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5.xml" ContentType="application/vnd.openxmlformats-officedocument.presentationml.tag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6.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heme/themeOverride1.xml" ContentType="application/vnd.openxmlformats-officedocument.themeOverride+xml"/>
  <Override PartName="/ppt/tags/tag7.xml" ContentType="application/vnd.openxmlformats-officedocument.presentationml.tags+xml"/>
  <Override PartName="/ppt/charts/chart21.xml" ContentType="application/vnd.openxmlformats-officedocument.drawingml.chart+xml"/>
  <Override PartName="/ppt/tags/tag8.xml" ContentType="application/vnd.openxmlformats-officedocument.presentationml.tags+xml"/>
  <Override PartName="/ppt/tags/tag9.xml" ContentType="application/vnd.openxmlformats-officedocument.presentationml.tags+xml"/>
  <Override PartName="/ppt/charts/chart22.xml" ContentType="application/vnd.openxmlformats-officedocument.drawingml.chart+xml"/>
  <Override PartName="/ppt/charts/chart23.xml" ContentType="application/vnd.openxmlformats-officedocument.drawingml.chart+xml"/>
  <Override PartName="/ppt/tags/tag10.xml" ContentType="application/vnd.openxmlformats-officedocument.presentationml.tags+xml"/>
  <Override PartName="/ppt/charts/chart24.xml" ContentType="application/vnd.openxmlformats-officedocument.drawingml.chart+xml"/>
  <Override PartName="/ppt/tags/tag11.xml" ContentType="application/vnd.openxmlformats-officedocument.presentationml.tags+xml"/>
  <Override PartName="/ppt/charts/chart2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1174" r:id="rId3"/>
    <p:sldId id="338" r:id="rId4"/>
    <p:sldId id="1175" r:id="rId5"/>
    <p:sldId id="1177" r:id="rId6"/>
    <p:sldId id="1179" r:id="rId7"/>
    <p:sldId id="1181" r:id="rId8"/>
    <p:sldId id="257" r:id="rId9"/>
    <p:sldId id="273" r:id="rId10"/>
    <p:sldId id="1185" r:id="rId11"/>
    <p:sldId id="1188" r:id="rId12"/>
    <p:sldId id="1190" r:id="rId13"/>
    <p:sldId id="1192" r:id="rId14"/>
    <p:sldId id="1193" r:id="rId15"/>
    <p:sldId id="260" r:id="rId16"/>
    <p:sldId id="320" r:id="rId17"/>
    <p:sldId id="1162" r:id="rId18"/>
    <p:sldId id="1134" r:id="rId19"/>
    <p:sldId id="1136" r:id="rId20"/>
    <p:sldId id="1551721" r:id="rId21"/>
    <p:sldId id="1138" r:id="rId22"/>
    <p:sldId id="1154" r:id="rId23"/>
    <p:sldId id="261" r:id="rId24"/>
    <p:sldId id="367" r:id="rId25"/>
    <p:sldId id="392" r:id="rId26"/>
    <p:sldId id="1203" r:id="rId27"/>
    <p:sldId id="1028" r:id="rId28"/>
    <p:sldId id="262" r:id="rId29"/>
    <p:sldId id="1076" r:id="rId30"/>
    <p:sldId id="1202" r:id="rId31"/>
    <p:sldId id="1119" r:id="rId32"/>
    <p:sldId id="1121" r:id="rId33"/>
    <p:sldId id="1551720" r:id="rId34"/>
    <p:sldId id="296" r:id="rId35"/>
    <p:sldId id="1163" r:id="rId36"/>
    <p:sldId id="3025" r:id="rId37"/>
    <p:sldId id="3023" r:id="rId38"/>
  </p:sldIdLst>
  <p:sldSz cx="9215438" cy="5184775"/>
  <p:notesSz cx="6797675" cy="9926638"/>
  <p:custDataLst>
    <p:tags r:id="rId41"/>
  </p:custDataLst>
  <p:defaultTextStyle>
    <a:defPPr>
      <a:defRPr lang="de-DE"/>
    </a:defPPr>
    <a:lvl1pPr marL="0" algn="l" defTabSz="691195" rtl="0" eaLnBrk="1" latinLnBrk="0" hangingPunct="1">
      <a:defRPr sz="1361"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userDrawn="1">
          <p15:clr>
            <a:srgbClr val="A4A3A4"/>
          </p15:clr>
        </p15:guide>
        <p15:guide id="2" pos="2903" userDrawn="1">
          <p15:clr>
            <a:srgbClr val="A4A3A4"/>
          </p15:clr>
        </p15:guide>
        <p15:guide id="3" orient="horz" pos="2197">
          <p15:clr>
            <a:srgbClr val="A4A3A4"/>
          </p15:clr>
        </p15:guide>
        <p15:guide id="4" orient="horz" pos="2844">
          <p15:clr>
            <a:srgbClr val="A4A3A4"/>
          </p15:clr>
        </p15:guide>
        <p15:guide id="5" orient="horz" pos="1138">
          <p15:clr>
            <a:srgbClr val="A4A3A4"/>
          </p15:clr>
        </p15:guide>
        <p15:guide id="6" orient="horz" pos="381">
          <p15:clr>
            <a:srgbClr val="A4A3A4"/>
          </p15:clr>
        </p15:guide>
        <p15:guide id="7" orient="horz" pos="1350">
          <p15:clr>
            <a:srgbClr val="A4A3A4"/>
          </p15:clr>
        </p15:guide>
        <p15:guide id="8" orient="horz" pos="2705">
          <p15:clr>
            <a:srgbClr val="A4A3A4"/>
          </p15:clr>
        </p15:guide>
        <p15:guide id="9" orient="horz" pos="1962">
          <p15:clr>
            <a:srgbClr val="A4A3A4"/>
          </p15:clr>
        </p15:guide>
        <p15:guide id="10" orient="horz" pos="1952">
          <p15:clr>
            <a:srgbClr val="A4A3A4"/>
          </p15:clr>
        </p15:guide>
        <p15:guide id="11" pos="275">
          <p15:clr>
            <a:srgbClr val="A4A3A4"/>
          </p15:clr>
        </p15:guide>
        <p15:guide id="12" pos="5534">
          <p15:clr>
            <a:srgbClr val="A4A3A4"/>
          </p15:clr>
        </p15:guide>
        <p15:guide id="13" pos="1233">
          <p15:clr>
            <a:srgbClr val="A4A3A4"/>
          </p15:clr>
        </p15:guide>
        <p15:guide id="14" pos="5253">
          <p15:clr>
            <a:srgbClr val="A4A3A4"/>
          </p15:clr>
        </p15:guide>
        <p15:guide id="15" pos="4549">
          <p15:clr>
            <a:srgbClr val="A4A3A4"/>
          </p15:clr>
        </p15:guide>
        <p15:guide id="16" pos="3156">
          <p15:clr>
            <a:srgbClr val="A4A3A4"/>
          </p15:clr>
        </p15:guide>
        <p15:guide id="17" pos="5296">
          <p15:clr>
            <a:srgbClr val="A4A3A4"/>
          </p15:clr>
        </p15:guide>
        <p15:guide id="18" orient="horz" pos="1814">
          <p15:clr>
            <a:srgbClr val="A4A3A4"/>
          </p15:clr>
        </p15:guide>
        <p15:guide id="19" orient="horz" pos="1443">
          <p15:clr>
            <a:srgbClr val="A4A3A4"/>
          </p15:clr>
        </p15:guide>
        <p15:guide id="20" orient="horz" pos="2187">
          <p15:clr>
            <a:srgbClr val="A4A3A4"/>
          </p15:clr>
        </p15:guide>
        <p15:guide id="21" orient="horz" pos="1137">
          <p15:clr>
            <a:srgbClr val="A4A3A4"/>
          </p15:clr>
        </p15:guide>
        <p15:guide id="22" orient="horz" pos="2563">
          <p15:clr>
            <a:srgbClr val="A4A3A4"/>
          </p15:clr>
        </p15:guide>
        <p15:guide id="23" pos="4528">
          <p15:clr>
            <a:srgbClr val="A4A3A4"/>
          </p15:clr>
        </p15:guide>
        <p15:guide id="24" pos="3551">
          <p15:clr>
            <a:srgbClr val="A4A3A4"/>
          </p15:clr>
        </p15:guide>
        <p15:guide id="25" pos="5155">
          <p15:clr>
            <a:srgbClr val="A4A3A4"/>
          </p15:clr>
        </p15:guide>
        <p15:guide id="26" pos="2905">
          <p15:clr>
            <a:srgbClr val="A4A3A4"/>
          </p15:clr>
        </p15:guide>
        <p15:guide id="27" pos="2572">
          <p15:clr>
            <a:srgbClr val="A4A3A4"/>
          </p15:clr>
        </p15:guide>
        <p15:guide id="28" orient="horz" pos="963">
          <p15:clr>
            <a:srgbClr val="A4A3A4"/>
          </p15:clr>
        </p15:guide>
        <p15:guide id="29" orient="horz" pos="459">
          <p15:clr>
            <a:srgbClr val="A4A3A4"/>
          </p15:clr>
        </p15:guide>
        <p15:guide id="30" orient="horz" pos="1681">
          <p15:clr>
            <a:srgbClr val="A4A3A4"/>
          </p15:clr>
        </p15:guide>
        <p15:guide id="31" orient="horz" pos="2495">
          <p15:clr>
            <a:srgbClr val="A4A3A4"/>
          </p15:clr>
        </p15:guide>
        <p15:guide id="32" orient="horz" pos="3097">
          <p15:clr>
            <a:srgbClr val="A4A3A4"/>
          </p15:clr>
        </p15:guide>
        <p15:guide id="33" orient="horz" pos="359">
          <p15:clr>
            <a:srgbClr val="A4A3A4"/>
          </p15:clr>
        </p15:guide>
        <p15:guide id="34" pos="2359">
          <p15:clr>
            <a:srgbClr val="A4A3A4"/>
          </p15:clr>
        </p15:guide>
        <p15:guide id="35" pos="4696">
          <p15:clr>
            <a:srgbClr val="A4A3A4"/>
          </p15:clr>
        </p15:guide>
        <p15:guide id="36" pos="283">
          <p15:clr>
            <a:srgbClr val="A4A3A4"/>
          </p15:clr>
        </p15:guide>
        <p15:guide id="37" orient="horz" pos="2770">
          <p15:clr>
            <a:srgbClr val="A4A3A4"/>
          </p15:clr>
        </p15:guide>
        <p15:guide id="38" orient="horz" pos="520">
          <p15:clr>
            <a:srgbClr val="A4A3A4"/>
          </p15:clr>
        </p15:guide>
        <p15:guide id="39" orient="horz" pos="1428">
          <p15:clr>
            <a:srgbClr val="A4A3A4"/>
          </p15:clr>
        </p15:guide>
        <p15:guide id="40" pos="5609">
          <p15:clr>
            <a:srgbClr val="A4A3A4"/>
          </p15:clr>
        </p15:guide>
        <p15:guide id="41" pos="1494">
          <p15:clr>
            <a:srgbClr val="A4A3A4"/>
          </p15:clr>
        </p15:guide>
        <p15:guide id="42" pos="4070">
          <p15:clr>
            <a:srgbClr val="A4A3A4"/>
          </p15:clr>
        </p15:guide>
        <p15:guide id="43" pos="3627">
          <p15:clr>
            <a:srgbClr val="A4A3A4"/>
          </p15:clr>
        </p15:guide>
        <p15:guide id="44" pos="270">
          <p15:clr>
            <a:srgbClr val="A4A3A4"/>
          </p15:clr>
        </p15:guide>
        <p15:guide id="45" orient="horz" pos="1973">
          <p15:clr>
            <a:srgbClr val="A4A3A4"/>
          </p15:clr>
        </p15:guide>
        <p15:guide id="46" orient="horz" pos="2403">
          <p15:clr>
            <a:srgbClr val="A4A3A4"/>
          </p15:clr>
        </p15:guide>
        <p15:guide id="47" orient="horz" pos="1316">
          <p15:clr>
            <a:srgbClr val="A4A3A4"/>
          </p15:clr>
        </p15:guide>
        <p15:guide id="48" orient="horz" pos="1717">
          <p15:clr>
            <a:srgbClr val="A4A3A4"/>
          </p15:clr>
        </p15:guide>
        <p15:guide id="49" pos="2898">
          <p15:clr>
            <a:srgbClr val="A4A3A4"/>
          </p15:clr>
        </p15:guide>
        <p15:guide id="50" pos="279">
          <p15:clr>
            <a:srgbClr val="A4A3A4"/>
          </p15:clr>
        </p15:guide>
        <p15:guide id="51" pos="5540">
          <p15:clr>
            <a:srgbClr val="A4A3A4"/>
          </p15:clr>
        </p15:guide>
        <p15:guide id="52" pos="1047">
          <p15:clr>
            <a:srgbClr val="A4A3A4"/>
          </p15:clr>
        </p15:guide>
        <p15:guide id="53" orient="horz" pos="1332">
          <p15:clr>
            <a:srgbClr val="A4A3A4"/>
          </p15:clr>
        </p15:guide>
        <p15:guide id="54" orient="horz" pos="3206">
          <p15:clr>
            <a:srgbClr val="A4A3A4"/>
          </p15:clr>
        </p15:guide>
        <p15:guide id="55" orient="horz" pos="2910">
          <p15:clr>
            <a:srgbClr val="A4A3A4"/>
          </p15:clr>
        </p15:guide>
        <p15:guide id="56" pos="5042">
          <p15:clr>
            <a:srgbClr val="A4A3A4"/>
          </p15:clr>
        </p15:guide>
        <p15:guide id="57" pos="1812">
          <p15:clr>
            <a:srgbClr val="A4A3A4"/>
          </p15:clr>
        </p15:guide>
        <p15:guide id="58" pos="2721">
          <p15:clr>
            <a:srgbClr val="A4A3A4"/>
          </p15:clr>
        </p15:guide>
        <p15:guide id="59" pos="447">
          <p15:clr>
            <a:srgbClr val="A4A3A4"/>
          </p15:clr>
        </p15:guide>
        <p15:guide id="60" pos="2418">
          <p15:clr>
            <a:srgbClr val="A4A3A4"/>
          </p15:clr>
        </p15:guide>
        <p15:guide id="61" orient="horz" pos="1675">
          <p15:clr>
            <a:srgbClr val="A4A3A4"/>
          </p15:clr>
        </p15:guide>
        <p15:guide id="62" orient="horz" pos="1458">
          <p15:clr>
            <a:srgbClr val="A4A3A4"/>
          </p15:clr>
        </p15:guide>
        <p15:guide id="63" orient="horz" pos="1097">
          <p15:clr>
            <a:srgbClr val="A4A3A4"/>
          </p15:clr>
        </p15:guide>
        <p15:guide id="64" orient="horz" pos="2776">
          <p15:clr>
            <a:srgbClr val="A4A3A4"/>
          </p15:clr>
        </p15:guide>
        <p15:guide id="65" orient="horz" pos="2636">
          <p15:clr>
            <a:srgbClr val="A4A3A4"/>
          </p15:clr>
        </p15:guide>
        <p15:guide id="66" pos="3962">
          <p15:clr>
            <a:srgbClr val="A4A3A4"/>
          </p15:clr>
        </p15:guide>
        <p15:guide id="67" pos="5539">
          <p15:clr>
            <a:srgbClr val="A4A3A4"/>
          </p15:clr>
        </p15:guide>
        <p15:guide id="68" pos="1123">
          <p15:clr>
            <a:srgbClr val="A4A3A4"/>
          </p15:clr>
        </p15:guide>
        <p15:guide id="69" pos="3033">
          <p15:clr>
            <a:srgbClr val="A4A3A4"/>
          </p15:clr>
        </p15:guide>
        <p15:guide id="70" orient="horz" pos="1589">
          <p15:clr>
            <a:srgbClr val="A4A3A4"/>
          </p15:clr>
        </p15:guide>
        <p15:guide id="71" orient="horz" pos="2719">
          <p15:clr>
            <a:srgbClr val="A4A3A4"/>
          </p15:clr>
        </p15:guide>
        <p15:guide id="72" pos="5468">
          <p15:clr>
            <a:srgbClr val="A4A3A4"/>
          </p15:clr>
        </p15:guide>
        <p15:guide id="73" pos="2968">
          <p15:clr>
            <a:srgbClr val="A4A3A4"/>
          </p15:clr>
        </p15:guide>
        <p15:guide id="74" pos="1871">
          <p15:clr>
            <a:srgbClr val="A4A3A4"/>
          </p15:clr>
        </p15:guide>
        <p15:guide id="75" pos="309">
          <p15:clr>
            <a:srgbClr val="A4A3A4"/>
          </p15:clr>
        </p15:guide>
        <p15:guide id="76" pos="985">
          <p15:clr>
            <a:srgbClr val="A4A3A4"/>
          </p15:clr>
        </p15:guide>
        <p15:guide id="77" pos="522">
          <p15:clr>
            <a:srgbClr val="A4A3A4"/>
          </p15:clr>
        </p15:guide>
        <p15:guide id="78" pos="4450">
          <p15:clr>
            <a:srgbClr val="A4A3A4"/>
          </p15:clr>
        </p15:guide>
        <p15:guide id="79" orient="horz" pos="1594">
          <p15:clr>
            <a:srgbClr val="A4A3A4"/>
          </p15:clr>
        </p15:guide>
        <p15:guide id="80" orient="horz" pos="2429">
          <p15:clr>
            <a:srgbClr val="A4A3A4"/>
          </p15:clr>
        </p15:guide>
        <p15:guide id="81" orient="horz" pos="992">
          <p15:clr>
            <a:srgbClr val="A4A3A4"/>
          </p15:clr>
        </p15:guide>
        <p15:guide id="82" orient="horz" pos="2707">
          <p15:clr>
            <a:srgbClr val="A4A3A4"/>
          </p15:clr>
        </p15:guide>
        <p15:guide id="83" pos="2819">
          <p15:clr>
            <a:srgbClr val="A4A3A4"/>
          </p15:clr>
        </p15:guide>
        <p15:guide id="84" pos="5536">
          <p15:clr>
            <a:srgbClr val="A4A3A4"/>
          </p15:clr>
        </p15:guide>
        <p15:guide id="85" pos="5280">
          <p15:clr>
            <a:srgbClr val="A4A3A4"/>
          </p15:clr>
        </p15:guide>
        <p15:guide id="86" pos="1212">
          <p15:clr>
            <a:srgbClr val="A4A3A4"/>
          </p15:clr>
        </p15:guide>
        <p15:guide id="87" pos="5171">
          <p15:clr>
            <a:srgbClr val="A4A3A4"/>
          </p15:clr>
        </p15:guide>
        <p15:guide id="88" pos="231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6C99C9"/>
    <a:srgbClr val="90CC7E"/>
    <a:srgbClr val="96A5B0"/>
    <a:srgbClr val="DCE1E5"/>
    <a:srgbClr val="FF33CC"/>
    <a:srgbClr val="B9C3CA"/>
    <a:srgbClr val="FF8181"/>
    <a:srgbClr val="FF4141"/>
    <a:srgbClr val="5768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36" autoAdjust="0"/>
    <p:restoredTop sz="96405" autoAdjust="0"/>
  </p:normalViewPr>
  <p:slideViewPr>
    <p:cSldViewPr snapToGrid="0" showGuides="1">
      <p:cViewPr varScale="1">
        <p:scale>
          <a:sx n="76" d="100"/>
          <a:sy n="76" d="100"/>
        </p:scale>
        <p:origin x="90" y="900"/>
      </p:cViewPr>
      <p:guideLst>
        <p:guide orient="horz" pos="1633"/>
        <p:guide pos="2903"/>
        <p:guide orient="horz" pos="2197"/>
        <p:guide orient="horz" pos="2844"/>
        <p:guide orient="horz" pos="1138"/>
        <p:guide orient="horz" pos="381"/>
        <p:guide orient="horz" pos="1350"/>
        <p:guide orient="horz" pos="2705"/>
        <p:guide orient="horz" pos="1962"/>
        <p:guide orient="horz" pos="1952"/>
        <p:guide pos="275"/>
        <p:guide pos="5534"/>
        <p:guide pos="1233"/>
        <p:guide pos="5253"/>
        <p:guide pos="4549"/>
        <p:guide pos="3156"/>
        <p:guide pos="5296"/>
        <p:guide orient="horz" pos="1814"/>
        <p:guide orient="horz" pos="1443"/>
        <p:guide orient="horz" pos="2187"/>
        <p:guide orient="horz" pos="1137"/>
        <p:guide orient="horz" pos="2563"/>
        <p:guide pos="4528"/>
        <p:guide pos="3551"/>
        <p:guide pos="5155"/>
        <p:guide pos="2905"/>
        <p:guide pos="2572"/>
        <p:guide orient="horz" pos="963"/>
        <p:guide orient="horz" pos="459"/>
        <p:guide orient="horz" pos="1681"/>
        <p:guide orient="horz" pos="2495"/>
        <p:guide orient="horz" pos="3097"/>
        <p:guide orient="horz" pos="359"/>
        <p:guide pos="2359"/>
        <p:guide pos="4696"/>
        <p:guide pos="283"/>
        <p:guide orient="horz" pos="2770"/>
        <p:guide orient="horz" pos="520"/>
        <p:guide orient="horz" pos="1428"/>
        <p:guide pos="5609"/>
        <p:guide pos="1494"/>
        <p:guide pos="4070"/>
        <p:guide pos="3627"/>
        <p:guide pos="270"/>
        <p:guide orient="horz" pos="1973"/>
        <p:guide orient="horz" pos="2403"/>
        <p:guide orient="horz" pos="1316"/>
        <p:guide orient="horz" pos="1717"/>
        <p:guide pos="2898"/>
        <p:guide pos="279"/>
        <p:guide pos="5540"/>
        <p:guide pos="1047"/>
        <p:guide orient="horz" pos="1332"/>
        <p:guide orient="horz" pos="3206"/>
        <p:guide orient="horz" pos="2910"/>
        <p:guide pos="5042"/>
        <p:guide pos="1812"/>
        <p:guide pos="2721"/>
        <p:guide pos="447"/>
        <p:guide pos="2418"/>
        <p:guide orient="horz" pos="1675"/>
        <p:guide orient="horz" pos="1458"/>
        <p:guide orient="horz" pos="1097"/>
        <p:guide orient="horz" pos="2776"/>
        <p:guide orient="horz" pos="2636"/>
        <p:guide pos="3962"/>
        <p:guide pos="5539"/>
        <p:guide pos="1123"/>
        <p:guide pos="3033"/>
        <p:guide orient="horz" pos="1589"/>
        <p:guide orient="horz" pos="2719"/>
        <p:guide pos="5468"/>
        <p:guide pos="2968"/>
        <p:guide pos="1871"/>
        <p:guide pos="309"/>
        <p:guide pos="985"/>
        <p:guide pos="522"/>
        <p:guide pos="4450"/>
        <p:guide orient="horz" pos="1594"/>
        <p:guide orient="horz" pos="2429"/>
        <p:guide orient="horz" pos="992"/>
        <p:guide orient="horz" pos="2707"/>
        <p:guide pos="2819"/>
        <p:guide pos="5536"/>
        <p:guide pos="5280"/>
        <p:guide pos="1212"/>
        <p:guide pos="5171"/>
        <p:guide pos="2312"/>
      </p:guideLst>
    </p:cSldViewPr>
  </p:slideViewPr>
  <p:notesTextViewPr>
    <p:cViewPr>
      <p:scale>
        <a:sx n="1" d="1"/>
        <a:sy n="1" d="1"/>
      </p:scale>
      <p:origin x="0" y="0"/>
    </p:cViewPr>
  </p:notesTextViewPr>
  <p:sorterViewPr>
    <p:cViewPr>
      <p:scale>
        <a:sx n="1" d="1"/>
        <a:sy n="1" d="1"/>
      </p:scale>
      <p:origin x="0" y="0"/>
    </p:cViewPr>
  </p:sorterViewPr>
  <p:notesViewPr>
    <p:cSldViewPr snapToGrid="0" showGuides="1">
      <p:cViewPr varScale="1">
        <p:scale>
          <a:sx n="62" d="100"/>
          <a:sy n="62" d="100"/>
        </p:scale>
        <p:origin x="-3202" y="-101"/>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hemeOverride" Target="../theme/themeOverride1.xml"/><Relationship Id="rId5" Type="http://schemas.openxmlformats.org/officeDocument/2006/relationships/package" Target="../embeddings/Microsoft_Excel_Worksheet19.xlsx"/><Relationship Id="rId4" Type="http://schemas.openxmlformats.org/officeDocument/2006/relationships/image" Target="../media/image10.png"/></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8435754189944"/>
          <c:y val="3.0542458736075438E-2"/>
          <c:w val="0.74888190564866541"/>
          <c:h val="0.86616107776291218"/>
        </c:manualLayout>
      </c:layout>
      <c:barChart>
        <c:barDir val="bar"/>
        <c:grouping val="percentStacked"/>
        <c:varyColors val="0"/>
        <c:ser>
          <c:idx val="0"/>
          <c:order val="0"/>
          <c:tx>
            <c:strRef>
              <c:f>Sheet1!$A$2</c:f>
              <c:strCache>
                <c:ptCount val="1"/>
                <c:pt idx="0">
                  <c:v>(1) Sehr intensiv</c:v>
                </c:pt>
              </c:strCache>
            </c:strRef>
          </c:tx>
          <c:spPr>
            <a:solidFill>
              <a:schemeClr val="accent1"/>
            </a:solidFill>
            <a:ln w="23106">
              <a:noFill/>
            </a:ln>
          </c:spPr>
          <c:invertIfNegative val="0"/>
          <c:dPt>
            <c:idx val="1"/>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1-3E3B-6D45-AD0C-92B195DD82A9}"/>
              </c:ext>
            </c:extLst>
          </c:dPt>
          <c:dPt>
            <c:idx val="2"/>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3-7F7D-0546-9DC1-6534F5763EDD}"/>
              </c:ext>
            </c:extLst>
          </c:dPt>
          <c:dPt>
            <c:idx val="3"/>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5-C81C-8242-BE69-AC4714278C18}"/>
              </c:ext>
            </c:extLst>
          </c:dPt>
          <c:dPt>
            <c:idx val="4"/>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7-29A0-483F-AF87-0FB6FDF832F3}"/>
              </c:ext>
            </c:extLst>
          </c:dPt>
          <c:dLbls>
            <c:numFmt formatCode="0.0" sourceLinked="0"/>
            <c:spPr>
              <a:noFill/>
              <a:ln w="23106">
                <a:noFill/>
              </a:ln>
            </c:spPr>
            <c:txPr>
              <a:bodyPr/>
              <a:lstStyle/>
              <a:p>
                <a:pPr>
                  <a:defRPr sz="11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Gesamt / Welle 5</c:v>
                </c:pt>
                <c:pt idx="1">
                  <c:v>Gesamt / Welle 4</c:v>
                </c:pt>
                <c:pt idx="2">
                  <c:v>Gesamt / Welle 3</c:v>
                </c:pt>
                <c:pt idx="3">
                  <c:v>Gesamt / Welle 2</c:v>
                </c:pt>
                <c:pt idx="4">
                  <c:v>Gesamt / Welle 1</c:v>
                </c:pt>
              </c:strCache>
            </c:strRef>
          </c:cat>
          <c:val>
            <c:numRef>
              <c:f>Sheet1!$B$2:$F$2</c:f>
              <c:numCache>
                <c:formatCode>General</c:formatCode>
                <c:ptCount val="5"/>
                <c:pt idx="0">
                  <c:v>19.3</c:v>
                </c:pt>
                <c:pt idx="1">
                  <c:v>14.3</c:v>
                </c:pt>
                <c:pt idx="2" formatCode="###0.0">
                  <c:v>18.950437317784257</c:v>
                </c:pt>
                <c:pt idx="3" formatCode="0.0">
                  <c:v>18.399999999999999</c:v>
                </c:pt>
                <c:pt idx="4" formatCode="###0.0">
                  <c:v>14.340344168260039</c:v>
                </c:pt>
              </c:numCache>
            </c:numRef>
          </c:val>
          <c:extLst>
            <c:ext xmlns:c16="http://schemas.microsoft.com/office/drawing/2014/chart" uri="{C3380CC4-5D6E-409C-BE32-E72D297353CC}">
              <c16:uniqueId val="{00000000-32F7-4CC8-9B1F-DC42A381AE43}"/>
            </c:ext>
          </c:extLst>
        </c:ser>
        <c:ser>
          <c:idx val="1"/>
          <c:order val="1"/>
          <c:tx>
            <c:strRef>
              <c:f>Sheet1!$A$3</c:f>
              <c:strCache>
                <c:ptCount val="1"/>
                <c:pt idx="0">
                  <c:v>(2)</c:v>
                </c:pt>
              </c:strCache>
            </c:strRef>
          </c:tx>
          <c:spPr>
            <a:solidFill>
              <a:schemeClr val="bg2">
                <a:lumMod val="40000"/>
                <a:lumOff val="60000"/>
              </a:schemeClr>
            </a:solidFill>
            <a:ln w="23106">
              <a:noFill/>
            </a:ln>
          </c:spPr>
          <c:invertIfNegative val="0"/>
          <c:dPt>
            <c:idx val="1"/>
            <c:invertIfNegative val="0"/>
            <c:bubble3D val="0"/>
            <c:spPr>
              <a:pattFill prst="pct50">
                <a:fgClr>
                  <a:schemeClr val="bg2">
                    <a:lumMod val="40000"/>
                    <a:lumOff val="60000"/>
                  </a:schemeClr>
                </a:fgClr>
                <a:bgClr>
                  <a:schemeClr val="bg1"/>
                </a:bgClr>
              </a:pattFill>
              <a:ln w="23106">
                <a:noFill/>
              </a:ln>
            </c:spPr>
            <c:extLst>
              <c:ext xmlns:c16="http://schemas.microsoft.com/office/drawing/2014/chart" uri="{C3380CC4-5D6E-409C-BE32-E72D297353CC}">
                <c16:uniqueId val="{00000003-3E3B-6D45-AD0C-92B195DD82A9}"/>
              </c:ext>
            </c:extLst>
          </c:dPt>
          <c:dPt>
            <c:idx val="2"/>
            <c:invertIfNegative val="0"/>
            <c:bubble3D val="0"/>
            <c:spPr>
              <a:pattFill prst="pct50">
                <a:fgClr>
                  <a:schemeClr val="bg2">
                    <a:lumMod val="40000"/>
                    <a:lumOff val="60000"/>
                  </a:schemeClr>
                </a:fgClr>
                <a:bgClr>
                  <a:schemeClr val="bg1"/>
                </a:bgClr>
              </a:pattFill>
              <a:ln w="23106">
                <a:noFill/>
              </a:ln>
            </c:spPr>
            <c:extLst>
              <c:ext xmlns:c16="http://schemas.microsoft.com/office/drawing/2014/chart" uri="{C3380CC4-5D6E-409C-BE32-E72D297353CC}">
                <c16:uniqueId val="{00000007-7F7D-0546-9DC1-6534F5763EDD}"/>
              </c:ext>
            </c:extLst>
          </c:dPt>
          <c:dPt>
            <c:idx val="3"/>
            <c:invertIfNegative val="0"/>
            <c:bubble3D val="0"/>
            <c:spPr>
              <a:pattFill prst="pct50">
                <a:fgClr>
                  <a:schemeClr val="bg2">
                    <a:lumMod val="40000"/>
                    <a:lumOff val="60000"/>
                  </a:schemeClr>
                </a:fgClr>
                <a:bgClr>
                  <a:schemeClr val="bg1"/>
                </a:bgClr>
              </a:pattFill>
              <a:ln w="23106">
                <a:noFill/>
              </a:ln>
            </c:spPr>
            <c:extLst>
              <c:ext xmlns:c16="http://schemas.microsoft.com/office/drawing/2014/chart" uri="{C3380CC4-5D6E-409C-BE32-E72D297353CC}">
                <c16:uniqueId val="{0000000B-C81C-8242-BE69-AC4714278C18}"/>
              </c:ext>
            </c:extLst>
          </c:dPt>
          <c:dPt>
            <c:idx val="4"/>
            <c:invertIfNegative val="0"/>
            <c:bubble3D val="0"/>
            <c:spPr>
              <a:pattFill prst="pct50">
                <a:fgClr>
                  <a:schemeClr val="bg2">
                    <a:lumMod val="40000"/>
                    <a:lumOff val="60000"/>
                  </a:schemeClr>
                </a:fgClr>
                <a:bgClr>
                  <a:schemeClr val="bg1"/>
                </a:bgClr>
              </a:pattFill>
              <a:ln w="23106">
                <a:noFill/>
              </a:ln>
            </c:spPr>
            <c:extLst>
              <c:ext xmlns:c16="http://schemas.microsoft.com/office/drawing/2014/chart" uri="{C3380CC4-5D6E-409C-BE32-E72D297353CC}">
                <c16:uniqueId val="{0000000F-29A0-483F-AF87-0FB6FDF832F3}"/>
              </c:ext>
            </c:extLst>
          </c:dPt>
          <c:dLbls>
            <c:numFmt formatCode="0.0" sourceLinked="0"/>
            <c:spPr>
              <a:noFill/>
              <a:ln w="23106">
                <a:noFill/>
              </a:ln>
            </c:spPr>
            <c:txPr>
              <a:bodyPr/>
              <a:lstStyle/>
              <a:p>
                <a:pPr>
                  <a:defRPr sz="11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Gesamt / Welle 5</c:v>
                </c:pt>
                <c:pt idx="1">
                  <c:v>Gesamt / Welle 4</c:v>
                </c:pt>
                <c:pt idx="2">
                  <c:v>Gesamt / Welle 3</c:v>
                </c:pt>
                <c:pt idx="3">
                  <c:v>Gesamt / Welle 2</c:v>
                </c:pt>
                <c:pt idx="4">
                  <c:v>Gesamt / Welle 1</c:v>
                </c:pt>
              </c:strCache>
            </c:strRef>
          </c:cat>
          <c:val>
            <c:numRef>
              <c:f>Sheet1!$B$3:$F$3</c:f>
              <c:numCache>
                <c:formatCode>General</c:formatCode>
                <c:ptCount val="5"/>
                <c:pt idx="0">
                  <c:v>32.299999999999997</c:v>
                </c:pt>
                <c:pt idx="1">
                  <c:v>31.6</c:v>
                </c:pt>
                <c:pt idx="2" formatCode="###0.0">
                  <c:v>34.596695821185619</c:v>
                </c:pt>
                <c:pt idx="3" formatCode="0.0">
                  <c:v>30.8</c:v>
                </c:pt>
                <c:pt idx="4" formatCode="###0.0">
                  <c:v>30.497131931166351</c:v>
                </c:pt>
              </c:numCache>
            </c:numRef>
          </c:val>
          <c:extLst>
            <c:ext xmlns:c16="http://schemas.microsoft.com/office/drawing/2014/chart" uri="{C3380CC4-5D6E-409C-BE32-E72D297353CC}">
              <c16:uniqueId val="{00000001-32F7-4CC8-9B1F-DC42A381AE43}"/>
            </c:ext>
          </c:extLst>
        </c:ser>
        <c:ser>
          <c:idx val="2"/>
          <c:order val="2"/>
          <c:tx>
            <c:strRef>
              <c:f>Sheet1!$A$4</c:f>
              <c:strCache>
                <c:ptCount val="1"/>
                <c:pt idx="0">
                  <c:v>(3)</c:v>
                </c:pt>
              </c:strCache>
            </c:strRef>
          </c:tx>
          <c:spPr>
            <a:solidFill>
              <a:srgbClr val="F1D1C1"/>
            </a:solidFill>
            <a:ln w="23106">
              <a:noFill/>
            </a:ln>
          </c:spPr>
          <c:invertIfNegative val="0"/>
          <c:dPt>
            <c:idx val="1"/>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05-3E3B-6D45-AD0C-92B195DD82A9}"/>
              </c:ext>
            </c:extLst>
          </c:dPt>
          <c:dPt>
            <c:idx val="2"/>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0B-7F7D-0546-9DC1-6534F5763EDD}"/>
              </c:ext>
            </c:extLst>
          </c:dPt>
          <c:dPt>
            <c:idx val="3"/>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11-C81C-8242-BE69-AC4714278C18}"/>
              </c:ext>
            </c:extLst>
          </c:dPt>
          <c:dPt>
            <c:idx val="4"/>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17-29A0-483F-AF87-0FB6FDF832F3}"/>
              </c:ext>
            </c:extLst>
          </c:dPt>
          <c:dLbls>
            <c:numFmt formatCode="0.0" sourceLinked="0"/>
            <c:spPr>
              <a:noFill/>
              <a:ln w="23106">
                <a:noFill/>
              </a:ln>
            </c:spPr>
            <c:txPr>
              <a:bodyPr/>
              <a:lstStyle/>
              <a:p>
                <a:pPr>
                  <a:defRPr sz="11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Gesamt / Welle 5</c:v>
                </c:pt>
                <c:pt idx="1">
                  <c:v>Gesamt / Welle 4</c:v>
                </c:pt>
                <c:pt idx="2">
                  <c:v>Gesamt / Welle 3</c:v>
                </c:pt>
                <c:pt idx="3">
                  <c:v>Gesamt / Welle 2</c:v>
                </c:pt>
                <c:pt idx="4">
                  <c:v>Gesamt / Welle 1</c:v>
                </c:pt>
              </c:strCache>
            </c:strRef>
          </c:cat>
          <c:val>
            <c:numRef>
              <c:f>Sheet1!$B$4:$F$4</c:f>
              <c:numCache>
                <c:formatCode>General</c:formatCode>
                <c:ptCount val="5"/>
                <c:pt idx="0">
                  <c:v>35.1</c:v>
                </c:pt>
                <c:pt idx="1">
                  <c:v>37.1</c:v>
                </c:pt>
                <c:pt idx="2" formatCode="###0.0">
                  <c:v>35.762876579203109</c:v>
                </c:pt>
                <c:pt idx="3" formatCode="0.0">
                  <c:v>36.6</c:v>
                </c:pt>
                <c:pt idx="4" formatCode="###0.0">
                  <c:v>37.093690248565963</c:v>
                </c:pt>
              </c:numCache>
            </c:numRef>
          </c:val>
          <c:extLst>
            <c:ext xmlns:c16="http://schemas.microsoft.com/office/drawing/2014/chart" uri="{C3380CC4-5D6E-409C-BE32-E72D297353CC}">
              <c16:uniqueId val="{00000002-32F7-4CC8-9B1F-DC42A381AE43}"/>
            </c:ext>
          </c:extLst>
        </c:ser>
        <c:ser>
          <c:idx val="11"/>
          <c:order val="3"/>
          <c:tx>
            <c:strRef>
              <c:f>Sheet1!$A$5</c:f>
              <c:strCache>
                <c:ptCount val="1"/>
                <c:pt idx="0">
                  <c:v>(4)</c:v>
                </c:pt>
              </c:strCache>
            </c:strRef>
          </c:tx>
          <c:spPr>
            <a:solidFill>
              <a:schemeClr val="accent3">
                <a:lumMod val="40000"/>
                <a:lumOff val="60000"/>
              </a:schemeClr>
            </a:solidFill>
            <a:ln w="23106">
              <a:noFill/>
            </a:ln>
          </c:spPr>
          <c:invertIfNegative val="0"/>
          <c:dPt>
            <c:idx val="1"/>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01-08EE-0148-8C4F-6BA2BFC2EDDC}"/>
              </c:ext>
            </c:extLst>
          </c:dPt>
          <c:dPt>
            <c:idx val="2"/>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0F-7F7D-0546-9DC1-6534F5763EDD}"/>
              </c:ext>
            </c:extLst>
          </c:dPt>
          <c:dPt>
            <c:idx val="3"/>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17-C81C-8242-BE69-AC4714278C18}"/>
              </c:ext>
            </c:extLst>
          </c:dPt>
          <c:dPt>
            <c:idx val="4"/>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1F-29A0-483F-AF87-0FB6FDF832F3}"/>
              </c:ext>
            </c:extLst>
          </c:dPt>
          <c:dLbls>
            <c:dLbl>
              <c:idx val="0"/>
              <c:layout>
                <c:manualLayout>
                  <c:x val="-4.929868416506855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EE-0148-8C4F-6BA2BFC2EDD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EE-0148-8C4F-6BA2BFC2EDDC}"/>
                </c:ext>
              </c:extLst>
            </c:dLbl>
            <c:numFmt formatCode="0.0" sourceLinked="0"/>
            <c:spPr>
              <a:noFill/>
              <a:ln w="23106">
                <a:noFill/>
              </a:ln>
            </c:spPr>
            <c:txPr>
              <a:bodyPr/>
              <a:lstStyle/>
              <a:p>
                <a:pPr>
                  <a:defRPr sz="11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Gesamt / Welle 5</c:v>
                </c:pt>
                <c:pt idx="1">
                  <c:v>Gesamt / Welle 4</c:v>
                </c:pt>
                <c:pt idx="2">
                  <c:v>Gesamt / Welle 3</c:v>
                </c:pt>
                <c:pt idx="3">
                  <c:v>Gesamt / Welle 2</c:v>
                </c:pt>
                <c:pt idx="4">
                  <c:v>Gesamt / Welle 1</c:v>
                </c:pt>
              </c:strCache>
            </c:strRef>
          </c:cat>
          <c:val>
            <c:numRef>
              <c:f>Sheet1!$B$5:$F$5</c:f>
              <c:numCache>
                <c:formatCode>General</c:formatCode>
                <c:ptCount val="5"/>
                <c:pt idx="0">
                  <c:v>9.3000000000000007</c:v>
                </c:pt>
                <c:pt idx="1">
                  <c:v>10.8</c:v>
                </c:pt>
                <c:pt idx="2" formatCode="###0.0">
                  <c:v>7.5801749271137027</c:v>
                </c:pt>
                <c:pt idx="3" formatCode="0.0">
                  <c:v>9.1999999999999993</c:v>
                </c:pt>
                <c:pt idx="4" formatCode="###0.0">
                  <c:v>12.4282982791587</c:v>
                </c:pt>
              </c:numCache>
            </c:numRef>
          </c:val>
          <c:extLst>
            <c:ext xmlns:c16="http://schemas.microsoft.com/office/drawing/2014/chart" uri="{C3380CC4-5D6E-409C-BE32-E72D297353CC}">
              <c16:uniqueId val="{00000003-32F7-4CC8-9B1F-DC42A381AE43}"/>
            </c:ext>
          </c:extLst>
        </c:ser>
        <c:ser>
          <c:idx val="3"/>
          <c:order val="4"/>
          <c:tx>
            <c:strRef>
              <c:f>Sheet1!$A$6</c:f>
              <c:strCache>
                <c:ptCount val="1"/>
                <c:pt idx="0">
                  <c:v>(5) Überhaupt nicht</c:v>
                </c:pt>
              </c:strCache>
            </c:strRef>
          </c:tx>
          <c:spPr>
            <a:solidFill>
              <a:schemeClr val="accent3">
                <a:lumMod val="60000"/>
                <a:lumOff val="40000"/>
              </a:schemeClr>
            </a:solidFill>
            <a:ln w="23106">
              <a:noFill/>
            </a:ln>
          </c:spPr>
          <c:invertIfNegative val="0"/>
          <c:dPt>
            <c:idx val="1"/>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01-6FC9-E94C-8D58-9423A9A47BF6}"/>
              </c:ext>
            </c:extLst>
          </c:dPt>
          <c:dPt>
            <c:idx val="2"/>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00-540C-D44E-ACA6-BFD0F39DA781}"/>
              </c:ext>
            </c:extLst>
          </c:dPt>
          <c:dPt>
            <c:idx val="3"/>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01-540C-D44E-ACA6-BFD0F39DA781}"/>
              </c:ext>
            </c:extLst>
          </c:dPt>
          <c:dPt>
            <c:idx val="4"/>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02-540C-D44E-ACA6-BFD0F39DA781}"/>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C9-E94C-8D58-9423A9A47BF6}"/>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C9-E94C-8D58-9423A9A47BF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0C-D44E-ACA6-BFD0F39DA781}"/>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0C-D44E-ACA6-BFD0F39DA781}"/>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0C-D44E-ACA6-BFD0F39DA781}"/>
                </c:ext>
              </c:extLst>
            </c:dLbl>
            <c:spPr>
              <a:noFill/>
              <a:ln>
                <a:noFill/>
              </a:ln>
              <a:effectLst/>
            </c:spPr>
            <c:txPr>
              <a:bodyPr/>
              <a:lstStyle/>
              <a:p>
                <a:pPr>
                  <a:defRPr sz="1100"/>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Sheet1!$B$1:$F$1</c:f>
              <c:strCache>
                <c:ptCount val="5"/>
                <c:pt idx="0">
                  <c:v>Gesamt / Welle 5</c:v>
                </c:pt>
                <c:pt idx="1">
                  <c:v>Gesamt / Welle 4</c:v>
                </c:pt>
                <c:pt idx="2">
                  <c:v>Gesamt / Welle 3</c:v>
                </c:pt>
                <c:pt idx="3">
                  <c:v>Gesamt / Welle 2</c:v>
                </c:pt>
                <c:pt idx="4">
                  <c:v>Gesamt / Welle 1</c:v>
                </c:pt>
              </c:strCache>
            </c:strRef>
          </c:cat>
          <c:val>
            <c:numRef>
              <c:f>Sheet1!$B$6:$F$6</c:f>
              <c:numCache>
                <c:formatCode>General</c:formatCode>
                <c:ptCount val="5"/>
                <c:pt idx="0">
                  <c:v>4</c:v>
                </c:pt>
                <c:pt idx="1">
                  <c:v>6.2</c:v>
                </c:pt>
                <c:pt idx="2" formatCode="###0.0">
                  <c:v>3.1098153547133136</c:v>
                </c:pt>
                <c:pt idx="3" formatCode="0.0">
                  <c:v>5</c:v>
                </c:pt>
                <c:pt idx="4" formatCode="###0.0">
                  <c:v>5.640535372848948</c:v>
                </c:pt>
              </c:numCache>
            </c:numRef>
          </c:val>
          <c:extLst>
            <c:ext xmlns:c16="http://schemas.microsoft.com/office/drawing/2014/chart" uri="{C3380CC4-5D6E-409C-BE32-E72D297353CC}">
              <c16:uniqueId val="{00000004-32F7-4CC8-9B1F-DC42A381AE43}"/>
            </c:ext>
          </c:extLst>
        </c:ser>
        <c:dLbls>
          <c:showLegendKey val="0"/>
          <c:showVal val="1"/>
          <c:showCatName val="0"/>
          <c:showSerName val="0"/>
          <c:showPercent val="0"/>
          <c:showBubbleSize val="0"/>
        </c:dLbls>
        <c:gapWidth val="100"/>
        <c:overlap val="100"/>
        <c:axId val="155908736"/>
        <c:axId val="155918720"/>
      </c:barChart>
      <c:catAx>
        <c:axId val="155908736"/>
        <c:scaling>
          <c:orientation val="maxMin"/>
        </c:scaling>
        <c:delete val="0"/>
        <c:axPos val="l"/>
        <c:numFmt formatCode="General" sourceLinked="1"/>
        <c:majorTickMark val="out"/>
        <c:minorTickMark val="none"/>
        <c:tickLblPos val="nextTo"/>
        <c:spPr>
          <a:ln w="11553">
            <a:noFill/>
            <a:prstDash val="solid"/>
          </a:ln>
        </c:spPr>
        <c:txPr>
          <a:bodyPr rot="0" vert="horz"/>
          <a:lstStyle/>
          <a:p>
            <a:pPr>
              <a:defRPr sz="1200"/>
            </a:pPr>
            <a:endParaRPr lang="de-DE"/>
          </a:p>
        </c:txPr>
        <c:crossAx val="155918720"/>
        <c:crosses val="autoZero"/>
        <c:auto val="1"/>
        <c:lblAlgn val="ctr"/>
        <c:lblOffset val="100"/>
        <c:tickLblSkip val="1"/>
        <c:tickMarkSkip val="1"/>
        <c:noMultiLvlLbl val="0"/>
      </c:catAx>
      <c:valAx>
        <c:axId val="155918720"/>
        <c:scaling>
          <c:orientation val="minMax"/>
          <c:max val="1"/>
          <c:min val="0"/>
        </c:scaling>
        <c:delete val="1"/>
        <c:axPos val="b"/>
        <c:numFmt formatCode="0%" sourceLinked="1"/>
        <c:majorTickMark val="out"/>
        <c:minorTickMark val="none"/>
        <c:tickLblPos val="none"/>
        <c:crossAx val="155908736"/>
        <c:crosses val="max"/>
        <c:crossBetween val="between"/>
        <c:majorUnit val="0.2"/>
      </c:valAx>
      <c:spPr>
        <a:noFill/>
        <a:ln w="23106">
          <a:noFill/>
        </a:ln>
      </c:spPr>
    </c:plotArea>
    <c:legend>
      <c:legendPos val="r"/>
      <c:layout>
        <c:manualLayout>
          <c:xMode val="edge"/>
          <c:yMode val="edge"/>
          <c:x val="0.21529081315952825"/>
          <c:y val="0.86768929177010967"/>
          <c:w val="0.77707650527622596"/>
          <c:h val="0.11472837713116453"/>
        </c:manualLayout>
      </c:layout>
      <c:overlay val="0"/>
      <c:spPr>
        <a:noFill/>
        <a:ln w="23106">
          <a:noFill/>
        </a:ln>
      </c:spPr>
      <c:txPr>
        <a:bodyPr/>
        <a:lstStyle/>
        <a:p>
          <a:pPr>
            <a:defRPr sz="1100"/>
          </a:pPr>
          <a:endParaRPr lang="de-DE"/>
        </a:p>
      </c:txPr>
    </c:legend>
    <c:plotVisOnly val="1"/>
    <c:dispBlanksAs val="gap"/>
    <c:showDLblsOverMax val="0"/>
  </c:chart>
  <c:spPr>
    <a:noFill/>
    <a:ln>
      <a:noFill/>
    </a:ln>
  </c:spPr>
  <c:txPr>
    <a:bodyPr/>
    <a:lstStyle/>
    <a:p>
      <a:pPr>
        <a:defRPr sz="1200" b="0" i="0" u="none" strike="noStrike" baseline="0">
          <a:solidFill>
            <a:srgbClr val="000000"/>
          </a:solidFill>
          <a:latin typeface="+mn-lt"/>
          <a:ea typeface="Verdana"/>
          <a:cs typeface="Verdana"/>
        </a:defRPr>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50192779784908"/>
          <c:y val="8.7082535909878925E-2"/>
          <c:w val="0.43860446694449845"/>
          <c:h val="0.83243659531032033"/>
        </c:manualLayout>
      </c:layout>
      <c:barChart>
        <c:barDir val="bar"/>
        <c:grouping val="clustered"/>
        <c:varyColors val="0"/>
        <c:ser>
          <c:idx val="4"/>
          <c:order val="0"/>
          <c:tx>
            <c:strRef>
              <c:f>Sheet1!$B$1</c:f>
              <c:strCache>
                <c:ptCount val="1"/>
                <c:pt idx="0">
                  <c:v>Gesamt / Welle 5 / N = 794</c:v>
                </c:pt>
              </c:strCache>
            </c:strRef>
          </c:tx>
          <c:spPr>
            <a:solidFill>
              <a:schemeClr val="accent1"/>
            </a:solidFill>
            <a:ln w="25449">
              <a:noFill/>
            </a:ln>
          </c:spPr>
          <c:invertIfNegative val="0"/>
          <c:dLbls>
            <c:numFmt formatCode="0.0" sourceLinked="0"/>
            <c:spPr>
              <a:noFill/>
              <a:ln w="25449">
                <a:noFill/>
              </a:ln>
            </c:spPr>
            <c:txPr>
              <a:bodyPr/>
              <a:lstStyle/>
              <a:p>
                <a:pPr>
                  <a:defRPr sz="5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Krieg / politische Spannungen</c:v>
                </c:pt>
                <c:pt idx="1">
                  <c:v>Gewinnstreben der Energieversorger</c:v>
                </c:pt>
                <c:pt idx="2">
                  <c:v>Ausgaben für Klimaschutzmaßnahmen / die Energiewende</c:v>
                </c:pt>
                <c:pt idx="3">
                  <c:v>Steigende staatliche Steuern &amp; Abgaben</c:v>
                </c:pt>
                <c:pt idx="4">
                  <c:v>Steigende Preise an den Energiebörsen</c:v>
                </c:pt>
                <c:pt idx="5">
                  <c:v>Zu wenige Erneuerbare Energien verfügbar</c:v>
                </c:pt>
                <c:pt idx="6">
                  <c:v>Spekulationsaktivitäten im Markt</c:v>
                </c:pt>
                <c:pt idx="7">
                  <c:v>Knapperes Angebot fossiler Energieträger</c:v>
                </c:pt>
                <c:pt idx="8">
                  <c:v>Vermehrte Nachfrage nach Energie (z.B. durch die Industrie)</c:v>
                </c:pt>
                <c:pt idx="9">
                  <c:v>Sonstiges</c:v>
                </c:pt>
                <c:pt idx="10">
                  <c:v>Weiß nicht / keine Angabe</c:v>
                </c:pt>
              </c:strCache>
            </c:strRef>
          </c:cat>
          <c:val>
            <c:numRef>
              <c:f>Sheet1!$B$2:$B$12</c:f>
              <c:numCache>
                <c:formatCode>###0.0</c:formatCode>
                <c:ptCount val="11"/>
                <c:pt idx="0">
                  <c:v>47.732997481108313</c:v>
                </c:pt>
                <c:pt idx="1">
                  <c:v>43.702770780856426</c:v>
                </c:pt>
                <c:pt idx="2">
                  <c:v>31.486146095717881</c:v>
                </c:pt>
                <c:pt idx="3">
                  <c:v>29.848866498740556</c:v>
                </c:pt>
                <c:pt idx="4">
                  <c:v>27.204030226700255</c:v>
                </c:pt>
                <c:pt idx="5">
                  <c:v>25.188916876574307</c:v>
                </c:pt>
                <c:pt idx="6">
                  <c:v>24.307304785894207</c:v>
                </c:pt>
                <c:pt idx="7">
                  <c:v>17.128463476070529</c:v>
                </c:pt>
                <c:pt idx="8">
                  <c:v>13.09823677581864</c:v>
                </c:pt>
                <c:pt idx="9">
                  <c:v>3.5264483627204033</c:v>
                </c:pt>
                <c:pt idx="10">
                  <c:v>2.2670025188916876</c:v>
                </c:pt>
              </c:numCache>
            </c:numRef>
          </c:val>
          <c:extLst>
            <c:ext xmlns:c16="http://schemas.microsoft.com/office/drawing/2014/chart" uri="{C3380CC4-5D6E-409C-BE32-E72D297353CC}">
              <c16:uniqueId val="{00000002-609B-490E-BF7C-E66B7097E978}"/>
            </c:ext>
          </c:extLst>
        </c:ser>
        <c:ser>
          <c:idx val="0"/>
          <c:order val="1"/>
          <c:tx>
            <c:strRef>
              <c:f>Sheet1!$C$1</c:f>
              <c:strCache>
                <c:ptCount val="1"/>
                <c:pt idx="0">
                  <c:v>Gesamt / Welle 4 / N = 959</c:v>
                </c:pt>
              </c:strCache>
            </c:strRef>
          </c:tx>
          <c:spPr>
            <a:pattFill prst="pct50">
              <a:fgClr>
                <a:schemeClr val="accent1"/>
              </a:fgClr>
              <a:bgClr>
                <a:schemeClr val="bg1"/>
              </a:bgClr>
            </a:pattFill>
          </c:spPr>
          <c:invertIfNegative val="0"/>
          <c:dLbls>
            <c:spPr>
              <a:noFill/>
              <a:ln>
                <a:noFill/>
              </a:ln>
              <a:effectLst/>
            </c:spPr>
            <c:txPr>
              <a:bodyPr/>
              <a:lstStyle/>
              <a:p>
                <a:pPr>
                  <a:defRPr sz="500">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Krieg / politische Spannungen</c:v>
                </c:pt>
                <c:pt idx="1">
                  <c:v>Gewinnstreben der Energieversorger</c:v>
                </c:pt>
                <c:pt idx="2">
                  <c:v>Ausgaben für Klimaschutzmaßnahmen / die Energiewende</c:v>
                </c:pt>
                <c:pt idx="3">
                  <c:v>Steigende staatliche Steuern &amp; Abgaben</c:v>
                </c:pt>
                <c:pt idx="4">
                  <c:v>Steigende Preise an den Energiebörsen</c:v>
                </c:pt>
                <c:pt idx="5">
                  <c:v>Zu wenige Erneuerbare Energien verfügbar</c:v>
                </c:pt>
                <c:pt idx="6">
                  <c:v>Spekulationsaktivitäten im Markt</c:v>
                </c:pt>
                <c:pt idx="7">
                  <c:v>Knapperes Angebot fossiler Energieträger</c:v>
                </c:pt>
                <c:pt idx="8">
                  <c:v>Vermehrte Nachfrage nach Energie (z.B. durch die Industrie)</c:v>
                </c:pt>
                <c:pt idx="9">
                  <c:v>Sonstiges</c:v>
                </c:pt>
                <c:pt idx="10">
                  <c:v>Weiß nicht / keine Angabe</c:v>
                </c:pt>
              </c:strCache>
            </c:strRef>
          </c:cat>
          <c:val>
            <c:numRef>
              <c:f>Sheet1!$C$2:$C$12</c:f>
              <c:numCache>
                <c:formatCode>0.0</c:formatCode>
                <c:ptCount val="11"/>
                <c:pt idx="0">
                  <c:v>60.9</c:v>
                </c:pt>
                <c:pt idx="1">
                  <c:v>47.2</c:v>
                </c:pt>
                <c:pt idx="2">
                  <c:v>18.8</c:v>
                </c:pt>
                <c:pt idx="3">
                  <c:v>24</c:v>
                </c:pt>
                <c:pt idx="4">
                  <c:v>36.700000000000003</c:v>
                </c:pt>
                <c:pt idx="5">
                  <c:v>24.3</c:v>
                </c:pt>
                <c:pt idx="6">
                  <c:v>26.9</c:v>
                </c:pt>
                <c:pt idx="7">
                  <c:v>17.8</c:v>
                </c:pt>
                <c:pt idx="8">
                  <c:v>7.9</c:v>
                </c:pt>
                <c:pt idx="9">
                  <c:v>2.2999999999999998</c:v>
                </c:pt>
                <c:pt idx="10">
                  <c:v>2.1</c:v>
                </c:pt>
              </c:numCache>
            </c:numRef>
          </c:val>
          <c:extLst>
            <c:ext xmlns:c16="http://schemas.microsoft.com/office/drawing/2014/chart" uri="{C3380CC4-5D6E-409C-BE32-E72D297353CC}">
              <c16:uniqueId val="{00000000-995A-414A-910B-D21CCB63E6E6}"/>
            </c:ext>
          </c:extLst>
        </c:ser>
        <c:ser>
          <c:idx val="1"/>
          <c:order val="2"/>
          <c:tx>
            <c:strRef>
              <c:f>Sheet1!$D$1</c:f>
              <c:strCache>
                <c:ptCount val="1"/>
                <c:pt idx="0">
                  <c:v>Gesamt / Welle 3 / N = 954</c:v>
                </c:pt>
              </c:strCache>
            </c:strRef>
          </c:tx>
          <c:spPr>
            <a:pattFill prst="ltUpDiag">
              <a:fgClr>
                <a:schemeClr val="accent1"/>
              </a:fgClr>
              <a:bgClr>
                <a:schemeClr val="bg1"/>
              </a:bgClr>
            </a:pattFill>
          </c:spPr>
          <c:invertIfNegative val="0"/>
          <c:dLbls>
            <c:spPr>
              <a:noFill/>
              <a:ln>
                <a:noFill/>
              </a:ln>
              <a:effectLst/>
            </c:spPr>
            <c:txPr>
              <a:bodyPr/>
              <a:lstStyle/>
              <a:p>
                <a:pPr algn="ctr">
                  <a:defRPr lang="de-DE" sz="500" b="0" i="0" u="none" strike="noStrike" kern="1200" baseline="0">
                    <a:solidFill>
                      <a:srgbClr val="000000"/>
                    </a:solidFill>
                    <a:latin typeface="+mn-lt"/>
                    <a:ea typeface="Verdana"/>
                    <a:cs typeface="Verdana"/>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Krieg / politische Spannungen</c:v>
                </c:pt>
                <c:pt idx="1">
                  <c:v>Gewinnstreben der Energieversorger</c:v>
                </c:pt>
                <c:pt idx="2">
                  <c:v>Ausgaben für Klimaschutzmaßnahmen / die Energiewende</c:v>
                </c:pt>
                <c:pt idx="3">
                  <c:v>Steigende staatliche Steuern &amp; Abgaben</c:v>
                </c:pt>
                <c:pt idx="4">
                  <c:v>Steigende Preise an den Energiebörsen</c:v>
                </c:pt>
                <c:pt idx="5">
                  <c:v>Zu wenige Erneuerbare Energien verfügbar</c:v>
                </c:pt>
                <c:pt idx="6">
                  <c:v>Spekulationsaktivitäten im Markt</c:v>
                </c:pt>
                <c:pt idx="7">
                  <c:v>Knapperes Angebot fossiler Energieträger</c:v>
                </c:pt>
                <c:pt idx="8">
                  <c:v>Vermehrte Nachfrage nach Energie (z.B. durch die Industrie)</c:v>
                </c:pt>
                <c:pt idx="9">
                  <c:v>Sonstiges</c:v>
                </c:pt>
                <c:pt idx="10">
                  <c:v>Weiß nicht / keine Angabe</c:v>
                </c:pt>
              </c:strCache>
            </c:strRef>
          </c:cat>
          <c:val>
            <c:numRef>
              <c:f>Sheet1!$D$2:$D$12</c:f>
              <c:numCache>
                <c:formatCode>###0.0</c:formatCode>
                <c:ptCount val="11"/>
                <c:pt idx="0">
                  <c:v>61.530398322851156</c:v>
                </c:pt>
                <c:pt idx="1">
                  <c:v>38.679245283018872</c:v>
                </c:pt>
                <c:pt idx="2">
                  <c:v>15.723270440251572</c:v>
                </c:pt>
                <c:pt idx="3">
                  <c:v>31.656184486373167</c:v>
                </c:pt>
                <c:pt idx="4">
                  <c:v>40.985324947589099</c:v>
                </c:pt>
                <c:pt idx="5">
                  <c:v>26.415094339622641</c:v>
                </c:pt>
                <c:pt idx="6">
                  <c:v>25.366876310272534</c:v>
                </c:pt>
                <c:pt idx="7">
                  <c:v>19.392033542976939</c:v>
                </c:pt>
                <c:pt idx="8">
                  <c:v>9.6436058700209646</c:v>
                </c:pt>
                <c:pt idx="9">
                  <c:v>3.1446540880503147</c:v>
                </c:pt>
                <c:pt idx="10">
                  <c:v>2.4109014675052411</c:v>
                </c:pt>
              </c:numCache>
            </c:numRef>
          </c:val>
          <c:extLst>
            <c:ext xmlns:c16="http://schemas.microsoft.com/office/drawing/2014/chart" uri="{C3380CC4-5D6E-409C-BE32-E72D297353CC}">
              <c16:uniqueId val="{00000000-5D10-5D48-8E6A-9F658D8699CB}"/>
            </c:ext>
          </c:extLst>
        </c:ser>
        <c:ser>
          <c:idx val="2"/>
          <c:order val="3"/>
          <c:tx>
            <c:strRef>
              <c:f>Sheet1!$E$1</c:f>
              <c:strCache>
                <c:ptCount val="1"/>
                <c:pt idx="0">
                  <c:v>Gesamt / Welle 2 / N = 959</c:v>
                </c:pt>
              </c:strCache>
            </c:strRef>
          </c:tx>
          <c:spPr>
            <a:pattFill prst="pct20">
              <a:fgClr>
                <a:schemeClr val="bg2"/>
              </a:fgClr>
              <a:bgClr>
                <a:schemeClr val="bg1"/>
              </a:bgClr>
            </a:pattFill>
          </c:spPr>
          <c:invertIfNegative val="0"/>
          <c:dLbls>
            <c:spPr>
              <a:noFill/>
              <a:ln>
                <a:noFill/>
              </a:ln>
              <a:effectLst/>
            </c:spPr>
            <c:txPr>
              <a:bodyPr/>
              <a:lstStyle/>
              <a:p>
                <a:pPr>
                  <a:defRPr sz="5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Krieg / politische Spannungen</c:v>
                </c:pt>
                <c:pt idx="1">
                  <c:v>Gewinnstreben der Energieversorger</c:v>
                </c:pt>
                <c:pt idx="2">
                  <c:v>Ausgaben für Klimaschutzmaßnahmen / die Energiewende</c:v>
                </c:pt>
                <c:pt idx="3">
                  <c:v>Steigende staatliche Steuern &amp; Abgaben</c:v>
                </c:pt>
                <c:pt idx="4">
                  <c:v>Steigende Preise an den Energiebörsen</c:v>
                </c:pt>
                <c:pt idx="5">
                  <c:v>Zu wenige Erneuerbare Energien verfügbar</c:v>
                </c:pt>
                <c:pt idx="6">
                  <c:v>Spekulationsaktivitäten im Markt</c:v>
                </c:pt>
                <c:pt idx="7">
                  <c:v>Knapperes Angebot fossiler Energieträger</c:v>
                </c:pt>
                <c:pt idx="8">
                  <c:v>Vermehrte Nachfrage nach Energie (z.B. durch die Industrie)</c:v>
                </c:pt>
                <c:pt idx="9">
                  <c:v>Sonstiges</c:v>
                </c:pt>
                <c:pt idx="10">
                  <c:v>Weiß nicht / keine Angabe</c:v>
                </c:pt>
              </c:strCache>
            </c:strRef>
          </c:cat>
          <c:val>
            <c:numRef>
              <c:f>Sheet1!$E$2:$E$12</c:f>
              <c:numCache>
                <c:formatCode>0.0</c:formatCode>
                <c:ptCount val="11"/>
                <c:pt idx="0">
                  <c:v>66</c:v>
                </c:pt>
                <c:pt idx="1">
                  <c:v>29.7</c:v>
                </c:pt>
                <c:pt idx="2">
                  <c:v>21.3</c:v>
                </c:pt>
                <c:pt idx="3">
                  <c:v>25.9</c:v>
                </c:pt>
                <c:pt idx="4">
                  <c:v>36</c:v>
                </c:pt>
                <c:pt idx="5">
                  <c:v>32.299999999999997</c:v>
                </c:pt>
                <c:pt idx="6">
                  <c:v>19.399999999999999</c:v>
                </c:pt>
                <c:pt idx="7">
                  <c:v>25.7</c:v>
                </c:pt>
                <c:pt idx="8">
                  <c:v>12</c:v>
                </c:pt>
                <c:pt idx="9">
                  <c:v>2.6</c:v>
                </c:pt>
                <c:pt idx="10">
                  <c:v>1.6</c:v>
                </c:pt>
              </c:numCache>
            </c:numRef>
          </c:val>
          <c:extLst>
            <c:ext xmlns:c16="http://schemas.microsoft.com/office/drawing/2014/chart" uri="{C3380CC4-5D6E-409C-BE32-E72D297353CC}">
              <c16:uniqueId val="{00000000-651A-0743-BE70-E8691690A5B3}"/>
            </c:ext>
          </c:extLst>
        </c:ser>
        <c:ser>
          <c:idx val="3"/>
          <c:order val="4"/>
          <c:tx>
            <c:strRef>
              <c:f>Sheet1!$F$1</c:f>
              <c:strCache>
                <c:ptCount val="1"/>
                <c:pt idx="0">
                  <c:v>Gesamt / Welle 1 / N = 610</c:v>
                </c:pt>
              </c:strCache>
            </c:strRef>
          </c:tx>
          <c:spPr>
            <a:pattFill prst="ltVert">
              <a:fgClr>
                <a:schemeClr val="accent1"/>
              </a:fgClr>
              <a:bgClr>
                <a:schemeClr val="bg1"/>
              </a:bgClr>
            </a:pattFill>
          </c:spPr>
          <c:invertIfNegative val="0"/>
          <c:dLbls>
            <c:spPr>
              <a:noFill/>
              <a:ln>
                <a:noFill/>
              </a:ln>
              <a:effectLst/>
            </c:spPr>
            <c:txPr>
              <a:bodyPr/>
              <a:lstStyle/>
              <a:p>
                <a:pPr algn="ctr">
                  <a:defRPr lang="de-DE" sz="500" b="0" i="0" u="none" strike="noStrike" kern="1200" baseline="0">
                    <a:solidFill>
                      <a:srgbClr val="000000"/>
                    </a:solidFill>
                    <a:latin typeface="+mn-lt"/>
                    <a:ea typeface="Verdana"/>
                    <a:cs typeface="Verdana"/>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Krieg / politische Spannungen</c:v>
                </c:pt>
                <c:pt idx="1">
                  <c:v>Gewinnstreben der Energieversorger</c:v>
                </c:pt>
                <c:pt idx="2">
                  <c:v>Ausgaben für Klimaschutzmaßnahmen / die Energiewende</c:v>
                </c:pt>
                <c:pt idx="3">
                  <c:v>Steigende staatliche Steuern &amp; Abgaben</c:v>
                </c:pt>
                <c:pt idx="4">
                  <c:v>Steigende Preise an den Energiebörsen</c:v>
                </c:pt>
                <c:pt idx="5">
                  <c:v>Zu wenige Erneuerbare Energien verfügbar</c:v>
                </c:pt>
                <c:pt idx="6">
                  <c:v>Spekulationsaktivitäten im Markt</c:v>
                </c:pt>
                <c:pt idx="7">
                  <c:v>Knapperes Angebot fossiler Energieträger</c:v>
                </c:pt>
                <c:pt idx="8">
                  <c:v>Vermehrte Nachfrage nach Energie (z.B. durch die Industrie)</c:v>
                </c:pt>
                <c:pt idx="9">
                  <c:v>Sonstiges</c:v>
                </c:pt>
                <c:pt idx="10">
                  <c:v>Weiß nicht / keine Angabe</c:v>
                </c:pt>
              </c:strCache>
            </c:strRef>
          </c:cat>
          <c:val>
            <c:numRef>
              <c:f>Sheet1!$F$2:$F$12</c:f>
              <c:numCache>
                <c:formatCode>0.0</c:formatCode>
                <c:ptCount val="11"/>
                <c:pt idx="0">
                  <c:v>68.524590163934434</c:v>
                </c:pt>
                <c:pt idx="1">
                  <c:v>27.540983606557379</c:v>
                </c:pt>
                <c:pt idx="2">
                  <c:v>27.049180327868854</c:v>
                </c:pt>
                <c:pt idx="3">
                  <c:v>35.409836065573771</c:v>
                </c:pt>
                <c:pt idx="4">
                  <c:v>35.409836065573771</c:v>
                </c:pt>
                <c:pt idx="5">
                  <c:v>29.508196721311474</c:v>
                </c:pt>
                <c:pt idx="6">
                  <c:v>21.803278688524593</c:v>
                </c:pt>
                <c:pt idx="7">
                  <c:v>20</c:v>
                </c:pt>
                <c:pt idx="8">
                  <c:v>11.475409836065573</c:v>
                </c:pt>
                <c:pt idx="9">
                  <c:v>1.3114754098360655</c:v>
                </c:pt>
                <c:pt idx="10">
                  <c:v>0.65573770491803274</c:v>
                </c:pt>
              </c:numCache>
            </c:numRef>
          </c:val>
          <c:extLst>
            <c:ext xmlns:c16="http://schemas.microsoft.com/office/drawing/2014/chart" uri="{C3380CC4-5D6E-409C-BE32-E72D297353CC}">
              <c16:uniqueId val="{00000000-739D-4D7F-8BB5-6916F50D0939}"/>
            </c:ext>
          </c:extLst>
        </c:ser>
        <c:dLbls>
          <c:showLegendKey val="0"/>
          <c:showVal val="1"/>
          <c:showCatName val="0"/>
          <c:showSerName val="0"/>
          <c:showPercent val="0"/>
          <c:showBubbleSize val="0"/>
        </c:dLbls>
        <c:gapWidth val="150"/>
        <c:overlap val="-20"/>
        <c:axId val="161994624"/>
        <c:axId val="161996160"/>
      </c:barChart>
      <c:catAx>
        <c:axId val="161994624"/>
        <c:scaling>
          <c:orientation val="maxMin"/>
        </c:scaling>
        <c:delete val="0"/>
        <c:axPos val="l"/>
        <c:numFmt formatCode="General" sourceLinked="1"/>
        <c:majorTickMark val="none"/>
        <c:minorTickMark val="none"/>
        <c:tickLblPos val="nextTo"/>
        <c:spPr>
          <a:ln w="12724">
            <a:noFill/>
            <a:prstDash val="solid"/>
          </a:ln>
        </c:spPr>
        <c:txPr>
          <a:bodyPr rot="0" vert="horz"/>
          <a:lstStyle/>
          <a:p>
            <a:pPr>
              <a:defRPr/>
            </a:pPr>
            <a:endParaRPr lang="de-DE"/>
          </a:p>
        </c:txPr>
        <c:crossAx val="161996160"/>
        <c:crosses val="autoZero"/>
        <c:auto val="1"/>
        <c:lblAlgn val="ctr"/>
        <c:lblOffset val="100"/>
        <c:tickLblSkip val="1"/>
        <c:tickMarkSkip val="1"/>
        <c:noMultiLvlLbl val="0"/>
      </c:catAx>
      <c:valAx>
        <c:axId val="161996160"/>
        <c:scaling>
          <c:orientation val="minMax"/>
          <c:max val="100"/>
          <c:min val="0"/>
        </c:scaling>
        <c:delete val="1"/>
        <c:axPos val="b"/>
        <c:numFmt formatCode="#,##0" sourceLinked="0"/>
        <c:majorTickMark val="none"/>
        <c:minorTickMark val="none"/>
        <c:tickLblPos val="nextTo"/>
        <c:crossAx val="161994624"/>
        <c:crosses val="max"/>
        <c:crossBetween val="between"/>
        <c:majorUnit val="20"/>
      </c:valAx>
      <c:spPr>
        <a:noFill/>
        <a:ln w="12724">
          <a:noFill/>
          <a:prstDash val="solid"/>
        </a:ln>
      </c:spPr>
    </c:plotArea>
    <c:legend>
      <c:legendPos val="r"/>
      <c:legendEntry>
        <c:idx val="1"/>
        <c:txPr>
          <a:bodyPr/>
          <a:lstStyle/>
          <a:p>
            <a:pPr>
              <a:defRPr sz="800">
                <a:solidFill>
                  <a:schemeClr val="tx1"/>
                </a:solidFill>
              </a:defRPr>
            </a:pPr>
            <a:endParaRPr lang="de-DE"/>
          </a:p>
        </c:txPr>
      </c:legendEntry>
      <c:layout>
        <c:manualLayout>
          <c:xMode val="edge"/>
          <c:yMode val="edge"/>
          <c:x val="0.77146876791404839"/>
          <c:y val="0.70343128871193827"/>
          <c:w val="0.14368908810842285"/>
          <c:h val="0.2681154683837616"/>
        </c:manualLayout>
      </c:layout>
      <c:overlay val="0"/>
      <c:spPr>
        <a:noFill/>
        <a:ln w="25449">
          <a:noFill/>
        </a:ln>
      </c:spPr>
      <c:txPr>
        <a:bodyPr/>
        <a:lstStyle/>
        <a:p>
          <a:pPr>
            <a:defRPr sz="800">
              <a:solidFill>
                <a:schemeClr val="tx1"/>
              </a:solidFill>
            </a:defRPr>
          </a:pPr>
          <a:endParaRPr lang="de-DE"/>
        </a:p>
      </c:txPr>
    </c:legend>
    <c:plotVisOnly val="1"/>
    <c:dispBlanksAs val="gap"/>
    <c:showDLblsOverMax val="0"/>
  </c:chart>
  <c:spPr>
    <a:noFill/>
    <a:ln>
      <a:noFill/>
    </a:ln>
  </c:spPr>
  <c:txPr>
    <a:bodyPr/>
    <a:lstStyle/>
    <a:p>
      <a:pPr>
        <a:defRPr sz="1100" b="0" i="0" u="none" strike="noStrike" baseline="0">
          <a:solidFill>
            <a:srgbClr val="000000"/>
          </a:solidFill>
          <a:latin typeface="+mn-lt"/>
          <a:ea typeface="Verdana"/>
          <a:cs typeface="Verdana"/>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531734243313353"/>
          <c:y val="8.7082535909878925E-2"/>
          <c:w val="0.56578905230921406"/>
          <c:h val="0.83243659531032033"/>
        </c:manualLayout>
      </c:layout>
      <c:barChart>
        <c:barDir val="bar"/>
        <c:grouping val="clustered"/>
        <c:varyColors val="0"/>
        <c:ser>
          <c:idx val="4"/>
          <c:order val="0"/>
          <c:tx>
            <c:strRef>
              <c:f>Sheet1!$B$1</c:f>
              <c:strCache>
                <c:ptCount val="1"/>
                <c:pt idx="0">
                  <c:v>Gesamt / Welle 5 / N = 794</c:v>
                </c:pt>
              </c:strCache>
            </c:strRef>
          </c:tx>
          <c:spPr>
            <a:solidFill>
              <a:schemeClr val="accent1"/>
            </a:solidFill>
            <a:ln w="25449">
              <a:noFill/>
            </a:ln>
          </c:spPr>
          <c:invertIfNegative val="0"/>
          <c:dLbls>
            <c:numFmt formatCode="0.0" sourceLinked="0"/>
            <c:spPr>
              <a:noFill/>
              <a:ln w="25449">
                <a:noFill/>
              </a:ln>
            </c:spPr>
            <c:txPr>
              <a:bodyPr/>
              <a:lstStyle/>
              <a:p>
                <a:pPr>
                  <a:defRPr sz="7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Staat / Politik</c:v>
                </c:pt>
                <c:pt idx="1">
                  <c:v>Energieversorger</c:v>
                </c:pt>
                <c:pt idx="2">
                  <c:v>Ausland / Energielieferländer</c:v>
                </c:pt>
                <c:pt idx="3">
                  <c:v>Unternehmen / Industrie</c:v>
                </c:pt>
                <c:pt idx="4">
                  <c:v>Sonstiges</c:v>
                </c:pt>
                <c:pt idx="5">
                  <c:v>Weiß nicht / keine Angabe</c:v>
                </c:pt>
              </c:strCache>
            </c:strRef>
          </c:cat>
          <c:val>
            <c:numRef>
              <c:f>Sheet1!$B$2:$B$7</c:f>
              <c:numCache>
                <c:formatCode>###0.0</c:formatCode>
                <c:ptCount val="6"/>
                <c:pt idx="0">
                  <c:v>60.579345088161205</c:v>
                </c:pt>
                <c:pt idx="1">
                  <c:v>41.435768261964732</c:v>
                </c:pt>
                <c:pt idx="2">
                  <c:v>26.952141057934508</c:v>
                </c:pt>
                <c:pt idx="3">
                  <c:v>16.876574307304786</c:v>
                </c:pt>
                <c:pt idx="4">
                  <c:v>1.385390428211587</c:v>
                </c:pt>
                <c:pt idx="5">
                  <c:v>3.5264483627204033</c:v>
                </c:pt>
              </c:numCache>
            </c:numRef>
          </c:val>
          <c:extLst>
            <c:ext xmlns:c16="http://schemas.microsoft.com/office/drawing/2014/chart" uri="{C3380CC4-5D6E-409C-BE32-E72D297353CC}">
              <c16:uniqueId val="{00000002-609B-490E-BF7C-E66B7097E978}"/>
            </c:ext>
          </c:extLst>
        </c:ser>
        <c:ser>
          <c:idx val="0"/>
          <c:order val="1"/>
          <c:tx>
            <c:strRef>
              <c:f>Sheet1!$C$1</c:f>
              <c:strCache>
                <c:ptCount val="1"/>
                <c:pt idx="0">
                  <c:v>Gesamt / Welle 4 / N = 959</c:v>
                </c:pt>
              </c:strCache>
            </c:strRef>
          </c:tx>
          <c:spPr>
            <a:pattFill prst="pct50">
              <a:fgClr>
                <a:schemeClr val="accent1"/>
              </a:fgClr>
              <a:bgClr>
                <a:schemeClr val="bg1"/>
              </a:bgClr>
            </a:pattFill>
          </c:spPr>
          <c:invertIfNegative val="0"/>
          <c:dLbls>
            <c:spPr>
              <a:noFill/>
              <a:ln>
                <a:noFill/>
              </a:ln>
              <a:effectLst/>
            </c:spPr>
            <c:txPr>
              <a:bodyPr/>
              <a:lstStyle/>
              <a:p>
                <a:pPr>
                  <a:defRPr sz="700">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Staat / Politik</c:v>
                </c:pt>
                <c:pt idx="1">
                  <c:v>Energieversorger</c:v>
                </c:pt>
                <c:pt idx="2">
                  <c:v>Ausland / Energielieferländer</c:v>
                </c:pt>
                <c:pt idx="3">
                  <c:v>Unternehmen / Industrie</c:v>
                </c:pt>
                <c:pt idx="4">
                  <c:v>Sonstiges</c:v>
                </c:pt>
                <c:pt idx="5">
                  <c:v>Weiß nicht / keine Angabe</c:v>
                </c:pt>
              </c:strCache>
            </c:strRef>
          </c:cat>
          <c:val>
            <c:numRef>
              <c:f>Sheet1!$C$2:$C$7</c:f>
              <c:numCache>
                <c:formatCode>0.0</c:formatCode>
                <c:ptCount val="6"/>
                <c:pt idx="0">
                  <c:v>59.3</c:v>
                </c:pt>
                <c:pt idx="1">
                  <c:v>38.9</c:v>
                </c:pt>
                <c:pt idx="2">
                  <c:v>31.1</c:v>
                </c:pt>
                <c:pt idx="3">
                  <c:v>14</c:v>
                </c:pt>
                <c:pt idx="4">
                  <c:v>1.6</c:v>
                </c:pt>
                <c:pt idx="5">
                  <c:v>4.9000000000000004</c:v>
                </c:pt>
              </c:numCache>
            </c:numRef>
          </c:val>
          <c:extLst>
            <c:ext xmlns:c16="http://schemas.microsoft.com/office/drawing/2014/chart" uri="{C3380CC4-5D6E-409C-BE32-E72D297353CC}">
              <c16:uniqueId val="{00000000-A451-3D42-818F-7115F3019307}"/>
            </c:ext>
          </c:extLst>
        </c:ser>
        <c:ser>
          <c:idx val="1"/>
          <c:order val="2"/>
          <c:tx>
            <c:strRef>
              <c:f>Sheet1!$D$1</c:f>
              <c:strCache>
                <c:ptCount val="1"/>
                <c:pt idx="0">
                  <c:v>Gesamt / Welle 3 / N = 954</c:v>
                </c:pt>
              </c:strCache>
            </c:strRef>
          </c:tx>
          <c:spPr>
            <a:pattFill prst="ltUpDiag">
              <a:fgClr>
                <a:schemeClr val="bg2"/>
              </a:fgClr>
              <a:bgClr>
                <a:schemeClr val="bg1"/>
              </a:bgClr>
            </a:pattFill>
          </c:spPr>
          <c:invertIfNegative val="0"/>
          <c:dLbls>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Staat / Politik</c:v>
                </c:pt>
                <c:pt idx="1">
                  <c:v>Energieversorger</c:v>
                </c:pt>
                <c:pt idx="2">
                  <c:v>Ausland / Energielieferländer</c:v>
                </c:pt>
                <c:pt idx="3">
                  <c:v>Unternehmen / Industrie</c:v>
                </c:pt>
                <c:pt idx="4">
                  <c:v>Sonstiges</c:v>
                </c:pt>
                <c:pt idx="5">
                  <c:v>Weiß nicht / keine Angabe</c:v>
                </c:pt>
              </c:strCache>
            </c:strRef>
          </c:cat>
          <c:val>
            <c:numRef>
              <c:f>Sheet1!$D$2:$D$7</c:f>
              <c:numCache>
                <c:formatCode>###0.0</c:formatCode>
                <c:ptCount val="6"/>
                <c:pt idx="0">
                  <c:v>65.513626834381554</c:v>
                </c:pt>
                <c:pt idx="1">
                  <c:v>32.704402515723267</c:v>
                </c:pt>
                <c:pt idx="2">
                  <c:v>34.486373165618453</c:v>
                </c:pt>
                <c:pt idx="3">
                  <c:v>13.10272536687631</c:v>
                </c:pt>
                <c:pt idx="4">
                  <c:v>1.9916142557651992</c:v>
                </c:pt>
                <c:pt idx="5">
                  <c:v>3.7735849056603774</c:v>
                </c:pt>
              </c:numCache>
            </c:numRef>
          </c:val>
          <c:extLst>
            <c:ext xmlns:c16="http://schemas.microsoft.com/office/drawing/2014/chart" uri="{C3380CC4-5D6E-409C-BE32-E72D297353CC}">
              <c16:uniqueId val="{00000000-700D-0D46-A7CF-F90009D7BEB9}"/>
            </c:ext>
          </c:extLst>
        </c:ser>
        <c:ser>
          <c:idx val="2"/>
          <c:order val="3"/>
          <c:tx>
            <c:strRef>
              <c:f>Sheet1!$E$1</c:f>
              <c:strCache>
                <c:ptCount val="1"/>
                <c:pt idx="0">
                  <c:v>Gesamt / Welle 2 / N = 959</c:v>
                </c:pt>
              </c:strCache>
            </c:strRef>
          </c:tx>
          <c:spPr>
            <a:pattFill prst="pct20">
              <a:fgClr>
                <a:schemeClr val="accent1"/>
              </a:fgClr>
              <a:bgClr>
                <a:schemeClr val="bg1"/>
              </a:bgClr>
            </a:pattFill>
          </c:spPr>
          <c:invertIfNegative val="0"/>
          <c:dLbls>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Staat / Politik</c:v>
                </c:pt>
                <c:pt idx="1">
                  <c:v>Energieversorger</c:v>
                </c:pt>
                <c:pt idx="2">
                  <c:v>Ausland / Energielieferländer</c:v>
                </c:pt>
                <c:pt idx="3">
                  <c:v>Unternehmen / Industrie</c:v>
                </c:pt>
                <c:pt idx="4">
                  <c:v>Sonstiges</c:v>
                </c:pt>
                <c:pt idx="5">
                  <c:v>Weiß nicht / keine Angabe</c:v>
                </c:pt>
              </c:strCache>
            </c:strRef>
          </c:cat>
          <c:val>
            <c:numRef>
              <c:f>Sheet1!$E$2:$E$7</c:f>
              <c:numCache>
                <c:formatCode>General</c:formatCode>
                <c:ptCount val="6"/>
                <c:pt idx="0">
                  <c:v>64.3</c:v>
                </c:pt>
                <c:pt idx="1">
                  <c:v>28.3</c:v>
                </c:pt>
                <c:pt idx="2">
                  <c:v>38.799999999999997</c:v>
                </c:pt>
                <c:pt idx="3">
                  <c:v>12.1</c:v>
                </c:pt>
                <c:pt idx="4">
                  <c:v>1.5</c:v>
                </c:pt>
                <c:pt idx="5">
                  <c:v>3.5</c:v>
                </c:pt>
              </c:numCache>
            </c:numRef>
          </c:val>
          <c:extLst>
            <c:ext xmlns:c16="http://schemas.microsoft.com/office/drawing/2014/chart" uri="{C3380CC4-5D6E-409C-BE32-E72D297353CC}">
              <c16:uniqueId val="{00000000-5C06-ED45-A474-94E77FCFF7D4}"/>
            </c:ext>
          </c:extLst>
        </c:ser>
        <c:ser>
          <c:idx val="3"/>
          <c:order val="4"/>
          <c:tx>
            <c:strRef>
              <c:f>Sheet1!$F$1</c:f>
              <c:strCache>
                <c:ptCount val="1"/>
                <c:pt idx="0">
                  <c:v>Gesamt / Welle 1 / N = 610</c:v>
                </c:pt>
              </c:strCache>
            </c:strRef>
          </c:tx>
          <c:spPr>
            <a:pattFill prst="ltVert">
              <a:fgClr>
                <a:schemeClr val="accent1"/>
              </a:fgClr>
              <a:bgClr>
                <a:schemeClr val="bg1"/>
              </a:bgClr>
            </a:pattFill>
          </c:spPr>
          <c:invertIfNegative val="0"/>
          <c:dLbls>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Staat / Politik</c:v>
                </c:pt>
                <c:pt idx="1">
                  <c:v>Energieversorger</c:v>
                </c:pt>
                <c:pt idx="2">
                  <c:v>Ausland / Energielieferländer</c:v>
                </c:pt>
                <c:pt idx="3">
                  <c:v>Unternehmen / Industrie</c:v>
                </c:pt>
                <c:pt idx="4">
                  <c:v>Sonstiges</c:v>
                </c:pt>
                <c:pt idx="5">
                  <c:v>Weiß nicht / keine Angabe</c:v>
                </c:pt>
              </c:strCache>
            </c:strRef>
          </c:cat>
          <c:val>
            <c:numRef>
              <c:f>Sheet1!$F$2:$F$7</c:f>
              <c:numCache>
                <c:formatCode>0.0</c:formatCode>
                <c:ptCount val="6"/>
                <c:pt idx="0">
                  <c:v>67.704918032786892</c:v>
                </c:pt>
                <c:pt idx="1">
                  <c:v>30.16393442622951</c:v>
                </c:pt>
                <c:pt idx="2">
                  <c:v>36.393442622950822</c:v>
                </c:pt>
                <c:pt idx="3">
                  <c:v>14.918032786885247</c:v>
                </c:pt>
                <c:pt idx="4">
                  <c:v>2.1311475409836063</c:v>
                </c:pt>
                <c:pt idx="5">
                  <c:v>3.6065573770491808</c:v>
                </c:pt>
              </c:numCache>
            </c:numRef>
          </c:val>
          <c:extLst>
            <c:ext xmlns:c16="http://schemas.microsoft.com/office/drawing/2014/chart" uri="{C3380CC4-5D6E-409C-BE32-E72D297353CC}">
              <c16:uniqueId val="{00000000-8DC4-44E2-8F1D-735AF68B5A5D}"/>
            </c:ext>
          </c:extLst>
        </c:ser>
        <c:dLbls>
          <c:showLegendKey val="0"/>
          <c:showVal val="1"/>
          <c:showCatName val="0"/>
          <c:showSerName val="0"/>
          <c:showPercent val="0"/>
          <c:showBubbleSize val="0"/>
        </c:dLbls>
        <c:gapWidth val="150"/>
        <c:overlap val="-20"/>
        <c:axId val="162096640"/>
        <c:axId val="162098176"/>
      </c:barChart>
      <c:catAx>
        <c:axId val="162096640"/>
        <c:scaling>
          <c:orientation val="maxMin"/>
        </c:scaling>
        <c:delete val="0"/>
        <c:axPos val="l"/>
        <c:numFmt formatCode="General" sourceLinked="1"/>
        <c:majorTickMark val="none"/>
        <c:minorTickMark val="none"/>
        <c:tickLblPos val="nextTo"/>
        <c:spPr>
          <a:ln w="12724">
            <a:noFill/>
            <a:prstDash val="solid"/>
          </a:ln>
        </c:spPr>
        <c:txPr>
          <a:bodyPr rot="0" vert="horz"/>
          <a:lstStyle/>
          <a:p>
            <a:pPr>
              <a:defRPr/>
            </a:pPr>
            <a:endParaRPr lang="de-DE"/>
          </a:p>
        </c:txPr>
        <c:crossAx val="162098176"/>
        <c:crosses val="autoZero"/>
        <c:auto val="1"/>
        <c:lblAlgn val="ctr"/>
        <c:lblOffset val="100"/>
        <c:tickLblSkip val="1"/>
        <c:tickMarkSkip val="1"/>
        <c:noMultiLvlLbl val="0"/>
      </c:catAx>
      <c:valAx>
        <c:axId val="162098176"/>
        <c:scaling>
          <c:orientation val="minMax"/>
          <c:max val="100"/>
          <c:min val="0"/>
        </c:scaling>
        <c:delete val="1"/>
        <c:axPos val="b"/>
        <c:numFmt formatCode="#,##0" sourceLinked="0"/>
        <c:majorTickMark val="none"/>
        <c:minorTickMark val="none"/>
        <c:tickLblPos val="nextTo"/>
        <c:crossAx val="162096640"/>
        <c:crosses val="max"/>
        <c:crossBetween val="between"/>
        <c:majorUnit val="10"/>
      </c:valAx>
      <c:spPr>
        <a:noFill/>
        <a:ln w="12724">
          <a:noFill/>
          <a:prstDash val="solid"/>
        </a:ln>
      </c:spPr>
    </c:plotArea>
    <c:legend>
      <c:legendPos val="r"/>
      <c:legendEntry>
        <c:idx val="1"/>
        <c:txPr>
          <a:bodyPr/>
          <a:lstStyle/>
          <a:p>
            <a:pPr>
              <a:defRPr sz="800">
                <a:solidFill>
                  <a:schemeClr val="tx1"/>
                </a:solidFill>
              </a:defRPr>
            </a:pPr>
            <a:endParaRPr lang="de-DE"/>
          </a:p>
        </c:txPr>
      </c:legendEntry>
      <c:layout>
        <c:manualLayout>
          <c:xMode val="edge"/>
          <c:yMode val="edge"/>
          <c:x val="0.77146876791404839"/>
          <c:y val="0.70343128871193827"/>
          <c:w val="0.14368908810842285"/>
          <c:h val="0.26811546838376166"/>
        </c:manualLayout>
      </c:layout>
      <c:overlay val="0"/>
      <c:spPr>
        <a:noFill/>
        <a:ln w="25449">
          <a:noFill/>
        </a:ln>
      </c:spPr>
      <c:txPr>
        <a:bodyPr/>
        <a:lstStyle/>
        <a:p>
          <a:pPr>
            <a:defRPr sz="800">
              <a:solidFill>
                <a:schemeClr val="tx1"/>
              </a:solidFill>
            </a:defRPr>
          </a:pPr>
          <a:endParaRPr lang="de-DE"/>
        </a:p>
      </c:txPr>
    </c:legend>
    <c:plotVisOnly val="1"/>
    <c:dispBlanksAs val="gap"/>
    <c:showDLblsOverMax val="0"/>
  </c:chart>
  <c:spPr>
    <a:noFill/>
    <a:ln>
      <a:noFill/>
    </a:ln>
  </c:spPr>
  <c:txPr>
    <a:bodyPr/>
    <a:lstStyle/>
    <a:p>
      <a:pPr>
        <a:defRPr sz="1100" b="0" i="0" u="none" strike="noStrike" baseline="0">
          <a:solidFill>
            <a:srgbClr val="000000"/>
          </a:solidFill>
          <a:latin typeface="+mn-lt"/>
          <a:ea typeface="Verdana"/>
          <a:cs typeface="Verdana"/>
        </a:defRPr>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933792205598276E-2"/>
          <c:y val="0.22827303523035231"/>
          <c:w val="0.65222166982497121"/>
          <c:h val="0.64755657181571824"/>
        </c:manualLayout>
      </c:layout>
      <c:barChart>
        <c:barDir val="col"/>
        <c:grouping val="stacked"/>
        <c:varyColors val="0"/>
        <c:ser>
          <c:idx val="0"/>
          <c:order val="0"/>
          <c:tx>
            <c:strRef>
              <c:f>Sheet1!$A$2</c:f>
              <c:strCache>
                <c:ptCount val="1"/>
                <c:pt idx="0">
                  <c:v>Ich bin froh, bei meinem Gasversorger Kunde zu sein, weil dieser eine sichere Versorgung zu fairen Preisen garantiert</c:v>
                </c:pt>
              </c:strCache>
            </c:strRef>
          </c:tx>
          <c:spPr>
            <a:solidFill>
              <a:schemeClr val="accent1">
                <a:lumMod val="40000"/>
                <a:lumOff val="60000"/>
              </a:schemeClr>
            </a:solidFill>
            <a:ln w="23106">
              <a:noFill/>
            </a:ln>
          </c:spPr>
          <c:invertIfNegative val="0"/>
          <c:dPt>
            <c:idx val="0"/>
            <c:invertIfNegative val="0"/>
            <c:bubble3D val="0"/>
            <c:extLst>
              <c:ext xmlns:c16="http://schemas.microsoft.com/office/drawing/2014/chart" uri="{C3380CC4-5D6E-409C-BE32-E72D297353CC}">
                <c16:uniqueId val="{00000001-16BC-F745-A803-372DA2898B58}"/>
              </c:ext>
            </c:extLst>
          </c:dPt>
          <c:dPt>
            <c:idx val="1"/>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1-3E3B-6D45-AD0C-92B195DD82A9}"/>
              </c:ext>
            </c:extLst>
          </c:dPt>
          <c:dPt>
            <c:idx val="2"/>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5-16BC-F745-A803-372DA2898B58}"/>
              </c:ext>
            </c:extLst>
          </c:dPt>
          <c:dPt>
            <c:idx val="3"/>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6-1D5A-824C-B98D-B8A7891F9692}"/>
              </c:ext>
            </c:extLst>
          </c:dPt>
          <c:dPt>
            <c:idx val="4"/>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3-FED0-5F44-B4F0-C68B28C75E22}"/>
              </c:ext>
            </c:extLst>
          </c:dPt>
          <c:dPt>
            <c:idx val="5"/>
            <c:invertIfNegative val="0"/>
            <c:bubble3D val="0"/>
            <c:extLst>
              <c:ext xmlns:c16="http://schemas.microsoft.com/office/drawing/2014/chart" uri="{C3380CC4-5D6E-409C-BE32-E72D297353CC}">
                <c16:uniqueId val="{00000008-16BC-F745-A803-372DA2898B58}"/>
              </c:ext>
            </c:extLst>
          </c:dPt>
          <c:dPt>
            <c:idx val="6"/>
            <c:invertIfNegative val="0"/>
            <c:bubble3D val="0"/>
            <c:extLst>
              <c:ext xmlns:c16="http://schemas.microsoft.com/office/drawing/2014/chart" uri="{C3380CC4-5D6E-409C-BE32-E72D297353CC}">
                <c16:uniqueId val="{0000000A-16BC-F745-A803-372DA2898B58}"/>
              </c:ext>
            </c:extLst>
          </c:dPt>
          <c:dPt>
            <c:idx val="7"/>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5-FED0-5F44-B4F0-C68B28C75E22}"/>
              </c:ext>
            </c:extLst>
          </c:dPt>
          <c:dPt>
            <c:idx val="8"/>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E-1D5A-824C-B98D-B8A7891F9692}"/>
              </c:ext>
            </c:extLst>
          </c:dPt>
          <c:dPt>
            <c:idx val="9"/>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E-16BC-F745-A803-372DA2898B58}"/>
              </c:ext>
            </c:extLst>
          </c:dPt>
          <c:dPt>
            <c:idx val="10"/>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7-FED0-5F44-B4F0-C68B28C75E22}"/>
              </c:ext>
            </c:extLst>
          </c:dPt>
          <c:dPt>
            <c:idx val="11"/>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12-1D5A-824C-B98D-B8A7891F9692}"/>
              </c:ext>
            </c:extLst>
          </c:dPt>
          <c:dPt>
            <c:idx val="12"/>
            <c:invertIfNegative val="0"/>
            <c:bubble3D val="0"/>
            <c:extLst>
              <c:ext xmlns:c16="http://schemas.microsoft.com/office/drawing/2014/chart" uri="{C3380CC4-5D6E-409C-BE32-E72D297353CC}">
                <c16:uniqueId val="{00000014-1D5A-824C-B98D-B8A7891F9692}"/>
              </c:ext>
            </c:extLst>
          </c:dPt>
          <c:dPt>
            <c:idx val="13"/>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9-FED0-5F44-B4F0-C68B28C75E22}"/>
              </c:ext>
            </c:extLst>
          </c:dPt>
          <c:dPt>
            <c:idx val="14"/>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14-16BC-F745-A803-372DA2898B58}"/>
              </c:ext>
            </c:extLst>
          </c:dPt>
          <c:dPt>
            <c:idx val="15"/>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F-AFB1-FD4A-9013-0DAB9E7726C8}"/>
              </c:ext>
            </c:extLst>
          </c:dPt>
          <c:dPt>
            <c:idx val="16"/>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1A-1D5A-824C-B98D-B8A7891F9692}"/>
              </c:ext>
            </c:extLst>
          </c:dPt>
          <c:dPt>
            <c:idx val="17"/>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16-16BC-F745-A803-372DA2898B58}"/>
              </c:ext>
            </c:extLst>
          </c:dPt>
          <c:dPt>
            <c:idx val="18"/>
            <c:invertIfNegative val="0"/>
            <c:bubble3D val="0"/>
            <c:extLst>
              <c:ext xmlns:c16="http://schemas.microsoft.com/office/drawing/2014/chart" uri="{C3380CC4-5D6E-409C-BE32-E72D297353CC}">
                <c16:uniqueId val="{00000018-16BC-F745-A803-372DA2898B58}"/>
              </c:ext>
            </c:extLst>
          </c:dPt>
          <c:dPt>
            <c:idx val="19"/>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22-4C5A-45CC-AFFB-D2674631BDDB}"/>
              </c:ext>
            </c:extLst>
          </c:dPt>
          <c:dPt>
            <c:idx val="20"/>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13-AFB1-FD4A-9013-0DAB9E7726C8}"/>
              </c:ext>
            </c:extLst>
          </c:dPt>
          <c:dPt>
            <c:idx val="21"/>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21-1D5A-824C-B98D-B8A7891F9692}"/>
              </c:ext>
            </c:extLst>
          </c:dPt>
          <c:dPt>
            <c:idx val="22"/>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23-1D5A-824C-B98D-B8A7891F9692}"/>
              </c:ext>
            </c:extLst>
          </c:dPt>
          <c:dPt>
            <c:idx val="23"/>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25-1D5A-824C-B98D-B8A7891F9692}"/>
              </c:ext>
            </c:extLst>
          </c:dPt>
          <c:dPt>
            <c:idx val="25"/>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2C-4C5A-45CC-AFFB-D2674631BDDB}"/>
              </c:ext>
            </c:extLst>
          </c:dPt>
          <c:dPt>
            <c:idx val="26"/>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2E-4C5A-45CC-AFFB-D2674631BDDB}"/>
              </c:ext>
            </c:extLst>
          </c:dPt>
          <c:dPt>
            <c:idx val="27"/>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30-4C5A-45CC-AFFB-D2674631BDDB}"/>
              </c:ext>
            </c:extLst>
          </c:dPt>
          <c:dPt>
            <c:idx val="28"/>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32-4C5A-45CC-AFFB-D2674631BDDB}"/>
              </c:ext>
            </c:extLst>
          </c:dPt>
          <c:dLbls>
            <c:numFmt formatCode="0.0" sourceLinked="0"/>
            <c:spPr>
              <a:noFill/>
              <a:ln w="23106">
                <a:noFill/>
              </a:ln>
            </c:spPr>
            <c:txPr>
              <a:bodyPr/>
              <a:lstStyle/>
              <a:p>
                <a:pPr>
                  <a:defRPr sz="8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Sheet1!$B$1:$AD$1</c:f>
              <c:strCache>
                <c:ptCount val="29"/>
                <c:pt idx="0">
                  <c:v>W5</c:v>
                </c:pt>
                <c:pt idx="1">
                  <c:v>W4</c:v>
                </c:pt>
                <c:pt idx="2">
                  <c:v>W3</c:v>
                </c:pt>
                <c:pt idx="3">
                  <c:v>W2</c:v>
                </c:pt>
                <c:pt idx="4">
                  <c:v>W1</c:v>
                </c:pt>
                <c:pt idx="6">
                  <c:v>W5</c:v>
                </c:pt>
                <c:pt idx="7">
                  <c:v>W4</c:v>
                </c:pt>
                <c:pt idx="8">
                  <c:v>W3</c:v>
                </c:pt>
                <c:pt idx="9">
                  <c:v>W2</c:v>
                </c:pt>
                <c:pt idx="10">
                  <c:v>W1</c:v>
                </c:pt>
                <c:pt idx="12">
                  <c:v>W5</c:v>
                </c:pt>
                <c:pt idx="13">
                  <c:v>W4</c:v>
                </c:pt>
                <c:pt idx="14">
                  <c:v>W3</c:v>
                </c:pt>
                <c:pt idx="15">
                  <c:v>W2</c:v>
                </c:pt>
                <c:pt idx="16">
                  <c:v>W1</c:v>
                </c:pt>
                <c:pt idx="18">
                  <c:v>W5</c:v>
                </c:pt>
                <c:pt idx="19">
                  <c:v>W4</c:v>
                </c:pt>
                <c:pt idx="20">
                  <c:v>W3</c:v>
                </c:pt>
                <c:pt idx="21">
                  <c:v>W2</c:v>
                </c:pt>
                <c:pt idx="22">
                  <c:v>W1</c:v>
                </c:pt>
                <c:pt idx="24">
                  <c:v>W5</c:v>
                </c:pt>
                <c:pt idx="25">
                  <c:v>W4</c:v>
                </c:pt>
                <c:pt idx="26">
                  <c:v>W3</c:v>
                </c:pt>
                <c:pt idx="27">
                  <c:v>W2</c:v>
                </c:pt>
                <c:pt idx="28">
                  <c:v>W1</c:v>
                </c:pt>
              </c:strCache>
            </c:strRef>
          </c:cat>
          <c:val>
            <c:numRef>
              <c:f>Sheet1!$B$2:$AD$2</c:f>
              <c:numCache>
                <c:formatCode>General</c:formatCode>
                <c:ptCount val="29"/>
                <c:pt idx="0" formatCode="###0.0">
                  <c:v>20.234604105571847</c:v>
                </c:pt>
                <c:pt idx="1">
                  <c:v>25.2</c:v>
                </c:pt>
                <c:pt idx="2" formatCode="0.0">
                  <c:v>17.263843648208468</c:v>
                </c:pt>
                <c:pt idx="3">
                  <c:v>21.2</c:v>
                </c:pt>
                <c:pt idx="4" formatCode="0.0">
                  <c:v>22.910216718266255</c:v>
                </c:pt>
                <c:pt idx="6" formatCode="###0.0">
                  <c:v>20.97902097902098</c:v>
                </c:pt>
                <c:pt idx="7">
                  <c:v>28.3</c:v>
                </c:pt>
                <c:pt idx="8" formatCode="0.0">
                  <c:v>21.111111111111111</c:v>
                </c:pt>
                <c:pt idx="9">
                  <c:v>24.2</c:v>
                </c:pt>
                <c:pt idx="10" formatCode="0.0">
                  <c:v>27.210884353741498</c:v>
                </c:pt>
                <c:pt idx="12" formatCode="###0.0">
                  <c:v>26.05042016806723</c:v>
                </c:pt>
                <c:pt idx="13">
                  <c:v>20.6</c:v>
                </c:pt>
                <c:pt idx="14" formatCode="0.0">
                  <c:v>8.9552238805970141</c:v>
                </c:pt>
                <c:pt idx="15" formatCode="0.0">
                  <c:v>13.2</c:v>
                </c:pt>
                <c:pt idx="16" formatCode="0.0">
                  <c:v>17.82178217821782</c:v>
                </c:pt>
                <c:pt idx="18" formatCode="###0.0">
                  <c:v>11.538461538461538</c:v>
                </c:pt>
                <c:pt idx="19">
                  <c:v>31</c:v>
                </c:pt>
                <c:pt idx="20" formatCode="0.0">
                  <c:v>13.333333333333334</c:v>
                </c:pt>
                <c:pt idx="21" formatCode="0.0">
                  <c:v>13.9</c:v>
                </c:pt>
                <c:pt idx="22" formatCode="0.0">
                  <c:v>7.6923076923076925</c:v>
                </c:pt>
                <c:pt idx="24" formatCode="###0.0">
                  <c:v>14.285714285714285</c:v>
                </c:pt>
                <c:pt idx="25">
                  <c:v>22.2</c:v>
                </c:pt>
                <c:pt idx="26" formatCode="0.0">
                  <c:v>37.5</c:v>
                </c:pt>
                <c:pt idx="27" formatCode="0.0">
                  <c:v>25</c:v>
                </c:pt>
                <c:pt idx="28" formatCode="0.0">
                  <c:v>36.363636363636367</c:v>
                </c:pt>
              </c:numCache>
            </c:numRef>
          </c:val>
          <c:extLst>
            <c:ext xmlns:c16="http://schemas.microsoft.com/office/drawing/2014/chart" uri="{C3380CC4-5D6E-409C-BE32-E72D297353CC}">
              <c16:uniqueId val="{00000000-32F7-4CC8-9B1F-DC42A381AE43}"/>
            </c:ext>
          </c:extLst>
        </c:ser>
        <c:ser>
          <c:idx val="1"/>
          <c:order val="1"/>
          <c:tx>
            <c:strRef>
              <c:f>Sheet1!$A$3</c:f>
              <c:strCache>
                <c:ptCount val="1"/>
                <c:pt idx="0">
                  <c:v>Ich stehe meinem Gasversorger weitgehend neutral gegenüber</c:v>
                </c:pt>
              </c:strCache>
            </c:strRef>
          </c:tx>
          <c:spPr>
            <a:solidFill>
              <a:srgbClr val="FFC0C0"/>
            </a:solidFill>
          </c:spPr>
          <c:invertIfNegative val="0"/>
          <c:dPt>
            <c:idx val="0"/>
            <c:invertIfNegative val="0"/>
            <c:bubble3D val="0"/>
            <c:extLst>
              <c:ext xmlns:c16="http://schemas.microsoft.com/office/drawing/2014/chart" uri="{C3380CC4-5D6E-409C-BE32-E72D297353CC}">
                <c16:uniqueId val="{00000015-AFB1-FD4A-9013-0DAB9E7726C8}"/>
              </c:ext>
            </c:extLst>
          </c:dPt>
          <c:dPt>
            <c:idx val="1"/>
            <c:invertIfNegative val="0"/>
            <c:bubble3D val="0"/>
            <c:spPr>
              <a:pattFill prst="pct50">
                <a:fgClr>
                  <a:srgbClr val="FFC0C0"/>
                </a:fgClr>
                <a:bgClr>
                  <a:schemeClr val="bg1"/>
                </a:bgClr>
              </a:pattFill>
            </c:spPr>
            <c:extLst>
              <c:ext xmlns:c16="http://schemas.microsoft.com/office/drawing/2014/chart" uri="{C3380CC4-5D6E-409C-BE32-E72D297353CC}">
                <c16:uniqueId val="{0000000B-FED0-5F44-B4F0-C68B28C75E22}"/>
              </c:ext>
            </c:extLst>
          </c:dPt>
          <c:dPt>
            <c:idx val="2"/>
            <c:invertIfNegative val="0"/>
            <c:bubble3D val="0"/>
            <c:spPr>
              <a:pattFill prst="pct50">
                <a:fgClr>
                  <a:srgbClr val="FFC0C0"/>
                </a:fgClr>
                <a:bgClr>
                  <a:schemeClr val="bg1"/>
                </a:bgClr>
              </a:pattFill>
            </c:spPr>
            <c:extLst>
              <c:ext xmlns:c16="http://schemas.microsoft.com/office/drawing/2014/chart" uri="{C3380CC4-5D6E-409C-BE32-E72D297353CC}">
                <c16:uniqueId val="{0000001C-16BC-F745-A803-372DA2898B58}"/>
              </c:ext>
            </c:extLst>
          </c:dPt>
          <c:dPt>
            <c:idx val="3"/>
            <c:invertIfNegative val="0"/>
            <c:bubble3D val="0"/>
            <c:spPr>
              <a:pattFill prst="pct50">
                <a:fgClr>
                  <a:srgbClr val="FFC0C0"/>
                </a:fgClr>
                <a:bgClr>
                  <a:schemeClr val="bg1"/>
                </a:bgClr>
              </a:pattFill>
            </c:spPr>
            <c:extLst>
              <c:ext xmlns:c16="http://schemas.microsoft.com/office/drawing/2014/chart" uri="{C3380CC4-5D6E-409C-BE32-E72D297353CC}">
                <c16:uniqueId val="{0000002C-1D5A-824C-B98D-B8A7891F9692}"/>
              </c:ext>
            </c:extLst>
          </c:dPt>
          <c:dPt>
            <c:idx val="4"/>
            <c:invertIfNegative val="0"/>
            <c:bubble3D val="0"/>
            <c:spPr>
              <a:pattFill prst="pct50">
                <a:fgClr>
                  <a:srgbClr val="FFC0C0"/>
                </a:fgClr>
                <a:bgClr>
                  <a:schemeClr val="bg1"/>
                </a:bgClr>
              </a:pattFill>
            </c:spPr>
            <c:extLst>
              <c:ext xmlns:c16="http://schemas.microsoft.com/office/drawing/2014/chart" uri="{C3380CC4-5D6E-409C-BE32-E72D297353CC}">
                <c16:uniqueId val="{0000000D-FED0-5F44-B4F0-C68B28C75E22}"/>
              </c:ext>
            </c:extLst>
          </c:dPt>
          <c:dPt>
            <c:idx val="5"/>
            <c:invertIfNegative val="0"/>
            <c:bubble3D val="0"/>
            <c:extLst>
              <c:ext xmlns:c16="http://schemas.microsoft.com/office/drawing/2014/chart" uri="{C3380CC4-5D6E-409C-BE32-E72D297353CC}">
                <c16:uniqueId val="{0000001F-16BC-F745-A803-372DA2898B58}"/>
              </c:ext>
            </c:extLst>
          </c:dPt>
          <c:dPt>
            <c:idx val="6"/>
            <c:invertIfNegative val="0"/>
            <c:bubble3D val="0"/>
            <c:extLst>
              <c:ext xmlns:c16="http://schemas.microsoft.com/office/drawing/2014/chart" uri="{C3380CC4-5D6E-409C-BE32-E72D297353CC}">
                <c16:uniqueId val="{00000021-16BC-F745-A803-372DA2898B58}"/>
              </c:ext>
            </c:extLst>
          </c:dPt>
          <c:dPt>
            <c:idx val="7"/>
            <c:invertIfNegative val="0"/>
            <c:bubble3D val="0"/>
            <c:spPr>
              <a:pattFill prst="pct50">
                <a:fgClr>
                  <a:srgbClr val="FFC0C0"/>
                </a:fgClr>
                <a:bgClr>
                  <a:schemeClr val="bg1"/>
                </a:bgClr>
              </a:pattFill>
            </c:spPr>
            <c:extLst>
              <c:ext xmlns:c16="http://schemas.microsoft.com/office/drawing/2014/chart" uri="{C3380CC4-5D6E-409C-BE32-E72D297353CC}">
                <c16:uniqueId val="{0000000F-FED0-5F44-B4F0-C68B28C75E22}"/>
              </c:ext>
            </c:extLst>
          </c:dPt>
          <c:dPt>
            <c:idx val="8"/>
            <c:invertIfNegative val="0"/>
            <c:bubble3D val="0"/>
            <c:spPr>
              <a:pattFill prst="pct50">
                <a:fgClr>
                  <a:srgbClr val="FFC0C0"/>
                </a:fgClr>
                <a:bgClr>
                  <a:schemeClr val="bg1"/>
                </a:bgClr>
              </a:pattFill>
            </c:spPr>
            <c:extLst>
              <c:ext xmlns:c16="http://schemas.microsoft.com/office/drawing/2014/chart" uri="{C3380CC4-5D6E-409C-BE32-E72D297353CC}">
                <c16:uniqueId val="{00000034-1D5A-824C-B98D-B8A7891F9692}"/>
              </c:ext>
            </c:extLst>
          </c:dPt>
          <c:dPt>
            <c:idx val="9"/>
            <c:invertIfNegative val="0"/>
            <c:bubble3D val="0"/>
            <c:spPr>
              <a:pattFill prst="pct50">
                <a:fgClr>
                  <a:srgbClr val="FFC0C0"/>
                </a:fgClr>
                <a:bgClr>
                  <a:schemeClr val="bg1"/>
                </a:bgClr>
              </a:pattFill>
            </c:spPr>
            <c:extLst>
              <c:ext xmlns:c16="http://schemas.microsoft.com/office/drawing/2014/chart" uri="{C3380CC4-5D6E-409C-BE32-E72D297353CC}">
                <c16:uniqueId val="{00000024-16BC-F745-A803-372DA2898B58}"/>
              </c:ext>
            </c:extLst>
          </c:dPt>
          <c:dPt>
            <c:idx val="10"/>
            <c:invertIfNegative val="0"/>
            <c:bubble3D val="0"/>
            <c:spPr>
              <a:pattFill prst="pct50">
                <a:fgClr>
                  <a:srgbClr val="FFC0C0"/>
                </a:fgClr>
                <a:bgClr>
                  <a:schemeClr val="bg1"/>
                </a:bgClr>
              </a:pattFill>
            </c:spPr>
            <c:extLst>
              <c:ext xmlns:c16="http://schemas.microsoft.com/office/drawing/2014/chart" uri="{C3380CC4-5D6E-409C-BE32-E72D297353CC}">
                <c16:uniqueId val="{00000011-FED0-5F44-B4F0-C68B28C75E22}"/>
              </c:ext>
            </c:extLst>
          </c:dPt>
          <c:dPt>
            <c:idx val="11"/>
            <c:invertIfNegative val="0"/>
            <c:bubble3D val="0"/>
            <c:spPr>
              <a:pattFill prst="pct50">
                <a:fgClr>
                  <a:srgbClr val="FFC0C0"/>
                </a:fgClr>
                <a:bgClr>
                  <a:schemeClr val="bg1"/>
                </a:bgClr>
              </a:pattFill>
            </c:spPr>
            <c:extLst>
              <c:ext xmlns:c16="http://schemas.microsoft.com/office/drawing/2014/chart" uri="{C3380CC4-5D6E-409C-BE32-E72D297353CC}">
                <c16:uniqueId val="{00000038-1D5A-824C-B98D-B8A7891F9692}"/>
              </c:ext>
            </c:extLst>
          </c:dPt>
          <c:dPt>
            <c:idx val="12"/>
            <c:invertIfNegative val="0"/>
            <c:bubble3D val="0"/>
            <c:extLst>
              <c:ext xmlns:c16="http://schemas.microsoft.com/office/drawing/2014/chart" uri="{C3380CC4-5D6E-409C-BE32-E72D297353CC}">
                <c16:uniqueId val="{0000003A-1D5A-824C-B98D-B8A7891F9692}"/>
              </c:ext>
            </c:extLst>
          </c:dPt>
          <c:dPt>
            <c:idx val="13"/>
            <c:invertIfNegative val="0"/>
            <c:bubble3D val="0"/>
            <c:spPr>
              <a:pattFill prst="pct50">
                <a:fgClr>
                  <a:srgbClr val="FFC0C0"/>
                </a:fgClr>
                <a:bgClr>
                  <a:schemeClr val="bg1"/>
                </a:bgClr>
              </a:pattFill>
            </c:spPr>
            <c:extLst>
              <c:ext xmlns:c16="http://schemas.microsoft.com/office/drawing/2014/chart" uri="{C3380CC4-5D6E-409C-BE32-E72D297353CC}">
                <c16:uniqueId val="{00000013-FED0-5F44-B4F0-C68B28C75E22}"/>
              </c:ext>
            </c:extLst>
          </c:dPt>
          <c:dPt>
            <c:idx val="14"/>
            <c:invertIfNegative val="0"/>
            <c:bubble3D val="0"/>
            <c:spPr>
              <a:pattFill prst="pct50">
                <a:fgClr>
                  <a:srgbClr val="FFC0C0"/>
                </a:fgClr>
                <a:bgClr>
                  <a:schemeClr val="bg1"/>
                </a:bgClr>
              </a:pattFill>
            </c:spPr>
            <c:extLst>
              <c:ext xmlns:c16="http://schemas.microsoft.com/office/drawing/2014/chart" uri="{C3380CC4-5D6E-409C-BE32-E72D297353CC}">
                <c16:uniqueId val="{0000002A-16BC-F745-A803-372DA2898B58}"/>
              </c:ext>
            </c:extLst>
          </c:dPt>
          <c:dPt>
            <c:idx val="15"/>
            <c:invertIfNegative val="0"/>
            <c:bubble3D val="0"/>
            <c:spPr>
              <a:pattFill prst="pct50">
                <a:fgClr>
                  <a:srgbClr val="FFC0C0"/>
                </a:fgClr>
                <a:bgClr>
                  <a:schemeClr val="bg1"/>
                </a:bgClr>
              </a:pattFill>
            </c:spPr>
            <c:extLst>
              <c:ext xmlns:c16="http://schemas.microsoft.com/office/drawing/2014/chart" uri="{C3380CC4-5D6E-409C-BE32-E72D297353CC}">
                <c16:uniqueId val="{00000023-AFB1-FD4A-9013-0DAB9E7726C8}"/>
              </c:ext>
            </c:extLst>
          </c:dPt>
          <c:dPt>
            <c:idx val="16"/>
            <c:invertIfNegative val="0"/>
            <c:bubble3D val="0"/>
            <c:spPr>
              <a:pattFill prst="pct50">
                <a:fgClr>
                  <a:srgbClr val="FFC0C0"/>
                </a:fgClr>
                <a:bgClr>
                  <a:schemeClr val="bg1"/>
                </a:bgClr>
              </a:pattFill>
            </c:spPr>
            <c:extLst>
              <c:ext xmlns:c16="http://schemas.microsoft.com/office/drawing/2014/chart" uri="{C3380CC4-5D6E-409C-BE32-E72D297353CC}">
                <c16:uniqueId val="{00000040-1D5A-824C-B98D-B8A7891F9692}"/>
              </c:ext>
            </c:extLst>
          </c:dPt>
          <c:dPt>
            <c:idx val="17"/>
            <c:invertIfNegative val="0"/>
            <c:bubble3D val="0"/>
            <c:spPr>
              <a:pattFill prst="pct50">
                <a:fgClr>
                  <a:srgbClr val="FFC0C0"/>
                </a:fgClr>
                <a:bgClr>
                  <a:schemeClr val="bg1"/>
                </a:bgClr>
              </a:pattFill>
            </c:spPr>
            <c:extLst>
              <c:ext xmlns:c16="http://schemas.microsoft.com/office/drawing/2014/chart" uri="{C3380CC4-5D6E-409C-BE32-E72D297353CC}">
                <c16:uniqueId val="{0000002C-16BC-F745-A803-372DA2898B58}"/>
              </c:ext>
            </c:extLst>
          </c:dPt>
          <c:dPt>
            <c:idx val="18"/>
            <c:invertIfNegative val="0"/>
            <c:bubble3D val="0"/>
            <c:extLst>
              <c:ext xmlns:c16="http://schemas.microsoft.com/office/drawing/2014/chart" uri="{C3380CC4-5D6E-409C-BE32-E72D297353CC}">
                <c16:uniqueId val="{0000002E-16BC-F745-A803-372DA2898B58}"/>
              </c:ext>
            </c:extLst>
          </c:dPt>
          <c:dPt>
            <c:idx val="19"/>
            <c:invertIfNegative val="0"/>
            <c:bubble3D val="0"/>
            <c:spPr>
              <a:pattFill prst="pct50">
                <a:fgClr>
                  <a:srgbClr val="FFC0C0"/>
                </a:fgClr>
                <a:bgClr>
                  <a:schemeClr val="bg1"/>
                </a:bgClr>
              </a:pattFill>
            </c:spPr>
            <c:extLst>
              <c:ext xmlns:c16="http://schemas.microsoft.com/office/drawing/2014/chart" uri="{C3380CC4-5D6E-409C-BE32-E72D297353CC}">
                <c16:uniqueId val="{00000055-4C5A-45CC-AFFB-D2674631BDDB}"/>
              </c:ext>
            </c:extLst>
          </c:dPt>
          <c:dPt>
            <c:idx val="20"/>
            <c:invertIfNegative val="0"/>
            <c:bubble3D val="0"/>
            <c:spPr>
              <a:pattFill prst="pct50">
                <a:fgClr>
                  <a:srgbClr val="FFC0C0"/>
                </a:fgClr>
                <a:bgClr>
                  <a:schemeClr val="bg1"/>
                </a:bgClr>
              </a:pattFill>
            </c:spPr>
            <c:extLst>
              <c:ext xmlns:c16="http://schemas.microsoft.com/office/drawing/2014/chart" uri="{C3380CC4-5D6E-409C-BE32-E72D297353CC}">
                <c16:uniqueId val="{00000027-AFB1-FD4A-9013-0DAB9E7726C8}"/>
              </c:ext>
            </c:extLst>
          </c:dPt>
          <c:dPt>
            <c:idx val="21"/>
            <c:invertIfNegative val="0"/>
            <c:bubble3D val="0"/>
            <c:spPr>
              <a:pattFill prst="pct50">
                <a:fgClr>
                  <a:srgbClr val="FFC0C0"/>
                </a:fgClr>
                <a:bgClr>
                  <a:schemeClr val="bg1"/>
                </a:bgClr>
              </a:pattFill>
            </c:spPr>
            <c:extLst>
              <c:ext xmlns:c16="http://schemas.microsoft.com/office/drawing/2014/chart" uri="{C3380CC4-5D6E-409C-BE32-E72D297353CC}">
                <c16:uniqueId val="{00000047-1D5A-824C-B98D-B8A7891F9692}"/>
              </c:ext>
            </c:extLst>
          </c:dPt>
          <c:dPt>
            <c:idx val="22"/>
            <c:invertIfNegative val="0"/>
            <c:bubble3D val="0"/>
            <c:spPr>
              <a:pattFill prst="pct50">
                <a:fgClr>
                  <a:srgbClr val="FFC0C0"/>
                </a:fgClr>
                <a:bgClr>
                  <a:schemeClr val="bg1"/>
                </a:bgClr>
              </a:pattFill>
            </c:spPr>
            <c:extLst>
              <c:ext xmlns:c16="http://schemas.microsoft.com/office/drawing/2014/chart" uri="{C3380CC4-5D6E-409C-BE32-E72D297353CC}">
                <c16:uniqueId val="{00000049-1D5A-824C-B98D-B8A7891F9692}"/>
              </c:ext>
            </c:extLst>
          </c:dPt>
          <c:dPt>
            <c:idx val="23"/>
            <c:invertIfNegative val="0"/>
            <c:bubble3D val="0"/>
            <c:spPr>
              <a:pattFill prst="pct50">
                <a:fgClr>
                  <a:srgbClr val="FFC0C0"/>
                </a:fgClr>
                <a:bgClr>
                  <a:schemeClr val="bg1"/>
                </a:bgClr>
              </a:pattFill>
            </c:spPr>
            <c:extLst>
              <c:ext xmlns:c16="http://schemas.microsoft.com/office/drawing/2014/chart" uri="{C3380CC4-5D6E-409C-BE32-E72D297353CC}">
                <c16:uniqueId val="{0000004B-1D5A-824C-B98D-B8A7891F9692}"/>
              </c:ext>
            </c:extLst>
          </c:dPt>
          <c:dPt>
            <c:idx val="25"/>
            <c:invertIfNegative val="0"/>
            <c:bubble3D val="0"/>
            <c:spPr>
              <a:pattFill prst="pct50">
                <a:fgClr>
                  <a:srgbClr val="FFC0C0"/>
                </a:fgClr>
                <a:bgClr>
                  <a:schemeClr val="bg1"/>
                </a:bgClr>
              </a:pattFill>
            </c:spPr>
            <c:extLst>
              <c:ext xmlns:c16="http://schemas.microsoft.com/office/drawing/2014/chart" uri="{C3380CC4-5D6E-409C-BE32-E72D297353CC}">
                <c16:uniqueId val="{0000005F-4C5A-45CC-AFFB-D2674631BDDB}"/>
              </c:ext>
            </c:extLst>
          </c:dPt>
          <c:dPt>
            <c:idx val="26"/>
            <c:invertIfNegative val="0"/>
            <c:bubble3D val="0"/>
            <c:spPr>
              <a:pattFill prst="pct50">
                <a:fgClr>
                  <a:srgbClr val="FFC0C0"/>
                </a:fgClr>
                <a:bgClr>
                  <a:schemeClr val="bg1"/>
                </a:bgClr>
              </a:pattFill>
            </c:spPr>
            <c:extLst>
              <c:ext xmlns:c16="http://schemas.microsoft.com/office/drawing/2014/chart" uri="{C3380CC4-5D6E-409C-BE32-E72D297353CC}">
                <c16:uniqueId val="{00000061-4C5A-45CC-AFFB-D2674631BDDB}"/>
              </c:ext>
            </c:extLst>
          </c:dPt>
          <c:dPt>
            <c:idx val="27"/>
            <c:invertIfNegative val="0"/>
            <c:bubble3D val="0"/>
            <c:spPr>
              <a:pattFill prst="pct50">
                <a:fgClr>
                  <a:srgbClr val="FFC0C0"/>
                </a:fgClr>
                <a:bgClr>
                  <a:schemeClr val="bg1"/>
                </a:bgClr>
              </a:pattFill>
            </c:spPr>
            <c:extLst>
              <c:ext xmlns:c16="http://schemas.microsoft.com/office/drawing/2014/chart" uri="{C3380CC4-5D6E-409C-BE32-E72D297353CC}">
                <c16:uniqueId val="{00000063-4C5A-45CC-AFFB-D2674631BDDB}"/>
              </c:ext>
            </c:extLst>
          </c:dPt>
          <c:dPt>
            <c:idx val="28"/>
            <c:invertIfNegative val="0"/>
            <c:bubble3D val="0"/>
            <c:spPr>
              <a:pattFill prst="pct50">
                <a:fgClr>
                  <a:srgbClr val="FFC0C0"/>
                </a:fgClr>
                <a:bgClr>
                  <a:schemeClr val="bg1"/>
                </a:bgClr>
              </a:pattFill>
            </c:spPr>
            <c:extLst>
              <c:ext xmlns:c16="http://schemas.microsoft.com/office/drawing/2014/chart" uri="{C3380CC4-5D6E-409C-BE32-E72D297353CC}">
                <c16:uniqueId val="{00000065-4C5A-45CC-AFFB-D2674631BDDB}"/>
              </c:ext>
            </c:extLst>
          </c:dPt>
          <c:dLbls>
            <c:numFmt formatCode="#,##0.0" sourceLinked="0"/>
            <c:spPr>
              <a:noFill/>
              <a:ln>
                <a:noFill/>
              </a:ln>
              <a:effectLst/>
            </c:spPr>
            <c:txPr>
              <a:bodyPr/>
              <a:lstStyle/>
              <a:p>
                <a:pPr algn="ctr">
                  <a:defRPr lang="de-DE" sz="800" b="0" i="0" u="none" strike="noStrike" kern="1200" baseline="0">
                    <a:solidFill>
                      <a:srgbClr val="000000"/>
                    </a:solidFill>
                    <a:latin typeface="+mn-lt"/>
                    <a:ea typeface="Verdana"/>
                    <a:cs typeface="Verdana"/>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Sheet1!$B$1:$AD$1</c:f>
              <c:strCache>
                <c:ptCount val="29"/>
                <c:pt idx="0">
                  <c:v>W5</c:v>
                </c:pt>
                <c:pt idx="1">
                  <c:v>W4</c:v>
                </c:pt>
                <c:pt idx="2">
                  <c:v>W3</c:v>
                </c:pt>
                <c:pt idx="3">
                  <c:v>W2</c:v>
                </c:pt>
                <c:pt idx="4">
                  <c:v>W1</c:v>
                </c:pt>
                <c:pt idx="6">
                  <c:v>W5</c:v>
                </c:pt>
                <c:pt idx="7">
                  <c:v>W4</c:v>
                </c:pt>
                <c:pt idx="8">
                  <c:v>W3</c:v>
                </c:pt>
                <c:pt idx="9">
                  <c:v>W2</c:v>
                </c:pt>
                <c:pt idx="10">
                  <c:v>W1</c:v>
                </c:pt>
                <c:pt idx="12">
                  <c:v>W5</c:v>
                </c:pt>
                <c:pt idx="13">
                  <c:v>W4</c:v>
                </c:pt>
                <c:pt idx="14">
                  <c:v>W3</c:v>
                </c:pt>
                <c:pt idx="15">
                  <c:v>W2</c:v>
                </c:pt>
                <c:pt idx="16">
                  <c:v>W1</c:v>
                </c:pt>
                <c:pt idx="18">
                  <c:v>W5</c:v>
                </c:pt>
                <c:pt idx="19">
                  <c:v>W4</c:v>
                </c:pt>
                <c:pt idx="20">
                  <c:v>W3</c:v>
                </c:pt>
                <c:pt idx="21">
                  <c:v>W2</c:v>
                </c:pt>
                <c:pt idx="22">
                  <c:v>W1</c:v>
                </c:pt>
                <c:pt idx="24">
                  <c:v>W5</c:v>
                </c:pt>
                <c:pt idx="25">
                  <c:v>W4</c:v>
                </c:pt>
                <c:pt idx="26">
                  <c:v>W3</c:v>
                </c:pt>
                <c:pt idx="27">
                  <c:v>W2</c:v>
                </c:pt>
                <c:pt idx="28">
                  <c:v>W1</c:v>
                </c:pt>
              </c:strCache>
            </c:strRef>
          </c:cat>
          <c:val>
            <c:numRef>
              <c:f>Sheet1!$B$3:$AD$3</c:f>
              <c:numCache>
                <c:formatCode>General</c:formatCode>
                <c:ptCount val="29"/>
                <c:pt idx="0" formatCode="###0.0">
                  <c:v>55.425219941348971</c:v>
                </c:pt>
                <c:pt idx="1">
                  <c:v>51.5</c:v>
                </c:pt>
                <c:pt idx="2" formatCode="0.0">
                  <c:v>48.859934853420192</c:v>
                </c:pt>
                <c:pt idx="3">
                  <c:v>53.1</c:v>
                </c:pt>
                <c:pt idx="4" formatCode="0.0">
                  <c:v>55.417956656346746</c:v>
                </c:pt>
                <c:pt idx="6" formatCode="###0.0">
                  <c:v>52.447552447552447</c:v>
                </c:pt>
                <c:pt idx="7">
                  <c:v>51.4</c:v>
                </c:pt>
                <c:pt idx="8" formatCode="0.0">
                  <c:v>47.777777777777779</c:v>
                </c:pt>
                <c:pt idx="9">
                  <c:v>54.6</c:v>
                </c:pt>
                <c:pt idx="10" formatCode="0.0">
                  <c:v>51.020408163265309</c:v>
                </c:pt>
                <c:pt idx="12" formatCode="###0.0">
                  <c:v>52.941176470588239</c:v>
                </c:pt>
                <c:pt idx="13">
                  <c:v>52.6</c:v>
                </c:pt>
                <c:pt idx="14" formatCode="0.0">
                  <c:v>46.268656716417908</c:v>
                </c:pt>
                <c:pt idx="15" formatCode="0.0">
                  <c:v>50</c:v>
                </c:pt>
                <c:pt idx="16" formatCode="0.0">
                  <c:v>62.376237623762378</c:v>
                </c:pt>
                <c:pt idx="18" formatCode="###0.0">
                  <c:v>61.53846153846154</c:v>
                </c:pt>
                <c:pt idx="19">
                  <c:v>48.3</c:v>
                </c:pt>
                <c:pt idx="20" formatCode="0.0">
                  <c:v>60</c:v>
                </c:pt>
                <c:pt idx="21" formatCode="0.0">
                  <c:v>61.1</c:v>
                </c:pt>
                <c:pt idx="22" formatCode="0.0">
                  <c:v>64.102564102564102</c:v>
                </c:pt>
                <c:pt idx="24" formatCode="###0.0">
                  <c:v>64.285714285714292</c:v>
                </c:pt>
                <c:pt idx="25">
                  <c:v>44.4</c:v>
                </c:pt>
                <c:pt idx="26" formatCode="0.0">
                  <c:v>37.5</c:v>
                </c:pt>
                <c:pt idx="27" formatCode="0.0">
                  <c:v>43.8</c:v>
                </c:pt>
                <c:pt idx="28" formatCode="0.0">
                  <c:v>54.54545454545454</c:v>
                </c:pt>
              </c:numCache>
            </c:numRef>
          </c:val>
          <c:extLst>
            <c:ext xmlns:c16="http://schemas.microsoft.com/office/drawing/2014/chart" uri="{C3380CC4-5D6E-409C-BE32-E72D297353CC}">
              <c16:uniqueId val="{00000014-FED0-5F44-B4F0-C68B28C75E22}"/>
            </c:ext>
          </c:extLst>
        </c:ser>
        <c:ser>
          <c:idx val="2"/>
          <c:order val="2"/>
          <c:tx>
            <c:strRef>
              <c:f>Sheet1!$A$4</c:f>
              <c:strCache>
                <c:ptCount val="1"/>
                <c:pt idx="0">
                  <c:v>Ich fühle mich meinem Gasversorger und seinen Preisen ausgeliefert, zumal es aktuell keine attraktiven Alternativangebote am Markt gibt</c:v>
                </c:pt>
              </c:strCache>
            </c:strRef>
          </c:tx>
          <c:spPr>
            <a:solidFill>
              <a:srgbClr val="96A5B0"/>
            </a:solidFill>
          </c:spPr>
          <c:invertIfNegative val="0"/>
          <c:dPt>
            <c:idx val="0"/>
            <c:invertIfNegative val="0"/>
            <c:bubble3D val="0"/>
            <c:extLst>
              <c:ext xmlns:c16="http://schemas.microsoft.com/office/drawing/2014/chart" uri="{C3380CC4-5D6E-409C-BE32-E72D297353CC}">
                <c16:uniqueId val="{00000029-AFB1-FD4A-9013-0DAB9E7726C8}"/>
              </c:ext>
            </c:extLst>
          </c:dPt>
          <c:dPt>
            <c:idx val="1"/>
            <c:invertIfNegative val="0"/>
            <c:bubble3D val="0"/>
            <c:spPr>
              <a:pattFill prst="pct50">
                <a:fgClr>
                  <a:srgbClr val="96A5B0"/>
                </a:fgClr>
                <a:bgClr>
                  <a:schemeClr val="bg1"/>
                </a:bgClr>
              </a:pattFill>
            </c:spPr>
            <c:extLst>
              <c:ext xmlns:c16="http://schemas.microsoft.com/office/drawing/2014/chart" uri="{C3380CC4-5D6E-409C-BE32-E72D297353CC}">
                <c16:uniqueId val="{00000016-FED0-5F44-B4F0-C68B28C75E22}"/>
              </c:ext>
            </c:extLst>
          </c:dPt>
          <c:dPt>
            <c:idx val="2"/>
            <c:invertIfNegative val="0"/>
            <c:bubble3D val="0"/>
            <c:spPr>
              <a:pattFill prst="pct50">
                <a:fgClr>
                  <a:srgbClr val="96A5B0"/>
                </a:fgClr>
                <a:bgClr>
                  <a:schemeClr val="bg1"/>
                </a:bgClr>
              </a:pattFill>
            </c:spPr>
            <c:extLst>
              <c:ext xmlns:c16="http://schemas.microsoft.com/office/drawing/2014/chart" uri="{C3380CC4-5D6E-409C-BE32-E72D297353CC}">
                <c16:uniqueId val="{00000032-16BC-F745-A803-372DA2898B58}"/>
              </c:ext>
            </c:extLst>
          </c:dPt>
          <c:dPt>
            <c:idx val="3"/>
            <c:invertIfNegative val="0"/>
            <c:bubble3D val="0"/>
            <c:spPr>
              <a:pattFill prst="pct50">
                <a:fgClr>
                  <a:srgbClr val="96A5B0"/>
                </a:fgClr>
                <a:bgClr>
                  <a:schemeClr val="bg1"/>
                </a:bgClr>
              </a:pattFill>
            </c:spPr>
            <c:extLst>
              <c:ext xmlns:c16="http://schemas.microsoft.com/office/drawing/2014/chart" uri="{C3380CC4-5D6E-409C-BE32-E72D297353CC}">
                <c16:uniqueId val="{00000052-1D5A-824C-B98D-B8A7891F9692}"/>
              </c:ext>
            </c:extLst>
          </c:dPt>
          <c:dPt>
            <c:idx val="4"/>
            <c:invertIfNegative val="0"/>
            <c:bubble3D val="0"/>
            <c:spPr>
              <a:pattFill prst="pct50">
                <a:fgClr>
                  <a:srgbClr val="96A5B0"/>
                </a:fgClr>
                <a:bgClr>
                  <a:schemeClr val="bg1"/>
                </a:bgClr>
              </a:pattFill>
            </c:spPr>
            <c:extLst>
              <c:ext xmlns:c16="http://schemas.microsoft.com/office/drawing/2014/chart" uri="{C3380CC4-5D6E-409C-BE32-E72D297353CC}">
                <c16:uniqueId val="{00000018-FED0-5F44-B4F0-C68B28C75E22}"/>
              </c:ext>
            </c:extLst>
          </c:dPt>
          <c:dPt>
            <c:idx val="5"/>
            <c:invertIfNegative val="0"/>
            <c:bubble3D val="0"/>
            <c:extLst>
              <c:ext xmlns:c16="http://schemas.microsoft.com/office/drawing/2014/chart" uri="{C3380CC4-5D6E-409C-BE32-E72D297353CC}">
                <c16:uniqueId val="{00000035-16BC-F745-A803-372DA2898B58}"/>
              </c:ext>
            </c:extLst>
          </c:dPt>
          <c:dPt>
            <c:idx val="6"/>
            <c:invertIfNegative val="0"/>
            <c:bubble3D val="0"/>
            <c:extLst>
              <c:ext xmlns:c16="http://schemas.microsoft.com/office/drawing/2014/chart" uri="{C3380CC4-5D6E-409C-BE32-E72D297353CC}">
                <c16:uniqueId val="{00000037-16BC-F745-A803-372DA2898B58}"/>
              </c:ext>
            </c:extLst>
          </c:dPt>
          <c:dPt>
            <c:idx val="7"/>
            <c:invertIfNegative val="0"/>
            <c:bubble3D val="0"/>
            <c:spPr>
              <a:pattFill prst="pct50">
                <a:fgClr>
                  <a:srgbClr val="96A5B0"/>
                </a:fgClr>
                <a:bgClr>
                  <a:schemeClr val="bg1"/>
                </a:bgClr>
              </a:pattFill>
            </c:spPr>
            <c:extLst>
              <c:ext xmlns:c16="http://schemas.microsoft.com/office/drawing/2014/chart" uri="{C3380CC4-5D6E-409C-BE32-E72D297353CC}">
                <c16:uniqueId val="{0000001A-FED0-5F44-B4F0-C68B28C75E22}"/>
              </c:ext>
            </c:extLst>
          </c:dPt>
          <c:dPt>
            <c:idx val="8"/>
            <c:invertIfNegative val="0"/>
            <c:bubble3D val="0"/>
            <c:spPr>
              <a:pattFill prst="pct50">
                <a:fgClr>
                  <a:srgbClr val="96A5B0"/>
                </a:fgClr>
                <a:bgClr>
                  <a:schemeClr val="bg1"/>
                </a:bgClr>
              </a:pattFill>
            </c:spPr>
            <c:extLst>
              <c:ext xmlns:c16="http://schemas.microsoft.com/office/drawing/2014/chart" uri="{C3380CC4-5D6E-409C-BE32-E72D297353CC}">
                <c16:uniqueId val="{0000005A-1D5A-824C-B98D-B8A7891F9692}"/>
              </c:ext>
            </c:extLst>
          </c:dPt>
          <c:dPt>
            <c:idx val="9"/>
            <c:invertIfNegative val="0"/>
            <c:bubble3D val="0"/>
            <c:spPr>
              <a:pattFill prst="pct50">
                <a:fgClr>
                  <a:srgbClr val="96A5B0"/>
                </a:fgClr>
                <a:bgClr>
                  <a:schemeClr val="bg1"/>
                </a:bgClr>
              </a:pattFill>
            </c:spPr>
            <c:extLst>
              <c:ext xmlns:c16="http://schemas.microsoft.com/office/drawing/2014/chart" uri="{C3380CC4-5D6E-409C-BE32-E72D297353CC}">
                <c16:uniqueId val="{0000003B-16BC-F745-A803-372DA2898B58}"/>
              </c:ext>
            </c:extLst>
          </c:dPt>
          <c:dPt>
            <c:idx val="10"/>
            <c:invertIfNegative val="0"/>
            <c:bubble3D val="0"/>
            <c:spPr>
              <a:pattFill prst="pct50">
                <a:fgClr>
                  <a:srgbClr val="96A5B0"/>
                </a:fgClr>
                <a:bgClr>
                  <a:schemeClr val="bg1"/>
                </a:bgClr>
              </a:pattFill>
            </c:spPr>
            <c:extLst>
              <c:ext xmlns:c16="http://schemas.microsoft.com/office/drawing/2014/chart" uri="{C3380CC4-5D6E-409C-BE32-E72D297353CC}">
                <c16:uniqueId val="{0000001C-FED0-5F44-B4F0-C68B28C75E22}"/>
              </c:ext>
            </c:extLst>
          </c:dPt>
          <c:dPt>
            <c:idx val="11"/>
            <c:invertIfNegative val="0"/>
            <c:bubble3D val="0"/>
            <c:spPr>
              <a:pattFill prst="pct50">
                <a:fgClr>
                  <a:srgbClr val="96A5B0"/>
                </a:fgClr>
                <a:bgClr>
                  <a:schemeClr val="bg1"/>
                </a:bgClr>
              </a:pattFill>
            </c:spPr>
            <c:extLst>
              <c:ext xmlns:c16="http://schemas.microsoft.com/office/drawing/2014/chart" uri="{C3380CC4-5D6E-409C-BE32-E72D297353CC}">
                <c16:uniqueId val="{0000005E-1D5A-824C-B98D-B8A7891F9692}"/>
              </c:ext>
            </c:extLst>
          </c:dPt>
          <c:dPt>
            <c:idx val="12"/>
            <c:invertIfNegative val="0"/>
            <c:bubble3D val="0"/>
            <c:extLst>
              <c:ext xmlns:c16="http://schemas.microsoft.com/office/drawing/2014/chart" uri="{C3380CC4-5D6E-409C-BE32-E72D297353CC}">
                <c16:uniqueId val="{00000060-1D5A-824C-B98D-B8A7891F9692}"/>
              </c:ext>
            </c:extLst>
          </c:dPt>
          <c:dPt>
            <c:idx val="13"/>
            <c:invertIfNegative val="0"/>
            <c:bubble3D val="0"/>
            <c:spPr>
              <a:pattFill prst="pct50">
                <a:fgClr>
                  <a:srgbClr val="96A5B0"/>
                </a:fgClr>
                <a:bgClr>
                  <a:schemeClr val="bg1"/>
                </a:bgClr>
              </a:pattFill>
            </c:spPr>
            <c:extLst>
              <c:ext xmlns:c16="http://schemas.microsoft.com/office/drawing/2014/chart" uri="{C3380CC4-5D6E-409C-BE32-E72D297353CC}">
                <c16:uniqueId val="{0000001E-FED0-5F44-B4F0-C68B28C75E22}"/>
              </c:ext>
            </c:extLst>
          </c:dPt>
          <c:dPt>
            <c:idx val="14"/>
            <c:invertIfNegative val="0"/>
            <c:bubble3D val="0"/>
            <c:spPr>
              <a:pattFill prst="pct50">
                <a:fgClr>
                  <a:srgbClr val="96A5B0"/>
                </a:fgClr>
                <a:bgClr>
                  <a:schemeClr val="bg1"/>
                </a:bgClr>
              </a:pattFill>
            </c:spPr>
            <c:extLst>
              <c:ext xmlns:c16="http://schemas.microsoft.com/office/drawing/2014/chart" uri="{C3380CC4-5D6E-409C-BE32-E72D297353CC}">
                <c16:uniqueId val="{00000041-16BC-F745-A803-372DA2898B58}"/>
              </c:ext>
            </c:extLst>
          </c:dPt>
          <c:dPt>
            <c:idx val="15"/>
            <c:invertIfNegative val="0"/>
            <c:bubble3D val="0"/>
            <c:spPr>
              <a:pattFill prst="pct50">
                <a:fgClr>
                  <a:srgbClr val="96A5B0"/>
                </a:fgClr>
                <a:bgClr>
                  <a:schemeClr val="bg1"/>
                </a:bgClr>
              </a:pattFill>
            </c:spPr>
            <c:extLst>
              <c:ext xmlns:c16="http://schemas.microsoft.com/office/drawing/2014/chart" uri="{C3380CC4-5D6E-409C-BE32-E72D297353CC}">
                <c16:uniqueId val="{00000037-AFB1-FD4A-9013-0DAB9E7726C8}"/>
              </c:ext>
            </c:extLst>
          </c:dPt>
          <c:dPt>
            <c:idx val="16"/>
            <c:invertIfNegative val="0"/>
            <c:bubble3D val="0"/>
            <c:spPr>
              <a:pattFill prst="pct50">
                <a:fgClr>
                  <a:srgbClr val="96A5B0"/>
                </a:fgClr>
                <a:bgClr>
                  <a:schemeClr val="bg1"/>
                </a:bgClr>
              </a:pattFill>
            </c:spPr>
            <c:extLst>
              <c:ext xmlns:c16="http://schemas.microsoft.com/office/drawing/2014/chart" uri="{C3380CC4-5D6E-409C-BE32-E72D297353CC}">
                <c16:uniqueId val="{00000066-1D5A-824C-B98D-B8A7891F9692}"/>
              </c:ext>
            </c:extLst>
          </c:dPt>
          <c:dPt>
            <c:idx val="17"/>
            <c:invertIfNegative val="0"/>
            <c:bubble3D val="0"/>
            <c:spPr>
              <a:pattFill prst="pct50">
                <a:fgClr>
                  <a:srgbClr val="96A5B0"/>
                </a:fgClr>
                <a:bgClr>
                  <a:schemeClr val="bg1"/>
                </a:bgClr>
              </a:pattFill>
            </c:spPr>
            <c:extLst>
              <c:ext xmlns:c16="http://schemas.microsoft.com/office/drawing/2014/chart" uri="{C3380CC4-5D6E-409C-BE32-E72D297353CC}">
                <c16:uniqueId val="{00000043-16BC-F745-A803-372DA2898B58}"/>
              </c:ext>
            </c:extLst>
          </c:dPt>
          <c:dPt>
            <c:idx val="18"/>
            <c:invertIfNegative val="0"/>
            <c:bubble3D val="0"/>
            <c:extLst>
              <c:ext xmlns:c16="http://schemas.microsoft.com/office/drawing/2014/chart" uri="{C3380CC4-5D6E-409C-BE32-E72D297353CC}">
                <c16:uniqueId val="{00000045-16BC-F745-A803-372DA2898B58}"/>
              </c:ext>
            </c:extLst>
          </c:dPt>
          <c:dPt>
            <c:idx val="19"/>
            <c:invertIfNegative val="0"/>
            <c:bubble3D val="0"/>
            <c:spPr>
              <a:pattFill prst="pct50">
                <a:fgClr>
                  <a:srgbClr val="96A5B0"/>
                </a:fgClr>
                <a:bgClr>
                  <a:schemeClr val="bg1"/>
                </a:bgClr>
              </a:pattFill>
            </c:spPr>
            <c:extLst>
              <c:ext xmlns:c16="http://schemas.microsoft.com/office/drawing/2014/chart" uri="{C3380CC4-5D6E-409C-BE32-E72D297353CC}">
                <c16:uniqueId val="{00000088-4C5A-45CC-AFFB-D2674631BDDB}"/>
              </c:ext>
            </c:extLst>
          </c:dPt>
          <c:dPt>
            <c:idx val="20"/>
            <c:invertIfNegative val="0"/>
            <c:bubble3D val="0"/>
            <c:spPr>
              <a:pattFill prst="pct50">
                <a:fgClr>
                  <a:srgbClr val="96A5B0"/>
                </a:fgClr>
                <a:bgClr>
                  <a:schemeClr val="bg1"/>
                </a:bgClr>
              </a:pattFill>
            </c:spPr>
            <c:extLst>
              <c:ext xmlns:c16="http://schemas.microsoft.com/office/drawing/2014/chart" uri="{C3380CC4-5D6E-409C-BE32-E72D297353CC}">
                <c16:uniqueId val="{0000003B-AFB1-FD4A-9013-0DAB9E7726C8}"/>
              </c:ext>
            </c:extLst>
          </c:dPt>
          <c:dPt>
            <c:idx val="21"/>
            <c:invertIfNegative val="0"/>
            <c:bubble3D val="0"/>
            <c:spPr>
              <a:pattFill prst="pct50">
                <a:fgClr>
                  <a:srgbClr val="96A5B0"/>
                </a:fgClr>
                <a:bgClr>
                  <a:schemeClr val="bg1"/>
                </a:bgClr>
              </a:pattFill>
            </c:spPr>
            <c:extLst>
              <c:ext xmlns:c16="http://schemas.microsoft.com/office/drawing/2014/chart" uri="{C3380CC4-5D6E-409C-BE32-E72D297353CC}">
                <c16:uniqueId val="{0000006D-1D5A-824C-B98D-B8A7891F9692}"/>
              </c:ext>
            </c:extLst>
          </c:dPt>
          <c:dPt>
            <c:idx val="22"/>
            <c:invertIfNegative val="0"/>
            <c:bubble3D val="0"/>
            <c:spPr>
              <a:pattFill prst="pct50">
                <a:fgClr>
                  <a:srgbClr val="96A5B0"/>
                </a:fgClr>
                <a:bgClr>
                  <a:schemeClr val="bg1"/>
                </a:bgClr>
              </a:pattFill>
            </c:spPr>
            <c:extLst>
              <c:ext xmlns:c16="http://schemas.microsoft.com/office/drawing/2014/chart" uri="{C3380CC4-5D6E-409C-BE32-E72D297353CC}">
                <c16:uniqueId val="{0000006F-1D5A-824C-B98D-B8A7891F9692}"/>
              </c:ext>
            </c:extLst>
          </c:dPt>
          <c:dPt>
            <c:idx val="23"/>
            <c:invertIfNegative val="0"/>
            <c:bubble3D val="0"/>
            <c:spPr>
              <a:pattFill prst="pct50">
                <a:fgClr>
                  <a:srgbClr val="96A5B0"/>
                </a:fgClr>
                <a:bgClr>
                  <a:schemeClr val="bg1"/>
                </a:bgClr>
              </a:pattFill>
            </c:spPr>
            <c:extLst>
              <c:ext xmlns:c16="http://schemas.microsoft.com/office/drawing/2014/chart" uri="{C3380CC4-5D6E-409C-BE32-E72D297353CC}">
                <c16:uniqueId val="{00000071-1D5A-824C-B98D-B8A7891F9692}"/>
              </c:ext>
            </c:extLst>
          </c:dPt>
          <c:dPt>
            <c:idx val="25"/>
            <c:invertIfNegative val="0"/>
            <c:bubble3D val="0"/>
            <c:spPr>
              <a:pattFill prst="pct50">
                <a:fgClr>
                  <a:srgbClr val="96A5B0"/>
                </a:fgClr>
                <a:bgClr>
                  <a:schemeClr val="bg1"/>
                </a:bgClr>
              </a:pattFill>
            </c:spPr>
            <c:extLst>
              <c:ext xmlns:c16="http://schemas.microsoft.com/office/drawing/2014/chart" uri="{C3380CC4-5D6E-409C-BE32-E72D297353CC}">
                <c16:uniqueId val="{00000092-4C5A-45CC-AFFB-D2674631BDDB}"/>
              </c:ext>
            </c:extLst>
          </c:dPt>
          <c:dPt>
            <c:idx val="26"/>
            <c:invertIfNegative val="0"/>
            <c:bubble3D val="0"/>
            <c:spPr>
              <a:pattFill prst="pct50">
                <a:fgClr>
                  <a:srgbClr val="96A5B0"/>
                </a:fgClr>
                <a:bgClr>
                  <a:schemeClr val="bg1"/>
                </a:bgClr>
              </a:pattFill>
            </c:spPr>
            <c:extLst>
              <c:ext xmlns:c16="http://schemas.microsoft.com/office/drawing/2014/chart" uri="{C3380CC4-5D6E-409C-BE32-E72D297353CC}">
                <c16:uniqueId val="{00000094-4C5A-45CC-AFFB-D2674631BDDB}"/>
              </c:ext>
            </c:extLst>
          </c:dPt>
          <c:dPt>
            <c:idx val="27"/>
            <c:invertIfNegative val="0"/>
            <c:bubble3D val="0"/>
            <c:spPr>
              <a:pattFill prst="pct50">
                <a:fgClr>
                  <a:srgbClr val="96A5B0"/>
                </a:fgClr>
                <a:bgClr>
                  <a:schemeClr val="bg1"/>
                </a:bgClr>
              </a:pattFill>
            </c:spPr>
            <c:extLst>
              <c:ext xmlns:c16="http://schemas.microsoft.com/office/drawing/2014/chart" uri="{C3380CC4-5D6E-409C-BE32-E72D297353CC}">
                <c16:uniqueId val="{00000096-4C5A-45CC-AFFB-D2674631BDDB}"/>
              </c:ext>
            </c:extLst>
          </c:dPt>
          <c:dPt>
            <c:idx val="28"/>
            <c:invertIfNegative val="0"/>
            <c:bubble3D val="0"/>
            <c:spPr>
              <a:pattFill prst="pct50">
                <a:fgClr>
                  <a:srgbClr val="96A5B0"/>
                </a:fgClr>
                <a:bgClr>
                  <a:schemeClr val="bg1"/>
                </a:bgClr>
              </a:pattFill>
            </c:spPr>
            <c:extLst>
              <c:ext xmlns:c16="http://schemas.microsoft.com/office/drawing/2014/chart" uri="{C3380CC4-5D6E-409C-BE32-E72D297353CC}">
                <c16:uniqueId val="{00000098-4C5A-45CC-AFFB-D2674631BDDB}"/>
              </c:ext>
            </c:extLst>
          </c:dPt>
          <c:dLbls>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ED0-5F44-B4F0-C68B28C75E22}"/>
                </c:ext>
              </c:extLst>
            </c:dLbl>
            <c:spPr>
              <a:noFill/>
              <a:ln>
                <a:noFill/>
              </a:ln>
              <a:effectLst/>
            </c:spPr>
            <c:txPr>
              <a:bodyPr/>
              <a:lstStyle/>
              <a:p>
                <a:pPr algn="ctr">
                  <a:defRPr lang="de-DE" sz="800" b="0" i="0" u="none" strike="noStrike" kern="1200" baseline="0">
                    <a:solidFill>
                      <a:srgbClr val="000000"/>
                    </a:solidFill>
                    <a:latin typeface="+mn-lt"/>
                    <a:ea typeface="Verdana"/>
                    <a:cs typeface="Verdana"/>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Sheet1!$B$1:$AD$1</c:f>
              <c:strCache>
                <c:ptCount val="29"/>
                <c:pt idx="0">
                  <c:v>W5</c:v>
                </c:pt>
                <c:pt idx="1">
                  <c:v>W4</c:v>
                </c:pt>
                <c:pt idx="2">
                  <c:v>W3</c:v>
                </c:pt>
                <c:pt idx="3">
                  <c:v>W2</c:v>
                </c:pt>
                <c:pt idx="4">
                  <c:v>W1</c:v>
                </c:pt>
                <c:pt idx="6">
                  <c:v>W5</c:v>
                </c:pt>
                <c:pt idx="7">
                  <c:v>W4</c:v>
                </c:pt>
                <c:pt idx="8">
                  <c:v>W3</c:v>
                </c:pt>
                <c:pt idx="9">
                  <c:v>W2</c:v>
                </c:pt>
                <c:pt idx="10">
                  <c:v>W1</c:v>
                </c:pt>
                <c:pt idx="12">
                  <c:v>W5</c:v>
                </c:pt>
                <c:pt idx="13">
                  <c:v>W4</c:v>
                </c:pt>
                <c:pt idx="14">
                  <c:v>W3</c:v>
                </c:pt>
                <c:pt idx="15">
                  <c:v>W2</c:v>
                </c:pt>
                <c:pt idx="16">
                  <c:v>W1</c:v>
                </c:pt>
                <c:pt idx="18">
                  <c:v>W5</c:v>
                </c:pt>
                <c:pt idx="19">
                  <c:v>W4</c:v>
                </c:pt>
                <c:pt idx="20">
                  <c:v>W3</c:v>
                </c:pt>
                <c:pt idx="21">
                  <c:v>W2</c:v>
                </c:pt>
                <c:pt idx="22">
                  <c:v>W1</c:v>
                </c:pt>
                <c:pt idx="24">
                  <c:v>W5</c:v>
                </c:pt>
                <c:pt idx="25">
                  <c:v>W4</c:v>
                </c:pt>
                <c:pt idx="26">
                  <c:v>W3</c:v>
                </c:pt>
                <c:pt idx="27">
                  <c:v>W2</c:v>
                </c:pt>
                <c:pt idx="28">
                  <c:v>W1</c:v>
                </c:pt>
              </c:strCache>
            </c:strRef>
          </c:cat>
          <c:val>
            <c:numRef>
              <c:f>Sheet1!$B$4:$AD$4</c:f>
              <c:numCache>
                <c:formatCode>General</c:formatCode>
                <c:ptCount val="29"/>
                <c:pt idx="0" formatCode="###0.0">
                  <c:v>24.340175953079179</c:v>
                </c:pt>
                <c:pt idx="1">
                  <c:v>23.3</c:v>
                </c:pt>
                <c:pt idx="2" formatCode="0.0">
                  <c:v>33.876221498371336</c:v>
                </c:pt>
                <c:pt idx="3">
                  <c:v>25.7</c:v>
                </c:pt>
                <c:pt idx="4" formatCode="0.0">
                  <c:v>21.671826625386998</c:v>
                </c:pt>
                <c:pt idx="6" formatCode="###0.0">
                  <c:v>26.573426573426573</c:v>
                </c:pt>
                <c:pt idx="7">
                  <c:v>20.2</c:v>
                </c:pt>
                <c:pt idx="8" formatCode="0.0">
                  <c:v>31.111111111111111</c:v>
                </c:pt>
                <c:pt idx="9">
                  <c:v>21.1</c:v>
                </c:pt>
                <c:pt idx="10" formatCode="0.0">
                  <c:v>21.768707482993197</c:v>
                </c:pt>
                <c:pt idx="12" formatCode="###0.0">
                  <c:v>21.008403361344538</c:v>
                </c:pt>
                <c:pt idx="13">
                  <c:v>26.8</c:v>
                </c:pt>
                <c:pt idx="14" formatCode="0.0">
                  <c:v>44.776119402985074</c:v>
                </c:pt>
                <c:pt idx="15" formatCode="0.0">
                  <c:v>36.799999999999997</c:v>
                </c:pt>
                <c:pt idx="16" formatCode="0.0">
                  <c:v>19.801980198019802</c:v>
                </c:pt>
                <c:pt idx="18" formatCode="###0.0">
                  <c:v>26.923076923076923</c:v>
                </c:pt>
                <c:pt idx="19">
                  <c:v>20.7</c:v>
                </c:pt>
                <c:pt idx="20" formatCode="0.0">
                  <c:v>26.666666666666668</c:v>
                </c:pt>
                <c:pt idx="21" formatCode="0.0">
                  <c:v>25</c:v>
                </c:pt>
                <c:pt idx="22" formatCode="0.0">
                  <c:v>28.205128205128204</c:v>
                </c:pt>
                <c:pt idx="24" formatCode="###0.0">
                  <c:v>21.428571428571427</c:v>
                </c:pt>
                <c:pt idx="25">
                  <c:v>33.299999999999997</c:v>
                </c:pt>
                <c:pt idx="26" formatCode="0.0">
                  <c:v>25</c:v>
                </c:pt>
                <c:pt idx="27" formatCode="0.0">
                  <c:v>31.3</c:v>
                </c:pt>
                <c:pt idx="28" formatCode="0.0">
                  <c:v>9.0909090909090917</c:v>
                </c:pt>
              </c:numCache>
            </c:numRef>
          </c:val>
          <c:extLst>
            <c:ext xmlns:c16="http://schemas.microsoft.com/office/drawing/2014/chart" uri="{C3380CC4-5D6E-409C-BE32-E72D297353CC}">
              <c16:uniqueId val="{0000001F-FED0-5F44-B4F0-C68B28C75E22}"/>
            </c:ext>
          </c:extLst>
        </c:ser>
        <c:dLbls>
          <c:showLegendKey val="0"/>
          <c:showVal val="1"/>
          <c:showCatName val="0"/>
          <c:showSerName val="0"/>
          <c:showPercent val="0"/>
          <c:showBubbleSize val="0"/>
        </c:dLbls>
        <c:gapWidth val="40"/>
        <c:overlap val="100"/>
        <c:axId val="164929536"/>
        <c:axId val="164931072"/>
      </c:barChart>
      <c:catAx>
        <c:axId val="164929536"/>
        <c:scaling>
          <c:orientation val="minMax"/>
        </c:scaling>
        <c:delete val="0"/>
        <c:axPos val="b"/>
        <c:numFmt formatCode="General" sourceLinked="1"/>
        <c:majorTickMark val="out"/>
        <c:minorTickMark val="none"/>
        <c:tickLblPos val="low"/>
        <c:spPr>
          <a:ln w="11553">
            <a:noFill/>
            <a:prstDash val="solid"/>
          </a:ln>
        </c:spPr>
        <c:txPr>
          <a:bodyPr rot="0" vert="horz"/>
          <a:lstStyle/>
          <a:p>
            <a:pPr>
              <a:defRPr sz="800" b="1"/>
            </a:pPr>
            <a:endParaRPr lang="de-DE"/>
          </a:p>
        </c:txPr>
        <c:crossAx val="164931072"/>
        <c:crosses val="autoZero"/>
        <c:auto val="1"/>
        <c:lblAlgn val="ctr"/>
        <c:lblOffset val="100"/>
        <c:noMultiLvlLbl val="0"/>
      </c:catAx>
      <c:valAx>
        <c:axId val="164931072"/>
        <c:scaling>
          <c:orientation val="minMax"/>
          <c:max val="100"/>
          <c:min val="0"/>
        </c:scaling>
        <c:delete val="1"/>
        <c:axPos val="l"/>
        <c:numFmt formatCode="###0.0" sourceLinked="1"/>
        <c:majorTickMark val="out"/>
        <c:minorTickMark val="none"/>
        <c:tickLblPos val="none"/>
        <c:crossAx val="164929536"/>
        <c:crosses val="autoZero"/>
        <c:crossBetween val="between"/>
        <c:majorUnit val="20"/>
        <c:minorUnit val="10"/>
      </c:valAx>
      <c:spPr>
        <a:noFill/>
        <a:ln w="23106">
          <a:noFill/>
        </a:ln>
      </c:spPr>
    </c:plotArea>
    <c:legend>
      <c:legendPos val="r"/>
      <c:layout>
        <c:manualLayout>
          <c:xMode val="edge"/>
          <c:yMode val="edge"/>
          <c:x val="0.71130950741467069"/>
          <c:y val="0.20727303523035231"/>
          <c:w val="0.27848797549008808"/>
          <c:h val="0.72704471544715443"/>
        </c:manualLayout>
      </c:layout>
      <c:overlay val="0"/>
      <c:spPr>
        <a:noFill/>
        <a:ln w="23106">
          <a:noFill/>
        </a:ln>
      </c:spPr>
      <c:txPr>
        <a:bodyPr/>
        <a:lstStyle/>
        <a:p>
          <a:pPr>
            <a:defRPr sz="1000"/>
          </a:pPr>
          <a:endParaRPr lang="de-DE"/>
        </a:p>
      </c:txPr>
    </c:legend>
    <c:plotVisOnly val="1"/>
    <c:dispBlanksAs val="gap"/>
    <c:showDLblsOverMax val="0"/>
  </c:chart>
  <c:spPr>
    <a:noFill/>
    <a:ln>
      <a:noFill/>
    </a:ln>
  </c:spPr>
  <c:txPr>
    <a:bodyPr/>
    <a:lstStyle/>
    <a:p>
      <a:pPr>
        <a:defRPr sz="1200" b="0" i="0" u="none" strike="noStrike" baseline="0">
          <a:solidFill>
            <a:srgbClr val="000000"/>
          </a:solidFill>
          <a:latin typeface="+mn-lt"/>
          <a:ea typeface="Verdana"/>
          <a:cs typeface="Verdana"/>
        </a:defRPr>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12044384013574"/>
          <c:y val="3.0542458736075438E-2"/>
          <c:w val="0.42689278700181066"/>
          <c:h val="0.86616107776291218"/>
        </c:manualLayout>
      </c:layout>
      <c:barChart>
        <c:barDir val="bar"/>
        <c:grouping val="percentStacked"/>
        <c:varyColors val="0"/>
        <c:ser>
          <c:idx val="0"/>
          <c:order val="0"/>
          <c:tx>
            <c:strRef>
              <c:f>Sheet1!$A$2</c:f>
              <c:strCache>
                <c:ptCount val="1"/>
                <c:pt idx="0">
                  <c:v>(1) Ist stark gestiegen</c:v>
                </c:pt>
              </c:strCache>
            </c:strRef>
          </c:tx>
          <c:spPr>
            <a:solidFill>
              <a:schemeClr val="accent1"/>
            </a:solidFill>
            <a:ln w="23106">
              <a:noFill/>
            </a:ln>
          </c:spPr>
          <c:invertIfNegative val="0"/>
          <c:dPt>
            <c:idx val="1"/>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1-3E3B-6D45-AD0C-92B195DD82A9}"/>
              </c:ext>
            </c:extLst>
          </c:dPt>
          <c:dPt>
            <c:idx val="2"/>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3-570A-E540-BB94-C47BCAD00F4D}"/>
              </c:ext>
            </c:extLst>
          </c:dPt>
          <c:dPt>
            <c:idx val="3"/>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5-C76A-0242-B212-18C6C4981C28}"/>
              </c:ext>
            </c:extLst>
          </c:dPt>
          <c:dPt>
            <c:idx val="4"/>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7-C791-4D40-8151-E8046391AE7A}"/>
              </c:ext>
            </c:extLst>
          </c:dPt>
          <c:dLbls>
            <c:numFmt formatCode="0.0" sourceLinked="0"/>
            <c:spPr>
              <a:noFill/>
              <a:ln w="23106">
                <a:noFill/>
              </a:ln>
            </c:spPr>
            <c:txPr>
              <a:bodyPr/>
              <a:lstStyle/>
              <a:p>
                <a:pPr>
                  <a:defRPr sz="12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Gasheizer / W5</c:v>
                </c:pt>
                <c:pt idx="1">
                  <c:v>Gasheizer / W4</c:v>
                </c:pt>
                <c:pt idx="2">
                  <c:v>Gasheizer / W3</c:v>
                </c:pt>
                <c:pt idx="3">
                  <c:v>Gasheizer / W2</c:v>
                </c:pt>
                <c:pt idx="4">
                  <c:v>Gasheizer / W1</c:v>
                </c:pt>
              </c:strCache>
            </c:strRef>
          </c:cat>
          <c:val>
            <c:numRef>
              <c:f>Sheet1!$B$2:$F$2</c:f>
              <c:numCache>
                <c:formatCode>General</c:formatCode>
                <c:ptCount val="5"/>
                <c:pt idx="0" formatCode="###0.0">
                  <c:v>30.746268656716421</c:v>
                </c:pt>
                <c:pt idx="1">
                  <c:v>53.4</c:v>
                </c:pt>
                <c:pt idx="2" formatCode="###0.0">
                  <c:v>45.390070921985817</c:v>
                </c:pt>
                <c:pt idx="3" formatCode="0.0">
                  <c:v>33</c:v>
                </c:pt>
                <c:pt idx="4" formatCode="0.0">
                  <c:v>32.051282051282051</c:v>
                </c:pt>
              </c:numCache>
            </c:numRef>
          </c:val>
          <c:extLst>
            <c:ext xmlns:c16="http://schemas.microsoft.com/office/drawing/2014/chart" uri="{C3380CC4-5D6E-409C-BE32-E72D297353CC}">
              <c16:uniqueId val="{00000000-32F7-4CC8-9B1F-DC42A381AE43}"/>
            </c:ext>
          </c:extLst>
        </c:ser>
        <c:ser>
          <c:idx val="1"/>
          <c:order val="1"/>
          <c:tx>
            <c:strRef>
              <c:f>Sheet1!$A$3</c:f>
              <c:strCache>
                <c:ptCount val="1"/>
                <c:pt idx="0">
                  <c:v>(2) Ist etwas gestiegen</c:v>
                </c:pt>
              </c:strCache>
            </c:strRef>
          </c:tx>
          <c:spPr>
            <a:solidFill>
              <a:schemeClr val="accent1">
                <a:lumMod val="40000"/>
                <a:lumOff val="60000"/>
              </a:schemeClr>
            </a:solidFill>
            <a:ln w="23106">
              <a:noFill/>
            </a:ln>
          </c:spPr>
          <c:invertIfNegative val="0"/>
          <c:dPt>
            <c:idx val="1"/>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3-3E3B-6D45-AD0C-92B195DD82A9}"/>
              </c:ext>
            </c:extLst>
          </c:dPt>
          <c:dPt>
            <c:idx val="2"/>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7-570A-E540-BB94-C47BCAD00F4D}"/>
              </c:ext>
            </c:extLst>
          </c:dPt>
          <c:dPt>
            <c:idx val="3"/>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B-C76A-0242-B212-18C6C4981C28}"/>
              </c:ext>
            </c:extLst>
          </c:dPt>
          <c:dPt>
            <c:idx val="4"/>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F-C791-4D40-8151-E8046391AE7A}"/>
              </c:ext>
            </c:extLst>
          </c:dPt>
          <c:dLbls>
            <c:numFmt formatCode="0.0" sourceLinked="0"/>
            <c:spPr>
              <a:noFill/>
              <a:ln w="23106">
                <a:noFill/>
              </a:ln>
            </c:spPr>
            <c:txPr>
              <a:bodyPr/>
              <a:lstStyle/>
              <a:p>
                <a:pPr>
                  <a:defRPr sz="12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Gasheizer / W5</c:v>
                </c:pt>
                <c:pt idx="1">
                  <c:v>Gasheizer / W4</c:v>
                </c:pt>
                <c:pt idx="2">
                  <c:v>Gasheizer / W3</c:v>
                </c:pt>
                <c:pt idx="3">
                  <c:v>Gasheizer / W2</c:v>
                </c:pt>
                <c:pt idx="4">
                  <c:v>Gasheizer / W1</c:v>
                </c:pt>
              </c:strCache>
            </c:strRef>
          </c:cat>
          <c:val>
            <c:numRef>
              <c:f>Sheet1!$B$3:$F$3</c:f>
              <c:numCache>
                <c:formatCode>General</c:formatCode>
                <c:ptCount val="5"/>
                <c:pt idx="0" formatCode="###0.0">
                  <c:v>37.611940298507463</c:v>
                </c:pt>
                <c:pt idx="1">
                  <c:v>31</c:v>
                </c:pt>
                <c:pt idx="2" formatCode="###0.0">
                  <c:v>32.978723404255319</c:v>
                </c:pt>
                <c:pt idx="3" formatCode="0.0">
                  <c:v>39.200000000000003</c:v>
                </c:pt>
                <c:pt idx="4" formatCode="0.0">
                  <c:v>45.192307692307693</c:v>
                </c:pt>
              </c:numCache>
            </c:numRef>
          </c:val>
          <c:extLst>
            <c:ext xmlns:c16="http://schemas.microsoft.com/office/drawing/2014/chart" uri="{C3380CC4-5D6E-409C-BE32-E72D297353CC}">
              <c16:uniqueId val="{00000001-32F7-4CC8-9B1F-DC42A381AE43}"/>
            </c:ext>
          </c:extLst>
        </c:ser>
        <c:ser>
          <c:idx val="2"/>
          <c:order val="2"/>
          <c:tx>
            <c:strRef>
              <c:f>Sheet1!$A$4</c:f>
              <c:strCache>
                <c:ptCount val="1"/>
                <c:pt idx="0">
                  <c:v>(3) Ist gleich geblieben</c:v>
                </c:pt>
              </c:strCache>
            </c:strRef>
          </c:tx>
          <c:spPr>
            <a:solidFill>
              <a:srgbClr val="F1D1C1"/>
            </a:solidFill>
            <a:ln w="23106">
              <a:noFill/>
            </a:ln>
          </c:spPr>
          <c:invertIfNegative val="0"/>
          <c:dPt>
            <c:idx val="1"/>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05-3E3B-6D45-AD0C-92B195DD82A9}"/>
              </c:ext>
            </c:extLst>
          </c:dPt>
          <c:dPt>
            <c:idx val="2"/>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0B-570A-E540-BB94-C47BCAD00F4D}"/>
              </c:ext>
            </c:extLst>
          </c:dPt>
          <c:dPt>
            <c:idx val="3"/>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11-C76A-0242-B212-18C6C4981C28}"/>
              </c:ext>
            </c:extLst>
          </c:dPt>
          <c:dPt>
            <c:idx val="4"/>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17-C791-4D40-8151-E8046391AE7A}"/>
              </c:ext>
            </c:extLst>
          </c:dPt>
          <c:dLbls>
            <c:numFmt formatCode="0.0" sourceLinked="0"/>
            <c:spPr>
              <a:noFill/>
              <a:ln w="23106">
                <a:noFill/>
              </a:ln>
            </c:spPr>
            <c:txPr>
              <a:bodyPr/>
              <a:lstStyle/>
              <a:p>
                <a:pPr>
                  <a:defRPr sz="12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Gasheizer / W5</c:v>
                </c:pt>
                <c:pt idx="1">
                  <c:v>Gasheizer / W4</c:v>
                </c:pt>
                <c:pt idx="2">
                  <c:v>Gasheizer / W3</c:v>
                </c:pt>
                <c:pt idx="3">
                  <c:v>Gasheizer / W2</c:v>
                </c:pt>
                <c:pt idx="4">
                  <c:v>Gasheizer / W1</c:v>
                </c:pt>
              </c:strCache>
            </c:strRef>
          </c:cat>
          <c:val>
            <c:numRef>
              <c:f>Sheet1!$B$4:$F$4</c:f>
              <c:numCache>
                <c:formatCode>General</c:formatCode>
                <c:ptCount val="5"/>
                <c:pt idx="0" formatCode="###0.0">
                  <c:v>22.985074626865671</c:v>
                </c:pt>
                <c:pt idx="1">
                  <c:v>11.2</c:v>
                </c:pt>
                <c:pt idx="2" formatCode="###0.0">
                  <c:v>20.567375886524822</c:v>
                </c:pt>
                <c:pt idx="3" formatCode="0.0">
                  <c:v>25.9</c:v>
                </c:pt>
                <c:pt idx="4" formatCode="0.0">
                  <c:v>19.871794871794872</c:v>
                </c:pt>
              </c:numCache>
            </c:numRef>
          </c:val>
          <c:extLst>
            <c:ext xmlns:c16="http://schemas.microsoft.com/office/drawing/2014/chart" uri="{C3380CC4-5D6E-409C-BE32-E72D297353CC}">
              <c16:uniqueId val="{00000002-32F7-4CC8-9B1F-DC42A381AE43}"/>
            </c:ext>
          </c:extLst>
        </c:ser>
        <c:ser>
          <c:idx val="11"/>
          <c:order val="3"/>
          <c:tx>
            <c:strRef>
              <c:f>Sheet1!$A$5</c:f>
              <c:strCache>
                <c:ptCount val="1"/>
                <c:pt idx="0">
                  <c:v>(4) Ist etwas gesunken</c:v>
                </c:pt>
              </c:strCache>
            </c:strRef>
          </c:tx>
          <c:spPr>
            <a:solidFill>
              <a:schemeClr val="accent3">
                <a:lumMod val="40000"/>
                <a:lumOff val="60000"/>
              </a:schemeClr>
            </a:solidFill>
            <a:ln w="23106">
              <a:noFill/>
            </a:ln>
          </c:spPr>
          <c:invertIfNegative val="0"/>
          <c:dPt>
            <c:idx val="1"/>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01-08EE-0148-8C4F-6BA2BFC2EDDC}"/>
              </c:ext>
            </c:extLst>
          </c:dPt>
          <c:dPt>
            <c:idx val="2"/>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0F-570A-E540-BB94-C47BCAD00F4D}"/>
              </c:ext>
            </c:extLst>
          </c:dPt>
          <c:dPt>
            <c:idx val="3"/>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17-C76A-0242-B212-18C6C4981C28}"/>
              </c:ext>
            </c:extLst>
          </c:dPt>
          <c:dPt>
            <c:idx val="4"/>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1F-C791-4D40-8151-E8046391AE7A}"/>
              </c:ext>
            </c:extLst>
          </c:dPt>
          <c:dLbls>
            <c:dLbl>
              <c:idx val="0"/>
              <c:layout>
                <c:manualLayout>
                  <c:x val="-2.1921503085919457E-2"/>
                  <c:y val="4.54421875782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EE-0148-8C4F-6BA2BFC2EDD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EE-0148-8C4F-6BA2BFC2EDDC}"/>
                </c:ext>
              </c:extLst>
            </c:dLbl>
            <c:numFmt formatCode="0.0" sourceLinked="0"/>
            <c:spPr>
              <a:noFill/>
              <a:ln w="23106">
                <a:noFill/>
              </a:ln>
            </c:spPr>
            <c:txPr>
              <a:bodyPr/>
              <a:lstStyle/>
              <a:p>
                <a:pPr>
                  <a:defRPr sz="12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Gasheizer / W5</c:v>
                </c:pt>
                <c:pt idx="1">
                  <c:v>Gasheizer / W4</c:v>
                </c:pt>
                <c:pt idx="2">
                  <c:v>Gasheizer / W3</c:v>
                </c:pt>
                <c:pt idx="3">
                  <c:v>Gasheizer / W2</c:v>
                </c:pt>
                <c:pt idx="4">
                  <c:v>Gasheizer / W1</c:v>
                </c:pt>
              </c:strCache>
            </c:strRef>
          </c:cat>
          <c:val>
            <c:numRef>
              <c:f>Sheet1!$B$5:$F$5</c:f>
              <c:numCache>
                <c:formatCode>General</c:formatCode>
                <c:ptCount val="5"/>
                <c:pt idx="0" formatCode="###0.0">
                  <c:v>7.4626865671641784</c:v>
                </c:pt>
                <c:pt idx="1">
                  <c:v>3.8</c:v>
                </c:pt>
                <c:pt idx="2" formatCode="###0.0">
                  <c:v>0.70921985815602839</c:v>
                </c:pt>
                <c:pt idx="3" formatCode="0.0">
                  <c:v>2</c:v>
                </c:pt>
                <c:pt idx="4" formatCode="0.0">
                  <c:v>1.9230769230769231</c:v>
                </c:pt>
              </c:numCache>
            </c:numRef>
          </c:val>
          <c:extLst>
            <c:ext xmlns:c16="http://schemas.microsoft.com/office/drawing/2014/chart" uri="{C3380CC4-5D6E-409C-BE32-E72D297353CC}">
              <c16:uniqueId val="{00000003-32F7-4CC8-9B1F-DC42A381AE43}"/>
            </c:ext>
          </c:extLst>
        </c:ser>
        <c:ser>
          <c:idx val="3"/>
          <c:order val="4"/>
          <c:tx>
            <c:strRef>
              <c:f>Sheet1!$A$6</c:f>
              <c:strCache>
                <c:ptCount val="1"/>
                <c:pt idx="0">
                  <c:v>(5) Ist deutlich gesunken</c:v>
                </c:pt>
              </c:strCache>
            </c:strRef>
          </c:tx>
          <c:spPr>
            <a:solidFill>
              <a:schemeClr val="accent3">
                <a:lumMod val="60000"/>
                <a:lumOff val="40000"/>
              </a:schemeClr>
            </a:solidFill>
            <a:ln w="23106">
              <a:noFill/>
            </a:ln>
          </c:spPr>
          <c:invertIfNegative val="0"/>
          <c:dPt>
            <c:idx val="1"/>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01-6FC9-E94C-8D58-9423A9A47BF6}"/>
              </c:ext>
            </c:extLst>
          </c:dPt>
          <c:dPt>
            <c:idx val="2"/>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13-570A-E540-BB94-C47BCAD00F4D}"/>
              </c:ext>
            </c:extLst>
          </c:dPt>
          <c:dPt>
            <c:idx val="3"/>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1D-C76A-0242-B212-18C6C4981C28}"/>
              </c:ext>
            </c:extLst>
          </c:dPt>
          <c:dPt>
            <c:idx val="4"/>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27-C791-4D40-8151-E8046391AE7A}"/>
              </c:ext>
            </c:extLst>
          </c:dPt>
          <c:dLbls>
            <c:dLbl>
              <c:idx val="0"/>
              <c:layout>
                <c:manualLayout>
                  <c:x val="-1.2357543130683817E-2"/>
                  <c:y val="4.543861029827360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791-4D40-8151-E8046391AE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Sheet1!$B$1:$F$1</c:f>
              <c:strCache>
                <c:ptCount val="5"/>
                <c:pt idx="0">
                  <c:v>Gasheizer / W5</c:v>
                </c:pt>
                <c:pt idx="1">
                  <c:v>Gasheizer / W4</c:v>
                </c:pt>
                <c:pt idx="2">
                  <c:v>Gasheizer / W3</c:v>
                </c:pt>
                <c:pt idx="3">
                  <c:v>Gasheizer / W2</c:v>
                </c:pt>
                <c:pt idx="4">
                  <c:v>Gasheizer / W1</c:v>
                </c:pt>
              </c:strCache>
            </c:strRef>
          </c:cat>
          <c:val>
            <c:numRef>
              <c:f>Sheet1!$B$6:$F$6</c:f>
              <c:numCache>
                <c:formatCode>General</c:formatCode>
                <c:ptCount val="5"/>
                <c:pt idx="0" formatCode="###0.0">
                  <c:v>1.1940298507462688</c:v>
                </c:pt>
                <c:pt idx="1">
                  <c:v>0.6</c:v>
                </c:pt>
                <c:pt idx="2" formatCode="###0.0">
                  <c:v>0.3546099290780142</c:v>
                </c:pt>
                <c:pt idx="3" formatCode="0.0">
                  <c:v>0</c:v>
                </c:pt>
                <c:pt idx="4" formatCode="0.0">
                  <c:v>0.96153846153846156</c:v>
                </c:pt>
              </c:numCache>
            </c:numRef>
          </c:val>
          <c:extLst>
            <c:ext xmlns:c16="http://schemas.microsoft.com/office/drawing/2014/chart" uri="{C3380CC4-5D6E-409C-BE32-E72D297353CC}">
              <c16:uniqueId val="{00000004-32F7-4CC8-9B1F-DC42A381AE43}"/>
            </c:ext>
          </c:extLst>
        </c:ser>
        <c:dLbls>
          <c:showLegendKey val="0"/>
          <c:showVal val="1"/>
          <c:showCatName val="0"/>
          <c:showSerName val="0"/>
          <c:showPercent val="0"/>
          <c:showBubbleSize val="0"/>
        </c:dLbls>
        <c:gapWidth val="100"/>
        <c:overlap val="100"/>
        <c:axId val="165303040"/>
        <c:axId val="165304576"/>
      </c:barChart>
      <c:catAx>
        <c:axId val="165303040"/>
        <c:scaling>
          <c:orientation val="maxMin"/>
        </c:scaling>
        <c:delete val="0"/>
        <c:axPos val="l"/>
        <c:numFmt formatCode="General" sourceLinked="1"/>
        <c:majorTickMark val="out"/>
        <c:minorTickMark val="none"/>
        <c:tickLblPos val="nextTo"/>
        <c:spPr>
          <a:ln w="11553">
            <a:noFill/>
            <a:prstDash val="solid"/>
          </a:ln>
        </c:spPr>
        <c:txPr>
          <a:bodyPr rot="0" vert="horz"/>
          <a:lstStyle/>
          <a:p>
            <a:pPr>
              <a:defRPr sz="1200"/>
            </a:pPr>
            <a:endParaRPr lang="de-DE"/>
          </a:p>
        </c:txPr>
        <c:crossAx val="165304576"/>
        <c:crosses val="autoZero"/>
        <c:auto val="1"/>
        <c:lblAlgn val="ctr"/>
        <c:lblOffset val="100"/>
        <c:tickLblSkip val="1"/>
        <c:tickMarkSkip val="1"/>
        <c:noMultiLvlLbl val="0"/>
      </c:catAx>
      <c:valAx>
        <c:axId val="165304576"/>
        <c:scaling>
          <c:orientation val="minMax"/>
          <c:max val="1"/>
          <c:min val="0"/>
        </c:scaling>
        <c:delete val="1"/>
        <c:axPos val="b"/>
        <c:numFmt formatCode="0%" sourceLinked="1"/>
        <c:majorTickMark val="out"/>
        <c:minorTickMark val="none"/>
        <c:tickLblPos val="none"/>
        <c:crossAx val="165303040"/>
        <c:crosses val="max"/>
        <c:crossBetween val="between"/>
        <c:majorUnit val="0.2"/>
      </c:valAx>
      <c:spPr>
        <a:noFill/>
        <a:ln w="23106">
          <a:noFill/>
        </a:ln>
      </c:spPr>
    </c:plotArea>
    <c:legend>
      <c:legendPos val="r"/>
      <c:layout>
        <c:manualLayout>
          <c:xMode val="edge"/>
          <c:yMode val="edge"/>
          <c:x val="7.2166349072132166E-2"/>
          <c:y val="0.90403445636076152"/>
          <c:w val="0.90278323251678272"/>
          <c:h val="7.8383212540512712E-2"/>
        </c:manualLayout>
      </c:layout>
      <c:overlay val="0"/>
      <c:spPr>
        <a:noFill/>
        <a:ln w="23106">
          <a:noFill/>
        </a:ln>
      </c:spPr>
      <c:txPr>
        <a:bodyPr/>
        <a:lstStyle/>
        <a:p>
          <a:pPr>
            <a:defRPr sz="1100"/>
          </a:pPr>
          <a:endParaRPr lang="de-DE"/>
        </a:p>
      </c:txPr>
    </c:legend>
    <c:plotVisOnly val="1"/>
    <c:dispBlanksAs val="gap"/>
    <c:showDLblsOverMax val="0"/>
  </c:chart>
  <c:spPr>
    <a:noFill/>
    <a:ln>
      <a:noFill/>
    </a:ln>
  </c:spPr>
  <c:txPr>
    <a:bodyPr/>
    <a:lstStyle/>
    <a:p>
      <a:pPr>
        <a:defRPr sz="1200" b="0" i="0" u="none" strike="noStrike" baseline="0">
          <a:solidFill>
            <a:srgbClr val="000000"/>
          </a:solidFill>
          <a:latin typeface="+mn-lt"/>
          <a:ea typeface="Verdana"/>
          <a:cs typeface="Verdana"/>
        </a:defRPr>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76290070945192"/>
          <c:y val="3.0542458736075438E-2"/>
          <c:w val="0.43925033013249448"/>
          <c:h val="0.86616107776291218"/>
        </c:manualLayout>
      </c:layout>
      <c:barChart>
        <c:barDir val="bar"/>
        <c:grouping val="percentStacked"/>
        <c:varyColors val="0"/>
        <c:ser>
          <c:idx val="0"/>
          <c:order val="0"/>
          <c:tx>
            <c:strRef>
              <c:f>Sheet1!$A$2</c:f>
              <c:strCache>
                <c:ptCount val="1"/>
                <c:pt idx="0">
                  <c:v>(1) Wird stark steigen</c:v>
                </c:pt>
              </c:strCache>
            </c:strRef>
          </c:tx>
          <c:spPr>
            <a:solidFill>
              <a:schemeClr val="accent1"/>
            </a:solidFill>
            <a:ln w="23106">
              <a:noFill/>
            </a:ln>
          </c:spPr>
          <c:invertIfNegative val="0"/>
          <c:dPt>
            <c:idx val="1"/>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1-3E3B-6D45-AD0C-92B195DD82A9}"/>
              </c:ext>
            </c:extLst>
          </c:dPt>
          <c:dPt>
            <c:idx val="2"/>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3-570A-E540-BB94-C47BCAD00F4D}"/>
              </c:ext>
            </c:extLst>
          </c:dPt>
          <c:dPt>
            <c:idx val="3"/>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5-C76A-0242-B212-18C6C4981C28}"/>
              </c:ext>
            </c:extLst>
          </c:dPt>
          <c:dPt>
            <c:idx val="4"/>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7-816D-467B-BC8F-8B6A3DA9D864}"/>
              </c:ext>
            </c:extLst>
          </c:dPt>
          <c:dLbls>
            <c:numFmt formatCode="0.0" sourceLinked="0"/>
            <c:spPr>
              <a:noFill/>
              <a:ln w="23106">
                <a:noFill/>
              </a:ln>
            </c:spPr>
            <c:txPr>
              <a:bodyPr/>
              <a:lstStyle/>
              <a:p>
                <a:pPr>
                  <a:defRPr sz="12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Gasheizer / W5</c:v>
                </c:pt>
                <c:pt idx="1">
                  <c:v>Gasheizer / W4</c:v>
                </c:pt>
                <c:pt idx="2">
                  <c:v>Gasheizer / W3</c:v>
                </c:pt>
                <c:pt idx="3">
                  <c:v>Gasheizer / W2</c:v>
                </c:pt>
                <c:pt idx="4">
                  <c:v>Gasheizer / W1</c:v>
                </c:pt>
              </c:strCache>
            </c:strRef>
          </c:cat>
          <c:val>
            <c:numRef>
              <c:f>Sheet1!$B$2:$F$2</c:f>
              <c:numCache>
                <c:formatCode>General</c:formatCode>
                <c:ptCount val="5"/>
                <c:pt idx="0" formatCode="###0.0">
                  <c:v>13.043478260869565</c:v>
                </c:pt>
                <c:pt idx="1">
                  <c:v>24.3</c:v>
                </c:pt>
                <c:pt idx="2" formatCode="###0.0">
                  <c:v>69.767441860465112</c:v>
                </c:pt>
                <c:pt idx="3" formatCode="0.0">
                  <c:v>70.099999999999994</c:v>
                </c:pt>
                <c:pt idx="4" formatCode="0.0">
                  <c:v>59.744408945686899</c:v>
                </c:pt>
              </c:numCache>
            </c:numRef>
          </c:val>
          <c:extLst>
            <c:ext xmlns:c16="http://schemas.microsoft.com/office/drawing/2014/chart" uri="{C3380CC4-5D6E-409C-BE32-E72D297353CC}">
              <c16:uniqueId val="{00000000-32F7-4CC8-9B1F-DC42A381AE43}"/>
            </c:ext>
          </c:extLst>
        </c:ser>
        <c:ser>
          <c:idx val="1"/>
          <c:order val="1"/>
          <c:tx>
            <c:strRef>
              <c:f>Sheet1!$A$3</c:f>
              <c:strCache>
                <c:ptCount val="1"/>
                <c:pt idx="0">
                  <c:v>(2) Wird etwas steigen</c:v>
                </c:pt>
              </c:strCache>
            </c:strRef>
          </c:tx>
          <c:spPr>
            <a:solidFill>
              <a:schemeClr val="accent1">
                <a:lumMod val="40000"/>
                <a:lumOff val="60000"/>
              </a:schemeClr>
            </a:solidFill>
            <a:ln w="23106">
              <a:noFill/>
            </a:ln>
          </c:spPr>
          <c:invertIfNegative val="0"/>
          <c:dPt>
            <c:idx val="1"/>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3-3E3B-6D45-AD0C-92B195DD82A9}"/>
              </c:ext>
            </c:extLst>
          </c:dPt>
          <c:dPt>
            <c:idx val="2"/>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7-570A-E540-BB94-C47BCAD00F4D}"/>
              </c:ext>
            </c:extLst>
          </c:dPt>
          <c:dPt>
            <c:idx val="3"/>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B-C76A-0242-B212-18C6C4981C28}"/>
              </c:ext>
            </c:extLst>
          </c:dPt>
          <c:dPt>
            <c:idx val="4"/>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F-816D-467B-BC8F-8B6A3DA9D864}"/>
              </c:ext>
            </c:extLst>
          </c:dPt>
          <c:dLbls>
            <c:numFmt formatCode="0.0" sourceLinked="0"/>
            <c:spPr>
              <a:noFill/>
              <a:ln w="23106">
                <a:noFill/>
              </a:ln>
            </c:spPr>
            <c:txPr>
              <a:bodyPr/>
              <a:lstStyle/>
              <a:p>
                <a:pPr>
                  <a:defRPr sz="12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Gasheizer / W5</c:v>
                </c:pt>
                <c:pt idx="1">
                  <c:v>Gasheizer / W4</c:v>
                </c:pt>
                <c:pt idx="2">
                  <c:v>Gasheizer / W3</c:v>
                </c:pt>
                <c:pt idx="3">
                  <c:v>Gasheizer / W2</c:v>
                </c:pt>
                <c:pt idx="4">
                  <c:v>Gasheizer / W1</c:v>
                </c:pt>
              </c:strCache>
            </c:strRef>
          </c:cat>
          <c:val>
            <c:numRef>
              <c:f>Sheet1!$B$3:$F$3</c:f>
              <c:numCache>
                <c:formatCode>General</c:formatCode>
                <c:ptCount val="5"/>
                <c:pt idx="0" formatCode="###0.0">
                  <c:v>40.993788819875775</c:v>
                </c:pt>
                <c:pt idx="1">
                  <c:v>46.3</c:v>
                </c:pt>
                <c:pt idx="2" formatCode="###0.0">
                  <c:v>22.259136212624583</c:v>
                </c:pt>
                <c:pt idx="3" formatCode="0.0">
                  <c:v>21.2</c:v>
                </c:pt>
                <c:pt idx="4" formatCode="0.0">
                  <c:v>30.990415335463258</c:v>
                </c:pt>
              </c:numCache>
            </c:numRef>
          </c:val>
          <c:extLst>
            <c:ext xmlns:c16="http://schemas.microsoft.com/office/drawing/2014/chart" uri="{C3380CC4-5D6E-409C-BE32-E72D297353CC}">
              <c16:uniqueId val="{00000001-32F7-4CC8-9B1F-DC42A381AE43}"/>
            </c:ext>
          </c:extLst>
        </c:ser>
        <c:ser>
          <c:idx val="2"/>
          <c:order val="2"/>
          <c:tx>
            <c:strRef>
              <c:f>Sheet1!$A$4</c:f>
              <c:strCache>
                <c:ptCount val="1"/>
                <c:pt idx="0">
                  <c:v>(3) Wird gleich bleiben</c:v>
                </c:pt>
              </c:strCache>
            </c:strRef>
          </c:tx>
          <c:spPr>
            <a:solidFill>
              <a:srgbClr val="F1D1C1"/>
            </a:solidFill>
            <a:ln w="23106">
              <a:noFill/>
            </a:ln>
          </c:spPr>
          <c:invertIfNegative val="0"/>
          <c:dPt>
            <c:idx val="1"/>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05-3E3B-6D45-AD0C-92B195DD82A9}"/>
              </c:ext>
            </c:extLst>
          </c:dPt>
          <c:dPt>
            <c:idx val="2"/>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0B-570A-E540-BB94-C47BCAD00F4D}"/>
              </c:ext>
            </c:extLst>
          </c:dPt>
          <c:dPt>
            <c:idx val="3"/>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11-C76A-0242-B212-18C6C4981C28}"/>
              </c:ext>
            </c:extLst>
          </c:dPt>
          <c:dPt>
            <c:idx val="4"/>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17-816D-467B-BC8F-8B6A3DA9D864}"/>
              </c:ext>
            </c:extLst>
          </c:dPt>
          <c:dLbls>
            <c:numFmt formatCode="0.0" sourceLinked="0"/>
            <c:spPr>
              <a:noFill/>
              <a:ln w="23106">
                <a:noFill/>
              </a:ln>
            </c:spPr>
            <c:txPr>
              <a:bodyPr/>
              <a:lstStyle/>
              <a:p>
                <a:pPr>
                  <a:defRPr sz="12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Gasheizer / W5</c:v>
                </c:pt>
                <c:pt idx="1">
                  <c:v>Gasheizer / W4</c:v>
                </c:pt>
                <c:pt idx="2">
                  <c:v>Gasheizer / W3</c:v>
                </c:pt>
                <c:pt idx="3">
                  <c:v>Gasheizer / W2</c:v>
                </c:pt>
                <c:pt idx="4">
                  <c:v>Gasheizer / W1</c:v>
                </c:pt>
              </c:strCache>
            </c:strRef>
          </c:cat>
          <c:val>
            <c:numRef>
              <c:f>Sheet1!$B$4:$F$4</c:f>
              <c:numCache>
                <c:formatCode>General</c:formatCode>
                <c:ptCount val="5"/>
                <c:pt idx="0" formatCode="###0.0">
                  <c:v>30.434782608695656</c:v>
                </c:pt>
                <c:pt idx="1">
                  <c:v>20.399999999999999</c:v>
                </c:pt>
                <c:pt idx="2" formatCode="###0.0">
                  <c:v>5.9800664451827243</c:v>
                </c:pt>
                <c:pt idx="3" formatCode="0.0">
                  <c:v>6.8</c:v>
                </c:pt>
                <c:pt idx="4" formatCode="0.0">
                  <c:v>6.7092651757188495</c:v>
                </c:pt>
              </c:numCache>
            </c:numRef>
          </c:val>
          <c:extLst>
            <c:ext xmlns:c16="http://schemas.microsoft.com/office/drawing/2014/chart" uri="{C3380CC4-5D6E-409C-BE32-E72D297353CC}">
              <c16:uniqueId val="{00000002-32F7-4CC8-9B1F-DC42A381AE43}"/>
            </c:ext>
          </c:extLst>
        </c:ser>
        <c:ser>
          <c:idx val="11"/>
          <c:order val="3"/>
          <c:tx>
            <c:strRef>
              <c:f>Sheet1!$A$5</c:f>
              <c:strCache>
                <c:ptCount val="1"/>
                <c:pt idx="0">
                  <c:v>(4) Wird etwas sinken</c:v>
                </c:pt>
              </c:strCache>
            </c:strRef>
          </c:tx>
          <c:spPr>
            <a:solidFill>
              <a:schemeClr val="accent3">
                <a:lumMod val="40000"/>
                <a:lumOff val="60000"/>
              </a:schemeClr>
            </a:solidFill>
            <a:ln w="23106">
              <a:noFill/>
            </a:ln>
          </c:spPr>
          <c:invertIfNegative val="0"/>
          <c:dPt>
            <c:idx val="1"/>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01-08EE-0148-8C4F-6BA2BFC2EDDC}"/>
              </c:ext>
            </c:extLst>
          </c:dPt>
          <c:dPt>
            <c:idx val="2"/>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0F-570A-E540-BB94-C47BCAD00F4D}"/>
              </c:ext>
            </c:extLst>
          </c:dPt>
          <c:dPt>
            <c:idx val="3"/>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17-C76A-0242-B212-18C6C4981C28}"/>
              </c:ext>
            </c:extLst>
          </c:dPt>
          <c:dPt>
            <c:idx val="4"/>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08-3783-D342-9481-54FEFECC50CC}"/>
              </c:ext>
            </c:extLst>
          </c:dPt>
          <c:dLbls>
            <c:dLbl>
              <c:idx val="0"/>
              <c:layout>
                <c:manualLayout>
                  <c:x val="-4.929868416506855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EE-0148-8C4F-6BA2BFC2EDDC}"/>
                </c:ext>
              </c:extLst>
            </c:dLbl>
            <c:dLbl>
              <c:idx val="2"/>
              <c:layout>
                <c:manualLayout>
                  <c:x val="9.268157348012862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70A-E540-BB94-C47BCAD00F4D}"/>
                </c:ext>
              </c:extLst>
            </c:dLbl>
            <c:dLbl>
              <c:idx val="3"/>
              <c:delete val="1"/>
              <c:extLst>
                <c:ext xmlns:c15="http://schemas.microsoft.com/office/drawing/2012/chart" uri="{CE6537A1-D6FC-4f65-9D91-7224C49458BB}"/>
                <c:ext xmlns:c16="http://schemas.microsoft.com/office/drawing/2014/chart" uri="{C3380CC4-5D6E-409C-BE32-E72D297353CC}">
                  <c16:uniqueId val="{00000017-C76A-0242-B212-18C6C4981C28}"/>
                </c:ext>
              </c:extLst>
            </c:dLbl>
            <c:dLbl>
              <c:idx val="4"/>
              <c:delete val="1"/>
              <c:extLst>
                <c:ext xmlns:c15="http://schemas.microsoft.com/office/drawing/2012/chart" uri="{CE6537A1-D6FC-4f65-9D91-7224C49458BB}"/>
                <c:ext xmlns:c16="http://schemas.microsoft.com/office/drawing/2014/chart" uri="{C3380CC4-5D6E-409C-BE32-E72D297353CC}">
                  <c16:uniqueId val="{00000008-3783-D342-9481-54FEFECC50CC}"/>
                </c:ext>
              </c:extLst>
            </c:dLbl>
            <c:numFmt formatCode="0.0" sourceLinked="0"/>
            <c:spPr>
              <a:noFill/>
              <a:ln w="23106">
                <a:noFill/>
              </a:ln>
            </c:spPr>
            <c:txPr>
              <a:bodyPr/>
              <a:lstStyle/>
              <a:p>
                <a:pPr>
                  <a:defRPr sz="12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Gasheizer / W5</c:v>
                </c:pt>
                <c:pt idx="1">
                  <c:v>Gasheizer / W4</c:v>
                </c:pt>
                <c:pt idx="2">
                  <c:v>Gasheizer / W3</c:v>
                </c:pt>
                <c:pt idx="3">
                  <c:v>Gasheizer / W2</c:v>
                </c:pt>
                <c:pt idx="4">
                  <c:v>Gasheizer / W1</c:v>
                </c:pt>
              </c:strCache>
            </c:strRef>
          </c:cat>
          <c:val>
            <c:numRef>
              <c:f>Sheet1!$B$5:$F$5</c:f>
              <c:numCache>
                <c:formatCode>General</c:formatCode>
                <c:ptCount val="5"/>
                <c:pt idx="0" formatCode="###0.0">
                  <c:v>14.596273291925465</c:v>
                </c:pt>
                <c:pt idx="1">
                  <c:v>7.8</c:v>
                </c:pt>
                <c:pt idx="2" formatCode="###0.0">
                  <c:v>1.9933554817275747</c:v>
                </c:pt>
                <c:pt idx="3" formatCode="0.0">
                  <c:v>0.8</c:v>
                </c:pt>
                <c:pt idx="4" formatCode="0.0">
                  <c:v>1.9169329073482428</c:v>
                </c:pt>
              </c:numCache>
            </c:numRef>
          </c:val>
          <c:extLst>
            <c:ext xmlns:c16="http://schemas.microsoft.com/office/drawing/2014/chart" uri="{C3380CC4-5D6E-409C-BE32-E72D297353CC}">
              <c16:uniqueId val="{00000003-32F7-4CC8-9B1F-DC42A381AE43}"/>
            </c:ext>
          </c:extLst>
        </c:ser>
        <c:ser>
          <c:idx val="3"/>
          <c:order val="4"/>
          <c:tx>
            <c:strRef>
              <c:f>Sheet1!$A$6</c:f>
              <c:strCache>
                <c:ptCount val="1"/>
                <c:pt idx="0">
                  <c:v>(5) Wird stark sinken</c:v>
                </c:pt>
              </c:strCache>
            </c:strRef>
          </c:tx>
          <c:spPr>
            <a:solidFill>
              <a:schemeClr val="accent3">
                <a:lumMod val="60000"/>
                <a:lumOff val="40000"/>
              </a:schemeClr>
            </a:solidFill>
            <a:ln w="23106">
              <a:noFill/>
            </a:ln>
          </c:spPr>
          <c:invertIfNegative val="0"/>
          <c:dPt>
            <c:idx val="1"/>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01-6FC9-E94C-8D58-9423A9A47BF6}"/>
              </c:ext>
            </c:extLst>
          </c:dPt>
          <c:dPt>
            <c:idx val="2"/>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13-570A-E540-BB94-C47BCAD00F4D}"/>
              </c:ext>
            </c:extLst>
          </c:dPt>
          <c:dPt>
            <c:idx val="3"/>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1D-C76A-0242-B212-18C6C4981C28}"/>
              </c:ext>
            </c:extLst>
          </c:dPt>
          <c:dPt>
            <c:idx val="4"/>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27-816D-467B-BC8F-8B6A3DA9D864}"/>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816D-467B-BC8F-8B6A3DA9D86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Sheet1!$B$1:$F$1</c:f>
              <c:strCache>
                <c:ptCount val="5"/>
                <c:pt idx="0">
                  <c:v>Gasheizer / W5</c:v>
                </c:pt>
                <c:pt idx="1">
                  <c:v>Gasheizer / W4</c:v>
                </c:pt>
                <c:pt idx="2">
                  <c:v>Gasheizer / W3</c:v>
                </c:pt>
                <c:pt idx="3">
                  <c:v>Gasheizer / W2</c:v>
                </c:pt>
                <c:pt idx="4">
                  <c:v>Gasheizer / W1</c:v>
                </c:pt>
              </c:strCache>
            </c:strRef>
          </c:cat>
          <c:val>
            <c:numRef>
              <c:f>Sheet1!$B$6:$F$6</c:f>
              <c:numCache>
                <c:formatCode>General</c:formatCode>
                <c:ptCount val="5"/>
                <c:pt idx="0" formatCode="###0.0">
                  <c:v>0.93167701863354035</c:v>
                </c:pt>
                <c:pt idx="1">
                  <c:v>1.3</c:v>
                </c:pt>
                <c:pt idx="2" formatCode="###0.0">
                  <c:v>0</c:v>
                </c:pt>
                <c:pt idx="3" formatCode="0.0">
                  <c:v>1.1000000000000001</c:v>
                </c:pt>
                <c:pt idx="4" formatCode="0.0">
                  <c:v>0.63897763578274758</c:v>
                </c:pt>
              </c:numCache>
            </c:numRef>
          </c:val>
          <c:extLst>
            <c:ext xmlns:c16="http://schemas.microsoft.com/office/drawing/2014/chart" uri="{C3380CC4-5D6E-409C-BE32-E72D297353CC}">
              <c16:uniqueId val="{00000004-32F7-4CC8-9B1F-DC42A381AE43}"/>
            </c:ext>
          </c:extLst>
        </c:ser>
        <c:dLbls>
          <c:showLegendKey val="0"/>
          <c:showVal val="1"/>
          <c:showCatName val="0"/>
          <c:showSerName val="0"/>
          <c:showPercent val="0"/>
          <c:showBubbleSize val="0"/>
        </c:dLbls>
        <c:gapWidth val="100"/>
        <c:overlap val="100"/>
        <c:axId val="166291712"/>
        <c:axId val="166301696"/>
      </c:barChart>
      <c:catAx>
        <c:axId val="166291712"/>
        <c:scaling>
          <c:orientation val="maxMin"/>
        </c:scaling>
        <c:delete val="0"/>
        <c:axPos val="l"/>
        <c:numFmt formatCode="General" sourceLinked="1"/>
        <c:majorTickMark val="out"/>
        <c:minorTickMark val="none"/>
        <c:tickLblPos val="nextTo"/>
        <c:spPr>
          <a:ln w="11553">
            <a:noFill/>
            <a:prstDash val="solid"/>
          </a:ln>
        </c:spPr>
        <c:txPr>
          <a:bodyPr rot="0" vert="horz"/>
          <a:lstStyle/>
          <a:p>
            <a:pPr>
              <a:defRPr sz="1200"/>
            </a:pPr>
            <a:endParaRPr lang="de-DE"/>
          </a:p>
        </c:txPr>
        <c:crossAx val="166301696"/>
        <c:crosses val="autoZero"/>
        <c:auto val="1"/>
        <c:lblAlgn val="ctr"/>
        <c:lblOffset val="100"/>
        <c:tickLblSkip val="1"/>
        <c:tickMarkSkip val="1"/>
        <c:noMultiLvlLbl val="0"/>
      </c:catAx>
      <c:valAx>
        <c:axId val="166301696"/>
        <c:scaling>
          <c:orientation val="minMax"/>
          <c:max val="1"/>
          <c:min val="0"/>
        </c:scaling>
        <c:delete val="1"/>
        <c:axPos val="b"/>
        <c:numFmt formatCode="0%" sourceLinked="1"/>
        <c:majorTickMark val="out"/>
        <c:minorTickMark val="none"/>
        <c:tickLblPos val="none"/>
        <c:crossAx val="166291712"/>
        <c:crosses val="max"/>
        <c:crossBetween val="between"/>
        <c:majorUnit val="0.2"/>
      </c:valAx>
      <c:spPr>
        <a:noFill/>
        <a:ln w="23106">
          <a:noFill/>
        </a:ln>
      </c:spPr>
    </c:plotArea>
    <c:legend>
      <c:legendPos val="r"/>
      <c:layout>
        <c:manualLayout>
          <c:xMode val="edge"/>
          <c:yMode val="edge"/>
          <c:x val="7.2166349072132166E-2"/>
          <c:y val="0.90403445636076152"/>
          <c:w val="0.90278323251678272"/>
          <c:h val="7.8383212540512712E-2"/>
        </c:manualLayout>
      </c:layout>
      <c:overlay val="0"/>
      <c:spPr>
        <a:noFill/>
        <a:ln w="23106">
          <a:noFill/>
        </a:ln>
      </c:spPr>
      <c:txPr>
        <a:bodyPr/>
        <a:lstStyle/>
        <a:p>
          <a:pPr>
            <a:defRPr sz="1100"/>
          </a:pPr>
          <a:endParaRPr lang="de-DE"/>
        </a:p>
      </c:txPr>
    </c:legend>
    <c:plotVisOnly val="1"/>
    <c:dispBlanksAs val="gap"/>
    <c:showDLblsOverMax val="0"/>
  </c:chart>
  <c:spPr>
    <a:noFill/>
    <a:ln>
      <a:noFill/>
    </a:ln>
  </c:spPr>
  <c:txPr>
    <a:bodyPr/>
    <a:lstStyle/>
    <a:p>
      <a:pPr>
        <a:defRPr sz="1200" b="0" i="0" u="none" strike="noStrike" baseline="0">
          <a:solidFill>
            <a:srgbClr val="000000"/>
          </a:solidFill>
          <a:latin typeface="+mn-lt"/>
          <a:ea typeface="Verdana"/>
          <a:cs typeface="Verdana"/>
        </a:defRPr>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51332492711231E-2"/>
          <c:y val="0.16235898972758769"/>
          <c:w val="0.82258789954337896"/>
          <c:h val="0.79766067898222193"/>
        </c:manualLayout>
      </c:layout>
      <c:barChart>
        <c:barDir val="bar"/>
        <c:grouping val="clustered"/>
        <c:varyColors val="0"/>
        <c:ser>
          <c:idx val="4"/>
          <c:order val="0"/>
          <c:tx>
            <c:strRef>
              <c:f>Sheet1!$B$1</c:f>
              <c:strCache>
                <c:ptCount val="1"/>
                <c:pt idx="0">
                  <c:v>Gasheizer / W5 / N = 265</c:v>
                </c:pt>
              </c:strCache>
            </c:strRef>
          </c:tx>
          <c:spPr>
            <a:solidFill>
              <a:schemeClr val="accent1"/>
            </a:solidFill>
            <a:ln w="6350">
              <a:noFill/>
            </a:ln>
          </c:spPr>
          <c:invertIfNegative val="0"/>
          <c:dLbls>
            <c:numFmt formatCode="0.0" sourceLinked="0"/>
            <c:spPr>
              <a:noFill/>
              <a:ln w="25449">
                <a:noFill/>
              </a:ln>
            </c:spPr>
            <c:txPr>
              <a:bodyPr/>
              <a:lstStyle/>
              <a:p>
                <a:pPr>
                  <a:defRPr sz="5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Krieg / politische Spannungen</c:v>
                </c:pt>
                <c:pt idx="1">
                  <c:v>Gewinnstreben der Energieversorger</c:v>
                </c:pt>
                <c:pt idx="2">
                  <c:v>Ausgaben für Klimaschutzmaßnahmen / die Energiewende</c:v>
                </c:pt>
                <c:pt idx="3">
                  <c:v>Steigende staatliche Steuern &amp; Abgaben</c:v>
                </c:pt>
                <c:pt idx="4">
                  <c:v>Steigende Preise an den Energiebörsen</c:v>
                </c:pt>
                <c:pt idx="5">
                  <c:v>Spekulationsaktivitäten im Markt</c:v>
                </c:pt>
                <c:pt idx="6">
                  <c:v>Knapperes Angebot fossiler Energieträger</c:v>
                </c:pt>
                <c:pt idx="7">
                  <c:v>Zu wenige Erneuerbare Energien verfügbar</c:v>
                </c:pt>
                <c:pt idx="8">
                  <c:v>Vermehrte Nachfrage nach Energie (z.B. durch die Industrie)</c:v>
                </c:pt>
                <c:pt idx="9">
                  <c:v>Sonstiges</c:v>
                </c:pt>
                <c:pt idx="10">
                  <c:v>Weiß nicht / keine Angabe</c:v>
                </c:pt>
              </c:strCache>
            </c:strRef>
          </c:cat>
          <c:val>
            <c:numRef>
              <c:f>Sheet1!$B$2:$B$12</c:f>
              <c:numCache>
                <c:formatCode>###0.0</c:formatCode>
                <c:ptCount val="11"/>
                <c:pt idx="0">
                  <c:v>53.584905660377359</c:v>
                </c:pt>
                <c:pt idx="1">
                  <c:v>40.754716981132077</c:v>
                </c:pt>
                <c:pt idx="2">
                  <c:v>29.811320754716981</c:v>
                </c:pt>
                <c:pt idx="3">
                  <c:v>29.056603773584904</c:v>
                </c:pt>
                <c:pt idx="4">
                  <c:v>27.547169811320753</c:v>
                </c:pt>
                <c:pt idx="5">
                  <c:v>24.150943396226417</c:v>
                </c:pt>
                <c:pt idx="6">
                  <c:v>22.264150943396228</c:v>
                </c:pt>
                <c:pt idx="7">
                  <c:v>21.132075471698116</c:v>
                </c:pt>
                <c:pt idx="8">
                  <c:v>15.09433962264151</c:v>
                </c:pt>
                <c:pt idx="9">
                  <c:v>2.2641509433962264</c:v>
                </c:pt>
                <c:pt idx="10">
                  <c:v>0.75471698113207553</c:v>
                </c:pt>
              </c:numCache>
            </c:numRef>
          </c:val>
          <c:extLst>
            <c:ext xmlns:c16="http://schemas.microsoft.com/office/drawing/2014/chart" uri="{C3380CC4-5D6E-409C-BE32-E72D297353CC}">
              <c16:uniqueId val="{00000000-64B0-485B-858A-CC05CE7F130F}"/>
            </c:ext>
          </c:extLst>
        </c:ser>
        <c:ser>
          <c:idx val="0"/>
          <c:order val="1"/>
          <c:tx>
            <c:strRef>
              <c:f>Sheet1!$C$1</c:f>
              <c:strCache>
                <c:ptCount val="1"/>
                <c:pt idx="0">
                  <c:v>Gasheizer / W4 / N = 299</c:v>
                </c:pt>
              </c:strCache>
            </c:strRef>
          </c:tx>
          <c:spPr>
            <a:pattFill prst="pct50">
              <a:fgClr>
                <a:schemeClr val="accent1"/>
              </a:fgClr>
              <a:bgClr>
                <a:schemeClr val="bg1"/>
              </a:bgClr>
            </a:pattFill>
            <a:ln w="6350">
              <a:noFill/>
            </a:ln>
          </c:spPr>
          <c:invertIfNegative val="0"/>
          <c:dLbls>
            <c:numFmt formatCode="#,##0.0" sourceLinked="0"/>
            <c:spPr>
              <a:noFill/>
              <a:ln>
                <a:noFill/>
              </a:ln>
              <a:effectLst/>
            </c:spPr>
            <c:txPr>
              <a:bodyPr/>
              <a:lstStyle/>
              <a:p>
                <a:pPr>
                  <a:defRPr sz="500">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Krieg / politische Spannungen</c:v>
                </c:pt>
                <c:pt idx="1">
                  <c:v>Gewinnstreben der Energieversorger</c:v>
                </c:pt>
                <c:pt idx="2">
                  <c:v>Ausgaben für Klimaschutzmaßnahmen / die Energiewende</c:v>
                </c:pt>
                <c:pt idx="3">
                  <c:v>Steigende staatliche Steuern &amp; Abgaben</c:v>
                </c:pt>
                <c:pt idx="4">
                  <c:v>Steigende Preise an den Energiebörsen</c:v>
                </c:pt>
                <c:pt idx="5">
                  <c:v>Spekulationsaktivitäten im Markt</c:v>
                </c:pt>
                <c:pt idx="6">
                  <c:v>Knapperes Angebot fossiler Energieträger</c:v>
                </c:pt>
                <c:pt idx="7">
                  <c:v>Zu wenige Erneuerbare Energien verfügbar</c:v>
                </c:pt>
                <c:pt idx="8">
                  <c:v>Vermehrte Nachfrage nach Energie (z.B. durch die Industrie)</c:v>
                </c:pt>
                <c:pt idx="9">
                  <c:v>Sonstiges</c:v>
                </c:pt>
                <c:pt idx="10">
                  <c:v>Weiß nicht / keine Angabe</c:v>
                </c:pt>
              </c:strCache>
            </c:strRef>
          </c:cat>
          <c:val>
            <c:numRef>
              <c:f>Sheet1!$C$2:$C$12</c:f>
              <c:numCache>
                <c:formatCode>0.0</c:formatCode>
                <c:ptCount val="11"/>
                <c:pt idx="0">
                  <c:v>67.2</c:v>
                </c:pt>
                <c:pt idx="1">
                  <c:v>36.1</c:v>
                </c:pt>
                <c:pt idx="2">
                  <c:v>17.7</c:v>
                </c:pt>
                <c:pt idx="3">
                  <c:v>20.399999999999999</c:v>
                </c:pt>
                <c:pt idx="4">
                  <c:v>37.5</c:v>
                </c:pt>
                <c:pt idx="5">
                  <c:v>25.1</c:v>
                </c:pt>
                <c:pt idx="6">
                  <c:v>28.1</c:v>
                </c:pt>
                <c:pt idx="7">
                  <c:v>21.7</c:v>
                </c:pt>
                <c:pt idx="8">
                  <c:v>10.4</c:v>
                </c:pt>
                <c:pt idx="9">
                  <c:v>1.3</c:v>
                </c:pt>
                <c:pt idx="10">
                  <c:v>2</c:v>
                </c:pt>
              </c:numCache>
            </c:numRef>
          </c:val>
          <c:extLst>
            <c:ext xmlns:c16="http://schemas.microsoft.com/office/drawing/2014/chart" uri="{C3380CC4-5D6E-409C-BE32-E72D297353CC}">
              <c16:uniqueId val="{00000000-2F15-EC48-80A8-19BA4D82BE99}"/>
            </c:ext>
          </c:extLst>
        </c:ser>
        <c:ser>
          <c:idx val="1"/>
          <c:order val="2"/>
          <c:tx>
            <c:strRef>
              <c:f>Sheet1!$D$1</c:f>
              <c:strCache>
                <c:ptCount val="1"/>
                <c:pt idx="0">
                  <c:v>Gasheizer / W3 / N = 286</c:v>
                </c:pt>
              </c:strCache>
            </c:strRef>
          </c:tx>
          <c:spPr>
            <a:pattFill prst="ltUpDiag">
              <a:fgClr>
                <a:schemeClr val="accent1"/>
              </a:fgClr>
              <a:bgClr>
                <a:schemeClr val="bg1"/>
              </a:bgClr>
            </a:pattFill>
          </c:spPr>
          <c:invertIfNegative val="0"/>
          <c:dLbls>
            <c:spPr>
              <a:noFill/>
              <a:ln>
                <a:noFill/>
              </a:ln>
              <a:effectLst/>
            </c:spPr>
            <c:txPr>
              <a:bodyPr/>
              <a:lstStyle/>
              <a:p>
                <a:pPr>
                  <a:defRPr sz="5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Krieg / politische Spannungen</c:v>
                </c:pt>
                <c:pt idx="1">
                  <c:v>Gewinnstreben der Energieversorger</c:v>
                </c:pt>
                <c:pt idx="2">
                  <c:v>Ausgaben für Klimaschutzmaßnahmen / die Energiewende</c:v>
                </c:pt>
                <c:pt idx="3">
                  <c:v>Steigende staatliche Steuern &amp; Abgaben</c:v>
                </c:pt>
                <c:pt idx="4">
                  <c:v>Steigende Preise an den Energiebörsen</c:v>
                </c:pt>
                <c:pt idx="5">
                  <c:v>Spekulationsaktivitäten im Markt</c:v>
                </c:pt>
                <c:pt idx="6">
                  <c:v>Knapperes Angebot fossiler Energieträger</c:v>
                </c:pt>
                <c:pt idx="7">
                  <c:v>Zu wenige Erneuerbare Energien verfügbar</c:v>
                </c:pt>
                <c:pt idx="8">
                  <c:v>Vermehrte Nachfrage nach Energie (z.B. durch die Industrie)</c:v>
                </c:pt>
                <c:pt idx="9">
                  <c:v>Sonstiges</c:v>
                </c:pt>
                <c:pt idx="10">
                  <c:v>Weiß nicht / keine Angabe</c:v>
                </c:pt>
              </c:strCache>
            </c:strRef>
          </c:cat>
          <c:val>
            <c:numRef>
              <c:f>Sheet1!$D$2:$D$12</c:f>
              <c:numCache>
                <c:formatCode>###0.0</c:formatCode>
                <c:ptCount val="11"/>
                <c:pt idx="0">
                  <c:v>70.629370629370626</c:v>
                </c:pt>
                <c:pt idx="1">
                  <c:v>39.86013986013986</c:v>
                </c:pt>
                <c:pt idx="2">
                  <c:v>14.335664335664337</c:v>
                </c:pt>
                <c:pt idx="3">
                  <c:v>24.825174825174827</c:v>
                </c:pt>
                <c:pt idx="4">
                  <c:v>38.811188811188813</c:v>
                </c:pt>
                <c:pt idx="5">
                  <c:v>25.874125874125873</c:v>
                </c:pt>
                <c:pt idx="6">
                  <c:v>26.223776223776223</c:v>
                </c:pt>
                <c:pt idx="7">
                  <c:v>20.27972027972028</c:v>
                </c:pt>
                <c:pt idx="8">
                  <c:v>11.538461538461538</c:v>
                </c:pt>
                <c:pt idx="9">
                  <c:v>2.0979020979020979</c:v>
                </c:pt>
                <c:pt idx="10">
                  <c:v>1.7482517482517483</c:v>
                </c:pt>
              </c:numCache>
            </c:numRef>
          </c:val>
          <c:extLst>
            <c:ext xmlns:c16="http://schemas.microsoft.com/office/drawing/2014/chart" uri="{C3380CC4-5D6E-409C-BE32-E72D297353CC}">
              <c16:uniqueId val="{00000000-3D2B-2342-A8B8-00B206C69710}"/>
            </c:ext>
          </c:extLst>
        </c:ser>
        <c:ser>
          <c:idx val="2"/>
          <c:order val="3"/>
          <c:tx>
            <c:strRef>
              <c:f>Sheet1!$E$1</c:f>
              <c:strCache>
                <c:ptCount val="1"/>
                <c:pt idx="0">
                  <c:v>Gasheizer / W2 / N = 351</c:v>
                </c:pt>
              </c:strCache>
            </c:strRef>
          </c:tx>
          <c:spPr>
            <a:pattFill prst="pct20">
              <a:fgClr>
                <a:schemeClr val="bg2"/>
              </a:fgClr>
              <a:bgClr>
                <a:schemeClr val="bg1"/>
              </a:bgClr>
            </a:pattFill>
          </c:spPr>
          <c:invertIfNegative val="0"/>
          <c:dLbls>
            <c:spPr>
              <a:noFill/>
              <a:ln>
                <a:noFill/>
              </a:ln>
              <a:effectLst/>
            </c:spPr>
            <c:txPr>
              <a:bodyPr/>
              <a:lstStyle/>
              <a:p>
                <a:pPr algn="ctr">
                  <a:defRPr lang="de-DE" sz="500" b="0" i="0" u="none" strike="noStrike" kern="1200" baseline="0">
                    <a:solidFill>
                      <a:srgbClr val="000000"/>
                    </a:solidFill>
                    <a:latin typeface="+mn-lt"/>
                    <a:ea typeface="Verdana"/>
                    <a:cs typeface="Verdana"/>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Krieg / politische Spannungen</c:v>
                </c:pt>
                <c:pt idx="1">
                  <c:v>Gewinnstreben der Energieversorger</c:v>
                </c:pt>
                <c:pt idx="2">
                  <c:v>Ausgaben für Klimaschutzmaßnahmen / die Energiewende</c:v>
                </c:pt>
                <c:pt idx="3">
                  <c:v>Steigende staatliche Steuern &amp; Abgaben</c:v>
                </c:pt>
                <c:pt idx="4">
                  <c:v>Steigende Preise an den Energiebörsen</c:v>
                </c:pt>
                <c:pt idx="5">
                  <c:v>Spekulationsaktivitäten im Markt</c:v>
                </c:pt>
                <c:pt idx="6">
                  <c:v>Knapperes Angebot fossiler Energieträger</c:v>
                </c:pt>
                <c:pt idx="7">
                  <c:v>Zu wenige Erneuerbare Energien verfügbar</c:v>
                </c:pt>
                <c:pt idx="8">
                  <c:v>Vermehrte Nachfrage nach Energie (z.B. durch die Industrie)</c:v>
                </c:pt>
                <c:pt idx="9">
                  <c:v>Sonstiges</c:v>
                </c:pt>
                <c:pt idx="10">
                  <c:v>Weiß nicht / keine Angabe</c:v>
                </c:pt>
              </c:strCache>
            </c:strRef>
          </c:cat>
          <c:val>
            <c:numRef>
              <c:f>Sheet1!$E$2:$E$12</c:f>
              <c:numCache>
                <c:formatCode>0.0</c:formatCode>
                <c:ptCount val="11"/>
                <c:pt idx="0">
                  <c:v>81.8</c:v>
                </c:pt>
                <c:pt idx="1">
                  <c:v>21.9</c:v>
                </c:pt>
                <c:pt idx="2">
                  <c:v>13.4</c:v>
                </c:pt>
                <c:pt idx="3">
                  <c:v>23.4</c:v>
                </c:pt>
                <c:pt idx="4">
                  <c:v>41</c:v>
                </c:pt>
                <c:pt idx="5">
                  <c:v>21.1</c:v>
                </c:pt>
                <c:pt idx="6">
                  <c:v>29.6</c:v>
                </c:pt>
                <c:pt idx="7">
                  <c:v>25.9</c:v>
                </c:pt>
                <c:pt idx="8">
                  <c:v>14</c:v>
                </c:pt>
                <c:pt idx="9">
                  <c:v>2.2999999999999998</c:v>
                </c:pt>
                <c:pt idx="10">
                  <c:v>0.6</c:v>
                </c:pt>
              </c:numCache>
            </c:numRef>
          </c:val>
          <c:extLst>
            <c:ext xmlns:c16="http://schemas.microsoft.com/office/drawing/2014/chart" uri="{C3380CC4-5D6E-409C-BE32-E72D297353CC}">
              <c16:uniqueId val="{00000000-4003-A244-A12A-EF03CEF077F8}"/>
            </c:ext>
          </c:extLst>
        </c:ser>
        <c:ser>
          <c:idx val="3"/>
          <c:order val="4"/>
          <c:tx>
            <c:strRef>
              <c:f>Sheet1!$F$1</c:f>
              <c:strCache>
                <c:ptCount val="1"/>
                <c:pt idx="0">
                  <c:v>Gasheizer / W1 / N = 223</c:v>
                </c:pt>
              </c:strCache>
            </c:strRef>
          </c:tx>
          <c:spPr>
            <a:pattFill prst="ltVert">
              <a:fgClr>
                <a:schemeClr val="accent1"/>
              </a:fgClr>
              <a:bgClr>
                <a:schemeClr val="bg1"/>
              </a:bgClr>
            </a:pattFill>
          </c:spPr>
          <c:invertIfNegative val="0"/>
          <c:dLbls>
            <c:spPr>
              <a:noFill/>
              <a:ln>
                <a:noFill/>
              </a:ln>
              <a:effectLst/>
            </c:spPr>
            <c:txPr>
              <a:bodyPr/>
              <a:lstStyle/>
              <a:p>
                <a:pPr algn="ctr">
                  <a:defRPr lang="de-DE" sz="500" b="0" i="0" u="none" strike="noStrike" kern="1200" baseline="0">
                    <a:solidFill>
                      <a:srgbClr val="000000"/>
                    </a:solidFill>
                    <a:latin typeface="+mn-lt"/>
                    <a:ea typeface="Verdana"/>
                    <a:cs typeface="Verdana"/>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Krieg / politische Spannungen</c:v>
                </c:pt>
                <c:pt idx="1">
                  <c:v>Gewinnstreben der Energieversorger</c:v>
                </c:pt>
                <c:pt idx="2">
                  <c:v>Ausgaben für Klimaschutzmaßnahmen / die Energiewende</c:v>
                </c:pt>
                <c:pt idx="3">
                  <c:v>Steigende staatliche Steuern &amp; Abgaben</c:v>
                </c:pt>
                <c:pt idx="4">
                  <c:v>Steigende Preise an den Energiebörsen</c:v>
                </c:pt>
                <c:pt idx="5">
                  <c:v>Spekulationsaktivitäten im Markt</c:v>
                </c:pt>
                <c:pt idx="6">
                  <c:v>Knapperes Angebot fossiler Energieträger</c:v>
                </c:pt>
                <c:pt idx="7">
                  <c:v>Zu wenige Erneuerbare Energien verfügbar</c:v>
                </c:pt>
                <c:pt idx="8">
                  <c:v>Vermehrte Nachfrage nach Energie (z.B. durch die Industrie)</c:v>
                </c:pt>
                <c:pt idx="9">
                  <c:v>Sonstiges</c:v>
                </c:pt>
                <c:pt idx="10">
                  <c:v>Weiß nicht / keine Angabe</c:v>
                </c:pt>
              </c:strCache>
            </c:strRef>
          </c:cat>
          <c:val>
            <c:numRef>
              <c:f>Sheet1!$F$2:$F$12</c:f>
              <c:numCache>
                <c:formatCode>0.0</c:formatCode>
                <c:ptCount val="11"/>
                <c:pt idx="0">
                  <c:v>73.991031390134538</c:v>
                </c:pt>
                <c:pt idx="1">
                  <c:v>26.00896860986547</c:v>
                </c:pt>
                <c:pt idx="2">
                  <c:v>19.730941704035875</c:v>
                </c:pt>
                <c:pt idx="3">
                  <c:v>27.802690582959645</c:v>
                </c:pt>
                <c:pt idx="4">
                  <c:v>37.219730941704036</c:v>
                </c:pt>
                <c:pt idx="5">
                  <c:v>24.663677130044842</c:v>
                </c:pt>
                <c:pt idx="6">
                  <c:v>25.560538116591928</c:v>
                </c:pt>
                <c:pt idx="7">
                  <c:v>26.457399103139011</c:v>
                </c:pt>
                <c:pt idx="8">
                  <c:v>11.659192825112108</c:v>
                </c:pt>
                <c:pt idx="9">
                  <c:v>0.44843049327354262</c:v>
                </c:pt>
                <c:pt idx="10">
                  <c:v>0.44843049327354262</c:v>
                </c:pt>
              </c:numCache>
            </c:numRef>
          </c:val>
          <c:extLst>
            <c:ext xmlns:c16="http://schemas.microsoft.com/office/drawing/2014/chart" uri="{C3380CC4-5D6E-409C-BE32-E72D297353CC}">
              <c16:uniqueId val="{00000000-6138-4C5C-9C9F-3FBE815FA50F}"/>
            </c:ext>
          </c:extLst>
        </c:ser>
        <c:dLbls>
          <c:showLegendKey val="0"/>
          <c:showVal val="1"/>
          <c:showCatName val="0"/>
          <c:showSerName val="0"/>
          <c:showPercent val="0"/>
          <c:showBubbleSize val="0"/>
        </c:dLbls>
        <c:gapWidth val="100"/>
        <c:overlap val="-15"/>
        <c:axId val="167917824"/>
        <c:axId val="167940096"/>
      </c:barChart>
      <c:catAx>
        <c:axId val="167917824"/>
        <c:scaling>
          <c:orientation val="maxMin"/>
        </c:scaling>
        <c:delete val="1"/>
        <c:axPos val="l"/>
        <c:numFmt formatCode="General" sourceLinked="1"/>
        <c:majorTickMark val="out"/>
        <c:minorTickMark val="none"/>
        <c:tickLblPos val="nextTo"/>
        <c:crossAx val="167940096"/>
        <c:crosses val="autoZero"/>
        <c:auto val="1"/>
        <c:lblAlgn val="ctr"/>
        <c:lblOffset val="100"/>
        <c:tickLblSkip val="1"/>
        <c:tickMarkSkip val="1"/>
        <c:noMultiLvlLbl val="0"/>
      </c:catAx>
      <c:valAx>
        <c:axId val="167940096"/>
        <c:scaling>
          <c:orientation val="minMax"/>
          <c:max val="100"/>
          <c:min val="0"/>
        </c:scaling>
        <c:delete val="1"/>
        <c:axPos val="b"/>
        <c:numFmt formatCode="0" sourceLinked="0"/>
        <c:majorTickMark val="none"/>
        <c:minorTickMark val="none"/>
        <c:tickLblPos val="nextTo"/>
        <c:crossAx val="167917824"/>
        <c:crosses val="max"/>
        <c:crossBetween val="between"/>
        <c:majorUnit val="20"/>
      </c:valAx>
      <c:spPr>
        <a:noFill/>
        <a:ln w="12724">
          <a:noFill/>
          <a:prstDash val="solid"/>
        </a:ln>
      </c:spPr>
    </c:plotArea>
    <c:legend>
      <c:legendPos val="r"/>
      <c:layout>
        <c:manualLayout>
          <c:xMode val="edge"/>
          <c:yMode val="edge"/>
          <c:x val="1.1352739726027399E-2"/>
          <c:y val="8.5721556136482222E-3"/>
          <c:w val="0.86783295281582951"/>
          <c:h val="0.14861215450669271"/>
        </c:manualLayout>
      </c:layout>
      <c:overlay val="1"/>
      <c:txPr>
        <a:bodyPr/>
        <a:lstStyle/>
        <a:p>
          <a:pPr>
            <a:defRPr sz="700">
              <a:solidFill>
                <a:schemeClr val="tx1"/>
              </a:solidFill>
            </a:defRPr>
          </a:pPr>
          <a:endParaRPr lang="de-DE"/>
        </a:p>
      </c:txPr>
    </c:legend>
    <c:plotVisOnly val="1"/>
    <c:dispBlanksAs val="gap"/>
    <c:showDLblsOverMax val="0"/>
  </c:chart>
  <c:spPr>
    <a:noFill/>
    <a:ln>
      <a:noFill/>
    </a:ln>
  </c:spPr>
  <c:txPr>
    <a:bodyPr/>
    <a:lstStyle/>
    <a:p>
      <a:pPr>
        <a:defRPr sz="1000" b="0" i="0" u="none" strike="noStrike" baseline="0">
          <a:solidFill>
            <a:srgbClr val="000000"/>
          </a:solidFill>
          <a:latin typeface="+mn-lt"/>
          <a:ea typeface="Verdana"/>
          <a:cs typeface="Verdana"/>
        </a:defRPr>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51332492711231E-2"/>
          <c:y val="0.16235898972758769"/>
          <c:w val="0.82258789954337896"/>
          <c:h val="0.79766067898222193"/>
        </c:manualLayout>
      </c:layout>
      <c:barChart>
        <c:barDir val="bar"/>
        <c:grouping val="clustered"/>
        <c:varyColors val="0"/>
        <c:ser>
          <c:idx val="4"/>
          <c:order val="0"/>
          <c:tx>
            <c:strRef>
              <c:f>Sheet1!$B$1</c:f>
              <c:strCache>
                <c:ptCount val="1"/>
                <c:pt idx="0">
                  <c:v>Ölheizer / W5 / N = 53</c:v>
                </c:pt>
              </c:strCache>
            </c:strRef>
          </c:tx>
          <c:spPr>
            <a:solidFill>
              <a:srgbClr val="96A5B0"/>
            </a:solidFill>
            <a:ln w="6350">
              <a:noFill/>
            </a:ln>
          </c:spPr>
          <c:invertIfNegative val="0"/>
          <c:dLbls>
            <c:numFmt formatCode="0.0" sourceLinked="0"/>
            <c:spPr>
              <a:noFill/>
              <a:ln w="25449">
                <a:noFill/>
              </a:ln>
            </c:spPr>
            <c:txPr>
              <a:bodyPr/>
              <a:lstStyle/>
              <a:p>
                <a:pPr>
                  <a:defRPr sz="5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Krieg / politische Spannungen</c:v>
                </c:pt>
                <c:pt idx="1">
                  <c:v>Gewinnstreben der Energieversorger</c:v>
                </c:pt>
                <c:pt idx="2">
                  <c:v>Ausgaben für Klimaschutzmaßnahmen / die Energiewende</c:v>
                </c:pt>
                <c:pt idx="3">
                  <c:v>Steigende staatliche Steuern &amp; Abgaben</c:v>
                </c:pt>
                <c:pt idx="4">
                  <c:v>Steigende Preise an den Energiebörsen</c:v>
                </c:pt>
                <c:pt idx="5">
                  <c:v>Spekulationsaktivitäten im Markt</c:v>
                </c:pt>
                <c:pt idx="6">
                  <c:v>Knapperes Angebot fossiler Energieträger</c:v>
                </c:pt>
                <c:pt idx="7">
                  <c:v>Zu wenige Erneuerbare Energien verfügbar</c:v>
                </c:pt>
                <c:pt idx="8">
                  <c:v>Vermehrte Nachfrage nach Energie (z.B. durch die Industrie)</c:v>
                </c:pt>
                <c:pt idx="9">
                  <c:v>Sonstiges</c:v>
                </c:pt>
                <c:pt idx="10">
                  <c:v>Weiß nicht / keine Angabe</c:v>
                </c:pt>
              </c:strCache>
            </c:strRef>
          </c:cat>
          <c:val>
            <c:numRef>
              <c:f>Sheet1!$B$2:$B$12</c:f>
              <c:numCache>
                <c:formatCode>###0.0</c:formatCode>
                <c:ptCount val="11"/>
                <c:pt idx="0">
                  <c:v>58.490566037735846</c:v>
                </c:pt>
                <c:pt idx="1">
                  <c:v>30.188679245283019</c:v>
                </c:pt>
                <c:pt idx="2">
                  <c:v>22.641509433962266</c:v>
                </c:pt>
                <c:pt idx="3">
                  <c:v>33.962264150943398</c:v>
                </c:pt>
                <c:pt idx="4">
                  <c:v>37.735849056603776</c:v>
                </c:pt>
                <c:pt idx="5">
                  <c:v>32.075471698113205</c:v>
                </c:pt>
                <c:pt idx="6">
                  <c:v>32.075471698113205</c:v>
                </c:pt>
                <c:pt idx="7">
                  <c:v>9.433962264150944</c:v>
                </c:pt>
                <c:pt idx="8">
                  <c:v>11.320754716981133</c:v>
                </c:pt>
                <c:pt idx="9">
                  <c:v>3.7735849056603774</c:v>
                </c:pt>
              </c:numCache>
            </c:numRef>
          </c:val>
          <c:extLst>
            <c:ext xmlns:c16="http://schemas.microsoft.com/office/drawing/2014/chart" uri="{C3380CC4-5D6E-409C-BE32-E72D297353CC}">
              <c16:uniqueId val="{00000000-64B0-485B-858A-CC05CE7F130F}"/>
            </c:ext>
          </c:extLst>
        </c:ser>
        <c:ser>
          <c:idx val="0"/>
          <c:order val="1"/>
          <c:tx>
            <c:strRef>
              <c:f>Sheet1!$C$1</c:f>
              <c:strCache>
                <c:ptCount val="1"/>
                <c:pt idx="0">
                  <c:v>Ölheizer / W4 / N = 59</c:v>
                </c:pt>
              </c:strCache>
            </c:strRef>
          </c:tx>
          <c:spPr>
            <a:pattFill prst="pct50">
              <a:fgClr>
                <a:srgbClr val="96A5B0"/>
              </a:fgClr>
              <a:bgClr>
                <a:schemeClr val="bg1"/>
              </a:bgClr>
            </a:pattFill>
            <a:ln w="6350">
              <a:noFill/>
            </a:ln>
          </c:spPr>
          <c:invertIfNegative val="0"/>
          <c:dLbls>
            <c:numFmt formatCode="#,##0.0" sourceLinked="0"/>
            <c:spPr>
              <a:noFill/>
              <a:ln>
                <a:noFill/>
              </a:ln>
              <a:effectLst/>
            </c:spPr>
            <c:txPr>
              <a:bodyPr/>
              <a:lstStyle/>
              <a:p>
                <a:pPr>
                  <a:defRPr sz="500">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Krieg / politische Spannungen</c:v>
                </c:pt>
                <c:pt idx="1">
                  <c:v>Gewinnstreben der Energieversorger</c:v>
                </c:pt>
                <c:pt idx="2">
                  <c:v>Ausgaben für Klimaschutzmaßnahmen / die Energiewende</c:v>
                </c:pt>
                <c:pt idx="3">
                  <c:v>Steigende staatliche Steuern &amp; Abgaben</c:v>
                </c:pt>
                <c:pt idx="4">
                  <c:v>Steigende Preise an den Energiebörsen</c:v>
                </c:pt>
                <c:pt idx="5">
                  <c:v>Spekulationsaktivitäten im Markt</c:v>
                </c:pt>
                <c:pt idx="6">
                  <c:v>Knapperes Angebot fossiler Energieträger</c:v>
                </c:pt>
                <c:pt idx="7">
                  <c:v>Zu wenige Erneuerbare Energien verfügbar</c:v>
                </c:pt>
                <c:pt idx="8">
                  <c:v>Vermehrte Nachfrage nach Energie (z.B. durch die Industrie)</c:v>
                </c:pt>
                <c:pt idx="9">
                  <c:v>Sonstiges</c:v>
                </c:pt>
                <c:pt idx="10">
                  <c:v>Weiß nicht / keine Angabe</c:v>
                </c:pt>
              </c:strCache>
            </c:strRef>
          </c:cat>
          <c:val>
            <c:numRef>
              <c:f>Sheet1!$C$2:$C$12</c:f>
              <c:numCache>
                <c:formatCode>General</c:formatCode>
                <c:ptCount val="11"/>
                <c:pt idx="0">
                  <c:v>50.8</c:v>
                </c:pt>
                <c:pt idx="1">
                  <c:v>42.4</c:v>
                </c:pt>
                <c:pt idx="2">
                  <c:v>25.4</c:v>
                </c:pt>
                <c:pt idx="3">
                  <c:v>32.200000000000003</c:v>
                </c:pt>
                <c:pt idx="4">
                  <c:v>37.299999999999997</c:v>
                </c:pt>
                <c:pt idx="5">
                  <c:v>33.9</c:v>
                </c:pt>
                <c:pt idx="6">
                  <c:v>23.7</c:v>
                </c:pt>
                <c:pt idx="7">
                  <c:v>11.9</c:v>
                </c:pt>
                <c:pt idx="8">
                  <c:v>10.199999999999999</c:v>
                </c:pt>
                <c:pt idx="9">
                  <c:v>1.7</c:v>
                </c:pt>
                <c:pt idx="10">
                  <c:v>1.7</c:v>
                </c:pt>
              </c:numCache>
            </c:numRef>
          </c:val>
          <c:extLst>
            <c:ext xmlns:c16="http://schemas.microsoft.com/office/drawing/2014/chart" uri="{C3380CC4-5D6E-409C-BE32-E72D297353CC}">
              <c16:uniqueId val="{00000000-2F15-EC48-80A8-19BA4D82BE99}"/>
            </c:ext>
          </c:extLst>
        </c:ser>
        <c:ser>
          <c:idx val="1"/>
          <c:order val="2"/>
          <c:tx>
            <c:strRef>
              <c:f>Sheet1!$D$1</c:f>
              <c:strCache>
                <c:ptCount val="1"/>
                <c:pt idx="0">
                  <c:v>Ölheizer / W3 / N = 81</c:v>
                </c:pt>
              </c:strCache>
            </c:strRef>
          </c:tx>
          <c:spPr>
            <a:pattFill prst="ltUpDiag">
              <a:fgClr>
                <a:srgbClr val="96A5B0"/>
              </a:fgClr>
              <a:bgClr>
                <a:schemeClr val="bg1"/>
              </a:bgClr>
            </a:pattFill>
          </c:spPr>
          <c:invertIfNegative val="0"/>
          <c:dLbls>
            <c:spPr>
              <a:noFill/>
              <a:ln>
                <a:noFill/>
              </a:ln>
              <a:effectLst/>
            </c:spPr>
            <c:txPr>
              <a:bodyPr/>
              <a:lstStyle/>
              <a:p>
                <a:pPr>
                  <a:defRPr sz="5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Krieg / politische Spannungen</c:v>
                </c:pt>
                <c:pt idx="1">
                  <c:v>Gewinnstreben der Energieversorger</c:v>
                </c:pt>
                <c:pt idx="2">
                  <c:v>Ausgaben für Klimaschutzmaßnahmen / die Energiewende</c:v>
                </c:pt>
                <c:pt idx="3">
                  <c:v>Steigende staatliche Steuern &amp; Abgaben</c:v>
                </c:pt>
                <c:pt idx="4">
                  <c:v>Steigende Preise an den Energiebörsen</c:v>
                </c:pt>
                <c:pt idx="5">
                  <c:v>Spekulationsaktivitäten im Markt</c:v>
                </c:pt>
                <c:pt idx="6">
                  <c:v>Knapperes Angebot fossiler Energieträger</c:v>
                </c:pt>
                <c:pt idx="7">
                  <c:v>Zu wenige Erneuerbare Energien verfügbar</c:v>
                </c:pt>
                <c:pt idx="8">
                  <c:v>Vermehrte Nachfrage nach Energie (z.B. durch die Industrie)</c:v>
                </c:pt>
                <c:pt idx="9">
                  <c:v>Sonstiges</c:v>
                </c:pt>
                <c:pt idx="10">
                  <c:v>Weiß nicht / keine Angabe</c:v>
                </c:pt>
              </c:strCache>
            </c:strRef>
          </c:cat>
          <c:val>
            <c:numRef>
              <c:f>Sheet1!$D$2:$D$12</c:f>
              <c:numCache>
                <c:formatCode>###0.0</c:formatCode>
                <c:ptCount val="11"/>
                <c:pt idx="0">
                  <c:v>59.259259259259252</c:v>
                </c:pt>
                <c:pt idx="1">
                  <c:v>41.975308641975303</c:v>
                </c:pt>
                <c:pt idx="2">
                  <c:v>8.6419753086419746</c:v>
                </c:pt>
                <c:pt idx="3">
                  <c:v>37.037037037037038</c:v>
                </c:pt>
                <c:pt idx="4">
                  <c:v>39.506172839506171</c:v>
                </c:pt>
                <c:pt idx="5">
                  <c:v>44.444444444444443</c:v>
                </c:pt>
                <c:pt idx="6">
                  <c:v>19.753086419753085</c:v>
                </c:pt>
                <c:pt idx="7">
                  <c:v>11.111111111111111</c:v>
                </c:pt>
                <c:pt idx="8">
                  <c:v>8.6419753086419746</c:v>
                </c:pt>
                <c:pt idx="9">
                  <c:v>3.7037037037037033</c:v>
                </c:pt>
                <c:pt idx="10">
                  <c:v>6.1728395061728394</c:v>
                </c:pt>
              </c:numCache>
            </c:numRef>
          </c:val>
          <c:extLst>
            <c:ext xmlns:c16="http://schemas.microsoft.com/office/drawing/2014/chart" uri="{C3380CC4-5D6E-409C-BE32-E72D297353CC}">
              <c16:uniqueId val="{00000000-3D2B-2342-A8B8-00B206C69710}"/>
            </c:ext>
          </c:extLst>
        </c:ser>
        <c:ser>
          <c:idx val="2"/>
          <c:order val="3"/>
          <c:tx>
            <c:strRef>
              <c:f>Sheet1!$E$1</c:f>
              <c:strCache>
                <c:ptCount val="1"/>
                <c:pt idx="0">
                  <c:v>Ölheizer / W2 / N = 73</c:v>
                </c:pt>
              </c:strCache>
            </c:strRef>
          </c:tx>
          <c:spPr>
            <a:pattFill prst="pct20">
              <a:fgClr>
                <a:srgbClr val="96A5B0"/>
              </a:fgClr>
              <a:bgClr>
                <a:schemeClr val="bg1"/>
              </a:bgClr>
            </a:pattFill>
          </c:spPr>
          <c:invertIfNegative val="0"/>
          <c:dLbls>
            <c:spPr>
              <a:noFill/>
              <a:ln>
                <a:noFill/>
              </a:ln>
              <a:effectLst/>
            </c:spPr>
            <c:txPr>
              <a:bodyPr/>
              <a:lstStyle/>
              <a:p>
                <a:pPr algn="ctr">
                  <a:defRPr lang="de-DE" sz="500" b="0" i="0" u="none" strike="noStrike" kern="1200" baseline="0">
                    <a:solidFill>
                      <a:srgbClr val="000000"/>
                    </a:solidFill>
                    <a:latin typeface="+mn-lt"/>
                    <a:ea typeface="Verdana"/>
                    <a:cs typeface="Verdana"/>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Krieg / politische Spannungen</c:v>
                </c:pt>
                <c:pt idx="1">
                  <c:v>Gewinnstreben der Energieversorger</c:v>
                </c:pt>
                <c:pt idx="2">
                  <c:v>Ausgaben für Klimaschutzmaßnahmen / die Energiewende</c:v>
                </c:pt>
                <c:pt idx="3">
                  <c:v>Steigende staatliche Steuern &amp; Abgaben</c:v>
                </c:pt>
                <c:pt idx="4">
                  <c:v>Steigende Preise an den Energiebörsen</c:v>
                </c:pt>
                <c:pt idx="5">
                  <c:v>Spekulationsaktivitäten im Markt</c:v>
                </c:pt>
                <c:pt idx="6">
                  <c:v>Knapperes Angebot fossiler Energieträger</c:v>
                </c:pt>
                <c:pt idx="7">
                  <c:v>Zu wenige Erneuerbare Energien verfügbar</c:v>
                </c:pt>
                <c:pt idx="8">
                  <c:v>Vermehrte Nachfrage nach Energie (z.B. durch die Industrie)</c:v>
                </c:pt>
                <c:pt idx="9">
                  <c:v>Sonstiges</c:v>
                </c:pt>
                <c:pt idx="10">
                  <c:v>Weiß nicht / keine Angabe</c:v>
                </c:pt>
              </c:strCache>
            </c:strRef>
          </c:cat>
          <c:val>
            <c:numRef>
              <c:f>Sheet1!$E$2:$E$12</c:f>
              <c:numCache>
                <c:formatCode>0.0</c:formatCode>
                <c:ptCount val="11"/>
                <c:pt idx="0">
                  <c:v>79.5</c:v>
                </c:pt>
                <c:pt idx="1">
                  <c:v>24.7</c:v>
                </c:pt>
                <c:pt idx="2">
                  <c:v>15.1</c:v>
                </c:pt>
                <c:pt idx="3">
                  <c:v>27.4</c:v>
                </c:pt>
                <c:pt idx="4">
                  <c:v>35.6</c:v>
                </c:pt>
                <c:pt idx="5">
                  <c:v>31.5</c:v>
                </c:pt>
                <c:pt idx="6">
                  <c:v>23.3</c:v>
                </c:pt>
                <c:pt idx="7">
                  <c:v>11</c:v>
                </c:pt>
                <c:pt idx="8">
                  <c:v>11</c:v>
                </c:pt>
                <c:pt idx="9">
                  <c:v>1.4</c:v>
                </c:pt>
                <c:pt idx="10">
                  <c:v>1.4</c:v>
                </c:pt>
              </c:numCache>
            </c:numRef>
          </c:val>
          <c:extLst>
            <c:ext xmlns:c16="http://schemas.microsoft.com/office/drawing/2014/chart" uri="{C3380CC4-5D6E-409C-BE32-E72D297353CC}">
              <c16:uniqueId val="{00000000-A5CB-7D4D-8C9A-D3E7478CD710}"/>
            </c:ext>
          </c:extLst>
        </c:ser>
        <c:ser>
          <c:idx val="3"/>
          <c:order val="4"/>
          <c:tx>
            <c:strRef>
              <c:f>Sheet1!$F$1</c:f>
              <c:strCache>
                <c:ptCount val="1"/>
                <c:pt idx="0">
                  <c:v>Ölheizer / W1 / N = 43</c:v>
                </c:pt>
              </c:strCache>
            </c:strRef>
          </c:tx>
          <c:spPr>
            <a:pattFill prst="ltVert">
              <a:fgClr>
                <a:srgbClr val="96A5B0"/>
              </a:fgClr>
              <a:bgClr>
                <a:schemeClr val="bg1"/>
              </a:bgClr>
            </a:pattFill>
          </c:spPr>
          <c:invertIfNegative val="0"/>
          <c:dLbls>
            <c:spPr>
              <a:noFill/>
              <a:ln>
                <a:noFill/>
              </a:ln>
              <a:effectLst/>
            </c:spPr>
            <c:txPr>
              <a:bodyPr/>
              <a:lstStyle/>
              <a:p>
                <a:pPr>
                  <a:defRPr sz="5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Krieg / politische Spannungen</c:v>
                </c:pt>
                <c:pt idx="1">
                  <c:v>Gewinnstreben der Energieversorger</c:v>
                </c:pt>
                <c:pt idx="2">
                  <c:v>Ausgaben für Klimaschutzmaßnahmen / die Energiewende</c:v>
                </c:pt>
                <c:pt idx="3">
                  <c:v>Steigende staatliche Steuern &amp; Abgaben</c:v>
                </c:pt>
                <c:pt idx="4">
                  <c:v>Steigende Preise an den Energiebörsen</c:v>
                </c:pt>
                <c:pt idx="5">
                  <c:v>Spekulationsaktivitäten im Markt</c:v>
                </c:pt>
                <c:pt idx="6">
                  <c:v>Knapperes Angebot fossiler Energieträger</c:v>
                </c:pt>
                <c:pt idx="7">
                  <c:v>Zu wenige Erneuerbare Energien verfügbar</c:v>
                </c:pt>
                <c:pt idx="8">
                  <c:v>Vermehrte Nachfrage nach Energie (z.B. durch die Industrie)</c:v>
                </c:pt>
                <c:pt idx="9">
                  <c:v>Sonstiges</c:v>
                </c:pt>
                <c:pt idx="10">
                  <c:v>Weiß nicht / keine Angabe</c:v>
                </c:pt>
              </c:strCache>
            </c:strRef>
          </c:cat>
          <c:val>
            <c:numRef>
              <c:f>Sheet1!$F$2:$F$12</c:f>
              <c:numCache>
                <c:formatCode>0.0</c:formatCode>
                <c:ptCount val="11"/>
                <c:pt idx="0">
                  <c:v>83.720930232558146</c:v>
                </c:pt>
                <c:pt idx="1">
                  <c:v>30.232558139534881</c:v>
                </c:pt>
                <c:pt idx="2">
                  <c:v>11.627906976744185</c:v>
                </c:pt>
                <c:pt idx="3">
                  <c:v>44.186046511627907</c:v>
                </c:pt>
                <c:pt idx="4">
                  <c:v>20.930232558139537</c:v>
                </c:pt>
                <c:pt idx="5">
                  <c:v>25.581395348837212</c:v>
                </c:pt>
                <c:pt idx="6">
                  <c:v>32.558139534883722</c:v>
                </c:pt>
                <c:pt idx="7">
                  <c:v>16.279069767441861</c:v>
                </c:pt>
                <c:pt idx="8">
                  <c:v>9.3023255813953494</c:v>
                </c:pt>
                <c:pt idx="9">
                  <c:v>2.3255813953488373</c:v>
                </c:pt>
              </c:numCache>
            </c:numRef>
          </c:val>
          <c:extLst>
            <c:ext xmlns:c16="http://schemas.microsoft.com/office/drawing/2014/chart" uri="{C3380CC4-5D6E-409C-BE32-E72D297353CC}">
              <c16:uniqueId val="{00000000-DEAB-4DE8-835C-5775B1747645}"/>
            </c:ext>
          </c:extLst>
        </c:ser>
        <c:dLbls>
          <c:showLegendKey val="0"/>
          <c:showVal val="1"/>
          <c:showCatName val="0"/>
          <c:showSerName val="0"/>
          <c:showPercent val="0"/>
          <c:showBubbleSize val="0"/>
        </c:dLbls>
        <c:gapWidth val="100"/>
        <c:overlap val="-15"/>
        <c:axId val="167660160"/>
        <c:axId val="167690624"/>
      </c:barChart>
      <c:catAx>
        <c:axId val="167660160"/>
        <c:scaling>
          <c:orientation val="maxMin"/>
        </c:scaling>
        <c:delete val="1"/>
        <c:axPos val="l"/>
        <c:numFmt formatCode="General" sourceLinked="1"/>
        <c:majorTickMark val="out"/>
        <c:minorTickMark val="none"/>
        <c:tickLblPos val="nextTo"/>
        <c:crossAx val="167690624"/>
        <c:crosses val="autoZero"/>
        <c:auto val="1"/>
        <c:lblAlgn val="ctr"/>
        <c:lblOffset val="100"/>
        <c:tickLblSkip val="1"/>
        <c:tickMarkSkip val="1"/>
        <c:noMultiLvlLbl val="0"/>
      </c:catAx>
      <c:valAx>
        <c:axId val="167690624"/>
        <c:scaling>
          <c:orientation val="minMax"/>
          <c:max val="100"/>
          <c:min val="0"/>
        </c:scaling>
        <c:delete val="1"/>
        <c:axPos val="b"/>
        <c:numFmt formatCode="0" sourceLinked="0"/>
        <c:majorTickMark val="none"/>
        <c:minorTickMark val="none"/>
        <c:tickLblPos val="nextTo"/>
        <c:crossAx val="167660160"/>
        <c:crosses val="max"/>
        <c:crossBetween val="between"/>
        <c:majorUnit val="20"/>
      </c:valAx>
      <c:spPr>
        <a:noFill/>
        <a:ln w="12724">
          <a:noFill/>
          <a:prstDash val="solid"/>
        </a:ln>
      </c:spPr>
    </c:plotArea>
    <c:legend>
      <c:legendPos val="r"/>
      <c:layout>
        <c:manualLayout>
          <c:xMode val="edge"/>
          <c:yMode val="edge"/>
          <c:x val="1.1352739726027399E-2"/>
          <c:y val="8.5721556136482222E-3"/>
          <c:w val="0.85354718417047182"/>
          <c:h val="0.14827466806521047"/>
        </c:manualLayout>
      </c:layout>
      <c:overlay val="1"/>
      <c:txPr>
        <a:bodyPr/>
        <a:lstStyle/>
        <a:p>
          <a:pPr>
            <a:defRPr sz="700">
              <a:solidFill>
                <a:schemeClr val="tx1"/>
              </a:solidFill>
            </a:defRPr>
          </a:pPr>
          <a:endParaRPr lang="de-DE"/>
        </a:p>
      </c:txPr>
    </c:legend>
    <c:plotVisOnly val="1"/>
    <c:dispBlanksAs val="gap"/>
    <c:showDLblsOverMax val="0"/>
  </c:chart>
  <c:spPr>
    <a:noFill/>
    <a:ln>
      <a:noFill/>
    </a:ln>
  </c:spPr>
  <c:txPr>
    <a:bodyPr/>
    <a:lstStyle/>
    <a:p>
      <a:pPr>
        <a:defRPr sz="1000" b="0" i="0" u="none" strike="noStrike" baseline="0">
          <a:solidFill>
            <a:srgbClr val="000000"/>
          </a:solidFill>
          <a:latin typeface="+mn-lt"/>
          <a:ea typeface="Verdana"/>
          <a:cs typeface="Verdana"/>
        </a:defRPr>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51332492711231E-2"/>
          <c:y val="0.18807545656853236"/>
          <c:w val="0.82258789954337896"/>
          <c:h val="0.75908597872080485"/>
        </c:manualLayout>
      </c:layout>
      <c:barChart>
        <c:barDir val="bar"/>
        <c:grouping val="clustered"/>
        <c:varyColors val="0"/>
        <c:ser>
          <c:idx val="4"/>
          <c:order val="0"/>
          <c:tx>
            <c:strRef>
              <c:f>Sheet1!$B$1</c:f>
              <c:strCache>
                <c:ptCount val="1"/>
                <c:pt idx="0">
                  <c:v>Gasheizer / W5 / N = 265</c:v>
                </c:pt>
              </c:strCache>
            </c:strRef>
          </c:tx>
          <c:spPr>
            <a:solidFill>
              <a:schemeClr val="accent1"/>
            </a:solidFill>
            <a:ln w="6350">
              <a:noFill/>
            </a:ln>
          </c:spPr>
          <c:invertIfNegative val="0"/>
          <c:dLbls>
            <c:numFmt formatCode="0.0" sourceLinked="0"/>
            <c:spPr>
              <a:noFill/>
              <a:ln w="25449">
                <a:noFill/>
              </a:ln>
            </c:spPr>
            <c:txPr>
              <a:bodyPr/>
              <a:lstStyle/>
              <a:p>
                <a:pPr>
                  <a:defRPr sz="7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Staat / Politik</c:v>
                </c:pt>
                <c:pt idx="1">
                  <c:v>Energieversorger</c:v>
                </c:pt>
                <c:pt idx="2">
                  <c:v>Ausland / Energielieferländer</c:v>
                </c:pt>
                <c:pt idx="3">
                  <c:v>Unternehmen / Industrie</c:v>
                </c:pt>
                <c:pt idx="4">
                  <c:v>Sonstige</c:v>
                </c:pt>
                <c:pt idx="5">
                  <c:v>Weiß nicht / keine Angabe</c:v>
                </c:pt>
              </c:strCache>
            </c:strRef>
          </c:cat>
          <c:val>
            <c:numRef>
              <c:f>Sheet1!$B$2:$B$7</c:f>
              <c:numCache>
                <c:formatCode>###0.0</c:formatCode>
                <c:ptCount val="6"/>
                <c:pt idx="0">
                  <c:v>62.641509433962263</c:v>
                </c:pt>
                <c:pt idx="1">
                  <c:v>37.35849056603773</c:v>
                </c:pt>
                <c:pt idx="2">
                  <c:v>28.30188679245283</c:v>
                </c:pt>
                <c:pt idx="3">
                  <c:v>15.471698113207546</c:v>
                </c:pt>
                <c:pt idx="4">
                  <c:v>1.5094339622641511</c:v>
                </c:pt>
                <c:pt idx="5">
                  <c:v>2.2641509433962264</c:v>
                </c:pt>
              </c:numCache>
            </c:numRef>
          </c:val>
          <c:extLst>
            <c:ext xmlns:c16="http://schemas.microsoft.com/office/drawing/2014/chart" uri="{C3380CC4-5D6E-409C-BE32-E72D297353CC}">
              <c16:uniqueId val="{00000000-64B0-485B-858A-CC05CE7F130F}"/>
            </c:ext>
          </c:extLst>
        </c:ser>
        <c:ser>
          <c:idx val="0"/>
          <c:order val="1"/>
          <c:tx>
            <c:strRef>
              <c:f>Sheet1!$C$1</c:f>
              <c:strCache>
                <c:ptCount val="1"/>
                <c:pt idx="0">
                  <c:v>Gasheizer / W4 / N = 299</c:v>
                </c:pt>
              </c:strCache>
            </c:strRef>
          </c:tx>
          <c:spPr>
            <a:pattFill prst="pct50">
              <a:fgClr>
                <a:schemeClr val="accent1"/>
              </a:fgClr>
              <a:bgClr>
                <a:schemeClr val="bg1"/>
              </a:bgClr>
            </a:pattFill>
            <a:ln w="6350">
              <a:noFill/>
            </a:ln>
          </c:spPr>
          <c:invertIfNegative val="0"/>
          <c:dLbls>
            <c:spPr>
              <a:noFill/>
              <a:ln>
                <a:noFill/>
              </a:ln>
              <a:effectLst/>
            </c:spPr>
            <c:txPr>
              <a:bodyPr/>
              <a:lstStyle/>
              <a:p>
                <a:pPr>
                  <a:defRPr sz="700">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Staat / Politik</c:v>
                </c:pt>
                <c:pt idx="1">
                  <c:v>Energieversorger</c:v>
                </c:pt>
                <c:pt idx="2">
                  <c:v>Ausland / Energielieferländer</c:v>
                </c:pt>
                <c:pt idx="3">
                  <c:v>Unternehmen / Industrie</c:v>
                </c:pt>
                <c:pt idx="4">
                  <c:v>Sonstige</c:v>
                </c:pt>
                <c:pt idx="5">
                  <c:v>Weiß nicht / keine Angabe</c:v>
                </c:pt>
              </c:strCache>
            </c:strRef>
          </c:cat>
          <c:val>
            <c:numRef>
              <c:f>Sheet1!$C$2:$C$7</c:f>
              <c:numCache>
                <c:formatCode>General</c:formatCode>
                <c:ptCount val="6"/>
                <c:pt idx="0">
                  <c:v>63.2</c:v>
                </c:pt>
                <c:pt idx="1">
                  <c:v>30.8</c:v>
                </c:pt>
                <c:pt idx="2">
                  <c:v>40.799999999999997</c:v>
                </c:pt>
                <c:pt idx="3">
                  <c:v>14.4</c:v>
                </c:pt>
                <c:pt idx="4">
                  <c:v>1.7</c:v>
                </c:pt>
                <c:pt idx="5">
                  <c:v>3.3</c:v>
                </c:pt>
              </c:numCache>
            </c:numRef>
          </c:val>
          <c:extLst>
            <c:ext xmlns:c16="http://schemas.microsoft.com/office/drawing/2014/chart" uri="{C3380CC4-5D6E-409C-BE32-E72D297353CC}">
              <c16:uniqueId val="{00000000-1316-0B4F-A370-687E97AAC8B8}"/>
            </c:ext>
          </c:extLst>
        </c:ser>
        <c:ser>
          <c:idx val="1"/>
          <c:order val="2"/>
          <c:tx>
            <c:strRef>
              <c:f>Sheet1!$D$1</c:f>
              <c:strCache>
                <c:ptCount val="1"/>
                <c:pt idx="0">
                  <c:v>Gasheizer / W3 / N = 286</c:v>
                </c:pt>
              </c:strCache>
            </c:strRef>
          </c:tx>
          <c:spPr>
            <a:pattFill prst="ltUpDiag">
              <a:fgClr>
                <a:schemeClr val="bg2"/>
              </a:fgClr>
              <a:bgClr>
                <a:schemeClr val="bg1"/>
              </a:bgClr>
            </a:pattFill>
          </c:spPr>
          <c:invertIfNegative val="0"/>
          <c:dLbls>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Staat / Politik</c:v>
                </c:pt>
                <c:pt idx="1">
                  <c:v>Energieversorger</c:v>
                </c:pt>
                <c:pt idx="2">
                  <c:v>Ausland / Energielieferländer</c:v>
                </c:pt>
                <c:pt idx="3">
                  <c:v>Unternehmen / Industrie</c:v>
                </c:pt>
                <c:pt idx="4">
                  <c:v>Sonstige</c:v>
                </c:pt>
                <c:pt idx="5">
                  <c:v>Weiß nicht / keine Angabe</c:v>
                </c:pt>
              </c:strCache>
            </c:strRef>
          </c:cat>
          <c:val>
            <c:numRef>
              <c:f>Sheet1!$D$2:$D$7</c:f>
              <c:numCache>
                <c:formatCode>###0.0</c:formatCode>
                <c:ptCount val="6"/>
                <c:pt idx="0">
                  <c:v>67.48251748251748</c:v>
                </c:pt>
                <c:pt idx="1">
                  <c:v>33.21678321678322</c:v>
                </c:pt>
                <c:pt idx="2">
                  <c:v>39.86013986013986</c:v>
                </c:pt>
                <c:pt idx="3">
                  <c:v>9.0909090909090917</c:v>
                </c:pt>
                <c:pt idx="4">
                  <c:v>1.7482517482517483</c:v>
                </c:pt>
                <c:pt idx="5">
                  <c:v>2.7972027972027971</c:v>
                </c:pt>
              </c:numCache>
            </c:numRef>
          </c:val>
          <c:extLst>
            <c:ext xmlns:c16="http://schemas.microsoft.com/office/drawing/2014/chart" uri="{C3380CC4-5D6E-409C-BE32-E72D297353CC}">
              <c16:uniqueId val="{00000000-6219-8846-9564-07B5FBEC84BF}"/>
            </c:ext>
          </c:extLst>
        </c:ser>
        <c:ser>
          <c:idx val="2"/>
          <c:order val="3"/>
          <c:tx>
            <c:strRef>
              <c:f>Sheet1!$E$1</c:f>
              <c:strCache>
                <c:ptCount val="1"/>
                <c:pt idx="0">
                  <c:v>Gasheizer / W2 / N = 351</c:v>
                </c:pt>
              </c:strCache>
            </c:strRef>
          </c:tx>
          <c:spPr>
            <a:pattFill prst="pct20">
              <a:fgClr>
                <a:schemeClr val="accent1"/>
              </a:fgClr>
              <a:bgClr>
                <a:schemeClr val="bg1"/>
              </a:bgClr>
            </a:pattFill>
          </c:spPr>
          <c:invertIfNegative val="0"/>
          <c:dLbls>
            <c:spPr>
              <a:noFill/>
              <a:ln>
                <a:noFill/>
              </a:ln>
              <a:effectLst/>
            </c:spPr>
            <c:txPr>
              <a:bodyPr/>
              <a:lstStyle/>
              <a:p>
                <a:pPr algn="ctr">
                  <a:defRPr lang="de-DE" sz="700" b="0" i="0" u="none" strike="noStrike" kern="1200" baseline="0">
                    <a:solidFill>
                      <a:srgbClr val="000000"/>
                    </a:solidFill>
                    <a:latin typeface="+mn-lt"/>
                    <a:ea typeface="Verdana"/>
                    <a:cs typeface="Verdana"/>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Staat / Politik</c:v>
                </c:pt>
                <c:pt idx="1">
                  <c:v>Energieversorger</c:v>
                </c:pt>
                <c:pt idx="2">
                  <c:v>Ausland / Energielieferländer</c:v>
                </c:pt>
                <c:pt idx="3">
                  <c:v>Unternehmen / Industrie</c:v>
                </c:pt>
                <c:pt idx="4">
                  <c:v>Sonstige</c:v>
                </c:pt>
                <c:pt idx="5">
                  <c:v>Weiß nicht / keine Angabe</c:v>
                </c:pt>
              </c:strCache>
            </c:strRef>
          </c:cat>
          <c:val>
            <c:numRef>
              <c:f>Sheet1!$E$2:$E$7</c:f>
              <c:numCache>
                <c:formatCode>General</c:formatCode>
                <c:ptCount val="6"/>
                <c:pt idx="0">
                  <c:v>62.1</c:v>
                </c:pt>
                <c:pt idx="1">
                  <c:v>19.399999999999999</c:v>
                </c:pt>
                <c:pt idx="2">
                  <c:v>53.3</c:v>
                </c:pt>
                <c:pt idx="3">
                  <c:v>10.3</c:v>
                </c:pt>
                <c:pt idx="4">
                  <c:v>2.2999999999999998</c:v>
                </c:pt>
                <c:pt idx="5">
                  <c:v>1.1000000000000001</c:v>
                </c:pt>
              </c:numCache>
            </c:numRef>
          </c:val>
          <c:extLst>
            <c:ext xmlns:c16="http://schemas.microsoft.com/office/drawing/2014/chart" uri="{C3380CC4-5D6E-409C-BE32-E72D297353CC}">
              <c16:uniqueId val="{00000000-47AE-2442-907A-9360EEAC9E20}"/>
            </c:ext>
          </c:extLst>
        </c:ser>
        <c:ser>
          <c:idx val="3"/>
          <c:order val="4"/>
          <c:tx>
            <c:strRef>
              <c:f>Sheet1!$F$1</c:f>
              <c:strCache>
                <c:ptCount val="1"/>
                <c:pt idx="0">
                  <c:v>Gasheizer / W1 / N = 223</c:v>
                </c:pt>
              </c:strCache>
            </c:strRef>
          </c:tx>
          <c:spPr>
            <a:pattFill prst="ltVert">
              <a:fgClr>
                <a:schemeClr val="accent1"/>
              </a:fgClr>
              <a:bgClr>
                <a:schemeClr val="bg1"/>
              </a:bgClr>
            </a:pattFill>
          </c:spPr>
          <c:invertIfNegative val="0"/>
          <c:dLbls>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Staat / Politik</c:v>
                </c:pt>
                <c:pt idx="1">
                  <c:v>Energieversorger</c:v>
                </c:pt>
                <c:pt idx="2">
                  <c:v>Ausland / Energielieferländer</c:v>
                </c:pt>
                <c:pt idx="3">
                  <c:v>Unternehmen / Industrie</c:v>
                </c:pt>
                <c:pt idx="4">
                  <c:v>Sonstige</c:v>
                </c:pt>
                <c:pt idx="5">
                  <c:v>Weiß nicht / keine Angabe</c:v>
                </c:pt>
              </c:strCache>
            </c:strRef>
          </c:cat>
          <c:val>
            <c:numRef>
              <c:f>Sheet1!$F$2:$F$7</c:f>
              <c:numCache>
                <c:formatCode>0.0</c:formatCode>
                <c:ptCount val="6"/>
                <c:pt idx="0">
                  <c:v>67.713004484304932</c:v>
                </c:pt>
                <c:pt idx="1">
                  <c:v>29.147982062780269</c:v>
                </c:pt>
                <c:pt idx="2">
                  <c:v>41.255605381165921</c:v>
                </c:pt>
                <c:pt idx="3">
                  <c:v>11.210762331838566</c:v>
                </c:pt>
                <c:pt idx="4">
                  <c:v>0.89686098654708524</c:v>
                </c:pt>
                <c:pt idx="5">
                  <c:v>3.5874439461883409</c:v>
                </c:pt>
              </c:numCache>
            </c:numRef>
          </c:val>
          <c:extLst>
            <c:ext xmlns:c16="http://schemas.microsoft.com/office/drawing/2014/chart" uri="{C3380CC4-5D6E-409C-BE32-E72D297353CC}">
              <c16:uniqueId val="{00000000-BB96-4282-BE33-F099803BFFAA}"/>
            </c:ext>
          </c:extLst>
        </c:ser>
        <c:dLbls>
          <c:showLegendKey val="0"/>
          <c:showVal val="1"/>
          <c:showCatName val="0"/>
          <c:showSerName val="0"/>
          <c:showPercent val="0"/>
          <c:showBubbleSize val="0"/>
        </c:dLbls>
        <c:gapWidth val="100"/>
        <c:overlap val="-10"/>
        <c:axId val="168346752"/>
        <c:axId val="168348288"/>
      </c:barChart>
      <c:catAx>
        <c:axId val="168346752"/>
        <c:scaling>
          <c:orientation val="maxMin"/>
        </c:scaling>
        <c:delete val="1"/>
        <c:axPos val="l"/>
        <c:numFmt formatCode="General" sourceLinked="1"/>
        <c:majorTickMark val="out"/>
        <c:minorTickMark val="none"/>
        <c:tickLblPos val="nextTo"/>
        <c:crossAx val="168348288"/>
        <c:crosses val="autoZero"/>
        <c:auto val="1"/>
        <c:lblAlgn val="ctr"/>
        <c:lblOffset val="100"/>
        <c:tickLblSkip val="1"/>
        <c:tickMarkSkip val="1"/>
        <c:noMultiLvlLbl val="0"/>
      </c:catAx>
      <c:valAx>
        <c:axId val="168348288"/>
        <c:scaling>
          <c:orientation val="minMax"/>
          <c:max val="100"/>
          <c:min val="0"/>
        </c:scaling>
        <c:delete val="1"/>
        <c:axPos val="b"/>
        <c:numFmt formatCode="0" sourceLinked="0"/>
        <c:majorTickMark val="none"/>
        <c:minorTickMark val="none"/>
        <c:tickLblPos val="nextTo"/>
        <c:crossAx val="168346752"/>
        <c:crosses val="max"/>
        <c:crossBetween val="between"/>
        <c:majorUnit val="20"/>
      </c:valAx>
      <c:spPr>
        <a:noFill/>
        <a:ln w="12724">
          <a:noFill/>
          <a:prstDash val="solid"/>
        </a:ln>
      </c:spPr>
    </c:plotArea>
    <c:legend>
      <c:legendPos val="r"/>
      <c:layout>
        <c:manualLayout>
          <c:xMode val="edge"/>
          <c:yMode val="edge"/>
          <c:x val="1.1352739726027399E-2"/>
          <c:y val="2.5716466840944665E-2"/>
          <c:w val="0.88689155251141572"/>
          <c:h val="0.1400399988930445"/>
        </c:manualLayout>
      </c:layout>
      <c:overlay val="1"/>
      <c:txPr>
        <a:bodyPr/>
        <a:lstStyle/>
        <a:p>
          <a:pPr>
            <a:defRPr sz="700">
              <a:solidFill>
                <a:schemeClr val="tx1"/>
              </a:solidFill>
            </a:defRPr>
          </a:pPr>
          <a:endParaRPr lang="de-DE"/>
        </a:p>
      </c:txPr>
    </c:legend>
    <c:plotVisOnly val="1"/>
    <c:dispBlanksAs val="gap"/>
    <c:showDLblsOverMax val="0"/>
  </c:chart>
  <c:spPr>
    <a:noFill/>
    <a:ln>
      <a:noFill/>
    </a:ln>
  </c:spPr>
  <c:txPr>
    <a:bodyPr/>
    <a:lstStyle/>
    <a:p>
      <a:pPr>
        <a:defRPr sz="1000" b="0" i="0" u="none" strike="noStrike" baseline="0">
          <a:solidFill>
            <a:srgbClr val="000000"/>
          </a:solidFill>
          <a:latin typeface="+mn-lt"/>
          <a:ea typeface="Verdana"/>
          <a:cs typeface="Verdana"/>
        </a:defRPr>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51332492711231E-2"/>
          <c:y val="0.18807545656853236"/>
          <c:w val="0.82258789954337896"/>
          <c:h val="0.75908597872080485"/>
        </c:manualLayout>
      </c:layout>
      <c:barChart>
        <c:barDir val="bar"/>
        <c:grouping val="clustered"/>
        <c:varyColors val="0"/>
        <c:ser>
          <c:idx val="4"/>
          <c:order val="0"/>
          <c:tx>
            <c:strRef>
              <c:f>Sheet1!$B$1</c:f>
              <c:strCache>
                <c:ptCount val="1"/>
                <c:pt idx="0">
                  <c:v>Ölheizer / W5 / N = 53</c:v>
                </c:pt>
              </c:strCache>
            </c:strRef>
          </c:tx>
          <c:spPr>
            <a:solidFill>
              <a:srgbClr val="96A5B0"/>
            </a:solidFill>
            <a:ln w="6350">
              <a:noFill/>
            </a:ln>
          </c:spPr>
          <c:invertIfNegative val="0"/>
          <c:dLbls>
            <c:numFmt formatCode="0.0" sourceLinked="0"/>
            <c:spPr>
              <a:noFill/>
              <a:ln w="25449">
                <a:noFill/>
              </a:ln>
            </c:spPr>
            <c:txPr>
              <a:bodyPr/>
              <a:lstStyle/>
              <a:p>
                <a:pPr>
                  <a:defRPr sz="7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Staat / Politik</c:v>
                </c:pt>
                <c:pt idx="1">
                  <c:v>Energieversorger</c:v>
                </c:pt>
                <c:pt idx="2">
                  <c:v>Ausland / Energielieferländer</c:v>
                </c:pt>
                <c:pt idx="3">
                  <c:v>Unternehmen / Industrie</c:v>
                </c:pt>
                <c:pt idx="4">
                  <c:v>Sonstige</c:v>
                </c:pt>
                <c:pt idx="5">
                  <c:v>Weiß nicht / keine Angabe</c:v>
                </c:pt>
              </c:strCache>
            </c:strRef>
          </c:cat>
          <c:val>
            <c:numRef>
              <c:f>Sheet1!$B$2:$B$7</c:f>
              <c:numCache>
                <c:formatCode>###0.0</c:formatCode>
                <c:ptCount val="6"/>
                <c:pt idx="0">
                  <c:v>56.60377358490566</c:v>
                </c:pt>
                <c:pt idx="1">
                  <c:v>28.30188679245283</c:v>
                </c:pt>
                <c:pt idx="2">
                  <c:v>47.169811320754718</c:v>
                </c:pt>
                <c:pt idx="3">
                  <c:v>11.320754716981133</c:v>
                </c:pt>
              </c:numCache>
            </c:numRef>
          </c:val>
          <c:extLst>
            <c:ext xmlns:c16="http://schemas.microsoft.com/office/drawing/2014/chart" uri="{C3380CC4-5D6E-409C-BE32-E72D297353CC}">
              <c16:uniqueId val="{00000000-64B0-485B-858A-CC05CE7F130F}"/>
            </c:ext>
          </c:extLst>
        </c:ser>
        <c:ser>
          <c:idx val="0"/>
          <c:order val="1"/>
          <c:tx>
            <c:strRef>
              <c:f>Sheet1!$C$1</c:f>
              <c:strCache>
                <c:ptCount val="1"/>
                <c:pt idx="0">
                  <c:v>Ölheizer / W4 / N = 59</c:v>
                </c:pt>
              </c:strCache>
            </c:strRef>
          </c:tx>
          <c:spPr>
            <a:pattFill prst="pct50">
              <a:fgClr>
                <a:srgbClr val="96A5B0"/>
              </a:fgClr>
              <a:bgClr>
                <a:schemeClr val="bg1"/>
              </a:bgClr>
            </a:pattFill>
            <a:ln w="6350">
              <a:noFill/>
            </a:ln>
          </c:spPr>
          <c:invertIfNegative val="0"/>
          <c:dLbls>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BA-ED40-BFA2-925C407C686D}"/>
                </c:ext>
              </c:extLst>
            </c:dLbl>
            <c:numFmt formatCode="#,##0.0" sourceLinked="0"/>
            <c:spPr>
              <a:noFill/>
              <a:ln>
                <a:noFill/>
              </a:ln>
              <a:effectLst/>
            </c:spPr>
            <c:txPr>
              <a:bodyPr/>
              <a:lstStyle/>
              <a:p>
                <a:pPr>
                  <a:defRPr sz="700">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Staat / Politik</c:v>
                </c:pt>
                <c:pt idx="1">
                  <c:v>Energieversorger</c:v>
                </c:pt>
                <c:pt idx="2">
                  <c:v>Ausland / Energielieferländer</c:v>
                </c:pt>
                <c:pt idx="3">
                  <c:v>Unternehmen / Industrie</c:v>
                </c:pt>
                <c:pt idx="4">
                  <c:v>Sonstige</c:v>
                </c:pt>
                <c:pt idx="5">
                  <c:v>Weiß nicht / keine Angabe</c:v>
                </c:pt>
              </c:strCache>
            </c:strRef>
          </c:cat>
          <c:val>
            <c:numRef>
              <c:f>Sheet1!$C$2:$C$7</c:f>
              <c:numCache>
                <c:formatCode>General</c:formatCode>
                <c:ptCount val="6"/>
                <c:pt idx="0">
                  <c:v>57.6</c:v>
                </c:pt>
                <c:pt idx="1">
                  <c:v>35.6</c:v>
                </c:pt>
                <c:pt idx="2">
                  <c:v>42.4</c:v>
                </c:pt>
                <c:pt idx="3">
                  <c:v>28.8</c:v>
                </c:pt>
                <c:pt idx="5">
                  <c:v>5.0999999999999996</c:v>
                </c:pt>
              </c:numCache>
            </c:numRef>
          </c:val>
          <c:extLst>
            <c:ext xmlns:c16="http://schemas.microsoft.com/office/drawing/2014/chart" uri="{C3380CC4-5D6E-409C-BE32-E72D297353CC}">
              <c16:uniqueId val="{00000002-86BD-4E4B-891B-CCCD6629F2A4}"/>
            </c:ext>
          </c:extLst>
        </c:ser>
        <c:ser>
          <c:idx val="1"/>
          <c:order val="2"/>
          <c:tx>
            <c:strRef>
              <c:f>Sheet1!$D$1</c:f>
              <c:strCache>
                <c:ptCount val="1"/>
                <c:pt idx="0">
                  <c:v>Ölheizer / W3 / N = 81</c:v>
                </c:pt>
              </c:strCache>
            </c:strRef>
          </c:tx>
          <c:spPr>
            <a:pattFill prst="ltUpDiag">
              <a:fgClr>
                <a:srgbClr val="96A5B0"/>
              </a:fgClr>
              <a:bgClr>
                <a:schemeClr val="bg1"/>
              </a:bgClr>
            </a:pattFill>
          </c:spPr>
          <c:invertIfNegative val="0"/>
          <c:dLbls>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A8-4096-8CA1-AD213F1E23EA}"/>
                </c:ext>
              </c:extLst>
            </c:dLbl>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Staat / Politik</c:v>
                </c:pt>
                <c:pt idx="1">
                  <c:v>Energieversorger</c:v>
                </c:pt>
                <c:pt idx="2">
                  <c:v>Ausland / Energielieferländer</c:v>
                </c:pt>
                <c:pt idx="3">
                  <c:v>Unternehmen / Industrie</c:v>
                </c:pt>
                <c:pt idx="4">
                  <c:v>Sonstige</c:v>
                </c:pt>
                <c:pt idx="5">
                  <c:v>Weiß nicht / keine Angabe</c:v>
                </c:pt>
              </c:strCache>
            </c:strRef>
          </c:cat>
          <c:val>
            <c:numRef>
              <c:f>Sheet1!$D$2:$D$7</c:f>
              <c:numCache>
                <c:formatCode>###0.0</c:formatCode>
                <c:ptCount val="6"/>
                <c:pt idx="0">
                  <c:v>56.79012345679012</c:v>
                </c:pt>
                <c:pt idx="1">
                  <c:v>27.160493827160494</c:v>
                </c:pt>
                <c:pt idx="2">
                  <c:v>38.271604938271601</c:v>
                </c:pt>
                <c:pt idx="3">
                  <c:v>12.345679012345679</c:v>
                </c:pt>
                <c:pt idx="4">
                  <c:v>1.2345679012345678</c:v>
                </c:pt>
                <c:pt idx="5">
                  <c:v>4.9382716049382713</c:v>
                </c:pt>
              </c:numCache>
            </c:numRef>
          </c:val>
          <c:extLst>
            <c:ext xmlns:c16="http://schemas.microsoft.com/office/drawing/2014/chart" uri="{C3380CC4-5D6E-409C-BE32-E72D297353CC}">
              <c16:uniqueId val="{00000002-DFBA-ED40-BFA2-925C407C686D}"/>
            </c:ext>
          </c:extLst>
        </c:ser>
        <c:ser>
          <c:idx val="2"/>
          <c:order val="3"/>
          <c:tx>
            <c:strRef>
              <c:f>Sheet1!$E$1</c:f>
              <c:strCache>
                <c:ptCount val="1"/>
                <c:pt idx="0">
                  <c:v>Ölheizer / W2 / N = 73</c:v>
                </c:pt>
              </c:strCache>
            </c:strRef>
          </c:tx>
          <c:spPr>
            <a:pattFill prst="pct20">
              <a:fgClr>
                <a:srgbClr val="96A5B0"/>
              </a:fgClr>
              <a:bgClr>
                <a:schemeClr val="bg1"/>
              </a:bgClr>
            </a:patt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82AE-6342-B9C0-A16A43D5D0E7}"/>
                </c:ext>
              </c:extLst>
            </c:dLbl>
            <c:spPr>
              <a:noFill/>
              <a:ln>
                <a:noFill/>
              </a:ln>
              <a:effectLst/>
            </c:spPr>
            <c:txPr>
              <a:bodyPr/>
              <a:lstStyle/>
              <a:p>
                <a:pPr algn="ctr">
                  <a:defRPr lang="de-DE" sz="700" b="0" i="0" u="none" strike="noStrike" kern="1200" baseline="0">
                    <a:solidFill>
                      <a:srgbClr val="000000"/>
                    </a:solidFill>
                    <a:latin typeface="+mn-lt"/>
                    <a:ea typeface="Verdana"/>
                    <a:cs typeface="Verdana"/>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Staat / Politik</c:v>
                </c:pt>
                <c:pt idx="1">
                  <c:v>Energieversorger</c:v>
                </c:pt>
                <c:pt idx="2">
                  <c:v>Ausland / Energielieferländer</c:v>
                </c:pt>
                <c:pt idx="3">
                  <c:v>Unternehmen / Industrie</c:v>
                </c:pt>
                <c:pt idx="4">
                  <c:v>Sonstige</c:v>
                </c:pt>
                <c:pt idx="5">
                  <c:v>Weiß nicht / keine Angabe</c:v>
                </c:pt>
              </c:strCache>
            </c:strRef>
          </c:cat>
          <c:val>
            <c:numRef>
              <c:f>Sheet1!$E$2:$E$7</c:f>
              <c:numCache>
                <c:formatCode>General</c:formatCode>
                <c:ptCount val="6"/>
                <c:pt idx="0">
                  <c:v>60.3</c:v>
                </c:pt>
                <c:pt idx="1">
                  <c:v>16.399999999999999</c:v>
                </c:pt>
                <c:pt idx="2">
                  <c:v>53.4</c:v>
                </c:pt>
                <c:pt idx="3">
                  <c:v>15.1</c:v>
                </c:pt>
                <c:pt idx="4">
                  <c:v>1.4</c:v>
                </c:pt>
                <c:pt idx="5">
                  <c:v>0</c:v>
                </c:pt>
              </c:numCache>
            </c:numRef>
          </c:val>
          <c:extLst>
            <c:ext xmlns:c16="http://schemas.microsoft.com/office/drawing/2014/chart" uri="{C3380CC4-5D6E-409C-BE32-E72D297353CC}">
              <c16:uniqueId val="{00000001-82AE-6342-B9C0-A16A43D5D0E7}"/>
            </c:ext>
          </c:extLst>
        </c:ser>
        <c:ser>
          <c:idx val="3"/>
          <c:order val="4"/>
          <c:tx>
            <c:strRef>
              <c:f>Sheet1!$F$1</c:f>
              <c:strCache>
                <c:ptCount val="1"/>
                <c:pt idx="0">
                  <c:v>Gasheizer / W1 / N = 43</c:v>
                </c:pt>
              </c:strCache>
            </c:strRef>
          </c:tx>
          <c:spPr>
            <a:pattFill prst="ltVert">
              <a:fgClr>
                <a:srgbClr val="96A5B0"/>
              </a:fgClr>
              <a:bgClr>
                <a:schemeClr val="bg1"/>
              </a:bgClr>
            </a:pattFill>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1-0BA8-4096-8CA1-AD213F1E23EA}"/>
                </c:ext>
              </c:extLst>
            </c:dLbl>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Staat / Politik</c:v>
                </c:pt>
                <c:pt idx="1">
                  <c:v>Energieversorger</c:v>
                </c:pt>
                <c:pt idx="2">
                  <c:v>Ausland / Energielieferländer</c:v>
                </c:pt>
                <c:pt idx="3">
                  <c:v>Unternehmen / Industrie</c:v>
                </c:pt>
                <c:pt idx="4">
                  <c:v>Sonstige</c:v>
                </c:pt>
                <c:pt idx="5">
                  <c:v>Weiß nicht / keine Angabe</c:v>
                </c:pt>
              </c:strCache>
            </c:strRef>
          </c:cat>
          <c:val>
            <c:numRef>
              <c:f>Sheet1!$F$2:$F$7</c:f>
              <c:numCache>
                <c:formatCode>0.0</c:formatCode>
                <c:ptCount val="6"/>
                <c:pt idx="0">
                  <c:v>65.116279069767444</c:v>
                </c:pt>
                <c:pt idx="1">
                  <c:v>34.883720930232556</c:v>
                </c:pt>
                <c:pt idx="2">
                  <c:v>37.209302325581397</c:v>
                </c:pt>
                <c:pt idx="3">
                  <c:v>6.9767441860465116</c:v>
                </c:pt>
                <c:pt idx="4">
                  <c:v>2.3255813953488373</c:v>
                </c:pt>
                <c:pt idx="5">
                  <c:v>0</c:v>
                </c:pt>
              </c:numCache>
            </c:numRef>
          </c:val>
          <c:extLst>
            <c:ext xmlns:c16="http://schemas.microsoft.com/office/drawing/2014/chart" uri="{C3380CC4-5D6E-409C-BE32-E72D297353CC}">
              <c16:uniqueId val="{00000002-0BA8-4096-8CA1-AD213F1E23EA}"/>
            </c:ext>
          </c:extLst>
        </c:ser>
        <c:dLbls>
          <c:showLegendKey val="0"/>
          <c:showVal val="1"/>
          <c:showCatName val="0"/>
          <c:showSerName val="0"/>
          <c:showPercent val="0"/>
          <c:showBubbleSize val="0"/>
        </c:dLbls>
        <c:gapWidth val="100"/>
        <c:overlap val="-10"/>
        <c:axId val="167824384"/>
        <c:axId val="167834368"/>
      </c:barChart>
      <c:catAx>
        <c:axId val="167824384"/>
        <c:scaling>
          <c:orientation val="maxMin"/>
        </c:scaling>
        <c:delete val="1"/>
        <c:axPos val="l"/>
        <c:numFmt formatCode="General" sourceLinked="1"/>
        <c:majorTickMark val="out"/>
        <c:minorTickMark val="none"/>
        <c:tickLblPos val="nextTo"/>
        <c:crossAx val="167834368"/>
        <c:crosses val="autoZero"/>
        <c:auto val="1"/>
        <c:lblAlgn val="ctr"/>
        <c:lblOffset val="100"/>
        <c:tickLblSkip val="1"/>
        <c:tickMarkSkip val="1"/>
        <c:noMultiLvlLbl val="0"/>
      </c:catAx>
      <c:valAx>
        <c:axId val="167834368"/>
        <c:scaling>
          <c:orientation val="minMax"/>
          <c:max val="100"/>
          <c:min val="0"/>
        </c:scaling>
        <c:delete val="1"/>
        <c:axPos val="b"/>
        <c:numFmt formatCode="0" sourceLinked="0"/>
        <c:majorTickMark val="none"/>
        <c:minorTickMark val="none"/>
        <c:tickLblPos val="nextTo"/>
        <c:crossAx val="167824384"/>
        <c:crosses val="max"/>
        <c:crossBetween val="between"/>
        <c:majorUnit val="20"/>
      </c:valAx>
      <c:spPr>
        <a:noFill/>
        <a:ln w="12724">
          <a:noFill/>
          <a:prstDash val="solid"/>
        </a:ln>
      </c:spPr>
    </c:plotArea>
    <c:legend>
      <c:legendPos val="r"/>
      <c:layout>
        <c:manualLayout>
          <c:xMode val="edge"/>
          <c:yMode val="edge"/>
          <c:x val="1.1352739726027399E-2"/>
          <c:y val="2.5716466840944665E-2"/>
          <c:w val="0.92290715372907151"/>
          <c:h val="0.13970251245156226"/>
        </c:manualLayout>
      </c:layout>
      <c:overlay val="1"/>
      <c:txPr>
        <a:bodyPr/>
        <a:lstStyle/>
        <a:p>
          <a:pPr>
            <a:defRPr sz="700">
              <a:solidFill>
                <a:schemeClr val="tx1"/>
              </a:solidFill>
            </a:defRPr>
          </a:pPr>
          <a:endParaRPr lang="de-DE"/>
        </a:p>
      </c:txPr>
    </c:legend>
    <c:plotVisOnly val="1"/>
    <c:dispBlanksAs val="gap"/>
    <c:showDLblsOverMax val="0"/>
  </c:chart>
  <c:spPr>
    <a:noFill/>
    <a:ln>
      <a:noFill/>
    </a:ln>
  </c:spPr>
  <c:txPr>
    <a:bodyPr/>
    <a:lstStyle/>
    <a:p>
      <a:pPr>
        <a:defRPr sz="1000" b="0" i="0" u="none" strike="noStrike" baseline="0">
          <a:solidFill>
            <a:srgbClr val="000000"/>
          </a:solidFill>
          <a:latin typeface="+mn-lt"/>
          <a:ea typeface="Verdana"/>
          <a:cs typeface="Verdana"/>
        </a:defRPr>
      </a:pPr>
      <a:endParaRPr lang="de-D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5866064046948E-2"/>
          <c:y val="6.9605761316872433E-2"/>
          <c:w val="0.88817891676015592"/>
          <c:h val="0.76055140961857381"/>
        </c:manualLayout>
      </c:layout>
      <c:barChart>
        <c:barDir val="col"/>
        <c:grouping val="percentStacked"/>
        <c:varyColors val="0"/>
        <c:ser>
          <c:idx val="0"/>
          <c:order val="0"/>
          <c:tx>
            <c:strRef>
              <c:f>Sheet1!$A$2</c:f>
              <c:strCache>
                <c:ptCount val="1"/>
                <c:pt idx="0">
                  <c:v>(1) Sehr sicher</c:v>
                </c:pt>
              </c:strCache>
            </c:strRef>
          </c:tx>
          <c:spPr>
            <a:solidFill>
              <a:schemeClr val="accent1"/>
            </a:solidFill>
            <a:ln w="25413">
              <a:noFill/>
            </a:ln>
          </c:spPr>
          <c:invertIfNegative val="0"/>
          <c:dPt>
            <c:idx val="0"/>
            <c:invertIfNegative val="0"/>
            <c:bubble3D val="0"/>
            <c:extLst>
              <c:ext xmlns:c16="http://schemas.microsoft.com/office/drawing/2014/chart" uri="{C3380CC4-5D6E-409C-BE32-E72D297353CC}">
                <c16:uniqueId val="{00000001-5A8A-3547-96B3-35E512B94D86}"/>
              </c:ext>
            </c:extLst>
          </c:dPt>
          <c:dPt>
            <c:idx val="1"/>
            <c:invertIfNegative val="0"/>
            <c:bubble3D val="0"/>
            <c:spPr>
              <a:pattFill prst="pct50">
                <a:fgClr>
                  <a:schemeClr val="accent1"/>
                </a:fgClr>
                <a:bgClr>
                  <a:schemeClr val="bg1"/>
                </a:bgClr>
              </a:pattFill>
              <a:ln w="25413">
                <a:noFill/>
              </a:ln>
            </c:spPr>
            <c:extLst>
              <c:ext xmlns:c16="http://schemas.microsoft.com/office/drawing/2014/chart" uri="{C3380CC4-5D6E-409C-BE32-E72D297353CC}">
                <c16:uniqueId val="{00000002-F391-3A44-8D43-CBB0DF693248}"/>
              </c:ext>
            </c:extLst>
          </c:dPt>
          <c:dPt>
            <c:idx val="2"/>
            <c:invertIfNegative val="0"/>
            <c:bubble3D val="0"/>
            <c:spPr>
              <a:pattFill prst="pct50">
                <a:fgClr>
                  <a:schemeClr val="accent1"/>
                </a:fgClr>
                <a:bgClr>
                  <a:schemeClr val="bg1"/>
                </a:bgClr>
              </a:pattFill>
              <a:ln w="25413">
                <a:noFill/>
              </a:ln>
            </c:spPr>
            <c:extLst>
              <c:ext xmlns:c16="http://schemas.microsoft.com/office/drawing/2014/chart" uri="{C3380CC4-5D6E-409C-BE32-E72D297353CC}">
                <c16:uniqueId val="{00000004-F391-3A44-8D43-CBB0DF693248}"/>
              </c:ext>
            </c:extLst>
          </c:dPt>
          <c:dPt>
            <c:idx val="3"/>
            <c:invertIfNegative val="0"/>
            <c:bubble3D val="0"/>
            <c:spPr>
              <a:pattFill prst="pct50">
                <a:fgClr>
                  <a:schemeClr val="accent1"/>
                </a:fgClr>
                <a:bgClr>
                  <a:schemeClr val="bg1"/>
                </a:bgClr>
              </a:pattFill>
              <a:ln w="25413">
                <a:noFill/>
              </a:ln>
            </c:spPr>
            <c:extLst>
              <c:ext xmlns:c16="http://schemas.microsoft.com/office/drawing/2014/chart" uri="{C3380CC4-5D6E-409C-BE32-E72D297353CC}">
                <c16:uniqueId val="{00000006-F391-3A44-8D43-CBB0DF693248}"/>
              </c:ext>
            </c:extLst>
          </c:dPt>
          <c:dPt>
            <c:idx val="4"/>
            <c:invertIfNegative val="0"/>
            <c:bubble3D val="0"/>
            <c:spPr>
              <a:pattFill prst="pct50">
                <a:fgClr>
                  <a:schemeClr val="accent1"/>
                </a:fgClr>
                <a:bgClr>
                  <a:schemeClr val="bg1"/>
                </a:bgClr>
              </a:pattFill>
              <a:ln w="25413">
                <a:noFill/>
              </a:ln>
            </c:spPr>
            <c:extLst>
              <c:ext xmlns:c16="http://schemas.microsoft.com/office/drawing/2014/chart" uri="{C3380CC4-5D6E-409C-BE32-E72D297353CC}">
                <c16:uniqueId val="{00000008-4C92-4826-8326-2DCF911F6D7C}"/>
              </c:ext>
            </c:extLst>
          </c:dPt>
          <c:dLbls>
            <c:numFmt formatCode="0.0" sourceLinked="0"/>
            <c:spPr>
              <a:noFill/>
              <a:ln w="25413">
                <a:noFill/>
              </a:ln>
            </c:spPr>
            <c:txPr>
              <a:bodyPr/>
              <a:lstStyle/>
              <a:p>
                <a:pPr>
                  <a:defRPr sz="10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Gasheizer /
W5 / N = 334</c:v>
                </c:pt>
                <c:pt idx="1">
                  <c:v>Gasheizer /
W4 / N = 312</c:v>
                </c:pt>
                <c:pt idx="2">
                  <c:v>Gasheizer /
W3 / N = 292</c:v>
                </c:pt>
                <c:pt idx="3">
                  <c:v>Gasheizer /
W2 / N = 370</c:v>
                </c:pt>
                <c:pt idx="4">
                  <c:v>Gasheizer /
W1 / N = 314</c:v>
                </c:pt>
              </c:strCache>
            </c:strRef>
          </c:cat>
          <c:val>
            <c:numRef>
              <c:f>Sheet1!$B$2:$F$2</c:f>
              <c:numCache>
                <c:formatCode>0.0</c:formatCode>
                <c:ptCount val="5"/>
                <c:pt idx="0" formatCode="###0.0">
                  <c:v>11.676646706586826</c:v>
                </c:pt>
                <c:pt idx="1">
                  <c:v>8.6999999999999993</c:v>
                </c:pt>
                <c:pt idx="2">
                  <c:v>2.3972602739726026</c:v>
                </c:pt>
                <c:pt idx="3" formatCode="General">
                  <c:v>2.4</c:v>
                </c:pt>
                <c:pt idx="4">
                  <c:v>3.8216560509554141</c:v>
                </c:pt>
              </c:numCache>
            </c:numRef>
          </c:val>
          <c:extLst>
            <c:ext xmlns:c16="http://schemas.microsoft.com/office/drawing/2014/chart" uri="{C3380CC4-5D6E-409C-BE32-E72D297353CC}">
              <c16:uniqueId val="{00000000-C44E-4127-B13A-138B195AC3EE}"/>
            </c:ext>
          </c:extLst>
        </c:ser>
        <c:ser>
          <c:idx val="1"/>
          <c:order val="1"/>
          <c:tx>
            <c:strRef>
              <c:f>Sheet1!$A$3</c:f>
              <c:strCache>
                <c:ptCount val="1"/>
                <c:pt idx="0">
                  <c:v>(2)</c:v>
                </c:pt>
              </c:strCache>
            </c:strRef>
          </c:tx>
          <c:spPr>
            <a:solidFill>
              <a:schemeClr val="accent1">
                <a:lumMod val="40000"/>
                <a:lumOff val="60000"/>
              </a:schemeClr>
            </a:solidFill>
            <a:ln w="25413">
              <a:noFill/>
            </a:ln>
          </c:spPr>
          <c:invertIfNegative val="0"/>
          <c:dPt>
            <c:idx val="0"/>
            <c:invertIfNegative val="0"/>
            <c:bubble3D val="0"/>
            <c:extLst>
              <c:ext xmlns:c16="http://schemas.microsoft.com/office/drawing/2014/chart" uri="{C3380CC4-5D6E-409C-BE32-E72D297353CC}">
                <c16:uniqueId val="{00000003-5A8A-3547-96B3-35E512B94D86}"/>
              </c:ext>
            </c:extLst>
          </c:dPt>
          <c:dPt>
            <c:idx val="1"/>
            <c:invertIfNegative val="0"/>
            <c:bubble3D val="0"/>
            <c:spPr>
              <a:pattFill prst="pct50">
                <a:fgClr>
                  <a:schemeClr val="accent1">
                    <a:lumMod val="40000"/>
                    <a:lumOff val="60000"/>
                  </a:schemeClr>
                </a:fgClr>
                <a:bgClr>
                  <a:schemeClr val="bg1"/>
                </a:bgClr>
              </a:pattFill>
              <a:ln w="25413">
                <a:noFill/>
              </a:ln>
            </c:spPr>
            <c:extLst>
              <c:ext xmlns:c16="http://schemas.microsoft.com/office/drawing/2014/chart" uri="{C3380CC4-5D6E-409C-BE32-E72D297353CC}">
                <c16:uniqueId val="{00000009-F391-3A44-8D43-CBB0DF693248}"/>
              </c:ext>
            </c:extLst>
          </c:dPt>
          <c:dPt>
            <c:idx val="2"/>
            <c:invertIfNegative val="0"/>
            <c:bubble3D val="0"/>
            <c:spPr>
              <a:pattFill prst="pct50">
                <a:fgClr>
                  <a:schemeClr val="accent1">
                    <a:lumMod val="40000"/>
                    <a:lumOff val="60000"/>
                  </a:schemeClr>
                </a:fgClr>
                <a:bgClr>
                  <a:schemeClr val="bg1"/>
                </a:bgClr>
              </a:pattFill>
              <a:ln w="25413">
                <a:noFill/>
              </a:ln>
            </c:spPr>
            <c:extLst>
              <c:ext xmlns:c16="http://schemas.microsoft.com/office/drawing/2014/chart" uri="{C3380CC4-5D6E-409C-BE32-E72D297353CC}">
                <c16:uniqueId val="{0000000B-F391-3A44-8D43-CBB0DF693248}"/>
              </c:ext>
            </c:extLst>
          </c:dPt>
          <c:dPt>
            <c:idx val="3"/>
            <c:invertIfNegative val="0"/>
            <c:bubble3D val="0"/>
            <c:spPr>
              <a:pattFill prst="pct50">
                <a:fgClr>
                  <a:schemeClr val="accent1">
                    <a:lumMod val="40000"/>
                    <a:lumOff val="60000"/>
                  </a:schemeClr>
                </a:fgClr>
                <a:bgClr>
                  <a:schemeClr val="bg1"/>
                </a:bgClr>
              </a:pattFill>
              <a:ln w="25413">
                <a:noFill/>
              </a:ln>
            </c:spPr>
            <c:extLst>
              <c:ext xmlns:c16="http://schemas.microsoft.com/office/drawing/2014/chart" uri="{C3380CC4-5D6E-409C-BE32-E72D297353CC}">
                <c16:uniqueId val="{0000000D-F391-3A44-8D43-CBB0DF693248}"/>
              </c:ext>
            </c:extLst>
          </c:dPt>
          <c:dPt>
            <c:idx val="4"/>
            <c:invertIfNegative val="0"/>
            <c:bubble3D val="0"/>
            <c:spPr>
              <a:pattFill prst="pct50">
                <a:fgClr>
                  <a:schemeClr val="accent1">
                    <a:lumMod val="40000"/>
                    <a:lumOff val="60000"/>
                  </a:schemeClr>
                </a:fgClr>
                <a:bgClr>
                  <a:schemeClr val="bg1"/>
                </a:bgClr>
              </a:pattFill>
              <a:ln w="25413">
                <a:noFill/>
              </a:ln>
            </c:spPr>
            <c:extLst>
              <c:ext xmlns:c16="http://schemas.microsoft.com/office/drawing/2014/chart" uri="{C3380CC4-5D6E-409C-BE32-E72D297353CC}">
                <c16:uniqueId val="{00000011-4C92-4826-8326-2DCF911F6D7C}"/>
              </c:ext>
            </c:extLst>
          </c:dPt>
          <c:dLbls>
            <c:dLbl>
              <c:idx val="2"/>
              <c:layout>
                <c:manualLayout>
                  <c:x val="0"/>
                  <c:y val="4.11522633744855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391-3A44-8D43-CBB0DF693248}"/>
                </c:ext>
              </c:extLst>
            </c:dLbl>
            <c:numFmt formatCode="0.0" sourceLinked="0"/>
            <c:spPr>
              <a:noFill/>
              <a:ln w="25413">
                <a:noFill/>
              </a:ln>
            </c:spPr>
            <c:txPr>
              <a:bodyPr/>
              <a:lstStyle/>
              <a:p>
                <a:pPr>
                  <a:defRPr sz="1000">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Gasheizer /
W5 / N = 334</c:v>
                </c:pt>
                <c:pt idx="1">
                  <c:v>Gasheizer /
W4 / N = 312</c:v>
                </c:pt>
                <c:pt idx="2">
                  <c:v>Gasheizer /
W3 / N = 292</c:v>
                </c:pt>
                <c:pt idx="3">
                  <c:v>Gasheizer /
W2 / N = 370</c:v>
                </c:pt>
                <c:pt idx="4">
                  <c:v>Gasheizer /
W1 / N = 314</c:v>
                </c:pt>
              </c:strCache>
            </c:strRef>
          </c:cat>
          <c:val>
            <c:numRef>
              <c:f>Sheet1!$B$3:$F$3</c:f>
              <c:numCache>
                <c:formatCode>0.0</c:formatCode>
                <c:ptCount val="5"/>
                <c:pt idx="0" formatCode="###0.0">
                  <c:v>32.934131736526943</c:v>
                </c:pt>
                <c:pt idx="1">
                  <c:v>26</c:v>
                </c:pt>
                <c:pt idx="2">
                  <c:v>11.643835616438356</c:v>
                </c:pt>
                <c:pt idx="3" formatCode="General">
                  <c:v>7</c:v>
                </c:pt>
                <c:pt idx="4">
                  <c:v>12.420382165605096</c:v>
                </c:pt>
              </c:numCache>
            </c:numRef>
          </c:val>
          <c:extLst>
            <c:ext xmlns:c16="http://schemas.microsoft.com/office/drawing/2014/chart" uri="{C3380CC4-5D6E-409C-BE32-E72D297353CC}">
              <c16:uniqueId val="{00000001-C44E-4127-B13A-138B195AC3EE}"/>
            </c:ext>
          </c:extLst>
        </c:ser>
        <c:ser>
          <c:idx val="2"/>
          <c:order val="2"/>
          <c:tx>
            <c:strRef>
              <c:f>Sheet1!$A$4</c:f>
              <c:strCache>
                <c:ptCount val="1"/>
                <c:pt idx="0">
                  <c:v>(3)</c:v>
                </c:pt>
              </c:strCache>
            </c:strRef>
          </c:tx>
          <c:spPr>
            <a:solidFill>
              <a:srgbClr val="F1D1C1"/>
            </a:solidFill>
            <a:ln w="25413">
              <a:noFill/>
            </a:ln>
          </c:spPr>
          <c:invertIfNegative val="0"/>
          <c:dPt>
            <c:idx val="0"/>
            <c:invertIfNegative val="0"/>
            <c:bubble3D val="0"/>
            <c:extLst>
              <c:ext xmlns:c16="http://schemas.microsoft.com/office/drawing/2014/chart" uri="{C3380CC4-5D6E-409C-BE32-E72D297353CC}">
                <c16:uniqueId val="{00000005-5A8A-3547-96B3-35E512B94D86}"/>
              </c:ext>
            </c:extLst>
          </c:dPt>
          <c:dPt>
            <c:idx val="1"/>
            <c:invertIfNegative val="0"/>
            <c:bubble3D val="0"/>
            <c:spPr>
              <a:pattFill prst="pct50">
                <a:fgClr>
                  <a:srgbClr val="F1D1C1"/>
                </a:fgClr>
                <a:bgClr>
                  <a:schemeClr val="bg1"/>
                </a:bgClr>
              </a:pattFill>
              <a:ln w="25413">
                <a:noFill/>
              </a:ln>
            </c:spPr>
            <c:extLst>
              <c:ext xmlns:c16="http://schemas.microsoft.com/office/drawing/2014/chart" uri="{C3380CC4-5D6E-409C-BE32-E72D297353CC}">
                <c16:uniqueId val="{00000010-F391-3A44-8D43-CBB0DF693248}"/>
              </c:ext>
            </c:extLst>
          </c:dPt>
          <c:dPt>
            <c:idx val="2"/>
            <c:invertIfNegative val="0"/>
            <c:bubble3D val="0"/>
            <c:spPr>
              <a:pattFill prst="pct50">
                <a:fgClr>
                  <a:srgbClr val="F1D1C1"/>
                </a:fgClr>
                <a:bgClr>
                  <a:schemeClr val="bg1"/>
                </a:bgClr>
              </a:pattFill>
              <a:ln w="25413">
                <a:noFill/>
              </a:ln>
            </c:spPr>
            <c:extLst>
              <c:ext xmlns:c16="http://schemas.microsoft.com/office/drawing/2014/chart" uri="{C3380CC4-5D6E-409C-BE32-E72D297353CC}">
                <c16:uniqueId val="{00000012-F391-3A44-8D43-CBB0DF693248}"/>
              </c:ext>
            </c:extLst>
          </c:dPt>
          <c:dPt>
            <c:idx val="3"/>
            <c:invertIfNegative val="0"/>
            <c:bubble3D val="0"/>
            <c:spPr>
              <a:pattFill prst="pct50">
                <a:fgClr>
                  <a:srgbClr val="F1D1C1"/>
                </a:fgClr>
                <a:bgClr>
                  <a:schemeClr val="bg1"/>
                </a:bgClr>
              </a:pattFill>
              <a:ln w="25413">
                <a:noFill/>
              </a:ln>
            </c:spPr>
            <c:extLst>
              <c:ext xmlns:c16="http://schemas.microsoft.com/office/drawing/2014/chart" uri="{C3380CC4-5D6E-409C-BE32-E72D297353CC}">
                <c16:uniqueId val="{00000014-F391-3A44-8D43-CBB0DF693248}"/>
              </c:ext>
            </c:extLst>
          </c:dPt>
          <c:dPt>
            <c:idx val="4"/>
            <c:invertIfNegative val="0"/>
            <c:bubble3D val="0"/>
            <c:spPr>
              <a:pattFill prst="pct50">
                <a:fgClr>
                  <a:srgbClr val="F1D1C1"/>
                </a:fgClr>
                <a:bgClr>
                  <a:schemeClr val="bg1"/>
                </a:bgClr>
              </a:pattFill>
              <a:ln w="25413">
                <a:noFill/>
              </a:ln>
            </c:spPr>
            <c:extLst>
              <c:ext xmlns:c16="http://schemas.microsoft.com/office/drawing/2014/chart" uri="{C3380CC4-5D6E-409C-BE32-E72D297353CC}">
                <c16:uniqueId val="{0000001A-4C92-4826-8326-2DCF911F6D7C}"/>
              </c:ext>
            </c:extLst>
          </c:dPt>
          <c:dLbls>
            <c:numFmt formatCode="0.0" sourceLinked="0"/>
            <c:spPr>
              <a:noFill/>
              <a:ln w="25413">
                <a:noFill/>
              </a:ln>
            </c:spPr>
            <c:txPr>
              <a:bodyPr/>
              <a:lstStyle/>
              <a:p>
                <a:pPr>
                  <a:defRPr sz="1000">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Gasheizer /
W5 / N = 334</c:v>
                </c:pt>
                <c:pt idx="1">
                  <c:v>Gasheizer /
W4 / N = 312</c:v>
                </c:pt>
                <c:pt idx="2">
                  <c:v>Gasheizer /
W3 / N = 292</c:v>
                </c:pt>
                <c:pt idx="3">
                  <c:v>Gasheizer /
W2 / N = 370</c:v>
                </c:pt>
                <c:pt idx="4">
                  <c:v>Gasheizer /
W1 / N = 314</c:v>
                </c:pt>
              </c:strCache>
            </c:strRef>
          </c:cat>
          <c:val>
            <c:numRef>
              <c:f>Sheet1!$B$4:$F$4</c:f>
              <c:numCache>
                <c:formatCode>0.0</c:formatCode>
                <c:ptCount val="5"/>
                <c:pt idx="0" formatCode="###0.0">
                  <c:v>37.125748502994007</c:v>
                </c:pt>
                <c:pt idx="1">
                  <c:v>46.2</c:v>
                </c:pt>
                <c:pt idx="2">
                  <c:v>43.835616438356162</c:v>
                </c:pt>
                <c:pt idx="3" formatCode="General">
                  <c:v>31.4</c:v>
                </c:pt>
                <c:pt idx="4">
                  <c:v>41.082802547770704</c:v>
                </c:pt>
              </c:numCache>
            </c:numRef>
          </c:val>
          <c:extLst>
            <c:ext xmlns:c16="http://schemas.microsoft.com/office/drawing/2014/chart" uri="{C3380CC4-5D6E-409C-BE32-E72D297353CC}">
              <c16:uniqueId val="{00000002-C44E-4127-B13A-138B195AC3EE}"/>
            </c:ext>
          </c:extLst>
        </c:ser>
        <c:ser>
          <c:idx val="3"/>
          <c:order val="3"/>
          <c:tx>
            <c:strRef>
              <c:f>Sheet1!$A$5</c:f>
              <c:strCache>
                <c:ptCount val="1"/>
                <c:pt idx="0">
                  <c:v>(4)</c:v>
                </c:pt>
              </c:strCache>
            </c:strRef>
          </c:tx>
          <c:spPr>
            <a:solidFill>
              <a:schemeClr val="accent3">
                <a:lumMod val="40000"/>
                <a:lumOff val="60000"/>
              </a:schemeClr>
            </a:solidFill>
            <a:ln w="25413">
              <a:noFill/>
            </a:ln>
          </c:spPr>
          <c:invertIfNegative val="0"/>
          <c:dPt>
            <c:idx val="0"/>
            <c:invertIfNegative val="0"/>
            <c:bubble3D val="0"/>
            <c:extLst>
              <c:ext xmlns:c16="http://schemas.microsoft.com/office/drawing/2014/chart" uri="{C3380CC4-5D6E-409C-BE32-E72D297353CC}">
                <c16:uniqueId val="{00000007-5A8A-3547-96B3-35E512B94D86}"/>
              </c:ext>
            </c:extLst>
          </c:dPt>
          <c:dPt>
            <c:idx val="1"/>
            <c:invertIfNegative val="0"/>
            <c:bubble3D val="0"/>
            <c:spPr>
              <a:pattFill prst="pct50">
                <a:fgClr>
                  <a:schemeClr val="accent3">
                    <a:lumMod val="40000"/>
                    <a:lumOff val="60000"/>
                  </a:schemeClr>
                </a:fgClr>
                <a:bgClr>
                  <a:schemeClr val="bg1"/>
                </a:bgClr>
              </a:pattFill>
              <a:ln w="25413">
                <a:noFill/>
              </a:ln>
            </c:spPr>
            <c:extLst>
              <c:ext xmlns:c16="http://schemas.microsoft.com/office/drawing/2014/chart" uri="{C3380CC4-5D6E-409C-BE32-E72D297353CC}">
                <c16:uniqueId val="{00000017-F391-3A44-8D43-CBB0DF693248}"/>
              </c:ext>
            </c:extLst>
          </c:dPt>
          <c:dPt>
            <c:idx val="2"/>
            <c:invertIfNegative val="0"/>
            <c:bubble3D val="0"/>
            <c:spPr>
              <a:pattFill prst="pct50">
                <a:fgClr>
                  <a:schemeClr val="accent3">
                    <a:lumMod val="40000"/>
                    <a:lumOff val="60000"/>
                  </a:schemeClr>
                </a:fgClr>
                <a:bgClr>
                  <a:schemeClr val="bg1"/>
                </a:bgClr>
              </a:pattFill>
              <a:ln w="25413">
                <a:noFill/>
              </a:ln>
            </c:spPr>
            <c:extLst>
              <c:ext xmlns:c16="http://schemas.microsoft.com/office/drawing/2014/chart" uri="{C3380CC4-5D6E-409C-BE32-E72D297353CC}">
                <c16:uniqueId val="{00000019-F391-3A44-8D43-CBB0DF693248}"/>
              </c:ext>
            </c:extLst>
          </c:dPt>
          <c:dPt>
            <c:idx val="3"/>
            <c:invertIfNegative val="0"/>
            <c:bubble3D val="0"/>
            <c:spPr>
              <a:pattFill prst="pct50">
                <a:fgClr>
                  <a:schemeClr val="accent3">
                    <a:lumMod val="40000"/>
                    <a:lumOff val="60000"/>
                  </a:schemeClr>
                </a:fgClr>
                <a:bgClr>
                  <a:schemeClr val="bg1"/>
                </a:bgClr>
              </a:pattFill>
              <a:ln w="25413">
                <a:noFill/>
              </a:ln>
            </c:spPr>
            <c:extLst>
              <c:ext xmlns:c16="http://schemas.microsoft.com/office/drawing/2014/chart" uri="{C3380CC4-5D6E-409C-BE32-E72D297353CC}">
                <c16:uniqueId val="{0000001B-F391-3A44-8D43-CBB0DF693248}"/>
              </c:ext>
            </c:extLst>
          </c:dPt>
          <c:dPt>
            <c:idx val="4"/>
            <c:invertIfNegative val="0"/>
            <c:bubble3D val="0"/>
            <c:spPr>
              <a:pattFill prst="pct50">
                <a:fgClr>
                  <a:schemeClr val="accent3">
                    <a:lumMod val="40000"/>
                    <a:lumOff val="60000"/>
                  </a:schemeClr>
                </a:fgClr>
                <a:bgClr>
                  <a:schemeClr val="bg1"/>
                </a:bgClr>
              </a:pattFill>
              <a:ln w="25413">
                <a:noFill/>
              </a:ln>
            </c:spPr>
            <c:extLst>
              <c:ext xmlns:c16="http://schemas.microsoft.com/office/drawing/2014/chart" uri="{C3380CC4-5D6E-409C-BE32-E72D297353CC}">
                <c16:uniqueId val="{00000023-4C92-4826-8326-2DCF911F6D7C}"/>
              </c:ext>
            </c:extLst>
          </c:dPt>
          <c:dLbls>
            <c:numFmt formatCode="0.0" sourceLinked="0"/>
            <c:spPr>
              <a:noFill/>
              <a:ln w="25413">
                <a:noFill/>
              </a:ln>
            </c:spPr>
            <c:txPr>
              <a:bodyPr/>
              <a:lstStyle/>
              <a:p>
                <a:pPr>
                  <a:defRPr sz="1000">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Gasheizer /
W5 / N = 334</c:v>
                </c:pt>
                <c:pt idx="1">
                  <c:v>Gasheizer /
W4 / N = 312</c:v>
                </c:pt>
                <c:pt idx="2">
                  <c:v>Gasheizer /
W3 / N = 292</c:v>
                </c:pt>
                <c:pt idx="3">
                  <c:v>Gasheizer /
W2 / N = 370</c:v>
                </c:pt>
                <c:pt idx="4">
                  <c:v>Gasheizer /
W1 / N = 314</c:v>
                </c:pt>
              </c:strCache>
            </c:strRef>
          </c:cat>
          <c:val>
            <c:numRef>
              <c:f>Sheet1!$B$5:$F$5</c:f>
              <c:numCache>
                <c:formatCode>0.0</c:formatCode>
                <c:ptCount val="5"/>
                <c:pt idx="0" formatCode="###0.0">
                  <c:v>11.676646706586826</c:v>
                </c:pt>
                <c:pt idx="1">
                  <c:v>14.7</c:v>
                </c:pt>
                <c:pt idx="2">
                  <c:v>18.493150684931507</c:v>
                </c:pt>
                <c:pt idx="3" formatCode="General">
                  <c:v>26.8</c:v>
                </c:pt>
                <c:pt idx="4">
                  <c:v>27.388535031847134</c:v>
                </c:pt>
              </c:numCache>
            </c:numRef>
          </c:val>
          <c:extLst>
            <c:ext xmlns:c16="http://schemas.microsoft.com/office/drawing/2014/chart" uri="{C3380CC4-5D6E-409C-BE32-E72D297353CC}">
              <c16:uniqueId val="{00000003-C44E-4127-B13A-138B195AC3EE}"/>
            </c:ext>
          </c:extLst>
        </c:ser>
        <c:ser>
          <c:idx val="4"/>
          <c:order val="4"/>
          <c:tx>
            <c:strRef>
              <c:f>Sheet1!$A$6</c:f>
              <c:strCache>
                <c:ptCount val="1"/>
                <c:pt idx="0">
                  <c:v>(5) Sehr unsicher</c:v>
                </c:pt>
              </c:strCache>
            </c:strRef>
          </c:tx>
          <c:spPr>
            <a:solidFill>
              <a:schemeClr val="accent3">
                <a:lumMod val="60000"/>
                <a:lumOff val="40000"/>
              </a:schemeClr>
            </a:solidFill>
            <a:ln w="25413">
              <a:noFill/>
            </a:ln>
          </c:spPr>
          <c:invertIfNegative val="0"/>
          <c:dPt>
            <c:idx val="0"/>
            <c:invertIfNegative val="0"/>
            <c:bubble3D val="0"/>
            <c:extLst>
              <c:ext xmlns:c16="http://schemas.microsoft.com/office/drawing/2014/chart" uri="{C3380CC4-5D6E-409C-BE32-E72D297353CC}">
                <c16:uniqueId val="{00000009-5A8A-3547-96B3-35E512B94D86}"/>
              </c:ext>
            </c:extLst>
          </c:dPt>
          <c:dPt>
            <c:idx val="1"/>
            <c:invertIfNegative val="0"/>
            <c:bubble3D val="0"/>
            <c:spPr>
              <a:pattFill prst="pct50">
                <a:fgClr>
                  <a:schemeClr val="accent3">
                    <a:lumMod val="60000"/>
                    <a:lumOff val="40000"/>
                  </a:schemeClr>
                </a:fgClr>
                <a:bgClr>
                  <a:schemeClr val="bg1"/>
                </a:bgClr>
              </a:pattFill>
              <a:ln w="25413">
                <a:noFill/>
              </a:ln>
            </c:spPr>
            <c:extLst>
              <c:ext xmlns:c16="http://schemas.microsoft.com/office/drawing/2014/chart" uri="{C3380CC4-5D6E-409C-BE32-E72D297353CC}">
                <c16:uniqueId val="{0000001E-F391-3A44-8D43-CBB0DF693248}"/>
              </c:ext>
            </c:extLst>
          </c:dPt>
          <c:dPt>
            <c:idx val="2"/>
            <c:invertIfNegative val="0"/>
            <c:bubble3D val="0"/>
            <c:spPr>
              <a:pattFill prst="pct50">
                <a:fgClr>
                  <a:schemeClr val="accent3">
                    <a:lumMod val="60000"/>
                    <a:lumOff val="40000"/>
                  </a:schemeClr>
                </a:fgClr>
                <a:bgClr>
                  <a:schemeClr val="bg1"/>
                </a:bgClr>
              </a:pattFill>
              <a:ln w="25413">
                <a:noFill/>
              </a:ln>
            </c:spPr>
            <c:extLst>
              <c:ext xmlns:c16="http://schemas.microsoft.com/office/drawing/2014/chart" uri="{C3380CC4-5D6E-409C-BE32-E72D297353CC}">
                <c16:uniqueId val="{00000020-F391-3A44-8D43-CBB0DF693248}"/>
              </c:ext>
            </c:extLst>
          </c:dPt>
          <c:dPt>
            <c:idx val="3"/>
            <c:invertIfNegative val="0"/>
            <c:bubble3D val="0"/>
            <c:spPr>
              <a:pattFill prst="pct50">
                <a:fgClr>
                  <a:schemeClr val="accent3">
                    <a:lumMod val="60000"/>
                    <a:lumOff val="40000"/>
                  </a:schemeClr>
                </a:fgClr>
                <a:bgClr>
                  <a:schemeClr val="bg1"/>
                </a:bgClr>
              </a:pattFill>
              <a:ln w="25413">
                <a:noFill/>
              </a:ln>
            </c:spPr>
            <c:extLst>
              <c:ext xmlns:c16="http://schemas.microsoft.com/office/drawing/2014/chart" uri="{C3380CC4-5D6E-409C-BE32-E72D297353CC}">
                <c16:uniqueId val="{00000022-F391-3A44-8D43-CBB0DF693248}"/>
              </c:ext>
            </c:extLst>
          </c:dPt>
          <c:dPt>
            <c:idx val="4"/>
            <c:invertIfNegative val="0"/>
            <c:bubble3D val="0"/>
            <c:spPr>
              <a:pattFill prst="pct50">
                <a:fgClr>
                  <a:schemeClr val="accent3">
                    <a:lumMod val="60000"/>
                    <a:lumOff val="40000"/>
                  </a:schemeClr>
                </a:fgClr>
                <a:bgClr>
                  <a:schemeClr val="bg1"/>
                </a:bgClr>
              </a:pattFill>
              <a:ln w="25413">
                <a:noFill/>
              </a:ln>
            </c:spPr>
            <c:extLst>
              <c:ext xmlns:c16="http://schemas.microsoft.com/office/drawing/2014/chart" uri="{C3380CC4-5D6E-409C-BE32-E72D297353CC}">
                <c16:uniqueId val="{0000002C-4C92-4826-8326-2DCF911F6D7C}"/>
              </c:ext>
            </c:extLst>
          </c:dPt>
          <c:dLbls>
            <c:numFmt formatCode="0.0" sourceLinked="0"/>
            <c:spPr>
              <a:noFill/>
              <a:ln w="25413">
                <a:noFill/>
              </a:ln>
            </c:spPr>
            <c:txPr>
              <a:bodyPr/>
              <a:lstStyle/>
              <a:p>
                <a:pPr>
                  <a:defRPr sz="1000">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Gasheizer /
W5 / N = 334</c:v>
                </c:pt>
                <c:pt idx="1">
                  <c:v>Gasheizer /
W4 / N = 312</c:v>
                </c:pt>
                <c:pt idx="2">
                  <c:v>Gasheizer /
W3 / N = 292</c:v>
                </c:pt>
                <c:pt idx="3">
                  <c:v>Gasheizer /
W2 / N = 370</c:v>
                </c:pt>
                <c:pt idx="4">
                  <c:v>Gasheizer /
W1 / N = 314</c:v>
                </c:pt>
              </c:strCache>
            </c:strRef>
          </c:cat>
          <c:val>
            <c:numRef>
              <c:f>Sheet1!$B$6:$F$6</c:f>
              <c:numCache>
                <c:formatCode>0.0</c:formatCode>
                <c:ptCount val="5"/>
                <c:pt idx="0" formatCode="###0.0">
                  <c:v>6.5868263473053901</c:v>
                </c:pt>
                <c:pt idx="1">
                  <c:v>4.5</c:v>
                </c:pt>
                <c:pt idx="2">
                  <c:v>23.63013698630137</c:v>
                </c:pt>
                <c:pt idx="3" formatCode="General">
                  <c:v>32.4</c:v>
                </c:pt>
                <c:pt idx="4">
                  <c:v>15.286624203821656</c:v>
                </c:pt>
              </c:numCache>
            </c:numRef>
          </c:val>
          <c:extLst>
            <c:ext xmlns:c16="http://schemas.microsoft.com/office/drawing/2014/chart" uri="{C3380CC4-5D6E-409C-BE32-E72D297353CC}">
              <c16:uniqueId val="{00000004-C44E-4127-B13A-138B195AC3EE}"/>
            </c:ext>
          </c:extLst>
        </c:ser>
        <c:dLbls>
          <c:showLegendKey val="0"/>
          <c:showVal val="1"/>
          <c:showCatName val="0"/>
          <c:showSerName val="0"/>
          <c:showPercent val="0"/>
          <c:showBubbleSize val="0"/>
        </c:dLbls>
        <c:gapWidth val="120"/>
        <c:overlap val="100"/>
        <c:axId val="171778432"/>
        <c:axId val="171779968"/>
      </c:barChart>
      <c:catAx>
        <c:axId val="171778432"/>
        <c:scaling>
          <c:orientation val="minMax"/>
        </c:scaling>
        <c:delete val="0"/>
        <c:axPos val="b"/>
        <c:numFmt formatCode="General" sourceLinked="0"/>
        <c:majorTickMark val="none"/>
        <c:minorTickMark val="none"/>
        <c:tickLblPos val="nextTo"/>
        <c:spPr>
          <a:ln>
            <a:noFill/>
          </a:ln>
        </c:spPr>
        <c:txPr>
          <a:bodyPr/>
          <a:lstStyle/>
          <a:p>
            <a:pPr>
              <a:defRPr sz="1000"/>
            </a:pPr>
            <a:endParaRPr lang="de-DE"/>
          </a:p>
        </c:txPr>
        <c:crossAx val="171779968"/>
        <c:crosses val="max"/>
        <c:auto val="1"/>
        <c:lblAlgn val="ctr"/>
        <c:lblOffset val="100"/>
        <c:noMultiLvlLbl val="0"/>
      </c:catAx>
      <c:valAx>
        <c:axId val="171779968"/>
        <c:scaling>
          <c:orientation val="maxMin"/>
          <c:max val="1"/>
        </c:scaling>
        <c:delete val="1"/>
        <c:axPos val="r"/>
        <c:numFmt formatCode="0%" sourceLinked="1"/>
        <c:majorTickMark val="out"/>
        <c:minorTickMark val="none"/>
        <c:tickLblPos val="none"/>
        <c:crossAx val="171778432"/>
        <c:crosses val="max"/>
        <c:crossBetween val="between"/>
      </c:valAx>
      <c:spPr>
        <a:noFill/>
        <a:ln w="25413">
          <a:noFill/>
        </a:ln>
      </c:spPr>
    </c:plotArea>
    <c:plotVisOnly val="1"/>
    <c:dispBlanksAs val="gap"/>
    <c:showDLblsOverMax val="0"/>
  </c:chart>
  <c:spPr>
    <a:noFill/>
    <a:ln>
      <a:noFill/>
    </a:ln>
  </c:spPr>
  <c:txPr>
    <a:bodyPr/>
    <a:lstStyle/>
    <a:p>
      <a:pPr>
        <a:defRPr sz="1201" b="0" i="0" u="none" strike="noStrike" baseline="0">
          <a:solidFill>
            <a:srgbClr val="000000"/>
          </a:solidFill>
          <a:latin typeface="+mn-lt"/>
          <a:ea typeface="Verdana"/>
          <a:cs typeface="Verdana"/>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16747836709985"/>
          <c:y val="7.8279882154882158E-2"/>
          <c:w val="0.11862969960345601"/>
          <c:h val="0.83164183501683497"/>
        </c:manualLayout>
      </c:layout>
      <c:barChart>
        <c:barDir val="bar"/>
        <c:grouping val="clustered"/>
        <c:varyColors val="0"/>
        <c:ser>
          <c:idx val="4"/>
          <c:order val="0"/>
          <c:tx>
            <c:strRef>
              <c:f>Sheet1!$B$1</c:f>
              <c:strCache>
                <c:ptCount val="1"/>
                <c:pt idx="0">
                  <c:v>Welle 5 / N = 858</c:v>
                </c:pt>
              </c:strCache>
            </c:strRef>
          </c:tx>
          <c:spPr>
            <a:gradFill flip="none" rotWithShape="1">
              <a:gsLst>
                <a:gs pos="50000">
                  <a:schemeClr val="accent3">
                    <a:lumMod val="40000"/>
                    <a:lumOff val="60000"/>
                  </a:schemeClr>
                </a:gs>
                <a:gs pos="20000">
                  <a:schemeClr val="accent3">
                    <a:lumMod val="60000"/>
                    <a:lumOff val="40000"/>
                  </a:schemeClr>
                </a:gs>
                <a:gs pos="80000">
                  <a:srgbClr val="E2A58C"/>
                </a:gs>
              </a:gsLst>
              <a:lin ang="10800000" scaled="1"/>
              <a:tileRect/>
            </a:gradFill>
            <a:ln w="25449">
              <a:noFill/>
            </a:ln>
          </c:spPr>
          <c:invertIfNegative val="0"/>
          <c:dLbls>
            <c:numFmt formatCode="0.0" sourceLinked="0"/>
            <c:spPr>
              <a:noFill/>
              <a:ln w="25449">
                <a:noFill/>
              </a:ln>
            </c:spPr>
            <c:txPr>
              <a:bodyPr/>
              <a:lstStyle/>
              <a:p>
                <a:pPr>
                  <a:defRPr sz="900"/>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Bezahlbarkeit von Energie / steigende Energiekosten</c:v>
                </c:pt>
                <c:pt idx="1">
                  <c:v>Klimawandel / Umweltzerstörung</c:v>
                </c:pt>
                <c:pt idx="2">
                  <c:v>Sicherheit der Energieversorgung / Sorge vor Versorgungsengpässen</c:v>
                </c:pt>
                <c:pt idx="3">
                  <c:v>Negative Auswirkungen der aktuellen Situation auf den Wirtschaftsstandort Deutschland</c:v>
                </c:pt>
                <c:pt idx="4">
                  <c:v>Negative Auswirkungen der aktuellen Situation auf den Wohlstand in Deutschland</c:v>
                </c:pt>
                <c:pt idx="5">
                  <c:v>(Zu große) Abhängigkeit von anderen Ländern (z.B. Russland)</c:v>
                </c:pt>
                <c:pt idx="6">
                  <c:v>Sorge um den eigenen Arbeitsplatz</c:v>
                </c:pt>
                <c:pt idx="7">
                  <c:v>Sonstiges (bitte eingeben):</c:v>
                </c:pt>
                <c:pt idx="8">
                  <c:v>Weiß nicht / keine Angabe</c:v>
                </c:pt>
              </c:strCache>
            </c:strRef>
          </c:cat>
          <c:val>
            <c:numRef>
              <c:f>Sheet1!$B$2:$B$10</c:f>
              <c:numCache>
                <c:formatCode>###0.0</c:formatCode>
                <c:ptCount val="9"/>
                <c:pt idx="0">
                  <c:v>76.923076923076934</c:v>
                </c:pt>
                <c:pt idx="1">
                  <c:v>46.270396270396269</c:v>
                </c:pt>
                <c:pt idx="2">
                  <c:v>44.522144522144522</c:v>
                </c:pt>
                <c:pt idx="3">
                  <c:v>40.792540792540791</c:v>
                </c:pt>
                <c:pt idx="4">
                  <c:v>40.792540792540791</c:v>
                </c:pt>
                <c:pt idx="5">
                  <c:v>40.442890442890445</c:v>
                </c:pt>
                <c:pt idx="6">
                  <c:v>7.9254079254079253</c:v>
                </c:pt>
                <c:pt idx="7">
                  <c:v>0.93240093240093236</c:v>
                </c:pt>
                <c:pt idx="8">
                  <c:v>1.3986013986013985</c:v>
                </c:pt>
              </c:numCache>
            </c:numRef>
          </c:val>
          <c:extLst>
            <c:ext xmlns:c16="http://schemas.microsoft.com/office/drawing/2014/chart" uri="{C3380CC4-5D6E-409C-BE32-E72D297353CC}">
              <c16:uniqueId val="{00000000-64B0-485B-858A-CC05CE7F130F}"/>
            </c:ext>
          </c:extLst>
        </c:ser>
        <c:dLbls>
          <c:showLegendKey val="0"/>
          <c:showVal val="1"/>
          <c:showCatName val="0"/>
          <c:showSerName val="0"/>
          <c:showPercent val="0"/>
          <c:showBubbleSize val="0"/>
        </c:dLbls>
        <c:gapWidth val="100"/>
        <c:axId val="156656768"/>
        <c:axId val="156663808"/>
      </c:barChart>
      <c:catAx>
        <c:axId val="156656768"/>
        <c:scaling>
          <c:orientation val="maxMin"/>
        </c:scaling>
        <c:delete val="0"/>
        <c:axPos val="l"/>
        <c:numFmt formatCode="General" sourceLinked="1"/>
        <c:majorTickMark val="out"/>
        <c:minorTickMark val="none"/>
        <c:tickLblPos val="nextTo"/>
        <c:spPr>
          <a:ln w="12724">
            <a:noFill/>
            <a:prstDash val="solid"/>
          </a:ln>
        </c:spPr>
        <c:txPr>
          <a:bodyPr rot="0" vert="horz"/>
          <a:lstStyle/>
          <a:p>
            <a:pPr>
              <a:defRPr sz="900"/>
            </a:pPr>
            <a:endParaRPr lang="de-DE"/>
          </a:p>
        </c:txPr>
        <c:crossAx val="156663808"/>
        <c:crosses val="autoZero"/>
        <c:auto val="1"/>
        <c:lblAlgn val="ctr"/>
        <c:lblOffset val="100"/>
        <c:tickLblSkip val="1"/>
        <c:tickMarkSkip val="1"/>
        <c:noMultiLvlLbl val="0"/>
      </c:catAx>
      <c:valAx>
        <c:axId val="156663808"/>
        <c:scaling>
          <c:orientation val="minMax"/>
          <c:max val="100"/>
          <c:min val="0"/>
        </c:scaling>
        <c:delete val="1"/>
        <c:axPos val="b"/>
        <c:numFmt formatCode="0" sourceLinked="0"/>
        <c:majorTickMark val="none"/>
        <c:minorTickMark val="none"/>
        <c:tickLblPos val="nextTo"/>
        <c:crossAx val="156656768"/>
        <c:crosses val="max"/>
        <c:crossBetween val="between"/>
        <c:majorUnit val="20"/>
      </c:valAx>
      <c:spPr>
        <a:noFill/>
        <a:ln w="12724">
          <a:noFill/>
          <a:prstDash val="solid"/>
        </a:ln>
      </c:spPr>
    </c:plotArea>
    <c:legend>
      <c:legendPos val="r"/>
      <c:layout>
        <c:manualLayout>
          <c:xMode val="edge"/>
          <c:yMode val="edge"/>
          <c:x val="0.64796685158939937"/>
          <c:y val="1.982828282828281E-2"/>
          <c:w val="0.11056638369154145"/>
          <c:h val="5.7018097643097641E-2"/>
        </c:manualLayout>
      </c:layout>
      <c:overlay val="1"/>
      <c:txPr>
        <a:bodyPr/>
        <a:lstStyle/>
        <a:p>
          <a:pPr>
            <a:defRPr sz="900"/>
          </a:pPr>
          <a:endParaRPr lang="de-DE"/>
        </a:p>
      </c:txPr>
    </c:legend>
    <c:plotVisOnly val="1"/>
    <c:dispBlanksAs val="gap"/>
    <c:showDLblsOverMax val="0"/>
  </c:chart>
  <c:spPr>
    <a:noFill/>
    <a:ln>
      <a:noFill/>
    </a:ln>
  </c:spPr>
  <c:txPr>
    <a:bodyPr/>
    <a:lstStyle/>
    <a:p>
      <a:pPr>
        <a:defRPr sz="1202" b="0" i="0" u="none" strike="noStrike" baseline="0">
          <a:solidFill>
            <a:srgbClr val="000000"/>
          </a:solidFill>
          <a:latin typeface="+mn-lt"/>
          <a:ea typeface="Verdana"/>
          <a:cs typeface="Verdana"/>
        </a:defRPr>
      </a:pPr>
      <a:endParaRPr lang="de-D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41408818628113"/>
          <c:y val="3.1601195999587578E-2"/>
          <c:w val="0.74051040399945955"/>
          <c:h val="0.93012166202701307"/>
        </c:manualLayout>
      </c:layout>
      <c:scatterChart>
        <c:scatterStyle val="lineMarker"/>
        <c:varyColors val="0"/>
        <c:ser>
          <c:idx val="0"/>
          <c:order val="0"/>
          <c:tx>
            <c:strRef>
              <c:f>Sheet1!$A$2</c:f>
              <c:strCache>
                <c:ptCount val="1"/>
                <c:pt idx="0">
                  <c:v>LNG / Liquified Natural Gas</c:v>
                </c:pt>
              </c:strCache>
            </c:strRef>
          </c:tx>
          <c:marker>
            <c:symbol val="picture"/>
            <c:spPr>
              <a:blipFill>
                <a:blip xmlns:r="http://schemas.openxmlformats.org/officeDocument/2006/relationships" r:embed="rId2"/>
                <a:stretch>
                  <a:fillRect/>
                </a:stretch>
              </a:blipFill>
              <a:ln w="25400">
                <a:noFill/>
              </a:ln>
            </c:spPr>
          </c:marker>
          <c:dPt>
            <c:idx val="0"/>
            <c:bubble3D val="0"/>
            <c:extLst>
              <c:ext xmlns:c16="http://schemas.microsoft.com/office/drawing/2014/chart" uri="{C3380CC4-5D6E-409C-BE32-E72D297353CC}">
                <c16:uniqueId val="{00000000-1257-E047-9F84-F6ECE1D064A3}"/>
              </c:ext>
            </c:extLst>
          </c:dPt>
          <c:dLbls>
            <c:dLbl>
              <c:idx val="0"/>
              <c:tx>
                <c:rich>
                  <a:bodyPr/>
                  <a:lstStyle/>
                  <a:p>
                    <a:r>
                      <a:rPr lang="en-US" dirty="0">
                        <a:latin typeface="Calibri" panose="020F0502020204030204" pitchFamily="34" charset="0"/>
                        <a:cs typeface="Calibri" panose="020F0502020204030204" pitchFamily="34" charset="0"/>
                      </a:rPr>
                      <a:t>LNG / </a:t>
                    </a:r>
                    <a:r>
                      <a:rPr lang="en-US" dirty="0" err="1">
                        <a:latin typeface="Calibri" panose="020F0502020204030204" pitchFamily="34" charset="0"/>
                        <a:cs typeface="Calibri" panose="020F0502020204030204" pitchFamily="34" charset="0"/>
                      </a:rPr>
                      <a:t>Liquified</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Natural Gas</a:t>
                    </a:r>
                  </a:p>
                </c:rich>
              </c:tx>
              <c:dLblPos val="b"/>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257-E047-9F84-F6ECE1D064A3}"/>
                </c:ext>
              </c:extLst>
            </c:dLbl>
            <c:spPr>
              <a:solidFill>
                <a:srgbClr val="FFFFFF"/>
              </a:solidFill>
            </c:spPr>
            <c:txPr>
              <a:bodyPr/>
              <a:lstStyle/>
              <a:p>
                <a:pPr>
                  <a:defRPr sz="1000"/>
                </a:pPr>
                <a:endParaRPr lang="de-DE"/>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Sheet1!$B$1:$D$1</c:f>
              <c:numCache>
                <c:formatCode>###0.000</c:formatCode>
                <c:ptCount val="3"/>
                <c:pt idx="0">
                  <c:v>3.082746478873239</c:v>
                </c:pt>
                <c:pt idx="1">
                  <c:v>2.2997448979591839</c:v>
                </c:pt>
                <c:pt idx="2">
                  <c:v>2.4880503144654096</c:v>
                </c:pt>
              </c:numCache>
            </c:numRef>
          </c:xVal>
          <c:yVal>
            <c:numRef>
              <c:f>Sheet1!$B$2:$D$2</c:f>
              <c:numCache>
                <c:formatCode>General</c:formatCode>
                <c:ptCount val="3"/>
                <c:pt idx="0" formatCode="###0.000">
                  <c:v>2.8363309352517985</c:v>
                </c:pt>
              </c:numCache>
            </c:numRef>
          </c:yVal>
          <c:smooth val="0"/>
          <c:extLst>
            <c:ext xmlns:c16="http://schemas.microsoft.com/office/drawing/2014/chart" uri="{C3380CC4-5D6E-409C-BE32-E72D297353CC}">
              <c16:uniqueId val="{00000001-01BC-4414-A306-27C27C06CE25}"/>
            </c:ext>
          </c:extLst>
        </c:ser>
        <c:ser>
          <c:idx val="1"/>
          <c:order val="1"/>
          <c:tx>
            <c:strRef>
              <c:f>Sheet1!$A$3</c:f>
              <c:strCache>
                <c:ptCount val="1"/>
                <c:pt idx="0">
                  <c:v>Wasserstoff</c:v>
                </c:pt>
              </c:strCache>
            </c:strRef>
          </c:tx>
          <c:marker>
            <c:symbol val="picture"/>
            <c:spPr>
              <a:blipFill>
                <a:blip xmlns:r="http://schemas.openxmlformats.org/officeDocument/2006/relationships" r:embed="rId3"/>
                <a:stretch>
                  <a:fillRect/>
                </a:stretch>
              </a:blipFill>
              <a:ln w="25400">
                <a:noFill/>
              </a:ln>
            </c:spPr>
          </c:marker>
          <c:dPt>
            <c:idx val="1"/>
            <c:bubble3D val="0"/>
            <c:spPr>
              <a:ln w="28575"/>
            </c:spPr>
            <c:extLst>
              <c:ext xmlns:c16="http://schemas.microsoft.com/office/drawing/2014/chart" uri="{C3380CC4-5D6E-409C-BE32-E72D297353CC}">
                <c16:uniqueId val="{00000002-01BC-4414-A306-27C27C06CE25}"/>
              </c:ext>
            </c:extLst>
          </c:dPt>
          <c:dLbls>
            <c:spPr>
              <a:noFill/>
              <a:ln>
                <a:noFill/>
              </a:ln>
              <a:effectLst/>
            </c:spPr>
            <c:txPr>
              <a:bodyPr/>
              <a:lstStyle/>
              <a:p>
                <a:pPr algn="ctr">
                  <a:defRPr lang="de-DE" sz="900" b="0" i="0" u="none" strike="noStrike" kern="1200" baseline="0">
                    <a:solidFill>
                      <a:srgbClr val="000000"/>
                    </a:solidFill>
                    <a:latin typeface="+mn-lt"/>
                    <a:ea typeface="+mn-ea"/>
                    <a:cs typeface="+mn-cs"/>
                  </a:defRPr>
                </a:pPr>
                <a:endParaRPr lang="de-DE"/>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Sheet1!$B$1:$D$1</c:f>
              <c:numCache>
                <c:formatCode>###0.000</c:formatCode>
                <c:ptCount val="3"/>
                <c:pt idx="0">
                  <c:v>3.082746478873239</c:v>
                </c:pt>
                <c:pt idx="1">
                  <c:v>2.2997448979591839</c:v>
                </c:pt>
                <c:pt idx="2">
                  <c:v>2.4880503144654096</c:v>
                </c:pt>
              </c:numCache>
            </c:numRef>
          </c:xVal>
          <c:yVal>
            <c:numRef>
              <c:f>Sheet1!$B$3:$D$3</c:f>
              <c:numCache>
                <c:formatCode>###0.000</c:formatCode>
                <c:ptCount val="3"/>
                <c:pt idx="1">
                  <c:v>2.5121638924455834</c:v>
                </c:pt>
              </c:numCache>
            </c:numRef>
          </c:yVal>
          <c:smooth val="0"/>
          <c:extLst>
            <c:ext xmlns:c16="http://schemas.microsoft.com/office/drawing/2014/chart" uri="{C3380CC4-5D6E-409C-BE32-E72D297353CC}">
              <c16:uniqueId val="{00000003-01BC-4414-A306-27C27C06CE25}"/>
            </c:ext>
          </c:extLst>
        </c:ser>
        <c:ser>
          <c:idx val="2"/>
          <c:order val="2"/>
          <c:tx>
            <c:strRef>
              <c:f>Sheet1!$A$4</c:f>
              <c:strCache>
                <c:ptCount val="1"/>
                <c:pt idx="0">
                  <c:v>Biogas</c:v>
                </c:pt>
              </c:strCache>
            </c:strRef>
          </c:tx>
          <c:marker>
            <c:symbol val="picture"/>
            <c:spPr>
              <a:blipFill>
                <a:blip xmlns:r="http://schemas.openxmlformats.org/officeDocument/2006/relationships" r:embed="rId4"/>
                <a:stretch>
                  <a:fillRect/>
                </a:stretch>
              </a:blipFill>
              <a:ln w="9525">
                <a:noFill/>
              </a:ln>
            </c:spPr>
          </c:marker>
          <c:dLbls>
            <c:spPr>
              <a:noFill/>
              <a:ln>
                <a:noFill/>
              </a:ln>
              <a:effectLst/>
            </c:spPr>
            <c:txPr>
              <a:bodyPr/>
              <a:lstStyle/>
              <a:p>
                <a:pPr algn="ctr">
                  <a:defRPr lang="de-DE" sz="900" b="0" i="0" u="none" strike="noStrike" kern="1200" baseline="0">
                    <a:solidFill>
                      <a:srgbClr val="000000"/>
                    </a:solidFill>
                    <a:latin typeface="+mn-lt"/>
                    <a:ea typeface="+mn-ea"/>
                    <a:cs typeface="+mn-cs"/>
                  </a:defRPr>
                </a:pPr>
                <a:endParaRPr lang="de-DE"/>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Sheet1!$B$1:$D$1</c:f>
              <c:numCache>
                <c:formatCode>###0.000</c:formatCode>
                <c:ptCount val="3"/>
                <c:pt idx="0">
                  <c:v>3.082746478873239</c:v>
                </c:pt>
                <c:pt idx="1">
                  <c:v>2.2997448979591839</c:v>
                </c:pt>
                <c:pt idx="2">
                  <c:v>2.4880503144654096</c:v>
                </c:pt>
              </c:numCache>
            </c:numRef>
          </c:xVal>
          <c:yVal>
            <c:numRef>
              <c:f>Sheet1!$B$4:$D$4</c:f>
              <c:numCache>
                <c:formatCode>General</c:formatCode>
                <c:ptCount val="3"/>
                <c:pt idx="2" formatCode="###0.000">
                  <c:v>2.6274007682458409</c:v>
                </c:pt>
              </c:numCache>
            </c:numRef>
          </c:yVal>
          <c:smooth val="0"/>
          <c:extLst>
            <c:ext xmlns:c16="http://schemas.microsoft.com/office/drawing/2014/chart" uri="{C3380CC4-5D6E-409C-BE32-E72D297353CC}">
              <c16:uniqueId val="{00000003-1257-E047-9F84-F6ECE1D064A3}"/>
            </c:ext>
          </c:extLst>
        </c:ser>
        <c:dLbls>
          <c:dLblPos val="r"/>
          <c:showLegendKey val="0"/>
          <c:showVal val="0"/>
          <c:showCatName val="0"/>
          <c:showSerName val="1"/>
          <c:showPercent val="0"/>
          <c:showBubbleSize val="0"/>
        </c:dLbls>
        <c:axId val="174989696"/>
        <c:axId val="174991232"/>
      </c:scatterChart>
      <c:valAx>
        <c:axId val="174989696"/>
        <c:scaling>
          <c:orientation val="maxMin"/>
          <c:max val="5"/>
          <c:min val="1"/>
        </c:scaling>
        <c:delete val="0"/>
        <c:axPos val="t"/>
        <c:numFmt formatCode="###0.000" sourceLinked="1"/>
        <c:majorTickMark val="none"/>
        <c:minorTickMark val="none"/>
        <c:tickLblPos val="none"/>
        <c:spPr>
          <a:ln w="6350">
            <a:prstDash val="dash"/>
          </a:ln>
        </c:spPr>
        <c:crossAx val="174991232"/>
        <c:crossesAt val="3"/>
        <c:crossBetween val="midCat"/>
        <c:majorUnit val="0.1"/>
        <c:minorUnit val="0.1"/>
      </c:valAx>
      <c:valAx>
        <c:axId val="174991232"/>
        <c:scaling>
          <c:orientation val="maxMin"/>
          <c:max val="5"/>
          <c:min val="1"/>
        </c:scaling>
        <c:delete val="0"/>
        <c:axPos val="r"/>
        <c:numFmt formatCode="###0.000" sourceLinked="1"/>
        <c:majorTickMark val="none"/>
        <c:minorTickMark val="none"/>
        <c:tickLblPos val="none"/>
        <c:spPr>
          <a:ln w="6350">
            <a:prstDash val="dash"/>
          </a:ln>
        </c:spPr>
        <c:crossAx val="174989696"/>
        <c:crossesAt val="3"/>
        <c:crossBetween val="midCat"/>
        <c:majorUnit val="0.1"/>
        <c:minorUnit val="0.1"/>
      </c:valAx>
      <c:spPr>
        <a:noFill/>
        <a:ln w="6350">
          <a:solidFill>
            <a:srgbClr val="FFFFFF">
              <a:lumMod val="50000"/>
            </a:srgbClr>
          </a:solidFill>
        </a:ln>
      </c:spPr>
    </c:plotArea>
    <c:plotVisOnly val="1"/>
    <c:dispBlanksAs val="gap"/>
    <c:showDLblsOverMax val="0"/>
  </c:chart>
  <c:txPr>
    <a:bodyPr/>
    <a:lstStyle/>
    <a:p>
      <a:pPr>
        <a:defRPr sz="1800"/>
      </a:pPr>
      <a:endParaRPr lang="de-DE"/>
    </a:p>
  </c:txPr>
  <c:externalData r:id="rId5">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317367601246104E-2"/>
          <c:y val="0.29639880952380954"/>
          <c:w val="0.91992393561786068"/>
          <c:h val="0.6197043650793651"/>
        </c:manualLayout>
      </c:layout>
      <c:barChart>
        <c:barDir val="bar"/>
        <c:grouping val="stacked"/>
        <c:varyColors val="0"/>
        <c:ser>
          <c:idx val="0"/>
          <c:order val="0"/>
          <c:tx>
            <c:strRef>
              <c:f>Tabelle1!$A$2</c:f>
              <c:strCache>
                <c:ptCount val="1"/>
                <c:pt idx="0">
                  <c:v>Ja, habe aktuell besondere Erwartungen</c:v>
                </c:pt>
              </c:strCache>
            </c:strRef>
          </c:tx>
          <c:spPr>
            <a:solidFill>
              <a:schemeClr val="accent1"/>
            </a:solidFill>
            <a:ln w="6350">
              <a:noFill/>
            </a:ln>
          </c:spPr>
          <c:invertIfNegative val="0"/>
          <c:dPt>
            <c:idx val="0"/>
            <c:invertIfNegative val="0"/>
            <c:bubble3D val="0"/>
            <c:extLst>
              <c:ext xmlns:c16="http://schemas.microsoft.com/office/drawing/2014/chart" uri="{C3380CC4-5D6E-409C-BE32-E72D297353CC}">
                <c16:uniqueId val="{00000001-94C7-4629-9EA8-A2CE3179BF4A}"/>
              </c:ext>
            </c:extLst>
          </c:dPt>
          <c:dPt>
            <c:idx val="1"/>
            <c:invertIfNegative val="0"/>
            <c:bubble3D val="0"/>
            <c:spPr>
              <a:solidFill>
                <a:schemeClr val="accent3">
                  <a:lumMod val="60000"/>
                  <a:lumOff val="40000"/>
                </a:schemeClr>
              </a:solidFill>
              <a:ln w="6350">
                <a:noFill/>
              </a:ln>
            </c:spPr>
            <c:extLst>
              <c:ext xmlns:c16="http://schemas.microsoft.com/office/drawing/2014/chart" uri="{C3380CC4-5D6E-409C-BE32-E72D297353CC}">
                <c16:uniqueId val="{00000003-94C7-4629-9EA8-A2CE3179BF4A}"/>
              </c:ext>
            </c:extLst>
          </c:dPt>
          <c:dPt>
            <c:idx val="2"/>
            <c:invertIfNegative val="0"/>
            <c:bubble3D val="0"/>
            <c:extLst>
              <c:ext xmlns:c16="http://schemas.microsoft.com/office/drawing/2014/chart" uri="{C3380CC4-5D6E-409C-BE32-E72D297353CC}">
                <c16:uniqueId val="{00000005-94C7-4629-9EA8-A2CE3179BF4A}"/>
              </c:ext>
            </c:extLst>
          </c:dPt>
          <c:dPt>
            <c:idx val="3"/>
            <c:invertIfNegative val="0"/>
            <c:bubble3D val="0"/>
            <c:extLst>
              <c:ext xmlns:c16="http://schemas.microsoft.com/office/drawing/2014/chart" uri="{C3380CC4-5D6E-409C-BE32-E72D297353CC}">
                <c16:uniqueId val="{00000006-94C7-4629-9EA8-A2CE3179BF4A}"/>
              </c:ext>
            </c:extLst>
          </c:dPt>
          <c:dLbls>
            <c:dLbl>
              <c:idx val="2"/>
              <c:numFmt formatCode="#,##0.0" sourceLinked="0"/>
              <c:spPr/>
              <c:txPr>
                <a:bodyPr/>
                <a:lstStyle/>
                <a:p>
                  <a:pPr>
                    <a:defRPr sz="900">
                      <a:solidFill>
                        <a:schemeClr val="tx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5-94C7-4629-9EA8-A2CE3179BF4A}"/>
                </c:ext>
              </c:extLst>
            </c:dLbl>
            <c:dLbl>
              <c:idx val="3"/>
              <c:numFmt formatCode="#,##0.0" sourceLinked="0"/>
              <c:spPr/>
              <c:txPr>
                <a:bodyPr/>
                <a:lstStyle/>
                <a:p>
                  <a:pPr>
                    <a:defRPr sz="900">
                      <a:solidFill>
                        <a:schemeClr val="tx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6-94C7-4629-9EA8-A2CE3179BF4A}"/>
                </c:ext>
              </c:extLst>
            </c:dLbl>
            <c:numFmt formatCode="#,##0.0" sourceLinked="0"/>
            <c:spPr>
              <a:noFill/>
              <a:ln>
                <a:noFill/>
              </a:ln>
              <a:effectLst/>
            </c:spPr>
            <c:txPr>
              <a:bodyPr/>
              <a:lstStyle/>
              <a:p>
                <a:pPr>
                  <a:defRPr sz="900">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c:f>
              <c:strCache>
                <c:ptCount val="1"/>
                <c:pt idx="0">
                  <c:v>Spalte1</c:v>
                </c:pt>
              </c:strCache>
            </c:strRef>
          </c:cat>
          <c:val>
            <c:numRef>
              <c:f>Tabelle1!$B$2</c:f>
              <c:numCache>
                <c:formatCode>###0.0</c:formatCode>
                <c:ptCount val="1"/>
                <c:pt idx="0">
                  <c:v>28.869047619047617</c:v>
                </c:pt>
              </c:numCache>
            </c:numRef>
          </c:val>
          <c:extLst>
            <c:ext xmlns:c16="http://schemas.microsoft.com/office/drawing/2014/chart" uri="{C3380CC4-5D6E-409C-BE32-E72D297353CC}">
              <c16:uniqueId val="{00000007-94C7-4629-9EA8-A2CE3179BF4A}"/>
            </c:ext>
          </c:extLst>
        </c:ser>
        <c:ser>
          <c:idx val="1"/>
          <c:order val="1"/>
          <c:tx>
            <c:strRef>
              <c:f>Tabelle1!$A$3</c:f>
              <c:strCache>
                <c:ptCount val="1"/>
                <c:pt idx="0">
                  <c:v>Nein, habe aktuell keine besonderen Erwartungen</c:v>
                </c:pt>
              </c:strCache>
            </c:strRef>
          </c:tx>
          <c:spPr>
            <a:solidFill>
              <a:srgbClr val="96A5B0"/>
            </a:solidFill>
            <a:ln w="6350">
              <a:noFill/>
            </a:ln>
          </c:spPr>
          <c:invertIfNegative val="0"/>
          <c:dLbls>
            <c:spPr>
              <a:noFill/>
              <a:ln>
                <a:noFill/>
              </a:ln>
              <a:effectLst/>
            </c:spPr>
            <c:txPr>
              <a:bodyPr/>
              <a:lstStyle/>
              <a:p>
                <a:pPr algn="ctr">
                  <a:defRPr lang="de-DE" sz="9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c:f>
              <c:strCache>
                <c:ptCount val="1"/>
                <c:pt idx="0">
                  <c:v>Spalte1</c:v>
                </c:pt>
              </c:strCache>
            </c:strRef>
          </c:cat>
          <c:val>
            <c:numRef>
              <c:f>Tabelle1!$B$3</c:f>
              <c:numCache>
                <c:formatCode>###0.0</c:formatCode>
                <c:ptCount val="1"/>
                <c:pt idx="0">
                  <c:v>71.13095238095238</c:v>
                </c:pt>
              </c:numCache>
            </c:numRef>
          </c:val>
          <c:extLst>
            <c:ext xmlns:c16="http://schemas.microsoft.com/office/drawing/2014/chart" uri="{C3380CC4-5D6E-409C-BE32-E72D297353CC}">
              <c16:uniqueId val="{00000005-75A9-194B-A286-32F7AB1C1A80}"/>
            </c:ext>
          </c:extLst>
        </c:ser>
        <c:dLbls>
          <c:showLegendKey val="0"/>
          <c:showVal val="0"/>
          <c:showCatName val="0"/>
          <c:showSerName val="0"/>
          <c:showPercent val="0"/>
          <c:showBubbleSize val="0"/>
        </c:dLbls>
        <c:gapWidth val="100"/>
        <c:overlap val="100"/>
        <c:axId val="175602688"/>
        <c:axId val="175601152"/>
      </c:barChart>
      <c:valAx>
        <c:axId val="175601152"/>
        <c:scaling>
          <c:orientation val="minMax"/>
          <c:max val="100"/>
          <c:min val="0"/>
        </c:scaling>
        <c:delete val="1"/>
        <c:axPos val="b"/>
        <c:numFmt formatCode="###0.0" sourceLinked="1"/>
        <c:majorTickMark val="out"/>
        <c:minorTickMark val="none"/>
        <c:tickLblPos val="nextTo"/>
        <c:crossAx val="175602688"/>
        <c:crosses val="autoZero"/>
        <c:crossBetween val="between"/>
        <c:majorUnit val="200"/>
        <c:minorUnit val="10"/>
      </c:valAx>
      <c:catAx>
        <c:axId val="175602688"/>
        <c:scaling>
          <c:orientation val="minMax"/>
        </c:scaling>
        <c:delete val="1"/>
        <c:axPos val="l"/>
        <c:numFmt formatCode="General" sourceLinked="0"/>
        <c:majorTickMark val="out"/>
        <c:minorTickMark val="none"/>
        <c:tickLblPos val="nextTo"/>
        <c:crossAx val="175601152"/>
        <c:crosses val="autoZero"/>
        <c:auto val="1"/>
        <c:lblAlgn val="ctr"/>
        <c:lblOffset val="100"/>
        <c:noMultiLvlLbl val="0"/>
      </c:catAx>
    </c:plotArea>
    <c:legend>
      <c:legendPos val="r"/>
      <c:layout>
        <c:manualLayout>
          <c:xMode val="edge"/>
          <c:yMode val="edge"/>
          <c:x val="2.2486370716510981E-2"/>
          <c:y val="5.4811507936507915E-2"/>
          <c:w val="0.91981632917964706"/>
          <c:h val="0.4368055555555555"/>
        </c:manualLayout>
      </c:layout>
      <c:overlay val="0"/>
      <c:txPr>
        <a:bodyPr/>
        <a:lstStyle/>
        <a:p>
          <a:pPr>
            <a:defRPr sz="1000"/>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18159722222222"/>
          <c:y val="0.21474007936507933"/>
          <c:w val="0.78796257716049378"/>
          <c:h val="0.55143849206349205"/>
        </c:manualLayout>
      </c:layout>
      <c:barChart>
        <c:barDir val="bar"/>
        <c:grouping val="stacked"/>
        <c:varyColors val="0"/>
        <c:ser>
          <c:idx val="0"/>
          <c:order val="0"/>
          <c:tx>
            <c:strRef>
              <c:f>Tabelle1!$A$2</c:f>
              <c:strCache>
                <c:ptCount val="1"/>
                <c:pt idx="0">
                  <c:v>1 Davon gehört und korrekt beschrieben</c:v>
                </c:pt>
              </c:strCache>
            </c:strRef>
          </c:tx>
          <c:spPr>
            <a:solidFill>
              <a:schemeClr val="bg2"/>
            </a:solidFill>
          </c:spPr>
          <c:invertIfNegative val="0"/>
          <c:dPt>
            <c:idx val="1"/>
            <c:invertIfNegative val="0"/>
            <c:bubble3D val="0"/>
            <c:spPr>
              <a:pattFill prst="pct50">
                <a:fgClr>
                  <a:schemeClr val="bg2"/>
                </a:fgClr>
                <a:bgClr>
                  <a:schemeClr val="bg1"/>
                </a:bgClr>
              </a:pattFill>
            </c:spPr>
            <c:extLst>
              <c:ext xmlns:c16="http://schemas.microsoft.com/office/drawing/2014/chart" uri="{C3380CC4-5D6E-409C-BE32-E72D297353CC}">
                <c16:uniqueId val="{00000001-0443-4DEB-AF05-DCC9F29E4208}"/>
              </c:ext>
            </c:extLst>
          </c:dPt>
          <c:dLbls>
            <c:numFmt formatCode="#,##0.0" sourceLinked="0"/>
            <c:spPr>
              <a:noFill/>
              <a:ln>
                <a:noFill/>
              </a:ln>
              <a:effectLst/>
            </c:spPr>
            <c:txPr>
              <a:bodyPr/>
              <a:lstStyle/>
              <a:p>
                <a:pPr algn="ctr">
                  <a:defRPr lang="de-DE" sz="8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Tabelle1!$B$1:$C$1</c:f>
              <c:strCache>
                <c:ptCount val="2"/>
                <c:pt idx="0">
                  <c:v>Welle 5</c:v>
                </c:pt>
                <c:pt idx="1">
                  <c:v>Welle 4</c:v>
                </c:pt>
              </c:strCache>
            </c:strRef>
          </c:cat>
          <c:val>
            <c:numRef>
              <c:f>Tabelle1!$B$2:$C$2</c:f>
              <c:numCache>
                <c:formatCode>General</c:formatCode>
                <c:ptCount val="2"/>
                <c:pt idx="0" formatCode="0.0">
                  <c:v>47.4</c:v>
                </c:pt>
                <c:pt idx="1">
                  <c:v>45.3</c:v>
                </c:pt>
              </c:numCache>
            </c:numRef>
          </c:val>
          <c:extLst>
            <c:ext xmlns:c16="http://schemas.microsoft.com/office/drawing/2014/chart" uri="{C3380CC4-5D6E-409C-BE32-E72D297353CC}">
              <c16:uniqueId val="{00000000-00D6-4287-A8A7-C0B457AB5E37}"/>
            </c:ext>
          </c:extLst>
        </c:ser>
        <c:ser>
          <c:idx val="1"/>
          <c:order val="1"/>
          <c:tx>
            <c:strRef>
              <c:f>Tabelle1!$A$3</c:f>
              <c:strCache>
                <c:ptCount val="1"/>
                <c:pt idx="0">
                  <c:v>2 Davon gehört und nicht korrekt beschrieben</c:v>
                </c:pt>
              </c:strCache>
            </c:strRef>
          </c:tx>
          <c:spPr>
            <a:solidFill>
              <a:srgbClr val="FF8181"/>
            </a:solidFill>
          </c:spPr>
          <c:invertIfNegative val="0"/>
          <c:dPt>
            <c:idx val="1"/>
            <c:invertIfNegative val="0"/>
            <c:bubble3D val="0"/>
            <c:spPr>
              <a:pattFill prst="pct50">
                <a:fgClr>
                  <a:srgbClr val="FF8181"/>
                </a:fgClr>
                <a:bgClr>
                  <a:schemeClr val="bg1"/>
                </a:bgClr>
              </a:pattFill>
            </c:spPr>
            <c:extLst>
              <c:ext xmlns:c16="http://schemas.microsoft.com/office/drawing/2014/chart" uri="{C3380CC4-5D6E-409C-BE32-E72D297353CC}">
                <c16:uniqueId val="{00000003-0443-4DEB-AF05-DCC9F29E4208}"/>
              </c:ext>
            </c:extLst>
          </c:dPt>
          <c:dLbls>
            <c:numFmt formatCode="#,##0.0" sourceLinked="0"/>
            <c:spPr>
              <a:noFill/>
              <a:ln>
                <a:noFill/>
              </a:ln>
              <a:effectLst/>
            </c:spPr>
            <c:txPr>
              <a:bodyPr/>
              <a:lstStyle/>
              <a:p>
                <a:pPr algn="ctr">
                  <a:defRPr lang="de-DE" sz="8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Tabelle1!$B$1:$C$1</c:f>
              <c:strCache>
                <c:ptCount val="2"/>
                <c:pt idx="0">
                  <c:v>Welle 5</c:v>
                </c:pt>
                <c:pt idx="1">
                  <c:v>Welle 4</c:v>
                </c:pt>
              </c:strCache>
            </c:strRef>
          </c:cat>
          <c:val>
            <c:numRef>
              <c:f>Tabelle1!$B$3:$C$3</c:f>
              <c:numCache>
                <c:formatCode>General</c:formatCode>
                <c:ptCount val="2"/>
                <c:pt idx="0" formatCode="0.0">
                  <c:v>43.8</c:v>
                </c:pt>
                <c:pt idx="1">
                  <c:v>45</c:v>
                </c:pt>
              </c:numCache>
            </c:numRef>
          </c:val>
          <c:extLst>
            <c:ext xmlns:c16="http://schemas.microsoft.com/office/drawing/2014/chart" uri="{C3380CC4-5D6E-409C-BE32-E72D297353CC}">
              <c16:uniqueId val="{00000001-00D6-4287-A8A7-C0B457AB5E37}"/>
            </c:ext>
          </c:extLst>
        </c:ser>
        <c:ser>
          <c:idx val="2"/>
          <c:order val="2"/>
          <c:tx>
            <c:strRef>
              <c:f>Tabelle1!$A$4</c:f>
              <c:strCache>
                <c:ptCount val="1"/>
                <c:pt idx="0">
                  <c:v>3 Nichts davon gehört</c:v>
                </c:pt>
              </c:strCache>
            </c:strRef>
          </c:tx>
          <c:spPr>
            <a:solidFill>
              <a:srgbClr val="96A5B0"/>
            </a:solidFill>
          </c:spPr>
          <c:invertIfNegative val="0"/>
          <c:dPt>
            <c:idx val="0"/>
            <c:invertIfNegative val="0"/>
            <c:bubble3D val="0"/>
            <c:extLst>
              <c:ext xmlns:c16="http://schemas.microsoft.com/office/drawing/2014/chart" uri="{C3380CC4-5D6E-409C-BE32-E72D297353CC}">
                <c16:uniqueId val="{00000001-E98F-774F-82E4-4A121EBE6F95}"/>
              </c:ext>
            </c:extLst>
          </c:dPt>
          <c:dPt>
            <c:idx val="1"/>
            <c:invertIfNegative val="0"/>
            <c:bubble3D val="0"/>
            <c:spPr>
              <a:pattFill prst="pct50">
                <a:fgClr>
                  <a:srgbClr val="96A5B0"/>
                </a:fgClr>
                <a:bgClr>
                  <a:schemeClr val="bg1"/>
                </a:bgClr>
              </a:pattFill>
            </c:spPr>
            <c:extLst>
              <c:ext xmlns:c16="http://schemas.microsoft.com/office/drawing/2014/chart" uri="{C3380CC4-5D6E-409C-BE32-E72D297353CC}">
                <c16:uniqueId val="{00000006-0443-4DEB-AF05-DCC9F29E4208}"/>
              </c:ext>
            </c:extLst>
          </c:dPt>
          <c:dLbls>
            <c:numFmt formatCode="#,##0.0" sourceLinked="0"/>
            <c:spPr>
              <a:noFill/>
              <a:ln>
                <a:noFill/>
              </a:ln>
              <a:effectLst/>
            </c:spPr>
            <c:txPr>
              <a:bodyPr/>
              <a:lstStyle/>
              <a:p>
                <a:pPr>
                  <a:defRPr sz="800" b="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Tabelle1!$B$1:$C$1</c:f>
              <c:strCache>
                <c:ptCount val="2"/>
                <c:pt idx="0">
                  <c:v>Welle 5</c:v>
                </c:pt>
                <c:pt idx="1">
                  <c:v>Welle 4</c:v>
                </c:pt>
              </c:strCache>
            </c:strRef>
          </c:cat>
          <c:val>
            <c:numRef>
              <c:f>Tabelle1!$B$4:$C$4</c:f>
              <c:numCache>
                <c:formatCode>General</c:formatCode>
                <c:ptCount val="2"/>
                <c:pt idx="0" formatCode="0.0">
                  <c:v>8.8000000000000007</c:v>
                </c:pt>
                <c:pt idx="1">
                  <c:v>9.6</c:v>
                </c:pt>
              </c:numCache>
            </c:numRef>
          </c:val>
          <c:extLst>
            <c:ext xmlns:c16="http://schemas.microsoft.com/office/drawing/2014/chart" uri="{C3380CC4-5D6E-409C-BE32-E72D297353CC}">
              <c16:uniqueId val="{00000002-00D6-4287-A8A7-C0B457AB5E37}"/>
            </c:ext>
          </c:extLst>
        </c:ser>
        <c:dLbls>
          <c:dLblPos val="inEnd"/>
          <c:showLegendKey val="0"/>
          <c:showVal val="1"/>
          <c:showCatName val="0"/>
          <c:showSerName val="0"/>
          <c:showPercent val="0"/>
          <c:showBubbleSize val="0"/>
        </c:dLbls>
        <c:gapWidth val="50"/>
        <c:overlap val="100"/>
        <c:axId val="239697920"/>
        <c:axId val="239699456"/>
      </c:barChart>
      <c:catAx>
        <c:axId val="239697920"/>
        <c:scaling>
          <c:orientation val="maxMin"/>
        </c:scaling>
        <c:delete val="0"/>
        <c:axPos val="l"/>
        <c:numFmt formatCode="General" sourceLinked="0"/>
        <c:majorTickMark val="out"/>
        <c:minorTickMark val="none"/>
        <c:tickLblPos val="nextTo"/>
        <c:spPr>
          <a:ln>
            <a:noFill/>
          </a:ln>
        </c:spPr>
        <c:txPr>
          <a:bodyPr/>
          <a:lstStyle/>
          <a:p>
            <a:pPr>
              <a:defRPr sz="800"/>
            </a:pPr>
            <a:endParaRPr lang="de-DE"/>
          </a:p>
        </c:txPr>
        <c:crossAx val="239699456"/>
        <c:crosses val="autoZero"/>
        <c:auto val="1"/>
        <c:lblAlgn val="ctr"/>
        <c:lblOffset val="0"/>
        <c:tickLblSkip val="1"/>
        <c:noMultiLvlLbl val="0"/>
      </c:catAx>
      <c:valAx>
        <c:axId val="239699456"/>
        <c:scaling>
          <c:orientation val="minMax"/>
          <c:max val="100"/>
          <c:min val="0"/>
        </c:scaling>
        <c:delete val="1"/>
        <c:axPos val="t"/>
        <c:numFmt formatCode="0.0" sourceLinked="1"/>
        <c:majorTickMark val="out"/>
        <c:minorTickMark val="none"/>
        <c:tickLblPos val="nextTo"/>
        <c:crossAx val="239697920"/>
        <c:crosses val="autoZero"/>
        <c:crossBetween val="between"/>
        <c:majorUnit val="50"/>
        <c:minorUnit val="10"/>
      </c:valAx>
    </c:plotArea>
    <c:plotVisOnly val="1"/>
    <c:dispBlanksAs val="gap"/>
    <c:showDLblsOverMax val="0"/>
  </c:chart>
  <c:txPr>
    <a:bodyPr/>
    <a:lstStyle/>
    <a:p>
      <a:pPr>
        <a:defRPr sz="1200"/>
      </a:pPr>
      <a:endParaRPr lang="de-D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18159722222222"/>
          <c:y val="0.21474007936507933"/>
          <c:w val="0.78796257716049378"/>
          <c:h val="0.55143849206349205"/>
        </c:manualLayout>
      </c:layout>
      <c:barChart>
        <c:barDir val="bar"/>
        <c:grouping val="stacked"/>
        <c:varyColors val="0"/>
        <c:ser>
          <c:idx val="0"/>
          <c:order val="0"/>
          <c:tx>
            <c:strRef>
              <c:f>Tabelle1!$A$2</c:f>
              <c:strCache>
                <c:ptCount val="1"/>
                <c:pt idx="0">
                  <c:v>1 Davon gehört und korrekt beschrieben</c:v>
                </c:pt>
              </c:strCache>
            </c:strRef>
          </c:tx>
          <c:spPr>
            <a:solidFill>
              <a:schemeClr val="bg2"/>
            </a:solidFill>
          </c:spPr>
          <c:invertIfNegative val="0"/>
          <c:dPt>
            <c:idx val="1"/>
            <c:invertIfNegative val="0"/>
            <c:bubble3D val="0"/>
            <c:spPr>
              <a:pattFill prst="pct50">
                <a:fgClr>
                  <a:schemeClr val="bg2"/>
                </a:fgClr>
                <a:bgClr>
                  <a:schemeClr val="bg1"/>
                </a:bgClr>
              </a:pattFill>
            </c:spPr>
            <c:extLst>
              <c:ext xmlns:c16="http://schemas.microsoft.com/office/drawing/2014/chart" uri="{C3380CC4-5D6E-409C-BE32-E72D297353CC}">
                <c16:uniqueId val="{00000001-D8D9-497A-ADD6-6191BE5DB553}"/>
              </c:ext>
            </c:extLst>
          </c:dPt>
          <c:dLbls>
            <c:numFmt formatCode="#,##0.0" sourceLinked="0"/>
            <c:spPr>
              <a:noFill/>
              <a:ln>
                <a:noFill/>
              </a:ln>
              <a:effectLst/>
            </c:spPr>
            <c:txPr>
              <a:bodyPr/>
              <a:lstStyle/>
              <a:p>
                <a:pPr algn="ctr">
                  <a:defRPr lang="de-DE" sz="8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Tabelle1!$B$1:$C$1</c:f>
              <c:strCache>
                <c:ptCount val="2"/>
                <c:pt idx="0">
                  <c:v>Welle 5</c:v>
                </c:pt>
                <c:pt idx="1">
                  <c:v>Welle 4</c:v>
                </c:pt>
              </c:strCache>
            </c:strRef>
          </c:cat>
          <c:val>
            <c:numRef>
              <c:f>Tabelle1!$B$2:$C$2</c:f>
              <c:numCache>
                <c:formatCode>0.0</c:formatCode>
                <c:ptCount val="2"/>
                <c:pt idx="0">
                  <c:v>35.1</c:v>
                </c:pt>
                <c:pt idx="1">
                  <c:v>33.299999999999997</c:v>
                </c:pt>
              </c:numCache>
            </c:numRef>
          </c:val>
          <c:extLst>
            <c:ext xmlns:c16="http://schemas.microsoft.com/office/drawing/2014/chart" uri="{C3380CC4-5D6E-409C-BE32-E72D297353CC}">
              <c16:uniqueId val="{00000000-00D6-4287-A8A7-C0B457AB5E37}"/>
            </c:ext>
          </c:extLst>
        </c:ser>
        <c:ser>
          <c:idx val="1"/>
          <c:order val="1"/>
          <c:tx>
            <c:strRef>
              <c:f>Tabelle1!$A$3</c:f>
              <c:strCache>
                <c:ptCount val="1"/>
                <c:pt idx="0">
                  <c:v>2 Davon gehört und nicht korrekt beschrieben</c:v>
                </c:pt>
              </c:strCache>
            </c:strRef>
          </c:tx>
          <c:spPr>
            <a:solidFill>
              <a:srgbClr val="FF8181"/>
            </a:solidFill>
          </c:spPr>
          <c:invertIfNegative val="0"/>
          <c:dPt>
            <c:idx val="1"/>
            <c:invertIfNegative val="0"/>
            <c:bubble3D val="0"/>
            <c:spPr>
              <a:pattFill prst="pct50">
                <a:fgClr>
                  <a:srgbClr val="FF8181"/>
                </a:fgClr>
                <a:bgClr>
                  <a:schemeClr val="bg1"/>
                </a:bgClr>
              </a:pattFill>
            </c:spPr>
            <c:extLst>
              <c:ext xmlns:c16="http://schemas.microsoft.com/office/drawing/2014/chart" uri="{C3380CC4-5D6E-409C-BE32-E72D297353CC}">
                <c16:uniqueId val="{00000003-D8D9-497A-ADD6-6191BE5DB553}"/>
              </c:ext>
            </c:extLst>
          </c:dPt>
          <c:dLbls>
            <c:numFmt formatCode="#,##0.0" sourceLinked="0"/>
            <c:spPr>
              <a:noFill/>
              <a:ln>
                <a:noFill/>
              </a:ln>
              <a:effectLst/>
            </c:spPr>
            <c:txPr>
              <a:bodyPr/>
              <a:lstStyle/>
              <a:p>
                <a:pPr algn="ctr">
                  <a:defRPr lang="de-DE" sz="8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Tabelle1!$B$1:$C$1</c:f>
              <c:strCache>
                <c:ptCount val="2"/>
                <c:pt idx="0">
                  <c:v>Welle 5</c:v>
                </c:pt>
                <c:pt idx="1">
                  <c:v>Welle 4</c:v>
                </c:pt>
              </c:strCache>
            </c:strRef>
          </c:cat>
          <c:val>
            <c:numRef>
              <c:f>Tabelle1!$B$3:$C$3</c:f>
              <c:numCache>
                <c:formatCode>0.0</c:formatCode>
                <c:ptCount val="2"/>
                <c:pt idx="0">
                  <c:v>36.799999999999997</c:v>
                </c:pt>
                <c:pt idx="1">
                  <c:v>33.9</c:v>
                </c:pt>
              </c:numCache>
            </c:numRef>
          </c:val>
          <c:extLst>
            <c:ext xmlns:c16="http://schemas.microsoft.com/office/drawing/2014/chart" uri="{C3380CC4-5D6E-409C-BE32-E72D297353CC}">
              <c16:uniqueId val="{00000001-00D6-4287-A8A7-C0B457AB5E37}"/>
            </c:ext>
          </c:extLst>
        </c:ser>
        <c:ser>
          <c:idx val="2"/>
          <c:order val="2"/>
          <c:tx>
            <c:strRef>
              <c:f>Tabelle1!$A$4</c:f>
              <c:strCache>
                <c:ptCount val="1"/>
                <c:pt idx="0">
                  <c:v>3 Nichts davon gehört</c:v>
                </c:pt>
              </c:strCache>
            </c:strRef>
          </c:tx>
          <c:spPr>
            <a:solidFill>
              <a:srgbClr val="96A5B0"/>
            </a:solidFill>
          </c:spPr>
          <c:invertIfNegative val="0"/>
          <c:dPt>
            <c:idx val="0"/>
            <c:invertIfNegative val="0"/>
            <c:bubble3D val="0"/>
            <c:extLst>
              <c:ext xmlns:c16="http://schemas.microsoft.com/office/drawing/2014/chart" uri="{C3380CC4-5D6E-409C-BE32-E72D297353CC}">
                <c16:uniqueId val="{00000001-E98F-774F-82E4-4A121EBE6F95}"/>
              </c:ext>
            </c:extLst>
          </c:dPt>
          <c:dPt>
            <c:idx val="1"/>
            <c:invertIfNegative val="0"/>
            <c:bubble3D val="0"/>
            <c:spPr>
              <a:pattFill prst="pct50">
                <a:fgClr>
                  <a:srgbClr val="96A5B0"/>
                </a:fgClr>
                <a:bgClr>
                  <a:schemeClr val="bg1"/>
                </a:bgClr>
              </a:pattFill>
            </c:spPr>
            <c:extLst>
              <c:ext xmlns:c16="http://schemas.microsoft.com/office/drawing/2014/chart" uri="{C3380CC4-5D6E-409C-BE32-E72D297353CC}">
                <c16:uniqueId val="{00000006-D8D9-497A-ADD6-6191BE5DB553}"/>
              </c:ext>
            </c:extLst>
          </c:dPt>
          <c:dLbls>
            <c:numFmt formatCode="#,##0.0" sourceLinked="0"/>
            <c:spPr>
              <a:noFill/>
              <a:ln>
                <a:noFill/>
              </a:ln>
              <a:effectLst/>
            </c:spPr>
            <c:txPr>
              <a:bodyPr/>
              <a:lstStyle/>
              <a:p>
                <a:pPr>
                  <a:defRPr sz="800" b="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Tabelle1!$B$1:$C$1</c:f>
              <c:strCache>
                <c:ptCount val="2"/>
                <c:pt idx="0">
                  <c:v>Welle 5</c:v>
                </c:pt>
                <c:pt idx="1">
                  <c:v>Welle 4</c:v>
                </c:pt>
              </c:strCache>
            </c:strRef>
          </c:cat>
          <c:val>
            <c:numRef>
              <c:f>Tabelle1!$B$4:$C$4</c:f>
              <c:numCache>
                <c:formatCode>0.0</c:formatCode>
                <c:ptCount val="2"/>
                <c:pt idx="0">
                  <c:v>28.1</c:v>
                </c:pt>
                <c:pt idx="1">
                  <c:v>32.799999999999997</c:v>
                </c:pt>
              </c:numCache>
            </c:numRef>
          </c:val>
          <c:extLst>
            <c:ext xmlns:c16="http://schemas.microsoft.com/office/drawing/2014/chart" uri="{C3380CC4-5D6E-409C-BE32-E72D297353CC}">
              <c16:uniqueId val="{00000002-00D6-4287-A8A7-C0B457AB5E37}"/>
            </c:ext>
          </c:extLst>
        </c:ser>
        <c:dLbls>
          <c:dLblPos val="inEnd"/>
          <c:showLegendKey val="0"/>
          <c:showVal val="1"/>
          <c:showCatName val="0"/>
          <c:showSerName val="0"/>
          <c:showPercent val="0"/>
          <c:showBubbleSize val="0"/>
        </c:dLbls>
        <c:gapWidth val="50"/>
        <c:overlap val="100"/>
        <c:axId val="239600384"/>
        <c:axId val="239601920"/>
      </c:barChart>
      <c:catAx>
        <c:axId val="239600384"/>
        <c:scaling>
          <c:orientation val="maxMin"/>
        </c:scaling>
        <c:delete val="0"/>
        <c:axPos val="l"/>
        <c:numFmt formatCode="General" sourceLinked="0"/>
        <c:majorTickMark val="out"/>
        <c:minorTickMark val="none"/>
        <c:tickLblPos val="nextTo"/>
        <c:spPr>
          <a:ln>
            <a:noFill/>
          </a:ln>
        </c:spPr>
        <c:txPr>
          <a:bodyPr/>
          <a:lstStyle/>
          <a:p>
            <a:pPr>
              <a:defRPr sz="800"/>
            </a:pPr>
            <a:endParaRPr lang="de-DE"/>
          </a:p>
        </c:txPr>
        <c:crossAx val="239601920"/>
        <c:crosses val="autoZero"/>
        <c:auto val="1"/>
        <c:lblAlgn val="ctr"/>
        <c:lblOffset val="0"/>
        <c:tickLblSkip val="1"/>
        <c:noMultiLvlLbl val="0"/>
      </c:catAx>
      <c:valAx>
        <c:axId val="239601920"/>
        <c:scaling>
          <c:orientation val="minMax"/>
          <c:max val="100"/>
          <c:min val="0"/>
        </c:scaling>
        <c:delete val="1"/>
        <c:axPos val="t"/>
        <c:numFmt formatCode="0.0" sourceLinked="1"/>
        <c:majorTickMark val="out"/>
        <c:minorTickMark val="none"/>
        <c:tickLblPos val="nextTo"/>
        <c:crossAx val="239600384"/>
        <c:crosses val="autoZero"/>
        <c:crossBetween val="between"/>
        <c:majorUnit val="50"/>
        <c:minorUnit val="10"/>
      </c:valAx>
    </c:plotArea>
    <c:plotVisOnly val="1"/>
    <c:dispBlanksAs val="gap"/>
    <c:showDLblsOverMax val="0"/>
  </c:chart>
  <c:txPr>
    <a:bodyPr/>
    <a:lstStyle/>
    <a:p>
      <a:pPr>
        <a:defRPr sz="1200"/>
      </a:pPr>
      <a:endParaRPr lang="de-D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18469503687738"/>
          <c:y val="3.0542458736075438E-2"/>
          <c:w val="0.38673077182708832"/>
          <c:h val="0.86616107776291218"/>
        </c:manualLayout>
      </c:layout>
      <c:barChart>
        <c:barDir val="bar"/>
        <c:grouping val="percentStacked"/>
        <c:varyColors val="0"/>
        <c:ser>
          <c:idx val="0"/>
          <c:order val="0"/>
          <c:tx>
            <c:strRef>
              <c:f>Sheet1!$A$2</c:f>
              <c:strCache>
                <c:ptCount val="1"/>
                <c:pt idx="0">
                  <c:v>(1) Sehr positiv</c:v>
                </c:pt>
              </c:strCache>
            </c:strRef>
          </c:tx>
          <c:spPr>
            <a:solidFill>
              <a:schemeClr val="accent1"/>
            </a:solidFill>
            <a:ln w="23106">
              <a:noFill/>
            </a:ln>
          </c:spPr>
          <c:invertIfNegative val="0"/>
          <c:dPt>
            <c:idx val="1"/>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1-3E3B-6D45-AD0C-92B195DD82A9}"/>
              </c:ext>
            </c:extLst>
          </c:dPt>
          <c:dPt>
            <c:idx val="2"/>
            <c:invertIfNegative val="0"/>
            <c:bubble3D val="0"/>
            <c:extLst>
              <c:ext xmlns:c16="http://schemas.microsoft.com/office/drawing/2014/chart" uri="{C3380CC4-5D6E-409C-BE32-E72D297353CC}">
                <c16:uniqueId val="{00000003-38FA-244B-BA83-006947D6F599}"/>
              </c:ext>
            </c:extLst>
          </c:dPt>
          <c:dPt>
            <c:idx val="3"/>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3-0248-4D47-B025-46B96E5A5D87}"/>
              </c:ext>
            </c:extLst>
          </c:dPt>
          <c:dPt>
            <c:idx val="4"/>
            <c:invertIfNegative val="0"/>
            <c:bubble3D val="0"/>
            <c:extLst>
              <c:ext xmlns:c16="http://schemas.microsoft.com/office/drawing/2014/chart" uri="{C3380CC4-5D6E-409C-BE32-E72D297353CC}">
                <c16:uniqueId val="{00000006-38FA-244B-BA83-006947D6F599}"/>
              </c:ext>
            </c:extLst>
          </c:dPt>
          <c:dPt>
            <c:idx val="5"/>
            <c:invertIfNegative val="0"/>
            <c:bubble3D val="0"/>
            <c:extLst>
              <c:ext xmlns:c16="http://schemas.microsoft.com/office/drawing/2014/chart" uri="{C3380CC4-5D6E-409C-BE32-E72D297353CC}">
                <c16:uniqueId val="{00000008-38FA-244B-BA83-006947D6F599}"/>
              </c:ext>
            </c:extLst>
          </c:dPt>
          <c:dPt>
            <c:idx val="6"/>
            <c:invertIfNegative val="0"/>
            <c:bubble3D val="0"/>
            <c:extLst>
              <c:ext xmlns:c16="http://schemas.microsoft.com/office/drawing/2014/chart" uri="{C3380CC4-5D6E-409C-BE32-E72D297353CC}">
                <c16:uniqueId val="{0000000B-7C74-EB43-A94B-CDBEB3304670}"/>
              </c:ext>
            </c:extLst>
          </c:dPt>
          <c:dPt>
            <c:idx val="7"/>
            <c:invertIfNegative val="0"/>
            <c:bubble3D val="0"/>
            <c:extLst>
              <c:ext xmlns:c16="http://schemas.microsoft.com/office/drawing/2014/chart" uri="{C3380CC4-5D6E-409C-BE32-E72D297353CC}">
                <c16:uniqueId val="{0000000D-7C74-EB43-A94B-CDBEB3304670}"/>
              </c:ext>
            </c:extLst>
          </c:dPt>
          <c:dLbls>
            <c:numFmt formatCode="0.0" sourceLinked="0"/>
            <c:spPr>
              <a:noFill/>
              <a:ln w="23106">
                <a:noFill/>
              </a:ln>
            </c:spPr>
            <c:txPr>
              <a:bodyPr/>
              <a:lstStyle/>
              <a:p>
                <a:pPr>
                  <a:defRPr sz="11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Gesamt / Welle 5</c:v>
                </c:pt>
                <c:pt idx="1">
                  <c:v>Gesamt / Welle 4</c:v>
                </c:pt>
                <c:pt idx="2">
                  <c:v>Gas-/Fernwärmeheizer / Welle 5</c:v>
                </c:pt>
                <c:pt idx="3">
                  <c:v>Gas-/Fernwärmeheizer / Welle 4</c:v>
                </c:pt>
              </c:strCache>
            </c:strRef>
          </c:cat>
          <c:val>
            <c:numRef>
              <c:f>Sheet1!$B$2:$E$2</c:f>
              <c:numCache>
                <c:formatCode>General</c:formatCode>
                <c:ptCount val="4"/>
                <c:pt idx="0" formatCode="###0.0">
                  <c:v>18.106995884773664</c:v>
                </c:pt>
                <c:pt idx="1">
                  <c:v>18.899999999999999</c:v>
                </c:pt>
                <c:pt idx="2" formatCode="###0.0">
                  <c:v>30.134680134680135</c:v>
                </c:pt>
                <c:pt idx="3">
                  <c:v>35.6</c:v>
                </c:pt>
              </c:numCache>
            </c:numRef>
          </c:val>
          <c:extLst>
            <c:ext xmlns:c16="http://schemas.microsoft.com/office/drawing/2014/chart" uri="{C3380CC4-5D6E-409C-BE32-E72D297353CC}">
              <c16:uniqueId val="{00000000-32F7-4CC8-9B1F-DC42A381AE43}"/>
            </c:ext>
          </c:extLst>
        </c:ser>
        <c:ser>
          <c:idx val="1"/>
          <c:order val="1"/>
          <c:tx>
            <c:strRef>
              <c:f>Sheet1!$A$3</c:f>
              <c:strCache>
                <c:ptCount val="1"/>
                <c:pt idx="0">
                  <c:v>(2)</c:v>
                </c:pt>
              </c:strCache>
            </c:strRef>
          </c:tx>
          <c:spPr>
            <a:solidFill>
              <a:schemeClr val="accent1">
                <a:lumMod val="40000"/>
                <a:lumOff val="60000"/>
              </a:schemeClr>
            </a:solidFill>
            <a:ln w="23106">
              <a:noFill/>
            </a:ln>
          </c:spPr>
          <c:invertIfNegative val="0"/>
          <c:dPt>
            <c:idx val="1"/>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3-3E3B-6D45-AD0C-92B195DD82A9}"/>
              </c:ext>
            </c:extLst>
          </c:dPt>
          <c:dPt>
            <c:idx val="2"/>
            <c:invertIfNegative val="0"/>
            <c:bubble3D val="0"/>
            <c:extLst>
              <c:ext xmlns:c16="http://schemas.microsoft.com/office/drawing/2014/chart" uri="{C3380CC4-5D6E-409C-BE32-E72D297353CC}">
                <c16:uniqueId val="{0000000C-38FA-244B-BA83-006947D6F599}"/>
              </c:ext>
            </c:extLst>
          </c:dPt>
          <c:dPt>
            <c:idx val="3"/>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7-0248-4D47-B025-46B96E5A5D87}"/>
              </c:ext>
            </c:extLst>
          </c:dPt>
          <c:dPt>
            <c:idx val="4"/>
            <c:invertIfNegative val="0"/>
            <c:bubble3D val="0"/>
            <c:extLst>
              <c:ext xmlns:c16="http://schemas.microsoft.com/office/drawing/2014/chart" uri="{C3380CC4-5D6E-409C-BE32-E72D297353CC}">
                <c16:uniqueId val="{0000000F-38FA-244B-BA83-006947D6F599}"/>
              </c:ext>
            </c:extLst>
          </c:dPt>
          <c:dPt>
            <c:idx val="5"/>
            <c:invertIfNegative val="0"/>
            <c:bubble3D val="0"/>
            <c:extLst>
              <c:ext xmlns:c16="http://schemas.microsoft.com/office/drawing/2014/chart" uri="{C3380CC4-5D6E-409C-BE32-E72D297353CC}">
                <c16:uniqueId val="{00000011-38FA-244B-BA83-006947D6F599}"/>
              </c:ext>
            </c:extLst>
          </c:dPt>
          <c:dPt>
            <c:idx val="6"/>
            <c:invertIfNegative val="0"/>
            <c:bubble3D val="0"/>
            <c:extLst>
              <c:ext xmlns:c16="http://schemas.microsoft.com/office/drawing/2014/chart" uri="{C3380CC4-5D6E-409C-BE32-E72D297353CC}">
                <c16:uniqueId val="{00000019-7C74-EB43-A94B-CDBEB3304670}"/>
              </c:ext>
            </c:extLst>
          </c:dPt>
          <c:dPt>
            <c:idx val="7"/>
            <c:invertIfNegative val="0"/>
            <c:bubble3D val="0"/>
            <c:extLst>
              <c:ext xmlns:c16="http://schemas.microsoft.com/office/drawing/2014/chart" uri="{C3380CC4-5D6E-409C-BE32-E72D297353CC}">
                <c16:uniqueId val="{0000001B-7C74-EB43-A94B-CDBEB3304670}"/>
              </c:ext>
            </c:extLst>
          </c:dPt>
          <c:dLbls>
            <c:numFmt formatCode="0.0" sourceLinked="0"/>
            <c:spPr>
              <a:noFill/>
              <a:ln w="23106">
                <a:noFill/>
              </a:ln>
            </c:spPr>
            <c:txPr>
              <a:bodyPr/>
              <a:lstStyle/>
              <a:p>
                <a:pPr>
                  <a:defRPr sz="11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Gesamt / Welle 5</c:v>
                </c:pt>
                <c:pt idx="1">
                  <c:v>Gesamt / Welle 4</c:v>
                </c:pt>
                <c:pt idx="2">
                  <c:v>Gas-/Fernwärmeheizer / Welle 5</c:v>
                </c:pt>
                <c:pt idx="3">
                  <c:v>Gas-/Fernwärmeheizer / Welle 4</c:v>
                </c:pt>
              </c:strCache>
            </c:strRef>
          </c:cat>
          <c:val>
            <c:numRef>
              <c:f>Sheet1!$B$3:$E$3</c:f>
              <c:numCache>
                <c:formatCode>General</c:formatCode>
                <c:ptCount val="4"/>
                <c:pt idx="0" formatCode="###0.0">
                  <c:v>33.024691358024697</c:v>
                </c:pt>
                <c:pt idx="1">
                  <c:v>35.6</c:v>
                </c:pt>
                <c:pt idx="2" formatCode="###0.0">
                  <c:v>30.63973063973064</c:v>
                </c:pt>
                <c:pt idx="3">
                  <c:v>30.6</c:v>
                </c:pt>
              </c:numCache>
            </c:numRef>
          </c:val>
          <c:extLst>
            <c:ext xmlns:c16="http://schemas.microsoft.com/office/drawing/2014/chart" uri="{C3380CC4-5D6E-409C-BE32-E72D297353CC}">
              <c16:uniqueId val="{00000001-32F7-4CC8-9B1F-DC42A381AE43}"/>
            </c:ext>
          </c:extLst>
        </c:ser>
        <c:ser>
          <c:idx val="2"/>
          <c:order val="2"/>
          <c:tx>
            <c:strRef>
              <c:f>Sheet1!$A$4</c:f>
              <c:strCache>
                <c:ptCount val="1"/>
                <c:pt idx="0">
                  <c:v>(3)</c:v>
                </c:pt>
              </c:strCache>
            </c:strRef>
          </c:tx>
          <c:spPr>
            <a:solidFill>
              <a:srgbClr val="F1D1C1"/>
            </a:solidFill>
            <a:ln w="23106">
              <a:noFill/>
            </a:ln>
          </c:spPr>
          <c:invertIfNegative val="0"/>
          <c:dPt>
            <c:idx val="1"/>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05-3E3B-6D45-AD0C-92B195DD82A9}"/>
              </c:ext>
            </c:extLst>
          </c:dPt>
          <c:dPt>
            <c:idx val="2"/>
            <c:invertIfNegative val="0"/>
            <c:bubble3D val="0"/>
            <c:extLst>
              <c:ext xmlns:c16="http://schemas.microsoft.com/office/drawing/2014/chart" uri="{C3380CC4-5D6E-409C-BE32-E72D297353CC}">
                <c16:uniqueId val="{00000015-38FA-244B-BA83-006947D6F599}"/>
              </c:ext>
            </c:extLst>
          </c:dPt>
          <c:dPt>
            <c:idx val="3"/>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0B-0248-4D47-B025-46B96E5A5D87}"/>
              </c:ext>
            </c:extLst>
          </c:dPt>
          <c:dPt>
            <c:idx val="4"/>
            <c:invertIfNegative val="0"/>
            <c:bubble3D val="0"/>
            <c:extLst>
              <c:ext xmlns:c16="http://schemas.microsoft.com/office/drawing/2014/chart" uri="{C3380CC4-5D6E-409C-BE32-E72D297353CC}">
                <c16:uniqueId val="{00000018-38FA-244B-BA83-006947D6F599}"/>
              </c:ext>
            </c:extLst>
          </c:dPt>
          <c:dPt>
            <c:idx val="5"/>
            <c:invertIfNegative val="0"/>
            <c:bubble3D val="0"/>
            <c:extLst>
              <c:ext xmlns:c16="http://schemas.microsoft.com/office/drawing/2014/chart" uri="{C3380CC4-5D6E-409C-BE32-E72D297353CC}">
                <c16:uniqueId val="{0000001A-38FA-244B-BA83-006947D6F599}"/>
              </c:ext>
            </c:extLst>
          </c:dPt>
          <c:dPt>
            <c:idx val="6"/>
            <c:invertIfNegative val="0"/>
            <c:bubble3D val="0"/>
            <c:extLst>
              <c:ext xmlns:c16="http://schemas.microsoft.com/office/drawing/2014/chart" uri="{C3380CC4-5D6E-409C-BE32-E72D297353CC}">
                <c16:uniqueId val="{00000027-7C74-EB43-A94B-CDBEB3304670}"/>
              </c:ext>
            </c:extLst>
          </c:dPt>
          <c:dPt>
            <c:idx val="7"/>
            <c:invertIfNegative val="0"/>
            <c:bubble3D val="0"/>
            <c:extLst>
              <c:ext xmlns:c16="http://schemas.microsoft.com/office/drawing/2014/chart" uri="{C3380CC4-5D6E-409C-BE32-E72D297353CC}">
                <c16:uniqueId val="{00000029-7C74-EB43-A94B-CDBEB3304670}"/>
              </c:ext>
            </c:extLst>
          </c:dPt>
          <c:dLbls>
            <c:numFmt formatCode="0.0" sourceLinked="0"/>
            <c:spPr>
              <a:noFill/>
              <a:ln w="23106">
                <a:noFill/>
              </a:ln>
            </c:spPr>
            <c:txPr>
              <a:bodyPr/>
              <a:lstStyle/>
              <a:p>
                <a:pPr>
                  <a:defRPr sz="11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Gesamt / Welle 5</c:v>
                </c:pt>
                <c:pt idx="1">
                  <c:v>Gesamt / Welle 4</c:v>
                </c:pt>
                <c:pt idx="2">
                  <c:v>Gas-/Fernwärmeheizer / Welle 5</c:v>
                </c:pt>
                <c:pt idx="3">
                  <c:v>Gas-/Fernwärmeheizer / Welle 4</c:v>
                </c:pt>
              </c:strCache>
            </c:strRef>
          </c:cat>
          <c:val>
            <c:numRef>
              <c:f>Sheet1!$B$4:$E$4</c:f>
              <c:numCache>
                <c:formatCode>General</c:formatCode>
                <c:ptCount val="4"/>
                <c:pt idx="0" formatCode="###0.0">
                  <c:v>35.390946502057616</c:v>
                </c:pt>
                <c:pt idx="1">
                  <c:v>33.6</c:v>
                </c:pt>
                <c:pt idx="2" formatCode="###0.0">
                  <c:v>27.609427609427613</c:v>
                </c:pt>
                <c:pt idx="3">
                  <c:v>26.5</c:v>
                </c:pt>
              </c:numCache>
            </c:numRef>
          </c:val>
          <c:extLst>
            <c:ext xmlns:c16="http://schemas.microsoft.com/office/drawing/2014/chart" uri="{C3380CC4-5D6E-409C-BE32-E72D297353CC}">
              <c16:uniqueId val="{00000002-32F7-4CC8-9B1F-DC42A381AE43}"/>
            </c:ext>
          </c:extLst>
        </c:ser>
        <c:ser>
          <c:idx val="11"/>
          <c:order val="3"/>
          <c:tx>
            <c:strRef>
              <c:f>Sheet1!$A$5</c:f>
              <c:strCache>
                <c:ptCount val="1"/>
                <c:pt idx="0">
                  <c:v>(4)</c:v>
                </c:pt>
              </c:strCache>
            </c:strRef>
          </c:tx>
          <c:spPr>
            <a:solidFill>
              <a:schemeClr val="accent3">
                <a:lumMod val="40000"/>
                <a:lumOff val="60000"/>
              </a:schemeClr>
            </a:solidFill>
            <a:ln w="23106">
              <a:noFill/>
            </a:ln>
          </c:spPr>
          <c:invertIfNegative val="0"/>
          <c:dPt>
            <c:idx val="1"/>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01-08EE-0148-8C4F-6BA2BFC2EDDC}"/>
              </c:ext>
            </c:extLst>
          </c:dPt>
          <c:dPt>
            <c:idx val="2"/>
            <c:invertIfNegative val="0"/>
            <c:bubble3D val="0"/>
            <c:extLst>
              <c:ext xmlns:c16="http://schemas.microsoft.com/office/drawing/2014/chart" uri="{C3380CC4-5D6E-409C-BE32-E72D297353CC}">
                <c16:uniqueId val="{0000002D-7C74-EB43-A94B-CDBEB3304670}"/>
              </c:ext>
            </c:extLst>
          </c:dPt>
          <c:dPt>
            <c:idx val="3"/>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0F-0248-4D47-B025-46B96E5A5D87}"/>
              </c:ext>
            </c:extLst>
          </c:dPt>
          <c:dPt>
            <c:idx val="4"/>
            <c:invertIfNegative val="0"/>
            <c:bubble3D val="0"/>
            <c:extLst>
              <c:ext xmlns:c16="http://schemas.microsoft.com/office/drawing/2014/chart" uri="{C3380CC4-5D6E-409C-BE32-E72D297353CC}">
                <c16:uniqueId val="{0000001F-38FA-244B-BA83-006947D6F599}"/>
              </c:ext>
            </c:extLst>
          </c:dPt>
          <c:dPt>
            <c:idx val="5"/>
            <c:invertIfNegative val="0"/>
            <c:bubble3D val="0"/>
            <c:extLst>
              <c:ext xmlns:c16="http://schemas.microsoft.com/office/drawing/2014/chart" uri="{C3380CC4-5D6E-409C-BE32-E72D297353CC}">
                <c16:uniqueId val="{00000021-38FA-244B-BA83-006947D6F599}"/>
              </c:ext>
            </c:extLst>
          </c:dPt>
          <c:dPt>
            <c:idx val="6"/>
            <c:invertIfNegative val="0"/>
            <c:bubble3D val="0"/>
            <c:extLst>
              <c:ext xmlns:c16="http://schemas.microsoft.com/office/drawing/2014/chart" uri="{C3380CC4-5D6E-409C-BE32-E72D297353CC}">
                <c16:uniqueId val="{00000035-7C74-EB43-A94B-CDBEB3304670}"/>
              </c:ext>
            </c:extLst>
          </c:dPt>
          <c:dPt>
            <c:idx val="7"/>
            <c:invertIfNegative val="0"/>
            <c:bubble3D val="0"/>
            <c:extLst>
              <c:ext xmlns:c16="http://schemas.microsoft.com/office/drawing/2014/chart" uri="{C3380CC4-5D6E-409C-BE32-E72D297353CC}">
                <c16:uniqueId val="{00000037-7C74-EB43-A94B-CDBEB3304670}"/>
              </c:ext>
            </c:extLst>
          </c:dPt>
          <c:dLbls>
            <c:dLbl>
              <c:idx val="3"/>
              <c:layout>
                <c:manualLayout>
                  <c:x val="-4.6340786740064312E-3"/>
                  <c:y val="7.154559957956833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248-4D47-B025-46B96E5A5D87}"/>
                </c:ext>
              </c:extLst>
            </c:dLbl>
            <c:numFmt formatCode="0.0" sourceLinked="0"/>
            <c:spPr>
              <a:noFill/>
              <a:ln w="23106">
                <a:noFill/>
              </a:ln>
            </c:spPr>
            <c:txPr>
              <a:bodyPr/>
              <a:lstStyle/>
              <a:p>
                <a:pPr>
                  <a:defRPr sz="11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Gesamt / Welle 5</c:v>
                </c:pt>
                <c:pt idx="1">
                  <c:v>Gesamt / Welle 4</c:v>
                </c:pt>
                <c:pt idx="2">
                  <c:v>Gas-/Fernwärmeheizer / Welle 5</c:v>
                </c:pt>
                <c:pt idx="3">
                  <c:v>Gas-/Fernwärmeheizer / Welle 4</c:v>
                </c:pt>
              </c:strCache>
            </c:strRef>
          </c:cat>
          <c:val>
            <c:numRef>
              <c:f>Sheet1!$B$5:$E$5</c:f>
              <c:numCache>
                <c:formatCode>General</c:formatCode>
                <c:ptCount val="4"/>
                <c:pt idx="0" formatCode="###0.0">
                  <c:v>7.716049382716049</c:v>
                </c:pt>
                <c:pt idx="1">
                  <c:v>7.4</c:v>
                </c:pt>
                <c:pt idx="2" formatCode="###0.0">
                  <c:v>6.0606060606060606</c:v>
                </c:pt>
                <c:pt idx="3">
                  <c:v>4.5</c:v>
                </c:pt>
              </c:numCache>
            </c:numRef>
          </c:val>
          <c:extLst>
            <c:ext xmlns:c16="http://schemas.microsoft.com/office/drawing/2014/chart" uri="{C3380CC4-5D6E-409C-BE32-E72D297353CC}">
              <c16:uniqueId val="{00000003-32F7-4CC8-9B1F-DC42A381AE43}"/>
            </c:ext>
          </c:extLst>
        </c:ser>
        <c:ser>
          <c:idx val="3"/>
          <c:order val="4"/>
          <c:tx>
            <c:strRef>
              <c:f>Sheet1!$A$6</c:f>
              <c:strCache>
                <c:ptCount val="1"/>
                <c:pt idx="0">
                  <c:v>(5) Sehr negativ</c:v>
                </c:pt>
              </c:strCache>
            </c:strRef>
          </c:tx>
          <c:spPr>
            <a:solidFill>
              <a:schemeClr val="accent3">
                <a:lumMod val="60000"/>
                <a:lumOff val="40000"/>
              </a:schemeClr>
            </a:solidFill>
            <a:ln w="23106">
              <a:noFill/>
            </a:ln>
          </c:spPr>
          <c:invertIfNegative val="0"/>
          <c:dPt>
            <c:idx val="1"/>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01-6FC9-E94C-8D58-9423A9A47BF6}"/>
              </c:ext>
            </c:extLst>
          </c:dPt>
          <c:dPt>
            <c:idx val="2"/>
            <c:invertIfNegative val="0"/>
            <c:bubble3D val="0"/>
            <c:extLst>
              <c:ext xmlns:c16="http://schemas.microsoft.com/office/drawing/2014/chart" uri="{C3380CC4-5D6E-409C-BE32-E72D297353CC}">
                <c16:uniqueId val="{0000003B-7C74-EB43-A94B-CDBEB3304670}"/>
              </c:ext>
            </c:extLst>
          </c:dPt>
          <c:dPt>
            <c:idx val="3"/>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13-0248-4D47-B025-46B96E5A5D87}"/>
              </c:ext>
            </c:extLst>
          </c:dPt>
          <c:dLbls>
            <c:dLbl>
              <c:idx val="1"/>
              <c:layout>
                <c:manualLayout>
                  <c:x val="4.634078674006431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C9-E94C-8D58-9423A9A47BF6}"/>
                </c:ext>
              </c:extLst>
            </c:dLbl>
            <c:dLbl>
              <c:idx val="3"/>
              <c:layout>
                <c:manualLayout>
                  <c:x val="7.723464456677385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248-4D47-B025-46B96E5A5D87}"/>
                </c:ext>
              </c:extLst>
            </c:dLbl>
            <c:spPr>
              <a:noFill/>
              <a:ln>
                <a:noFill/>
              </a:ln>
              <a:effectLst/>
            </c:spPr>
            <c:txPr>
              <a:bodyPr/>
              <a:lstStyle/>
              <a:p>
                <a:pPr algn="ctr">
                  <a:defRPr lang="de-DE" sz="1100" b="0" i="0" u="none" strike="noStrike" kern="1200" baseline="0">
                    <a:solidFill>
                      <a:srgbClr val="000000"/>
                    </a:solidFill>
                    <a:latin typeface="+mn-lt"/>
                    <a:ea typeface="Verdana"/>
                    <a:cs typeface="Verdana"/>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Gesamt / Welle 5</c:v>
                </c:pt>
                <c:pt idx="1">
                  <c:v>Gesamt / Welle 4</c:v>
                </c:pt>
                <c:pt idx="2">
                  <c:v>Gas-/Fernwärmeheizer / Welle 5</c:v>
                </c:pt>
                <c:pt idx="3">
                  <c:v>Gas-/Fernwärmeheizer / Welle 4</c:v>
                </c:pt>
              </c:strCache>
            </c:strRef>
          </c:cat>
          <c:val>
            <c:numRef>
              <c:f>Sheet1!$B$6:$E$6</c:f>
              <c:numCache>
                <c:formatCode>General</c:formatCode>
                <c:ptCount val="4"/>
                <c:pt idx="0" formatCode="###0.0">
                  <c:v>5.761316872427984</c:v>
                </c:pt>
                <c:pt idx="1">
                  <c:v>4.5</c:v>
                </c:pt>
                <c:pt idx="2" formatCode="###0.0">
                  <c:v>5.5555555555555554</c:v>
                </c:pt>
                <c:pt idx="3">
                  <c:v>2.8</c:v>
                </c:pt>
              </c:numCache>
            </c:numRef>
          </c:val>
          <c:extLst>
            <c:ext xmlns:c16="http://schemas.microsoft.com/office/drawing/2014/chart" uri="{C3380CC4-5D6E-409C-BE32-E72D297353CC}">
              <c16:uniqueId val="{00000004-32F7-4CC8-9B1F-DC42A381AE43}"/>
            </c:ext>
          </c:extLst>
        </c:ser>
        <c:dLbls>
          <c:showLegendKey val="0"/>
          <c:showVal val="1"/>
          <c:showCatName val="0"/>
          <c:showSerName val="0"/>
          <c:showPercent val="0"/>
          <c:showBubbleSize val="0"/>
        </c:dLbls>
        <c:gapWidth val="100"/>
        <c:overlap val="100"/>
        <c:axId val="241796608"/>
        <c:axId val="241798144"/>
      </c:barChart>
      <c:catAx>
        <c:axId val="241796608"/>
        <c:scaling>
          <c:orientation val="maxMin"/>
        </c:scaling>
        <c:delete val="0"/>
        <c:axPos val="l"/>
        <c:numFmt formatCode="General" sourceLinked="1"/>
        <c:majorTickMark val="out"/>
        <c:minorTickMark val="none"/>
        <c:tickLblPos val="nextTo"/>
        <c:spPr>
          <a:ln w="11553">
            <a:noFill/>
            <a:prstDash val="solid"/>
          </a:ln>
        </c:spPr>
        <c:txPr>
          <a:bodyPr rot="0" vert="horz"/>
          <a:lstStyle/>
          <a:p>
            <a:pPr>
              <a:defRPr sz="1100"/>
            </a:pPr>
            <a:endParaRPr lang="de-DE"/>
          </a:p>
        </c:txPr>
        <c:crossAx val="241798144"/>
        <c:crosses val="autoZero"/>
        <c:auto val="1"/>
        <c:lblAlgn val="ctr"/>
        <c:lblOffset val="100"/>
        <c:tickLblSkip val="1"/>
        <c:tickMarkSkip val="1"/>
        <c:noMultiLvlLbl val="0"/>
      </c:catAx>
      <c:valAx>
        <c:axId val="241798144"/>
        <c:scaling>
          <c:orientation val="minMax"/>
        </c:scaling>
        <c:delete val="1"/>
        <c:axPos val="b"/>
        <c:numFmt formatCode="0%" sourceLinked="1"/>
        <c:majorTickMark val="out"/>
        <c:minorTickMark val="none"/>
        <c:tickLblPos val="none"/>
        <c:crossAx val="241796608"/>
        <c:crosses val="max"/>
        <c:crossBetween val="between"/>
        <c:majorUnit val="0.2"/>
      </c:valAx>
      <c:spPr>
        <a:noFill/>
        <a:ln w="23106">
          <a:noFill/>
        </a:ln>
      </c:spPr>
    </c:plotArea>
    <c:legend>
      <c:legendPos val="r"/>
      <c:layout>
        <c:manualLayout>
          <c:xMode val="edge"/>
          <c:yMode val="edge"/>
          <c:x val="0.38882839179590495"/>
          <c:y val="0.90403445636076152"/>
          <c:w val="0.42530406428160417"/>
          <c:h val="9.5965543639238468E-2"/>
        </c:manualLayout>
      </c:layout>
      <c:overlay val="0"/>
      <c:spPr>
        <a:noFill/>
        <a:ln w="23106">
          <a:noFill/>
        </a:ln>
      </c:spPr>
      <c:txPr>
        <a:bodyPr/>
        <a:lstStyle/>
        <a:p>
          <a:pPr>
            <a:defRPr sz="1100"/>
          </a:pPr>
          <a:endParaRPr lang="de-DE"/>
        </a:p>
      </c:txPr>
    </c:legend>
    <c:plotVisOnly val="1"/>
    <c:dispBlanksAs val="gap"/>
    <c:showDLblsOverMax val="0"/>
  </c:chart>
  <c:spPr>
    <a:noFill/>
    <a:ln>
      <a:noFill/>
    </a:ln>
  </c:spPr>
  <c:txPr>
    <a:bodyPr/>
    <a:lstStyle/>
    <a:p>
      <a:pPr>
        <a:defRPr sz="1200" b="0" i="0" u="none" strike="noStrike" baseline="0">
          <a:solidFill>
            <a:srgbClr val="000000"/>
          </a:solidFill>
          <a:latin typeface="+mn-lt"/>
          <a:ea typeface="Verdana"/>
          <a:cs typeface="Verdana"/>
        </a:defRPr>
      </a:pPr>
      <a:endParaRPr lang="de-D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5422381675612"/>
          <c:y val="3.0542458736075438E-2"/>
          <c:w val="0.5319319036126231"/>
          <c:h val="0.86616107776291218"/>
        </c:manualLayout>
      </c:layout>
      <c:barChart>
        <c:barDir val="bar"/>
        <c:grouping val="percentStacked"/>
        <c:varyColors val="0"/>
        <c:ser>
          <c:idx val="0"/>
          <c:order val="0"/>
          <c:tx>
            <c:strRef>
              <c:f>Sheet1!$A$2</c:f>
              <c:strCache>
                <c:ptCount val="1"/>
                <c:pt idx="0">
                  <c:v>Deutliche Reduktion meiner Energiekosten</c:v>
                </c:pt>
              </c:strCache>
            </c:strRef>
          </c:tx>
          <c:spPr>
            <a:solidFill>
              <a:schemeClr val="accent1"/>
            </a:solidFill>
            <a:ln w="23106">
              <a:noFill/>
            </a:ln>
          </c:spPr>
          <c:invertIfNegative val="0"/>
          <c:dPt>
            <c:idx val="1"/>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1-3E3B-6D45-AD0C-92B195DD82A9}"/>
              </c:ext>
            </c:extLst>
          </c:dPt>
          <c:dPt>
            <c:idx val="2"/>
            <c:invertIfNegative val="0"/>
            <c:bubble3D val="0"/>
            <c:extLst>
              <c:ext xmlns:c16="http://schemas.microsoft.com/office/drawing/2014/chart" uri="{C3380CC4-5D6E-409C-BE32-E72D297353CC}">
                <c16:uniqueId val="{00000003-38FA-244B-BA83-006947D6F599}"/>
              </c:ext>
            </c:extLst>
          </c:dPt>
          <c:dPt>
            <c:idx val="3"/>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3-0248-4D47-B025-46B96E5A5D87}"/>
              </c:ext>
            </c:extLst>
          </c:dPt>
          <c:dPt>
            <c:idx val="4"/>
            <c:invertIfNegative val="0"/>
            <c:bubble3D val="0"/>
            <c:extLst>
              <c:ext xmlns:c16="http://schemas.microsoft.com/office/drawing/2014/chart" uri="{C3380CC4-5D6E-409C-BE32-E72D297353CC}">
                <c16:uniqueId val="{00000006-38FA-244B-BA83-006947D6F599}"/>
              </c:ext>
            </c:extLst>
          </c:dPt>
          <c:dPt>
            <c:idx val="5"/>
            <c:invertIfNegative val="0"/>
            <c:bubble3D val="0"/>
            <c:extLst>
              <c:ext xmlns:c16="http://schemas.microsoft.com/office/drawing/2014/chart" uri="{C3380CC4-5D6E-409C-BE32-E72D297353CC}">
                <c16:uniqueId val="{00000008-38FA-244B-BA83-006947D6F599}"/>
              </c:ext>
            </c:extLst>
          </c:dPt>
          <c:dPt>
            <c:idx val="6"/>
            <c:invertIfNegative val="0"/>
            <c:bubble3D val="0"/>
            <c:extLst>
              <c:ext xmlns:c16="http://schemas.microsoft.com/office/drawing/2014/chart" uri="{C3380CC4-5D6E-409C-BE32-E72D297353CC}">
                <c16:uniqueId val="{0000000B-7C74-EB43-A94B-CDBEB3304670}"/>
              </c:ext>
            </c:extLst>
          </c:dPt>
          <c:dPt>
            <c:idx val="7"/>
            <c:invertIfNegative val="0"/>
            <c:bubble3D val="0"/>
            <c:extLst>
              <c:ext xmlns:c16="http://schemas.microsoft.com/office/drawing/2014/chart" uri="{C3380CC4-5D6E-409C-BE32-E72D297353CC}">
                <c16:uniqueId val="{0000000D-7C74-EB43-A94B-CDBEB3304670}"/>
              </c:ext>
            </c:extLst>
          </c:dPt>
          <c:dLbls>
            <c:numFmt formatCode="0.0" sourceLinked="0"/>
            <c:spPr>
              <a:noFill/>
              <a:ln w="23106">
                <a:noFill/>
              </a:ln>
            </c:spPr>
            <c:txPr>
              <a:bodyPr/>
              <a:lstStyle/>
              <a:p>
                <a:pPr>
                  <a:defRPr sz="11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Gesamt / Welle 5</c:v>
                </c:pt>
                <c:pt idx="1">
                  <c:v>Gesamt / Welle 4</c:v>
                </c:pt>
                <c:pt idx="2">
                  <c:v>Gas-/Fernwärmeheizer / Welle 5</c:v>
                </c:pt>
                <c:pt idx="3">
                  <c:v>Gas-/Fernwärmeheizer / Welle 4</c:v>
                </c:pt>
              </c:strCache>
            </c:strRef>
          </c:cat>
          <c:val>
            <c:numRef>
              <c:f>Sheet1!$B$2:$E$2</c:f>
              <c:numCache>
                <c:formatCode>General</c:formatCode>
                <c:ptCount val="4"/>
                <c:pt idx="0" formatCode="###0.0">
                  <c:v>10.142630744849445</c:v>
                </c:pt>
                <c:pt idx="1">
                  <c:v>11.6</c:v>
                </c:pt>
                <c:pt idx="2" formatCode="###0.0">
                  <c:v>27.258320126782888</c:v>
                </c:pt>
                <c:pt idx="3">
                  <c:v>8.1999999999999993</c:v>
                </c:pt>
              </c:numCache>
            </c:numRef>
          </c:val>
          <c:extLst>
            <c:ext xmlns:c16="http://schemas.microsoft.com/office/drawing/2014/chart" uri="{C3380CC4-5D6E-409C-BE32-E72D297353CC}">
              <c16:uniqueId val="{00000000-32F7-4CC8-9B1F-DC42A381AE43}"/>
            </c:ext>
          </c:extLst>
        </c:ser>
        <c:ser>
          <c:idx val="1"/>
          <c:order val="1"/>
          <c:tx>
            <c:strRef>
              <c:f>Sheet1!$A$3</c:f>
              <c:strCache>
                <c:ptCount val="1"/>
                <c:pt idx="0">
                  <c:v>Leichte Reduktion meiner Energiekosten</c:v>
                </c:pt>
              </c:strCache>
            </c:strRef>
          </c:tx>
          <c:spPr>
            <a:solidFill>
              <a:schemeClr val="accent1">
                <a:lumMod val="40000"/>
                <a:lumOff val="60000"/>
              </a:schemeClr>
            </a:solidFill>
            <a:ln w="23106">
              <a:noFill/>
            </a:ln>
          </c:spPr>
          <c:invertIfNegative val="0"/>
          <c:dPt>
            <c:idx val="1"/>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3-3E3B-6D45-AD0C-92B195DD82A9}"/>
              </c:ext>
            </c:extLst>
          </c:dPt>
          <c:dPt>
            <c:idx val="2"/>
            <c:invertIfNegative val="0"/>
            <c:bubble3D val="0"/>
            <c:extLst>
              <c:ext xmlns:c16="http://schemas.microsoft.com/office/drawing/2014/chart" uri="{C3380CC4-5D6E-409C-BE32-E72D297353CC}">
                <c16:uniqueId val="{0000000C-38FA-244B-BA83-006947D6F599}"/>
              </c:ext>
            </c:extLst>
          </c:dPt>
          <c:dPt>
            <c:idx val="3"/>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7-0248-4D47-B025-46B96E5A5D87}"/>
              </c:ext>
            </c:extLst>
          </c:dPt>
          <c:dPt>
            <c:idx val="4"/>
            <c:invertIfNegative val="0"/>
            <c:bubble3D val="0"/>
            <c:extLst>
              <c:ext xmlns:c16="http://schemas.microsoft.com/office/drawing/2014/chart" uri="{C3380CC4-5D6E-409C-BE32-E72D297353CC}">
                <c16:uniqueId val="{0000000F-38FA-244B-BA83-006947D6F599}"/>
              </c:ext>
            </c:extLst>
          </c:dPt>
          <c:dPt>
            <c:idx val="5"/>
            <c:invertIfNegative val="0"/>
            <c:bubble3D val="0"/>
            <c:extLst>
              <c:ext xmlns:c16="http://schemas.microsoft.com/office/drawing/2014/chart" uri="{C3380CC4-5D6E-409C-BE32-E72D297353CC}">
                <c16:uniqueId val="{00000011-38FA-244B-BA83-006947D6F599}"/>
              </c:ext>
            </c:extLst>
          </c:dPt>
          <c:dPt>
            <c:idx val="6"/>
            <c:invertIfNegative val="0"/>
            <c:bubble3D val="0"/>
            <c:extLst>
              <c:ext xmlns:c16="http://schemas.microsoft.com/office/drawing/2014/chart" uri="{C3380CC4-5D6E-409C-BE32-E72D297353CC}">
                <c16:uniqueId val="{00000019-7C74-EB43-A94B-CDBEB3304670}"/>
              </c:ext>
            </c:extLst>
          </c:dPt>
          <c:dPt>
            <c:idx val="7"/>
            <c:invertIfNegative val="0"/>
            <c:bubble3D val="0"/>
            <c:extLst>
              <c:ext xmlns:c16="http://schemas.microsoft.com/office/drawing/2014/chart" uri="{C3380CC4-5D6E-409C-BE32-E72D297353CC}">
                <c16:uniqueId val="{0000001B-7C74-EB43-A94B-CDBEB3304670}"/>
              </c:ext>
            </c:extLst>
          </c:dPt>
          <c:dLbls>
            <c:numFmt formatCode="0.0" sourceLinked="0"/>
            <c:spPr>
              <a:noFill/>
              <a:ln w="23106">
                <a:noFill/>
              </a:ln>
            </c:spPr>
            <c:txPr>
              <a:bodyPr/>
              <a:lstStyle/>
              <a:p>
                <a:pPr>
                  <a:defRPr sz="11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Gesamt / Welle 5</c:v>
                </c:pt>
                <c:pt idx="1">
                  <c:v>Gesamt / Welle 4</c:v>
                </c:pt>
                <c:pt idx="2">
                  <c:v>Gas-/Fernwärmeheizer / Welle 5</c:v>
                </c:pt>
                <c:pt idx="3">
                  <c:v>Gas-/Fernwärmeheizer / Welle 4</c:v>
                </c:pt>
              </c:strCache>
            </c:strRef>
          </c:cat>
          <c:val>
            <c:numRef>
              <c:f>Sheet1!$B$3:$E$3</c:f>
              <c:numCache>
                <c:formatCode>General</c:formatCode>
                <c:ptCount val="4"/>
                <c:pt idx="0" formatCode="###0.0">
                  <c:v>53.273809523809526</c:v>
                </c:pt>
                <c:pt idx="1">
                  <c:v>49.2</c:v>
                </c:pt>
                <c:pt idx="2" formatCode="###0.0">
                  <c:v>55.309033280507137</c:v>
                </c:pt>
                <c:pt idx="3">
                  <c:v>52.5</c:v>
                </c:pt>
              </c:numCache>
            </c:numRef>
          </c:val>
          <c:extLst>
            <c:ext xmlns:c16="http://schemas.microsoft.com/office/drawing/2014/chart" uri="{C3380CC4-5D6E-409C-BE32-E72D297353CC}">
              <c16:uniqueId val="{00000001-32F7-4CC8-9B1F-DC42A381AE43}"/>
            </c:ext>
          </c:extLst>
        </c:ser>
        <c:ser>
          <c:idx val="2"/>
          <c:order val="2"/>
          <c:tx>
            <c:strRef>
              <c:f>Sheet1!$A$4</c:f>
              <c:strCache>
                <c:ptCount val="1"/>
                <c:pt idx="0">
                  <c:v>Keinen spürbaren Effekt</c:v>
                </c:pt>
              </c:strCache>
            </c:strRef>
          </c:tx>
          <c:spPr>
            <a:solidFill>
              <a:srgbClr val="96A5B0"/>
            </a:solidFill>
            <a:ln w="23106">
              <a:noFill/>
            </a:ln>
          </c:spPr>
          <c:invertIfNegative val="0"/>
          <c:dPt>
            <c:idx val="1"/>
            <c:invertIfNegative val="0"/>
            <c:bubble3D val="0"/>
            <c:spPr>
              <a:pattFill prst="pct50">
                <a:fgClr>
                  <a:srgbClr val="96A5B0"/>
                </a:fgClr>
                <a:bgClr>
                  <a:schemeClr val="bg1"/>
                </a:bgClr>
              </a:pattFill>
              <a:ln w="23106">
                <a:noFill/>
              </a:ln>
            </c:spPr>
            <c:extLst>
              <c:ext xmlns:c16="http://schemas.microsoft.com/office/drawing/2014/chart" uri="{C3380CC4-5D6E-409C-BE32-E72D297353CC}">
                <c16:uniqueId val="{00000005-3E3B-6D45-AD0C-92B195DD82A9}"/>
              </c:ext>
            </c:extLst>
          </c:dPt>
          <c:dPt>
            <c:idx val="2"/>
            <c:invertIfNegative val="0"/>
            <c:bubble3D val="0"/>
            <c:extLst>
              <c:ext xmlns:c16="http://schemas.microsoft.com/office/drawing/2014/chart" uri="{C3380CC4-5D6E-409C-BE32-E72D297353CC}">
                <c16:uniqueId val="{00000015-38FA-244B-BA83-006947D6F599}"/>
              </c:ext>
            </c:extLst>
          </c:dPt>
          <c:dPt>
            <c:idx val="3"/>
            <c:invertIfNegative val="0"/>
            <c:bubble3D val="0"/>
            <c:spPr>
              <a:pattFill prst="pct50">
                <a:fgClr>
                  <a:srgbClr val="96A5B0"/>
                </a:fgClr>
                <a:bgClr>
                  <a:schemeClr val="bg1"/>
                </a:bgClr>
              </a:pattFill>
              <a:ln w="23106">
                <a:noFill/>
              </a:ln>
            </c:spPr>
            <c:extLst>
              <c:ext xmlns:c16="http://schemas.microsoft.com/office/drawing/2014/chart" uri="{C3380CC4-5D6E-409C-BE32-E72D297353CC}">
                <c16:uniqueId val="{0000000B-0248-4D47-B025-46B96E5A5D87}"/>
              </c:ext>
            </c:extLst>
          </c:dPt>
          <c:dPt>
            <c:idx val="4"/>
            <c:invertIfNegative val="0"/>
            <c:bubble3D val="0"/>
            <c:extLst>
              <c:ext xmlns:c16="http://schemas.microsoft.com/office/drawing/2014/chart" uri="{C3380CC4-5D6E-409C-BE32-E72D297353CC}">
                <c16:uniqueId val="{00000018-38FA-244B-BA83-006947D6F599}"/>
              </c:ext>
            </c:extLst>
          </c:dPt>
          <c:dPt>
            <c:idx val="5"/>
            <c:invertIfNegative val="0"/>
            <c:bubble3D val="0"/>
            <c:extLst>
              <c:ext xmlns:c16="http://schemas.microsoft.com/office/drawing/2014/chart" uri="{C3380CC4-5D6E-409C-BE32-E72D297353CC}">
                <c16:uniqueId val="{0000001A-38FA-244B-BA83-006947D6F599}"/>
              </c:ext>
            </c:extLst>
          </c:dPt>
          <c:dPt>
            <c:idx val="6"/>
            <c:invertIfNegative val="0"/>
            <c:bubble3D val="0"/>
            <c:extLst>
              <c:ext xmlns:c16="http://schemas.microsoft.com/office/drawing/2014/chart" uri="{C3380CC4-5D6E-409C-BE32-E72D297353CC}">
                <c16:uniqueId val="{00000027-7C74-EB43-A94B-CDBEB3304670}"/>
              </c:ext>
            </c:extLst>
          </c:dPt>
          <c:dPt>
            <c:idx val="7"/>
            <c:invertIfNegative val="0"/>
            <c:bubble3D val="0"/>
            <c:extLst>
              <c:ext xmlns:c16="http://schemas.microsoft.com/office/drawing/2014/chart" uri="{C3380CC4-5D6E-409C-BE32-E72D297353CC}">
                <c16:uniqueId val="{00000029-7C74-EB43-A94B-CDBEB3304670}"/>
              </c:ext>
            </c:extLst>
          </c:dPt>
          <c:dLbls>
            <c:numFmt formatCode="0.0" sourceLinked="0"/>
            <c:spPr>
              <a:noFill/>
              <a:ln w="23106">
                <a:noFill/>
              </a:ln>
            </c:spPr>
            <c:txPr>
              <a:bodyPr/>
              <a:lstStyle/>
              <a:p>
                <a:pPr>
                  <a:defRPr sz="11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Gesamt / Welle 5</c:v>
                </c:pt>
                <c:pt idx="1">
                  <c:v>Gesamt / Welle 4</c:v>
                </c:pt>
                <c:pt idx="2">
                  <c:v>Gas-/Fernwärmeheizer / Welle 5</c:v>
                </c:pt>
                <c:pt idx="3">
                  <c:v>Gas-/Fernwärmeheizer / Welle 4</c:v>
                </c:pt>
              </c:strCache>
            </c:strRef>
          </c:cat>
          <c:val>
            <c:numRef>
              <c:f>Sheet1!$B$4:$E$4</c:f>
              <c:numCache>
                <c:formatCode>General</c:formatCode>
                <c:ptCount val="4"/>
                <c:pt idx="0" formatCode="###0.0">
                  <c:v>27.258320126782888</c:v>
                </c:pt>
                <c:pt idx="1">
                  <c:v>30.3</c:v>
                </c:pt>
                <c:pt idx="2" formatCode="###0.0">
                  <c:v>10.142630744849445</c:v>
                </c:pt>
                <c:pt idx="3">
                  <c:v>33.4</c:v>
                </c:pt>
              </c:numCache>
            </c:numRef>
          </c:val>
          <c:extLst>
            <c:ext xmlns:c16="http://schemas.microsoft.com/office/drawing/2014/chart" uri="{C3380CC4-5D6E-409C-BE32-E72D297353CC}">
              <c16:uniqueId val="{00000002-32F7-4CC8-9B1F-DC42A381AE43}"/>
            </c:ext>
          </c:extLst>
        </c:ser>
        <c:ser>
          <c:idx val="11"/>
          <c:order val="3"/>
          <c:tx>
            <c:strRef>
              <c:f>Sheet1!$A$5</c:f>
              <c:strCache>
                <c:ptCount val="1"/>
                <c:pt idx="0">
                  <c:v>Weiß nicht / keine Angabe</c:v>
                </c:pt>
              </c:strCache>
            </c:strRef>
          </c:tx>
          <c:spPr>
            <a:solidFill>
              <a:srgbClr val="DCE1E5"/>
            </a:solidFill>
            <a:ln w="23106">
              <a:noFill/>
            </a:ln>
          </c:spPr>
          <c:invertIfNegative val="0"/>
          <c:dPt>
            <c:idx val="1"/>
            <c:invertIfNegative val="0"/>
            <c:bubble3D val="0"/>
            <c:spPr>
              <a:pattFill prst="pct50">
                <a:fgClr>
                  <a:srgbClr val="DCE1E5"/>
                </a:fgClr>
                <a:bgClr>
                  <a:schemeClr val="bg1"/>
                </a:bgClr>
              </a:pattFill>
              <a:ln w="23106">
                <a:noFill/>
              </a:ln>
            </c:spPr>
            <c:extLst>
              <c:ext xmlns:c16="http://schemas.microsoft.com/office/drawing/2014/chart" uri="{C3380CC4-5D6E-409C-BE32-E72D297353CC}">
                <c16:uniqueId val="{00000001-08EE-0148-8C4F-6BA2BFC2EDDC}"/>
              </c:ext>
            </c:extLst>
          </c:dPt>
          <c:dPt>
            <c:idx val="2"/>
            <c:invertIfNegative val="0"/>
            <c:bubble3D val="0"/>
            <c:extLst>
              <c:ext xmlns:c16="http://schemas.microsoft.com/office/drawing/2014/chart" uri="{C3380CC4-5D6E-409C-BE32-E72D297353CC}">
                <c16:uniqueId val="{0000002D-7C74-EB43-A94B-CDBEB3304670}"/>
              </c:ext>
            </c:extLst>
          </c:dPt>
          <c:dPt>
            <c:idx val="3"/>
            <c:invertIfNegative val="0"/>
            <c:bubble3D val="0"/>
            <c:spPr>
              <a:pattFill prst="pct50">
                <a:fgClr>
                  <a:srgbClr val="DCE1E5"/>
                </a:fgClr>
                <a:bgClr>
                  <a:schemeClr val="bg1"/>
                </a:bgClr>
              </a:pattFill>
              <a:ln w="23106">
                <a:noFill/>
              </a:ln>
            </c:spPr>
            <c:extLst>
              <c:ext xmlns:c16="http://schemas.microsoft.com/office/drawing/2014/chart" uri="{C3380CC4-5D6E-409C-BE32-E72D297353CC}">
                <c16:uniqueId val="{0000000F-0248-4D47-B025-46B96E5A5D87}"/>
              </c:ext>
            </c:extLst>
          </c:dPt>
          <c:dPt>
            <c:idx val="4"/>
            <c:invertIfNegative val="0"/>
            <c:bubble3D val="0"/>
            <c:extLst>
              <c:ext xmlns:c16="http://schemas.microsoft.com/office/drawing/2014/chart" uri="{C3380CC4-5D6E-409C-BE32-E72D297353CC}">
                <c16:uniqueId val="{0000001F-38FA-244B-BA83-006947D6F599}"/>
              </c:ext>
            </c:extLst>
          </c:dPt>
          <c:dPt>
            <c:idx val="5"/>
            <c:invertIfNegative val="0"/>
            <c:bubble3D val="0"/>
            <c:extLst>
              <c:ext xmlns:c16="http://schemas.microsoft.com/office/drawing/2014/chart" uri="{C3380CC4-5D6E-409C-BE32-E72D297353CC}">
                <c16:uniqueId val="{00000021-38FA-244B-BA83-006947D6F599}"/>
              </c:ext>
            </c:extLst>
          </c:dPt>
          <c:dPt>
            <c:idx val="6"/>
            <c:invertIfNegative val="0"/>
            <c:bubble3D val="0"/>
            <c:extLst>
              <c:ext xmlns:c16="http://schemas.microsoft.com/office/drawing/2014/chart" uri="{C3380CC4-5D6E-409C-BE32-E72D297353CC}">
                <c16:uniqueId val="{00000035-7C74-EB43-A94B-CDBEB3304670}"/>
              </c:ext>
            </c:extLst>
          </c:dPt>
          <c:dPt>
            <c:idx val="7"/>
            <c:invertIfNegative val="0"/>
            <c:bubble3D val="0"/>
            <c:extLst>
              <c:ext xmlns:c16="http://schemas.microsoft.com/office/drawing/2014/chart" uri="{C3380CC4-5D6E-409C-BE32-E72D297353CC}">
                <c16:uniqueId val="{00000037-7C74-EB43-A94B-CDBEB3304670}"/>
              </c:ext>
            </c:extLst>
          </c:dPt>
          <c:dLbls>
            <c:numFmt formatCode="0.0" sourceLinked="0"/>
            <c:spPr>
              <a:noFill/>
              <a:ln w="23106">
                <a:noFill/>
              </a:ln>
            </c:spPr>
            <c:txPr>
              <a:bodyPr/>
              <a:lstStyle/>
              <a:p>
                <a:pPr>
                  <a:defRPr sz="11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Gesamt / Welle 5</c:v>
                </c:pt>
                <c:pt idx="1">
                  <c:v>Gesamt / Welle 4</c:v>
                </c:pt>
                <c:pt idx="2">
                  <c:v>Gas-/Fernwärmeheizer / Welle 5</c:v>
                </c:pt>
                <c:pt idx="3">
                  <c:v>Gas-/Fernwärmeheizer / Welle 4</c:v>
                </c:pt>
              </c:strCache>
            </c:strRef>
          </c:cat>
          <c:val>
            <c:numRef>
              <c:f>Sheet1!$B$5:$E$5</c:f>
              <c:numCache>
                <c:formatCode>General</c:formatCode>
                <c:ptCount val="4"/>
                <c:pt idx="0" formatCode="###0.0">
                  <c:v>5.753968253968254</c:v>
                </c:pt>
                <c:pt idx="1">
                  <c:v>8.8000000000000007</c:v>
                </c:pt>
                <c:pt idx="2" formatCode="###0.0">
                  <c:v>7.2900158478605386</c:v>
                </c:pt>
                <c:pt idx="3">
                  <c:v>5.9</c:v>
                </c:pt>
              </c:numCache>
            </c:numRef>
          </c:val>
          <c:extLst>
            <c:ext xmlns:c16="http://schemas.microsoft.com/office/drawing/2014/chart" uri="{C3380CC4-5D6E-409C-BE32-E72D297353CC}">
              <c16:uniqueId val="{00000003-32F7-4CC8-9B1F-DC42A381AE43}"/>
            </c:ext>
          </c:extLst>
        </c:ser>
        <c:dLbls>
          <c:showLegendKey val="0"/>
          <c:showVal val="1"/>
          <c:showCatName val="0"/>
          <c:showSerName val="0"/>
          <c:showPercent val="0"/>
          <c:showBubbleSize val="0"/>
        </c:dLbls>
        <c:gapWidth val="100"/>
        <c:overlap val="100"/>
        <c:axId val="241999232"/>
        <c:axId val="242013312"/>
      </c:barChart>
      <c:catAx>
        <c:axId val="241999232"/>
        <c:scaling>
          <c:orientation val="maxMin"/>
        </c:scaling>
        <c:delete val="0"/>
        <c:axPos val="l"/>
        <c:numFmt formatCode="General" sourceLinked="1"/>
        <c:majorTickMark val="out"/>
        <c:minorTickMark val="none"/>
        <c:tickLblPos val="nextTo"/>
        <c:spPr>
          <a:ln w="11553">
            <a:noFill/>
            <a:prstDash val="solid"/>
          </a:ln>
        </c:spPr>
        <c:txPr>
          <a:bodyPr rot="0" vert="horz"/>
          <a:lstStyle/>
          <a:p>
            <a:pPr>
              <a:defRPr sz="1100"/>
            </a:pPr>
            <a:endParaRPr lang="de-DE"/>
          </a:p>
        </c:txPr>
        <c:crossAx val="242013312"/>
        <c:crosses val="autoZero"/>
        <c:auto val="1"/>
        <c:lblAlgn val="ctr"/>
        <c:lblOffset val="100"/>
        <c:tickLblSkip val="1"/>
        <c:tickMarkSkip val="1"/>
        <c:noMultiLvlLbl val="0"/>
      </c:catAx>
      <c:valAx>
        <c:axId val="242013312"/>
        <c:scaling>
          <c:orientation val="minMax"/>
        </c:scaling>
        <c:delete val="1"/>
        <c:axPos val="b"/>
        <c:numFmt formatCode="0%" sourceLinked="1"/>
        <c:majorTickMark val="out"/>
        <c:minorTickMark val="none"/>
        <c:tickLblPos val="none"/>
        <c:crossAx val="241999232"/>
        <c:crosses val="max"/>
        <c:crossBetween val="between"/>
        <c:majorUnit val="0.2"/>
      </c:valAx>
      <c:spPr>
        <a:noFill/>
        <a:ln w="23106">
          <a:noFill/>
        </a:ln>
      </c:spPr>
    </c:plotArea>
    <c:legend>
      <c:legendPos val="r"/>
      <c:layout>
        <c:manualLayout>
          <c:xMode val="edge"/>
          <c:yMode val="edge"/>
          <c:x val="7.9889813528809556E-2"/>
          <c:y val="0.90403445636076152"/>
          <c:w val="0.91960578950895677"/>
          <c:h val="9.5965543639238468E-2"/>
        </c:manualLayout>
      </c:layout>
      <c:overlay val="0"/>
      <c:spPr>
        <a:noFill/>
        <a:ln w="23106">
          <a:noFill/>
        </a:ln>
      </c:spPr>
      <c:txPr>
        <a:bodyPr/>
        <a:lstStyle/>
        <a:p>
          <a:pPr>
            <a:defRPr sz="1000"/>
          </a:pPr>
          <a:endParaRPr lang="de-DE"/>
        </a:p>
      </c:txPr>
    </c:legend>
    <c:plotVisOnly val="1"/>
    <c:dispBlanksAs val="gap"/>
    <c:showDLblsOverMax val="0"/>
  </c:chart>
  <c:spPr>
    <a:noFill/>
    <a:ln>
      <a:noFill/>
    </a:ln>
  </c:spPr>
  <c:txPr>
    <a:bodyPr/>
    <a:lstStyle/>
    <a:p>
      <a:pPr>
        <a:defRPr sz="1200" b="0" i="0" u="none" strike="noStrike" baseline="0">
          <a:solidFill>
            <a:srgbClr val="000000"/>
          </a:solidFill>
          <a:latin typeface="+mn-lt"/>
          <a:ea typeface="Verdana"/>
          <a:cs typeface="Verdana"/>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11200109907715"/>
          <c:y val="6.960594227979626E-2"/>
          <c:w val="0.45119522602627754"/>
          <c:h val="0.80044572649572654"/>
        </c:manualLayout>
      </c:layout>
      <c:barChart>
        <c:barDir val="col"/>
        <c:grouping val="percentStacked"/>
        <c:varyColors val="0"/>
        <c:ser>
          <c:idx val="0"/>
          <c:order val="0"/>
          <c:tx>
            <c:strRef>
              <c:f>Sheet1!$A$2</c:f>
              <c:strCache>
                <c:ptCount val="1"/>
                <c:pt idx="0">
                  <c:v>(1) Das Thema macht mir keinerlei Sorgen</c:v>
                </c:pt>
              </c:strCache>
            </c:strRef>
          </c:tx>
          <c:spPr>
            <a:solidFill>
              <a:schemeClr val="accent1"/>
            </a:solidFill>
            <a:ln w="25413">
              <a:no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45-784B-98D6-996E1DB3D025}"/>
                </c:ext>
              </c:extLst>
            </c:dLbl>
            <c:spPr>
              <a:noFill/>
              <a:ln>
                <a:noFill/>
              </a:ln>
              <a:effectLst/>
            </c:spPr>
            <c:txPr>
              <a:bodyPr/>
              <a:lstStyle/>
              <a:p>
                <a:pPr algn="ctr">
                  <a:defRPr lang="de-DE" sz="1100" b="0" i="0" u="none" strike="noStrike" kern="1200" baseline="0">
                    <a:solidFill>
                      <a:srgbClr val="FFFFFF"/>
                    </a:solidFill>
                    <a:latin typeface="+mn-lt"/>
                    <a:ea typeface="Verdana"/>
                    <a:cs typeface="Verdana"/>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Gesamt / Welle 5 / N = 1.000</c:v>
                </c:pt>
              </c:strCache>
            </c:strRef>
          </c:cat>
          <c:val>
            <c:numRef>
              <c:f>Sheet1!$B$2</c:f>
              <c:numCache>
                <c:formatCode>###0.0</c:formatCode>
                <c:ptCount val="1"/>
                <c:pt idx="0">
                  <c:v>3.6999999999999997</c:v>
                </c:pt>
              </c:numCache>
            </c:numRef>
          </c:val>
          <c:extLst>
            <c:ext xmlns:c16="http://schemas.microsoft.com/office/drawing/2014/chart" uri="{C3380CC4-5D6E-409C-BE32-E72D297353CC}">
              <c16:uniqueId val="{00000000-C44E-4127-B13A-138B195AC3EE}"/>
            </c:ext>
          </c:extLst>
        </c:ser>
        <c:ser>
          <c:idx val="1"/>
          <c:order val="1"/>
          <c:tx>
            <c:strRef>
              <c:f>Sheet1!$A$3</c:f>
              <c:strCache>
                <c:ptCount val="1"/>
                <c:pt idx="0">
                  <c:v>(2)</c:v>
                </c:pt>
              </c:strCache>
            </c:strRef>
          </c:tx>
          <c:spPr>
            <a:solidFill>
              <a:schemeClr val="accent1">
                <a:lumMod val="40000"/>
                <a:lumOff val="60000"/>
              </a:schemeClr>
            </a:solidFill>
            <a:ln w="25413">
              <a:noFill/>
            </a:ln>
          </c:spPr>
          <c:invertIfNegative val="0"/>
          <c:dLbls>
            <c:dLbl>
              <c:idx val="0"/>
              <c:layout>
                <c:manualLayout>
                  <c:x val="5.1774035280539856E-3"/>
                  <c:y val="-1.05302653399668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68-A14F-BDD2-6B113FF6FB9F}"/>
                </c:ext>
              </c:extLst>
            </c:dLbl>
            <c:numFmt formatCode="0.0" sourceLinked="0"/>
            <c:spPr>
              <a:noFill/>
              <a:ln w="25413">
                <a:noFill/>
              </a:ln>
            </c:spPr>
            <c:txPr>
              <a:bodyPr/>
              <a:lstStyle/>
              <a:p>
                <a:pPr>
                  <a:defRPr sz="1100">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Gesamt / Welle 5 / N = 1.000</c:v>
                </c:pt>
              </c:strCache>
            </c:strRef>
          </c:cat>
          <c:val>
            <c:numRef>
              <c:f>Sheet1!$B$3</c:f>
              <c:numCache>
                <c:formatCode>###0.0</c:formatCode>
                <c:ptCount val="1"/>
                <c:pt idx="0">
                  <c:v>10.5</c:v>
                </c:pt>
              </c:numCache>
            </c:numRef>
          </c:val>
          <c:extLst>
            <c:ext xmlns:c16="http://schemas.microsoft.com/office/drawing/2014/chart" uri="{C3380CC4-5D6E-409C-BE32-E72D297353CC}">
              <c16:uniqueId val="{00000001-C44E-4127-B13A-138B195AC3EE}"/>
            </c:ext>
          </c:extLst>
        </c:ser>
        <c:ser>
          <c:idx val="2"/>
          <c:order val="2"/>
          <c:tx>
            <c:strRef>
              <c:f>Sheet1!$A$4</c:f>
              <c:strCache>
                <c:ptCount val="1"/>
                <c:pt idx="0">
                  <c:v>(3)</c:v>
                </c:pt>
              </c:strCache>
            </c:strRef>
          </c:tx>
          <c:spPr>
            <a:solidFill>
              <a:srgbClr val="F1D1C1"/>
            </a:solidFill>
            <a:ln w="25413">
              <a:noFill/>
            </a:ln>
          </c:spPr>
          <c:invertIfNegative val="0"/>
          <c:dLbls>
            <c:numFmt formatCode="0.0" sourceLinked="0"/>
            <c:spPr>
              <a:noFill/>
              <a:ln w="25413">
                <a:noFill/>
              </a:ln>
            </c:spPr>
            <c:txPr>
              <a:bodyPr/>
              <a:lstStyle/>
              <a:p>
                <a:pPr>
                  <a:defRPr sz="1100">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Gesamt / Welle 5 / N = 1.000</c:v>
                </c:pt>
              </c:strCache>
            </c:strRef>
          </c:cat>
          <c:val>
            <c:numRef>
              <c:f>Sheet1!$B$4</c:f>
              <c:numCache>
                <c:formatCode>###0.0</c:formatCode>
                <c:ptCount val="1"/>
                <c:pt idx="0">
                  <c:v>27.3</c:v>
                </c:pt>
              </c:numCache>
            </c:numRef>
          </c:val>
          <c:extLst>
            <c:ext xmlns:c16="http://schemas.microsoft.com/office/drawing/2014/chart" uri="{C3380CC4-5D6E-409C-BE32-E72D297353CC}">
              <c16:uniqueId val="{00000002-C44E-4127-B13A-138B195AC3EE}"/>
            </c:ext>
          </c:extLst>
        </c:ser>
        <c:ser>
          <c:idx val="3"/>
          <c:order val="3"/>
          <c:tx>
            <c:strRef>
              <c:f>Sheet1!$A$5</c:f>
              <c:strCache>
                <c:ptCount val="1"/>
                <c:pt idx="0">
                  <c:v>(4)</c:v>
                </c:pt>
              </c:strCache>
            </c:strRef>
          </c:tx>
          <c:spPr>
            <a:solidFill>
              <a:schemeClr val="accent3">
                <a:lumMod val="40000"/>
                <a:lumOff val="60000"/>
              </a:schemeClr>
            </a:solidFill>
            <a:ln w="25413">
              <a:noFill/>
            </a:ln>
          </c:spPr>
          <c:invertIfNegative val="0"/>
          <c:dLbls>
            <c:numFmt formatCode="0.0" sourceLinked="0"/>
            <c:spPr>
              <a:noFill/>
              <a:ln w="25413">
                <a:noFill/>
              </a:ln>
            </c:spPr>
            <c:txPr>
              <a:bodyPr/>
              <a:lstStyle/>
              <a:p>
                <a:pPr>
                  <a:defRPr sz="1100">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Gesamt / Welle 5 / N = 1.000</c:v>
                </c:pt>
              </c:strCache>
            </c:strRef>
          </c:cat>
          <c:val>
            <c:numRef>
              <c:f>Sheet1!$B$5</c:f>
              <c:numCache>
                <c:formatCode>###0.0</c:formatCode>
                <c:ptCount val="1"/>
                <c:pt idx="0">
                  <c:v>29.4</c:v>
                </c:pt>
              </c:numCache>
            </c:numRef>
          </c:val>
          <c:extLst>
            <c:ext xmlns:c16="http://schemas.microsoft.com/office/drawing/2014/chart" uri="{C3380CC4-5D6E-409C-BE32-E72D297353CC}">
              <c16:uniqueId val="{00000003-C44E-4127-B13A-138B195AC3EE}"/>
            </c:ext>
          </c:extLst>
        </c:ser>
        <c:ser>
          <c:idx val="4"/>
          <c:order val="4"/>
          <c:tx>
            <c:strRef>
              <c:f>Sheet1!$A$6</c:f>
              <c:strCache>
                <c:ptCount val="1"/>
                <c:pt idx="0">
                  <c:v>(5) Das Thema macht mir sehr große Sorgen</c:v>
                </c:pt>
              </c:strCache>
            </c:strRef>
          </c:tx>
          <c:spPr>
            <a:solidFill>
              <a:schemeClr val="accent3">
                <a:lumMod val="60000"/>
                <a:lumOff val="40000"/>
              </a:schemeClr>
            </a:solidFill>
            <a:ln w="25413">
              <a:noFill/>
            </a:ln>
          </c:spPr>
          <c:invertIfNegative val="0"/>
          <c:dLbls>
            <c:numFmt formatCode="0.0" sourceLinked="0"/>
            <c:spPr>
              <a:noFill/>
              <a:ln w="25413">
                <a:noFill/>
              </a:ln>
            </c:spPr>
            <c:txPr>
              <a:bodyPr/>
              <a:lstStyle/>
              <a:p>
                <a:pPr algn="ctr">
                  <a:defRPr lang="de-DE" sz="1100" b="0" i="0" u="none" strike="noStrike" kern="1200" baseline="0">
                    <a:solidFill>
                      <a:srgbClr val="000000"/>
                    </a:solidFill>
                    <a:latin typeface="+mn-lt"/>
                    <a:ea typeface="Verdana"/>
                    <a:cs typeface="Verdana"/>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Gesamt / Welle 5 / N = 1.000</c:v>
                </c:pt>
              </c:strCache>
            </c:strRef>
          </c:cat>
          <c:val>
            <c:numRef>
              <c:f>Sheet1!$B$6</c:f>
              <c:numCache>
                <c:formatCode>###0.0</c:formatCode>
                <c:ptCount val="1"/>
                <c:pt idx="0">
                  <c:v>29.099999999999998</c:v>
                </c:pt>
              </c:numCache>
            </c:numRef>
          </c:val>
          <c:extLst>
            <c:ext xmlns:c16="http://schemas.microsoft.com/office/drawing/2014/chart" uri="{C3380CC4-5D6E-409C-BE32-E72D297353CC}">
              <c16:uniqueId val="{00000004-C44E-4127-B13A-138B195AC3EE}"/>
            </c:ext>
          </c:extLst>
        </c:ser>
        <c:dLbls>
          <c:showLegendKey val="0"/>
          <c:showVal val="1"/>
          <c:showCatName val="0"/>
          <c:showSerName val="0"/>
          <c:showPercent val="0"/>
          <c:showBubbleSize val="0"/>
        </c:dLbls>
        <c:gapWidth val="150"/>
        <c:overlap val="100"/>
        <c:axId val="156761472"/>
        <c:axId val="156390528"/>
      </c:barChart>
      <c:catAx>
        <c:axId val="156761472"/>
        <c:scaling>
          <c:orientation val="minMax"/>
        </c:scaling>
        <c:delete val="0"/>
        <c:axPos val="b"/>
        <c:numFmt formatCode="General" sourceLinked="0"/>
        <c:majorTickMark val="none"/>
        <c:minorTickMark val="none"/>
        <c:tickLblPos val="nextTo"/>
        <c:spPr>
          <a:ln>
            <a:noFill/>
          </a:ln>
        </c:spPr>
        <c:txPr>
          <a:bodyPr/>
          <a:lstStyle/>
          <a:p>
            <a:pPr>
              <a:defRPr sz="1000"/>
            </a:pPr>
            <a:endParaRPr lang="de-DE"/>
          </a:p>
        </c:txPr>
        <c:crossAx val="156390528"/>
        <c:crosses val="max"/>
        <c:auto val="1"/>
        <c:lblAlgn val="ctr"/>
        <c:lblOffset val="100"/>
        <c:noMultiLvlLbl val="0"/>
      </c:catAx>
      <c:valAx>
        <c:axId val="156390528"/>
        <c:scaling>
          <c:orientation val="maxMin"/>
          <c:max val="1"/>
          <c:min val="0"/>
        </c:scaling>
        <c:delete val="1"/>
        <c:axPos val="r"/>
        <c:numFmt formatCode="0%" sourceLinked="1"/>
        <c:majorTickMark val="out"/>
        <c:minorTickMark val="none"/>
        <c:tickLblPos val="none"/>
        <c:crossAx val="156761472"/>
        <c:crosses val="max"/>
        <c:crossBetween val="between"/>
      </c:valAx>
      <c:spPr>
        <a:noFill/>
        <a:ln w="25413">
          <a:noFill/>
        </a:ln>
      </c:spPr>
    </c:plotArea>
    <c:plotVisOnly val="1"/>
    <c:dispBlanksAs val="gap"/>
    <c:showDLblsOverMax val="0"/>
  </c:chart>
  <c:spPr>
    <a:noFill/>
    <a:ln>
      <a:noFill/>
    </a:ln>
  </c:spPr>
  <c:txPr>
    <a:bodyPr/>
    <a:lstStyle/>
    <a:p>
      <a:pPr>
        <a:defRPr sz="1201" b="0" i="0" u="none" strike="noStrike" baseline="0">
          <a:solidFill>
            <a:srgbClr val="000000"/>
          </a:solidFill>
          <a:latin typeface="+mn-lt"/>
          <a:ea typeface="Verdana"/>
          <a:cs typeface="Verdana"/>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8435754189944"/>
          <c:y val="3.0542458736075438E-2"/>
          <c:w val="0.74888190564866541"/>
          <c:h val="0.86616107776291218"/>
        </c:manualLayout>
      </c:layout>
      <c:barChart>
        <c:barDir val="bar"/>
        <c:grouping val="percentStacked"/>
        <c:varyColors val="0"/>
        <c:ser>
          <c:idx val="0"/>
          <c:order val="0"/>
          <c:tx>
            <c:strRef>
              <c:f>Sheet1!$A$2</c:f>
              <c:strCache>
                <c:ptCount val="1"/>
                <c:pt idx="0">
                  <c:v>(1) Sehr sicher</c:v>
                </c:pt>
              </c:strCache>
            </c:strRef>
          </c:tx>
          <c:spPr>
            <a:solidFill>
              <a:schemeClr val="accent1"/>
            </a:solidFill>
            <a:ln w="23106">
              <a:noFill/>
            </a:ln>
          </c:spPr>
          <c:invertIfNegative val="0"/>
          <c:dPt>
            <c:idx val="1"/>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1-3E3B-6D45-AD0C-92B195DD82A9}"/>
              </c:ext>
            </c:extLst>
          </c:dPt>
          <c:dPt>
            <c:idx val="2"/>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3-7F7D-0546-9DC1-6534F5763EDD}"/>
              </c:ext>
            </c:extLst>
          </c:dPt>
          <c:dPt>
            <c:idx val="3"/>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5-79AA-2247-83FF-47450C443211}"/>
              </c:ext>
            </c:extLst>
          </c:dPt>
          <c:dPt>
            <c:idx val="4"/>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7-57D9-43DB-83B8-FEEE23363467}"/>
              </c:ext>
            </c:extLst>
          </c:dPt>
          <c:dLbls>
            <c:dLbl>
              <c:idx val="2"/>
              <c:layout>
                <c:manualLayout>
                  <c:x val="3.941651148355059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7D-0546-9DC1-6534F5763EDD}"/>
                </c:ext>
              </c:extLst>
            </c:dLbl>
            <c:dLbl>
              <c:idx val="3"/>
              <c:layout>
                <c:manualLayout>
                  <c:x val="7.883302296710118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AA-2247-83FF-47450C443211}"/>
                </c:ext>
              </c:extLst>
            </c:dLbl>
            <c:numFmt formatCode="0.0" sourceLinked="0"/>
            <c:spPr>
              <a:noFill/>
              <a:ln w="23106">
                <a:noFill/>
              </a:ln>
            </c:spPr>
            <c:txPr>
              <a:bodyPr/>
              <a:lstStyle/>
              <a:p>
                <a:pPr>
                  <a:defRPr sz="12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Gesamt / Welle 5</c:v>
                </c:pt>
                <c:pt idx="1">
                  <c:v>Gesamt / Welle 4</c:v>
                </c:pt>
                <c:pt idx="2">
                  <c:v>Gesamt / Welle 3</c:v>
                </c:pt>
                <c:pt idx="3">
                  <c:v>Gesamt / Welle 2</c:v>
                </c:pt>
                <c:pt idx="4">
                  <c:v>Gesamt / Welle 1</c:v>
                </c:pt>
              </c:strCache>
            </c:strRef>
          </c:cat>
          <c:val>
            <c:numRef>
              <c:f>Sheet1!$B$2:$F$2</c:f>
              <c:numCache>
                <c:formatCode>0.0</c:formatCode>
                <c:ptCount val="5"/>
                <c:pt idx="0" formatCode="###0.0">
                  <c:v>9.6871846619576178</c:v>
                </c:pt>
                <c:pt idx="1">
                  <c:v>6.1</c:v>
                </c:pt>
                <c:pt idx="2" formatCode="###0.0">
                  <c:v>3.0969030969030968</c:v>
                </c:pt>
                <c:pt idx="3" formatCode="General">
                  <c:v>2.2999999999999998</c:v>
                </c:pt>
                <c:pt idx="4" formatCode="###0.0">
                  <c:v>4.9562682215743443</c:v>
                </c:pt>
              </c:numCache>
            </c:numRef>
          </c:val>
          <c:extLst>
            <c:ext xmlns:c16="http://schemas.microsoft.com/office/drawing/2014/chart" uri="{C3380CC4-5D6E-409C-BE32-E72D297353CC}">
              <c16:uniqueId val="{00000000-32F7-4CC8-9B1F-DC42A381AE43}"/>
            </c:ext>
          </c:extLst>
        </c:ser>
        <c:ser>
          <c:idx val="1"/>
          <c:order val="1"/>
          <c:tx>
            <c:strRef>
              <c:f>Sheet1!$A$3</c:f>
              <c:strCache>
                <c:ptCount val="1"/>
                <c:pt idx="0">
                  <c:v>(2)</c:v>
                </c:pt>
              </c:strCache>
            </c:strRef>
          </c:tx>
          <c:spPr>
            <a:solidFill>
              <a:schemeClr val="bg2">
                <a:lumMod val="40000"/>
                <a:lumOff val="60000"/>
              </a:schemeClr>
            </a:solidFill>
            <a:ln w="23106">
              <a:noFill/>
            </a:ln>
          </c:spPr>
          <c:invertIfNegative val="0"/>
          <c:dPt>
            <c:idx val="1"/>
            <c:invertIfNegative val="0"/>
            <c:bubble3D val="0"/>
            <c:spPr>
              <a:pattFill prst="pct50">
                <a:fgClr>
                  <a:schemeClr val="bg2">
                    <a:lumMod val="40000"/>
                    <a:lumOff val="60000"/>
                  </a:schemeClr>
                </a:fgClr>
                <a:bgClr>
                  <a:schemeClr val="bg1"/>
                </a:bgClr>
              </a:pattFill>
              <a:ln w="23106">
                <a:noFill/>
              </a:ln>
            </c:spPr>
            <c:extLst>
              <c:ext xmlns:c16="http://schemas.microsoft.com/office/drawing/2014/chart" uri="{C3380CC4-5D6E-409C-BE32-E72D297353CC}">
                <c16:uniqueId val="{00000003-3E3B-6D45-AD0C-92B195DD82A9}"/>
              </c:ext>
            </c:extLst>
          </c:dPt>
          <c:dPt>
            <c:idx val="2"/>
            <c:invertIfNegative val="0"/>
            <c:bubble3D val="0"/>
            <c:spPr>
              <a:pattFill prst="pct50">
                <a:fgClr>
                  <a:schemeClr val="bg2">
                    <a:lumMod val="40000"/>
                    <a:lumOff val="60000"/>
                  </a:schemeClr>
                </a:fgClr>
                <a:bgClr>
                  <a:schemeClr val="bg1"/>
                </a:bgClr>
              </a:pattFill>
              <a:ln w="23106">
                <a:noFill/>
              </a:ln>
            </c:spPr>
            <c:extLst>
              <c:ext xmlns:c16="http://schemas.microsoft.com/office/drawing/2014/chart" uri="{C3380CC4-5D6E-409C-BE32-E72D297353CC}">
                <c16:uniqueId val="{00000007-7F7D-0546-9DC1-6534F5763EDD}"/>
              </c:ext>
            </c:extLst>
          </c:dPt>
          <c:dPt>
            <c:idx val="3"/>
            <c:invertIfNegative val="0"/>
            <c:bubble3D val="0"/>
            <c:spPr>
              <a:pattFill prst="pct50">
                <a:fgClr>
                  <a:schemeClr val="bg2">
                    <a:lumMod val="40000"/>
                    <a:lumOff val="60000"/>
                  </a:schemeClr>
                </a:fgClr>
                <a:bgClr>
                  <a:schemeClr val="bg1"/>
                </a:bgClr>
              </a:pattFill>
              <a:ln w="23106">
                <a:noFill/>
              </a:ln>
            </c:spPr>
            <c:extLst>
              <c:ext xmlns:c16="http://schemas.microsoft.com/office/drawing/2014/chart" uri="{C3380CC4-5D6E-409C-BE32-E72D297353CC}">
                <c16:uniqueId val="{0000000B-79AA-2247-83FF-47450C443211}"/>
              </c:ext>
            </c:extLst>
          </c:dPt>
          <c:dPt>
            <c:idx val="4"/>
            <c:invertIfNegative val="0"/>
            <c:bubble3D val="0"/>
            <c:spPr>
              <a:pattFill prst="pct50">
                <a:fgClr>
                  <a:schemeClr val="bg2">
                    <a:lumMod val="40000"/>
                    <a:lumOff val="60000"/>
                  </a:schemeClr>
                </a:fgClr>
                <a:bgClr>
                  <a:schemeClr val="bg1"/>
                </a:bgClr>
              </a:pattFill>
              <a:ln w="23106">
                <a:noFill/>
              </a:ln>
            </c:spPr>
            <c:extLst>
              <c:ext xmlns:c16="http://schemas.microsoft.com/office/drawing/2014/chart" uri="{C3380CC4-5D6E-409C-BE32-E72D297353CC}">
                <c16:uniqueId val="{0000000F-57D9-43DB-83B8-FEEE23363467}"/>
              </c:ext>
            </c:extLst>
          </c:dPt>
          <c:dLbls>
            <c:numFmt formatCode="0.0" sourceLinked="0"/>
            <c:spPr>
              <a:noFill/>
              <a:ln w="23106">
                <a:noFill/>
              </a:ln>
            </c:spPr>
            <c:txPr>
              <a:bodyPr/>
              <a:lstStyle/>
              <a:p>
                <a:pPr>
                  <a:defRPr sz="12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Gesamt / Welle 5</c:v>
                </c:pt>
                <c:pt idx="1">
                  <c:v>Gesamt / Welle 4</c:v>
                </c:pt>
                <c:pt idx="2">
                  <c:v>Gesamt / Welle 3</c:v>
                </c:pt>
                <c:pt idx="3">
                  <c:v>Gesamt / Welle 2</c:v>
                </c:pt>
                <c:pt idx="4">
                  <c:v>Gesamt / Welle 1</c:v>
                </c:pt>
              </c:strCache>
            </c:strRef>
          </c:cat>
          <c:val>
            <c:numRef>
              <c:f>Sheet1!$B$3:$F$3</c:f>
              <c:numCache>
                <c:formatCode>0.0</c:formatCode>
                <c:ptCount val="5"/>
                <c:pt idx="0" formatCode="###0.0">
                  <c:v>29.969727547931384</c:v>
                </c:pt>
                <c:pt idx="1">
                  <c:v>28</c:v>
                </c:pt>
                <c:pt idx="2" formatCode="###0.0">
                  <c:v>14.185814185814186</c:v>
                </c:pt>
                <c:pt idx="3" formatCode="General">
                  <c:v>10.6</c:v>
                </c:pt>
                <c:pt idx="4" formatCode="###0.0">
                  <c:v>19.047619047619047</c:v>
                </c:pt>
              </c:numCache>
            </c:numRef>
          </c:val>
          <c:extLst>
            <c:ext xmlns:c16="http://schemas.microsoft.com/office/drawing/2014/chart" uri="{C3380CC4-5D6E-409C-BE32-E72D297353CC}">
              <c16:uniqueId val="{00000001-32F7-4CC8-9B1F-DC42A381AE43}"/>
            </c:ext>
          </c:extLst>
        </c:ser>
        <c:ser>
          <c:idx val="2"/>
          <c:order val="2"/>
          <c:tx>
            <c:strRef>
              <c:f>Sheet1!$A$4</c:f>
              <c:strCache>
                <c:ptCount val="1"/>
                <c:pt idx="0">
                  <c:v>(3)</c:v>
                </c:pt>
              </c:strCache>
            </c:strRef>
          </c:tx>
          <c:spPr>
            <a:solidFill>
              <a:srgbClr val="F1D1C1"/>
            </a:solidFill>
            <a:ln w="23106">
              <a:noFill/>
            </a:ln>
          </c:spPr>
          <c:invertIfNegative val="0"/>
          <c:dPt>
            <c:idx val="1"/>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05-3E3B-6D45-AD0C-92B195DD82A9}"/>
              </c:ext>
            </c:extLst>
          </c:dPt>
          <c:dPt>
            <c:idx val="2"/>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0B-7F7D-0546-9DC1-6534F5763EDD}"/>
              </c:ext>
            </c:extLst>
          </c:dPt>
          <c:dPt>
            <c:idx val="3"/>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11-79AA-2247-83FF-47450C443211}"/>
              </c:ext>
            </c:extLst>
          </c:dPt>
          <c:dPt>
            <c:idx val="4"/>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17-57D9-43DB-83B8-FEEE23363467}"/>
              </c:ext>
            </c:extLst>
          </c:dPt>
          <c:dLbls>
            <c:numFmt formatCode="0.0" sourceLinked="0"/>
            <c:spPr>
              <a:noFill/>
              <a:ln w="23106">
                <a:noFill/>
              </a:ln>
            </c:spPr>
            <c:txPr>
              <a:bodyPr/>
              <a:lstStyle/>
              <a:p>
                <a:pPr>
                  <a:defRPr sz="12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Gesamt / Welle 5</c:v>
                </c:pt>
                <c:pt idx="1">
                  <c:v>Gesamt / Welle 4</c:v>
                </c:pt>
                <c:pt idx="2">
                  <c:v>Gesamt / Welle 3</c:v>
                </c:pt>
                <c:pt idx="3">
                  <c:v>Gesamt / Welle 2</c:v>
                </c:pt>
                <c:pt idx="4">
                  <c:v>Gesamt / Welle 1</c:v>
                </c:pt>
              </c:strCache>
            </c:strRef>
          </c:cat>
          <c:val>
            <c:numRef>
              <c:f>Sheet1!$B$4:$F$4</c:f>
              <c:numCache>
                <c:formatCode>0.0</c:formatCode>
                <c:ptCount val="5"/>
                <c:pt idx="0" formatCode="###0.0">
                  <c:v>41.170534813319883</c:v>
                </c:pt>
                <c:pt idx="1">
                  <c:v>47.1</c:v>
                </c:pt>
                <c:pt idx="2" formatCode="###0.0">
                  <c:v>44.355644355644358</c:v>
                </c:pt>
                <c:pt idx="3" formatCode="General">
                  <c:v>38.6</c:v>
                </c:pt>
                <c:pt idx="4" formatCode="###0.0">
                  <c:v>47.716229348882408</c:v>
                </c:pt>
              </c:numCache>
            </c:numRef>
          </c:val>
          <c:extLst>
            <c:ext xmlns:c16="http://schemas.microsoft.com/office/drawing/2014/chart" uri="{C3380CC4-5D6E-409C-BE32-E72D297353CC}">
              <c16:uniqueId val="{00000002-32F7-4CC8-9B1F-DC42A381AE43}"/>
            </c:ext>
          </c:extLst>
        </c:ser>
        <c:ser>
          <c:idx val="11"/>
          <c:order val="3"/>
          <c:tx>
            <c:strRef>
              <c:f>Sheet1!$A$5</c:f>
              <c:strCache>
                <c:ptCount val="1"/>
                <c:pt idx="0">
                  <c:v>(4)</c:v>
                </c:pt>
              </c:strCache>
            </c:strRef>
          </c:tx>
          <c:spPr>
            <a:solidFill>
              <a:schemeClr val="accent3">
                <a:lumMod val="40000"/>
                <a:lumOff val="60000"/>
              </a:schemeClr>
            </a:solidFill>
            <a:ln w="23106">
              <a:noFill/>
            </a:ln>
          </c:spPr>
          <c:invertIfNegative val="0"/>
          <c:dPt>
            <c:idx val="1"/>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01-08EE-0148-8C4F-6BA2BFC2EDDC}"/>
              </c:ext>
            </c:extLst>
          </c:dPt>
          <c:dPt>
            <c:idx val="2"/>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0F-7F7D-0546-9DC1-6534F5763EDD}"/>
              </c:ext>
            </c:extLst>
          </c:dPt>
          <c:dPt>
            <c:idx val="3"/>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17-79AA-2247-83FF-47450C443211}"/>
              </c:ext>
            </c:extLst>
          </c:dPt>
          <c:dPt>
            <c:idx val="4"/>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1F-57D9-43DB-83B8-FEEE23363467}"/>
              </c:ext>
            </c:extLst>
          </c:dPt>
          <c:dLbls>
            <c:dLbl>
              <c:idx val="0"/>
              <c:layout>
                <c:manualLayout>
                  <c:x val="-4.929868416506855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EE-0148-8C4F-6BA2BFC2EDD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EE-0148-8C4F-6BA2BFC2EDDC}"/>
                </c:ext>
              </c:extLst>
            </c:dLbl>
            <c:numFmt formatCode="0.0" sourceLinked="0"/>
            <c:spPr>
              <a:noFill/>
              <a:ln w="23106">
                <a:noFill/>
              </a:ln>
            </c:spPr>
            <c:txPr>
              <a:bodyPr/>
              <a:lstStyle/>
              <a:p>
                <a:pPr>
                  <a:defRPr sz="12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Gesamt / Welle 5</c:v>
                </c:pt>
                <c:pt idx="1">
                  <c:v>Gesamt / Welle 4</c:v>
                </c:pt>
                <c:pt idx="2">
                  <c:v>Gesamt / Welle 3</c:v>
                </c:pt>
                <c:pt idx="3">
                  <c:v>Gesamt / Welle 2</c:v>
                </c:pt>
                <c:pt idx="4">
                  <c:v>Gesamt / Welle 1</c:v>
                </c:pt>
              </c:strCache>
            </c:strRef>
          </c:cat>
          <c:val>
            <c:numRef>
              <c:f>Sheet1!$B$5:$F$5</c:f>
              <c:numCache>
                <c:formatCode>0.0</c:formatCode>
                <c:ptCount val="5"/>
                <c:pt idx="0" formatCode="###0.0">
                  <c:v>14.42986881937437</c:v>
                </c:pt>
                <c:pt idx="1">
                  <c:v>12.7</c:v>
                </c:pt>
                <c:pt idx="2" formatCode="###0.0">
                  <c:v>25.174825174825177</c:v>
                </c:pt>
                <c:pt idx="3" formatCode="General">
                  <c:v>29.2</c:v>
                </c:pt>
                <c:pt idx="4" formatCode="###0.0">
                  <c:v>18.56171039844509</c:v>
                </c:pt>
              </c:numCache>
            </c:numRef>
          </c:val>
          <c:extLst>
            <c:ext xmlns:c16="http://schemas.microsoft.com/office/drawing/2014/chart" uri="{C3380CC4-5D6E-409C-BE32-E72D297353CC}">
              <c16:uniqueId val="{00000003-32F7-4CC8-9B1F-DC42A381AE43}"/>
            </c:ext>
          </c:extLst>
        </c:ser>
        <c:ser>
          <c:idx val="3"/>
          <c:order val="4"/>
          <c:tx>
            <c:strRef>
              <c:f>Sheet1!$A$6</c:f>
              <c:strCache>
                <c:ptCount val="1"/>
                <c:pt idx="0">
                  <c:v>(5) Sehr unsicher</c:v>
                </c:pt>
              </c:strCache>
            </c:strRef>
          </c:tx>
          <c:spPr>
            <a:solidFill>
              <a:schemeClr val="accent3">
                <a:lumMod val="60000"/>
                <a:lumOff val="40000"/>
              </a:schemeClr>
            </a:solidFill>
            <a:ln w="23106">
              <a:noFill/>
            </a:ln>
          </c:spPr>
          <c:invertIfNegative val="0"/>
          <c:dPt>
            <c:idx val="1"/>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01-6FC9-E94C-8D58-9423A9A47BF6}"/>
              </c:ext>
            </c:extLst>
          </c:dPt>
          <c:dPt>
            <c:idx val="2"/>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00-540C-D44E-ACA6-BFD0F39DA781}"/>
              </c:ext>
            </c:extLst>
          </c:dPt>
          <c:dPt>
            <c:idx val="3"/>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01-540C-D44E-ACA6-BFD0F39DA781}"/>
              </c:ext>
            </c:extLst>
          </c:dPt>
          <c:dPt>
            <c:idx val="4"/>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02-540C-D44E-ACA6-BFD0F39DA781}"/>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C9-E94C-8D58-9423A9A47BF6}"/>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C9-E94C-8D58-9423A9A47BF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0C-D44E-ACA6-BFD0F39DA781}"/>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0C-D44E-ACA6-BFD0F39DA78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0C-D44E-ACA6-BFD0F39DA781}"/>
                </c:ext>
              </c:extLst>
            </c:dLbl>
            <c:spPr>
              <a:noFill/>
              <a:ln>
                <a:noFill/>
              </a:ln>
              <a:effectLst/>
            </c:spPr>
            <c:txPr>
              <a:bodyPr/>
              <a:lstStyle/>
              <a:p>
                <a:pPr>
                  <a:defRPr sz="1200"/>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Sheet1!$B$1:$F$1</c:f>
              <c:strCache>
                <c:ptCount val="5"/>
                <c:pt idx="0">
                  <c:v>Gesamt / Welle 5</c:v>
                </c:pt>
                <c:pt idx="1">
                  <c:v>Gesamt / Welle 4</c:v>
                </c:pt>
                <c:pt idx="2">
                  <c:v>Gesamt / Welle 3</c:v>
                </c:pt>
                <c:pt idx="3">
                  <c:v>Gesamt / Welle 2</c:v>
                </c:pt>
                <c:pt idx="4">
                  <c:v>Gesamt / Welle 1</c:v>
                </c:pt>
              </c:strCache>
            </c:strRef>
          </c:cat>
          <c:val>
            <c:numRef>
              <c:f>Sheet1!$B$6:$F$6</c:f>
              <c:numCache>
                <c:formatCode>0.0</c:formatCode>
                <c:ptCount val="5"/>
                <c:pt idx="0" formatCode="###0.0">
                  <c:v>4.7426841574167513</c:v>
                </c:pt>
                <c:pt idx="1">
                  <c:v>6</c:v>
                </c:pt>
                <c:pt idx="2" formatCode="###0.0">
                  <c:v>13.186813186813188</c:v>
                </c:pt>
                <c:pt idx="3" formatCode="General">
                  <c:v>19.3</c:v>
                </c:pt>
                <c:pt idx="4" formatCode="###0.0">
                  <c:v>9.7181729834791071</c:v>
                </c:pt>
              </c:numCache>
            </c:numRef>
          </c:val>
          <c:extLst>
            <c:ext xmlns:c16="http://schemas.microsoft.com/office/drawing/2014/chart" uri="{C3380CC4-5D6E-409C-BE32-E72D297353CC}">
              <c16:uniqueId val="{00000004-32F7-4CC8-9B1F-DC42A381AE43}"/>
            </c:ext>
          </c:extLst>
        </c:ser>
        <c:dLbls>
          <c:showLegendKey val="0"/>
          <c:showVal val="1"/>
          <c:showCatName val="0"/>
          <c:showSerName val="0"/>
          <c:showPercent val="0"/>
          <c:showBubbleSize val="0"/>
        </c:dLbls>
        <c:gapWidth val="100"/>
        <c:overlap val="100"/>
        <c:axId val="157530368"/>
        <c:axId val="157544448"/>
      </c:barChart>
      <c:catAx>
        <c:axId val="157530368"/>
        <c:scaling>
          <c:orientation val="maxMin"/>
        </c:scaling>
        <c:delete val="0"/>
        <c:axPos val="l"/>
        <c:numFmt formatCode="General" sourceLinked="1"/>
        <c:majorTickMark val="out"/>
        <c:minorTickMark val="none"/>
        <c:tickLblPos val="nextTo"/>
        <c:spPr>
          <a:ln w="11553">
            <a:noFill/>
            <a:prstDash val="solid"/>
          </a:ln>
        </c:spPr>
        <c:txPr>
          <a:bodyPr rot="0" vert="horz"/>
          <a:lstStyle/>
          <a:p>
            <a:pPr>
              <a:defRPr sz="1200"/>
            </a:pPr>
            <a:endParaRPr lang="de-DE"/>
          </a:p>
        </c:txPr>
        <c:crossAx val="157544448"/>
        <c:crosses val="autoZero"/>
        <c:auto val="1"/>
        <c:lblAlgn val="ctr"/>
        <c:lblOffset val="100"/>
        <c:tickLblSkip val="1"/>
        <c:tickMarkSkip val="1"/>
        <c:noMultiLvlLbl val="0"/>
      </c:catAx>
      <c:valAx>
        <c:axId val="157544448"/>
        <c:scaling>
          <c:orientation val="minMax"/>
          <c:max val="1"/>
          <c:min val="0"/>
        </c:scaling>
        <c:delete val="1"/>
        <c:axPos val="b"/>
        <c:numFmt formatCode="0%" sourceLinked="1"/>
        <c:majorTickMark val="out"/>
        <c:minorTickMark val="none"/>
        <c:tickLblPos val="none"/>
        <c:crossAx val="157530368"/>
        <c:crosses val="max"/>
        <c:crossBetween val="between"/>
        <c:majorUnit val="0.2"/>
      </c:valAx>
      <c:spPr>
        <a:noFill/>
        <a:ln w="23106">
          <a:noFill/>
        </a:ln>
      </c:spPr>
    </c:plotArea>
    <c:legend>
      <c:legendPos val="r"/>
      <c:layout>
        <c:manualLayout>
          <c:xMode val="edge"/>
          <c:yMode val="edge"/>
          <c:x val="0.21529081315952825"/>
          <c:y val="0.86768929177010967"/>
          <c:w val="0.77707650527622596"/>
          <c:h val="0.11472837713116453"/>
        </c:manualLayout>
      </c:layout>
      <c:overlay val="0"/>
      <c:spPr>
        <a:noFill/>
        <a:ln w="23106">
          <a:noFill/>
        </a:ln>
      </c:spPr>
      <c:txPr>
        <a:bodyPr/>
        <a:lstStyle/>
        <a:p>
          <a:pPr>
            <a:defRPr sz="1100"/>
          </a:pPr>
          <a:endParaRPr lang="de-DE"/>
        </a:p>
      </c:txPr>
    </c:legend>
    <c:plotVisOnly val="1"/>
    <c:dispBlanksAs val="gap"/>
    <c:showDLblsOverMax val="0"/>
  </c:chart>
  <c:spPr>
    <a:noFill/>
    <a:ln>
      <a:noFill/>
    </a:ln>
  </c:spPr>
  <c:txPr>
    <a:bodyPr/>
    <a:lstStyle/>
    <a:p>
      <a:pPr>
        <a:defRPr sz="1200" b="0" i="0" u="none" strike="noStrike" baseline="0">
          <a:solidFill>
            <a:srgbClr val="000000"/>
          </a:solidFill>
          <a:latin typeface="+mn-lt"/>
          <a:ea typeface="Verdana"/>
          <a:cs typeface="Verdana"/>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76831227736973"/>
          <c:y val="0.13873074074074074"/>
          <c:w val="0.33540427791408467"/>
          <c:h val="0.74413962962962965"/>
        </c:manualLayout>
      </c:layout>
      <c:barChart>
        <c:barDir val="bar"/>
        <c:grouping val="clustered"/>
        <c:varyColors val="0"/>
        <c:ser>
          <c:idx val="4"/>
          <c:order val="0"/>
          <c:tx>
            <c:strRef>
              <c:f>Sheet1!$B$1</c:f>
              <c:strCache>
                <c:ptCount val="1"/>
                <c:pt idx="0">
                  <c:v>Gesamt / W5 / N = 1.008</c:v>
                </c:pt>
              </c:strCache>
            </c:strRef>
          </c:tx>
          <c:spPr>
            <a:solidFill>
              <a:schemeClr val="accent1"/>
            </a:solidFill>
            <a:ln w="25449">
              <a:noFill/>
            </a:ln>
          </c:spPr>
          <c:invertIfNegative val="0"/>
          <c:dLbls>
            <c:numFmt formatCode="0.0" sourceLinked="0"/>
            <c:spPr>
              <a:noFill/>
              <a:ln w="25449">
                <a:noFill/>
              </a:ln>
            </c:spPr>
            <c:txPr>
              <a:bodyPr/>
              <a:lstStyle/>
              <a:p>
                <a:pPr algn="ctr">
                  <a:defRPr lang="de-DE" sz="800" b="0" i="0" u="none" strike="noStrike" kern="1200" baseline="0">
                    <a:solidFill>
                      <a:srgbClr val="000000"/>
                    </a:solidFill>
                    <a:latin typeface="+mn-lt"/>
                    <a:ea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Staat / Politik</c:v>
                </c:pt>
                <c:pt idx="1">
                  <c:v>Energieversorger</c:v>
                </c:pt>
                <c:pt idx="2">
                  <c:v>Sonstiges</c:v>
                </c:pt>
                <c:pt idx="3">
                  <c:v>Weiß nicht / keine Angabe</c:v>
                </c:pt>
              </c:strCache>
            </c:strRef>
          </c:cat>
          <c:val>
            <c:numRef>
              <c:f>Sheet1!$B$2:$B$5</c:f>
              <c:numCache>
                <c:formatCode>###0.0</c:formatCode>
                <c:ptCount val="4"/>
                <c:pt idx="0">
                  <c:v>69.94047619047619</c:v>
                </c:pt>
                <c:pt idx="1">
                  <c:v>25.396825396825395</c:v>
                </c:pt>
                <c:pt idx="2">
                  <c:v>0.89285714285714279</c:v>
                </c:pt>
                <c:pt idx="3">
                  <c:v>3.7698412698412698</c:v>
                </c:pt>
              </c:numCache>
            </c:numRef>
          </c:val>
          <c:extLst>
            <c:ext xmlns:c16="http://schemas.microsoft.com/office/drawing/2014/chart" uri="{C3380CC4-5D6E-409C-BE32-E72D297353CC}">
              <c16:uniqueId val="{00000000-64B0-485B-858A-CC05CE7F130F}"/>
            </c:ext>
          </c:extLst>
        </c:ser>
        <c:ser>
          <c:idx val="0"/>
          <c:order val="1"/>
          <c:tx>
            <c:strRef>
              <c:f>Sheet1!$C$1</c:f>
              <c:strCache>
                <c:ptCount val="1"/>
                <c:pt idx="0">
                  <c:v>Gesamt / W4 / N = 1.048</c:v>
                </c:pt>
              </c:strCache>
            </c:strRef>
          </c:tx>
          <c:spPr>
            <a:pattFill prst="pct50">
              <a:fgClr>
                <a:schemeClr val="accent1"/>
              </a:fgClr>
              <a:bgClr>
                <a:schemeClr val="bg1"/>
              </a:bgClr>
            </a:pattFill>
          </c:spPr>
          <c:invertIfNegative val="0"/>
          <c:dLbls>
            <c:spPr>
              <a:noFill/>
              <a:ln>
                <a:noFill/>
              </a:ln>
              <a:effectLst/>
            </c:spPr>
            <c:txPr>
              <a:bodyPr/>
              <a:lstStyle/>
              <a:p>
                <a:pPr>
                  <a:defRPr sz="800">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Staat / Politik</c:v>
                </c:pt>
                <c:pt idx="1">
                  <c:v>Energieversorger</c:v>
                </c:pt>
                <c:pt idx="2">
                  <c:v>Sonstiges</c:v>
                </c:pt>
                <c:pt idx="3">
                  <c:v>Weiß nicht / keine Angabe</c:v>
                </c:pt>
              </c:strCache>
            </c:strRef>
          </c:cat>
          <c:val>
            <c:numRef>
              <c:f>Sheet1!$C$2:$C$5</c:f>
              <c:numCache>
                <c:formatCode>0.0</c:formatCode>
                <c:ptCount val="4"/>
                <c:pt idx="0">
                  <c:v>75.2</c:v>
                </c:pt>
                <c:pt idx="1">
                  <c:v>20.5</c:v>
                </c:pt>
                <c:pt idx="2">
                  <c:v>0.5</c:v>
                </c:pt>
                <c:pt idx="3">
                  <c:v>3.8</c:v>
                </c:pt>
              </c:numCache>
            </c:numRef>
          </c:val>
          <c:extLst>
            <c:ext xmlns:c16="http://schemas.microsoft.com/office/drawing/2014/chart" uri="{C3380CC4-5D6E-409C-BE32-E72D297353CC}">
              <c16:uniqueId val="{00000000-25D2-914A-BBA1-437174DDB7B5}"/>
            </c:ext>
          </c:extLst>
        </c:ser>
        <c:ser>
          <c:idx val="1"/>
          <c:order val="2"/>
          <c:tx>
            <c:strRef>
              <c:f>Sheet1!$D$1</c:f>
              <c:strCache>
                <c:ptCount val="1"/>
                <c:pt idx="0">
                  <c:v>Gesamt / W3 / N = 1.046</c:v>
                </c:pt>
              </c:strCache>
            </c:strRef>
          </c:tx>
          <c:spPr>
            <a:pattFill prst="ltUpDiag">
              <a:fgClr>
                <a:schemeClr val="accent1"/>
              </a:fgClr>
              <a:bgClr>
                <a:schemeClr val="bg1"/>
              </a:bgClr>
            </a:pattFill>
          </c:spPr>
          <c:invertIfNegative val="0"/>
          <c:dLbls>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Staat / Politik</c:v>
                </c:pt>
                <c:pt idx="1">
                  <c:v>Energieversorger</c:v>
                </c:pt>
                <c:pt idx="2">
                  <c:v>Sonstiges</c:v>
                </c:pt>
                <c:pt idx="3">
                  <c:v>Weiß nicht / keine Angabe</c:v>
                </c:pt>
              </c:strCache>
            </c:strRef>
          </c:cat>
          <c:val>
            <c:numRef>
              <c:f>Sheet1!$D$2:$D$5</c:f>
              <c:numCache>
                <c:formatCode>###0.0</c:formatCode>
                <c:ptCount val="4"/>
                <c:pt idx="0">
                  <c:v>77.342256214149145</c:v>
                </c:pt>
                <c:pt idx="1">
                  <c:v>17.208413001912046</c:v>
                </c:pt>
                <c:pt idx="2">
                  <c:v>0.57361376673040154</c:v>
                </c:pt>
                <c:pt idx="3">
                  <c:v>4.8757170172084123</c:v>
                </c:pt>
              </c:numCache>
            </c:numRef>
          </c:val>
          <c:extLst>
            <c:ext xmlns:c16="http://schemas.microsoft.com/office/drawing/2014/chart" uri="{C3380CC4-5D6E-409C-BE32-E72D297353CC}">
              <c16:uniqueId val="{00000000-9204-594B-AC6C-07F84A0C3CB9}"/>
            </c:ext>
          </c:extLst>
        </c:ser>
        <c:ser>
          <c:idx val="2"/>
          <c:order val="3"/>
          <c:tx>
            <c:strRef>
              <c:f>Sheet1!$E$1</c:f>
              <c:strCache>
                <c:ptCount val="1"/>
                <c:pt idx="0">
                  <c:v>Gesamt / W2 / N = 1.048</c:v>
                </c:pt>
              </c:strCache>
            </c:strRef>
          </c:tx>
          <c:spPr>
            <a:pattFill prst="pct20">
              <a:fgClr>
                <a:schemeClr val="bg2"/>
              </a:fgClr>
              <a:bgClr>
                <a:schemeClr val="bg1"/>
              </a:bgClr>
            </a:pattFill>
          </c:spPr>
          <c:invertIfNegative val="0"/>
          <c:dLbls>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Staat / Politik</c:v>
                </c:pt>
                <c:pt idx="1">
                  <c:v>Energieversorger</c:v>
                </c:pt>
                <c:pt idx="2">
                  <c:v>Sonstiges</c:v>
                </c:pt>
                <c:pt idx="3">
                  <c:v>Weiß nicht / keine Angabe</c:v>
                </c:pt>
              </c:strCache>
            </c:strRef>
          </c:cat>
          <c:val>
            <c:numRef>
              <c:f>Sheet1!$E$2:$E$5</c:f>
              <c:numCache>
                <c:formatCode>General</c:formatCode>
                <c:ptCount val="4"/>
                <c:pt idx="0">
                  <c:v>82.8</c:v>
                </c:pt>
                <c:pt idx="1">
                  <c:v>13.5</c:v>
                </c:pt>
                <c:pt idx="2">
                  <c:v>0.7</c:v>
                </c:pt>
                <c:pt idx="3">
                  <c:v>3.1</c:v>
                </c:pt>
              </c:numCache>
            </c:numRef>
          </c:val>
          <c:extLst>
            <c:ext xmlns:c16="http://schemas.microsoft.com/office/drawing/2014/chart" uri="{C3380CC4-5D6E-409C-BE32-E72D297353CC}">
              <c16:uniqueId val="{00000000-93C4-CE4C-8136-33B649E544FB}"/>
            </c:ext>
          </c:extLst>
        </c:ser>
        <c:ser>
          <c:idx val="3"/>
          <c:order val="4"/>
          <c:tx>
            <c:strRef>
              <c:f>Sheet1!$F$1</c:f>
              <c:strCache>
                <c:ptCount val="1"/>
                <c:pt idx="0">
                  <c:v>Gesamt / W1 / N = 1.052</c:v>
                </c:pt>
              </c:strCache>
            </c:strRef>
          </c:tx>
          <c:spPr>
            <a:pattFill prst="ltVert">
              <a:fgClr>
                <a:schemeClr val="bg2"/>
              </a:fgClr>
              <a:bgClr>
                <a:schemeClr val="bg1"/>
              </a:bgClr>
            </a:pattFill>
          </c:spPr>
          <c:invertIfNegative val="0"/>
          <c:dLbls>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Staat / Politik</c:v>
                </c:pt>
                <c:pt idx="1">
                  <c:v>Energieversorger</c:v>
                </c:pt>
                <c:pt idx="2">
                  <c:v>Sonstiges</c:v>
                </c:pt>
                <c:pt idx="3">
                  <c:v>Weiß nicht / keine Angabe</c:v>
                </c:pt>
              </c:strCache>
            </c:strRef>
          </c:cat>
          <c:val>
            <c:numRef>
              <c:f>Sheet1!$F$2:$F$5</c:f>
              <c:numCache>
                <c:formatCode>###0.0</c:formatCode>
                <c:ptCount val="4"/>
                <c:pt idx="0">
                  <c:v>79.847908745247153</c:v>
                </c:pt>
                <c:pt idx="1">
                  <c:v>15.589353612167301</c:v>
                </c:pt>
                <c:pt idx="2">
                  <c:v>0.95057034220532322</c:v>
                </c:pt>
                <c:pt idx="3">
                  <c:v>3.6121673003802277</c:v>
                </c:pt>
              </c:numCache>
            </c:numRef>
          </c:val>
          <c:extLst>
            <c:ext xmlns:c16="http://schemas.microsoft.com/office/drawing/2014/chart" uri="{C3380CC4-5D6E-409C-BE32-E72D297353CC}">
              <c16:uniqueId val="{00000000-7A93-4865-B07C-BD57F6908EE8}"/>
            </c:ext>
          </c:extLst>
        </c:ser>
        <c:dLbls>
          <c:showLegendKey val="0"/>
          <c:showVal val="1"/>
          <c:showCatName val="0"/>
          <c:showSerName val="0"/>
          <c:showPercent val="0"/>
          <c:showBubbleSize val="0"/>
        </c:dLbls>
        <c:gapWidth val="100"/>
        <c:overlap val="-10"/>
        <c:axId val="158173056"/>
        <c:axId val="158174592"/>
      </c:barChart>
      <c:catAx>
        <c:axId val="158173056"/>
        <c:scaling>
          <c:orientation val="maxMin"/>
        </c:scaling>
        <c:delete val="0"/>
        <c:axPos val="l"/>
        <c:numFmt formatCode="General" sourceLinked="1"/>
        <c:majorTickMark val="out"/>
        <c:minorTickMark val="none"/>
        <c:tickLblPos val="nextTo"/>
        <c:spPr>
          <a:ln w="12724">
            <a:noFill/>
            <a:prstDash val="solid"/>
          </a:ln>
        </c:spPr>
        <c:txPr>
          <a:bodyPr rot="0" vert="horz"/>
          <a:lstStyle/>
          <a:p>
            <a:pPr>
              <a:defRPr sz="1100"/>
            </a:pPr>
            <a:endParaRPr lang="de-DE"/>
          </a:p>
        </c:txPr>
        <c:crossAx val="158174592"/>
        <c:crosses val="autoZero"/>
        <c:auto val="1"/>
        <c:lblAlgn val="ctr"/>
        <c:lblOffset val="100"/>
        <c:tickLblSkip val="1"/>
        <c:tickMarkSkip val="1"/>
        <c:noMultiLvlLbl val="0"/>
      </c:catAx>
      <c:valAx>
        <c:axId val="158174592"/>
        <c:scaling>
          <c:orientation val="minMax"/>
          <c:max val="100"/>
          <c:min val="0"/>
        </c:scaling>
        <c:delete val="1"/>
        <c:axPos val="b"/>
        <c:numFmt formatCode="0" sourceLinked="0"/>
        <c:majorTickMark val="none"/>
        <c:minorTickMark val="none"/>
        <c:tickLblPos val="nextTo"/>
        <c:crossAx val="158173056"/>
        <c:crosses val="max"/>
        <c:crossBetween val="between"/>
        <c:majorUnit val="20"/>
      </c:valAx>
      <c:spPr>
        <a:noFill/>
        <a:ln w="12724">
          <a:noFill/>
          <a:prstDash val="solid"/>
        </a:ln>
      </c:spPr>
    </c:plotArea>
    <c:legend>
      <c:legendPos val="r"/>
      <c:layout>
        <c:manualLayout>
          <c:xMode val="edge"/>
          <c:yMode val="edge"/>
          <c:x val="0"/>
          <c:y val="0"/>
          <c:w val="0.59737318840579712"/>
          <c:h val="0.10976851851851852"/>
        </c:manualLayout>
      </c:layout>
      <c:overlay val="1"/>
      <c:txPr>
        <a:bodyPr/>
        <a:lstStyle/>
        <a:p>
          <a:pPr>
            <a:defRPr sz="800">
              <a:solidFill>
                <a:schemeClr val="tx1"/>
              </a:solidFill>
            </a:defRPr>
          </a:pPr>
          <a:endParaRPr lang="de-DE"/>
        </a:p>
      </c:txPr>
    </c:legend>
    <c:plotVisOnly val="1"/>
    <c:dispBlanksAs val="gap"/>
    <c:showDLblsOverMax val="0"/>
  </c:chart>
  <c:spPr>
    <a:noFill/>
    <a:ln>
      <a:noFill/>
    </a:ln>
  </c:spPr>
  <c:txPr>
    <a:bodyPr/>
    <a:lstStyle/>
    <a:p>
      <a:pPr>
        <a:defRPr sz="1000" b="0" i="0" u="none" strike="noStrike" baseline="0">
          <a:solidFill>
            <a:srgbClr val="000000"/>
          </a:solidFill>
          <a:latin typeface="+mn-lt"/>
          <a:ea typeface="Verdana"/>
          <a:cs typeface="Verdana"/>
        </a:defRPr>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76831227736973"/>
          <c:y val="0.13873074074074074"/>
          <c:w val="0.33540427791408467"/>
          <c:h val="0.74413962962962965"/>
        </c:manualLayout>
      </c:layout>
      <c:barChart>
        <c:barDir val="bar"/>
        <c:grouping val="clustered"/>
        <c:varyColors val="0"/>
        <c:ser>
          <c:idx val="4"/>
          <c:order val="0"/>
          <c:tx>
            <c:strRef>
              <c:f>Sheet1!$B$1</c:f>
              <c:strCache>
                <c:ptCount val="1"/>
                <c:pt idx="0">
                  <c:v>Gesamt / W5 / N = 1.008</c:v>
                </c:pt>
              </c:strCache>
            </c:strRef>
          </c:tx>
          <c:spPr>
            <a:solidFill>
              <a:schemeClr val="accent1"/>
            </a:solidFill>
            <a:ln w="25449">
              <a:noFill/>
            </a:ln>
          </c:spPr>
          <c:invertIfNegative val="0"/>
          <c:dLbls>
            <c:numFmt formatCode="0.0" sourceLinked="0"/>
            <c:spPr>
              <a:noFill/>
              <a:ln w="25449">
                <a:noFill/>
              </a:ln>
            </c:spPr>
            <c:txPr>
              <a:bodyPr/>
              <a:lstStyle/>
              <a:p>
                <a:pPr algn="ctr">
                  <a:defRPr lang="de-DE" sz="800" b="0" i="0" u="none" strike="noStrike" kern="1200" baseline="0">
                    <a:solidFill>
                      <a:srgbClr val="000000"/>
                    </a:solidFill>
                    <a:latin typeface="+mn-lt"/>
                    <a:ea typeface="Verdana"/>
                    <a:cs typeface="Verdana"/>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Staat / Politik</c:v>
                </c:pt>
                <c:pt idx="1">
                  <c:v>Energieversorger</c:v>
                </c:pt>
                <c:pt idx="2">
                  <c:v>Sonstiges</c:v>
                </c:pt>
                <c:pt idx="3">
                  <c:v>Weiß nicht / keine Angabe</c:v>
                </c:pt>
              </c:strCache>
            </c:strRef>
          </c:cat>
          <c:val>
            <c:numRef>
              <c:f>Sheet1!$B$2:$B$5</c:f>
              <c:numCache>
                <c:formatCode>###0.0</c:formatCode>
                <c:ptCount val="4"/>
                <c:pt idx="0">
                  <c:v>69.444444444444443</c:v>
                </c:pt>
                <c:pt idx="1">
                  <c:v>27.678571428571431</c:v>
                </c:pt>
                <c:pt idx="2">
                  <c:v>0.69444444444444442</c:v>
                </c:pt>
                <c:pt idx="3">
                  <c:v>2.1825396825396823</c:v>
                </c:pt>
              </c:numCache>
            </c:numRef>
          </c:val>
          <c:extLst>
            <c:ext xmlns:c16="http://schemas.microsoft.com/office/drawing/2014/chart" uri="{C3380CC4-5D6E-409C-BE32-E72D297353CC}">
              <c16:uniqueId val="{00000000-64B0-485B-858A-CC05CE7F130F}"/>
            </c:ext>
          </c:extLst>
        </c:ser>
        <c:ser>
          <c:idx val="0"/>
          <c:order val="1"/>
          <c:tx>
            <c:strRef>
              <c:f>Sheet1!$C$1</c:f>
              <c:strCache>
                <c:ptCount val="1"/>
                <c:pt idx="0">
                  <c:v>Gesamt / W4 / N = 1.048</c:v>
                </c:pt>
              </c:strCache>
            </c:strRef>
          </c:tx>
          <c:spPr>
            <a:pattFill prst="pct50">
              <a:fgClr>
                <a:schemeClr val="accent1"/>
              </a:fgClr>
              <a:bgClr>
                <a:schemeClr val="bg1"/>
              </a:bgClr>
            </a:pattFill>
          </c:spPr>
          <c:invertIfNegative val="0"/>
          <c:dLbls>
            <c:spPr>
              <a:noFill/>
              <a:ln>
                <a:noFill/>
              </a:ln>
              <a:effectLst/>
            </c:spPr>
            <c:txPr>
              <a:bodyPr/>
              <a:lstStyle/>
              <a:p>
                <a:pPr>
                  <a:defRPr sz="800">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Staat / Politik</c:v>
                </c:pt>
                <c:pt idx="1">
                  <c:v>Energieversorger</c:v>
                </c:pt>
                <c:pt idx="2">
                  <c:v>Sonstiges</c:v>
                </c:pt>
                <c:pt idx="3">
                  <c:v>Weiß nicht / keine Angabe</c:v>
                </c:pt>
              </c:strCache>
            </c:strRef>
          </c:cat>
          <c:val>
            <c:numRef>
              <c:f>Sheet1!$C$2:$C$5</c:f>
              <c:numCache>
                <c:formatCode>0.0</c:formatCode>
                <c:ptCount val="4"/>
                <c:pt idx="0">
                  <c:v>69.400000000000006</c:v>
                </c:pt>
                <c:pt idx="1">
                  <c:v>26.1</c:v>
                </c:pt>
                <c:pt idx="2">
                  <c:v>1</c:v>
                </c:pt>
                <c:pt idx="3">
                  <c:v>3.5</c:v>
                </c:pt>
              </c:numCache>
            </c:numRef>
          </c:val>
          <c:extLst>
            <c:ext xmlns:c16="http://schemas.microsoft.com/office/drawing/2014/chart" uri="{C3380CC4-5D6E-409C-BE32-E72D297353CC}">
              <c16:uniqueId val="{00000000-25D2-914A-BBA1-437174DDB7B5}"/>
            </c:ext>
          </c:extLst>
        </c:ser>
        <c:ser>
          <c:idx val="1"/>
          <c:order val="2"/>
          <c:tx>
            <c:strRef>
              <c:f>Sheet1!$D$1</c:f>
              <c:strCache>
                <c:ptCount val="1"/>
                <c:pt idx="0">
                  <c:v>Gesamt / W3 / N = 1.046</c:v>
                </c:pt>
              </c:strCache>
            </c:strRef>
          </c:tx>
          <c:spPr>
            <a:pattFill prst="ltUpDiag">
              <a:fgClr>
                <a:schemeClr val="accent1"/>
              </a:fgClr>
              <a:bgClr>
                <a:schemeClr val="bg1"/>
              </a:bgClr>
            </a:pattFill>
          </c:spPr>
          <c:invertIfNegative val="0"/>
          <c:dLbls>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Staat / Politik</c:v>
                </c:pt>
                <c:pt idx="1">
                  <c:v>Energieversorger</c:v>
                </c:pt>
                <c:pt idx="2">
                  <c:v>Sonstiges</c:v>
                </c:pt>
                <c:pt idx="3">
                  <c:v>Weiß nicht / keine Angabe</c:v>
                </c:pt>
              </c:strCache>
            </c:strRef>
          </c:cat>
          <c:val>
            <c:numRef>
              <c:f>Sheet1!$D$2:$D$5</c:f>
              <c:numCache>
                <c:formatCode>###0.0</c:formatCode>
                <c:ptCount val="4"/>
                <c:pt idx="0">
                  <c:v>75.430210325047796</c:v>
                </c:pt>
                <c:pt idx="1">
                  <c:v>19.598470363288719</c:v>
                </c:pt>
                <c:pt idx="2">
                  <c:v>0.86042065009560231</c:v>
                </c:pt>
                <c:pt idx="3">
                  <c:v>4.1108986615678775</c:v>
                </c:pt>
              </c:numCache>
            </c:numRef>
          </c:val>
          <c:extLst>
            <c:ext xmlns:c16="http://schemas.microsoft.com/office/drawing/2014/chart" uri="{C3380CC4-5D6E-409C-BE32-E72D297353CC}">
              <c16:uniqueId val="{00000000-9204-594B-AC6C-07F84A0C3CB9}"/>
            </c:ext>
          </c:extLst>
        </c:ser>
        <c:ser>
          <c:idx val="2"/>
          <c:order val="3"/>
          <c:tx>
            <c:strRef>
              <c:f>Sheet1!$E$1</c:f>
              <c:strCache>
                <c:ptCount val="1"/>
                <c:pt idx="0">
                  <c:v>Gesamt / W2 / N = 1.048</c:v>
                </c:pt>
              </c:strCache>
            </c:strRef>
          </c:tx>
          <c:spPr>
            <a:pattFill prst="pct20">
              <a:fgClr>
                <a:schemeClr val="bg2"/>
              </a:fgClr>
              <a:bgClr>
                <a:schemeClr val="bg1"/>
              </a:bgClr>
            </a:pattFill>
          </c:spPr>
          <c:invertIfNegative val="0"/>
          <c:dLbls>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Staat / Politik</c:v>
                </c:pt>
                <c:pt idx="1">
                  <c:v>Energieversorger</c:v>
                </c:pt>
                <c:pt idx="2">
                  <c:v>Sonstiges</c:v>
                </c:pt>
                <c:pt idx="3">
                  <c:v>Weiß nicht / keine Angabe</c:v>
                </c:pt>
              </c:strCache>
            </c:strRef>
          </c:cat>
          <c:val>
            <c:numRef>
              <c:f>Sheet1!$E$2:$E$5</c:f>
              <c:numCache>
                <c:formatCode>General</c:formatCode>
                <c:ptCount val="4"/>
                <c:pt idx="0">
                  <c:v>75.3</c:v>
                </c:pt>
                <c:pt idx="1">
                  <c:v>21.7</c:v>
                </c:pt>
                <c:pt idx="2">
                  <c:v>0.5</c:v>
                </c:pt>
                <c:pt idx="3">
                  <c:v>2.6</c:v>
                </c:pt>
              </c:numCache>
            </c:numRef>
          </c:val>
          <c:extLst>
            <c:ext xmlns:c16="http://schemas.microsoft.com/office/drawing/2014/chart" uri="{C3380CC4-5D6E-409C-BE32-E72D297353CC}">
              <c16:uniqueId val="{00000000-93C4-CE4C-8136-33B649E544FB}"/>
            </c:ext>
          </c:extLst>
        </c:ser>
        <c:ser>
          <c:idx val="3"/>
          <c:order val="4"/>
          <c:tx>
            <c:strRef>
              <c:f>Sheet1!$F$1</c:f>
              <c:strCache>
                <c:ptCount val="1"/>
                <c:pt idx="0">
                  <c:v>Gesamt / W1 / N = 1.052</c:v>
                </c:pt>
              </c:strCache>
            </c:strRef>
          </c:tx>
          <c:spPr>
            <a:pattFill prst="ltVert">
              <a:fgClr>
                <a:schemeClr val="bg2"/>
              </a:fgClr>
              <a:bgClr>
                <a:schemeClr val="bg1"/>
              </a:bgClr>
            </a:pattFill>
          </c:spPr>
          <c:invertIfNegative val="0"/>
          <c:dLbls>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Staat / Politik</c:v>
                </c:pt>
                <c:pt idx="1">
                  <c:v>Energieversorger</c:v>
                </c:pt>
                <c:pt idx="2">
                  <c:v>Sonstiges</c:v>
                </c:pt>
                <c:pt idx="3">
                  <c:v>Weiß nicht / keine Angabe</c:v>
                </c:pt>
              </c:strCache>
            </c:strRef>
          </c:cat>
          <c:val>
            <c:numRef>
              <c:f>Sheet1!$F$2:$F$5</c:f>
              <c:numCache>
                <c:formatCode>###0.0</c:formatCode>
                <c:ptCount val="4"/>
                <c:pt idx="0">
                  <c:v>76.330798479087449</c:v>
                </c:pt>
                <c:pt idx="1">
                  <c:v>20.627376425855513</c:v>
                </c:pt>
                <c:pt idx="2">
                  <c:v>0.76045627376425851</c:v>
                </c:pt>
                <c:pt idx="3">
                  <c:v>2.2813688212927756</c:v>
                </c:pt>
              </c:numCache>
            </c:numRef>
          </c:val>
          <c:extLst>
            <c:ext xmlns:c16="http://schemas.microsoft.com/office/drawing/2014/chart" uri="{C3380CC4-5D6E-409C-BE32-E72D297353CC}">
              <c16:uniqueId val="{00000000-B0F1-474F-9A4C-97330CCA7EC7}"/>
            </c:ext>
          </c:extLst>
        </c:ser>
        <c:dLbls>
          <c:showLegendKey val="0"/>
          <c:showVal val="1"/>
          <c:showCatName val="0"/>
          <c:showSerName val="0"/>
          <c:showPercent val="0"/>
          <c:showBubbleSize val="0"/>
        </c:dLbls>
        <c:gapWidth val="100"/>
        <c:overlap val="-10"/>
        <c:axId val="158737920"/>
        <c:axId val="158739456"/>
      </c:barChart>
      <c:catAx>
        <c:axId val="158737920"/>
        <c:scaling>
          <c:orientation val="maxMin"/>
        </c:scaling>
        <c:delete val="0"/>
        <c:axPos val="l"/>
        <c:numFmt formatCode="General" sourceLinked="1"/>
        <c:majorTickMark val="out"/>
        <c:minorTickMark val="none"/>
        <c:tickLblPos val="nextTo"/>
        <c:spPr>
          <a:ln w="12724">
            <a:noFill/>
            <a:prstDash val="solid"/>
          </a:ln>
        </c:spPr>
        <c:txPr>
          <a:bodyPr rot="0" vert="horz"/>
          <a:lstStyle/>
          <a:p>
            <a:pPr>
              <a:defRPr sz="1100"/>
            </a:pPr>
            <a:endParaRPr lang="de-DE"/>
          </a:p>
        </c:txPr>
        <c:crossAx val="158739456"/>
        <c:crosses val="autoZero"/>
        <c:auto val="1"/>
        <c:lblAlgn val="ctr"/>
        <c:lblOffset val="100"/>
        <c:tickLblSkip val="1"/>
        <c:tickMarkSkip val="1"/>
        <c:noMultiLvlLbl val="0"/>
      </c:catAx>
      <c:valAx>
        <c:axId val="158739456"/>
        <c:scaling>
          <c:orientation val="minMax"/>
          <c:max val="100"/>
          <c:min val="0"/>
        </c:scaling>
        <c:delete val="1"/>
        <c:axPos val="b"/>
        <c:numFmt formatCode="0" sourceLinked="0"/>
        <c:majorTickMark val="none"/>
        <c:minorTickMark val="none"/>
        <c:tickLblPos val="nextTo"/>
        <c:crossAx val="158737920"/>
        <c:crosses val="max"/>
        <c:crossBetween val="between"/>
        <c:majorUnit val="20"/>
      </c:valAx>
      <c:spPr>
        <a:noFill/>
        <a:ln w="12724">
          <a:noFill/>
          <a:prstDash val="solid"/>
        </a:ln>
      </c:spPr>
    </c:plotArea>
    <c:legend>
      <c:legendPos val="r"/>
      <c:layout>
        <c:manualLayout>
          <c:xMode val="edge"/>
          <c:yMode val="edge"/>
          <c:x val="0"/>
          <c:y val="0"/>
          <c:w val="0.59737318840579712"/>
          <c:h val="0.10976851851851852"/>
        </c:manualLayout>
      </c:layout>
      <c:overlay val="1"/>
      <c:txPr>
        <a:bodyPr/>
        <a:lstStyle/>
        <a:p>
          <a:pPr>
            <a:defRPr sz="800">
              <a:solidFill>
                <a:schemeClr val="tx1"/>
              </a:solidFill>
            </a:defRPr>
          </a:pPr>
          <a:endParaRPr lang="de-DE"/>
        </a:p>
      </c:txPr>
    </c:legend>
    <c:plotVisOnly val="1"/>
    <c:dispBlanksAs val="gap"/>
    <c:showDLblsOverMax val="0"/>
  </c:chart>
  <c:spPr>
    <a:noFill/>
    <a:ln>
      <a:noFill/>
    </a:ln>
  </c:spPr>
  <c:txPr>
    <a:bodyPr/>
    <a:lstStyle/>
    <a:p>
      <a:pPr>
        <a:defRPr sz="1000" b="0" i="0" u="none" strike="noStrike" baseline="0">
          <a:solidFill>
            <a:srgbClr val="000000"/>
          </a:solidFill>
          <a:latin typeface="+mn-lt"/>
          <a:ea typeface="Verdana"/>
          <a:cs typeface="Verdana"/>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933792205598276E-2"/>
          <c:y val="0.22827303523035231"/>
          <c:w val="0.65222166982497121"/>
          <c:h val="0.64755657181571824"/>
        </c:manualLayout>
      </c:layout>
      <c:barChart>
        <c:barDir val="col"/>
        <c:grouping val="stacked"/>
        <c:varyColors val="0"/>
        <c:ser>
          <c:idx val="0"/>
          <c:order val="0"/>
          <c:tx>
            <c:strRef>
              <c:f>Sheet1!$A$3</c:f>
              <c:strCache>
                <c:ptCount val="1"/>
                <c:pt idx="0">
                  <c:v>Ich bin froh, bei meinem Stromversorger Kunde zu sein, weil dieser eine sichere Versorgung zu fairen Preisen garantiert</c:v>
                </c:pt>
              </c:strCache>
            </c:strRef>
          </c:tx>
          <c:spPr>
            <a:solidFill>
              <a:schemeClr val="accent1">
                <a:lumMod val="40000"/>
                <a:lumOff val="60000"/>
              </a:schemeClr>
            </a:solidFill>
            <a:ln w="23106">
              <a:noFill/>
            </a:ln>
          </c:spPr>
          <c:invertIfNegative val="0"/>
          <c:dPt>
            <c:idx val="0"/>
            <c:invertIfNegative val="0"/>
            <c:bubble3D val="0"/>
            <c:extLst>
              <c:ext xmlns:c16="http://schemas.microsoft.com/office/drawing/2014/chart" uri="{C3380CC4-5D6E-409C-BE32-E72D297353CC}">
                <c16:uniqueId val="{00000001-16BC-F745-A803-372DA2898B58}"/>
              </c:ext>
            </c:extLst>
          </c:dPt>
          <c:dPt>
            <c:idx val="1"/>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1-3E3B-6D45-AD0C-92B195DD82A9}"/>
              </c:ext>
            </c:extLst>
          </c:dPt>
          <c:dPt>
            <c:idx val="2"/>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5-16BC-F745-A803-372DA2898B58}"/>
              </c:ext>
            </c:extLst>
          </c:dPt>
          <c:dPt>
            <c:idx val="3"/>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6-F8BF-4D4A-8921-E868046D01A9}"/>
              </c:ext>
            </c:extLst>
          </c:dPt>
          <c:dPt>
            <c:idx val="4"/>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3-FED0-5F44-B4F0-C68B28C75E22}"/>
              </c:ext>
            </c:extLst>
          </c:dPt>
          <c:dPt>
            <c:idx val="5"/>
            <c:invertIfNegative val="0"/>
            <c:bubble3D val="0"/>
            <c:extLst>
              <c:ext xmlns:c16="http://schemas.microsoft.com/office/drawing/2014/chart" uri="{C3380CC4-5D6E-409C-BE32-E72D297353CC}">
                <c16:uniqueId val="{00000008-16BC-F745-A803-372DA2898B58}"/>
              </c:ext>
            </c:extLst>
          </c:dPt>
          <c:dPt>
            <c:idx val="6"/>
            <c:invertIfNegative val="0"/>
            <c:bubble3D val="0"/>
            <c:extLst>
              <c:ext xmlns:c16="http://schemas.microsoft.com/office/drawing/2014/chart" uri="{C3380CC4-5D6E-409C-BE32-E72D297353CC}">
                <c16:uniqueId val="{0000000A-16BC-F745-A803-372DA2898B58}"/>
              </c:ext>
            </c:extLst>
          </c:dPt>
          <c:dPt>
            <c:idx val="7"/>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5-FED0-5F44-B4F0-C68B28C75E22}"/>
              </c:ext>
            </c:extLst>
          </c:dPt>
          <c:dPt>
            <c:idx val="8"/>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E-F8BF-4D4A-8921-E868046D01A9}"/>
              </c:ext>
            </c:extLst>
          </c:dPt>
          <c:dPt>
            <c:idx val="9"/>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E-16BC-F745-A803-372DA2898B58}"/>
              </c:ext>
            </c:extLst>
          </c:dPt>
          <c:dPt>
            <c:idx val="10"/>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7-FED0-5F44-B4F0-C68B28C75E22}"/>
              </c:ext>
            </c:extLst>
          </c:dPt>
          <c:dPt>
            <c:idx val="11"/>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12-F8BF-4D4A-8921-E868046D01A9}"/>
              </c:ext>
            </c:extLst>
          </c:dPt>
          <c:dPt>
            <c:idx val="12"/>
            <c:invertIfNegative val="0"/>
            <c:bubble3D val="0"/>
            <c:extLst>
              <c:ext xmlns:c16="http://schemas.microsoft.com/office/drawing/2014/chart" uri="{C3380CC4-5D6E-409C-BE32-E72D297353CC}">
                <c16:uniqueId val="{00000014-F8BF-4D4A-8921-E868046D01A9}"/>
              </c:ext>
            </c:extLst>
          </c:dPt>
          <c:dPt>
            <c:idx val="13"/>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9-FED0-5F44-B4F0-C68B28C75E22}"/>
              </c:ext>
            </c:extLst>
          </c:dPt>
          <c:dPt>
            <c:idx val="14"/>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14-16BC-F745-A803-372DA2898B58}"/>
              </c:ext>
            </c:extLst>
          </c:dPt>
          <c:dPt>
            <c:idx val="15"/>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F-AFB1-FD4A-9013-0DAB9E7726C8}"/>
              </c:ext>
            </c:extLst>
          </c:dPt>
          <c:dPt>
            <c:idx val="16"/>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1A-F8BF-4D4A-8921-E868046D01A9}"/>
              </c:ext>
            </c:extLst>
          </c:dPt>
          <c:dPt>
            <c:idx val="17"/>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16-16BC-F745-A803-372DA2898B58}"/>
              </c:ext>
            </c:extLst>
          </c:dPt>
          <c:dPt>
            <c:idx val="18"/>
            <c:invertIfNegative val="0"/>
            <c:bubble3D val="0"/>
            <c:extLst>
              <c:ext xmlns:c16="http://schemas.microsoft.com/office/drawing/2014/chart" uri="{C3380CC4-5D6E-409C-BE32-E72D297353CC}">
                <c16:uniqueId val="{00000018-16BC-F745-A803-372DA2898B58}"/>
              </c:ext>
            </c:extLst>
          </c:dPt>
          <c:dPt>
            <c:idx val="19"/>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22-4B85-445E-A349-7FE0B0A8342E}"/>
              </c:ext>
            </c:extLst>
          </c:dPt>
          <c:dPt>
            <c:idx val="20"/>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13-AFB1-FD4A-9013-0DAB9E7726C8}"/>
              </c:ext>
            </c:extLst>
          </c:dPt>
          <c:dPt>
            <c:idx val="21"/>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21-F8BF-4D4A-8921-E868046D01A9}"/>
              </c:ext>
            </c:extLst>
          </c:dPt>
          <c:dPt>
            <c:idx val="22"/>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23-F8BF-4D4A-8921-E868046D01A9}"/>
              </c:ext>
            </c:extLst>
          </c:dPt>
          <c:dPt>
            <c:idx val="23"/>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25-F8BF-4D4A-8921-E868046D01A9}"/>
              </c:ext>
            </c:extLst>
          </c:dPt>
          <c:dPt>
            <c:idx val="25"/>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2C-4B85-445E-A349-7FE0B0A8342E}"/>
              </c:ext>
            </c:extLst>
          </c:dPt>
          <c:dPt>
            <c:idx val="26"/>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2E-4B85-445E-A349-7FE0B0A8342E}"/>
              </c:ext>
            </c:extLst>
          </c:dPt>
          <c:dPt>
            <c:idx val="27"/>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30-4B85-445E-A349-7FE0B0A8342E}"/>
              </c:ext>
            </c:extLst>
          </c:dPt>
          <c:dPt>
            <c:idx val="28"/>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32-4B85-445E-A349-7FE0B0A8342E}"/>
              </c:ext>
            </c:extLst>
          </c:dPt>
          <c:dLbls>
            <c:numFmt formatCode="0.0" sourceLinked="0"/>
            <c:spPr>
              <a:noFill/>
              <a:ln w="23106">
                <a:noFill/>
              </a:ln>
            </c:spPr>
            <c:txPr>
              <a:bodyPr/>
              <a:lstStyle/>
              <a:p>
                <a:pPr>
                  <a:defRPr sz="7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Sheet1!$B$2:$AD$2</c:f>
              <c:strCache>
                <c:ptCount val="29"/>
                <c:pt idx="0">
                  <c:v>W5</c:v>
                </c:pt>
                <c:pt idx="1">
                  <c:v>W4</c:v>
                </c:pt>
                <c:pt idx="2">
                  <c:v>W3</c:v>
                </c:pt>
                <c:pt idx="3">
                  <c:v>W2</c:v>
                </c:pt>
                <c:pt idx="4">
                  <c:v>W1</c:v>
                </c:pt>
                <c:pt idx="6">
                  <c:v>W5</c:v>
                </c:pt>
                <c:pt idx="7">
                  <c:v>W4</c:v>
                </c:pt>
                <c:pt idx="8">
                  <c:v>W3</c:v>
                </c:pt>
                <c:pt idx="9">
                  <c:v>W2</c:v>
                </c:pt>
                <c:pt idx="10">
                  <c:v>W1</c:v>
                </c:pt>
                <c:pt idx="12">
                  <c:v>W5</c:v>
                </c:pt>
                <c:pt idx="13">
                  <c:v>W4</c:v>
                </c:pt>
                <c:pt idx="14">
                  <c:v>W3</c:v>
                </c:pt>
                <c:pt idx="15">
                  <c:v>W2</c:v>
                </c:pt>
                <c:pt idx="16">
                  <c:v>W1</c:v>
                </c:pt>
                <c:pt idx="18">
                  <c:v>W5</c:v>
                </c:pt>
                <c:pt idx="19">
                  <c:v>W4</c:v>
                </c:pt>
                <c:pt idx="20">
                  <c:v>W3</c:v>
                </c:pt>
                <c:pt idx="21">
                  <c:v>W2</c:v>
                </c:pt>
                <c:pt idx="22">
                  <c:v>W1</c:v>
                </c:pt>
                <c:pt idx="24">
                  <c:v>W5</c:v>
                </c:pt>
                <c:pt idx="25">
                  <c:v>W4</c:v>
                </c:pt>
                <c:pt idx="26">
                  <c:v>W3</c:v>
                </c:pt>
                <c:pt idx="27">
                  <c:v>W2</c:v>
                </c:pt>
                <c:pt idx="28">
                  <c:v>W1</c:v>
                </c:pt>
              </c:strCache>
            </c:strRef>
          </c:cat>
          <c:val>
            <c:numRef>
              <c:f>Sheet1!$B$3:$AD$3</c:f>
              <c:numCache>
                <c:formatCode>0.0</c:formatCode>
                <c:ptCount val="29"/>
                <c:pt idx="0" formatCode="###0.0">
                  <c:v>31.349206349206348</c:v>
                </c:pt>
                <c:pt idx="1">
                  <c:v>25.8</c:v>
                </c:pt>
                <c:pt idx="2" formatCode="###0.0">
                  <c:v>24.569789674952201</c:v>
                </c:pt>
                <c:pt idx="3" formatCode="General">
                  <c:v>27.8</c:v>
                </c:pt>
                <c:pt idx="4" formatCode="###0.0">
                  <c:v>28.99239543726236</c:v>
                </c:pt>
                <c:pt idx="6" formatCode="###0.0">
                  <c:v>36.224489795918366</c:v>
                </c:pt>
                <c:pt idx="7">
                  <c:v>28.7</c:v>
                </c:pt>
                <c:pt idx="8" formatCode="###0.0">
                  <c:v>28.460038986354775</c:v>
                </c:pt>
                <c:pt idx="9">
                  <c:v>30.5</c:v>
                </c:pt>
                <c:pt idx="10" formatCode="###0.0">
                  <c:v>32.291666666666671</c:v>
                </c:pt>
                <c:pt idx="12" formatCode="###0.0">
                  <c:v>25.348189415041784</c:v>
                </c:pt>
                <c:pt idx="13">
                  <c:v>22.9</c:v>
                </c:pt>
                <c:pt idx="14" formatCode="###0.0">
                  <c:v>15.635179153094461</c:v>
                </c:pt>
                <c:pt idx="15">
                  <c:v>20.5</c:v>
                </c:pt>
                <c:pt idx="16" formatCode="###0.0">
                  <c:v>25.77639751552795</c:v>
                </c:pt>
                <c:pt idx="18" formatCode="###0.0">
                  <c:v>25.663716814159294</c:v>
                </c:pt>
                <c:pt idx="19">
                  <c:v>20.3</c:v>
                </c:pt>
                <c:pt idx="20" formatCode="###0.0">
                  <c:v>24.358974358974358</c:v>
                </c:pt>
                <c:pt idx="21">
                  <c:v>27</c:v>
                </c:pt>
                <c:pt idx="22" formatCode="###0.0">
                  <c:v>20.909090909090907</c:v>
                </c:pt>
                <c:pt idx="24" formatCode="###0.0">
                  <c:v>48.051948051948052</c:v>
                </c:pt>
                <c:pt idx="25">
                  <c:v>31.3</c:v>
                </c:pt>
                <c:pt idx="26" formatCode="###0.0">
                  <c:v>43.75</c:v>
                </c:pt>
                <c:pt idx="27">
                  <c:v>51</c:v>
                </c:pt>
                <c:pt idx="28" formatCode="###0.0">
                  <c:v>48.387096774193552</c:v>
                </c:pt>
              </c:numCache>
            </c:numRef>
          </c:val>
          <c:extLst>
            <c:ext xmlns:c16="http://schemas.microsoft.com/office/drawing/2014/chart" uri="{C3380CC4-5D6E-409C-BE32-E72D297353CC}">
              <c16:uniqueId val="{00000000-32F7-4CC8-9B1F-DC42A381AE43}"/>
            </c:ext>
          </c:extLst>
        </c:ser>
        <c:ser>
          <c:idx val="1"/>
          <c:order val="1"/>
          <c:tx>
            <c:strRef>
              <c:f>Sheet1!$A$4</c:f>
              <c:strCache>
                <c:ptCount val="1"/>
                <c:pt idx="0">
                  <c:v>Ich stehe meinem Stromversorger weitgehend neutral gegenüber</c:v>
                </c:pt>
              </c:strCache>
            </c:strRef>
          </c:tx>
          <c:spPr>
            <a:solidFill>
              <a:srgbClr val="FFC0C0"/>
            </a:solidFill>
          </c:spPr>
          <c:invertIfNegative val="0"/>
          <c:dPt>
            <c:idx val="0"/>
            <c:invertIfNegative val="0"/>
            <c:bubble3D val="0"/>
            <c:extLst>
              <c:ext xmlns:c16="http://schemas.microsoft.com/office/drawing/2014/chart" uri="{C3380CC4-5D6E-409C-BE32-E72D297353CC}">
                <c16:uniqueId val="{00000015-AFB1-FD4A-9013-0DAB9E7726C8}"/>
              </c:ext>
            </c:extLst>
          </c:dPt>
          <c:dPt>
            <c:idx val="1"/>
            <c:invertIfNegative val="0"/>
            <c:bubble3D val="0"/>
            <c:spPr>
              <a:pattFill prst="pct50">
                <a:fgClr>
                  <a:srgbClr val="FFC0C0"/>
                </a:fgClr>
                <a:bgClr>
                  <a:schemeClr val="bg1"/>
                </a:bgClr>
              </a:pattFill>
            </c:spPr>
            <c:extLst>
              <c:ext xmlns:c16="http://schemas.microsoft.com/office/drawing/2014/chart" uri="{C3380CC4-5D6E-409C-BE32-E72D297353CC}">
                <c16:uniqueId val="{0000000B-FED0-5F44-B4F0-C68B28C75E22}"/>
              </c:ext>
            </c:extLst>
          </c:dPt>
          <c:dPt>
            <c:idx val="2"/>
            <c:invertIfNegative val="0"/>
            <c:bubble3D val="0"/>
            <c:spPr>
              <a:pattFill prst="pct50">
                <a:fgClr>
                  <a:srgbClr val="FFC0C0"/>
                </a:fgClr>
                <a:bgClr>
                  <a:schemeClr val="bg1"/>
                </a:bgClr>
              </a:pattFill>
            </c:spPr>
            <c:extLst>
              <c:ext xmlns:c16="http://schemas.microsoft.com/office/drawing/2014/chart" uri="{C3380CC4-5D6E-409C-BE32-E72D297353CC}">
                <c16:uniqueId val="{0000001C-16BC-F745-A803-372DA2898B58}"/>
              </c:ext>
            </c:extLst>
          </c:dPt>
          <c:dPt>
            <c:idx val="3"/>
            <c:invertIfNegative val="0"/>
            <c:bubble3D val="0"/>
            <c:spPr>
              <a:pattFill prst="pct50">
                <a:fgClr>
                  <a:srgbClr val="FFC0C0"/>
                </a:fgClr>
                <a:bgClr>
                  <a:schemeClr val="bg1"/>
                </a:bgClr>
              </a:pattFill>
            </c:spPr>
            <c:extLst>
              <c:ext xmlns:c16="http://schemas.microsoft.com/office/drawing/2014/chart" uri="{C3380CC4-5D6E-409C-BE32-E72D297353CC}">
                <c16:uniqueId val="{0000002C-F8BF-4D4A-8921-E868046D01A9}"/>
              </c:ext>
            </c:extLst>
          </c:dPt>
          <c:dPt>
            <c:idx val="4"/>
            <c:invertIfNegative val="0"/>
            <c:bubble3D val="0"/>
            <c:spPr>
              <a:pattFill prst="pct50">
                <a:fgClr>
                  <a:srgbClr val="FFC0C0"/>
                </a:fgClr>
                <a:bgClr>
                  <a:schemeClr val="bg1"/>
                </a:bgClr>
              </a:pattFill>
            </c:spPr>
            <c:extLst>
              <c:ext xmlns:c16="http://schemas.microsoft.com/office/drawing/2014/chart" uri="{C3380CC4-5D6E-409C-BE32-E72D297353CC}">
                <c16:uniqueId val="{0000000D-FED0-5F44-B4F0-C68B28C75E22}"/>
              </c:ext>
            </c:extLst>
          </c:dPt>
          <c:dPt>
            <c:idx val="5"/>
            <c:invertIfNegative val="0"/>
            <c:bubble3D val="0"/>
            <c:extLst>
              <c:ext xmlns:c16="http://schemas.microsoft.com/office/drawing/2014/chart" uri="{C3380CC4-5D6E-409C-BE32-E72D297353CC}">
                <c16:uniqueId val="{0000001F-16BC-F745-A803-372DA2898B58}"/>
              </c:ext>
            </c:extLst>
          </c:dPt>
          <c:dPt>
            <c:idx val="6"/>
            <c:invertIfNegative val="0"/>
            <c:bubble3D val="0"/>
            <c:extLst>
              <c:ext xmlns:c16="http://schemas.microsoft.com/office/drawing/2014/chart" uri="{C3380CC4-5D6E-409C-BE32-E72D297353CC}">
                <c16:uniqueId val="{00000021-16BC-F745-A803-372DA2898B58}"/>
              </c:ext>
            </c:extLst>
          </c:dPt>
          <c:dPt>
            <c:idx val="7"/>
            <c:invertIfNegative val="0"/>
            <c:bubble3D val="0"/>
            <c:spPr>
              <a:pattFill prst="pct50">
                <a:fgClr>
                  <a:srgbClr val="FFC0C0"/>
                </a:fgClr>
                <a:bgClr>
                  <a:schemeClr val="bg1"/>
                </a:bgClr>
              </a:pattFill>
            </c:spPr>
            <c:extLst>
              <c:ext xmlns:c16="http://schemas.microsoft.com/office/drawing/2014/chart" uri="{C3380CC4-5D6E-409C-BE32-E72D297353CC}">
                <c16:uniqueId val="{0000000F-FED0-5F44-B4F0-C68B28C75E22}"/>
              </c:ext>
            </c:extLst>
          </c:dPt>
          <c:dPt>
            <c:idx val="8"/>
            <c:invertIfNegative val="0"/>
            <c:bubble3D val="0"/>
            <c:spPr>
              <a:pattFill prst="pct50">
                <a:fgClr>
                  <a:srgbClr val="FFC0C0"/>
                </a:fgClr>
                <a:bgClr>
                  <a:schemeClr val="bg1"/>
                </a:bgClr>
              </a:pattFill>
            </c:spPr>
            <c:extLst>
              <c:ext xmlns:c16="http://schemas.microsoft.com/office/drawing/2014/chart" uri="{C3380CC4-5D6E-409C-BE32-E72D297353CC}">
                <c16:uniqueId val="{00000034-F8BF-4D4A-8921-E868046D01A9}"/>
              </c:ext>
            </c:extLst>
          </c:dPt>
          <c:dPt>
            <c:idx val="9"/>
            <c:invertIfNegative val="0"/>
            <c:bubble3D val="0"/>
            <c:spPr>
              <a:pattFill prst="pct50">
                <a:fgClr>
                  <a:srgbClr val="FFC0C0"/>
                </a:fgClr>
                <a:bgClr>
                  <a:schemeClr val="bg1"/>
                </a:bgClr>
              </a:pattFill>
            </c:spPr>
            <c:extLst>
              <c:ext xmlns:c16="http://schemas.microsoft.com/office/drawing/2014/chart" uri="{C3380CC4-5D6E-409C-BE32-E72D297353CC}">
                <c16:uniqueId val="{00000024-16BC-F745-A803-372DA2898B58}"/>
              </c:ext>
            </c:extLst>
          </c:dPt>
          <c:dPt>
            <c:idx val="10"/>
            <c:invertIfNegative val="0"/>
            <c:bubble3D val="0"/>
            <c:spPr>
              <a:pattFill prst="pct50">
                <a:fgClr>
                  <a:srgbClr val="FFC0C0"/>
                </a:fgClr>
                <a:bgClr>
                  <a:schemeClr val="bg1"/>
                </a:bgClr>
              </a:pattFill>
            </c:spPr>
            <c:extLst>
              <c:ext xmlns:c16="http://schemas.microsoft.com/office/drawing/2014/chart" uri="{C3380CC4-5D6E-409C-BE32-E72D297353CC}">
                <c16:uniqueId val="{00000011-FED0-5F44-B4F0-C68B28C75E22}"/>
              </c:ext>
            </c:extLst>
          </c:dPt>
          <c:dPt>
            <c:idx val="11"/>
            <c:invertIfNegative val="0"/>
            <c:bubble3D val="0"/>
            <c:spPr>
              <a:pattFill prst="pct50">
                <a:fgClr>
                  <a:srgbClr val="FFC0C0"/>
                </a:fgClr>
                <a:bgClr>
                  <a:schemeClr val="bg1"/>
                </a:bgClr>
              </a:pattFill>
            </c:spPr>
            <c:extLst>
              <c:ext xmlns:c16="http://schemas.microsoft.com/office/drawing/2014/chart" uri="{C3380CC4-5D6E-409C-BE32-E72D297353CC}">
                <c16:uniqueId val="{00000038-F8BF-4D4A-8921-E868046D01A9}"/>
              </c:ext>
            </c:extLst>
          </c:dPt>
          <c:dPt>
            <c:idx val="12"/>
            <c:invertIfNegative val="0"/>
            <c:bubble3D val="0"/>
            <c:extLst>
              <c:ext xmlns:c16="http://schemas.microsoft.com/office/drawing/2014/chart" uri="{C3380CC4-5D6E-409C-BE32-E72D297353CC}">
                <c16:uniqueId val="{0000003A-F8BF-4D4A-8921-E868046D01A9}"/>
              </c:ext>
            </c:extLst>
          </c:dPt>
          <c:dPt>
            <c:idx val="13"/>
            <c:invertIfNegative val="0"/>
            <c:bubble3D val="0"/>
            <c:spPr>
              <a:pattFill prst="pct50">
                <a:fgClr>
                  <a:srgbClr val="FFC0C0"/>
                </a:fgClr>
                <a:bgClr>
                  <a:schemeClr val="bg1"/>
                </a:bgClr>
              </a:pattFill>
            </c:spPr>
            <c:extLst>
              <c:ext xmlns:c16="http://schemas.microsoft.com/office/drawing/2014/chart" uri="{C3380CC4-5D6E-409C-BE32-E72D297353CC}">
                <c16:uniqueId val="{00000013-FED0-5F44-B4F0-C68B28C75E22}"/>
              </c:ext>
            </c:extLst>
          </c:dPt>
          <c:dPt>
            <c:idx val="14"/>
            <c:invertIfNegative val="0"/>
            <c:bubble3D val="0"/>
            <c:spPr>
              <a:pattFill prst="pct50">
                <a:fgClr>
                  <a:srgbClr val="FFC0C0"/>
                </a:fgClr>
                <a:bgClr>
                  <a:schemeClr val="bg1"/>
                </a:bgClr>
              </a:pattFill>
            </c:spPr>
            <c:extLst>
              <c:ext xmlns:c16="http://schemas.microsoft.com/office/drawing/2014/chart" uri="{C3380CC4-5D6E-409C-BE32-E72D297353CC}">
                <c16:uniqueId val="{0000002A-16BC-F745-A803-372DA2898B58}"/>
              </c:ext>
            </c:extLst>
          </c:dPt>
          <c:dPt>
            <c:idx val="15"/>
            <c:invertIfNegative val="0"/>
            <c:bubble3D val="0"/>
            <c:spPr>
              <a:pattFill prst="pct50">
                <a:fgClr>
                  <a:srgbClr val="FFC0C0"/>
                </a:fgClr>
                <a:bgClr>
                  <a:schemeClr val="bg1"/>
                </a:bgClr>
              </a:pattFill>
            </c:spPr>
            <c:extLst>
              <c:ext xmlns:c16="http://schemas.microsoft.com/office/drawing/2014/chart" uri="{C3380CC4-5D6E-409C-BE32-E72D297353CC}">
                <c16:uniqueId val="{00000023-AFB1-FD4A-9013-0DAB9E7726C8}"/>
              </c:ext>
            </c:extLst>
          </c:dPt>
          <c:dPt>
            <c:idx val="16"/>
            <c:invertIfNegative val="0"/>
            <c:bubble3D val="0"/>
            <c:spPr>
              <a:pattFill prst="pct50">
                <a:fgClr>
                  <a:srgbClr val="FFC0C0"/>
                </a:fgClr>
                <a:bgClr>
                  <a:schemeClr val="bg1"/>
                </a:bgClr>
              </a:pattFill>
            </c:spPr>
            <c:extLst>
              <c:ext xmlns:c16="http://schemas.microsoft.com/office/drawing/2014/chart" uri="{C3380CC4-5D6E-409C-BE32-E72D297353CC}">
                <c16:uniqueId val="{00000040-F8BF-4D4A-8921-E868046D01A9}"/>
              </c:ext>
            </c:extLst>
          </c:dPt>
          <c:dPt>
            <c:idx val="17"/>
            <c:invertIfNegative val="0"/>
            <c:bubble3D val="0"/>
            <c:spPr>
              <a:pattFill prst="pct50">
                <a:fgClr>
                  <a:srgbClr val="FFC0C0"/>
                </a:fgClr>
                <a:bgClr>
                  <a:schemeClr val="bg1"/>
                </a:bgClr>
              </a:pattFill>
            </c:spPr>
            <c:extLst>
              <c:ext xmlns:c16="http://schemas.microsoft.com/office/drawing/2014/chart" uri="{C3380CC4-5D6E-409C-BE32-E72D297353CC}">
                <c16:uniqueId val="{0000002C-16BC-F745-A803-372DA2898B58}"/>
              </c:ext>
            </c:extLst>
          </c:dPt>
          <c:dPt>
            <c:idx val="18"/>
            <c:invertIfNegative val="0"/>
            <c:bubble3D val="0"/>
            <c:extLst>
              <c:ext xmlns:c16="http://schemas.microsoft.com/office/drawing/2014/chart" uri="{C3380CC4-5D6E-409C-BE32-E72D297353CC}">
                <c16:uniqueId val="{0000002E-16BC-F745-A803-372DA2898B58}"/>
              </c:ext>
            </c:extLst>
          </c:dPt>
          <c:dPt>
            <c:idx val="19"/>
            <c:invertIfNegative val="0"/>
            <c:bubble3D val="0"/>
            <c:spPr>
              <a:pattFill prst="pct50">
                <a:fgClr>
                  <a:srgbClr val="FFC0C0"/>
                </a:fgClr>
                <a:bgClr>
                  <a:schemeClr val="bg1"/>
                </a:bgClr>
              </a:pattFill>
            </c:spPr>
            <c:extLst>
              <c:ext xmlns:c16="http://schemas.microsoft.com/office/drawing/2014/chart" uri="{C3380CC4-5D6E-409C-BE32-E72D297353CC}">
                <c16:uniqueId val="{00000055-4B85-445E-A349-7FE0B0A8342E}"/>
              </c:ext>
            </c:extLst>
          </c:dPt>
          <c:dPt>
            <c:idx val="20"/>
            <c:invertIfNegative val="0"/>
            <c:bubble3D val="0"/>
            <c:spPr>
              <a:pattFill prst="pct50">
                <a:fgClr>
                  <a:srgbClr val="FFC0C0"/>
                </a:fgClr>
                <a:bgClr>
                  <a:schemeClr val="bg1"/>
                </a:bgClr>
              </a:pattFill>
            </c:spPr>
            <c:extLst>
              <c:ext xmlns:c16="http://schemas.microsoft.com/office/drawing/2014/chart" uri="{C3380CC4-5D6E-409C-BE32-E72D297353CC}">
                <c16:uniqueId val="{00000027-AFB1-FD4A-9013-0DAB9E7726C8}"/>
              </c:ext>
            </c:extLst>
          </c:dPt>
          <c:dPt>
            <c:idx val="21"/>
            <c:invertIfNegative val="0"/>
            <c:bubble3D val="0"/>
            <c:spPr>
              <a:pattFill prst="pct50">
                <a:fgClr>
                  <a:srgbClr val="FFC0C0"/>
                </a:fgClr>
                <a:bgClr>
                  <a:schemeClr val="bg1"/>
                </a:bgClr>
              </a:pattFill>
            </c:spPr>
            <c:extLst>
              <c:ext xmlns:c16="http://schemas.microsoft.com/office/drawing/2014/chart" uri="{C3380CC4-5D6E-409C-BE32-E72D297353CC}">
                <c16:uniqueId val="{00000047-F8BF-4D4A-8921-E868046D01A9}"/>
              </c:ext>
            </c:extLst>
          </c:dPt>
          <c:dPt>
            <c:idx val="22"/>
            <c:invertIfNegative val="0"/>
            <c:bubble3D val="0"/>
            <c:spPr>
              <a:pattFill prst="pct50">
                <a:fgClr>
                  <a:srgbClr val="FFC0C0"/>
                </a:fgClr>
                <a:bgClr>
                  <a:schemeClr val="bg1"/>
                </a:bgClr>
              </a:pattFill>
            </c:spPr>
            <c:extLst>
              <c:ext xmlns:c16="http://schemas.microsoft.com/office/drawing/2014/chart" uri="{C3380CC4-5D6E-409C-BE32-E72D297353CC}">
                <c16:uniqueId val="{00000049-F8BF-4D4A-8921-E868046D01A9}"/>
              </c:ext>
            </c:extLst>
          </c:dPt>
          <c:dPt>
            <c:idx val="23"/>
            <c:invertIfNegative val="0"/>
            <c:bubble3D val="0"/>
            <c:spPr>
              <a:pattFill prst="pct50">
                <a:fgClr>
                  <a:srgbClr val="FFC0C0"/>
                </a:fgClr>
                <a:bgClr>
                  <a:schemeClr val="bg1"/>
                </a:bgClr>
              </a:pattFill>
            </c:spPr>
            <c:extLst>
              <c:ext xmlns:c16="http://schemas.microsoft.com/office/drawing/2014/chart" uri="{C3380CC4-5D6E-409C-BE32-E72D297353CC}">
                <c16:uniqueId val="{0000004B-F8BF-4D4A-8921-E868046D01A9}"/>
              </c:ext>
            </c:extLst>
          </c:dPt>
          <c:dPt>
            <c:idx val="25"/>
            <c:invertIfNegative val="0"/>
            <c:bubble3D val="0"/>
            <c:spPr>
              <a:pattFill prst="pct50">
                <a:fgClr>
                  <a:srgbClr val="FFC0C0"/>
                </a:fgClr>
                <a:bgClr>
                  <a:schemeClr val="bg1"/>
                </a:bgClr>
              </a:pattFill>
            </c:spPr>
            <c:extLst>
              <c:ext xmlns:c16="http://schemas.microsoft.com/office/drawing/2014/chart" uri="{C3380CC4-5D6E-409C-BE32-E72D297353CC}">
                <c16:uniqueId val="{0000005F-4B85-445E-A349-7FE0B0A8342E}"/>
              </c:ext>
            </c:extLst>
          </c:dPt>
          <c:dPt>
            <c:idx val="26"/>
            <c:invertIfNegative val="0"/>
            <c:bubble3D val="0"/>
            <c:spPr>
              <a:pattFill prst="pct50">
                <a:fgClr>
                  <a:srgbClr val="FFC0C0"/>
                </a:fgClr>
                <a:bgClr>
                  <a:schemeClr val="bg1"/>
                </a:bgClr>
              </a:pattFill>
            </c:spPr>
            <c:extLst>
              <c:ext xmlns:c16="http://schemas.microsoft.com/office/drawing/2014/chart" uri="{C3380CC4-5D6E-409C-BE32-E72D297353CC}">
                <c16:uniqueId val="{00000061-4B85-445E-A349-7FE0B0A8342E}"/>
              </c:ext>
            </c:extLst>
          </c:dPt>
          <c:dPt>
            <c:idx val="27"/>
            <c:invertIfNegative val="0"/>
            <c:bubble3D val="0"/>
            <c:spPr>
              <a:pattFill prst="pct50">
                <a:fgClr>
                  <a:srgbClr val="FFC0C0"/>
                </a:fgClr>
                <a:bgClr>
                  <a:schemeClr val="bg1"/>
                </a:bgClr>
              </a:pattFill>
            </c:spPr>
            <c:extLst>
              <c:ext xmlns:c16="http://schemas.microsoft.com/office/drawing/2014/chart" uri="{C3380CC4-5D6E-409C-BE32-E72D297353CC}">
                <c16:uniqueId val="{00000063-4B85-445E-A349-7FE0B0A8342E}"/>
              </c:ext>
            </c:extLst>
          </c:dPt>
          <c:dPt>
            <c:idx val="28"/>
            <c:invertIfNegative val="0"/>
            <c:bubble3D val="0"/>
            <c:spPr>
              <a:pattFill prst="pct50">
                <a:fgClr>
                  <a:srgbClr val="FFC0C0"/>
                </a:fgClr>
                <a:bgClr>
                  <a:schemeClr val="bg1"/>
                </a:bgClr>
              </a:pattFill>
            </c:spPr>
            <c:extLst>
              <c:ext xmlns:c16="http://schemas.microsoft.com/office/drawing/2014/chart" uri="{C3380CC4-5D6E-409C-BE32-E72D297353CC}">
                <c16:uniqueId val="{00000065-4B85-445E-A349-7FE0B0A8342E}"/>
              </c:ext>
            </c:extLst>
          </c:dPt>
          <c:dLbls>
            <c:numFmt formatCode="#,##0.0" sourceLinked="0"/>
            <c:spPr>
              <a:noFill/>
              <a:ln>
                <a:noFill/>
              </a:ln>
              <a:effectLst/>
            </c:spPr>
            <c:txPr>
              <a:bodyPr/>
              <a:lstStyle/>
              <a:p>
                <a:pPr algn="ctr">
                  <a:defRPr lang="de-DE" sz="700" b="0" i="0" u="none" strike="noStrike" kern="1200" baseline="0">
                    <a:solidFill>
                      <a:srgbClr val="000000"/>
                    </a:solidFill>
                    <a:latin typeface="+mn-lt"/>
                    <a:ea typeface="Verdana"/>
                    <a:cs typeface="Verdana"/>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Sheet1!$B$2:$AD$2</c:f>
              <c:strCache>
                <c:ptCount val="29"/>
                <c:pt idx="0">
                  <c:v>W5</c:v>
                </c:pt>
                <c:pt idx="1">
                  <c:v>W4</c:v>
                </c:pt>
                <c:pt idx="2">
                  <c:v>W3</c:v>
                </c:pt>
                <c:pt idx="3">
                  <c:v>W2</c:v>
                </c:pt>
                <c:pt idx="4">
                  <c:v>W1</c:v>
                </c:pt>
                <c:pt idx="6">
                  <c:v>W5</c:v>
                </c:pt>
                <c:pt idx="7">
                  <c:v>W4</c:v>
                </c:pt>
                <c:pt idx="8">
                  <c:v>W3</c:v>
                </c:pt>
                <c:pt idx="9">
                  <c:v>W2</c:v>
                </c:pt>
                <c:pt idx="10">
                  <c:v>W1</c:v>
                </c:pt>
                <c:pt idx="12">
                  <c:v>W5</c:v>
                </c:pt>
                <c:pt idx="13">
                  <c:v>W4</c:v>
                </c:pt>
                <c:pt idx="14">
                  <c:v>W3</c:v>
                </c:pt>
                <c:pt idx="15">
                  <c:v>W2</c:v>
                </c:pt>
                <c:pt idx="16">
                  <c:v>W1</c:v>
                </c:pt>
                <c:pt idx="18">
                  <c:v>W5</c:v>
                </c:pt>
                <c:pt idx="19">
                  <c:v>W4</c:v>
                </c:pt>
                <c:pt idx="20">
                  <c:v>W3</c:v>
                </c:pt>
                <c:pt idx="21">
                  <c:v>W2</c:v>
                </c:pt>
                <c:pt idx="22">
                  <c:v>W1</c:v>
                </c:pt>
                <c:pt idx="24">
                  <c:v>W5</c:v>
                </c:pt>
                <c:pt idx="25">
                  <c:v>W4</c:v>
                </c:pt>
                <c:pt idx="26">
                  <c:v>W3</c:v>
                </c:pt>
                <c:pt idx="27">
                  <c:v>W2</c:v>
                </c:pt>
                <c:pt idx="28">
                  <c:v>W1</c:v>
                </c:pt>
              </c:strCache>
            </c:strRef>
          </c:cat>
          <c:val>
            <c:numRef>
              <c:f>Sheet1!$B$4:$AD$4</c:f>
              <c:numCache>
                <c:formatCode>0.0</c:formatCode>
                <c:ptCount val="29"/>
                <c:pt idx="0" formatCode="###0.0">
                  <c:v>46.527777777777779</c:v>
                </c:pt>
                <c:pt idx="1">
                  <c:v>51.1</c:v>
                </c:pt>
                <c:pt idx="2" formatCode="###0.0">
                  <c:v>49.235181644359464</c:v>
                </c:pt>
                <c:pt idx="3" formatCode="General">
                  <c:v>51</c:v>
                </c:pt>
                <c:pt idx="4" formatCode="###0.0">
                  <c:v>52.091254752851711</c:v>
                </c:pt>
                <c:pt idx="6" formatCode="###0.0">
                  <c:v>45.408163265306122</c:v>
                </c:pt>
                <c:pt idx="7">
                  <c:v>48.1</c:v>
                </c:pt>
                <c:pt idx="8" formatCode="###0.0">
                  <c:v>47.173489278752434</c:v>
                </c:pt>
                <c:pt idx="9">
                  <c:v>50.9</c:v>
                </c:pt>
                <c:pt idx="10" formatCode="###0.0">
                  <c:v>53.125</c:v>
                </c:pt>
                <c:pt idx="12" formatCode="###0.0">
                  <c:v>46.796657381615596</c:v>
                </c:pt>
                <c:pt idx="13">
                  <c:v>53</c:v>
                </c:pt>
                <c:pt idx="14" formatCode="###0.0">
                  <c:v>54.723127035830622</c:v>
                </c:pt>
                <c:pt idx="15">
                  <c:v>52.6</c:v>
                </c:pt>
                <c:pt idx="16" formatCode="###0.0">
                  <c:v>51.863354037267086</c:v>
                </c:pt>
                <c:pt idx="18" formatCode="###0.0">
                  <c:v>47.787610619469028</c:v>
                </c:pt>
                <c:pt idx="19">
                  <c:v>64.599999999999994</c:v>
                </c:pt>
                <c:pt idx="20" formatCode="###0.0">
                  <c:v>46.153846153846153</c:v>
                </c:pt>
                <c:pt idx="21">
                  <c:v>52</c:v>
                </c:pt>
                <c:pt idx="22" formatCode="###0.0">
                  <c:v>50</c:v>
                </c:pt>
                <c:pt idx="24" formatCode="###0.0">
                  <c:v>37.662337662337663</c:v>
                </c:pt>
                <c:pt idx="25">
                  <c:v>52.1</c:v>
                </c:pt>
                <c:pt idx="26" formatCode="###0.0">
                  <c:v>41.666666666666671</c:v>
                </c:pt>
                <c:pt idx="27">
                  <c:v>34.700000000000003</c:v>
                </c:pt>
                <c:pt idx="28" formatCode="###0.0">
                  <c:v>40.322580645161288</c:v>
                </c:pt>
              </c:numCache>
            </c:numRef>
          </c:val>
          <c:extLst>
            <c:ext xmlns:c16="http://schemas.microsoft.com/office/drawing/2014/chart" uri="{C3380CC4-5D6E-409C-BE32-E72D297353CC}">
              <c16:uniqueId val="{00000014-FED0-5F44-B4F0-C68B28C75E22}"/>
            </c:ext>
          </c:extLst>
        </c:ser>
        <c:ser>
          <c:idx val="2"/>
          <c:order val="2"/>
          <c:tx>
            <c:strRef>
              <c:f>Sheet1!$A$5</c:f>
              <c:strCache>
                <c:ptCount val="1"/>
                <c:pt idx="0">
                  <c:v>Ich fühle mich meinem Stromversorger und seinen Preisen ausgeliefert,
zumal es aktuell keine attraktiven Alternativangebote am Markt gibt</c:v>
                </c:pt>
              </c:strCache>
            </c:strRef>
          </c:tx>
          <c:spPr>
            <a:solidFill>
              <a:srgbClr val="96A5B0"/>
            </a:solidFill>
          </c:spPr>
          <c:invertIfNegative val="0"/>
          <c:dPt>
            <c:idx val="0"/>
            <c:invertIfNegative val="0"/>
            <c:bubble3D val="0"/>
            <c:extLst>
              <c:ext xmlns:c16="http://schemas.microsoft.com/office/drawing/2014/chart" uri="{C3380CC4-5D6E-409C-BE32-E72D297353CC}">
                <c16:uniqueId val="{00000029-AFB1-FD4A-9013-0DAB9E7726C8}"/>
              </c:ext>
            </c:extLst>
          </c:dPt>
          <c:dPt>
            <c:idx val="1"/>
            <c:invertIfNegative val="0"/>
            <c:bubble3D val="0"/>
            <c:spPr>
              <a:pattFill prst="pct50">
                <a:fgClr>
                  <a:srgbClr val="96A5B0"/>
                </a:fgClr>
                <a:bgClr>
                  <a:schemeClr val="bg1"/>
                </a:bgClr>
              </a:pattFill>
            </c:spPr>
            <c:extLst>
              <c:ext xmlns:c16="http://schemas.microsoft.com/office/drawing/2014/chart" uri="{C3380CC4-5D6E-409C-BE32-E72D297353CC}">
                <c16:uniqueId val="{00000016-FED0-5F44-B4F0-C68B28C75E22}"/>
              </c:ext>
            </c:extLst>
          </c:dPt>
          <c:dPt>
            <c:idx val="2"/>
            <c:invertIfNegative val="0"/>
            <c:bubble3D val="0"/>
            <c:spPr>
              <a:pattFill prst="pct50">
                <a:fgClr>
                  <a:srgbClr val="96A5B0"/>
                </a:fgClr>
                <a:bgClr>
                  <a:schemeClr val="bg1"/>
                </a:bgClr>
              </a:pattFill>
            </c:spPr>
            <c:extLst>
              <c:ext xmlns:c16="http://schemas.microsoft.com/office/drawing/2014/chart" uri="{C3380CC4-5D6E-409C-BE32-E72D297353CC}">
                <c16:uniqueId val="{00000032-16BC-F745-A803-372DA2898B58}"/>
              </c:ext>
            </c:extLst>
          </c:dPt>
          <c:dPt>
            <c:idx val="3"/>
            <c:invertIfNegative val="0"/>
            <c:bubble3D val="0"/>
            <c:spPr>
              <a:pattFill prst="pct50">
                <a:fgClr>
                  <a:srgbClr val="96A5B0"/>
                </a:fgClr>
                <a:bgClr>
                  <a:schemeClr val="bg1"/>
                </a:bgClr>
              </a:pattFill>
            </c:spPr>
            <c:extLst>
              <c:ext xmlns:c16="http://schemas.microsoft.com/office/drawing/2014/chart" uri="{C3380CC4-5D6E-409C-BE32-E72D297353CC}">
                <c16:uniqueId val="{00000052-F8BF-4D4A-8921-E868046D01A9}"/>
              </c:ext>
            </c:extLst>
          </c:dPt>
          <c:dPt>
            <c:idx val="4"/>
            <c:invertIfNegative val="0"/>
            <c:bubble3D val="0"/>
            <c:spPr>
              <a:pattFill prst="pct50">
                <a:fgClr>
                  <a:srgbClr val="96A5B0"/>
                </a:fgClr>
                <a:bgClr>
                  <a:schemeClr val="bg1"/>
                </a:bgClr>
              </a:pattFill>
            </c:spPr>
            <c:extLst>
              <c:ext xmlns:c16="http://schemas.microsoft.com/office/drawing/2014/chart" uri="{C3380CC4-5D6E-409C-BE32-E72D297353CC}">
                <c16:uniqueId val="{00000018-FED0-5F44-B4F0-C68B28C75E22}"/>
              </c:ext>
            </c:extLst>
          </c:dPt>
          <c:dPt>
            <c:idx val="5"/>
            <c:invertIfNegative val="0"/>
            <c:bubble3D val="0"/>
            <c:extLst>
              <c:ext xmlns:c16="http://schemas.microsoft.com/office/drawing/2014/chart" uri="{C3380CC4-5D6E-409C-BE32-E72D297353CC}">
                <c16:uniqueId val="{00000035-16BC-F745-A803-372DA2898B58}"/>
              </c:ext>
            </c:extLst>
          </c:dPt>
          <c:dPt>
            <c:idx val="6"/>
            <c:invertIfNegative val="0"/>
            <c:bubble3D val="0"/>
            <c:extLst>
              <c:ext xmlns:c16="http://schemas.microsoft.com/office/drawing/2014/chart" uri="{C3380CC4-5D6E-409C-BE32-E72D297353CC}">
                <c16:uniqueId val="{00000037-16BC-F745-A803-372DA2898B58}"/>
              </c:ext>
            </c:extLst>
          </c:dPt>
          <c:dPt>
            <c:idx val="7"/>
            <c:invertIfNegative val="0"/>
            <c:bubble3D val="0"/>
            <c:spPr>
              <a:pattFill prst="pct50">
                <a:fgClr>
                  <a:srgbClr val="96A5B0"/>
                </a:fgClr>
                <a:bgClr>
                  <a:schemeClr val="bg1"/>
                </a:bgClr>
              </a:pattFill>
            </c:spPr>
            <c:extLst>
              <c:ext xmlns:c16="http://schemas.microsoft.com/office/drawing/2014/chart" uri="{C3380CC4-5D6E-409C-BE32-E72D297353CC}">
                <c16:uniqueId val="{0000001A-FED0-5F44-B4F0-C68B28C75E22}"/>
              </c:ext>
            </c:extLst>
          </c:dPt>
          <c:dPt>
            <c:idx val="8"/>
            <c:invertIfNegative val="0"/>
            <c:bubble3D val="0"/>
            <c:spPr>
              <a:pattFill prst="pct50">
                <a:fgClr>
                  <a:srgbClr val="96A5B0"/>
                </a:fgClr>
                <a:bgClr>
                  <a:schemeClr val="bg1"/>
                </a:bgClr>
              </a:pattFill>
            </c:spPr>
            <c:extLst>
              <c:ext xmlns:c16="http://schemas.microsoft.com/office/drawing/2014/chart" uri="{C3380CC4-5D6E-409C-BE32-E72D297353CC}">
                <c16:uniqueId val="{0000005A-F8BF-4D4A-8921-E868046D01A9}"/>
              </c:ext>
            </c:extLst>
          </c:dPt>
          <c:dPt>
            <c:idx val="9"/>
            <c:invertIfNegative val="0"/>
            <c:bubble3D val="0"/>
            <c:spPr>
              <a:pattFill prst="pct50">
                <a:fgClr>
                  <a:srgbClr val="96A5B0"/>
                </a:fgClr>
                <a:bgClr>
                  <a:schemeClr val="bg1"/>
                </a:bgClr>
              </a:pattFill>
            </c:spPr>
            <c:extLst>
              <c:ext xmlns:c16="http://schemas.microsoft.com/office/drawing/2014/chart" uri="{C3380CC4-5D6E-409C-BE32-E72D297353CC}">
                <c16:uniqueId val="{0000003B-16BC-F745-A803-372DA2898B58}"/>
              </c:ext>
            </c:extLst>
          </c:dPt>
          <c:dPt>
            <c:idx val="10"/>
            <c:invertIfNegative val="0"/>
            <c:bubble3D val="0"/>
            <c:spPr>
              <a:pattFill prst="pct50">
                <a:fgClr>
                  <a:srgbClr val="96A5B0"/>
                </a:fgClr>
                <a:bgClr>
                  <a:schemeClr val="bg1"/>
                </a:bgClr>
              </a:pattFill>
            </c:spPr>
            <c:extLst>
              <c:ext xmlns:c16="http://schemas.microsoft.com/office/drawing/2014/chart" uri="{C3380CC4-5D6E-409C-BE32-E72D297353CC}">
                <c16:uniqueId val="{0000001C-FED0-5F44-B4F0-C68B28C75E22}"/>
              </c:ext>
            </c:extLst>
          </c:dPt>
          <c:dPt>
            <c:idx val="11"/>
            <c:invertIfNegative val="0"/>
            <c:bubble3D val="0"/>
            <c:spPr>
              <a:pattFill prst="pct50">
                <a:fgClr>
                  <a:srgbClr val="96A5B0"/>
                </a:fgClr>
                <a:bgClr>
                  <a:schemeClr val="bg1"/>
                </a:bgClr>
              </a:pattFill>
            </c:spPr>
            <c:extLst>
              <c:ext xmlns:c16="http://schemas.microsoft.com/office/drawing/2014/chart" uri="{C3380CC4-5D6E-409C-BE32-E72D297353CC}">
                <c16:uniqueId val="{0000005E-F8BF-4D4A-8921-E868046D01A9}"/>
              </c:ext>
            </c:extLst>
          </c:dPt>
          <c:dPt>
            <c:idx val="12"/>
            <c:invertIfNegative val="0"/>
            <c:bubble3D val="0"/>
            <c:extLst>
              <c:ext xmlns:c16="http://schemas.microsoft.com/office/drawing/2014/chart" uri="{C3380CC4-5D6E-409C-BE32-E72D297353CC}">
                <c16:uniqueId val="{00000060-F8BF-4D4A-8921-E868046D01A9}"/>
              </c:ext>
            </c:extLst>
          </c:dPt>
          <c:dPt>
            <c:idx val="13"/>
            <c:invertIfNegative val="0"/>
            <c:bubble3D val="0"/>
            <c:spPr>
              <a:pattFill prst="pct50">
                <a:fgClr>
                  <a:srgbClr val="96A5B0"/>
                </a:fgClr>
                <a:bgClr>
                  <a:schemeClr val="bg1"/>
                </a:bgClr>
              </a:pattFill>
            </c:spPr>
            <c:extLst>
              <c:ext xmlns:c16="http://schemas.microsoft.com/office/drawing/2014/chart" uri="{C3380CC4-5D6E-409C-BE32-E72D297353CC}">
                <c16:uniqueId val="{0000001E-FED0-5F44-B4F0-C68B28C75E22}"/>
              </c:ext>
            </c:extLst>
          </c:dPt>
          <c:dPt>
            <c:idx val="14"/>
            <c:invertIfNegative val="0"/>
            <c:bubble3D val="0"/>
            <c:spPr>
              <a:pattFill prst="pct50">
                <a:fgClr>
                  <a:srgbClr val="96A5B0"/>
                </a:fgClr>
                <a:bgClr>
                  <a:schemeClr val="bg1"/>
                </a:bgClr>
              </a:pattFill>
            </c:spPr>
            <c:extLst>
              <c:ext xmlns:c16="http://schemas.microsoft.com/office/drawing/2014/chart" uri="{C3380CC4-5D6E-409C-BE32-E72D297353CC}">
                <c16:uniqueId val="{00000041-16BC-F745-A803-372DA2898B58}"/>
              </c:ext>
            </c:extLst>
          </c:dPt>
          <c:dPt>
            <c:idx val="15"/>
            <c:invertIfNegative val="0"/>
            <c:bubble3D val="0"/>
            <c:spPr>
              <a:pattFill prst="pct50">
                <a:fgClr>
                  <a:srgbClr val="96A5B0"/>
                </a:fgClr>
                <a:bgClr>
                  <a:schemeClr val="bg1"/>
                </a:bgClr>
              </a:pattFill>
            </c:spPr>
            <c:extLst>
              <c:ext xmlns:c16="http://schemas.microsoft.com/office/drawing/2014/chart" uri="{C3380CC4-5D6E-409C-BE32-E72D297353CC}">
                <c16:uniqueId val="{00000037-AFB1-FD4A-9013-0DAB9E7726C8}"/>
              </c:ext>
            </c:extLst>
          </c:dPt>
          <c:dPt>
            <c:idx val="16"/>
            <c:invertIfNegative val="0"/>
            <c:bubble3D val="0"/>
            <c:spPr>
              <a:pattFill prst="pct50">
                <a:fgClr>
                  <a:srgbClr val="96A5B0"/>
                </a:fgClr>
                <a:bgClr>
                  <a:schemeClr val="bg1"/>
                </a:bgClr>
              </a:pattFill>
            </c:spPr>
            <c:extLst>
              <c:ext xmlns:c16="http://schemas.microsoft.com/office/drawing/2014/chart" uri="{C3380CC4-5D6E-409C-BE32-E72D297353CC}">
                <c16:uniqueId val="{00000066-F8BF-4D4A-8921-E868046D01A9}"/>
              </c:ext>
            </c:extLst>
          </c:dPt>
          <c:dPt>
            <c:idx val="17"/>
            <c:invertIfNegative val="0"/>
            <c:bubble3D val="0"/>
            <c:spPr>
              <a:pattFill prst="pct50">
                <a:fgClr>
                  <a:srgbClr val="96A5B0"/>
                </a:fgClr>
                <a:bgClr>
                  <a:schemeClr val="bg1"/>
                </a:bgClr>
              </a:pattFill>
            </c:spPr>
            <c:extLst>
              <c:ext xmlns:c16="http://schemas.microsoft.com/office/drawing/2014/chart" uri="{C3380CC4-5D6E-409C-BE32-E72D297353CC}">
                <c16:uniqueId val="{00000043-16BC-F745-A803-372DA2898B58}"/>
              </c:ext>
            </c:extLst>
          </c:dPt>
          <c:dPt>
            <c:idx val="18"/>
            <c:invertIfNegative val="0"/>
            <c:bubble3D val="0"/>
            <c:extLst>
              <c:ext xmlns:c16="http://schemas.microsoft.com/office/drawing/2014/chart" uri="{C3380CC4-5D6E-409C-BE32-E72D297353CC}">
                <c16:uniqueId val="{00000045-16BC-F745-A803-372DA2898B58}"/>
              </c:ext>
            </c:extLst>
          </c:dPt>
          <c:dPt>
            <c:idx val="19"/>
            <c:invertIfNegative val="0"/>
            <c:bubble3D val="0"/>
            <c:spPr>
              <a:pattFill prst="pct50">
                <a:fgClr>
                  <a:srgbClr val="96A5B0"/>
                </a:fgClr>
                <a:bgClr>
                  <a:schemeClr val="bg1"/>
                </a:bgClr>
              </a:pattFill>
            </c:spPr>
            <c:extLst>
              <c:ext xmlns:c16="http://schemas.microsoft.com/office/drawing/2014/chart" uri="{C3380CC4-5D6E-409C-BE32-E72D297353CC}">
                <c16:uniqueId val="{00000088-4B85-445E-A349-7FE0B0A8342E}"/>
              </c:ext>
            </c:extLst>
          </c:dPt>
          <c:dPt>
            <c:idx val="20"/>
            <c:invertIfNegative val="0"/>
            <c:bubble3D val="0"/>
            <c:spPr>
              <a:pattFill prst="pct50">
                <a:fgClr>
                  <a:srgbClr val="96A5B0"/>
                </a:fgClr>
                <a:bgClr>
                  <a:schemeClr val="bg1"/>
                </a:bgClr>
              </a:pattFill>
            </c:spPr>
            <c:extLst>
              <c:ext xmlns:c16="http://schemas.microsoft.com/office/drawing/2014/chart" uri="{C3380CC4-5D6E-409C-BE32-E72D297353CC}">
                <c16:uniqueId val="{0000003B-AFB1-FD4A-9013-0DAB9E7726C8}"/>
              </c:ext>
            </c:extLst>
          </c:dPt>
          <c:dPt>
            <c:idx val="21"/>
            <c:invertIfNegative val="0"/>
            <c:bubble3D val="0"/>
            <c:spPr>
              <a:pattFill prst="pct50">
                <a:fgClr>
                  <a:srgbClr val="96A5B0"/>
                </a:fgClr>
                <a:bgClr>
                  <a:schemeClr val="bg1"/>
                </a:bgClr>
              </a:pattFill>
            </c:spPr>
            <c:extLst>
              <c:ext xmlns:c16="http://schemas.microsoft.com/office/drawing/2014/chart" uri="{C3380CC4-5D6E-409C-BE32-E72D297353CC}">
                <c16:uniqueId val="{0000006D-F8BF-4D4A-8921-E868046D01A9}"/>
              </c:ext>
            </c:extLst>
          </c:dPt>
          <c:dPt>
            <c:idx val="22"/>
            <c:invertIfNegative val="0"/>
            <c:bubble3D val="0"/>
            <c:spPr>
              <a:pattFill prst="pct50">
                <a:fgClr>
                  <a:srgbClr val="96A5B0"/>
                </a:fgClr>
                <a:bgClr>
                  <a:schemeClr val="bg1"/>
                </a:bgClr>
              </a:pattFill>
            </c:spPr>
            <c:extLst>
              <c:ext xmlns:c16="http://schemas.microsoft.com/office/drawing/2014/chart" uri="{C3380CC4-5D6E-409C-BE32-E72D297353CC}">
                <c16:uniqueId val="{0000006F-F8BF-4D4A-8921-E868046D01A9}"/>
              </c:ext>
            </c:extLst>
          </c:dPt>
          <c:dPt>
            <c:idx val="23"/>
            <c:invertIfNegative val="0"/>
            <c:bubble3D val="0"/>
            <c:spPr>
              <a:pattFill prst="pct50">
                <a:fgClr>
                  <a:srgbClr val="96A5B0"/>
                </a:fgClr>
                <a:bgClr>
                  <a:schemeClr val="bg1"/>
                </a:bgClr>
              </a:pattFill>
            </c:spPr>
            <c:extLst>
              <c:ext xmlns:c16="http://schemas.microsoft.com/office/drawing/2014/chart" uri="{C3380CC4-5D6E-409C-BE32-E72D297353CC}">
                <c16:uniqueId val="{00000071-F8BF-4D4A-8921-E868046D01A9}"/>
              </c:ext>
            </c:extLst>
          </c:dPt>
          <c:dPt>
            <c:idx val="25"/>
            <c:invertIfNegative val="0"/>
            <c:bubble3D val="0"/>
            <c:spPr>
              <a:pattFill prst="pct50">
                <a:fgClr>
                  <a:srgbClr val="96A5B0"/>
                </a:fgClr>
                <a:bgClr>
                  <a:schemeClr val="bg1"/>
                </a:bgClr>
              </a:pattFill>
            </c:spPr>
            <c:extLst>
              <c:ext xmlns:c16="http://schemas.microsoft.com/office/drawing/2014/chart" uri="{C3380CC4-5D6E-409C-BE32-E72D297353CC}">
                <c16:uniqueId val="{00000092-4B85-445E-A349-7FE0B0A8342E}"/>
              </c:ext>
            </c:extLst>
          </c:dPt>
          <c:dPt>
            <c:idx val="26"/>
            <c:invertIfNegative val="0"/>
            <c:bubble3D val="0"/>
            <c:spPr>
              <a:pattFill prst="pct50">
                <a:fgClr>
                  <a:srgbClr val="96A5B0"/>
                </a:fgClr>
                <a:bgClr>
                  <a:schemeClr val="bg1"/>
                </a:bgClr>
              </a:pattFill>
            </c:spPr>
            <c:extLst>
              <c:ext xmlns:c16="http://schemas.microsoft.com/office/drawing/2014/chart" uri="{C3380CC4-5D6E-409C-BE32-E72D297353CC}">
                <c16:uniqueId val="{00000094-4B85-445E-A349-7FE0B0A8342E}"/>
              </c:ext>
            </c:extLst>
          </c:dPt>
          <c:dPt>
            <c:idx val="27"/>
            <c:invertIfNegative val="0"/>
            <c:bubble3D val="0"/>
            <c:spPr>
              <a:pattFill prst="pct50">
                <a:fgClr>
                  <a:srgbClr val="96A5B0"/>
                </a:fgClr>
                <a:bgClr>
                  <a:schemeClr val="bg1"/>
                </a:bgClr>
              </a:pattFill>
            </c:spPr>
            <c:extLst>
              <c:ext xmlns:c16="http://schemas.microsoft.com/office/drawing/2014/chart" uri="{C3380CC4-5D6E-409C-BE32-E72D297353CC}">
                <c16:uniqueId val="{00000096-4B85-445E-A349-7FE0B0A8342E}"/>
              </c:ext>
            </c:extLst>
          </c:dPt>
          <c:dPt>
            <c:idx val="28"/>
            <c:invertIfNegative val="0"/>
            <c:bubble3D val="0"/>
            <c:spPr>
              <a:pattFill prst="pct50">
                <a:fgClr>
                  <a:srgbClr val="96A5B0"/>
                </a:fgClr>
                <a:bgClr>
                  <a:schemeClr val="bg1"/>
                </a:bgClr>
              </a:pattFill>
            </c:spPr>
            <c:extLst>
              <c:ext xmlns:c16="http://schemas.microsoft.com/office/drawing/2014/chart" uri="{C3380CC4-5D6E-409C-BE32-E72D297353CC}">
                <c16:uniqueId val="{00000098-4B85-445E-A349-7FE0B0A8342E}"/>
              </c:ext>
            </c:extLst>
          </c:dPt>
          <c:dLbls>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ED0-5F44-B4F0-C68B28C75E22}"/>
                </c:ext>
              </c:extLst>
            </c:dLbl>
            <c:spPr>
              <a:noFill/>
              <a:ln>
                <a:noFill/>
              </a:ln>
              <a:effectLst/>
            </c:spPr>
            <c:txPr>
              <a:bodyPr/>
              <a:lstStyle/>
              <a:p>
                <a:pPr algn="ctr">
                  <a:defRPr lang="de-DE" sz="700" b="0" i="0" u="none" strike="noStrike" kern="1200" baseline="0">
                    <a:solidFill>
                      <a:srgbClr val="000000"/>
                    </a:solidFill>
                    <a:latin typeface="+mn-lt"/>
                    <a:ea typeface="Verdana"/>
                    <a:cs typeface="Verdana"/>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Sheet1!$B$2:$AD$2</c:f>
              <c:strCache>
                <c:ptCount val="29"/>
                <c:pt idx="0">
                  <c:v>W5</c:v>
                </c:pt>
                <c:pt idx="1">
                  <c:v>W4</c:v>
                </c:pt>
                <c:pt idx="2">
                  <c:v>W3</c:v>
                </c:pt>
                <c:pt idx="3">
                  <c:v>W2</c:v>
                </c:pt>
                <c:pt idx="4">
                  <c:v>W1</c:v>
                </c:pt>
                <c:pt idx="6">
                  <c:v>W5</c:v>
                </c:pt>
                <c:pt idx="7">
                  <c:v>W4</c:v>
                </c:pt>
                <c:pt idx="8">
                  <c:v>W3</c:v>
                </c:pt>
                <c:pt idx="9">
                  <c:v>W2</c:v>
                </c:pt>
                <c:pt idx="10">
                  <c:v>W1</c:v>
                </c:pt>
                <c:pt idx="12">
                  <c:v>W5</c:v>
                </c:pt>
                <c:pt idx="13">
                  <c:v>W4</c:v>
                </c:pt>
                <c:pt idx="14">
                  <c:v>W3</c:v>
                </c:pt>
                <c:pt idx="15">
                  <c:v>W2</c:v>
                </c:pt>
                <c:pt idx="16">
                  <c:v>W1</c:v>
                </c:pt>
                <c:pt idx="18">
                  <c:v>W5</c:v>
                </c:pt>
                <c:pt idx="19">
                  <c:v>W4</c:v>
                </c:pt>
                <c:pt idx="20">
                  <c:v>W3</c:v>
                </c:pt>
                <c:pt idx="21">
                  <c:v>W2</c:v>
                </c:pt>
                <c:pt idx="22">
                  <c:v>W1</c:v>
                </c:pt>
                <c:pt idx="24">
                  <c:v>W5</c:v>
                </c:pt>
                <c:pt idx="25">
                  <c:v>W4</c:v>
                </c:pt>
                <c:pt idx="26">
                  <c:v>W3</c:v>
                </c:pt>
                <c:pt idx="27">
                  <c:v>W2</c:v>
                </c:pt>
                <c:pt idx="28">
                  <c:v>W1</c:v>
                </c:pt>
              </c:strCache>
            </c:strRef>
          </c:cat>
          <c:val>
            <c:numRef>
              <c:f>Sheet1!$B$5:$AD$5</c:f>
              <c:numCache>
                <c:formatCode>0.0</c:formatCode>
                <c:ptCount val="29"/>
                <c:pt idx="0" formatCode="###0.0">
                  <c:v>22.123015873015873</c:v>
                </c:pt>
                <c:pt idx="1">
                  <c:v>23.1</c:v>
                </c:pt>
                <c:pt idx="2" formatCode="###0.0">
                  <c:v>26.195028680688338</c:v>
                </c:pt>
                <c:pt idx="3" formatCode="General">
                  <c:v>21.2</c:v>
                </c:pt>
                <c:pt idx="4" formatCode="###0.0">
                  <c:v>18.916349809885933</c:v>
                </c:pt>
                <c:pt idx="6" formatCode="###0.0">
                  <c:v>18.367346938775512</c:v>
                </c:pt>
                <c:pt idx="7">
                  <c:v>23.2</c:v>
                </c:pt>
                <c:pt idx="8" formatCode="###0.0">
                  <c:v>24.366471734892787</c:v>
                </c:pt>
                <c:pt idx="9">
                  <c:v>18.600000000000001</c:v>
                </c:pt>
                <c:pt idx="10" formatCode="###0.0">
                  <c:v>14.583333333333334</c:v>
                </c:pt>
                <c:pt idx="12" formatCode="###0.0">
                  <c:v>27.855153203342621</c:v>
                </c:pt>
                <c:pt idx="13">
                  <c:v>24.1</c:v>
                </c:pt>
                <c:pt idx="14" formatCode="###0.0">
                  <c:v>29.641693811074919</c:v>
                </c:pt>
                <c:pt idx="15">
                  <c:v>26.9</c:v>
                </c:pt>
                <c:pt idx="16" formatCode="###0.0">
                  <c:v>22.36024844720497</c:v>
                </c:pt>
                <c:pt idx="18" formatCode="###0.0">
                  <c:v>26.548672566371685</c:v>
                </c:pt>
                <c:pt idx="19">
                  <c:v>15.2</c:v>
                </c:pt>
                <c:pt idx="20" formatCode="###0.0">
                  <c:v>29.487179487179489</c:v>
                </c:pt>
                <c:pt idx="21">
                  <c:v>21</c:v>
                </c:pt>
                <c:pt idx="22" formatCode="###0.0">
                  <c:v>29.09090909090909</c:v>
                </c:pt>
                <c:pt idx="24" formatCode="###0.0">
                  <c:v>14.285714285714285</c:v>
                </c:pt>
                <c:pt idx="25">
                  <c:v>16.7</c:v>
                </c:pt>
                <c:pt idx="26" formatCode="###0.0">
                  <c:v>14.583333333333334</c:v>
                </c:pt>
                <c:pt idx="27">
                  <c:v>14.3</c:v>
                </c:pt>
                <c:pt idx="28" formatCode="###0.0">
                  <c:v>11.29032258064516</c:v>
                </c:pt>
              </c:numCache>
            </c:numRef>
          </c:val>
          <c:extLst>
            <c:ext xmlns:c16="http://schemas.microsoft.com/office/drawing/2014/chart" uri="{C3380CC4-5D6E-409C-BE32-E72D297353CC}">
              <c16:uniqueId val="{0000001F-FED0-5F44-B4F0-C68B28C75E22}"/>
            </c:ext>
          </c:extLst>
        </c:ser>
        <c:dLbls>
          <c:showLegendKey val="0"/>
          <c:showVal val="1"/>
          <c:showCatName val="0"/>
          <c:showSerName val="0"/>
          <c:showPercent val="0"/>
          <c:showBubbleSize val="0"/>
        </c:dLbls>
        <c:gapWidth val="40"/>
        <c:overlap val="100"/>
        <c:axId val="161168384"/>
        <c:axId val="161170176"/>
      </c:barChart>
      <c:catAx>
        <c:axId val="161168384"/>
        <c:scaling>
          <c:orientation val="minMax"/>
        </c:scaling>
        <c:delete val="0"/>
        <c:axPos val="b"/>
        <c:numFmt formatCode="General" sourceLinked="1"/>
        <c:majorTickMark val="out"/>
        <c:minorTickMark val="none"/>
        <c:tickLblPos val="low"/>
        <c:spPr>
          <a:ln w="11553">
            <a:noFill/>
            <a:prstDash val="solid"/>
          </a:ln>
        </c:spPr>
        <c:txPr>
          <a:bodyPr rot="0" vert="horz"/>
          <a:lstStyle/>
          <a:p>
            <a:pPr>
              <a:defRPr sz="800" b="1"/>
            </a:pPr>
            <a:endParaRPr lang="de-DE"/>
          </a:p>
        </c:txPr>
        <c:crossAx val="161170176"/>
        <c:crosses val="autoZero"/>
        <c:auto val="1"/>
        <c:lblAlgn val="ctr"/>
        <c:lblOffset val="100"/>
        <c:noMultiLvlLbl val="0"/>
      </c:catAx>
      <c:valAx>
        <c:axId val="161170176"/>
        <c:scaling>
          <c:orientation val="minMax"/>
          <c:max val="100"/>
          <c:min val="0"/>
        </c:scaling>
        <c:delete val="1"/>
        <c:axPos val="l"/>
        <c:numFmt formatCode="###0.0" sourceLinked="1"/>
        <c:majorTickMark val="out"/>
        <c:minorTickMark val="none"/>
        <c:tickLblPos val="none"/>
        <c:crossAx val="161168384"/>
        <c:crosses val="autoZero"/>
        <c:crossBetween val="between"/>
        <c:majorUnit val="20"/>
        <c:minorUnit val="10"/>
      </c:valAx>
      <c:spPr>
        <a:noFill/>
        <a:ln w="23106">
          <a:noFill/>
        </a:ln>
      </c:spPr>
    </c:plotArea>
    <c:legend>
      <c:legendPos val="r"/>
      <c:layout>
        <c:manualLayout>
          <c:xMode val="edge"/>
          <c:yMode val="edge"/>
          <c:x val="0.71130950741467069"/>
          <c:y val="0.20727303523035231"/>
          <c:w val="0.27848797549008808"/>
          <c:h val="0.72704471544715443"/>
        </c:manualLayout>
      </c:layout>
      <c:overlay val="0"/>
      <c:spPr>
        <a:noFill/>
        <a:ln w="23106">
          <a:noFill/>
        </a:ln>
      </c:spPr>
      <c:txPr>
        <a:bodyPr/>
        <a:lstStyle/>
        <a:p>
          <a:pPr>
            <a:defRPr sz="1000"/>
          </a:pPr>
          <a:endParaRPr lang="de-DE"/>
        </a:p>
      </c:txPr>
    </c:legend>
    <c:plotVisOnly val="1"/>
    <c:dispBlanksAs val="gap"/>
    <c:showDLblsOverMax val="0"/>
  </c:chart>
  <c:spPr>
    <a:noFill/>
    <a:ln>
      <a:noFill/>
    </a:ln>
  </c:spPr>
  <c:txPr>
    <a:bodyPr/>
    <a:lstStyle/>
    <a:p>
      <a:pPr>
        <a:defRPr sz="1200" b="0" i="0" u="none" strike="noStrike" baseline="0">
          <a:solidFill>
            <a:srgbClr val="000000"/>
          </a:solidFill>
          <a:latin typeface="+mn-lt"/>
          <a:ea typeface="Verdana"/>
          <a:cs typeface="Verdana"/>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76290070945192"/>
          <c:y val="3.0542458736075438E-2"/>
          <c:w val="0.43925033013249448"/>
          <c:h val="0.86616107776291218"/>
        </c:manualLayout>
      </c:layout>
      <c:barChart>
        <c:barDir val="bar"/>
        <c:grouping val="percentStacked"/>
        <c:varyColors val="0"/>
        <c:ser>
          <c:idx val="0"/>
          <c:order val="0"/>
          <c:tx>
            <c:strRef>
              <c:f>Sheet1!$A$2</c:f>
              <c:strCache>
                <c:ptCount val="1"/>
                <c:pt idx="0">
                  <c:v>(1) Ist stark gestiegen</c:v>
                </c:pt>
              </c:strCache>
            </c:strRef>
          </c:tx>
          <c:spPr>
            <a:solidFill>
              <a:schemeClr val="accent1"/>
            </a:solidFill>
            <a:ln w="23106">
              <a:noFill/>
            </a:ln>
          </c:spPr>
          <c:invertIfNegative val="0"/>
          <c:dPt>
            <c:idx val="1"/>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1-3E3B-6D45-AD0C-92B195DD82A9}"/>
              </c:ext>
            </c:extLst>
          </c:dPt>
          <c:dPt>
            <c:idx val="2"/>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3-570A-E540-BB94-C47BCAD00F4D}"/>
              </c:ext>
            </c:extLst>
          </c:dPt>
          <c:dPt>
            <c:idx val="3"/>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5-C76A-0242-B212-18C6C4981C28}"/>
              </c:ext>
            </c:extLst>
          </c:dPt>
          <c:dPt>
            <c:idx val="4"/>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7-09C1-4E33-AEE3-CFB780674104}"/>
              </c:ext>
            </c:extLst>
          </c:dPt>
          <c:dLbls>
            <c:numFmt formatCode="0.0" sourceLinked="0"/>
            <c:spPr>
              <a:noFill/>
              <a:ln w="23106">
                <a:noFill/>
              </a:ln>
            </c:spPr>
            <c:txPr>
              <a:bodyPr/>
              <a:lstStyle/>
              <a:p>
                <a:pPr>
                  <a:defRPr sz="12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Gesamt / W5</c:v>
                </c:pt>
                <c:pt idx="1">
                  <c:v>Gesamt / W4</c:v>
                </c:pt>
                <c:pt idx="2">
                  <c:v>Gesamt / W3</c:v>
                </c:pt>
                <c:pt idx="3">
                  <c:v>Gesamt / W2</c:v>
                </c:pt>
                <c:pt idx="4">
                  <c:v>Gesamt / W1</c:v>
                </c:pt>
              </c:strCache>
            </c:strRef>
          </c:cat>
          <c:val>
            <c:numRef>
              <c:f>Sheet1!$B$2:$F$2</c:f>
              <c:numCache>
                <c:formatCode>0.0</c:formatCode>
                <c:ptCount val="5"/>
                <c:pt idx="0" formatCode="###0.0">
                  <c:v>27.328556806550665</c:v>
                </c:pt>
                <c:pt idx="1">
                  <c:v>42.5</c:v>
                </c:pt>
                <c:pt idx="2" formatCode="###0.0">
                  <c:v>23.234390992835209</c:v>
                </c:pt>
                <c:pt idx="3" formatCode="General">
                  <c:v>18.3</c:v>
                </c:pt>
                <c:pt idx="4" formatCode="###0.0">
                  <c:v>21.132457027300301</c:v>
                </c:pt>
              </c:numCache>
            </c:numRef>
          </c:val>
          <c:extLst>
            <c:ext xmlns:c16="http://schemas.microsoft.com/office/drawing/2014/chart" uri="{C3380CC4-5D6E-409C-BE32-E72D297353CC}">
              <c16:uniqueId val="{00000000-32F7-4CC8-9B1F-DC42A381AE43}"/>
            </c:ext>
          </c:extLst>
        </c:ser>
        <c:ser>
          <c:idx val="1"/>
          <c:order val="1"/>
          <c:tx>
            <c:strRef>
              <c:f>Sheet1!$A$3</c:f>
              <c:strCache>
                <c:ptCount val="1"/>
                <c:pt idx="0">
                  <c:v>(2) Ist etwas gestiegen</c:v>
                </c:pt>
              </c:strCache>
            </c:strRef>
          </c:tx>
          <c:spPr>
            <a:solidFill>
              <a:schemeClr val="accent1">
                <a:lumMod val="40000"/>
                <a:lumOff val="60000"/>
              </a:schemeClr>
            </a:solidFill>
            <a:ln w="23106">
              <a:noFill/>
            </a:ln>
          </c:spPr>
          <c:invertIfNegative val="0"/>
          <c:dPt>
            <c:idx val="1"/>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3-3E3B-6D45-AD0C-92B195DD82A9}"/>
              </c:ext>
            </c:extLst>
          </c:dPt>
          <c:dPt>
            <c:idx val="2"/>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7-570A-E540-BB94-C47BCAD00F4D}"/>
              </c:ext>
            </c:extLst>
          </c:dPt>
          <c:dPt>
            <c:idx val="3"/>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B-C76A-0242-B212-18C6C4981C28}"/>
              </c:ext>
            </c:extLst>
          </c:dPt>
          <c:dPt>
            <c:idx val="4"/>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F-09C1-4E33-AEE3-CFB780674104}"/>
              </c:ext>
            </c:extLst>
          </c:dPt>
          <c:dLbls>
            <c:numFmt formatCode="0.0" sourceLinked="0"/>
            <c:spPr>
              <a:noFill/>
              <a:ln w="23106">
                <a:noFill/>
              </a:ln>
            </c:spPr>
            <c:txPr>
              <a:bodyPr/>
              <a:lstStyle/>
              <a:p>
                <a:pPr>
                  <a:defRPr sz="12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Gesamt / W5</c:v>
                </c:pt>
                <c:pt idx="1">
                  <c:v>Gesamt / W4</c:v>
                </c:pt>
                <c:pt idx="2">
                  <c:v>Gesamt / W3</c:v>
                </c:pt>
                <c:pt idx="3">
                  <c:v>Gesamt / W2</c:v>
                </c:pt>
                <c:pt idx="4">
                  <c:v>Gesamt / W1</c:v>
                </c:pt>
              </c:strCache>
            </c:strRef>
          </c:cat>
          <c:val>
            <c:numRef>
              <c:f>Sheet1!$B$3:$F$3</c:f>
              <c:numCache>
                <c:formatCode>0.0</c:formatCode>
                <c:ptCount val="5"/>
                <c:pt idx="0" formatCode="###0.0">
                  <c:v>44.216990788126921</c:v>
                </c:pt>
                <c:pt idx="1">
                  <c:v>37.299999999999997</c:v>
                </c:pt>
                <c:pt idx="2" formatCode="###0.0">
                  <c:v>43.50051177072671</c:v>
                </c:pt>
                <c:pt idx="3" formatCode="General">
                  <c:v>44.5</c:v>
                </c:pt>
                <c:pt idx="4" formatCode="###0.0">
                  <c:v>45.601617795753285</c:v>
                </c:pt>
              </c:numCache>
            </c:numRef>
          </c:val>
          <c:extLst>
            <c:ext xmlns:c16="http://schemas.microsoft.com/office/drawing/2014/chart" uri="{C3380CC4-5D6E-409C-BE32-E72D297353CC}">
              <c16:uniqueId val="{00000001-32F7-4CC8-9B1F-DC42A381AE43}"/>
            </c:ext>
          </c:extLst>
        </c:ser>
        <c:ser>
          <c:idx val="2"/>
          <c:order val="2"/>
          <c:tx>
            <c:strRef>
              <c:f>Sheet1!$A$4</c:f>
              <c:strCache>
                <c:ptCount val="1"/>
                <c:pt idx="0">
                  <c:v>(3) Ist gleich geblieben</c:v>
                </c:pt>
              </c:strCache>
            </c:strRef>
          </c:tx>
          <c:spPr>
            <a:solidFill>
              <a:srgbClr val="F1D1C1"/>
            </a:solidFill>
            <a:ln w="23106">
              <a:noFill/>
            </a:ln>
          </c:spPr>
          <c:invertIfNegative val="0"/>
          <c:dPt>
            <c:idx val="1"/>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05-3E3B-6D45-AD0C-92B195DD82A9}"/>
              </c:ext>
            </c:extLst>
          </c:dPt>
          <c:dPt>
            <c:idx val="2"/>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0B-570A-E540-BB94-C47BCAD00F4D}"/>
              </c:ext>
            </c:extLst>
          </c:dPt>
          <c:dPt>
            <c:idx val="3"/>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11-C76A-0242-B212-18C6C4981C28}"/>
              </c:ext>
            </c:extLst>
          </c:dPt>
          <c:dPt>
            <c:idx val="4"/>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17-09C1-4E33-AEE3-CFB780674104}"/>
              </c:ext>
            </c:extLst>
          </c:dPt>
          <c:dLbls>
            <c:numFmt formatCode="0.0" sourceLinked="0"/>
            <c:spPr>
              <a:noFill/>
              <a:ln w="23106">
                <a:noFill/>
              </a:ln>
            </c:spPr>
            <c:txPr>
              <a:bodyPr/>
              <a:lstStyle/>
              <a:p>
                <a:pPr>
                  <a:defRPr sz="12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Gesamt / W5</c:v>
                </c:pt>
                <c:pt idx="1">
                  <c:v>Gesamt / W4</c:v>
                </c:pt>
                <c:pt idx="2">
                  <c:v>Gesamt / W3</c:v>
                </c:pt>
                <c:pt idx="3">
                  <c:v>Gesamt / W2</c:v>
                </c:pt>
                <c:pt idx="4">
                  <c:v>Gesamt / W1</c:v>
                </c:pt>
              </c:strCache>
            </c:strRef>
          </c:cat>
          <c:val>
            <c:numRef>
              <c:f>Sheet1!$B$4:$F$4</c:f>
              <c:numCache>
                <c:formatCode>0.0</c:formatCode>
                <c:ptCount val="5"/>
                <c:pt idx="0" formatCode="###0.0">
                  <c:v>19.242579324462643</c:v>
                </c:pt>
                <c:pt idx="1">
                  <c:v>16.5</c:v>
                </c:pt>
                <c:pt idx="2" formatCode="###0.0">
                  <c:v>30.296827021494373</c:v>
                </c:pt>
                <c:pt idx="3" formatCode="General">
                  <c:v>30.4</c:v>
                </c:pt>
                <c:pt idx="4" formatCode="###0.0">
                  <c:v>28.109201213346815</c:v>
                </c:pt>
              </c:numCache>
            </c:numRef>
          </c:val>
          <c:extLst>
            <c:ext xmlns:c16="http://schemas.microsoft.com/office/drawing/2014/chart" uri="{C3380CC4-5D6E-409C-BE32-E72D297353CC}">
              <c16:uniqueId val="{00000002-32F7-4CC8-9B1F-DC42A381AE43}"/>
            </c:ext>
          </c:extLst>
        </c:ser>
        <c:ser>
          <c:idx val="11"/>
          <c:order val="3"/>
          <c:tx>
            <c:strRef>
              <c:f>Sheet1!$A$5</c:f>
              <c:strCache>
                <c:ptCount val="1"/>
                <c:pt idx="0">
                  <c:v>(4) Ist etwas gesunken</c:v>
                </c:pt>
              </c:strCache>
            </c:strRef>
          </c:tx>
          <c:spPr>
            <a:solidFill>
              <a:schemeClr val="accent3">
                <a:lumMod val="40000"/>
                <a:lumOff val="60000"/>
              </a:schemeClr>
            </a:solidFill>
            <a:ln w="23106">
              <a:noFill/>
            </a:ln>
          </c:spPr>
          <c:invertIfNegative val="0"/>
          <c:dPt>
            <c:idx val="1"/>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01-08EE-0148-8C4F-6BA2BFC2EDDC}"/>
              </c:ext>
            </c:extLst>
          </c:dPt>
          <c:dPt>
            <c:idx val="2"/>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0F-570A-E540-BB94-C47BCAD00F4D}"/>
              </c:ext>
            </c:extLst>
          </c:dPt>
          <c:dPt>
            <c:idx val="3"/>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17-C76A-0242-B212-18C6C4981C28}"/>
              </c:ext>
            </c:extLst>
          </c:dPt>
          <c:dPt>
            <c:idx val="4"/>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1F-09C1-4E33-AEE3-CFB780674104}"/>
              </c:ext>
            </c:extLst>
          </c:dPt>
          <c:dLbls>
            <c:dLbl>
              <c:idx val="0"/>
              <c:layout>
                <c:manualLayout>
                  <c:x val="-4.929868416506855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EE-0148-8C4F-6BA2BFC2EDD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EE-0148-8C4F-6BA2BFC2EDDC}"/>
                </c:ext>
              </c:extLst>
            </c:dLbl>
            <c:numFmt formatCode="0.0" sourceLinked="0"/>
            <c:spPr>
              <a:noFill/>
              <a:ln w="23106">
                <a:noFill/>
              </a:ln>
            </c:spPr>
            <c:txPr>
              <a:bodyPr/>
              <a:lstStyle/>
              <a:p>
                <a:pPr>
                  <a:defRPr sz="12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Gesamt / W5</c:v>
                </c:pt>
                <c:pt idx="1">
                  <c:v>Gesamt / W4</c:v>
                </c:pt>
                <c:pt idx="2">
                  <c:v>Gesamt / W3</c:v>
                </c:pt>
                <c:pt idx="3">
                  <c:v>Gesamt / W2</c:v>
                </c:pt>
                <c:pt idx="4">
                  <c:v>Gesamt / W1</c:v>
                </c:pt>
              </c:strCache>
            </c:strRef>
          </c:cat>
          <c:val>
            <c:numRef>
              <c:f>Sheet1!$B$5:$F$5</c:f>
              <c:numCache>
                <c:formatCode>0.0</c:formatCode>
                <c:ptCount val="5"/>
                <c:pt idx="0" formatCode="###0.0">
                  <c:v>7.3694984646878199</c:v>
                </c:pt>
                <c:pt idx="1">
                  <c:v>3</c:v>
                </c:pt>
                <c:pt idx="2" formatCode="###0.0">
                  <c:v>2.7635619242579326</c:v>
                </c:pt>
                <c:pt idx="3" formatCode="General">
                  <c:v>6.3</c:v>
                </c:pt>
                <c:pt idx="4" formatCode="###0.0">
                  <c:v>4.7522750252780588</c:v>
                </c:pt>
              </c:numCache>
            </c:numRef>
          </c:val>
          <c:extLst>
            <c:ext xmlns:c16="http://schemas.microsoft.com/office/drawing/2014/chart" uri="{C3380CC4-5D6E-409C-BE32-E72D297353CC}">
              <c16:uniqueId val="{00000003-32F7-4CC8-9B1F-DC42A381AE43}"/>
            </c:ext>
          </c:extLst>
        </c:ser>
        <c:ser>
          <c:idx val="3"/>
          <c:order val="4"/>
          <c:tx>
            <c:strRef>
              <c:f>Sheet1!$A$6</c:f>
              <c:strCache>
                <c:ptCount val="1"/>
                <c:pt idx="0">
                  <c:v>(5) Ist deutlich gesunken</c:v>
                </c:pt>
              </c:strCache>
            </c:strRef>
          </c:tx>
          <c:spPr>
            <a:solidFill>
              <a:schemeClr val="accent3">
                <a:lumMod val="60000"/>
                <a:lumOff val="40000"/>
              </a:schemeClr>
            </a:solidFill>
            <a:ln w="23106">
              <a:noFill/>
            </a:ln>
          </c:spPr>
          <c:invertIfNegative val="0"/>
          <c:dPt>
            <c:idx val="1"/>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01-6FC9-E94C-8D58-9423A9A47BF6}"/>
              </c:ext>
            </c:extLst>
          </c:dPt>
          <c:dPt>
            <c:idx val="2"/>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13-570A-E540-BB94-C47BCAD00F4D}"/>
              </c:ext>
            </c:extLst>
          </c:dPt>
          <c:dPt>
            <c:idx val="3"/>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1D-C76A-0242-B212-18C6C4981C28}"/>
              </c:ext>
            </c:extLst>
          </c:dPt>
          <c:dPt>
            <c:idx val="4"/>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27-09C1-4E33-AEE3-CFB780674104}"/>
              </c:ext>
            </c:extLst>
          </c:dPt>
          <c:dLbls>
            <c:dLbl>
              <c:idx val="1"/>
              <c:delete val="1"/>
              <c:extLst>
                <c:ext xmlns:c15="http://schemas.microsoft.com/office/drawing/2012/chart" uri="{CE6537A1-D6FC-4f65-9D91-7224C49458BB}"/>
                <c:ext xmlns:c16="http://schemas.microsoft.com/office/drawing/2014/chart" uri="{C3380CC4-5D6E-409C-BE32-E72D297353CC}">
                  <c16:uniqueId val="{00000001-6FC9-E94C-8D58-9423A9A47BF6}"/>
                </c:ext>
              </c:extLst>
            </c:dLbl>
            <c:dLbl>
              <c:idx val="2"/>
              <c:delete val="1"/>
              <c:extLst>
                <c:ext xmlns:c15="http://schemas.microsoft.com/office/drawing/2012/chart" uri="{CE6537A1-D6FC-4f65-9D91-7224C49458BB}"/>
                <c:ext xmlns:c16="http://schemas.microsoft.com/office/drawing/2014/chart" uri="{C3380CC4-5D6E-409C-BE32-E72D297353CC}">
                  <c16:uniqueId val="{00000013-570A-E540-BB94-C47BCAD00F4D}"/>
                </c:ext>
              </c:extLst>
            </c:dLbl>
            <c:dLbl>
              <c:idx val="3"/>
              <c:delete val="1"/>
              <c:extLst>
                <c:ext xmlns:c15="http://schemas.microsoft.com/office/drawing/2012/chart" uri="{CE6537A1-D6FC-4f65-9D91-7224C49458BB}"/>
                <c:ext xmlns:c16="http://schemas.microsoft.com/office/drawing/2014/chart" uri="{C3380CC4-5D6E-409C-BE32-E72D297353CC}">
                  <c16:uniqueId val="{0000001D-C76A-0242-B212-18C6C4981C28}"/>
                </c:ext>
              </c:extLst>
            </c:dLbl>
            <c:dLbl>
              <c:idx val="4"/>
              <c:delete val="1"/>
              <c:extLst>
                <c:ext xmlns:c15="http://schemas.microsoft.com/office/drawing/2012/chart" uri="{CE6537A1-D6FC-4f65-9D91-7224C49458BB}"/>
                <c:ext xmlns:c16="http://schemas.microsoft.com/office/drawing/2014/chart" uri="{C3380CC4-5D6E-409C-BE32-E72D297353CC}">
                  <c16:uniqueId val="{00000027-09C1-4E33-AEE3-CFB780674104}"/>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783-D342-9481-54FEFECC50CC}"/>
                </c:ext>
              </c:extLst>
            </c:dLbl>
            <c:spPr>
              <a:noFill/>
              <a:ln>
                <a:noFill/>
              </a:ln>
              <a:effectLst/>
            </c:spPr>
            <c:txPr>
              <a:bodyPr/>
              <a:lstStyle/>
              <a:p>
                <a:pPr algn="ctr">
                  <a:defRPr lang="de-DE" sz="1200" b="0" i="0" u="none" strike="noStrike" kern="1200" baseline="0">
                    <a:solidFill>
                      <a:srgbClr val="000000"/>
                    </a:solidFill>
                    <a:latin typeface="+mn-lt"/>
                    <a:ea typeface="Verdana"/>
                    <a:cs typeface="Verdana"/>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Gesamt / W5</c:v>
                </c:pt>
                <c:pt idx="1">
                  <c:v>Gesamt / W4</c:v>
                </c:pt>
                <c:pt idx="2">
                  <c:v>Gesamt / W3</c:v>
                </c:pt>
                <c:pt idx="3">
                  <c:v>Gesamt / W2</c:v>
                </c:pt>
                <c:pt idx="4">
                  <c:v>Gesamt / W1</c:v>
                </c:pt>
              </c:strCache>
            </c:strRef>
          </c:cat>
          <c:val>
            <c:numRef>
              <c:f>Sheet1!$B$6:$F$6</c:f>
              <c:numCache>
                <c:formatCode>0.0</c:formatCode>
                <c:ptCount val="5"/>
                <c:pt idx="0" formatCode="###0.0">
                  <c:v>1.842374616171955</c:v>
                </c:pt>
                <c:pt idx="1">
                  <c:v>0.8</c:v>
                </c:pt>
                <c:pt idx="2" formatCode="###0.0">
                  <c:v>0.20470829068577279</c:v>
                </c:pt>
                <c:pt idx="3" formatCode="General">
                  <c:v>0.5</c:v>
                </c:pt>
                <c:pt idx="4" formatCode="###0.0">
                  <c:v>0.40444893832153694</c:v>
                </c:pt>
              </c:numCache>
            </c:numRef>
          </c:val>
          <c:extLst>
            <c:ext xmlns:c16="http://schemas.microsoft.com/office/drawing/2014/chart" uri="{C3380CC4-5D6E-409C-BE32-E72D297353CC}">
              <c16:uniqueId val="{00000004-32F7-4CC8-9B1F-DC42A381AE43}"/>
            </c:ext>
          </c:extLst>
        </c:ser>
        <c:dLbls>
          <c:showLegendKey val="0"/>
          <c:showVal val="1"/>
          <c:showCatName val="0"/>
          <c:showSerName val="0"/>
          <c:showPercent val="0"/>
          <c:showBubbleSize val="0"/>
        </c:dLbls>
        <c:gapWidth val="100"/>
        <c:overlap val="100"/>
        <c:axId val="161443840"/>
        <c:axId val="161445376"/>
      </c:barChart>
      <c:catAx>
        <c:axId val="161443840"/>
        <c:scaling>
          <c:orientation val="maxMin"/>
        </c:scaling>
        <c:delete val="0"/>
        <c:axPos val="l"/>
        <c:numFmt formatCode="General" sourceLinked="1"/>
        <c:majorTickMark val="out"/>
        <c:minorTickMark val="none"/>
        <c:tickLblPos val="nextTo"/>
        <c:spPr>
          <a:ln w="11553">
            <a:noFill/>
            <a:prstDash val="solid"/>
          </a:ln>
        </c:spPr>
        <c:txPr>
          <a:bodyPr rot="0" vert="horz"/>
          <a:lstStyle/>
          <a:p>
            <a:pPr>
              <a:defRPr sz="1200"/>
            </a:pPr>
            <a:endParaRPr lang="de-DE"/>
          </a:p>
        </c:txPr>
        <c:crossAx val="161445376"/>
        <c:crosses val="autoZero"/>
        <c:auto val="1"/>
        <c:lblAlgn val="ctr"/>
        <c:lblOffset val="100"/>
        <c:tickLblSkip val="1"/>
        <c:tickMarkSkip val="1"/>
        <c:noMultiLvlLbl val="0"/>
      </c:catAx>
      <c:valAx>
        <c:axId val="161445376"/>
        <c:scaling>
          <c:orientation val="minMax"/>
          <c:max val="1"/>
          <c:min val="0"/>
        </c:scaling>
        <c:delete val="1"/>
        <c:axPos val="b"/>
        <c:numFmt formatCode="0%" sourceLinked="1"/>
        <c:majorTickMark val="out"/>
        <c:minorTickMark val="none"/>
        <c:tickLblPos val="none"/>
        <c:crossAx val="161443840"/>
        <c:crosses val="max"/>
        <c:crossBetween val="between"/>
        <c:majorUnit val="0.2"/>
      </c:valAx>
      <c:spPr>
        <a:noFill/>
        <a:ln w="23106">
          <a:noFill/>
        </a:ln>
      </c:spPr>
    </c:plotArea>
    <c:legend>
      <c:legendPos val="r"/>
      <c:layout>
        <c:manualLayout>
          <c:xMode val="edge"/>
          <c:yMode val="edge"/>
          <c:x val="7.2166349072132166E-2"/>
          <c:y val="0.90403445636076152"/>
          <c:w val="0.90278323251678272"/>
          <c:h val="7.8383212540512712E-2"/>
        </c:manualLayout>
      </c:layout>
      <c:overlay val="0"/>
      <c:spPr>
        <a:noFill/>
        <a:ln w="23106">
          <a:noFill/>
        </a:ln>
      </c:spPr>
      <c:txPr>
        <a:bodyPr/>
        <a:lstStyle/>
        <a:p>
          <a:pPr>
            <a:defRPr sz="1100"/>
          </a:pPr>
          <a:endParaRPr lang="de-DE"/>
        </a:p>
      </c:txPr>
    </c:legend>
    <c:plotVisOnly val="1"/>
    <c:dispBlanksAs val="gap"/>
    <c:showDLblsOverMax val="0"/>
  </c:chart>
  <c:spPr>
    <a:noFill/>
    <a:ln>
      <a:noFill/>
    </a:ln>
  </c:spPr>
  <c:txPr>
    <a:bodyPr/>
    <a:lstStyle/>
    <a:p>
      <a:pPr>
        <a:defRPr sz="1200" b="0" i="0" u="none" strike="noStrike" baseline="0">
          <a:solidFill>
            <a:srgbClr val="000000"/>
          </a:solidFill>
          <a:latin typeface="+mn-lt"/>
          <a:ea typeface="Verdana"/>
          <a:cs typeface="Verdana"/>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76290070945192"/>
          <c:y val="3.0542458736075438E-2"/>
          <c:w val="0.43925033013249448"/>
          <c:h val="0.86616107776291218"/>
        </c:manualLayout>
      </c:layout>
      <c:barChart>
        <c:barDir val="bar"/>
        <c:grouping val="percentStacked"/>
        <c:varyColors val="0"/>
        <c:ser>
          <c:idx val="0"/>
          <c:order val="0"/>
          <c:tx>
            <c:strRef>
              <c:f>Sheet1!$A$2</c:f>
              <c:strCache>
                <c:ptCount val="1"/>
                <c:pt idx="0">
                  <c:v>(1) Wird stark steigen</c:v>
                </c:pt>
              </c:strCache>
            </c:strRef>
          </c:tx>
          <c:spPr>
            <a:solidFill>
              <a:schemeClr val="accent1"/>
            </a:solidFill>
            <a:ln w="23106">
              <a:noFill/>
            </a:ln>
          </c:spPr>
          <c:invertIfNegative val="0"/>
          <c:dPt>
            <c:idx val="1"/>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1-3E3B-6D45-AD0C-92B195DD82A9}"/>
              </c:ext>
            </c:extLst>
          </c:dPt>
          <c:dPt>
            <c:idx val="2"/>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3-570A-E540-BB94-C47BCAD00F4D}"/>
              </c:ext>
            </c:extLst>
          </c:dPt>
          <c:dPt>
            <c:idx val="3"/>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5-C76A-0242-B212-18C6C4981C28}"/>
              </c:ext>
            </c:extLst>
          </c:dPt>
          <c:dPt>
            <c:idx val="4"/>
            <c:invertIfNegative val="0"/>
            <c:bubble3D val="0"/>
            <c:spPr>
              <a:pattFill prst="pct50">
                <a:fgClr>
                  <a:schemeClr val="accent1"/>
                </a:fgClr>
                <a:bgClr>
                  <a:schemeClr val="bg1"/>
                </a:bgClr>
              </a:pattFill>
              <a:ln w="23106">
                <a:noFill/>
              </a:ln>
            </c:spPr>
            <c:extLst>
              <c:ext xmlns:c16="http://schemas.microsoft.com/office/drawing/2014/chart" uri="{C3380CC4-5D6E-409C-BE32-E72D297353CC}">
                <c16:uniqueId val="{00000007-A2B5-4FB9-9EAF-FA98477E9519}"/>
              </c:ext>
            </c:extLst>
          </c:dPt>
          <c:dLbls>
            <c:numFmt formatCode="0.0" sourceLinked="0"/>
            <c:spPr>
              <a:noFill/>
              <a:ln w="23106">
                <a:noFill/>
              </a:ln>
            </c:spPr>
            <c:txPr>
              <a:bodyPr/>
              <a:lstStyle/>
              <a:p>
                <a:pPr>
                  <a:defRPr sz="1200">
                    <a:solidFill>
                      <a:schemeClr val="bg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Gesamt / W5</c:v>
                </c:pt>
                <c:pt idx="1">
                  <c:v>Gesamt / W4</c:v>
                </c:pt>
                <c:pt idx="2">
                  <c:v>Gesamt / W3</c:v>
                </c:pt>
                <c:pt idx="3">
                  <c:v>Gesamt / W2</c:v>
                </c:pt>
                <c:pt idx="4">
                  <c:v>Gesamt / W1</c:v>
                </c:pt>
              </c:strCache>
            </c:strRef>
          </c:cat>
          <c:val>
            <c:numRef>
              <c:f>Sheet1!$B$2:$F$2</c:f>
              <c:numCache>
                <c:formatCode>0.0</c:formatCode>
                <c:ptCount val="5"/>
                <c:pt idx="0" formatCode="###0.0">
                  <c:v>13.029661016949154</c:v>
                </c:pt>
                <c:pt idx="1">
                  <c:v>27.4</c:v>
                </c:pt>
                <c:pt idx="2" formatCode="###0.0">
                  <c:v>58.333333333333336</c:v>
                </c:pt>
                <c:pt idx="3" formatCode="General">
                  <c:v>52.6</c:v>
                </c:pt>
                <c:pt idx="4">
                  <c:v>49.559255631733592</c:v>
                </c:pt>
              </c:numCache>
            </c:numRef>
          </c:val>
          <c:extLst>
            <c:ext xmlns:c16="http://schemas.microsoft.com/office/drawing/2014/chart" uri="{C3380CC4-5D6E-409C-BE32-E72D297353CC}">
              <c16:uniqueId val="{00000000-32F7-4CC8-9B1F-DC42A381AE43}"/>
            </c:ext>
          </c:extLst>
        </c:ser>
        <c:ser>
          <c:idx val="1"/>
          <c:order val="1"/>
          <c:tx>
            <c:strRef>
              <c:f>Sheet1!$A$3</c:f>
              <c:strCache>
                <c:ptCount val="1"/>
                <c:pt idx="0">
                  <c:v>(2) Wird etwas steigen</c:v>
                </c:pt>
              </c:strCache>
            </c:strRef>
          </c:tx>
          <c:spPr>
            <a:solidFill>
              <a:schemeClr val="accent1">
                <a:lumMod val="40000"/>
                <a:lumOff val="60000"/>
              </a:schemeClr>
            </a:solidFill>
            <a:ln w="23106">
              <a:noFill/>
            </a:ln>
          </c:spPr>
          <c:invertIfNegative val="0"/>
          <c:dPt>
            <c:idx val="1"/>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3-3E3B-6D45-AD0C-92B195DD82A9}"/>
              </c:ext>
            </c:extLst>
          </c:dPt>
          <c:dPt>
            <c:idx val="2"/>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7-570A-E540-BB94-C47BCAD00F4D}"/>
              </c:ext>
            </c:extLst>
          </c:dPt>
          <c:dPt>
            <c:idx val="3"/>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B-C76A-0242-B212-18C6C4981C28}"/>
              </c:ext>
            </c:extLst>
          </c:dPt>
          <c:dPt>
            <c:idx val="4"/>
            <c:invertIfNegative val="0"/>
            <c:bubble3D val="0"/>
            <c:spPr>
              <a:pattFill prst="pct50">
                <a:fgClr>
                  <a:schemeClr val="accent1">
                    <a:lumMod val="40000"/>
                    <a:lumOff val="60000"/>
                  </a:schemeClr>
                </a:fgClr>
                <a:bgClr>
                  <a:schemeClr val="bg1"/>
                </a:bgClr>
              </a:pattFill>
              <a:ln w="23106">
                <a:noFill/>
              </a:ln>
            </c:spPr>
            <c:extLst>
              <c:ext xmlns:c16="http://schemas.microsoft.com/office/drawing/2014/chart" uri="{C3380CC4-5D6E-409C-BE32-E72D297353CC}">
                <c16:uniqueId val="{0000000F-A2B5-4FB9-9EAF-FA98477E9519}"/>
              </c:ext>
            </c:extLst>
          </c:dPt>
          <c:dLbls>
            <c:numFmt formatCode="0.0" sourceLinked="0"/>
            <c:spPr>
              <a:noFill/>
              <a:ln w="23106">
                <a:noFill/>
              </a:ln>
            </c:spPr>
            <c:txPr>
              <a:bodyPr/>
              <a:lstStyle/>
              <a:p>
                <a:pPr>
                  <a:defRPr sz="12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Gesamt / W5</c:v>
                </c:pt>
                <c:pt idx="1">
                  <c:v>Gesamt / W4</c:v>
                </c:pt>
                <c:pt idx="2">
                  <c:v>Gesamt / W3</c:v>
                </c:pt>
                <c:pt idx="3">
                  <c:v>Gesamt / W2</c:v>
                </c:pt>
                <c:pt idx="4">
                  <c:v>Gesamt / W1</c:v>
                </c:pt>
              </c:strCache>
            </c:strRef>
          </c:cat>
          <c:val>
            <c:numRef>
              <c:f>Sheet1!$B$3:$F$3</c:f>
              <c:numCache>
                <c:formatCode>0.0</c:formatCode>
                <c:ptCount val="5"/>
                <c:pt idx="0" formatCode="###0.0">
                  <c:v>38.877118644067799</c:v>
                </c:pt>
                <c:pt idx="1">
                  <c:v>47.9</c:v>
                </c:pt>
                <c:pt idx="2" formatCode="###0.0">
                  <c:v>32.028112449799195</c:v>
                </c:pt>
                <c:pt idx="3" formatCode="General">
                  <c:v>36.799999999999997</c:v>
                </c:pt>
                <c:pt idx="4">
                  <c:v>39.862879529872671</c:v>
                </c:pt>
              </c:numCache>
            </c:numRef>
          </c:val>
          <c:extLst>
            <c:ext xmlns:c16="http://schemas.microsoft.com/office/drawing/2014/chart" uri="{C3380CC4-5D6E-409C-BE32-E72D297353CC}">
              <c16:uniqueId val="{00000001-32F7-4CC8-9B1F-DC42A381AE43}"/>
            </c:ext>
          </c:extLst>
        </c:ser>
        <c:ser>
          <c:idx val="2"/>
          <c:order val="2"/>
          <c:tx>
            <c:strRef>
              <c:f>Sheet1!$A$4</c:f>
              <c:strCache>
                <c:ptCount val="1"/>
                <c:pt idx="0">
                  <c:v>(3) Wird gleich bleiben</c:v>
                </c:pt>
              </c:strCache>
            </c:strRef>
          </c:tx>
          <c:spPr>
            <a:solidFill>
              <a:srgbClr val="F1D1C1"/>
            </a:solidFill>
            <a:ln w="23106">
              <a:noFill/>
            </a:ln>
          </c:spPr>
          <c:invertIfNegative val="0"/>
          <c:dPt>
            <c:idx val="1"/>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05-3E3B-6D45-AD0C-92B195DD82A9}"/>
              </c:ext>
            </c:extLst>
          </c:dPt>
          <c:dPt>
            <c:idx val="2"/>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0B-570A-E540-BB94-C47BCAD00F4D}"/>
              </c:ext>
            </c:extLst>
          </c:dPt>
          <c:dPt>
            <c:idx val="3"/>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11-C76A-0242-B212-18C6C4981C28}"/>
              </c:ext>
            </c:extLst>
          </c:dPt>
          <c:dPt>
            <c:idx val="4"/>
            <c:invertIfNegative val="0"/>
            <c:bubble3D val="0"/>
            <c:spPr>
              <a:pattFill prst="pct50">
                <a:fgClr>
                  <a:srgbClr val="F1D1C1"/>
                </a:fgClr>
                <a:bgClr>
                  <a:schemeClr val="bg1"/>
                </a:bgClr>
              </a:pattFill>
              <a:ln w="23106">
                <a:noFill/>
              </a:ln>
            </c:spPr>
            <c:extLst>
              <c:ext xmlns:c16="http://schemas.microsoft.com/office/drawing/2014/chart" uri="{C3380CC4-5D6E-409C-BE32-E72D297353CC}">
                <c16:uniqueId val="{00000017-A2B5-4FB9-9EAF-FA98477E9519}"/>
              </c:ext>
            </c:extLst>
          </c:dPt>
          <c:dLbls>
            <c:numFmt formatCode="0.0" sourceLinked="0"/>
            <c:spPr>
              <a:noFill/>
              <a:ln w="23106">
                <a:noFill/>
              </a:ln>
            </c:spPr>
            <c:txPr>
              <a:bodyPr/>
              <a:lstStyle/>
              <a:p>
                <a:pPr>
                  <a:defRPr sz="12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Gesamt / W5</c:v>
                </c:pt>
                <c:pt idx="1">
                  <c:v>Gesamt / W4</c:v>
                </c:pt>
                <c:pt idx="2">
                  <c:v>Gesamt / W3</c:v>
                </c:pt>
                <c:pt idx="3">
                  <c:v>Gesamt / W2</c:v>
                </c:pt>
                <c:pt idx="4">
                  <c:v>Gesamt / W1</c:v>
                </c:pt>
              </c:strCache>
            </c:strRef>
          </c:cat>
          <c:val>
            <c:numRef>
              <c:f>Sheet1!$B$4:$F$4</c:f>
              <c:numCache>
                <c:formatCode>0.0</c:formatCode>
                <c:ptCount val="5"/>
                <c:pt idx="0" formatCode="###0.0">
                  <c:v>33.050847457627121</c:v>
                </c:pt>
                <c:pt idx="1">
                  <c:v>19</c:v>
                </c:pt>
                <c:pt idx="2" formatCode="###0.0">
                  <c:v>7.8313253012048198</c:v>
                </c:pt>
                <c:pt idx="3" formatCode="General">
                  <c:v>8.4</c:v>
                </c:pt>
                <c:pt idx="4">
                  <c:v>9.0107737512242903</c:v>
                </c:pt>
              </c:numCache>
            </c:numRef>
          </c:val>
          <c:extLst>
            <c:ext xmlns:c16="http://schemas.microsoft.com/office/drawing/2014/chart" uri="{C3380CC4-5D6E-409C-BE32-E72D297353CC}">
              <c16:uniqueId val="{00000002-32F7-4CC8-9B1F-DC42A381AE43}"/>
            </c:ext>
          </c:extLst>
        </c:ser>
        <c:ser>
          <c:idx val="11"/>
          <c:order val="3"/>
          <c:tx>
            <c:strRef>
              <c:f>Sheet1!$A$5</c:f>
              <c:strCache>
                <c:ptCount val="1"/>
                <c:pt idx="0">
                  <c:v>(4) Wird etwas sinken</c:v>
                </c:pt>
              </c:strCache>
            </c:strRef>
          </c:tx>
          <c:spPr>
            <a:solidFill>
              <a:schemeClr val="accent3">
                <a:lumMod val="40000"/>
                <a:lumOff val="60000"/>
              </a:schemeClr>
            </a:solidFill>
            <a:ln w="23106">
              <a:noFill/>
            </a:ln>
          </c:spPr>
          <c:invertIfNegative val="0"/>
          <c:dPt>
            <c:idx val="1"/>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01-08EE-0148-8C4F-6BA2BFC2EDDC}"/>
              </c:ext>
            </c:extLst>
          </c:dPt>
          <c:dPt>
            <c:idx val="2"/>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0F-570A-E540-BB94-C47BCAD00F4D}"/>
              </c:ext>
            </c:extLst>
          </c:dPt>
          <c:dPt>
            <c:idx val="3"/>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17-C76A-0242-B212-18C6C4981C28}"/>
              </c:ext>
            </c:extLst>
          </c:dPt>
          <c:dPt>
            <c:idx val="4"/>
            <c:invertIfNegative val="0"/>
            <c:bubble3D val="0"/>
            <c:spPr>
              <a:pattFill prst="pct50">
                <a:fgClr>
                  <a:schemeClr val="accent3">
                    <a:lumMod val="40000"/>
                    <a:lumOff val="60000"/>
                  </a:schemeClr>
                </a:fgClr>
                <a:bgClr>
                  <a:schemeClr val="bg1"/>
                </a:bgClr>
              </a:pattFill>
              <a:ln w="23106">
                <a:noFill/>
              </a:ln>
            </c:spPr>
            <c:extLst>
              <c:ext xmlns:c16="http://schemas.microsoft.com/office/drawing/2014/chart" uri="{C3380CC4-5D6E-409C-BE32-E72D297353CC}">
                <c16:uniqueId val="{00000008-3783-D342-9481-54FEFECC50CC}"/>
              </c:ext>
            </c:extLst>
          </c:dPt>
          <c:dLbls>
            <c:dLbl>
              <c:idx val="0"/>
              <c:layout>
                <c:manualLayout>
                  <c:x val="-4.929868416506855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EE-0148-8C4F-6BA2BFC2EDDC}"/>
                </c:ext>
              </c:extLst>
            </c:dLbl>
            <c:dLbl>
              <c:idx val="1"/>
              <c:delete val="1"/>
              <c:extLst>
                <c:ext xmlns:c15="http://schemas.microsoft.com/office/drawing/2012/chart" uri="{CE6537A1-D6FC-4f65-9D91-7224C49458BB}"/>
                <c:ext xmlns:c16="http://schemas.microsoft.com/office/drawing/2014/chart" uri="{C3380CC4-5D6E-409C-BE32-E72D297353CC}">
                  <c16:uniqueId val="{00000001-08EE-0148-8C4F-6BA2BFC2EDDC}"/>
                </c:ext>
              </c:extLst>
            </c:dLbl>
            <c:dLbl>
              <c:idx val="2"/>
              <c:delete val="1"/>
              <c:extLst>
                <c:ext xmlns:c15="http://schemas.microsoft.com/office/drawing/2012/chart" uri="{CE6537A1-D6FC-4f65-9D91-7224C49458BB}"/>
                <c:ext xmlns:c16="http://schemas.microsoft.com/office/drawing/2014/chart" uri="{C3380CC4-5D6E-409C-BE32-E72D297353CC}">
                  <c16:uniqueId val="{0000000F-570A-E540-BB94-C47BCAD00F4D}"/>
                </c:ext>
              </c:extLst>
            </c:dLbl>
            <c:dLbl>
              <c:idx val="3"/>
              <c:delete val="1"/>
              <c:extLst>
                <c:ext xmlns:c15="http://schemas.microsoft.com/office/drawing/2012/chart" uri="{CE6537A1-D6FC-4f65-9D91-7224C49458BB}"/>
                <c:ext xmlns:c16="http://schemas.microsoft.com/office/drawing/2014/chart" uri="{C3380CC4-5D6E-409C-BE32-E72D297353CC}">
                  <c16:uniqueId val="{00000017-C76A-0242-B212-18C6C4981C28}"/>
                </c:ext>
              </c:extLst>
            </c:dLbl>
            <c:dLbl>
              <c:idx val="4"/>
              <c:delete val="1"/>
              <c:extLst>
                <c:ext xmlns:c15="http://schemas.microsoft.com/office/drawing/2012/chart" uri="{CE6537A1-D6FC-4f65-9D91-7224C49458BB}"/>
                <c:ext xmlns:c16="http://schemas.microsoft.com/office/drawing/2014/chart" uri="{C3380CC4-5D6E-409C-BE32-E72D297353CC}">
                  <c16:uniqueId val="{00000008-3783-D342-9481-54FEFECC50CC}"/>
                </c:ext>
              </c:extLst>
            </c:dLbl>
            <c:numFmt formatCode="0.0" sourceLinked="0"/>
            <c:spPr>
              <a:noFill/>
              <a:ln w="23106">
                <a:noFill/>
              </a:ln>
            </c:spPr>
            <c:txPr>
              <a:bodyPr/>
              <a:lstStyle/>
              <a:p>
                <a:pPr>
                  <a:defRPr sz="12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Gesamt / W5</c:v>
                </c:pt>
                <c:pt idx="1">
                  <c:v>Gesamt / W4</c:v>
                </c:pt>
                <c:pt idx="2">
                  <c:v>Gesamt / W3</c:v>
                </c:pt>
                <c:pt idx="3">
                  <c:v>Gesamt / W2</c:v>
                </c:pt>
                <c:pt idx="4">
                  <c:v>Gesamt / W1</c:v>
                </c:pt>
              </c:strCache>
            </c:strRef>
          </c:cat>
          <c:val>
            <c:numRef>
              <c:f>Sheet1!$B$5:$F$5</c:f>
              <c:numCache>
                <c:formatCode>0.0</c:formatCode>
                <c:ptCount val="5"/>
                <c:pt idx="0" formatCode="###0.0">
                  <c:v>14.088983050847459</c:v>
                </c:pt>
                <c:pt idx="1">
                  <c:v>5.3</c:v>
                </c:pt>
                <c:pt idx="2" formatCode="###0.0">
                  <c:v>1.3052208835341366</c:v>
                </c:pt>
                <c:pt idx="3" formatCode="General">
                  <c:v>1.5</c:v>
                </c:pt>
                <c:pt idx="4">
                  <c:v>1.0773751224289911</c:v>
                </c:pt>
              </c:numCache>
            </c:numRef>
          </c:val>
          <c:extLst>
            <c:ext xmlns:c16="http://schemas.microsoft.com/office/drawing/2014/chart" uri="{C3380CC4-5D6E-409C-BE32-E72D297353CC}">
              <c16:uniqueId val="{00000003-32F7-4CC8-9B1F-DC42A381AE43}"/>
            </c:ext>
          </c:extLst>
        </c:ser>
        <c:ser>
          <c:idx val="3"/>
          <c:order val="4"/>
          <c:tx>
            <c:strRef>
              <c:f>Sheet1!$A$6</c:f>
              <c:strCache>
                <c:ptCount val="1"/>
                <c:pt idx="0">
                  <c:v>(5) Wird stark sinken</c:v>
                </c:pt>
              </c:strCache>
            </c:strRef>
          </c:tx>
          <c:spPr>
            <a:solidFill>
              <a:schemeClr val="accent3">
                <a:lumMod val="60000"/>
                <a:lumOff val="40000"/>
              </a:schemeClr>
            </a:solidFill>
            <a:ln w="23106">
              <a:noFill/>
            </a:ln>
          </c:spPr>
          <c:invertIfNegative val="0"/>
          <c:dPt>
            <c:idx val="1"/>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01-6FC9-E94C-8D58-9423A9A47BF6}"/>
              </c:ext>
            </c:extLst>
          </c:dPt>
          <c:dPt>
            <c:idx val="2"/>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13-570A-E540-BB94-C47BCAD00F4D}"/>
              </c:ext>
            </c:extLst>
          </c:dPt>
          <c:dPt>
            <c:idx val="3"/>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1D-C76A-0242-B212-18C6C4981C28}"/>
              </c:ext>
            </c:extLst>
          </c:dPt>
          <c:dPt>
            <c:idx val="4"/>
            <c:invertIfNegative val="0"/>
            <c:bubble3D val="0"/>
            <c:spPr>
              <a:pattFill prst="pct50">
                <a:fgClr>
                  <a:schemeClr val="accent3">
                    <a:lumMod val="60000"/>
                    <a:lumOff val="40000"/>
                  </a:schemeClr>
                </a:fgClr>
                <a:bgClr>
                  <a:schemeClr val="bg1"/>
                </a:bgClr>
              </a:pattFill>
              <a:ln w="23106">
                <a:noFill/>
              </a:ln>
            </c:spPr>
            <c:extLst>
              <c:ext xmlns:c16="http://schemas.microsoft.com/office/drawing/2014/chart" uri="{C3380CC4-5D6E-409C-BE32-E72D297353CC}">
                <c16:uniqueId val="{00000027-A2B5-4FB9-9EAF-FA98477E9519}"/>
              </c:ext>
            </c:extLst>
          </c:dPt>
          <c:dLbls>
            <c:dLbl>
              <c:idx val="1"/>
              <c:delete val="1"/>
              <c:extLst>
                <c:ext xmlns:c15="http://schemas.microsoft.com/office/drawing/2012/chart" uri="{CE6537A1-D6FC-4f65-9D91-7224C49458BB}"/>
                <c:ext xmlns:c16="http://schemas.microsoft.com/office/drawing/2014/chart" uri="{C3380CC4-5D6E-409C-BE32-E72D297353CC}">
                  <c16:uniqueId val="{00000001-6FC9-E94C-8D58-9423A9A47BF6}"/>
                </c:ext>
              </c:extLst>
            </c:dLbl>
            <c:dLbl>
              <c:idx val="2"/>
              <c:delete val="1"/>
              <c:extLst>
                <c:ext xmlns:c15="http://schemas.microsoft.com/office/drawing/2012/chart" uri="{CE6537A1-D6FC-4f65-9D91-7224C49458BB}"/>
                <c:ext xmlns:c16="http://schemas.microsoft.com/office/drawing/2014/chart" uri="{C3380CC4-5D6E-409C-BE32-E72D297353CC}">
                  <c16:uniqueId val="{00000013-570A-E540-BB94-C47BCAD00F4D}"/>
                </c:ext>
              </c:extLst>
            </c:dLbl>
            <c:dLbl>
              <c:idx val="3"/>
              <c:delete val="1"/>
              <c:extLst>
                <c:ext xmlns:c15="http://schemas.microsoft.com/office/drawing/2012/chart" uri="{CE6537A1-D6FC-4f65-9D91-7224C49458BB}"/>
                <c:ext xmlns:c16="http://schemas.microsoft.com/office/drawing/2014/chart" uri="{C3380CC4-5D6E-409C-BE32-E72D297353CC}">
                  <c16:uniqueId val="{0000001D-C76A-0242-B212-18C6C4981C28}"/>
                </c:ext>
              </c:extLst>
            </c:dLbl>
            <c:dLbl>
              <c:idx val="4"/>
              <c:delete val="1"/>
              <c:extLst>
                <c:ext xmlns:c15="http://schemas.microsoft.com/office/drawing/2012/chart" uri="{CE6537A1-D6FC-4f65-9D91-7224C49458BB}"/>
                <c:ext xmlns:c16="http://schemas.microsoft.com/office/drawing/2014/chart" uri="{C3380CC4-5D6E-409C-BE32-E72D297353CC}">
                  <c16:uniqueId val="{00000027-A2B5-4FB9-9EAF-FA98477E951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783-D342-9481-54FEFECC50CC}"/>
                </c:ext>
              </c:extLst>
            </c:dLbl>
            <c:spPr>
              <a:noFill/>
              <a:ln>
                <a:noFill/>
              </a:ln>
              <a:effectLst/>
            </c:spPr>
            <c:txPr>
              <a:bodyPr/>
              <a:lstStyle/>
              <a:p>
                <a:pPr algn="ctr">
                  <a:defRPr lang="de-DE" sz="1200" b="0" i="0" u="none" strike="noStrike" kern="1200" baseline="0">
                    <a:solidFill>
                      <a:srgbClr val="000000"/>
                    </a:solidFill>
                    <a:latin typeface="+mn-lt"/>
                    <a:ea typeface="Verdana"/>
                    <a:cs typeface="Verdana"/>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Gesamt / W5</c:v>
                </c:pt>
                <c:pt idx="1">
                  <c:v>Gesamt / W4</c:v>
                </c:pt>
                <c:pt idx="2">
                  <c:v>Gesamt / W3</c:v>
                </c:pt>
                <c:pt idx="3">
                  <c:v>Gesamt / W2</c:v>
                </c:pt>
                <c:pt idx="4">
                  <c:v>Gesamt / W1</c:v>
                </c:pt>
              </c:strCache>
            </c:strRef>
          </c:cat>
          <c:val>
            <c:numRef>
              <c:f>Sheet1!$B$6:$F$6</c:f>
              <c:numCache>
                <c:formatCode>0.0</c:formatCode>
                <c:ptCount val="5"/>
                <c:pt idx="0" formatCode="###0.0">
                  <c:v>0.95338983050847459</c:v>
                </c:pt>
                <c:pt idx="1">
                  <c:v>0.4</c:v>
                </c:pt>
                <c:pt idx="2" formatCode="###0.0">
                  <c:v>0.50200803212851408</c:v>
                </c:pt>
                <c:pt idx="3" formatCode="General">
                  <c:v>0.7</c:v>
                </c:pt>
                <c:pt idx="4">
                  <c:v>0.48971596474045059</c:v>
                </c:pt>
              </c:numCache>
            </c:numRef>
          </c:val>
          <c:extLst>
            <c:ext xmlns:c16="http://schemas.microsoft.com/office/drawing/2014/chart" uri="{C3380CC4-5D6E-409C-BE32-E72D297353CC}">
              <c16:uniqueId val="{00000004-32F7-4CC8-9B1F-DC42A381AE43}"/>
            </c:ext>
          </c:extLst>
        </c:ser>
        <c:dLbls>
          <c:showLegendKey val="0"/>
          <c:showVal val="1"/>
          <c:showCatName val="0"/>
          <c:showSerName val="0"/>
          <c:showPercent val="0"/>
          <c:showBubbleSize val="0"/>
        </c:dLbls>
        <c:gapWidth val="100"/>
        <c:overlap val="100"/>
        <c:axId val="162242944"/>
        <c:axId val="162244480"/>
      </c:barChart>
      <c:catAx>
        <c:axId val="162242944"/>
        <c:scaling>
          <c:orientation val="maxMin"/>
        </c:scaling>
        <c:delete val="0"/>
        <c:axPos val="l"/>
        <c:numFmt formatCode="General" sourceLinked="1"/>
        <c:majorTickMark val="out"/>
        <c:minorTickMark val="none"/>
        <c:tickLblPos val="nextTo"/>
        <c:spPr>
          <a:ln w="11553">
            <a:noFill/>
            <a:prstDash val="solid"/>
          </a:ln>
        </c:spPr>
        <c:txPr>
          <a:bodyPr rot="0" vert="horz"/>
          <a:lstStyle/>
          <a:p>
            <a:pPr>
              <a:defRPr sz="1200"/>
            </a:pPr>
            <a:endParaRPr lang="de-DE"/>
          </a:p>
        </c:txPr>
        <c:crossAx val="162244480"/>
        <c:crosses val="autoZero"/>
        <c:auto val="1"/>
        <c:lblAlgn val="ctr"/>
        <c:lblOffset val="100"/>
        <c:tickLblSkip val="1"/>
        <c:tickMarkSkip val="1"/>
        <c:noMultiLvlLbl val="0"/>
      </c:catAx>
      <c:valAx>
        <c:axId val="162244480"/>
        <c:scaling>
          <c:orientation val="minMax"/>
          <c:max val="1"/>
          <c:min val="0"/>
        </c:scaling>
        <c:delete val="1"/>
        <c:axPos val="b"/>
        <c:numFmt formatCode="0%" sourceLinked="1"/>
        <c:majorTickMark val="out"/>
        <c:minorTickMark val="none"/>
        <c:tickLblPos val="none"/>
        <c:crossAx val="162242944"/>
        <c:crosses val="max"/>
        <c:crossBetween val="between"/>
        <c:majorUnit val="0.2"/>
      </c:valAx>
      <c:spPr>
        <a:noFill/>
        <a:ln w="23106">
          <a:noFill/>
        </a:ln>
      </c:spPr>
    </c:plotArea>
    <c:legend>
      <c:legendPos val="r"/>
      <c:layout>
        <c:manualLayout>
          <c:xMode val="edge"/>
          <c:yMode val="edge"/>
          <c:x val="7.2166349072132166E-2"/>
          <c:y val="0.90403445636076152"/>
          <c:w val="0.90278323251678272"/>
          <c:h val="7.8383212540512712E-2"/>
        </c:manualLayout>
      </c:layout>
      <c:overlay val="0"/>
      <c:spPr>
        <a:noFill/>
        <a:ln w="23106">
          <a:noFill/>
        </a:ln>
      </c:spPr>
      <c:txPr>
        <a:bodyPr/>
        <a:lstStyle/>
        <a:p>
          <a:pPr>
            <a:defRPr sz="1100"/>
          </a:pPr>
          <a:endParaRPr lang="de-DE"/>
        </a:p>
      </c:txPr>
    </c:legend>
    <c:plotVisOnly val="1"/>
    <c:dispBlanksAs val="gap"/>
    <c:showDLblsOverMax val="0"/>
  </c:chart>
  <c:spPr>
    <a:noFill/>
    <a:ln>
      <a:noFill/>
    </a:ln>
  </c:spPr>
  <c:txPr>
    <a:bodyPr/>
    <a:lstStyle/>
    <a:p>
      <a:pPr>
        <a:defRPr sz="1200" b="0" i="0" u="none" strike="noStrike" baseline="0">
          <a:solidFill>
            <a:srgbClr val="000000"/>
          </a:solidFill>
          <a:latin typeface="+mn-lt"/>
          <a:ea typeface="Verdana"/>
          <a:cs typeface="Verdana"/>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B1C955D4-2D68-4515-9F29-045D02EA159D}"/>
              </a:ext>
            </a:extLst>
          </p:cNvPr>
          <p:cNvSpPr>
            <a:spLocks noGrp="1"/>
          </p:cNvSpPr>
          <p:nvPr>
            <p:ph type="hdr" sz="quarter"/>
          </p:nvPr>
        </p:nvSpPr>
        <p:spPr>
          <a:xfrm>
            <a:off x="478252" y="273073"/>
            <a:ext cx="4531783" cy="234488"/>
          </a:xfrm>
          <a:prstGeom prst="rect">
            <a:avLst/>
          </a:prstGeom>
        </p:spPr>
        <p:txBody>
          <a:bodyPr vert="horz" wrap="none" lIns="0" tIns="0" rIns="0" bIns="0" rtlCol="0" anchor="ctr" anchorCtr="0"/>
          <a:lstStyle>
            <a:lvl1pPr algn="l">
              <a:defRPr sz="800"/>
            </a:lvl1pPr>
          </a:lstStyle>
          <a:p>
            <a:r>
              <a:rPr lang="de-DE"/>
              <a:t>Autor | Präsentationstitel</a:t>
            </a:r>
          </a:p>
        </p:txBody>
      </p:sp>
      <p:sp>
        <p:nvSpPr>
          <p:cNvPr id="7" name="Datumsplatzhalter 2">
            <a:extLst>
              <a:ext uri="{FF2B5EF4-FFF2-40B4-BE49-F238E27FC236}">
                <a16:creationId xmlns:a16="http://schemas.microsoft.com/office/drawing/2014/main" id="{53EC91C1-14EE-487C-870D-EB1C8583CCF7}"/>
              </a:ext>
            </a:extLst>
          </p:cNvPr>
          <p:cNvSpPr>
            <a:spLocks noGrp="1"/>
          </p:cNvSpPr>
          <p:nvPr>
            <p:ph type="dt" idx="1"/>
          </p:nvPr>
        </p:nvSpPr>
        <p:spPr>
          <a:xfrm>
            <a:off x="4892010" y="9653590"/>
            <a:ext cx="713667" cy="234488"/>
          </a:xfrm>
          <a:prstGeom prst="rect">
            <a:avLst/>
          </a:prstGeom>
        </p:spPr>
        <p:txBody>
          <a:bodyPr vert="horz" lIns="0" tIns="0" rIns="0" bIns="0" rtlCol="0" anchor="ctr" anchorCtr="0"/>
          <a:lstStyle>
            <a:lvl1pPr algn="r">
              <a:defRPr sz="800"/>
            </a:lvl1pPr>
          </a:lstStyle>
          <a:p>
            <a:fld id="{28F925DC-BCEB-415B-BAB5-EE2BAE310314}" type="datetime1">
              <a:rPr lang="de-DE" smtClean="0"/>
              <a:t>30.08.2023</a:t>
            </a:fld>
            <a:endParaRPr lang="de-DE"/>
          </a:p>
        </p:txBody>
      </p:sp>
      <p:sp>
        <p:nvSpPr>
          <p:cNvPr id="8" name="Fußzeilenplatzhalter 5">
            <a:extLst>
              <a:ext uri="{FF2B5EF4-FFF2-40B4-BE49-F238E27FC236}">
                <a16:creationId xmlns:a16="http://schemas.microsoft.com/office/drawing/2014/main" id="{F12C81DC-9ABC-4AFC-9D49-E631F76A85F9}"/>
              </a:ext>
            </a:extLst>
          </p:cNvPr>
          <p:cNvSpPr>
            <a:spLocks noGrp="1"/>
          </p:cNvSpPr>
          <p:nvPr>
            <p:ph type="ftr" sz="quarter" idx="2"/>
          </p:nvPr>
        </p:nvSpPr>
        <p:spPr>
          <a:xfrm>
            <a:off x="478252" y="9653616"/>
            <a:ext cx="2945659" cy="234488"/>
          </a:xfrm>
          <a:prstGeom prst="rect">
            <a:avLst/>
          </a:prstGeom>
        </p:spPr>
        <p:txBody>
          <a:bodyPr vert="horz" lIns="0" tIns="0" rIns="0" bIns="0" rtlCol="0" anchor="ctr" anchorCtr="0"/>
          <a:lstStyle>
            <a:lvl1pPr algn="l">
              <a:defRPr sz="800"/>
            </a:lvl1pPr>
          </a:lstStyle>
          <a:p>
            <a:r>
              <a:rPr lang="de-DE"/>
              <a:t>© BDEW e.V. | Bundesverband der Energie- und Wasserwirtschaft </a:t>
            </a:r>
            <a:endParaRPr lang="de-DE" dirty="0"/>
          </a:p>
        </p:txBody>
      </p:sp>
      <p:sp>
        <p:nvSpPr>
          <p:cNvPr id="9" name="Foliennummernplatzhalter 6">
            <a:extLst>
              <a:ext uri="{FF2B5EF4-FFF2-40B4-BE49-F238E27FC236}">
                <a16:creationId xmlns:a16="http://schemas.microsoft.com/office/drawing/2014/main" id="{7D21C880-5AFB-4F69-9787-E76DB9AA66D2}"/>
              </a:ext>
            </a:extLst>
          </p:cNvPr>
          <p:cNvSpPr>
            <a:spLocks noGrp="1"/>
          </p:cNvSpPr>
          <p:nvPr>
            <p:ph type="sldNum" sz="quarter" idx="3"/>
          </p:nvPr>
        </p:nvSpPr>
        <p:spPr>
          <a:xfrm>
            <a:off x="5608643" y="9653616"/>
            <a:ext cx="713667" cy="234488"/>
          </a:xfrm>
          <a:prstGeom prst="rect">
            <a:avLst/>
          </a:prstGeom>
        </p:spPr>
        <p:txBody>
          <a:bodyPr vert="horz" lIns="0" tIns="0" rIns="0" bIns="0" rtlCol="0" anchor="ctr" anchorCtr="0"/>
          <a:lstStyle>
            <a:lvl1pPr algn="r">
              <a:defRPr sz="800"/>
            </a:lvl1pPr>
          </a:lstStyle>
          <a:p>
            <a:r>
              <a:rPr lang="de-DE" dirty="0"/>
              <a:t>Folie </a:t>
            </a:r>
            <a:fld id="{6D4C9060-DEFA-4A83-8BDF-49E32732D5D6}" type="slidenum">
              <a:rPr lang="de-DE" smtClean="0"/>
              <a:pPr/>
              <a:t>‹Nr.›</a:t>
            </a:fld>
            <a:endParaRPr lang="de-DE" dirty="0"/>
          </a:p>
        </p:txBody>
      </p:sp>
      <p:grpSp>
        <p:nvGrpSpPr>
          <p:cNvPr id="10" name="Gruppieren 9">
            <a:extLst>
              <a:ext uri="{FF2B5EF4-FFF2-40B4-BE49-F238E27FC236}">
                <a16:creationId xmlns:a16="http://schemas.microsoft.com/office/drawing/2014/main" id="{C8FA567A-F1A4-46F2-BAD0-5E454F8A6E62}"/>
              </a:ext>
            </a:extLst>
          </p:cNvPr>
          <p:cNvGrpSpPr>
            <a:grpSpLocks noChangeAspect="1"/>
          </p:cNvGrpSpPr>
          <p:nvPr/>
        </p:nvGrpSpPr>
        <p:grpSpPr>
          <a:xfrm>
            <a:off x="0" y="1"/>
            <a:ext cx="6801243" cy="802608"/>
            <a:chOff x="-11966" y="-1340"/>
            <a:chExt cx="6861600" cy="739329"/>
          </a:xfrm>
        </p:grpSpPr>
        <p:cxnSp>
          <p:nvCxnSpPr>
            <p:cNvPr id="11" name="Gerader Verbinder 10">
              <a:extLst>
                <a:ext uri="{FF2B5EF4-FFF2-40B4-BE49-F238E27FC236}">
                  <a16:creationId xmlns:a16="http://schemas.microsoft.com/office/drawing/2014/main" id="{A975A6C2-0CBA-448E-A796-1A1E37674BC5}"/>
                </a:ext>
              </a:extLst>
            </p:cNvPr>
            <p:cNvCxnSpPr/>
            <p:nvPr/>
          </p:nvCxnSpPr>
          <p:spPr>
            <a:xfrm>
              <a:off x="-11966" y="543849"/>
              <a:ext cx="68616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Gruppieren 11">
              <a:extLst>
                <a:ext uri="{FF2B5EF4-FFF2-40B4-BE49-F238E27FC236}">
                  <a16:creationId xmlns:a16="http://schemas.microsoft.com/office/drawing/2014/main" id="{B9FDDCC5-CBE4-4F0B-BD61-F0F2A1C60F2B}"/>
                </a:ext>
              </a:extLst>
            </p:cNvPr>
            <p:cNvGrpSpPr>
              <a:grpSpLocks noChangeAspect="1"/>
            </p:cNvGrpSpPr>
            <p:nvPr/>
          </p:nvGrpSpPr>
          <p:grpSpPr>
            <a:xfrm>
              <a:off x="5277612" y="-1340"/>
              <a:ext cx="1104108" cy="739329"/>
              <a:chOff x="5277612" y="-1340"/>
              <a:chExt cx="1104108" cy="739329"/>
            </a:xfrm>
          </p:grpSpPr>
          <p:sp>
            <p:nvSpPr>
              <p:cNvPr id="13" name="Rectangle 23">
                <a:extLst>
                  <a:ext uri="{FF2B5EF4-FFF2-40B4-BE49-F238E27FC236}">
                    <a16:creationId xmlns:a16="http://schemas.microsoft.com/office/drawing/2014/main" id="{259A039F-5FD0-47D7-A439-F165FF3B5891}"/>
                  </a:ext>
                </a:extLst>
              </p:cNvPr>
              <p:cNvSpPr>
                <a:spLocks noChangeArrowheads="1"/>
              </p:cNvSpPr>
              <p:nvPr/>
            </p:nvSpPr>
            <p:spPr bwMode="auto">
              <a:xfrm>
                <a:off x="5277612" y="-1340"/>
                <a:ext cx="1104108" cy="739329"/>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 name="Freeform 24">
                <a:extLst>
                  <a:ext uri="{FF2B5EF4-FFF2-40B4-BE49-F238E27FC236}">
                    <a16:creationId xmlns:a16="http://schemas.microsoft.com/office/drawing/2014/main" id="{04D43EE7-CF55-4BA3-8353-BA008387A333}"/>
                  </a:ext>
                </a:extLst>
              </p:cNvPr>
              <p:cNvSpPr>
                <a:spLocks/>
              </p:cNvSpPr>
              <p:nvPr/>
            </p:nvSpPr>
            <p:spPr bwMode="auto">
              <a:xfrm>
                <a:off x="5993735" y="246595"/>
                <a:ext cx="216995" cy="186868"/>
              </a:xfrm>
              <a:custGeom>
                <a:avLst/>
                <a:gdLst>
                  <a:gd name="T0" fmla="*/ 0 w 333"/>
                  <a:gd name="T1" fmla="*/ 0 h 287"/>
                  <a:gd name="T2" fmla="*/ 0 w 333"/>
                  <a:gd name="T3" fmla="*/ 162 h 287"/>
                  <a:gd name="T4" fmla="*/ 167 w 333"/>
                  <a:gd name="T5" fmla="*/ 224 h 287"/>
                  <a:gd name="T6" fmla="*/ 235 w 333"/>
                  <a:gd name="T7" fmla="*/ 255 h 287"/>
                  <a:gd name="T8" fmla="*/ 333 w 333"/>
                  <a:gd name="T9" fmla="*/ 162 h 287"/>
                  <a:gd name="T10" fmla="*/ 333 w 333"/>
                  <a:gd name="T11" fmla="*/ 0 h 287"/>
                  <a:gd name="T12" fmla="*/ 274 w 333"/>
                  <a:gd name="T13" fmla="*/ 0 h 287"/>
                  <a:gd name="T14" fmla="*/ 274 w 333"/>
                  <a:gd name="T15" fmla="*/ 163 h 287"/>
                  <a:gd name="T16" fmla="*/ 196 w 333"/>
                  <a:gd name="T17" fmla="*/ 163 h 287"/>
                  <a:gd name="T18" fmla="*/ 196 w 333"/>
                  <a:gd name="T19" fmla="*/ 0 h 287"/>
                  <a:gd name="T20" fmla="*/ 137 w 333"/>
                  <a:gd name="T21" fmla="*/ 0 h 287"/>
                  <a:gd name="T22" fmla="*/ 137 w 333"/>
                  <a:gd name="T23" fmla="*/ 163 h 287"/>
                  <a:gd name="T24" fmla="*/ 98 w 333"/>
                  <a:gd name="T25" fmla="*/ 201 h 287"/>
                  <a:gd name="T26" fmla="*/ 59 w 333"/>
                  <a:gd name="T27" fmla="*/ 163 h 287"/>
                  <a:gd name="T28" fmla="*/ 59 w 333"/>
                  <a:gd name="T29" fmla="*/ 0 h 287"/>
                  <a:gd name="T30" fmla="*/ 0 w 333"/>
                  <a:gd name="T31"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287">
                    <a:moveTo>
                      <a:pt x="0" y="0"/>
                    </a:moveTo>
                    <a:lnTo>
                      <a:pt x="0" y="162"/>
                    </a:lnTo>
                    <a:cubicBezTo>
                      <a:pt x="3" y="248"/>
                      <a:pt x="108" y="287"/>
                      <a:pt x="167" y="224"/>
                    </a:cubicBezTo>
                    <a:cubicBezTo>
                      <a:pt x="184" y="244"/>
                      <a:pt x="209" y="255"/>
                      <a:pt x="235" y="255"/>
                    </a:cubicBezTo>
                    <a:cubicBezTo>
                      <a:pt x="287" y="256"/>
                      <a:pt x="331" y="215"/>
                      <a:pt x="333" y="162"/>
                    </a:cubicBezTo>
                    <a:lnTo>
                      <a:pt x="333" y="0"/>
                    </a:lnTo>
                    <a:lnTo>
                      <a:pt x="274" y="0"/>
                    </a:lnTo>
                    <a:lnTo>
                      <a:pt x="274" y="163"/>
                    </a:lnTo>
                    <a:cubicBezTo>
                      <a:pt x="272" y="213"/>
                      <a:pt x="198" y="213"/>
                      <a:pt x="196" y="163"/>
                    </a:cubicBezTo>
                    <a:lnTo>
                      <a:pt x="196" y="0"/>
                    </a:lnTo>
                    <a:lnTo>
                      <a:pt x="137" y="0"/>
                    </a:lnTo>
                    <a:lnTo>
                      <a:pt x="137" y="163"/>
                    </a:lnTo>
                    <a:cubicBezTo>
                      <a:pt x="137" y="184"/>
                      <a:pt x="119" y="201"/>
                      <a:pt x="98" y="201"/>
                    </a:cubicBezTo>
                    <a:cubicBezTo>
                      <a:pt x="77" y="201"/>
                      <a:pt x="60" y="184"/>
                      <a:pt x="59" y="163"/>
                    </a:cubicBezTo>
                    <a:lnTo>
                      <a:pt x="59" y="0"/>
                    </a:lnTo>
                    <a:lnTo>
                      <a:pt x="0"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 name="Freeform 25">
                <a:extLst>
                  <a:ext uri="{FF2B5EF4-FFF2-40B4-BE49-F238E27FC236}">
                    <a16:creationId xmlns:a16="http://schemas.microsoft.com/office/drawing/2014/main" id="{65ACBFE5-8EE8-44C0-B1E2-6DBF73845BEB}"/>
                  </a:ext>
                </a:extLst>
              </p:cNvPr>
              <p:cNvSpPr>
                <a:spLocks/>
              </p:cNvSpPr>
              <p:nvPr/>
            </p:nvSpPr>
            <p:spPr bwMode="auto">
              <a:xfrm>
                <a:off x="5804425" y="236011"/>
                <a:ext cx="176283" cy="183204"/>
              </a:xfrm>
              <a:custGeom>
                <a:avLst/>
                <a:gdLst>
                  <a:gd name="T0" fmla="*/ 269 w 271"/>
                  <a:gd name="T1" fmla="*/ 157 h 281"/>
                  <a:gd name="T2" fmla="*/ 271 w 271"/>
                  <a:gd name="T3" fmla="*/ 137 h 281"/>
                  <a:gd name="T4" fmla="*/ 153 w 271"/>
                  <a:gd name="T5" fmla="*/ 7 h 281"/>
                  <a:gd name="T6" fmla="*/ 12 w 271"/>
                  <a:gd name="T7" fmla="*/ 113 h 281"/>
                  <a:gd name="T8" fmla="*/ 104 w 271"/>
                  <a:gd name="T9" fmla="*/ 263 h 281"/>
                  <a:gd name="T10" fmla="*/ 262 w 271"/>
                  <a:gd name="T11" fmla="*/ 184 h 281"/>
                  <a:gd name="T12" fmla="*/ 201 w 271"/>
                  <a:gd name="T13" fmla="*/ 184 h 281"/>
                  <a:gd name="T14" fmla="*/ 64 w 271"/>
                  <a:gd name="T15" fmla="*/ 130 h 281"/>
                  <a:gd name="T16" fmla="*/ 209 w 271"/>
                  <a:gd name="T17" fmla="*/ 103 h 281"/>
                  <a:gd name="T18" fmla="*/ 116 w 271"/>
                  <a:gd name="T19" fmla="*/ 103 h 281"/>
                  <a:gd name="T20" fmla="*/ 116 w 271"/>
                  <a:gd name="T21" fmla="*/ 157 h 281"/>
                  <a:gd name="T22" fmla="*/ 269 w 271"/>
                  <a:gd name="T23" fmla="*/ 15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81">
                    <a:moveTo>
                      <a:pt x="269" y="157"/>
                    </a:moveTo>
                    <a:cubicBezTo>
                      <a:pt x="271" y="150"/>
                      <a:pt x="271" y="144"/>
                      <a:pt x="271" y="137"/>
                    </a:cubicBezTo>
                    <a:cubicBezTo>
                      <a:pt x="271" y="70"/>
                      <a:pt x="220" y="13"/>
                      <a:pt x="153" y="7"/>
                    </a:cubicBezTo>
                    <a:cubicBezTo>
                      <a:pt x="86" y="0"/>
                      <a:pt x="25" y="46"/>
                      <a:pt x="12" y="113"/>
                    </a:cubicBezTo>
                    <a:cubicBezTo>
                      <a:pt x="0" y="179"/>
                      <a:pt x="39" y="244"/>
                      <a:pt x="104" y="263"/>
                    </a:cubicBezTo>
                    <a:cubicBezTo>
                      <a:pt x="169" y="281"/>
                      <a:pt x="238" y="247"/>
                      <a:pt x="262" y="184"/>
                    </a:cubicBezTo>
                    <a:lnTo>
                      <a:pt x="201" y="184"/>
                    </a:lnTo>
                    <a:cubicBezTo>
                      <a:pt x="154" y="245"/>
                      <a:pt x="57" y="206"/>
                      <a:pt x="64" y="130"/>
                    </a:cubicBezTo>
                    <a:cubicBezTo>
                      <a:pt x="72" y="53"/>
                      <a:pt x="175" y="34"/>
                      <a:pt x="209" y="103"/>
                    </a:cubicBezTo>
                    <a:lnTo>
                      <a:pt x="116" y="103"/>
                    </a:lnTo>
                    <a:lnTo>
                      <a:pt x="116" y="157"/>
                    </a:lnTo>
                    <a:lnTo>
                      <a:pt x="269" y="157"/>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Freeform 26">
                <a:extLst>
                  <a:ext uri="{FF2B5EF4-FFF2-40B4-BE49-F238E27FC236}">
                    <a16:creationId xmlns:a16="http://schemas.microsoft.com/office/drawing/2014/main" id="{920383D7-F007-45F9-87FB-1528102E6801}"/>
                  </a:ext>
                </a:extLst>
              </p:cNvPr>
              <p:cNvSpPr>
                <a:spLocks noEditPoints="1"/>
              </p:cNvSpPr>
              <p:nvPr/>
            </p:nvSpPr>
            <p:spPr bwMode="auto">
              <a:xfrm>
                <a:off x="5628142" y="170057"/>
                <a:ext cx="170176" cy="242643"/>
              </a:xfrm>
              <a:custGeom>
                <a:avLst/>
                <a:gdLst>
                  <a:gd name="T0" fmla="*/ 148 w 261"/>
                  <a:gd name="T1" fmla="*/ 316 h 372"/>
                  <a:gd name="T2" fmla="*/ 130 w 261"/>
                  <a:gd name="T3" fmla="*/ 318 h 372"/>
                  <a:gd name="T4" fmla="*/ 101 w 261"/>
                  <a:gd name="T5" fmla="*/ 312 h 372"/>
                  <a:gd name="T6" fmla="*/ 136 w 261"/>
                  <a:gd name="T7" fmla="*/ 164 h 372"/>
                  <a:gd name="T8" fmla="*/ 148 w 261"/>
                  <a:gd name="T9" fmla="*/ 316 h 372"/>
                  <a:gd name="T10" fmla="*/ 205 w 261"/>
                  <a:gd name="T11" fmla="*/ 0 h 372"/>
                  <a:gd name="T12" fmla="*/ 205 w 261"/>
                  <a:gd name="T13" fmla="*/ 138 h 372"/>
                  <a:gd name="T14" fmla="*/ 130 w 261"/>
                  <a:gd name="T15" fmla="*/ 113 h 372"/>
                  <a:gd name="T16" fmla="*/ 0 w 261"/>
                  <a:gd name="T17" fmla="*/ 242 h 372"/>
                  <a:gd name="T18" fmla="*/ 130 w 261"/>
                  <a:gd name="T19" fmla="*/ 372 h 372"/>
                  <a:gd name="T20" fmla="*/ 205 w 261"/>
                  <a:gd name="T21" fmla="*/ 347 h 372"/>
                  <a:gd name="T22" fmla="*/ 205 w 261"/>
                  <a:gd name="T23" fmla="*/ 369 h 372"/>
                  <a:gd name="T24" fmla="*/ 261 w 261"/>
                  <a:gd name="T25" fmla="*/ 369 h 372"/>
                  <a:gd name="T26" fmla="*/ 261 w 261"/>
                  <a:gd name="T27" fmla="*/ 0 h 372"/>
                  <a:gd name="T28" fmla="*/ 205 w 261"/>
                  <a:gd name="T29"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48" y="316"/>
                    </a:moveTo>
                    <a:cubicBezTo>
                      <a:pt x="142" y="318"/>
                      <a:pt x="136" y="318"/>
                      <a:pt x="130" y="318"/>
                    </a:cubicBezTo>
                    <a:cubicBezTo>
                      <a:pt x="120" y="318"/>
                      <a:pt x="110" y="316"/>
                      <a:pt x="101" y="312"/>
                    </a:cubicBezTo>
                    <a:cubicBezTo>
                      <a:pt x="20" y="279"/>
                      <a:pt x="49" y="157"/>
                      <a:pt x="136" y="164"/>
                    </a:cubicBezTo>
                    <a:cubicBezTo>
                      <a:pt x="224" y="171"/>
                      <a:pt x="234" y="296"/>
                      <a:pt x="148" y="316"/>
                    </a:cubicBezTo>
                    <a:moveTo>
                      <a:pt x="205" y="0"/>
                    </a:moveTo>
                    <a:lnTo>
                      <a:pt x="205" y="138"/>
                    </a:lnTo>
                    <a:cubicBezTo>
                      <a:pt x="184" y="122"/>
                      <a:pt x="157" y="113"/>
                      <a:pt x="130" y="113"/>
                    </a:cubicBezTo>
                    <a:cubicBezTo>
                      <a:pt x="59" y="113"/>
                      <a:pt x="0" y="171"/>
                      <a:pt x="0" y="242"/>
                    </a:cubicBezTo>
                    <a:cubicBezTo>
                      <a:pt x="0" y="314"/>
                      <a:pt x="59" y="372"/>
                      <a:pt x="130" y="372"/>
                    </a:cubicBezTo>
                    <a:cubicBezTo>
                      <a:pt x="157" y="372"/>
                      <a:pt x="184" y="363"/>
                      <a:pt x="205" y="347"/>
                    </a:cubicBezTo>
                    <a:lnTo>
                      <a:pt x="205" y="369"/>
                    </a:lnTo>
                    <a:lnTo>
                      <a:pt x="261" y="369"/>
                    </a:lnTo>
                    <a:lnTo>
                      <a:pt x="261" y="0"/>
                    </a:lnTo>
                    <a:lnTo>
                      <a:pt x="205"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Freeform 27">
                <a:extLst>
                  <a:ext uri="{FF2B5EF4-FFF2-40B4-BE49-F238E27FC236}">
                    <a16:creationId xmlns:a16="http://schemas.microsoft.com/office/drawing/2014/main" id="{6D23BEE6-EA51-4DAB-BAFB-4CEB146B4467}"/>
                  </a:ext>
                </a:extLst>
              </p:cNvPr>
              <p:cNvSpPr>
                <a:spLocks noEditPoints="1"/>
              </p:cNvSpPr>
              <p:nvPr/>
            </p:nvSpPr>
            <p:spPr bwMode="auto">
              <a:xfrm>
                <a:off x="5448195" y="170057"/>
                <a:ext cx="170176" cy="242643"/>
              </a:xfrm>
              <a:custGeom>
                <a:avLst/>
                <a:gdLst>
                  <a:gd name="T0" fmla="*/ 160 w 261"/>
                  <a:gd name="T1" fmla="*/ 312 h 372"/>
                  <a:gd name="T2" fmla="*/ 131 w 261"/>
                  <a:gd name="T3" fmla="*/ 319 h 372"/>
                  <a:gd name="T4" fmla="*/ 114 w 261"/>
                  <a:gd name="T5" fmla="*/ 316 h 372"/>
                  <a:gd name="T6" fmla="*/ 125 w 261"/>
                  <a:gd name="T7" fmla="*/ 165 h 372"/>
                  <a:gd name="T8" fmla="*/ 160 w 261"/>
                  <a:gd name="T9" fmla="*/ 312 h 372"/>
                  <a:gd name="T10" fmla="*/ 131 w 261"/>
                  <a:gd name="T11" fmla="*/ 113 h 372"/>
                  <a:gd name="T12" fmla="*/ 56 w 261"/>
                  <a:gd name="T13" fmla="*/ 138 h 372"/>
                  <a:gd name="T14" fmla="*/ 56 w 261"/>
                  <a:gd name="T15" fmla="*/ 0 h 372"/>
                  <a:gd name="T16" fmla="*/ 0 w 261"/>
                  <a:gd name="T17" fmla="*/ 0 h 372"/>
                  <a:gd name="T18" fmla="*/ 0 w 261"/>
                  <a:gd name="T19" fmla="*/ 369 h 372"/>
                  <a:gd name="T20" fmla="*/ 56 w 261"/>
                  <a:gd name="T21" fmla="*/ 369 h 372"/>
                  <a:gd name="T22" fmla="*/ 56 w 261"/>
                  <a:gd name="T23" fmla="*/ 347 h 372"/>
                  <a:gd name="T24" fmla="*/ 131 w 261"/>
                  <a:gd name="T25" fmla="*/ 372 h 372"/>
                  <a:gd name="T26" fmla="*/ 261 w 261"/>
                  <a:gd name="T27" fmla="*/ 242 h 372"/>
                  <a:gd name="T28" fmla="*/ 131 w 261"/>
                  <a:gd name="T29" fmla="*/ 1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60" y="312"/>
                    </a:moveTo>
                    <a:cubicBezTo>
                      <a:pt x="151" y="316"/>
                      <a:pt x="141" y="319"/>
                      <a:pt x="131" y="319"/>
                    </a:cubicBezTo>
                    <a:cubicBezTo>
                      <a:pt x="125" y="318"/>
                      <a:pt x="119" y="318"/>
                      <a:pt x="114" y="316"/>
                    </a:cubicBezTo>
                    <a:cubicBezTo>
                      <a:pt x="28" y="296"/>
                      <a:pt x="38" y="172"/>
                      <a:pt x="125" y="165"/>
                    </a:cubicBezTo>
                    <a:cubicBezTo>
                      <a:pt x="212" y="158"/>
                      <a:pt x="241" y="279"/>
                      <a:pt x="160" y="312"/>
                    </a:cubicBezTo>
                    <a:close/>
                    <a:moveTo>
                      <a:pt x="131" y="113"/>
                    </a:moveTo>
                    <a:cubicBezTo>
                      <a:pt x="104" y="113"/>
                      <a:pt x="78" y="122"/>
                      <a:pt x="56" y="138"/>
                    </a:cubicBezTo>
                    <a:lnTo>
                      <a:pt x="56" y="0"/>
                    </a:lnTo>
                    <a:lnTo>
                      <a:pt x="0" y="0"/>
                    </a:lnTo>
                    <a:lnTo>
                      <a:pt x="0" y="369"/>
                    </a:lnTo>
                    <a:lnTo>
                      <a:pt x="56" y="369"/>
                    </a:lnTo>
                    <a:lnTo>
                      <a:pt x="56" y="347"/>
                    </a:lnTo>
                    <a:cubicBezTo>
                      <a:pt x="78" y="363"/>
                      <a:pt x="104" y="372"/>
                      <a:pt x="131" y="372"/>
                    </a:cubicBezTo>
                    <a:cubicBezTo>
                      <a:pt x="203" y="372"/>
                      <a:pt x="261" y="314"/>
                      <a:pt x="261" y="242"/>
                    </a:cubicBezTo>
                    <a:cubicBezTo>
                      <a:pt x="261" y="171"/>
                      <a:pt x="203" y="113"/>
                      <a:pt x="131" y="113"/>
                    </a:cubicBezTo>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28">
                <a:extLst>
                  <a:ext uri="{FF2B5EF4-FFF2-40B4-BE49-F238E27FC236}">
                    <a16:creationId xmlns:a16="http://schemas.microsoft.com/office/drawing/2014/main" id="{AD560DDF-FC6B-4E6E-9A19-9354B138DD9F}"/>
                  </a:ext>
                </a:extLst>
              </p:cNvPr>
              <p:cNvSpPr>
                <a:spLocks noEditPoints="1"/>
              </p:cNvSpPr>
              <p:nvPr/>
            </p:nvSpPr>
            <p:spPr bwMode="auto">
              <a:xfrm>
                <a:off x="5448195" y="495346"/>
                <a:ext cx="762535" cy="71653"/>
              </a:xfrm>
              <a:custGeom>
                <a:avLst/>
                <a:gdLst>
                  <a:gd name="T0" fmla="*/ 43 w 1170"/>
                  <a:gd name="T1" fmla="*/ 53 h 110"/>
                  <a:gd name="T2" fmla="*/ 48 w 1170"/>
                  <a:gd name="T3" fmla="*/ 9 h 110"/>
                  <a:gd name="T4" fmla="*/ 111 w 1170"/>
                  <a:gd name="T5" fmla="*/ 47 h 110"/>
                  <a:gd name="T6" fmla="*/ 61 w 1170"/>
                  <a:gd name="T7" fmla="*/ 29 h 110"/>
                  <a:gd name="T8" fmla="*/ 89 w 1170"/>
                  <a:gd name="T9" fmla="*/ 41 h 110"/>
                  <a:gd name="T10" fmla="*/ 149 w 1170"/>
                  <a:gd name="T11" fmla="*/ 28 h 110"/>
                  <a:gd name="T12" fmla="*/ 150 w 1170"/>
                  <a:gd name="T13" fmla="*/ 75 h 110"/>
                  <a:gd name="T14" fmla="*/ 140 w 1170"/>
                  <a:gd name="T15" fmla="*/ 52 h 110"/>
                  <a:gd name="T16" fmla="*/ 203 w 1170"/>
                  <a:gd name="T17" fmla="*/ 35 h 110"/>
                  <a:gd name="T18" fmla="*/ 187 w 1170"/>
                  <a:gd name="T19" fmla="*/ 86 h 110"/>
                  <a:gd name="T20" fmla="*/ 220 w 1170"/>
                  <a:gd name="T21" fmla="*/ 29 h 110"/>
                  <a:gd name="T22" fmla="*/ 229 w 1170"/>
                  <a:gd name="T23" fmla="*/ 57 h 110"/>
                  <a:gd name="T24" fmla="*/ 264 w 1170"/>
                  <a:gd name="T25" fmla="*/ 91 h 110"/>
                  <a:gd name="T26" fmla="*/ 279 w 1170"/>
                  <a:gd name="T27" fmla="*/ 94 h 110"/>
                  <a:gd name="T28" fmla="*/ 253 w 1170"/>
                  <a:gd name="T29" fmla="*/ 73 h 110"/>
                  <a:gd name="T30" fmla="*/ 312 w 1170"/>
                  <a:gd name="T31" fmla="*/ 10 h 110"/>
                  <a:gd name="T32" fmla="*/ 310 w 1170"/>
                  <a:gd name="T33" fmla="*/ 41 h 110"/>
                  <a:gd name="T34" fmla="*/ 372 w 1170"/>
                  <a:gd name="T35" fmla="*/ 56 h 110"/>
                  <a:gd name="T36" fmla="*/ 371 w 1170"/>
                  <a:gd name="T37" fmla="*/ 69 h 110"/>
                  <a:gd name="T38" fmla="*/ 357 w 1170"/>
                  <a:gd name="T39" fmla="*/ 52 h 110"/>
                  <a:gd name="T40" fmla="*/ 384 w 1170"/>
                  <a:gd name="T41" fmla="*/ 79 h 110"/>
                  <a:gd name="T42" fmla="*/ 500 w 1170"/>
                  <a:gd name="T43" fmla="*/ 46 h 110"/>
                  <a:gd name="T44" fmla="*/ 460 w 1170"/>
                  <a:gd name="T45" fmla="*/ 46 h 110"/>
                  <a:gd name="T46" fmla="*/ 448 w 1170"/>
                  <a:gd name="T47" fmla="*/ 86 h 110"/>
                  <a:gd name="T48" fmla="*/ 488 w 1170"/>
                  <a:gd name="T49" fmla="*/ 86 h 110"/>
                  <a:gd name="T50" fmla="*/ 577 w 1170"/>
                  <a:gd name="T51" fmla="*/ 47 h 110"/>
                  <a:gd name="T52" fmla="*/ 556 w 1170"/>
                  <a:gd name="T53" fmla="*/ 40 h 110"/>
                  <a:gd name="T54" fmla="*/ 548 w 1170"/>
                  <a:gd name="T55" fmla="*/ 87 h 110"/>
                  <a:gd name="T56" fmla="*/ 552 w 1170"/>
                  <a:gd name="T57" fmla="*/ 76 h 110"/>
                  <a:gd name="T58" fmla="*/ 632 w 1170"/>
                  <a:gd name="T59" fmla="*/ 69 h 110"/>
                  <a:gd name="T60" fmla="*/ 629 w 1170"/>
                  <a:gd name="T61" fmla="*/ 31 h 110"/>
                  <a:gd name="T62" fmla="*/ 611 w 1170"/>
                  <a:gd name="T63" fmla="*/ 75 h 110"/>
                  <a:gd name="T64" fmla="*/ 684 w 1170"/>
                  <a:gd name="T65" fmla="*/ 69 h 110"/>
                  <a:gd name="T66" fmla="*/ 680 w 1170"/>
                  <a:gd name="T67" fmla="*/ 31 h 110"/>
                  <a:gd name="T68" fmla="*/ 663 w 1170"/>
                  <a:gd name="T69" fmla="*/ 75 h 110"/>
                  <a:gd name="T70" fmla="*/ 743 w 1170"/>
                  <a:gd name="T71" fmla="*/ 56 h 110"/>
                  <a:gd name="T72" fmla="*/ 741 w 1170"/>
                  <a:gd name="T73" fmla="*/ 70 h 110"/>
                  <a:gd name="T74" fmla="*/ 727 w 1170"/>
                  <a:gd name="T75" fmla="*/ 52 h 110"/>
                  <a:gd name="T76" fmla="*/ 783 w 1170"/>
                  <a:gd name="T77" fmla="*/ 28 h 110"/>
                  <a:gd name="T78" fmla="*/ 756 w 1170"/>
                  <a:gd name="T79" fmla="*/ 43 h 110"/>
                  <a:gd name="T80" fmla="*/ 789 w 1170"/>
                  <a:gd name="T81" fmla="*/ 41 h 110"/>
                  <a:gd name="T82" fmla="*/ 805 w 1170"/>
                  <a:gd name="T83" fmla="*/ 79 h 110"/>
                  <a:gd name="T84" fmla="*/ 843 w 1170"/>
                  <a:gd name="T85" fmla="*/ 9 h 110"/>
                  <a:gd name="T86" fmla="*/ 900 w 1170"/>
                  <a:gd name="T87" fmla="*/ 58 h 110"/>
                  <a:gd name="T88" fmla="*/ 916 w 1170"/>
                  <a:gd name="T89" fmla="*/ 61 h 110"/>
                  <a:gd name="T90" fmla="*/ 924 w 1170"/>
                  <a:gd name="T91" fmla="*/ 39 h 110"/>
                  <a:gd name="T92" fmla="*/ 978 w 1170"/>
                  <a:gd name="T93" fmla="*/ 28 h 110"/>
                  <a:gd name="T94" fmla="*/ 977 w 1170"/>
                  <a:gd name="T95" fmla="*/ 86 h 110"/>
                  <a:gd name="T96" fmla="*/ 990 w 1170"/>
                  <a:gd name="T97" fmla="*/ 75 h 110"/>
                  <a:gd name="T98" fmla="*/ 1075 w 1170"/>
                  <a:gd name="T99" fmla="*/ 56 h 110"/>
                  <a:gd name="T100" fmla="*/ 1073 w 1170"/>
                  <a:gd name="T101" fmla="*/ 70 h 110"/>
                  <a:gd name="T102" fmla="*/ 1060 w 1170"/>
                  <a:gd name="T103" fmla="*/ 52 h 110"/>
                  <a:gd name="T104" fmla="*/ 1138 w 1170"/>
                  <a:gd name="T105" fmla="*/ 47 h 110"/>
                  <a:gd name="T106" fmla="*/ 1088 w 1170"/>
                  <a:gd name="T107" fmla="*/ 29 h 110"/>
                  <a:gd name="T108" fmla="*/ 1116 w 1170"/>
                  <a:gd name="T109" fmla="*/ 41 h 110"/>
                  <a:gd name="T110" fmla="*/ 1160 w 1170"/>
                  <a:gd name="T111"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0" h="110">
                    <a:moveTo>
                      <a:pt x="49" y="86"/>
                    </a:moveTo>
                    <a:lnTo>
                      <a:pt x="49" y="72"/>
                    </a:lnTo>
                    <a:lnTo>
                      <a:pt x="16" y="72"/>
                    </a:lnTo>
                    <a:lnTo>
                      <a:pt x="16" y="53"/>
                    </a:lnTo>
                    <a:lnTo>
                      <a:pt x="43" y="53"/>
                    </a:lnTo>
                    <a:lnTo>
                      <a:pt x="43" y="39"/>
                    </a:lnTo>
                    <a:lnTo>
                      <a:pt x="16" y="39"/>
                    </a:lnTo>
                    <a:lnTo>
                      <a:pt x="16" y="22"/>
                    </a:lnTo>
                    <a:lnTo>
                      <a:pt x="47" y="22"/>
                    </a:lnTo>
                    <a:lnTo>
                      <a:pt x="48" y="9"/>
                    </a:lnTo>
                    <a:lnTo>
                      <a:pt x="0" y="9"/>
                    </a:lnTo>
                    <a:lnTo>
                      <a:pt x="0" y="86"/>
                    </a:lnTo>
                    <a:lnTo>
                      <a:pt x="49" y="86"/>
                    </a:lnTo>
                    <a:close/>
                    <a:moveTo>
                      <a:pt x="111" y="86"/>
                    </a:moveTo>
                    <a:lnTo>
                      <a:pt x="111" y="47"/>
                    </a:lnTo>
                    <a:cubicBezTo>
                      <a:pt x="111" y="42"/>
                      <a:pt x="110" y="38"/>
                      <a:pt x="108" y="34"/>
                    </a:cubicBezTo>
                    <a:cubicBezTo>
                      <a:pt x="105" y="30"/>
                      <a:pt x="100" y="27"/>
                      <a:pt x="94" y="28"/>
                    </a:cubicBezTo>
                    <a:cubicBezTo>
                      <a:pt x="88" y="29"/>
                      <a:pt x="81" y="32"/>
                      <a:pt x="76" y="37"/>
                    </a:cubicBezTo>
                    <a:cubicBezTo>
                      <a:pt x="76" y="34"/>
                      <a:pt x="76" y="32"/>
                      <a:pt x="75" y="29"/>
                    </a:cubicBezTo>
                    <a:lnTo>
                      <a:pt x="61" y="29"/>
                    </a:lnTo>
                    <a:cubicBezTo>
                      <a:pt x="61" y="29"/>
                      <a:pt x="62" y="36"/>
                      <a:pt x="62" y="43"/>
                    </a:cubicBezTo>
                    <a:lnTo>
                      <a:pt x="62" y="86"/>
                    </a:lnTo>
                    <a:lnTo>
                      <a:pt x="77" y="86"/>
                    </a:lnTo>
                    <a:lnTo>
                      <a:pt x="77" y="47"/>
                    </a:lnTo>
                    <a:cubicBezTo>
                      <a:pt x="80" y="44"/>
                      <a:pt x="84" y="42"/>
                      <a:pt x="89" y="41"/>
                    </a:cubicBezTo>
                    <a:cubicBezTo>
                      <a:pt x="93" y="41"/>
                      <a:pt x="96" y="42"/>
                      <a:pt x="96" y="48"/>
                    </a:cubicBezTo>
                    <a:lnTo>
                      <a:pt x="96" y="86"/>
                    </a:lnTo>
                    <a:lnTo>
                      <a:pt x="111" y="86"/>
                    </a:lnTo>
                    <a:close/>
                    <a:moveTo>
                      <a:pt x="173" y="56"/>
                    </a:moveTo>
                    <a:cubicBezTo>
                      <a:pt x="173" y="43"/>
                      <a:pt x="168" y="28"/>
                      <a:pt x="149" y="28"/>
                    </a:cubicBezTo>
                    <a:cubicBezTo>
                      <a:pt x="132" y="28"/>
                      <a:pt x="124" y="42"/>
                      <a:pt x="124" y="58"/>
                    </a:cubicBezTo>
                    <a:cubicBezTo>
                      <a:pt x="124" y="68"/>
                      <a:pt x="127" y="87"/>
                      <a:pt x="148" y="87"/>
                    </a:cubicBezTo>
                    <a:cubicBezTo>
                      <a:pt x="156" y="87"/>
                      <a:pt x="165" y="85"/>
                      <a:pt x="172" y="81"/>
                    </a:cubicBezTo>
                    <a:lnTo>
                      <a:pt x="172" y="70"/>
                    </a:lnTo>
                    <a:cubicBezTo>
                      <a:pt x="165" y="73"/>
                      <a:pt x="158" y="75"/>
                      <a:pt x="150" y="75"/>
                    </a:cubicBezTo>
                    <a:cubicBezTo>
                      <a:pt x="144" y="75"/>
                      <a:pt x="140" y="71"/>
                      <a:pt x="140" y="61"/>
                    </a:cubicBezTo>
                    <a:lnTo>
                      <a:pt x="173" y="61"/>
                    </a:lnTo>
                    <a:cubicBezTo>
                      <a:pt x="173" y="61"/>
                      <a:pt x="173" y="57"/>
                      <a:pt x="173" y="56"/>
                    </a:cubicBezTo>
                    <a:moveTo>
                      <a:pt x="158" y="52"/>
                    </a:moveTo>
                    <a:lnTo>
                      <a:pt x="140" y="52"/>
                    </a:lnTo>
                    <a:cubicBezTo>
                      <a:pt x="140" y="47"/>
                      <a:pt x="142" y="39"/>
                      <a:pt x="149" y="39"/>
                    </a:cubicBezTo>
                    <a:cubicBezTo>
                      <a:pt x="157" y="39"/>
                      <a:pt x="158" y="47"/>
                      <a:pt x="158" y="52"/>
                    </a:cubicBezTo>
                    <a:moveTo>
                      <a:pt x="220" y="29"/>
                    </a:moveTo>
                    <a:cubicBezTo>
                      <a:pt x="220" y="29"/>
                      <a:pt x="220" y="28"/>
                      <a:pt x="214" y="28"/>
                    </a:cubicBezTo>
                    <a:cubicBezTo>
                      <a:pt x="209" y="29"/>
                      <a:pt x="205" y="31"/>
                      <a:pt x="203" y="35"/>
                    </a:cubicBezTo>
                    <a:cubicBezTo>
                      <a:pt x="202" y="35"/>
                      <a:pt x="202" y="35"/>
                      <a:pt x="202" y="36"/>
                    </a:cubicBezTo>
                    <a:cubicBezTo>
                      <a:pt x="202" y="33"/>
                      <a:pt x="201" y="31"/>
                      <a:pt x="201" y="29"/>
                    </a:cubicBezTo>
                    <a:lnTo>
                      <a:pt x="186" y="29"/>
                    </a:lnTo>
                    <a:cubicBezTo>
                      <a:pt x="187" y="34"/>
                      <a:pt x="187" y="38"/>
                      <a:pt x="187" y="43"/>
                    </a:cubicBezTo>
                    <a:lnTo>
                      <a:pt x="187" y="86"/>
                    </a:lnTo>
                    <a:lnTo>
                      <a:pt x="202" y="86"/>
                    </a:lnTo>
                    <a:lnTo>
                      <a:pt x="202" y="46"/>
                    </a:lnTo>
                    <a:cubicBezTo>
                      <a:pt x="205" y="43"/>
                      <a:pt x="208" y="41"/>
                      <a:pt x="212" y="41"/>
                    </a:cubicBezTo>
                    <a:cubicBezTo>
                      <a:pt x="214" y="41"/>
                      <a:pt x="217" y="41"/>
                      <a:pt x="219" y="41"/>
                    </a:cubicBezTo>
                    <a:lnTo>
                      <a:pt x="220" y="29"/>
                    </a:lnTo>
                    <a:close/>
                    <a:moveTo>
                      <a:pt x="281" y="29"/>
                    </a:moveTo>
                    <a:lnTo>
                      <a:pt x="266" y="29"/>
                    </a:lnTo>
                    <a:cubicBezTo>
                      <a:pt x="266" y="30"/>
                      <a:pt x="266" y="31"/>
                      <a:pt x="266" y="33"/>
                    </a:cubicBezTo>
                    <a:cubicBezTo>
                      <a:pt x="262" y="30"/>
                      <a:pt x="257" y="28"/>
                      <a:pt x="252" y="28"/>
                    </a:cubicBezTo>
                    <a:cubicBezTo>
                      <a:pt x="236" y="28"/>
                      <a:pt x="229" y="40"/>
                      <a:pt x="229" y="57"/>
                    </a:cubicBezTo>
                    <a:cubicBezTo>
                      <a:pt x="229" y="68"/>
                      <a:pt x="232" y="86"/>
                      <a:pt x="249" y="86"/>
                    </a:cubicBezTo>
                    <a:cubicBezTo>
                      <a:pt x="255" y="86"/>
                      <a:pt x="261" y="83"/>
                      <a:pt x="265" y="78"/>
                    </a:cubicBezTo>
                    <a:cubicBezTo>
                      <a:pt x="265" y="78"/>
                      <a:pt x="265" y="82"/>
                      <a:pt x="265" y="83"/>
                    </a:cubicBezTo>
                    <a:lnTo>
                      <a:pt x="265" y="87"/>
                    </a:lnTo>
                    <a:cubicBezTo>
                      <a:pt x="265" y="88"/>
                      <a:pt x="264" y="90"/>
                      <a:pt x="264" y="91"/>
                    </a:cubicBezTo>
                    <a:cubicBezTo>
                      <a:pt x="263" y="95"/>
                      <a:pt x="260" y="97"/>
                      <a:pt x="254" y="97"/>
                    </a:cubicBezTo>
                    <a:cubicBezTo>
                      <a:pt x="246" y="97"/>
                      <a:pt x="239" y="95"/>
                      <a:pt x="232" y="92"/>
                    </a:cubicBezTo>
                    <a:lnTo>
                      <a:pt x="231" y="106"/>
                    </a:lnTo>
                    <a:cubicBezTo>
                      <a:pt x="238" y="109"/>
                      <a:pt x="246" y="110"/>
                      <a:pt x="254" y="110"/>
                    </a:cubicBezTo>
                    <a:cubicBezTo>
                      <a:pt x="268" y="110"/>
                      <a:pt x="277" y="105"/>
                      <a:pt x="279" y="94"/>
                    </a:cubicBezTo>
                    <a:cubicBezTo>
                      <a:pt x="280" y="91"/>
                      <a:pt x="280" y="88"/>
                      <a:pt x="280" y="85"/>
                    </a:cubicBezTo>
                    <a:lnTo>
                      <a:pt x="280" y="43"/>
                    </a:lnTo>
                    <a:cubicBezTo>
                      <a:pt x="280" y="36"/>
                      <a:pt x="281" y="29"/>
                      <a:pt x="281" y="29"/>
                    </a:cubicBezTo>
                    <a:moveTo>
                      <a:pt x="265" y="67"/>
                    </a:moveTo>
                    <a:cubicBezTo>
                      <a:pt x="262" y="71"/>
                      <a:pt x="258" y="73"/>
                      <a:pt x="253" y="73"/>
                    </a:cubicBezTo>
                    <a:cubicBezTo>
                      <a:pt x="246" y="73"/>
                      <a:pt x="244" y="63"/>
                      <a:pt x="244" y="57"/>
                    </a:cubicBezTo>
                    <a:cubicBezTo>
                      <a:pt x="244" y="51"/>
                      <a:pt x="245" y="40"/>
                      <a:pt x="254" y="40"/>
                    </a:cubicBezTo>
                    <a:cubicBezTo>
                      <a:pt x="258" y="40"/>
                      <a:pt x="261" y="41"/>
                      <a:pt x="265" y="43"/>
                    </a:cubicBezTo>
                    <a:lnTo>
                      <a:pt x="265" y="67"/>
                    </a:lnTo>
                    <a:close/>
                    <a:moveTo>
                      <a:pt x="312" y="10"/>
                    </a:moveTo>
                    <a:cubicBezTo>
                      <a:pt x="312" y="5"/>
                      <a:pt x="308" y="0"/>
                      <a:pt x="302" y="0"/>
                    </a:cubicBezTo>
                    <a:cubicBezTo>
                      <a:pt x="290" y="0"/>
                      <a:pt x="290" y="19"/>
                      <a:pt x="302" y="19"/>
                    </a:cubicBezTo>
                    <a:cubicBezTo>
                      <a:pt x="307" y="19"/>
                      <a:pt x="312" y="15"/>
                      <a:pt x="312" y="10"/>
                    </a:cubicBezTo>
                    <a:close/>
                    <a:moveTo>
                      <a:pt x="310" y="86"/>
                    </a:moveTo>
                    <a:lnTo>
                      <a:pt x="310" y="41"/>
                    </a:lnTo>
                    <a:cubicBezTo>
                      <a:pt x="310" y="37"/>
                      <a:pt x="310" y="33"/>
                      <a:pt x="309" y="29"/>
                    </a:cubicBezTo>
                    <a:lnTo>
                      <a:pt x="295" y="29"/>
                    </a:lnTo>
                    <a:lnTo>
                      <a:pt x="295" y="86"/>
                    </a:lnTo>
                    <a:lnTo>
                      <a:pt x="310" y="86"/>
                    </a:lnTo>
                    <a:close/>
                    <a:moveTo>
                      <a:pt x="372" y="56"/>
                    </a:moveTo>
                    <a:cubicBezTo>
                      <a:pt x="372" y="43"/>
                      <a:pt x="367" y="28"/>
                      <a:pt x="348" y="28"/>
                    </a:cubicBezTo>
                    <a:cubicBezTo>
                      <a:pt x="331" y="28"/>
                      <a:pt x="323" y="42"/>
                      <a:pt x="323" y="58"/>
                    </a:cubicBezTo>
                    <a:cubicBezTo>
                      <a:pt x="323" y="68"/>
                      <a:pt x="326" y="87"/>
                      <a:pt x="347" y="87"/>
                    </a:cubicBezTo>
                    <a:cubicBezTo>
                      <a:pt x="355" y="87"/>
                      <a:pt x="364" y="85"/>
                      <a:pt x="371" y="81"/>
                    </a:cubicBezTo>
                    <a:lnTo>
                      <a:pt x="371" y="69"/>
                    </a:lnTo>
                    <a:cubicBezTo>
                      <a:pt x="364" y="73"/>
                      <a:pt x="357" y="75"/>
                      <a:pt x="349" y="75"/>
                    </a:cubicBezTo>
                    <a:cubicBezTo>
                      <a:pt x="342" y="75"/>
                      <a:pt x="339" y="71"/>
                      <a:pt x="339" y="61"/>
                    </a:cubicBezTo>
                    <a:lnTo>
                      <a:pt x="372" y="61"/>
                    </a:lnTo>
                    <a:cubicBezTo>
                      <a:pt x="372" y="61"/>
                      <a:pt x="372" y="57"/>
                      <a:pt x="372" y="56"/>
                    </a:cubicBezTo>
                    <a:moveTo>
                      <a:pt x="357" y="52"/>
                    </a:moveTo>
                    <a:lnTo>
                      <a:pt x="339" y="52"/>
                    </a:lnTo>
                    <a:cubicBezTo>
                      <a:pt x="339" y="47"/>
                      <a:pt x="341" y="39"/>
                      <a:pt x="348" y="39"/>
                    </a:cubicBezTo>
                    <a:cubicBezTo>
                      <a:pt x="356" y="39"/>
                      <a:pt x="357" y="47"/>
                      <a:pt x="357" y="52"/>
                    </a:cubicBezTo>
                    <a:moveTo>
                      <a:pt x="403" y="79"/>
                    </a:moveTo>
                    <a:cubicBezTo>
                      <a:pt x="402" y="67"/>
                      <a:pt x="385" y="67"/>
                      <a:pt x="384" y="79"/>
                    </a:cubicBezTo>
                    <a:cubicBezTo>
                      <a:pt x="384" y="84"/>
                      <a:pt x="388" y="88"/>
                      <a:pt x="394" y="87"/>
                    </a:cubicBezTo>
                    <a:cubicBezTo>
                      <a:pt x="399" y="88"/>
                      <a:pt x="403" y="84"/>
                      <a:pt x="403" y="79"/>
                    </a:cubicBezTo>
                    <a:close/>
                    <a:moveTo>
                      <a:pt x="525" y="10"/>
                    </a:moveTo>
                    <a:lnTo>
                      <a:pt x="509" y="9"/>
                    </a:lnTo>
                    <a:lnTo>
                      <a:pt x="500" y="46"/>
                    </a:lnTo>
                    <a:cubicBezTo>
                      <a:pt x="499" y="52"/>
                      <a:pt x="497" y="63"/>
                      <a:pt x="497" y="65"/>
                    </a:cubicBezTo>
                    <a:cubicBezTo>
                      <a:pt x="496" y="63"/>
                      <a:pt x="494" y="52"/>
                      <a:pt x="493" y="46"/>
                    </a:cubicBezTo>
                    <a:lnTo>
                      <a:pt x="485" y="9"/>
                    </a:lnTo>
                    <a:lnTo>
                      <a:pt x="468" y="9"/>
                    </a:lnTo>
                    <a:lnTo>
                      <a:pt x="460" y="46"/>
                    </a:lnTo>
                    <a:cubicBezTo>
                      <a:pt x="458" y="52"/>
                      <a:pt x="457" y="62"/>
                      <a:pt x="456" y="65"/>
                    </a:cubicBezTo>
                    <a:cubicBezTo>
                      <a:pt x="456" y="62"/>
                      <a:pt x="454" y="52"/>
                      <a:pt x="453" y="46"/>
                    </a:cubicBezTo>
                    <a:lnTo>
                      <a:pt x="444" y="8"/>
                    </a:lnTo>
                    <a:lnTo>
                      <a:pt x="427" y="9"/>
                    </a:lnTo>
                    <a:lnTo>
                      <a:pt x="448" y="86"/>
                    </a:lnTo>
                    <a:lnTo>
                      <a:pt x="464" y="86"/>
                    </a:lnTo>
                    <a:lnTo>
                      <a:pt x="472" y="51"/>
                    </a:lnTo>
                    <a:cubicBezTo>
                      <a:pt x="473" y="45"/>
                      <a:pt x="476" y="31"/>
                      <a:pt x="476" y="31"/>
                    </a:cubicBezTo>
                    <a:cubicBezTo>
                      <a:pt x="476" y="31"/>
                      <a:pt x="479" y="45"/>
                      <a:pt x="480" y="51"/>
                    </a:cubicBezTo>
                    <a:lnTo>
                      <a:pt x="488" y="86"/>
                    </a:lnTo>
                    <a:lnTo>
                      <a:pt x="505" y="86"/>
                    </a:lnTo>
                    <a:lnTo>
                      <a:pt x="525" y="10"/>
                    </a:lnTo>
                    <a:close/>
                    <a:moveTo>
                      <a:pt x="578" y="86"/>
                    </a:moveTo>
                    <a:cubicBezTo>
                      <a:pt x="578" y="82"/>
                      <a:pt x="577" y="78"/>
                      <a:pt x="577" y="74"/>
                    </a:cubicBezTo>
                    <a:lnTo>
                      <a:pt x="577" y="47"/>
                    </a:lnTo>
                    <a:cubicBezTo>
                      <a:pt x="578" y="42"/>
                      <a:pt x="577" y="37"/>
                      <a:pt x="574" y="33"/>
                    </a:cubicBezTo>
                    <a:cubicBezTo>
                      <a:pt x="570" y="29"/>
                      <a:pt x="564" y="27"/>
                      <a:pt x="559" y="28"/>
                    </a:cubicBezTo>
                    <a:cubicBezTo>
                      <a:pt x="551" y="28"/>
                      <a:pt x="543" y="30"/>
                      <a:pt x="535" y="33"/>
                    </a:cubicBezTo>
                    <a:lnTo>
                      <a:pt x="536" y="45"/>
                    </a:lnTo>
                    <a:cubicBezTo>
                      <a:pt x="542" y="42"/>
                      <a:pt x="549" y="40"/>
                      <a:pt x="556" y="40"/>
                    </a:cubicBezTo>
                    <a:cubicBezTo>
                      <a:pt x="561" y="40"/>
                      <a:pt x="562" y="42"/>
                      <a:pt x="562" y="46"/>
                    </a:cubicBezTo>
                    <a:lnTo>
                      <a:pt x="562" y="52"/>
                    </a:lnTo>
                    <a:cubicBezTo>
                      <a:pt x="553" y="52"/>
                      <a:pt x="545" y="54"/>
                      <a:pt x="537" y="58"/>
                    </a:cubicBezTo>
                    <a:cubicBezTo>
                      <a:pt x="533" y="61"/>
                      <a:pt x="531" y="65"/>
                      <a:pt x="532" y="70"/>
                    </a:cubicBezTo>
                    <a:cubicBezTo>
                      <a:pt x="531" y="79"/>
                      <a:pt x="538" y="87"/>
                      <a:pt x="548" y="87"/>
                    </a:cubicBezTo>
                    <a:cubicBezTo>
                      <a:pt x="553" y="87"/>
                      <a:pt x="559" y="84"/>
                      <a:pt x="563" y="81"/>
                    </a:cubicBezTo>
                    <a:cubicBezTo>
                      <a:pt x="563" y="82"/>
                      <a:pt x="563" y="84"/>
                      <a:pt x="564" y="86"/>
                    </a:cubicBezTo>
                    <a:lnTo>
                      <a:pt x="578" y="86"/>
                    </a:lnTo>
                    <a:close/>
                    <a:moveTo>
                      <a:pt x="562" y="71"/>
                    </a:moveTo>
                    <a:cubicBezTo>
                      <a:pt x="559" y="74"/>
                      <a:pt x="556" y="75"/>
                      <a:pt x="552" y="76"/>
                    </a:cubicBezTo>
                    <a:cubicBezTo>
                      <a:pt x="548" y="76"/>
                      <a:pt x="547" y="72"/>
                      <a:pt x="547" y="69"/>
                    </a:cubicBezTo>
                    <a:cubicBezTo>
                      <a:pt x="547" y="67"/>
                      <a:pt x="547" y="65"/>
                      <a:pt x="549" y="64"/>
                    </a:cubicBezTo>
                    <a:cubicBezTo>
                      <a:pt x="553" y="62"/>
                      <a:pt x="557" y="60"/>
                      <a:pt x="562" y="61"/>
                    </a:cubicBezTo>
                    <a:lnTo>
                      <a:pt x="562" y="71"/>
                    </a:lnTo>
                    <a:close/>
                    <a:moveTo>
                      <a:pt x="632" y="69"/>
                    </a:moveTo>
                    <a:cubicBezTo>
                      <a:pt x="632" y="55"/>
                      <a:pt x="619" y="53"/>
                      <a:pt x="610" y="49"/>
                    </a:cubicBezTo>
                    <a:cubicBezTo>
                      <a:pt x="608" y="48"/>
                      <a:pt x="606" y="47"/>
                      <a:pt x="606" y="44"/>
                    </a:cubicBezTo>
                    <a:cubicBezTo>
                      <a:pt x="606" y="42"/>
                      <a:pt x="607" y="40"/>
                      <a:pt x="611" y="40"/>
                    </a:cubicBezTo>
                    <a:cubicBezTo>
                      <a:pt x="617" y="40"/>
                      <a:pt x="623" y="41"/>
                      <a:pt x="628" y="44"/>
                    </a:cubicBezTo>
                    <a:lnTo>
                      <a:pt x="629" y="31"/>
                    </a:lnTo>
                    <a:cubicBezTo>
                      <a:pt x="623" y="29"/>
                      <a:pt x="618" y="28"/>
                      <a:pt x="612" y="28"/>
                    </a:cubicBezTo>
                    <a:cubicBezTo>
                      <a:pt x="601" y="27"/>
                      <a:pt x="591" y="35"/>
                      <a:pt x="591" y="46"/>
                    </a:cubicBezTo>
                    <a:cubicBezTo>
                      <a:pt x="591" y="58"/>
                      <a:pt x="604" y="61"/>
                      <a:pt x="612" y="65"/>
                    </a:cubicBezTo>
                    <a:cubicBezTo>
                      <a:pt x="615" y="66"/>
                      <a:pt x="617" y="67"/>
                      <a:pt x="617" y="70"/>
                    </a:cubicBezTo>
                    <a:cubicBezTo>
                      <a:pt x="617" y="73"/>
                      <a:pt x="615" y="75"/>
                      <a:pt x="611" y="75"/>
                    </a:cubicBezTo>
                    <a:cubicBezTo>
                      <a:pt x="604" y="74"/>
                      <a:pt x="597" y="72"/>
                      <a:pt x="591" y="69"/>
                    </a:cubicBezTo>
                    <a:lnTo>
                      <a:pt x="590" y="83"/>
                    </a:lnTo>
                    <a:cubicBezTo>
                      <a:pt x="597" y="86"/>
                      <a:pt x="604" y="87"/>
                      <a:pt x="611" y="88"/>
                    </a:cubicBezTo>
                    <a:cubicBezTo>
                      <a:pt x="622" y="89"/>
                      <a:pt x="632" y="80"/>
                      <a:pt x="632" y="69"/>
                    </a:cubicBezTo>
                    <a:moveTo>
                      <a:pt x="684" y="69"/>
                    </a:moveTo>
                    <a:cubicBezTo>
                      <a:pt x="684" y="55"/>
                      <a:pt x="671" y="53"/>
                      <a:pt x="661" y="49"/>
                    </a:cubicBezTo>
                    <a:cubicBezTo>
                      <a:pt x="659" y="48"/>
                      <a:pt x="657" y="47"/>
                      <a:pt x="657" y="45"/>
                    </a:cubicBezTo>
                    <a:cubicBezTo>
                      <a:pt x="657" y="43"/>
                      <a:pt x="659" y="40"/>
                      <a:pt x="663" y="40"/>
                    </a:cubicBezTo>
                    <a:cubicBezTo>
                      <a:pt x="669" y="40"/>
                      <a:pt x="674" y="42"/>
                      <a:pt x="680" y="44"/>
                    </a:cubicBezTo>
                    <a:lnTo>
                      <a:pt x="680" y="31"/>
                    </a:lnTo>
                    <a:cubicBezTo>
                      <a:pt x="675" y="29"/>
                      <a:pt x="669" y="28"/>
                      <a:pt x="663" y="28"/>
                    </a:cubicBezTo>
                    <a:cubicBezTo>
                      <a:pt x="652" y="27"/>
                      <a:pt x="643" y="35"/>
                      <a:pt x="642" y="46"/>
                    </a:cubicBezTo>
                    <a:cubicBezTo>
                      <a:pt x="642" y="58"/>
                      <a:pt x="655" y="61"/>
                      <a:pt x="664" y="65"/>
                    </a:cubicBezTo>
                    <a:cubicBezTo>
                      <a:pt x="667" y="66"/>
                      <a:pt x="669" y="67"/>
                      <a:pt x="669" y="70"/>
                    </a:cubicBezTo>
                    <a:cubicBezTo>
                      <a:pt x="669" y="73"/>
                      <a:pt x="666" y="75"/>
                      <a:pt x="663" y="75"/>
                    </a:cubicBezTo>
                    <a:cubicBezTo>
                      <a:pt x="656" y="74"/>
                      <a:pt x="649" y="72"/>
                      <a:pt x="643" y="69"/>
                    </a:cubicBezTo>
                    <a:lnTo>
                      <a:pt x="642" y="83"/>
                    </a:lnTo>
                    <a:cubicBezTo>
                      <a:pt x="648" y="86"/>
                      <a:pt x="655" y="87"/>
                      <a:pt x="662" y="88"/>
                    </a:cubicBezTo>
                    <a:cubicBezTo>
                      <a:pt x="673" y="89"/>
                      <a:pt x="683" y="80"/>
                      <a:pt x="684" y="69"/>
                    </a:cubicBezTo>
                    <a:moveTo>
                      <a:pt x="743" y="56"/>
                    </a:moveTo>
                    <a:cubicBezTo>
                      <a:pt x="743" y="43"/>
                      <a:pt x="737" y="28"/>
                      <a:pt x="718" y="28"/>
                    </a:cubicBezTo>
                    <a:cubicBezTo>
                      <a:pt x="701" y="28"/>
                      <a:pt x="693" y="43"/>
                      <a:pt x="693" y="58"/>
                    </a:cubicBezTo>
                    <a:cubicBezTo>
                      <a:pt x="693" y="68"/>
                      <a:pt x="697" y="87"/>
                      <a:pt x="717" y="87"/>
                    </a:cubicBezTo>
                    <a:cubicBezTo>
                      <a:pt x="726" y="88"/>
                      <a:pt x="734" y="86"/>
                      <a:pt x="742" y="81"/>
                    </a:cubicBezTo>
                    <a:lnTo>
                      <a:pt x="741" y="70"/>
                    </a:lnTo>
                    <a:cubicBezTo>
                      <a:pt x="734" y="73"/>
                      <a:pt x="727" y="75"/>
                      <a:pt x="720" y="76"/>
                    </a:cubicBezTo>
                    <a:cubicBezTo>
                      <a:pt x="713" y="76"/>
                      <a:pt x="709" y="71"/>
                      <a:pt x="709" y="61"/>
                    </a:cubicBezTo>
                    <a:lnTo>
                      <a:pt x="742" y="61"/>
                    </a:lnTo>
                    <a:cubicBezTo>
                      <a:pt x="742" y="61"/>
                      <a:pt x="743" y="57"/>
                      <a:pt x="743" y="56"/>
                    </a:cubicBezTo>
                    <a:moveTo>
                      <a:pt x="727" y="52"/>
                    </a:moveTo>
                    <a:lnTo>
                      <a:pt x="710" y="52"/>
                    </a:lnTo>
                    <a:cubicBezTo>
                      <a:pt x="710" y="47"/>
                      <a:pt x="711" y="39"/>
                      <a:pt x="718" y="39"/>
                    </a:cubicBezTo>
                    <a:cubicBezTo>
                      <a:pt x="726" y="39"/>
                      <a:pt x="727" y="47"/>
                      <a:pt x="727" y="52"/>
                    </a:cubicBezTo>
                    <a:close/>
                    <a:moveTo>
                      <a:pt x="790" y="29"/>
                    </a:moveTo>
                    <a:cubicBezTo>
                      <a:pt x="790" y="29"/>
                      <a:pt x="789" y="28"/>
                      <a:pt x="783" y="28"/>
                    </a:cubicBezTo>
                    <a:cubicBezTo>
                      <a:pt x="779" y="29"/>
                      <a:pt x="775" y="31"/>
                      <a:pt x="772" y="35"/>
                    </a:cubicBezTo>
                    <a:cubicBezTo>
                      <a:pt x="772" y="35"/>
                      <a:pt x="771" y="35"/>
                      <a:pt x="771" y="36"/>
                    </a:cubicBezTo>
                    <a:cubicBezTo>
                      <a:pt x="771" y="34"/>
                      <a:pt x="771" y="31"/>
                      <a:pt x="770" y="29"/>
                    </a:cubicBezTo>
                    <a:lnTo>
                      <a:pt x="756" y="29"/>
                    </a:lnTo>
                    <a:cubicBezTo>
                      <a:pt x="756" y="34"/>
                      <a:pt x="756" y="38"/>
                      <a:pt x="756" y="43"/>
                    </a:cubicBezTo>
                    <a:lnTo>
                      <a:pt x="756" y="86"/>
                    </a:lnTo>
                    <a:lnTo>
                      <a:pt x="772" y="86"/>
                    </a:lnTo>
                    <a:lnTo>
                      <a:pt x="772" y="46"/>
                    </a:lnTo>
                    <a:cubicBezTo>
                      <a:pt x="774" y="43"/>
                      <a:pt x="777" y="42"/>
                      <a:pt x="781" y="41"/>
                    </a:cubicBezTo>
                    <a:cubicBezTo>
                      <a:pt x="784" y="41"/>
                      <a:pt x="786" y="41"/>
                      <a:pt x="789" y="41"/>
                    </a:cubicBezTo>
                    <a:lnTo>
                      <a:pt x="790" y="29"/>
                    </a:lnTo>
                    <a:close/>
                    <a:moveTo>
                      <a:pt x="805" y="79"/>
                    </a:moveTo>
                    <a:cubicBezTo>
                      <a:pt x="804" y="67"/>
                      <a:pt x="787" y="67"/>
                      <a:pt x="786" y="79"/>
                    </a:cubicBezTo>
                    <a:cubicBezTo>
                      <a:pt x="786" y="84"/>
                      <a:pt x="790" y="88"/>
                      <a:pt x="796" y="88"/>
                    </a:cubicBezTo>
                    <a:cubicBezTo>
                      <a:pt x="801" y="88"/>
                      <a:pt x="805" y="84"/>
                      <a:pt x="805" y="79"/>
                    </a:cubicBezTo>
                    <a:moveTo>
                      <a:pt x="891" y="86"/>
                    </a:moveTo>
                    <a:lnTo>
                      <a:pt x="891" y="72"/>
                    </a:lnTo>
                    <a:lnTo>
                      <a:pt x="859" y="72"/>
                    </a:lnTo>
                    <a:lnTo>
                      <a:pt x="859" y="9"/>
                    </a:lnTo>
                    <a:lnTo>
                      <a:pt x="843" y="9"/>
                    </a:lnTo>
                    <a:lnTo>
                      <a:pt x="843" y="86"/>
                    </a:lnTo>
                    <a:lnTo>
                      <a:pt x="891" y="86"/>
                    </a:lnTo>
                    <a:close/>
                    <a:moveTo>
                      <a:pt x="949" y="56"/>
                    </a:moveTo>
                    <a:cubicBezTo>
                      <a:pt x="949" y="43"/>
                      <a:pt x="944" y="28"/>
                      <a:pt x="924" y="28"/>
                    </a:cubicBezTo>
                    <a:cubicBezTo>
                      <a:pt x="907" y="28"/>
                      <a:pt x="900" y="43"/>
                      <a:pt x="900" y="58"/>
                    </a:cubicBezTo>
                    <a:cubicBezTo>
                      <a:pt x="900" y="68"/>
                      <a:pt x="903" y="87"/>
                      <a:pt x="923" y="87"/>
                    </a:cubicBezTo>
                    <a:cubicBezTo>
                      <a:pt x="932" y="88"/>
                      <a:pt x="940" y="86"/>
                      <a:pt x="948" y="81"/>
                    </a:cubicBezTo>
                    <a:lnTo>
                      <a:pt x="947" y="70"/>
                    </a:lnTo>
                    <a:cubicBezTo>
                      <a:pt x="941" y="73"/>
                      <a:pt x="933" y="75"/>
                      <a:pt x="926" y="76"/>
                    </a:cubicBezTo>
                    <a:cubicBezTo>
                      <a:pt x="919" y="76"/>
                      <a:pt x="916" y="71"/>
                      <a:pt x="916" y="61"/>
                    </a:cubicBezTo>
                    <a:lnTo>
                      <a:pt x="949" y="61"/>
                    </a:lnTo>
                    <a:cubicBezTo>
                      <a:pt x="949" y="61"/>
                      <a:pt x="949" y="57"/>
                      <a:pt x="949" y="56"/>
                    </a:cubicBezTo>
                    <a:moveTo>
                      <a:pt x="933" y="52"/>
                    </a:moveTo>
                    <a:lnTo>
                      <a:pt x="916" y="52"/>
                    </a:lnTo>
                    <a:cubicBezTo>
                      <a:pt x="916" y="47"/>
                      <a:pt x="917" y="39"/>
                      <a:pt x="924" y="39"/>
                    </a:cubicBezTo>
                    <a:cubicBezTo>
                      <a:pt x="932" y="39"/>
                      <a:pt x="933" y="47"/>
                      <a:pt x="933" y="52"/>
                    </a:cubicBezTo>
                    <a:close/>
                    <a:moveTo>
                      <a:pt x="1015" y="57"/>
                    </a:moveTo>
                    <a:cubicBezTo>
                      <a:pt x="1015" y="46"/>
                      <a:pt x="1012" y="28"/>
                      <a:pt x="993" y="28"/>
                    </a:cubicBezTo>
                    <a:cubicBezTo>
                      <a:pt x="988" y="28"/>
                      <a:pt x="982" y="30"/>
                      <a:pt x="978" y="34"/>
                    </a:cubicBezTo>
                    <a:cubicBezTo>
                      <a:pt x="978" y="34"/>
                      <a:pt x="978" y="30"/>
                      <a:pt x="978" y="28"/>
                    </a:cubicBezTo>
                    <a:lnTo>
                      <a:pt x="978" y="3"/>
                    </a:lnTo>
                    <a:lnTo>
                      <a:pt x="963" y="4"/>
                    </a:lnTo>
                    <a:lnTo>
                      <a:pt x="963" y="74"/>
                    </a:lnTo>
                    <a:cubicBezTo>
                      <a:pt x="963" y="78"/>
                      <a:pt x="962" y="82"/>
                      <a:pt x="962" y="86"/>
                    </a:cubicBezTo>
                    <a:lnTo>
                      <a:pt x="977" y="86"/>
                    </a:lnTo>
                    <a:cubicBezTo>
                      <a:pt x="977" y="85"/>
                      <a:pt x="977" y="83"/>
                      <a:pt x="977" y="82"/>
                    </a:cubicBezTo>
                    <a:cubicBezTo>
                      <a:pt x="982" y="85"/>
                      <a:pt x="987" y="87"/>
                      <a:pt x="993" y="87"/>
                    </a:cubicBezTo>
                    <a:cubicBezTo>
                      <a:pt x="1007" y="87"/>
                      <a:pt x="1015" y="74"/>
                      <a:pt x="1015" y="57"/>
                    </a:cubicBezTo>
                    <a:moveTo>
                      <a:pt x="999" y="57"/>
                    </a:moveTo>
                    <a:cubicBezTo>
                      <a:pt x="999" y="70"/>
                      <a:pt x="994" y="75"/>
                      <a:pt x="990" y="75"/>
                    </a:cubicBezTo>
                    <a:cubicBezTo>
                      <a:pt x="986" y="75"/>
                      <a:pt x="982" y="73"/>
                      <a:pt x="978" y="71"/>
                    </a:cubicBezTo>
                    <a:lnTo>
                      <a:pt x="978" y="45"/>
                    </a:lnTo>
                    <a:cubicBezTo>
                      <a:pt x="982" y="42"/>
                      <a:pt x="986" y="40"/>
                      <a:pt x="990" y="40"/>
                    </a:cubicBezTo>
                    <a:cubicBezTo>
                      <a:pt x="998" y="40"/>
                      <a:pt x="999" y="51"/>
                      <a:pt x="999" y="57"/>
                    </a:cubicBezTo>
                    <a:moveTo>
                      <a:pt x="1075" y="56"/>
                    </a:moveTo>
                    <a:cubicBezTo>
                      <a:pt x="1075" y="43"/>
                      <a:pt x="1070" y="28"/>
                      <a:pt x="1050" y="28"/>
                    </a:cubicBezTo>
                    <a:cubicBezTo>
                      <a:pt x="1033" y="28"/>
                      <a:pt x="1026" y="43"/>
                      <a:pt x="1026" y="58"/>
                    </a:cubicBezTo>
                    <a:cubicBezTo>
                      <a:pt x="1026" y="68"/>
                      <a:pt x="1029" y="87"/>
                      <a:pt x="1049" y="87"/>
                    </a:cubicBezTo>
                    <a:cubicBezTo>
                      <a:pt x="1058" y="88"/>
                      <a:pt x="1066" y="86"/>
                      <a:pt x="1074" y="81"/>
                    </a:cubicBezTo>
                    <a:lnTo>
                      <a:pt x="1073" y="70"/>
                    </a:lnTo>
                    <a:cubicBezTo>
                      <a:pt x="1067" y="73"/>
                      <a:pt x="1059" y="75"/>
                      <a:pt x="1052" y="76"/>
                    </a:cubicBezTo>
                    <a:cubicBezTo>
                      <a:pt x="1045" y="76"/>
                      <a:pt x="1042" y="71"/>
                      <a:pt x="1042" y="61"/>
                    </a:cubicBezTo>
                    <a:lnTo>
                      <a:pt x="1075" y="61"/>
                    </a:lnTo>
                    <a:cubicBezTo>
                      <a:pt x="1075" y="61"/>
                      <a:pt x="1075" y="57"/>
                      <a:pt x="1075" y="56"/>
                    </a:cubicBezTo>
                    <a:moveTo>
                      <a:pt x="1060" y="52"/>
                    </a:moveTo>
                    <a:lnTo>
                      <a:pt x="1042" y="52"/>
                    </a:lnTo>
                    <a:cubicBezTo>
                      <a:pt x="1042" y="47"/>
                      <a:pt x="1043" y="39"/>
                      <a:pt x="1050" y="39"/>
                    </a:cubicBezTo>
                    <a:cubicBezTo>
                      <a:pt x="1058" y="39"/>
                      <a:pt x="1060" y="47"/>
                      <a:pt x="1060" y="52"/>
                    </a:cubicBezTo>
                    <a:close/>
                    <a:moveTo>
                      <a:pt x="1138" y="86"/>
                    </a:moveTo>
                    <a:lnTo>
                      <a:pt x="1138" y="47"/>
                    </a:lnTo>
                    <a:cubicBezTo>
                      <a:pt x="1139" y="42"/>
                      <a:pt x="1138" y="38"/>
                      <a:pt x="1135" y="34"/>
                    </a:cubicBezTo>
                    <a:cubicBezTo>
                      <a:pt x="1132" y="30"/>
                      <a:pt x="1127" y="27"/>
                      <a:pt x="1121" y="28"/>
                    </a:cubicBezTo>
                    <a:cubicBezTo>
                      <a:pt x="1115" y="29"/>
                      <a:pt x="1108" y="32"/>
                      <a:pt x="1103" y="37"/>
                    </a:cubicBezTo>
                    <a:cubicBezTo>
                      <a:pt x="1103" y="34"/>
                      <a:pt x="1103" y="32"/>
                      <a:pt x="1102" y="29"/>
                    </a:cubicBezTo>
                    <a:lnTo>
                      <a:pt x="1088" y="29"/>
                    </a:lnTo>
                    <a:cubicBezTo>
                      <a:pt x="1088" y="29"/>
                      <a:pt x="1089" y="36"/>
                      <a:pt x="1089" y="43"/>
                    </a:cubicBezTo>
                    <a:lnTo>
                      <a:pt x="1089" y="86"/>
                    </a:lnTo>
                    <a:lnTo>
                      <a:pt x="1104" y="86"/>
                    </a:lnTo>
                    <a:lnTo>
                      <a:pt x="1104" y="48"/>
                    </a:lnTo>
                    <a:cubicBezTo>
                      <a:pt x="1107" y="44"/>
                      <a:pt x="1112" y="42"/>
                      <a:pt x="1116" y="41"/>
                    </a:cubicBezTo>
                    <a:cubicBezTo>
                      <a:pt x="1120" y="41"/>
                      <a:pt x="1123" y="42"/>
                      <a:pt x="1123" y="48"/>
                    </a:cubicBezTo>
                    <a:lnTo>
                      <a:pt x="1123" y="86"/>
                    </a:lnTo>
                    <a:lnTo>
                      <a:pt x="1138" y="86"/>
                    </a:lnTo>
                    <a:close/>
                    <a:moveTo>
                      <a:pt x="1170" y="79"/>
                    </a:moveTo>
                    <a:cubicBezTo>
                      <a:pt x="1170" y="74"/>
                      <a:pt x="1165" y="70"/>
                      <a:pt x="1160" y="70"/>
                    </a:cubicBezTo>
                    <a:cubicBezTo>
                      <a:pt x="1155" y="70"/>
                      <a:pt x="1151" y="74"/>
                      <a:pt x="1151" y="79"/>
                    </a:cubicBezTo>
                    <a:cubicBezTo>
                      <a:pt x="1151" y="84"/>
                      <a:pt x="1155" y="88"/>
                      <a:pt x="1160" y="88"/>
                    </a:cubicBezTo>
                    <a:cubicBezTo>
                      <a:pt x="1165" y="88"/>
                      <a:pt x="1170" y="84"/>
                      <a:pt x="1170" y="79"/>
                    </a:cubicBezTo>
                    <a:close/>
                  </a:path>
                </a:pathLst>
              </a:custGeom>
              <a:solidFill>
                <a:srgbClr val="5768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grpSp>
    </p:spTree>
    <p:extLst>
      <p:ext uri="{BB962C8B-B14F-4D97-AF65-F5344CB8AC3E}">
        <p14:creationId xmlns:p14="http://schemas.microsoft.com/office/powerpoint/2010/main" val="37669397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lienbildplatzhalter 3">
            <a:extLst>
              <a:ext uri="{FF2B5EF4-FFF2-40B4-BE49-F238E27FC236}">
                <a16:creationId xmlns:a16="http://schemas.microsoft.com/office/drawing/2014/main" id="{51E4F40E-0654-4FAB-9FDD-139A768D05BE}"/>
              </a:ext>
            </a:extLst>
          </p:cNvPr>
          <p:cNvSpPr>
            <a:spLocks noGrp="1" noRot="1" noChangeAspect="1"/>
          </p:cNvSpPr>
          <p:nvPr>
            <p:ph type="sldImg" idx="2"/>
          </p:nvPr>
        </p:nvSpPr>
        <p:spPr>
          <a:xfrm>
            <a:off x="346075" y="900113"/>
            <a:ext cx="3749675" cy="2109787"/>
          </a:xfrm>
          <a:prstGeom prst="rect">
            <a:avLst/>
          </a:prstGeom>
          <a:noFill/>
          <a:ln w="12700">
            <a:solidFill>
              <a:prstClr val="black"/>
            </a:solidFill>
          </a:ln>
        </p:spPr>
        <p:txBody>
          <a:bodyPr vert="horz" lIns="91440" tIns="45720" rIns="91440" bIns="45720" rtlCol="0" anchor="ctr"/>
          <a:lstStyle/>
          <a:p>
            <a:endParaRPr lang="de-DE"/>
          </a:p>
        </p:txBody>
      </p:sp>
      <p:sp>
        <p:nvSpPr>
          <p:cNvPr id="9" name="Notizenplatzhalter 4">
            <a:extLst>
              <a:ext uri="{FF2B5EF4-FFF2-40B4-BE49-F238E27FC236}">
                <a16:creationId xmlns:a16="http://schemas.microsoft.com/office/drawing/2014/main" id="{35AF475C-9DAE-4F9D-8B16-53B17069437B}"/>
              </a:ext>
            </a:extLst>
          </p:cNvPr>
          <p:cNvSpPr>
            <a:spLocks noGrp="1"/>
          </p:cNvSpPr>
          <p:nvPr>
            <p:ph type="body" sz="quarter" idx="3"/>
          </p:nvPr>
        </p:nvSpPr>
        <p:spPr>
          <a:xfrm>
            <a:off x="502378" y="3334209"/>
            <a:ext cx="5923433" cy="6018513"/>
          </a:xfrm>
          <a:prstGeom prst="rect">
            <a:avLst/>
          </a:prstGeom>
          <a:noFill/>
        </p:spPr>
        <p:txBody>
          <a:bodyPr vert="horz" lIns="0" tIns="0" rIns="0" bIns="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Kopfzeilenplatzhalter 1">
            <a:extLst>
              <a:ext uri="{FF2B5EF4-FFF2-40B4-BE49-F238E27FC236}">
                <a16:creationId xmlns:a16="http://schemas.microsoft.com/office/drawing/2014/main" id="{EE96D575-2731-48B5-856B-1F801AD6B7F2}"/>
              </a:ext>
            </a:extLst>
          </p:cNvPr>
          <p:cNvSpPr>
            <a:spLocks noGrp="1"/>
          </p:cNvSpPr>
          <p:nvPr>
            <p:ph type="hdr" sz="quarter"/>
          </p:nvPr>
        </p:nvSpPr>
        <p:spPr>
          <a:xfrm>
            <a:off x="508670" y="273073"/>
            <a:ext cx="4531783" cy="234488"/>
          </a:xfrm>
          <a:prstGeom prst="rect">
            <a:avLst/>
          </a:prstGeom>
          <a:noFill/>
        </p:spPr>
        <p:txBody>
          <a:bodyPr vert="horz" wrap="none" lIns="0" tIns="0" rIns="0" bIns="0" rtlCol="0" anchor="ctr" anchorCtr="0"/>
          <a:lstStyle>
            <a:lvl1pPr algn="l">
              <a:defRPr sz="800">
                <a:solidFill>
                  <a:schemeClr val="tx1"/>
                </a:solidFill>
              </a:defRPr>
            </a:lvl1pPr>
          </a:lstStyle>
          <a:p>
            <a:r>
              <a:rPr lang="de-DE"/>
              <a:t>Autor | Präsentationstitel</a:t>
            </a:r>
          </a:p>
        </p:txBody>
      </p:sp>
      <p:sp>
        <p:nvSpPr>
          <p:cNvPr id="11" name="Datumsplatzhalter 2">
            <a:extLst>
              <a:ext uri="{FF2B5EF4-FFF2-40B4-BE49-F238E27FC236}">
                <a16:creationId xmlns:a16="http://schemas.microsoft.com/office/drawing/2014/main" id="{2E0A825E-744F-4B1D-B2D3-0698C18B93C2}"/>
              </a:ext>
            </a:extLst>
          </p:cNvPr>
          <p:cNvSpPr>
            <a:spLocks noGrp="1"/>
          </p:cNvSpPr>
          <p:nvPr>
            <p:ph type="dt" idx="1"/>
          </p:nvPr>
        </p:nvSpPr>
        <p:spPr>
          <a:xfrm>
            <a:off x="4995840" y="9653590"/>
            <a:ext cx="713667" cy="234488"/>
          </a:xfrm>
          <a:prstGeom prst="rect">
            <a:avLst/>
          </a:prstGeom>
          <a:noFill/>
        </p:spPr>
        <p:txBody>
          <a:bodyPr vert="horz" lIns="0" tIns="0" rIns="0" bIns="0" rtlCol="0" anchor="ctr" anchorCtr="0"/>
          <a:lstStyle>
            <a:lvl1pPr algn="r">
              <a:defRPr sz="800">
                <a:solidFill>
                  <a:schemeClr val="tx1"/>
                </a:solidFill>
              </a:defRPr>
            </a:lvl1pPr>
          </a:lstStyle>
          <a:p>
            <a:fld id="{B2924104-76BE-4082-A599-A64F385DA952}" type="datetime1">
              <a:rPr lang="de-DE" smtClean="0"/>
              <a:t>30.08.2023</a:t>
            </a:fld>
            <a:endParaRPr lang="de-DE"/>
          </a:p>
        </p:txBody>
      </p:sp>
      <p:sp>
        <p:nvSpPr>
          <p:cNvPr id="12" name="Fußzeilenplatzhalter 5">
            <a:extLst>
              <a:ext uri="{FF2B5EF4-FFF2-40B4-BE49-F238E27FC236}">
                <a16:creationId xmlns:a16="http://schemas.microsoft.com/office/drawing/2014/main" id="{FDDF738C-3551-4DAB-AE86-53A8EE605C52}"/>
              </a:ext>
            </a:extLst>
          </p:cNvPr>
          <p:cNvSpPr>
            <a:spLocks noGrp="1"/>
          </p:cNvSpPr>
          <p:nvPr>
            <p:ph type="ftr" sz="quarter" idx="4"/>
          </p:nvPr>
        </p:nvSpPr>
        <p:spPr>
          <a:xfrm>
            <a:off x="498811" y="9653151"/>
            <a:ext cx="2945659" cy="234488"/>
          </a:xfrm>
          <a:prstGeom prst="rect">
            <a:avLst/>
          </a:prstGeom>
          <a:noFill/>
        </p:spPr>
        <p:txBody>
          <a:bodyPr vert="horz" lIns="0" tIns="0" rIns="0" bIns="0" rtlCol="0" anchor="ctr" anchorCtr="0"/>
          <a:lstStyle>
            <a:lvl1pPr algn="l">
              <a:defRPr sz="800">
                <a:solidFill>
                  <a:schemeClr val="tx1"/>
                </a:solidFill>
              </a:defRPr>
            </a:lvl1pPr>
          </a:lstStyle>
          <a:p>
            <a:r>
              <a:rPr lang="de-DE" dirty="0"/>
              <a:t>© BDEW e.V. | Bundesverband der Energie- und Wasserwirtschaft </a:t>
            </a:r>
          </a:p>
        </p:txBody>
      </p:sp>
      <p:sp>
        <p:nvSpPr>
          <p:cNvPr id="13" name="Foliennummernplatzhalter 6">
            <a:extLst>
              <a:ext uri="{FF2B5EF4-FFF2-40B4-BE49-F238E27FC236}">
                <a16:creationId xmlns:a16="http://schemas.microsoft.com/office/drawing/2014/main" id="{EC0FB421-FFC9-4275-867E-4FAF9DF0EF1F}"/>
              </a:ext>
            </a:extLst>
          </p:cNvPr>
          <p:cNvSpPr>
            <a:spLocks noGrp="1"/>
          </p:cNvSpPr>
          <p:nvPr>
            <p:ph type="sldNum" sz="quarter" idx="5"/>
          </p:nvPr>
        </p:nvSpPr>
        <p:spPr>
          <a:xfrm>
            <a:off x="5709507" y="9653590"/>
            <a:ext cx="713667" cy="234488"/>
          </a:xfrm>
          <a:prstGeom prst="rect">
            <a:avLst/>
          </a:prstGeom>
          <a:noFill/>
        </p:spPr>
        <p:txBody>
          <a:bodyPr vert="horz" lIns="0" tIns="0" rIns="0" bIns="0" rtlCol="0" anchor="ctr" anchorCtr="0"/>
          <a:lstStyle>
            <a:lvl1pPr algn="r">
              <a:defRPr sz="800">
                <a:solidFill>
                  <a:schemeClr val="tx1"/>
                </a:solidFill>
              </a:defRPr>
            </a:lvl1pPr>
          </a:lstStyle>
          <a:p>
            <a:r>
              <a:rPr lang="de-DE"/>
              <a:t>Folie </a:t>
            </a:r>
            <a:fld id="{6D4C9060-DEFA-4A83-8BDF-49E32732D5D6}" type="slidenum">
              <a:rPr lang="de-DE" smtClean="0"/>
              <a:pPr/>
              <a:t>‹Nr.›</a:t>
            </a:fld>
            <a:endParaRPr lang="de-DE" dirty="0"/>
          </a:p>
        </p:txBody>
      </p:sp>
      <p:cxnSp>
        <p:nvCxnSpPr>
          <p:cNvPr id="14" name="Gerader Verbinder 13">
            <a:extLst>
              <a:ext uri="{FF2B5EF4-FFF2-40B4-BE49-F238E27FC236}">
                <a16:creationId xmlns:a16="http://schemas.microsoft.com/office/drawing/2014/main" id="{D66601FD-528B-45EB-8AE5-02A378DBA802}"/>
              </a:ext>
            </a:extLst>
          </p:cNvPr>
          <p:cNvCxnSpPr/>
          <p:nvPr/>
        </p:nvCxnSpPr>
        <p:spPr>
          <a:xfrm>
            <a:off x="0" y="591852"/>
            <a:ext cx="6801243"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5" name="Gruppieren 14">
            <a:extLst>
              <a:ext uri="{FF2B5EF4-FFF2-40B4-BE49-F238E27FC236}">
                <a16:creationId xmlns:a16="http://schemas.microsoft.com/office/drawing/2014/main" id="{E3232490-A574-43F3-8B03-4079A9FE93C4}"/>
              </a:ext>
            </a:extLst>
          </p:cNvPr>
          <p:cNvGrpSpPr>
            <a:grpSpLocks noChangeAspect="1"/>
          </p:cNvGrpSpPr>
          <p:nvPr/>
        </p:nvGrpSpPr>
        <p:grpSpPr>
          <a:xfrm>
            <a:off x="5329371" y="1"/>
            <a:ext cx="1094396" cy="802608"/>
            <a:chOff x="5277612" y="-1340"/>
            <a:chExt cx="1104108" cy="739329"/>
          </a:xfrm>
        </p:grpSpPr>
        <p:sp>
          <p:nvSpPr>
            <p:cNvPr id="16" name="Rectangle 23">
              <a:extLst>
                <a:ext uri="{FF2B5EF4-FFF2-40B4-BE49-F238E27FC236}">
                  <a16:creationId xmlns:a16="http://schemas.microsoft.com/office/drawing/2014/main" id="{4B27EC9B-CDA3-4FD7-832D-98F12E646DB9}"/>
                </a:ext>
              </a:extLst>
            </p:cNvPr>
            <p:cNvSpPr>
              <a:spLocks noChangeArrowheads="1"/>
            </p:cNvSpPr>
            <p:nvPr/>
          </p:nvSpPr>
          <p:spPr bwMode="auto">
            <a:xfrm>
              <a:off x="5277612" y="-1340"/>
              <a:ext cx="1104108" cy="739329"/>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 name="Freeform 24">
              <a:extLst>
                <a:ext uri="{FF2B5EF4-FFF2-40B4-BE49-F238E27FC236}">
                  <a16:creationId xmlns:a16="http://schemas.microsoft.com/office/drawing/2014/main" id="{7EEDE243-359D-4164-9216-663073BC5E33}"/>
                </a:ext>
              </a:extLst>
            </p:cNvPr>
            <p:cNvSpPr>
              <a:spLocks/>
            </p:cNvSpPr>
            <p:nvPr/>
          </p:nvSpPr>
          <p:spPr bwMode="auto">
            <a:xfrm>
              <a:off x="5993735" y="246595"/>
              <a:ext cx="216995" cy="186868"/>
            </a:xfrm>
            <a:custGeom>
              <a:avLst/>
              <a:gdLst>
                <a:gd name="T0" fmla="*/ 0 w 333"/>
                <a:gd name="T1" fmla="*/ 0 h 287"/>
                <a:gd name="T2" fmla="*/ 0 w 333"/>
                <a:gd name="T3" fmla="*/ 162 h 287"/>
                <a:gd name="T4" fmla="*/ 167 w 333"/>
                <a:gd name="T5" fmla="*/ 224 h 287"/>
                <a:gd name="T6" fmla="*/ 235 w 333"/>
                <a:gd name="T7" fmla="*/ 255 h 287"/>
                <a:gd name="T8" fmla="*/ 333 w 333"/>
                <a:gd name="T9" fmla="*/ 162 h 287"/>
                <a:gd name="T10" fmla="*/ 333 w 333"/>
                <a:gd name="T11" fmla="*/ 0 h 287"/>
                <a:gd name="T12" fmla="*/ 274 w 333"/>
                <a:gd name="T13" fmla="*/ 0 h 287"/>
                <a:gd name="T14" fmla="*/ 274 w 333"/>
                <a:gd name="T15" fmla="*/ 163 h 287"/>
                <a:gd name="T16" fmla="*/ 196 w 333"/>
                <a:gd name="T17" fmla="*/ 163 h 287"/>
                <a:gd name="T18" fmla="*/ 196 w 333"/>
                <a:gd name="T19" fmla="*/ 0 h 287"/>
                <a:gd name="T20" fmla="*/ 137 w 333"/>
                <a:gd name="T21" fmla="*/ 0 h 287"/>
                <a:gd name="T22" fmla="*/ 137 w 333"/>
                <a:gd name="T23" fmla="*/ 163 h 287"/>
                <a:gd name="T24" fmla="*/ 98 w 333"/>
                <a:gd name="T25" fmla="*/ 201 h 287"/>
                <a:gd name="T26" fmla="*/ 59 w 333"/>
                <a:gd name="T27" fmla="*/ 163 h 287"/>
                <a:gd name="T28" fmla="*/ 59 w 333"/>
                <a:gd name="T29" fmla="*/ 0 h 287"/>
                <a:gd name="T30" fmla="*/ 0 w 333"/>
                <a:gd name="T31"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287">
                  <a:moveTo>
                    <a:pt x="0" y="0"/>
                  </a:moveTo>
                  <a:lnTo>
                    <a:pt x="0" y="162"/>
                  </a:lnTo>
                  <a:cubicBezTo>
                    <a:pt x="3" y="248"/>
                    <a:pt x="108" y="287"/>
                    <a:pt x="167" y="224"/>
                  </a:cubicBezTo>
                  <a:cubicBezTo>
                    <a:pt x="184" y="244"/>
                    <a:pt x="209" y="255"/>
                    <a:pt x="235" y="255"/>
                  </a:cubicBezTo>
                  <a:cubicBezTo>
                    <a:pt x="287" y="256"/>
                    <a:pt x="331" y="215"/>
                    <a:pt x="333" y="162"/>
                  </a:cubicBezTo>
                  <a:lnTo>
                    <a:pt x="333" y="0"/>
                  </a:lnTo>
                  <a:lnTo>
                    <a:pt x="274" y="0"/>
                  </a:lnTo>
                  <a:lnTo>
                    <a:pt x="274" y="163"/>
                  </a:lnTo>
                  <a:cubicBezTo>
                    <a:pt x="272" y="213"/>
                    <a:pt x="198" y="213"/>
                    <a:pt x="196" y="163"/>
                  </a:cubicBezTo>
                  <a:lnTo>
                    <a:pt x="196" y="0"/>
                  </a:lnTo>
                  <a:lnTo>
                    <a:pt x="137" y="0"/>
                  </a:lnTo>
                  <a:lnTo>
                    <a:pt x="137" y="163"/>
                  </a:lnTo>
                  <a:cubicBezTo>
                    <a:pt x="137" y="184"/>
                    <a:pt x="119" y="201"/>
                    <a:pt x="98" y="201"/>
                  </a:cubicBezTo>
                  <a:cubicBezTo>
                    <a:pt x="77" y="201"/>
                    <a:pt x="60" y="184"/>
                    <a:pt x="59" y="163"/>
                  </a:cubicBezTo>
                  <a:lnTo>
                    <a:pt x="59" y="0"/>
                  </a:lnTo>
                  <a:lnTo>
                    <a:pt x="0"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25">
              <a:extLst>
                <a:ext uri="{FF2B5EF4-FFF2-40B4-BE49-F238E27FC236}">
                  <a16:creationId xmlns:a16="http://schemas.microsoft.com/office/drawing/2014/main" id="{517DA62B-180F-4E43-98A2-67C5BFCBBB1C}"/>
                </a:ext>
              </a:extLst>
            </p:cNvPr>
            <p:cNvSpPr>
              <a:spLocks/>
            </p:cNvSpPr>
            <p:nvPr/>
          </p:nvSpPr>
          <p:spPr bwMode="auto">
            <a:xfrm>
              <a:off x="5804425" y="236011"/>
              <a:ext cx="176283" cy="183204"/>
            </a:xfrm>
            <a:custGeom>
              <a:avLst/>
              <a:gdLst>
                <a:gd name="T0" fmla="*/ 269 w 271"/>
                <a:gd name="T1" fmla="*/ 157 h 281"/>
                <a:gd name="T2" fmla="*/ 271 w 271"/>
                <a:gd name="T3" fmla="*/ 137 h 281"/>
                <a:gd name="T4" fmla="*/ 153 w 271"/>
                <a:gd name="T5" fmla="*/ 7 h 281"/>
                <a:gd name="T6" fmla="*/ 12 w 271"/>
                <a:gd name="T7" fmla="*/ 113 h 281"/>
                <a:gd name="T8" fmla="*/ 104 w 271"/>
                <a:gd name="T9" fmla="*/ 263 h 281"/>
                <a:gd name="T10" fmla="*/ 262 w 271"/>
                <a:gd name="T11" fmla="*/ 184 h 281"/>
                <a:gd name="T12" fmla="*/ 201 w 271"/>
                <a:gd name="T13" fmla="*/ 184 h 281"/>
                <a:gd name="T14" fmla="*/ 64 w 271"/>
                <a:gd name="T15" fmla="*/ 130 h 281"/>
                <a:gd name="T16" fmla="*/ 209 w 271"/>
                <a:gd name="T17" fmla="*/ 103 h 281"/>
                <a:gd name="T18" fmla="*/ 116 w 271"/>
                <a:gd name="T19" fmla="*/ 103 h 281"/>
                <a:gd name="T20" fmla="*/ 116 w 271"/>
                <a:gd name="T21" fmla="*/ 157 h 281"/>
                <a:gd name="T22" fmla="*/ 269 w 271"/>
                <a:gd name="T23" fmla="*/ 15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81">
                  <a:moveTo>
                    <a:pt x="269" y="157"/>
                  </a:moveTo>
                  <a:cubicBezTo>
                    <a:pt x="271" y="150"/>
                    <a:pt x="271" y="144"/>
                    <a:pt x="271" y="137"/>
                  </a:cubicBezTo>
                  <a:cubicBezTo>
                    <a:pt x="271" y="70"/>
                    <a:pt x="220" y="13"/>
                    <a:pt x="153" y="7"/>
                  </a:cubicBezTo>
                  <a:cubicBezTo>
                    <a:pt x="86" y="0"/>
                    <a:pt x="25" y="46"/>
                    <a:pt x="12" y="113"/>
                  </a:cubicBezTo>
                  <a:cubicBezTo>
                    <a:pt x="0" y="179"/>
                    <a:pt x="39" y="244"/>
                    <a:pt x="104" y="263"/>
                  </a:cubicBezTo>
                  <a:cubicBezTo>
                    <a:pt x="169" y="281"/>
                    <a:pt x="238" y="247"/>
                    <a:pt x="262" y="184"/>
                  </a:cubicBezTo>
                  <a:lnTo>
                    <a:pt x="201" y="184"/>
                  </a:lnTo>
                  <a:cubicBezTo>
                    <a:pt x="154" y="245"/>
                    <a:pt x="57" y="206"/>
                    <a:pt x="64" y="130"/>
                  </a:cubicBezTo>
                  <a:cubicBezTo>
                    <a:pt x="72" y="53"/>
                    <a:pt x="175" y="34"/>
                    <a:pt x="209" y="103"/>
                  </a:cubicBezTo>
                  <a:lnTo>
                    <a:pt x="116" y="103"/>
                  </a:lnTo>
                  <a:lnTo>
                    <a:pt x="116" y="157"/>
                  </a:lnTo>
                  <a:lnTo>
                    <a:pt x="269" y="157"/>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9" name="Freeform 26">
              <a:extLst>
                <a:ext uri="{FF2B5EF4-FFF2-40B4-BE49-F238E27FC236}">
                  <a16:creationId xmlns:a16="http://schemas.microsoft.com/office/drawing/2014/main" id="{793B4FAE-8BA2-482D-9F1D-A6E7C3E9345A}"/>
                </a:ext>
              </a:extLst>
            </p:cNvPr>
            <p:cNvSpPr>
              <a:spLocks noEditPoints="1"/>
            </p:cNvSpPr>
            <p:nvPr/>
          </p:nvSpPr>
          <p:spPr bwMode="auto">
            <a:xfrm>
              <a:off x="5628142" y="170057"/>
              <a:ext cx="170176" cy="242643"/>
            </a:xfrm>
            <a:custGeom>
              <a:avLst/>
              <a:gdLst>
                <a:gd name="T0" fmla="*/ 148 w 261"/>
                <a:gd name="T1" fmla="*/ 316 h 372"/>
                <a:gd name="T2" fmla="*/ 130 w 261"/>
                <a:gd name="T3" fmla="*/ 318 h 372"/>
                <a:gd name="T4" fmla="*/ 101 w 261"/>
                <a:gd name="T5" fmla="*/ 312 h 372"/>
                <a:gd name="T6" fmla="*/ 136 w 261"/>
                <a:gd name="T7" fmla="*/ 164 h 372"/>
                <a:gd name="T8" fmla="*/ 148 w 261"/>
                <a:gd name="T9" fmla="*/ 316 h 372"/>
                <a:gd name="T10" fmla="*/ 205 w 261"/>
                <a:gd name="T11" fmla="*/ 0 h 372"/>
                <a:gd name="T12" fmla="*/ 205 w 261"/>
                <a:gd name="T13" fmla="*/ 138 h 372"/>
                <a:gd name="T14" fmla="*/ 130 w 261"/>
                <a:gd name="T15" fmla="*/ 113 h 372"/>
                <a:gd name="T16" fmla="*/ 0 w 261"/>
                <a:gd name="T17" fmla="*/ 242 h 372"/>
                <a:gd name="T18" fmla="*/ 130 w 261"/>
                <a:gd name="T19" fmla="*/ 372 h 372"/>
                <a:gd name="T20" fmla="*/ 205 w 261"/>
                <a:gd name="T21" fmla="*/ 347 h 372"/>
                <a:gd name="T22" fmla="*/ 205 w 261"/>
                <a:gd name="T23" fmla="*/ 369 h 372"/>
                <a:gd name="T24" fmla="*/ 261 w 261"/>
                <a:gd name="T25" fmla="*/ 369 h 372"/>
                <a:gd name="T26" fmla="*/ 261 w 261"/>
                <a:gd name="T27" fmla="*/ 0 h 372"/>
                <a:gd name="T28" fmla="*/ 205 w 261"/>
                <a:gd name="T29"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48" y="316"/>
                  </a:moveTo>
                  <a:cubicBezTo>
                    <a:pt x="142" y="318"/>
                    <a:pt x="136" y="318"/>
                    <a:pt x="130" y="318"/>
                  </a:cubicBezTo>
                  <a:cubicBezTo>
                    <a:pt x="120" y="318"/>
                    <a:pt x="110" y="316"/>
                    <a:pt x="101" y="312"/>
                  </a:cubicBezTo>
                  <a:cubicBezTo>
                    <a:pt x="20" y="279"/>
                    <a:pt x="49" y="157"/>
                    <a:pt x="136" y="164"/>
                  </a:cubicBezTo>
                  <a:cubicBezTo>
                    <a:pt x="224" y="171"/>
                    <a:pt x="234" y="296"/>
                    <a:pt x="148" y="316"/>
                  </a:cubicBezTo>
                  <a:moveTo>
                    <a:pt x="205" y="0"/>
                  </a:moveTo>
                  <a:lnTo>
                    <a:pt x="205" y="138"/>
                  </a:lnTo>
                  <a:cubicBezTo>
                    <a:pt x="184" y="122"/>
                    <a:pt x="157" y="113"/>
                    <a:pt x="130" y="113"/>
                  </a:cubicBezTo>
                  <a:cubicBezTo>
                    <a:pt x="59" y="113"/>
                    <a:pt x="0" y="171"/>
                    <a:pt x="0" y="242"/>
                  </a:cubicBezTo>
                  <a:cubicBezTo>
                    <a:pt x="0" y="314"/>
                    <a:pt x="59" y="372"/>
                    <a:pt x="130" y="372"/>
                  </a:cubicBezTo>
                  <a:cubicBezTo>
                    <a:pt x="157" y="372"/>
                    <a:pt x="184" y="363"/>
                    <a:pt x="205" y="347"/>
                  </a:cubicBezTo>
                  <a:lnTo>
                    <a:pt x="205" y="369"/>
                  </a:lnTo>
                  <a:lnTo>
                    <a:pt x="261" y="369"/>
                  </a:lnTo>
                  <a:lnTo>
                    <a:pt x="261" y="0"/>
                  </a:lnTo>
                  <a:lnTo>
                    <a:pt x="205"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0" name="Freeform 27">
              <a:extLst>
                <a:ext uri="{FF2B5EF4-FFF2-40B4-BE49-F238E27FC236}">
                  <a16:creationId xmlns:a16="http://schemas.microsoft.com/office/drawing/2014/main" id="{40B018AB-9020-43A8-831B-FCC180A5088D}"/>
                </a:ext>
              </a:extLst>
            </p:cNvPr>
            <p:cNvSpPr>
              <a:spLocks noEditPoints="1"/>
            </p:cNvSpPr>
            <p:nvPr/>
          </p:nvSpPr>
          <p:spPr bwMode="auto">
            <a:xfrm>
              <a:off x="5448195" y="170057"/>
              <a:ext cx="170176" cy="242643"/>
            </a:xfrm>
            <a:custGeom>
              <a:avLst/>
              <a:gdLst>
                <a:gd name="T0" fmla="*/ 160 w 261"/>
                <a:gd name="T1" fmla="*/ 312 h 372"/>
                <a:gd name="T2" fmla="*/ 131 w 261"/>
                <a:gd name="T3" fmla="*/ 319 h 372"/>
                <a:gd name="T4" fmla="*/ 114 w 261"/>
                <a:gd name="T5" fmla="*/ 316 h 372"/>
                <a:gd name="T6" fmla="*/ 125 w 261"/>
                <a:gd name="T7" fmla="*/ 165 h 372"/>
                <a:gd name="T8" fmla="*/ 160 w 261"/>
                <a:gd name="T9" fmla="*/ 312 h 372"/>
                <a:gd name="T10" fmla="*/ 131 w 261"/>
                <a:gd name="T11" fmla="*/ 113 h 372"/>
                <a:gd name="T12" fmla="*/ 56 w 261"/>
                <a:gd name="T13" fmla="*/ 138 h 372"/>
                <a:gd name="T14" fmla="*/ 56 w 261"/>
                <a:gd name="T15" fmla="*/ 0 h 372"/>
                <a:gd name="T16" fmla="*/ 0 w 261"/>
                <a:gd name="T17" fmla="*/ 0 h 372"/>
                <a:gd name="T18" fmla="*/ 0 w 261"/>
                <a:gd name="T19" fmla="*/ 369 h 372"/>
                <a:gd name="T20" fmla="*/ 56 w 261"/>
                <a:gd name="T21" fmla="*/ 369 h 372"/>
                <a:gd name="T22" fmla="*/ 56 w 261"/>
                <a:gd name="T23" fmla="*/ 347 h 372"/>
                <a:gd name="T24" fmla="*/ 131 w 261"/>
                <a:gd name="T25" fmla="*/ 372 h 372"/>
                <a:gd name="T26" fmla="*/ 261 w 261"/>
                <a:gd name="T27" fmla="*/ 242 h 372"/>
                <a:gd name="T28" fmla="*/ 131 w 261"/>
                <a:gd name="T29" fmla="*/ 1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60" y="312"/>
                  </a:moveTo>
                  <a:cubicBezTo>
                    <a:pt x="151" y="316"/>
                    <a:pt x="141" y="319"/>
                    <a:pt x="131" y="319"/>
                  </a:cubicBezTo>
                  <a:cubicBezTo>
                    <a:pt x="125" y="318"/>
                    <a:pt x="119" y="318"/>
                    <a:pt x="114" y="316"/>
                  </a:cubicBezTo>
                  <a:cubicBezTo>
                    <a:pt x="28" y="296"/>
                    <a:pt x="38" y="172"/>
                    <a:pt x="125" y="165"/>
                  </a:cubicBezTo>
                  <a:cubicBezTo>
                    <a:pt x="212" y="158"/>
                    <a:pt x="241" y="279"/>
                    <a:pt x="160" y="312"/>
                  </a:cubicBezTo>
                  <a:close/>
                  <a:moveTo>
                    <a:pt x="131" y="113"/>
                  </a:moveTo>
                  <a:cubicBezTo>
                    <a:pt x="104" y="113"/>
                    <a:pt x="78" y="122"/>
                    <a:pt x="56" y="138"/>
                  </a:cubicBezTo>
                  <a:lnTo>
                    <a:pt x="56" y="0"/>
                  </a:lnTo>
                  <a:lnTo>
                    <a:pt x="0" y="0"/>
                  </a:lnTo>
                  <a:lnTo>
                    <a:pt x="0" y="369"/>
                  </a:lnTo>
                  <a:lnTo>
                    <a:pt x="56" y="369"/>
                  </a:lnTo>
                  <a:lnTo>
                    <a:pt x="56" y="347"/>
                  </a:lnTo>
                  <a:cubicBezTo>
                    <a:pt x="78" y="363"/>
                    <a:pt x="104" y="372"/>
                    <a:pt x="131" y="372"/>
                  </a:cubicBezTo>
                  <a:cubicBezTo>
                    <a:pt x="203" y="372"/>
                    <a:pt x="261" y="314"/>
                    <a:pt x="261" y="242"/>
                  </a:cubicBezTo>
                  <a:cubicBezTo>
                    <a:pt x="261" y="171"/>
                    <a:pt x="203" y="113"/>
                    <a:pt x="131" y="113"/>
                  </a:cubicBezTo>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1" name="Freeform 28">
              <a:extLst>
                <a:ext uri="{FF2B5EF4-FFF2-40B4-BE49-F238E27FC236}">
                  <a16:creationId xmlns:a16="http://schemas.microsoft.com/office/drawing/2014/main" id="{CBE3A827-CBCF-43B0-88AA-7D2629E75D9D}"/>
                </a:ext>
              </a:extLst>
            </p:cNvPr>
            <p:cNvSpPr>
              <a:spLocks noEditPoints="1"/>
            </p:cNvSpPr>
            <p:nvPr/>
          </p:nvSpPr>
          <p:spPr bwMode="auto">
            <a:xfrm>
              <a:off x="5448195" y="495346"/>
              <a:ext cx="762535" cy="71653"/>
            </a:xfrm>
            <a:custGeom>
              <a:avLst/>
              <a:gdLst>
                <a:gd name="T0" fmla="*/ 43 w 1170"/>
                <a:gd name="T1" fmla="*/ 53 h 110"/>
                <a:gd name="T2" fmla="*/ 48 w 1170"/>
                <a:gd name="T3" fmla="*/ 9 h 110"/>
                <a:gd name="T4" fmla="*/ 111 w 1170"/>
                <a:gd name="T5" fmla="*/ 47 h 110"/>
                <a:gd name="T6" fmla="*/ 61 w 1170"/>
                <a:gd name="T7" fmla="*/ 29 h 110"/>
                <a:gd name="T8" fmla="*/ 89 w 1170"/>
                <a:gd name="T9" fmla="*/ 41 h 110"/>
                <a:gd name="T10" fmla="*/ 149 w 1170"/>
                <a:gd name="T11" fmla="*/ 28 h 110"/>
                <a:gd name="T12" fmla="*/ 150 w 1170"/>
                <a:gd name="T13" fmla="*/ 75 h 110"/>
                <a:gd name="T14" fmla="*/ 140 w 1170"/>
                <a:gd name="T15" fmla="*/ 52 h 110"/>
                <a:gd name="T16" fmla="*/ 203 w 1170"/>
                <a:gd name="T17" fmla="*/ 35 h 110"/>
                <a:gd name="T18" fmla="*/ 187 w 1170"/>
                <a:gd name="T19" fmla="*/ 86 h 110"/>
                <a:gd name="T20" fmla="*/ 220 w 1170"/>
                <a:gd name="T21" fmla="*/ 29 h 110"/>
                <a:gd name="T22" fmla="*/ 229 w 1170"/>
                <a:gd name="T23" fmla="*/ 57 h 110"/>
                <a:gd name="T24" fmla="*/ 264 w 1170"/>
                <a:gd name="T25" fmla="*/ 91 h 110"/>
                <a:gd name="T26" fmla="*/ 279 w 1170"/>
                <a:gd name="T27" fmla="*/ 94 h 110"/>
                <a:gd name="T28" fmla="*/ 253 w 1170"/>
                <a:gd name="T29" fmla="*/ 73 h 110"/>
                <a:gd name="T30" fmla="*/ 312 w 1170"/>
                <a:gd name="T31" fmla="*/ 10 h 110"/>
                <a:gd name="T32" fmla="*/ 310 w 1170"/>
                <a:gd name="T33" fmla="*/ 41 h 110"/>
                <a:gd name="T34" fmla="*/ 372 w 1170"/>
                <a:gd name="T35" fmla="*/ 56 h 110"/>
                <a:gd name="T36" fmla="*/ 371 w 1170"/>
                <a:gd name="T37" fmla="*/ 69 h 110"/>
                <a:gd name="T38" fmla="*/ 357 w 1170"/>
                <a:gd name="T39" fmla="*/ 52 h 110"/>
                <a:gd name="T40" fmla="*/ 384 w 1170"/>
                <a:gd name="T41" fmla="*/ 79 h 110"/>
                <a:gd name="T42" fmla="*/ 500 w 1170"/>
                <a:gd name="T43" fmla="*/ 46 h 110"/>
                <a:gd name="T44" fmla="*/ 460 w 1170"/>
                <a:gd name="T45" fmla="*/ 46 h 110"/>
                <a:gd name="T46" fmla="*/ 448 w 1170"/>
                <a:gd name="T47" fmla="*/ 86 h 110"/>
                <a:gd name="T48" fmla="*/ 488 w 1170"/>
                <a:gd name="T49" fmla="*/ 86 h 110"/>
                <a:gd name="T50" fmla="*/ 577 w 1170"/>
                <a:gd name="T51" fmla="*/ 47 h 110"/>
                <a:gd name="T52" fmla="*/ 556 w 1170"/>
                <a:gd name="T53" fmla="*/ 40 h 110"/>
                <a:gd name="T54" fmla="*/ 548 w 1170"/>
                <a:gd name="T55" fmla="*/ 87 h 110"/>
                <a:gd name="T56" fmla="*/ 552 w 1170"/>
                <a:gd name="T57" fmla="*/ 76 h 110"/>
                <a:gd name="T58" fmla="*/ 632 w 1170"/>
                <a:gd name="T59" fmla="*/ 69 h 110"/>
                <a:gd name="T60" fmla="*/ 629 w 1170"/>
                <a:gd name="T61" fmla="*/ 31 h 110"/>
                <a:gd name="T62" fmla="*/ 611 w 1170"/>
                <a:gd name="T63" fmla="*/ 75 h 110"/>
                <a:gd name="T64" fmla="*/ 684 w 1170"/>
                <a:gd name="T65" fmla="*/ 69 h 110"/>
                <a:gd name="T66" fmla="*/ 680 w 1170"/>
                <a:gd name="T67" fmla="*/ 31 h 110"/>
                <a:gd name="T68" fmla="*/ 663 w 1170"/>
                <a:gd name="T69" fmla="*/ 75 h 110"/>
                <a:gd name="T70" fmla="*/ 743 w 1170"/>
                <a:gd name="T71" fmla="*/ 56 h 110"/>
                <a:gd name="T72" fmla="*/ 741 w 1170"/>
                <a:gd name="T73" fmla="*/ 70 h 110"/>
                <a:gd name="T74" fmla="*/ 727 w 1170"/>
                <a:gd name="T75" fmla="*/ 52 h 110"/>
                <a:gd name="T76" fmla="*/ 783 w 1170"/>
                <a:gd name="T77" fmla="*/ 28 h 110"/>
                <a:gd name="T78" fmla="*/ 756 w 1170"/>
                <a:gd name="T79" fmla="*/ 43 h 110"/>
                <a:gd name="T80" fmla="*/ 789 w 1170"/>
                <a:gd name="T81" fmla="*/ 41 h 110"/>
                <a:gd name="T82" fmla="*/ 805 w 1170"/>
                <a:gd name="T83" fmla="*/ 79 h 110"/>
                <a:gd name="T84" fmla="*/ 843 w 1170"/>
                <a:gd name="T85" fmla="*/ 9 h 110"/>
                <a:gd name="T86" fmla="*/ 900 w 1170"/>
                <a:gd name="T87" fmla="*/ 58 h 110"/>
                <a:gd name="T88" fmla="*/ 916 w 1170"/>
                <a:gd name="T89" fmla="*/ 61 h 110"/>
                <a:gd name="T90" fmla="*/ 924 w 1170"/>
                <a:gd name="T91" fmla="*/ 39 h 110"/>
                <a:gd name="T92" fmla="*/ 978 w 1170"/>
                <a:gd name="T93" fmla="*/ 28 h 110"/>
                <a:gd name="T94" fmla="*/ 977 w 1170"/>
                <a:gd name="T95" fmla="*/ 86 h 110"/>
                <a:gd name="T96" fmla="*/ 990 w 1170"/>
                <a:gd name="T97" fmla="*/ 75 h 110"/>
                <a:gd name="T98" fmla="*/ 1075 w 1170"/>
                <a:gd name="T99" fmla="*/ 56 h 110"/>
                <a:gd name="T100" fmla="*/ 1073 w 1170"/>
                <a:gd name="T101" fmla="*/ 70 h 110"/>
                <a:gd name="T102" fmla="*/ 1060 w 1170"/>
                <a:gd name="T103" fmla="*/ 52 h 110"/>
                <a:gd name="T104" fmla="*/ 1138 w 1170"/>
                <a:gd name="T105" fmla="*/ 47 h 110"/>
                <a:gd name="T106" fmla="*/ 1088 w 1170"/>
                <a:gd name="T107" fmla="*/ 29 h 110"/>
                <a:gd name="T108" fmla="*/ 1116 w 1170"/>
                <a:gd name="T109" fmla="*/ 41 h 110"/>
                <a:gd name="T110" fmla="*/ 1160 w 1170"/>
                <a:gd name="T111"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0" h="110">
                  <a:moveTo>
                    <a:pt x="49" y="86"/>
                  </a:moveTo>
                  <a:lnTo>
                    <a:pt x="49" y="72"/>
                  </a:lnTo>
                  <a:lnTo>
                    <a:pt x="16" y="72"/>
                  </a:lnTo>
                  <a:lnTo>
                    <a:pt x="16" y="53"/>
                  </a:lnTo>
                  <a:lnTo>
                    <a:pt x="43" y="53"/>
                  </a:lnTo>
                  <a:lnTo>
                    <a:pt x="43" y="39"/>
                  </a:lnTo>
                  <a:lnTo>
                    <a:pt x="16" y="39"/>
                  </a:lnTo>
                  <a:lnTo>
                    <a:pt x="16" y="22"/>
                  </a:lnTo>
                  <a:lnTo>
                    <a:pt x="47" y="22"/>
                  </a:lnTo>
                  <a:lnTo>
                    <a:pt x="48" y="9"/>
                  </a:lnTo>
                  <a:lnTo>
                    <a:pt x="0" y="9"/>
                  </a:lnTo>
                  <a:lnTo>
                    <a:pt x="0" y="86"/>
                  </a:lnTo>
                  <a:lnTo>
                    <a:pt x="49" y="86"/>
                  </a:lnTo>
                  <a:close/>
                  <a:moveTo>
                    <a:pt x="111" y="86"/>
                  </a:moveTo>
                  <a:lnTo>
                    <a:pt x="111" y="47"/>
                  </a:lnTo>
                  <a:cubicBezTo>
                    <a:pt x="111" y="42"/>
                    <a:pt x="110" y="38"/>
                    <a:pt x="108" y="34"/>
                  </a:cubicBezTo>
                  <a:cubicBezTo>
                    <a:pt x="105" y="30"/>
                    <a:pt x="100" y="27"/>
                    <a:pt x="94" y="28"/>
                  </a:cubicBezTo>
                  <a:cubicBezTo>
                    <a:pt x="88" y="29"/>
                    <a:pt x="81" y="32"/>
                    <a:pt x="76" y="37"/>
                  </a:cubicBezTo>
                  <a:cubicBezTo>
                    <a:pt x="76" y="34"/>
                    <a:pt x="76" y="32"/>
                    <a:pt x="75" y="29"/>
                  </a:cubicBezTo>
                  <a:lnTo>
                    <a:pt x="61" y="29"/>
                  </a:lnTo>
                  <a:cubicBezTo>
                    <a:pt x="61" y="29"/>
                    <a:pt x="62" y="36"/>
                    <a:pt x="62" y="43"/>
                  </a:cubicBezTo>
                  <a:lnTo>
                    <a:pt x="62" y="86"/>
                  </a:lnTo>
                  <a:lnTo>
                    <a:pt x="77" y="86"/>
                  </a:lnTo>
                  <a:lnTo>
                    <a:pt x="77" y="47"/>
                  </a:lnTo>
                  <a:cubicBezTo>
                    <a:pt x="80" y="44"/>
                    <a:pt x="84" y="42"/>
                    <a:pt x="89" y="41"/>
                  </a:cubicBezTo>
                  <a:cubicBezTo>
                    <a:pt x="93" y="41"/>
                    <a:pt x="96" y="42"/>
                    <a:pt x="96" y="48"/>
                  </a:cubicBezTo>
                  <a:lnTo>
                    <a:pt x="96" y="86"/>
                  </a:lnTo>
                  <a:lnTo>
                    <a:pt x="111" y="86"/>
                  </a:lnTo>
                  <a:close/>
                  <a:moveTo>
                    <a:pt x="173" y="56"/>
                  </a:moveTo>
                  <a:cubicBezTo>
                    <a:pt x="173" y="43"/>
                    <a:pt x="168" y="28"/>
                    <a:pt x="149" y="28"/>
                  </a:cubicBezTo>
                  <a:cubicBezTo>
                    <a:pt x="132" y="28"/>
                    <a:pt x="124" y="42"/>
                    <a:pt x="124" y="58"/>
                  </a:cubicBezTo>
                  <a:cubicBezTo>
                    <a:pt x="124" y="68"/>
                    <a:pt x="127" y="87"/>
                    <a:pt x="148" y="87"/>
                  </a:cubicBezTo>
                  <a:cubicBezTo>
                    <a:pt x="156" y="87"/>
                    <a:pt x="165" y="85"/>
                    <a:pt x="172" y="81"/>
                  </a:cubicBezTo>
                  <a:lnTo>
                    <a:pt x="172" y="70"/>
                  </a:lnTo>
                  <a:cubicBezTo>
                    <a:pt x="165" y="73"/>
                    <a:pt x="158" y="75"/>
                    <a:pt x="150" y="75"/>
                  </a:cubicBezTo>
                  <a:cubicBezTo>
                    <a:pt x="144" y="75"/>
                    <a:pt x="140" y="71"/>
                    <a:pt x="140" y="61"/>
                  </a:cubicBezTo>
                  <a:lnTo>
                    <a:pt x="173" y="61"/>
                  </a:lnTo>
                  <a:cubicBezTo>
                    <a:pt x="173" y="61"/>
                    <a:pt x="173" y="57"/>
                    <a:pt x="173" y="56"/>
                  </a:cubicBezTo>
                  <a:moveTo>
                    <a:pt x="158" y="52"/>
                  </a:moveTo>
                  <a:lnTo>
                    <a:pt x="140" y="52"/>
                  </a:lnTo>
                  <a:cubicBezTo>
                    <a:pt x="140" y="47"/>
                    <a:pt x="142" y="39"/>
                    <a:pt x="149" y="39"/>
                  </a:cubicBezTo>
                  <a:cubicBezTo>
                    <a:pt x="157" y="39"/>
                    <a:pt x="158" y="47"/>
                    <a:pt x="158" y="52"/>
                  </a:cubicBezTo>
                  <a:moveTo>
                    <a:pt x="220" y="29"/>
                  </a:moveTo>
                  <a:cubicBezTo>
                    <a:pt x="220" y="29"/>
                    <a:pt x="220" y="28"/>
                    <a:pt x="214" y="28"/>
                  </a:cubicBezTo>
                  <a:cubicBezTo>
                    <a:pt x="209" y="29"/>
                    <a:pt x="205" y="31"/>
                    <a:pt x="203" y="35"/>
                  </a:cubicBezTo>
                  <a:cubicBezTo>
                    <a:pt x="202" y="35"/>
                    <a:pt x="202" y="35"/>
                    <a:pt x="202" y="36"/>
                  </a:cubicBezTo>
                  <a:cubicBezTo>
                    <a:pt x="202" y="33"/>
                    <a:pt x="201" y="31"/>
                    <a:pt x="201" y="29"/>
                  </a:cubicBezTo>
                  <a:lnTo>
                    <a:pt x="186" y="29"/>
                  </a:lnTo>
                  <a:cubicBezTo>
                    <a:pt x="187" y="34"/>
                    <a:pt x="187" y="38"/>
                    <a:pt x="187" y="43"/>
                  </a:cubicBezTo>
                  <a:lnTo>
                    <a:pt x="187" y="86"/>
                  </a:lnTo>
                  <a:lnTo>
                    <a:pt x="202" y="86"/>
                  </a:lnTo>
                  <a:lnTo>
                    <a:pt x="202" y="46"/>
                  </a:lnTo>
                  <a:cubicBezTo>
                    <a:pt x="205" y="43"/>
                    <a:pt x="208" y="41"/>
                    <a:pt x="212" y="41"/>
                  </a:cubicBezTo>
                  <a:cubicBezTo>
                    <a:pt x="214" y="41"/>
                    <a:pt x="217" y="41"/>
                    <a:pt x="219" y="41"/>
                  </a:cubicBezTo>
                  <a:lnTo>
                    <a:pt x="220" y="29"/>
                  </a:lnTo>
                  <a:close/>
                  <a:moveTo>
                    <a:pt x="281" y="29"/>
                  </a:moveTo>
                  <a:lnTo>
                    <a:pt x="266" y="29"/>
                  </a:lnTo>
                  <a:cubicBezTo>
                    <a:pt x="266" y="30"/>
                    <a:pt x="266" y="31"/>
                    <a:pt x="266" y="33"/>
                  </a:cubicBezTo>
                  <a:cubicBezTo>
                    <a:pt x="262" y="30"/>
                    <a:pt x="257" y="28"/>
                    <a:pt x="252" y="28"/>
                  </a:cubicBezTo>
                  <a:cubicBezTo>
                    <a:pt x="236" y="28"/>
                    <a:pt x="229" y="40"/>
                    <a:pt x="229" y="57"/>
                  </a:cubicBezTo>
                  <a:cubicBezTo>
                    <a:pt x="229" y="68"/>
                    <a:pt x="232" y="86"/>
                    <a:pt x="249" y="86"/>
                  </a:cubicBezTo>
                  <a:cubicBezTo>
                    <a:pt x="255" y="86"/>
                    <a:pt x="261" y="83"/>
                    <a:pt x="265" y="78"/>
                  </a:cubicBezTo>
                  <a:cubicBezTo>
                    <a:pt x="265" y="78"/>
                    <a:pt x="265" y="82"/>
                    <a:pt x="265" y="83"/>
                  </a:cubicBezTo>
                  <a:lnTo>
                    <a:pt x="265" y="87"/>
                  </a:lnTo>
                  <a:cubicBezTo>
                    <a:pt x="265" y="88"/>
                    <a:pt x="264" y="90"/>
                    <a:pt x="264" y="91"/>
                  </a:cubicBezTo>
                  <a:cubicBezTo>
                    <a:pt x="263" y="95"/>
                    <a:pt x="260" y="97"/>
                    <a:pt x="254" y="97"/>
                  </a:cubicBezTo>
                  <a:cubicBezTo>
                    <a:pt x="246" y="97"/>
                    <a:pt x="239" y="95"/>
                    <a:pt x="232" y="92"/>
                  </a:cubicBezTo>
                  <a:lnTo>
                    <a:pt x="231" y="106"/>
                  </a:lnTo>
                  <a:cubicBezTo>
                    <a:pt x="238" y="109"/>
                    <a:pt x="246" y="110"/>
                    <a:pt x="254" y="110"/>
                  </a:cubicBezTo>
                  <a:cubicBezTo>
                    <a:pt x="268" y="110"/>
                    <a:pt x="277" y="105"/>
                    <a:pt x="279" y="94"/>
                  </a:cubicBezTo>
                  <a:cubicBezTo>
                    <a:pt x="280" y="91"/>
                    <a:pt x="280" y="88"/>
                    <a:pt x="280" y="85"/>
                  </a:cubicBezTo>
                  <a:lnTo>
                    <a:pt x="280" y="43"/>
                  </a:lnTo>
                  <a:cubicBezTo>
                    <a:pt x="280" y="36"/>
                    <a:pt x="281" y="29"/>
                    <a:pt x="281" y="29"/>
                  </a:cubicBezTo>
                  <a:moveTo>
                    <a:pt x="265" y="67"/>
                  </a:moveTo>
                  <a:cubicBezTo>
                    <a:pt x="262" y="71"/>
                    <a:pt x="258" y="73"/>
                    <a:pt x="253" y="73"/>
                  </a:cubicBezTo>
                  <a:cubicBezTo>
                    <a:pt x="246" y="73"/>
                    <a:pt x="244" y="63"/>
                    <a:pt x="244" y="57"/>
                  </a:cubicBezTo>
                  <a:cubicBezTo>
                    <a:pt x="244" y="51"/>
                    <a:pt x="245" y="40"/>
                    <a:pt x="254" y="40"/>
                  </a:cubicBezTo>
                  <a:cubicBezTo>
                    <a:pt x="258" y="40"/>
                    <a:pt x="261" y="41"/>
                    <a:pt x="265" y="43"/>
                  </a:cubicBezTo>
                  <a:lnTo>
                    <a:pt x="265" y="67"/>
                  </a:lnTo>
                  <a:close/>
                  <a:moveTo>
                    <a:pt x="312" y="10"/>
                  </a:moveTo>
                  <a:cubicBezTo>
                    <a:pt x="312" y="5"/>
                    <a:pt x="308" y="0"/>
                    <a:pt x="302" y="0"/>
                  </a:cubicBezTo>
                  <a:cubicBezTo>
                    <a:pt x="290" y="0"/>
                    <a:pt x="290" y="19"/>
                    <a:pt x="302" y="19"/>
                  </a:cubicBezTo>
                  <a:cubicBezTo>
                    <a:pt x="307" y="19"/>
                    <a:pt x="312" y="15"/>
                    <a:pt x="312" y="10"/>
                  </a:cubicBezTo>
                  <a:close/>
                  <a:moveTo>
                    <a:pt x="310" y="86"/>
                  </a:moveTo>
                  <a:lnTo>
                    <a:pt x="310" y="41"/>
                  </a:lnTo>
                  <a:cubicBezTo>
                    <a:pt x="310" y="37"/>
                    <a:pt x="310" y="33"/>
                    <a:pt x="309" y="29"/>
                  </a:cubicBezTo>
                  <a:lnTo>
                    <a:pt x="295" y="29"/>
                  </a:lnTo>
                  <a:lnTo>
                    <a:pt x="295" y="86"/>
                  </a:lnTo>
                  <a:lnTo>
                    <a:pt x="310" y="86"/>
                  </a:lnTo>
                  <a:close/>
                  <a:moveTo>
                    <a:pt x="372" y="56"/>
                  </a:moveTo>
                  <a:cubicBezTo>
                    <a:pt x="372" y="43"/>
                    <a:pt x="367" y="28"/>
                    <a:pt x="348" y="28"/>
                  </a:cubicBezTo>
                  <a:cubicBezTo>
                    <a:pt x="331" y="28"/>
                    <a:pt x="323" y="42"/>
                    <a:pt x="323" y="58"/>
                  </a:cubicBezTo>
                  <a:cubicBezTo>
                    <a:pt x="323" y="68"/>
                    <a:pt x="326" y="87"/>
                    <a:pt x="347" y="87"/>
                  </a:cubicBezTo>
                  <a:cubicBezTo>
                    <a:pt x="355" y="87"/>
                    <a:pt x="364" y="85"/>
                    <a:pt x="371" y="81"/>
                  </a:cubicBezTo>
                  <a:lnTo>
                    <a:pt x="371" y="69"/>
                  </a:lnTo>
                  <a:cubicBezTo>
                    <a:pt x="364" y="73"/>
                    <a:pt x="357" y="75"/>
                    <a:pt x="349" y="75"/>
                  </a:cubicBezTo>
                  <a:cubicBezTo>
                    <a:pt x="342" y="75"/>
                    <a:pt x="339" y="71"/>
                    <a:pt x="339" y="61"/>
                  </a:cubicBezTo>
                  <a:lnTo>
                    <a:pt x="372" y="61"/>
                  </a:lnTo>
                  <a:cubicBezTo>
                    <a:pt x="372" y="61"/>
                    <a:pt x="372" y="57"/>
                    <a:pt x="372" y="56"/>
                  </a:cubicBezTo>
                  <a:moveTo>
                    <a:pt x="357" y="52"/>
                  </a:moveTo>
                  <a:lnTo>
                    <a:pt x="339" y="52"/>
                  </a:lnTo>
                  <a:cubicBezTo>
                    <a:pt x="339" y="47"/>
                    <a:pt x="341" y="39"/>
                    <a:pt x="348" y="39"/>
                  </a:cubicBezTo>
                  <a:cubicBezTo>
                    <a:pt x="356" y="39"/>
                    <a:pt x="357" y="47"/>
                    <a:pt x="357" y="52"/>
                  </a:cubicBezTo>
                  <a:moveTo>
                    <a:pt x="403" y="79"/>
                  </a:moveTo>
                  <a:cubicBezTo>
                    <a:pt x="402" y="67"/>
                    <a:pt x="385" y="67"/>
                    <a:pt x="384" y="79"/>
                  </a:cubicBezTo>
                  <a:cubicBezTo>
                    <a:pt x="384" y="84"/>
                    <a:pt x="388" y="88"/>
                    <a:pt x="394" y="87"/>
                  </a:cubicBezTo>
                  <a:cubicBezTo>
                    <a:pt x="399" y="88"/>
                    <a:pt x="403" y="84"/>
                    <a:pt x="403" y="79"/>
                  </a:cubicBezTo>
                  <a:close/>
                  <a:moveTo>
                    <a:pt x="525" y="10"/>
                  </a:moveTo>
                  <a:lnTo>
                    <a:pt x="509" y="9"/>
                  </a:lnTo>
                  <a:lnTo>
                    <a:pt x="500" y="46"/>
                  </a:lnTo>
                  <a:cubicBezTo>
                    <a:pt x="499" y="52"/>
                    <a:pt x="497" y="63"/>
                    <a:pt x="497" y="65"/>
                  </a:cubicBezTo>
                  <a:cubicBezTo>
                    <a:pt x="496" y="63"/>
                    <a:pt x="494" y="52"/>
                    <a:pt x="493" y="46"/>
                  </a:cubicBezTo>
                  <a:lnTo>
                    <a:pt x="485" y="9"/>
                  </a:lnTo>
                  <a:lnTo>
                    <a:pt x="468" y="9"/>
                  </a:lnTo>
                  <a:lnTo>
                    <a:pt x="460" y="46"/>
                  </a:lnTo>
                  <a:cubicBezTo>
                    <a:pt x="458" y="52"/>
                    <a:pt x="457" y="62"/>
                    <a:pt x="456" y="65"/>
                  </a:cubicBezTo>
                  <a:cubicBezTo>
                    <a:pt x="456" y="62"/>
                    <a:pt x="454" y="52"/>
                    <a:pt x="453" y="46"/>
                  </a:cubicBezTo>
                  <a:lnTo>
                    <a:pt x="444" y="8"/>
                  </a:lnTo>
                  <a:lnTo>
                    <a:pt x="427" y="9"/>
                  </a:lnTo>
                  <a:lnTo>
                    <a:pt x="448" y="86"/>
                  </a:lnTo>
                  <a:lnTo>
                    <a:pt x="464" y="86"/>
                  </a:lnTo>
                  <a:lnTo>
                    <a:pt x="472" y="51"/>
                  </a:lnTo>
                  <a:cubicBezTo>
                    <a:pt x="473" y="45"/>
                    <a:pt x="476" y="31"/>
                    <a:pt x="476" y="31"/>
                  </a:cubicBezTo>
                  <a:cubicBezTo>
                    <a:pt x="476" y="31"/>
                    <a:pt x="479" y="45"/>
                    <a:pt x="480" y="51"/>
                  </a:cubicBezTo>
                  <a:lnTo>
                    <a:pt x="488" y="86"/>
                  </a:lnTo>
                  <a:lnTo>
                    <a:pt x="505" y="86"/>
                  </a:lnTo>
                  <a:lnTo>
                    <a:pt x="525" y="10"/>
                  </a:lnTo>
                  <a:close/>
                  <a:moveTo>
                    <a:pt x="578" y="86"/>
                  </a:moveTo>
                  <a:cubicBezTo>
                    <a:pt x="578" y="82"/>
                    <a:pt x="577" y="78"/>
                    <a:pt x="577" y="74"/>
                  </a:cubicBezTo>
                  <a:lnTo>
                    <a:pt x="577" y="47"/>
                  </a:lnTo>
                  <a:cubicBezTo>
                    <a:pt x="578" y="42"/>
                    <a:pt x="577" y="37"/>
                    <a:pt x="574" y="33"/>
                  </a:cubicBezTo>
                  <a:cubicBezTo>
                    <a:pt x="570" y="29"/>
                    <a:pt x="564" y="27"/>
                    <a:pt x="559" y="28"/>
                  </a:cubicBezTo>
                  <a:cubicBezTo>
                    <a:pt x="551" y="28"/>
                    <a:pt x="543" y="30"/>
                    <a:pt x="535" y="33"/>
                  </a:cubicBezTo>
                  <a:lnTo>
                    <a:pt x="536" y="45"/>
                  </a:lnTo>
                  <a:cubicBezTo>
                    <a:pt x="542" y="42"/>
                    <a:pt x="549" y="40"/>
                    <a:pt x="556" y="40"/>
                  </a:cubicBezTo>
                  <a:cubicBezTo>
                    <a:pt x="561" y="40"/>
                    <a:pt x="562" y="42"/>
                    <a:pt x="562" y="46"/>
                  </a:cubicBezTo>
                  <a:lnTo>
                    <a:pt x="562" y="52"/>
                  </a:lnTo>
                  <a:cubicBezTo>
                    <a:pt x="553" y="52"/>
                    <a:pt x="545" y="54"/>
                    <a:pt x="537" y="58"/>
                  </a:cubicBezTo>
                  <a:cubicBezTo>
                    <a:pt x="533" y="61"/>
                    <a:pt x="531" y="65"/>
                    <a:pt x="532" y="70"/>
                  </a:cubicBezTo>
                  <a:cubicBezTo>
                    <a:pt x="531" y="79"/>
                    <a:pt x="538" y="87"/>
                    <a:pt x="548" y="87"/>
                  </a:cubicBezTo>
                  <a:cubicBezTo>
                    <a:pt x="553" y="87"/>
                    <a:pt x="559" y="84"/>
                    <a:pt x="563" y="81"/>
                  </a:cubicBezTo>
                  <a:cubicBezTo>
                    <a:pt x="563" y="82"/>
                    <a:pt x="563" y="84"/>
                    <a:pt x="564" y="86"/>
                  </a:cubicBezTo>
                  <a:lnTo>
                    <a:pt x="578" y="86"/>
                  </a:lnTo>
                  <a:close/>
                  <a:moveTo>
                    <a:pt x="562" y="71"/>
                  </a:moveTo>
                  <a:cubicBezTo>
                    <a:pt x="559" y="74"/>
                    <a:pt x="556" y="75"/>
                    <a:pt x="552" y="76"/>
                  </a:cubicBezTo>
                  <a:cubicBezTo>
                    <a:pt x="548" y="76"/>
                    <a:pt x="547" y="72"/>
                    <a:pt x="547" y="69"/>
                  </a:cubicBezTo>
                  <a:cubicBezTo>
                    <a:pt x="547" y="67"/>
                    <a:pt x="547" y="65"/>
                    <a:pt x="549" y="64"/>
                  </a:cubicBezTo>
                  <a:cubicBezTo>
                    <a:pt x="553" y="62"/>
                    <a:pt x="557" y="60"/>
                    <a:pt x="562" y="61"/>
                  </a:cubicBezTo>
                  <a:lnTo>
                    <a:pt x="562" y="71"/>
                  </a:lnTo>
                  <a:close/>
                  <a:moveTo>
                    <a:pt x="632" y="69"/>
                  </a:moveTo>
                  <a:cubicBezTo>
                    <a:pt x="632" y="55"/>
                    <a:pt x="619" y="53"/>
                    <a:pt x="610" y="49"/>
                  </a:cubicBezTo>
                  <a:cubicBezTo>
                    <a:pt x="608" y="48"/>
                    <a:pt x="606" y="47"/>
                    <a:pt x="606" y="44"/>
                  </a:cubicBezTo>
                  <a:cubicBezTo>
                    <a:pt x="606" y="42"/>
                    <a:pt x="607" y="40"/>
                    <a:pt x="611" y="40"/>
                  </a:cubicBezTo>
                  <a:cubicBezTo>
                    <a:pt x="617" y="40"/>
                    <a:pt x="623" y="41"/>
                    <a:pt x="628" y="44"/>
                  </a:cubicBezTo>
                  <a:lnTo>
                    <a:pt x="629" y="31"/>
                  </a:lnTo>
                  <a:cubicBezTo>
                    <a:pt x="623" y="29"/>
                    <a:pt x="618" y="28"/>
                    <a:pt x="612" y="28"/>
                  </a:cubicBezTo>
                  <a:cubicBezTo>
                    <a:pt x="601" y="27"/>
                    <a:pt x="591" y="35"/>
                    <a:pt x="591" y="46"/>
                  </a:cubicBezTo>
                  <a:cubicBezTo>
                    <a:pt x="591" y="58"/>
                    <a:pt x="604" y="61"/>
                    <a:pt x="612" y="65"/>
                  </a:cubicBezTo>
                  <a:cubicBezTo>
                    <a:pt x="615" y="66"/>
                    <a:pt x="617" y="67"/>
                    <a:pt x="617" y="70"/>
                  </a:cubicBezTo>
                  <a:cubicBezTo>
                    <a:pt x="617" y="73"/>
                    <a:pt x="615" y="75"/>
                    <a:pt x="611" y="75"/>
                  </a:cubicBezTo>
                  <a:cubicBezTo>
                    <a:pt x="604" y="74"/>
                    <a:pt x="597" y="72"/>
                    <a:pt x="591" y="69"/>
                  </a:cubicBezTo>
                  <a:lnTo>
                    <a:pt x="590" y="83"/>
                  </a:lnTo>
                  <a:cubicBezTo>
                    <a:pt x="597" y="86"/>
                    <a:pt x="604" y="87"/>
                    <a:pt x="611" y="88"/>
                  </a:cubicBezTo>
                  <a:cubicBezTo>
                    <a:pt x="622" y="89"/>
                    <a:pt x="632" y="80"/>
                    <a:pt x="632" y="69"/>
                  </a:cubicBezTo>
                  <a:moveTo>
                    <a:pt x="684" y="69"/>
                  </a:moveTo>
                  <a:cubicBezTo>
                    <a:pt x="684" y="55"/>
                    <a:pt x="671" y="53"/>
                    <a:pt x="661" y="49"/>
                  </a:cubicBezTo>
                  <a:cubicBezTo>
                    <a:pt x="659" y="48"/>
                    <a:pt x="657" y="47"/>
                    <a:pt x="657" y="45"/>
                  </a:cubicBezTo>
                  <a:cubicBezTo>
                    <a:pt x="657" y="43"/>
                    <a:pt x="659" y="40"/>
                    <a:pt x="663" y="40"/>
                  </a:cubicBezTo>
                  <a:cubicBezTo>
                    <a:pt x="669" y="40"/>
                    <a:pt x="674" y="42"/>
                    <a:pt x="680" y="44"/>
                  </a:cubicBezTo>
                  <a:lnTo>
                    <a:pt x="680" y="31"/>
                  </a:lnTo>
                  <a:cubicBezTo>
                    <a:pt x="675" y="29"/>
                    <a:pt x="669" y="28"/>
                    <a:pt x="663" y="28"/>
                  </a:cubicBezTo>
                  <a:cubicBezTo>
                    <a:pt x="652" y="27"/>
                    <a:pt x="643" y="35"/>
                    <a:pt x="642" y="46"/>
                  </a:cubicBezTo>
                  <a:cubicBezTo>
                    <a:pt x="642" y="58"/>
                    <a:pt x="655" y="61"/>
                    <a:pt x="664" y="65"/>
                  </a:cubicBezTo>
                  <a:cubicBezTo>
                    <a:pt x="667" y="66"/>
                    <a:pt x="669" y="67"/>
                    <a:pt x="669" y="70"/>
                  </a:cubicBezTo>
                  <a:cubicBezTo>
                    <a:pt x="669" y="73"/>
                    <a:pt x="666" y="75"/>
                    <a:pt x="663" y="75"/>
                  </a:cubicBezTo>
                  <a:cubicBezTo>
                    <a:pt x="656" y="74"/>
                    <a:pt x="649" y="72"/>
                    <a:pt x="643" y="69"/>
                  </a:cubicBezTo>
                  <a:lnTo>
                    <a:pt x="642" y="83"/>
                  </a:lnTo>
                  <a:cubicBezTo>
                    <a:pt x="648" y="86"/>
                    <a:pt x="655" y="87"/>
                    <a:pt x="662" y="88"/>
                  </a:cubicBezTo>
                  <a:cubicBezTo>
                    <a:pt x="673" y="89"/>
                    <a:pt x="683" y="80"/>
                    <a:pt x="684" y="69"/>
                  </a:cubicBezTo>
                  <a:moveTo>
                    <a:pt x="743" y="56"/>
                  </a:moveTo>
                  <a:cubicBezTo>
                    <a:pt x="743" y="43"/>
                    <a:pt x="737" y="28"/>
                    <a:pt x="718" y="28"/>
                  </a:cubicBezTo>
                  <a:cubicBezTo>
                    <a:pt x="701" y="28"/>
                    <a:pt x="693" y="43"/>
                    <a:pt x="693" y="58"/>
                  </a:cubicBezTo>
                  <a:cubicBezTo>
                    <a:pt x="693" y="68"/>
                    <a:pt x="697" y="87"/>
                    <a:pt x="717" y="87"/>
                  </a:cubicBezTo>
                  <a:cubicBezTo>
                    <a:pt x="726" y="88"/>
                    <a:pt x="734" y="86"/>
                    <a:pt x="742" y="81"/>
                  </a:cubicBezTo>
                  <a:lnTo>
                    <a:pt x="741" y="70"/>
                  </a:lnTo>
                  <a:cubicBezTo>
                    <a:pt x="734" y="73"/>
                    <a:pt x="727" y="75"/>
                    <a:pt x="720" y="76"/>
                  </a:cubicBezTo>
                  <a:cubicBezTo>
                    <a:pt x="713" y="76"/>
                    <a:pt x="709" y="71"/>
                    <a:pt x="709" y="61"/>
                  </a:cubicBezTo>
                  <a:lnTo>
                    <a:pt x="742" y="61"/>
                  </a:lnTo>
                  <a:cubicBezTo>
                    <a:pt x="742" y="61"/>
                    <a:pt x="743" y="57"/>
                    <a:pt x="743" y="56"/>
                  </a:cubicBezTo>
                  <a:moveTo>
                    <a:pt x="727" y="52"/>
                  </a:moveTo>
                  <a:lnTo>
                    <a:pt x="710" y="52"/>
                  </a:lnTo>
                  <a:cubicBezTo>
                    <a:pt x="710" y="47"/>
                    <a:pt x="711" y="39"/>
                    <a:pt x="718" y="39"/>
                  </a:cubicBezTo>
                  <a:cubicBezTo>
                    <a:pt x="726" y="39"/>
                    <a:pt x="727" y="47"/>
                    <a:pt x="727" y="52"/>
                  </a:cubicBezTo>
                  <a:close/>
                  <a:moveTo>
                    <a:pt x="790" y="29"/>
                  </a:moveTo>
                  <a:cubicBezTo>
                    <a:pt x="790" y="29"/>
                    <a:pt x="789" y="28"/>
                    <a:pt x="783" y="28"/>
                  </a:cubicBezTo>
                  <a:cubicBezTo>
                    <a:pt x="779" y="29"/>
                    <a:pt x="775" y="31"/>
                    <a:pt x="772" y="35"/>
                  </a:cubicBezTo>
                  <a:cubicBezTo>
                    <a:pt x="772" y="35"/>
                    <a:pt x="771" y="35"/>
                    <a:pt x="771" y="36"/>
                  </a:cubicBezTo>
                  <a:cubicBezTo>
                    <a:pt x="771" y="34"/>
                    <a:pt x="771" y="31"/>
                    <a:pt x="770" y="29"/>
                  </a:cubicBezTo>
                  <a:lnTo>
                    <a:pt x="756" y="29"/>
                  </a:lnTo>
                  <a:cubicBezTo>
                    <a:pt x="756" y="34"/>
                    <a:pt x="756" y="38"/>
                    <a:pt x="756" y="43"/>
                  </a:cubicBezTo>
                  <a:lnTo>
                    <a:pt x="756" y="86"/>
                  </a:lnTo>
                  <a:lnTo>
                    <a:pt x="772" y="86"/>
                  </a:lnTo>
                  <a:lnTo>
                    <a:pt x="772" y="46"/>
                  </a:lnTo>
                  <a:cubicBezTo>
                    <a:pt x="774" y="43"/>
                    <a:pt x="777" y="42"/>
                    <a:pt x="781" y="41"/>
                  </a:cubicBezTo>
                  <a:cubicBezTo>
                    <a:pt x="784" y="41"/>
                    <a:pt x="786" y="41"/>
                    <a:pt x="789" y="41"/>
                  </a:cubicBezTo>
                  <a:lnTo>
                    <a:pt x="790" y="29"/>
                  </a:lnTo>
                  <a:close/>
                  <a:moveTo>
                    <a:pt x="805" y="79"/>
                  </a:moveTo>
                  <a:cubicBezTo>
                    <a:pt x="804" y="67"/>
                    <a:pt x="787" y="67"/>
                    <a:pt x="786" y="79"/>
                  </a:cubicBezTo>
                  <a:cubicBezTo>
                    <a:pt x="786" y="84"/>
                    <a:pt x="790" y="88"/>
                    <a:pt x="796" y="88"/>
                  </a:cubicBezTo>
                  <a:cubicBezTo>
                    <a:pt x="801" y="88"/>
                    <a:pt x="805" y="84"/>
                    <a:pt x="805" y="79"/>
                  </a:cubicBezTo>
                  <a:moveTo>
                    <a:pt x="891" y="86"/>
                  </a:moveTo>
                  <a:lnTo>
                    <a:pt x="891" y="72"/>
                  </a:lnTo>
                  <a:lnTo>
                    <a:pt x="859" y="72"/>
                  </a:lnTo>
                  <a:lnTo>
                    <a:pt x="859" y="9"/>
                  </a:lnTo>
                  <a:lnTo>
                    <a:pt x="843" y="9"/>
                  </a:lnTo>
                  <a:lnTo>
                    <a:pt x="843" y="86"/>
                  </a:lnTo>
                  <a:lnTo>
                    <a:pt x="891" y="86"/>
                  </a:lnTo>
                  <a:close/>
                  <a:moveTo>
                    <a:pt x="949" y="56"/>
                  </a:moveTo>
                  <a:cubicBezTo>
                    <a:pt x="949" y="43"/>
                    <a:pt x="944" y="28"/>
                    <a:pt x="924" y="28"/>
                  </a:cubicBezTo>
                  <a:cubicBezTo>
                    <a:pt x="907" y="28"/>
                    <a:pt x="900" y="43"/>
                    <a:pt x="900" y="58"/>
                  </a:cubicBezTo>
                  <a:cubicBezTo>
                    <a:pt x="900" y="68"/>
                    <a:pt x="903" y="87"/>
                    <a:pt x="923" y="87"/>
                  </a:cubicBezTo>
                  <a:cubicBezTo>
                    <a:pt x="932" y="88"/>
                    <a:pt x="940" y="86"/>
                    <a:pt x="948" y="81"/>
                  </a:cubicBezTo>
                  <a:lnTo>
                    <a:pt x="947" y="70"/>
                  </a:lnTo>
                  <a:cubicBezTo>
                    <a:pt x="941" y="73"/>
                    <a:pt x="933" y="75"/>
                    <a:pt x="926" y="76"/>
                  </a:cubicBezTo>
                  <a:cubicBezTo>
                    <a:pt x="919" y="76"/>
                    <a:pt x="916" y="71"/>
                    <a:pt x="916" y="61"/>
                  </a:cubicBezTo>
                  <a:lnTo>
                    <a:pt x="949" y="61"/>
                  </a:lnTo>
                  <a:cubicBezTo>
                    <a:pt x="949" y="61"/>
                    <a:pt x="949" y="57"/>
                    <a:pt x="949" y="56"/>
                  </a:cubicBezTo>
                  <a:moveTo>
                    <a:pt x="933" y="52"/>
                  </a:moveTo>
                  <a:lnTo>
                    <a:pt x="916" y="52"/>
                  </a:lnTo>
                  <a:cubicBezTo>
                    <a:pt x="916" y="47"/>
                    <a:pt x="917" y="39"/>
                    <a:pt x="924" y="39"/>
                  </a:cubicBezTo>
                  <a:cubicBezTo>
                    <a:pt x="932" y="39"/>
                    <a:pt x="933" y="47"/>
                    <a:pt x="933" y="52"/>
                  </a:cubicBezTo>
                  <a:close/>
                  <a:moveTo>
                    <a:pt x="1015" y="57"/>
                  </a:moveTo>
                  <a:cubicBezTo>
                    <a:pt x="1015" y="46"/>
                    <a:pt x="1012" y="28"/>
                    <a:pt x="993" y="28"/>
                  </a:cubicBezTo>
                  <a:cubicBezTo>
                    <a:pt x="988" y="28"/>
                    <a:pt x="982" y="30"/>
                    <a:pt x="978" y="34"/>
                  </a:cubicBezTo>
                  <a:cubicBezTo>
                    <a:pt x="978" y="34"/>
                    <a:pt x="978" y="30"/>
                    <a:pt x="978" y="28"/>
                  </a:cubicBezTo>
                  <a:lnTo>
                    <a:pt x="978" y="3"/>
                  </a:lnTo>
                  <a:lnTo>
                    <a:pt x="963" y="4"/>
                  </a:lnTo>
                  <a:lnTo>
                    <a:pt x="963" y="74"/>
                  </a:lnTo>
                  <a:cubicBezTo>
                    <a:pt x="963" y="78"/>
                    <a:pt x="962" y="82"/>
                    <a:pt x="962" y="86"/>
                  </a:cubicBezTo>
                  <a:lnTo>
                    <a:pt x="977" y="86"/>
                  </a:lnTo>
                  <a:cubicBezTo>
                    <a:pt x="977" y="85"/>
                    <a:pt x="977" y="83"/>
                    <a:pt x="977" y="82"/>
                  </a:cubicBezTo>
                  <a:cubicBezTo>
                    <a:pt x="982" y="85"/>
                    <a:pt x="987" y="87"/>
                    <a:pt x="993" y="87"/>
                  </a:cubicBezTo>
                  <a:cubicBezTo>
                    <a:pt x="1007" y="87"/>
                    <a:pt x="1015" y="74"/>
                    <a:pt x="1015" y="57"/>
                  </a:cubicBezTo>
                  <a:moveTo>
                    <a:pt x="999" y="57"/>
                  </a:moveTo>
                  <a:cubicBezTo>
                    <a:pt x="999" y="70"/>
                    <a:pt x="994" y="75"/>
                    <a:pt x="990" y="75"/>
                  </a:cubicBezTo>
                  <a:cubicBezTo>
                    <a:pt x="986" y="75"/>
                    <a:pt x="982" y="73"/>
                    <a:pt x="978" y="71"/>
                  </a:cubicBezTo>
                  <a:lnTo>
                    <a:pt x="978" y="45"/>
                  </a:lnTo>
                  <a:cubicBezTo>
                    <a:pt x="982" y="42"/>
                    <a:pt x="986" y="40"/>
                    <a:pt x="990" y="40"/>
                  </a:cubicBezTo>
                  <a:cubicBezTo>
                    <a:pt x="998" y="40"/>
                    <a:pt x="999" y="51"/>
                    <a:pt x="999" y="57"/>
                  </a:cubicBezTo>
                  <a:moveTo>
                    <a:pt x="1075" y="56"/>
                  </a:moveTo>
                  <a:cubicBezTo>
                    <a:pt x="1075" y="43"/>
                    <a:pt x="1070" y="28"/>
                    <a:pt x="1050" y="28"/>
                  </a:cubicBezTo>
                  <a:cubicBezTo>
                    <a:pt x="1033" y="28"/>
                    <a:pt x="1026" y="43"/>
                    <a:pt x="1026" y="58"/>
                  </a:cubicBezTo>
                  <a:cubicBezTo>
                    <a:pt x="1026" y="68"/>
                    <a:pt x="1029" y="87"/>
                    <a:pt x="1049" y="87"/>
                  </a:cubicBezTo>
                  <a:cubicBezTo>
                    <a:pt x="1058" y="88"/>
                    <a:pt x="1066" y="86"/>
                    <a:pt x="1074" y="81"/>
                  </a:cubicBezTo>
                  <a:lnTo>
                    <a:pt x="1073" y="70"/>
                  </a:lnTo>
                  <a:cubicBezTo>
                    <a:pt x="1067" y="73"/>
                    <a:pt x="1059" y="75"/>
                    <a:pt x="1052" y="76"/>
                  </a:cubicBezTo>
                  <a:cubicBezTo>
                    <a:pt x="1045" y="76"/>
                    <a:pt x="1042" y="71"/>
                    <a:pt x="1042" y="61"/>
                  </a:cubicBezTo>
                  <a:lnTo>
                    <a:pt x="1075" y="61"/>
                  </a:lnTo>
                  <a:cubicBezTo>
                    <a:pt x="1075" y="61"/>
                    <a:pt x="1075" y="57"/>
                    <a:pt x="1075" y="56"/>
                  </a:cubicBezTo>
                  <a:moveTo>
                    <a:pt x="1060" y="52"/>
                  </a:moveTo>
                  <a:lnTo>
                    <a:pt x="1042" y="52"/>
                  </a:lnTo>
                  <a:cubicBezTo>
                    <a:pt x="1042" y="47"/>
                    <a:pt x="1043" y="39"/>
                    <a:pt x="1050" y="39"/>
                  </a:cubicBezTo>
                  <a:cubicBezTo>
                    <a:pt x="1058" y="39"/>
                    <a:pt x="1060" y="47"/>
                    <a:pt x="1060" y="52"/>
                  </a:cubicBezTo>
                  <a:close/>
                  <a:moveTo>
                    <a:pt x="1138" y="86"/>
                  </a:moveTo>
                  <a:lnTo>
                    <a:pt x="1138" y="47"/>
                  </a:lnTo>
                  <a:cubicBezTo>
                    <a:pt x="1139" y="42"/>
                    <a:pt x="1138" y="38"/>
                    <a:pt x="1135" y="34"/>
                  </a:cubicBezTo>
                  <a:cubicBezTo>
                    <a:pt x="1132" y="30"/>
                    <a:pt x="1127" y="27"/>
                    <a:pt x="1121" y="28"/>
                  </a:cubicBezTo>
                  <a:cubicBezTo>
                    <a:pt x="1115" y="29"/>
                    <a:pt x="1108" y="32"/>
                    <a:pt x="1103" y="37"/>
                  </a:cubicBezTo>
                  <a:cubicBezTo>
                    <a:pt x="1103" y="34"/>
                    <a:pt x="1103" y="32"/>
                    <a:pt x="1102" y="29"/>
                  </a:cubicBezTo>
                  <a:lnTo>
                    <a:pt x="1088" y="29"/>
                  </a:lnTo>
                  <a:cubicBezTo>
                    <a:pt x="1088" y="29"/>
                    <a:pt x="1089" y="36"/>
                    <a:pt x="1089" y="43"/>
                  </a:cubicBezTo>
                  <a:lnTo>
                    <a:pt x="1089" y="86"/>
                  </a:lnTo>
                  <a:lnTo>
                    <a:pt x="1104" y="86"/>
                  </a:lnTo>
                  <a:lnTo>
                    <a:pt x="1104" y="48"/>
                  </a:lnTo>
                  <a:cubicBezTo>
                    <a:pt x="1107" y="44"/>
                    <a:pt x="1112" y="42"/>
                    <a:pt x="1116" y="41"/>
                  </a:cubicBezTo>
                  <a:cubicBezTo>
                    <a:pt x="1120" y="41"/>
                    <a:pt x="1123" y="42"/>
                    <a:pt x="1123" y="48"/>
                  </a:cubicBezTo>
                  <a:lnTo>
                    <a:pt x="1123" y="86"/>
                  </a:lnTo>
                  <a:lnTo>
                    <a:pt x="1138" y="86"/>
                  </a:lnTo>
                  <a:close/>
                  <a:moveTo>
                    <a:pt x="1170" y="79"/>
                  </a:moveTo>
                  <a:cubicBezTo>
                    <a:pt x="1170" y="74"/>
                    <a:pt x="1165" y="70"/>
                    <a:pt x="1160" y="70"/>
                  </a:cubicBezTo>
                  <a:cubicBezTo>
                    <a:pt x="1155" y="70"/>
                    <a:pt x="1151" y="74"/>
                    <a:pt x="1151" y="79"/>
                  </a:cubicBezTo>
                  <a:cubicBezTo>
                    <a:pt x="1151" y="84"/>
                    <a:pt x="1155" y="88"/>
                    <a:pt x="1160" y="88"/>
                  </a:cubicBezTo>
                  <a:cubicBezTo>
                    <a:pt x="1165" y="88"/>
                    <a:pt x="1170" y="84"/>
                    <a:pt x="1170" y="79"/>
                  </a:cubicBezTo>
                  <a:close/>
                </a:path>
              </a:pathLst>
            </a:custGeom>
            <a:solidFill>
              <a:srgbClr val="5768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2" name="Foliennummernplatzhalter 6">
            <a:extLst>
              <a:ext uri="{FF2B5EF4-FFF2-40B4-BE49-F238E27FC236}">
                <a16:creationId xmlns:a16="http://schemas.microsoft.com/office/drawing/2014/main" id="{972408B9-09A5-4BD3-BE46-FDA5C286A27C}"/>
              </a:ext>
            </a:extLst>
          </p:cNvPr>
          <p:cNvSpPr txBox="1">
            <a:spLocks/>
          </p:cNvSpPr>
          <p:nvPr/>
        </p:nvSpPr>
        <p:spPr>
          <a:xfrm>
            <a:off x="4041209" y="2776044"/>
            <a:ext cx="713667" cy="234488"/>
          </a:xfrm>
          <a:prstGeom prst="rect">
            <a:avLst/>
          </a:prstGeom>
        </p:spPr>
        <p:txBody>
          <a:bodyPr vert="horz" lIns="0" tIns="0" rIns="0" bIns="0" rtlCol="0" anchor="b" anchorCtr="0"/>
          <a:lstStyle>
            <a:defPPr>
              <a:defRPr lang="de-DE"/>
            </a:defPPr>
            <a:lvl1pPr marL="0" algn="r" defTabSz="691195" rtl="0" eaLnBrk="1" latinLnBrk="0" hangingPunct="1">
              <a:defRPr sz="800"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pPr algn="l"/>
            <a:r>
              <a:rPr lang="de-DE">
                <a:solidFill>
                  <a:schemeClr val="bg1"/>
                </a:solidFill>
              </a:rPr>
              <a:t>Folie </a:t>
            </a:r>
            <a:fld id="{6D4C9060-DEFA-4A83-8BDF-49E32732D5D6}" type="slidenum">
              <a:rPr lang="de-DE" smtClean="0">
                <a:solidFill>
                  <a:schemeClr val="bg1"/>
                </a:solidFill>
              </a:rPr>
              <a:pPr algn="l"/>
              <a:t>‹Nr.›</a:t>
            </a:fld>
            <a:endParaRPr lang="de-DE" dirty="0">
              <a:solidFill>
                <a:schemeClr val="bg1"/>
              </a:solidFill>
            </a:endParaRPr>
          </a:p>
        </p:txBody>
      </p:sp>
    </p:spTree>
    <p:extLst>
      <p:ext uri="{BB962C8B-B14F-4D97-AF65-F5344CB8AC3E}">
        <p14:creationId xmlns:p14="http://schemas.microsoft.com/office/powerpoint/2010/main" val="2843112485"/>
      </p:ext>
    </p:extLst>
  </p:cSld>
  <p:clrMap bg1="lt1" tx1="dk1" bg2="lt2" tx2="dk2" accent1="accent1" accent2="accent2" accent3="accent3" accent4="accent4" accent5="accent5" accent6="accent6" hlink="hlink" folHlink="folHlink"/>
  <p:hf/>
  <p:notesStyle>
    <a:lvl1pPr marL="0" algn="l" defTabSz="691195" rtl="0" eaLnBrk="1" latinLnBrk="0" hangingPunct="1">
      <a:defRPr sz="907" kern="1200">
        <a:solidFill>
          <a:schemeClr val="tx1"/>
        </a:solidFill>
        <a:latin typeface="+mn-lt"/>
        <a:ea typeface="+mn-ea"/>
        <a:cs typeface="+mn-cs"/>
      </a:defRPr>
    </a:lvl1pPr>
    <a:lvl2pPr marL="345597" algn="l" defTabSz="691195" rtl="0" eaLnBrk="1" latinLnBrk="0" hangingPunct="1">
      <a:defRPr sz="907" kern="1200">
        <a:solidFill>
          <a:schemeClr val="tx1"/>
        </a:solidFill>
        <a:latin typeface="+mn-lt"/>
        <a:ea typeface="+mn-ea"/>
        <a:cs typeface="+mn-cs"/>
      </a:defRPr>
    </a:lvl2pPr>
    <a:lvl3pPr marL="691195" algn="l" defTabSz="691195" rtl="0" eaLnBrk="1" latinLnBrk="0" hangingPunct="1">
      <a:defRPr sz="907" kern="1200">
        <a:solidFill>
          <a:schemeClr val="tx1"/>
        </a:solidFill>
        <a:latin typeface="+mn-lt"/>
        <a:ea typeface="+mn-ea"/>
        <a:cs typeface="+mn-cs"/>
      </a:defRPr>
    </a:lvl3pPr>
    <a:lvl4pPr marL="1036792" algn="l" defTabSz="691195" rtl="0" eaLnBrk="1" latinLnBrk="0" hangingPunct="1">
      <a:defRPr sz="907" kern="1200">
        <a:solidFill>
          <a:schemeClr val="tx1"/>
        </a:solidFill>
        <a:latin typeface="+mn-lt"/>
        <a:ea typeface="+mn-ea"/>
        <a:cs typeface="+mn-cs"/>
      </a:defRPr>
    </a:lvl4pPr>
    <a:lvl5pPr marL="1382390" algn="l" defTabSz="691195" rtl="0" eaLnBrk="1" latinLnBrk="0" hangingPunct="1">
      <a:defRPr sz="907" kern="1200">
        <a:solidFill>
          <a:schemeClr val="tx1"/>
        </a:solidFill>
        <a:latin typeface="+mn-lt"/>
        <a:ea typeface="+mn-ea"/>
        <a:cs typeface="+mn-cs"/>
      </a:defRPr>
    </a:lvl5pPr>
    <a:lvl6pPr marL="1727987" algn="l" defTabSz="691195" rtl="0" eaLnBrk="1" latinLnBrk="0" hangingPunct="1">
      <a:defRPr sz="907" kern="1200">
        <a:solidFill>
          <a:schemeClr val="tx1"/>
        </a:solidFill>
        <a:latin typeface="+mn-lt"/>
        <a:ea typeface="+mn-ea"/>
        <a:cs typeface="+mn-cs"/>
      </a:defRPr>
    </a:lvl6pPr>
    <a:lvl7pPr marL="2073585" algn="l" defTabSz="691195" rtl="0" eaLnBrk="1" latinLnBrk="0" hangingPunct="1">
      <a:defRPr sz="907" kern="1200">
        <a:solidFill>
          <a:schemeClr val="tx1"/>
        </a:solidFill>
        <a:latin typeface="+mn-lt"/>
        <a:ea typeface="+mn-ea"/>
        <a:cs typeface="+mn-cs"/>
      </a:defRPr>
    </a:lvl7pPr>
    <a:lvl8pPr marL="2419182" algn="l" defTabSz="691195" rtl="0" eaLnBrk="1" latinLnBrk="0" hangingPunct="1">
      <a:defRPr sz="907" kern="1200">
        <a:solidFill>
          <a:schemeClr val="tx1"/>
        </a:solidFill>
        <a:latin typeface="+mn-lt"/>
        <a:ea typeface="+mn-ea"/>
        <a:cs typeface="+mn-cs"/>
      </a:defRPr>
    </a:lvl8pPr>
    <a:lvl9pPr marL="2764780" algn="l" defTabSz="691195" rtl="0" eaLnBrk="1" latinLnBrk="0" hangingPunct="1">
      <a:defRPr sz="90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80B651-FA77-43FF-A552-95A5EF8C90D3}"/>
              </a:ext>
            </a:extLst>
          </p:cNvPr>
          <p:cNvSpPr>
            <a:spLocks noGrp="1"/>
          </p:cNvSpPr>
          <p:nvPr>
            <p:ph type="ctrTitle"/>
          </p:nvPr>
        </p:nvSpPr>
        <p:spPr>
          <a:xfrm>
            <a:off x="431255" y="2448371"/>
            <a:ext cx="6480719" cy="1224144"/>
          </a:xfrm>
          <a:prstGeom prst="rect">
            <a:avLst/>
          </a:prstGeom>
        </p:spPr>
        <p:txBody>
          <a:bodyPr wrap="square" lIns="0" tIns="0" rIns="0" bIns="0" anchor="b" anchorCtr="0">
            <a:noAutofit/>
          </a:bodyPr>
          <a:lstStyle>
            <a:lvl1pPr algn="l">
              <a:lnSpc>
                <a:spcPct val="90000"/>
              </a:lnSpc>
              <a:spcBef>
                <a:spcPts val="0"/>
              </a:spcBef>
              <a:spcAft>
                <a:spcPts val="0"/>
              </a:spcAft>
              <a:defRPr sz="4400" b="1">
                <a:solidFill>
                  <a:schemeClr val="bg1"/>
                </a:solidFill>
              </a:defRPr>
            </a:lvl1pPr>
          </a:lstStyle>
          <a:p>
            <a:r>
              <a:rPr lang="de-DE" noProof="0"/>
              <a:t>Mastertitelformat bearbeiten</a:t>
            </a:r>
            <a:endParaRPr lang="de-DE" noProof="0" dirty="0"/>
          </a:p>
        </p:txBody>
      </p:sp>
      <p:sp>
        <p:nvSpPr>
          <p:cNvPr id="3" name="Untertitel 2">
            <a:extLst>
              <a:ext uri="{FF2B5EF4-FFF2-40B4-BE49-F238E27FC236}">
                <a16:creationId xmlns:a16="http://schemas.microsoft.com/office/drawing/2014/main" id="{22047FA1-05E6-4914-9E1F-9171B3BD67C4}"/>
              </a:ext>
            </a:extLst>
          </p:cNvPr>
          <p:cNvSpPr>
            <a:spLocks noGrp="1"/>
          </p:cNvSpPr>
          <p:nvPr>
            <p:ph type="subTitle" idx="1"/>
          </p:nvPr>
        </p:nvSpPr>
        <p:spPr>
          <a:xfrm>
            <a:off x="431256" y="3888000"/>
            <a:ext cx="6480000" cy="648000"/>
          </a:xfrm>
        </p:spPr>
        <p:txBody>
          <a:bodyPr wrap="square" lIns="0" tIns="0" rIns="0" bIns="0" anchor="t" anchorCtr="0">
            <a:noAutofit/>
          </a:bodyPr>
          <a:lstStyle>
            <a:lvl1pPr marL="0" indent="0" algn="l">
              <a:lnSpc>
                <a:spcPct val="100000"/>
              </a:lnSpc>
              <a:spcBef>
                <a:spcPts val="0"/>
              </a:spcBef>
              <a:spcAft>
                <a:spcPts val="0"/>
              </a:spcAft>
              <a:buNone/>
              <a:defRPr sz="2000" b="0">
                <a:solidFill>
                  <a:schemeClr val="bg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noProof="0"/>
              <a:t>Master-Untertitelformat bearbeiten</a:t>
            </a:r>
            <a:endParaRPr lang="de-DE" noProof="0" dirty="0"/>
          </a:p>
        </p:txBody>
      </p:sp>
      <p:sp>
        <p:nvSpPr>
          <p:cNvPr id="8" name="Rechteck 7">
            <a:extLst>
              <a:ext uri="{FF2B5EF4-FFF2-40B4-BE49-F238E27FC236}">
                <a16:creationId xmlns:a16="http://schemas.microsoft.com/office/drawing/2014/main" id="{F2E03B2E-D379-4F2F-B8A8-821AC7247E6E}"/>
              </a:ext>
            </a:extLst>
          </p:cNvPr>
          <p:cNvSpPr/>
          <p:nvPr/>
        </p:nvSpPr>
        <p:spPr>
          <a:xfrm>
            <a:off x="143223" y="144115"/>
            <a:ext cx="8928000" cy="48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10" name="Textfeld 9">
            <a:extLst>
              <a:ext uri="{FF2B5EF4-FFF2-40B4-BE49-F238E27FC236}">
                <a16:creationId xmlns:a16="http://schemas.microsoft.com/office/drawing/2014/main" id="{131ADE1F-3339-4E57-AF5F-0ABBE14A423A}"/>
              </a:ext>
            </a:extLst>
          </p:cNvPr>
          <p:cNvSpPr txBox="1"/>
          <p:nvPr/>
        </p:nvSpPr>
        <p:spPr>
          <a:xfrm>
            <a:off x="431799" y="4680000"/>
            <a:ext cx="2880001" cy="216000"/>
          </a:xfrm>
          <a:prstGeom prst="rect">
            <a:avLst/>
          </a:prstGeom>
          <a:noFill/>
        </p:spPr>
        <p:txBody>
          <a:bodyPr wrap="none" lIns="0" tIns="0" rIns="0" bIns="0" rtlCol="0" anchor="ctr" anchorCtr="0">
            <a:noAutofit/>
          </a:bodyPr>
          <a:lstStyle/>
          <a:p>
            <a:r>
              <a:rPr lang="de-DE" sz="800" noProof="0" dirty="0">
                <a:solidFill>
                  <a:schemeClr val="bg1"/>
                </a:solidFill>
              </a:rPr>
              <a:t>© BDEW Bundesverband der Energie- und Wasserwirtschaft e.V.</a:t>
            </a:r>
            <a:endParaRPr lang="de-DE" sz="1360" noProof="0" dirty="0">
              <a:solidFill>
                <a:schemeClr val="bg1"/>
              </a:solidFill>
            </a:endParaRPr>
          </a:p>
        </p:txBody>
      </p:sp>
      <p:grpSp>
        <p:nvGrpSpPr>
          <p:cNvPr id="17" name="Gruppieren 16">
            <a:extLst>
              <a:ext uri="{FF2B5EF4-FFF2-40B4-BE49-F238E27FC236}">
                <a16:creationId xmlns:a16="http://schemas.microsoft.com/office/drawing/2014/main" id="{17CD9BC7-37D0-4A0E-8FB2-9BCBCFBC5EF0}"/>
              </a:ext>
            </a:extLst>
          </p:cNvPr>
          <p:cNvGrpSpPr>
            <a:grpSpLocks noChangeAspect="1"/>
          </p:cNvGrpSpPr>
          <p:nvPr/>
        </p:nvGrpSpPr>
        <p:grpSpPr bwMode="gray">
          <a:xfrm>
            <a:off x="7271990" y="576162"/>
            <a:ext cx="1800225" cy="1224000"/>
            <a:chOff x="7271990" y="576162"/>
            <a:chExt cx="1800225" cy="1224000"/>
          </a:xfrm>
        </p:grpSpPr>
        <p:sp>
          <p:nvSpPr>
            <p:cNvPr id="18" name="Rectangle 6">
              <a:extLst>
                <a:ext uri="{FF2B5EF4-FFF2-40B4-BE49-F238E27FC236}">
                  <a16:creationId xmlns:a16="http://schemas.microsoft.com/office/drawing/2014/main" id="{1540F4D0-AD26-4735-85E9-D32DE2B02D2C}"/>
                </a:ext>
              </a:extLst>
            </p:cNvPr>
            <p:cNvSpPr>
              <a:spLocks noChangeArrowheads="1"/>
            </p:cNvSpPr>
            <p:nvPr/>
          </p:nvSpPr>
          <p:spPr bwMode="gray">
            <a:xfrm>
              <a:off x="7271990" y="576162"/>
              <a:ext cx="1800225" cy="12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nvGrpSpPr>
            <p:cNvPr id="19" name="Gruppieren 18">
              <a:extLst>
                <a:ext uri="{FF2B5EF4-FFF2-40B4-BE49-F238E27FC236}">
                  <a16:creationId xmlns:a16="http://schemas.microsoft.com/office/drawing/2014/main" id="{56D0F867-9788-47F3-A179-72ADC6D2F0AF}"/>
                </a:ext>
              </a:extLst>
            </p:cNvPr>
            <p:cNvGrpSpPr>
              <a:grpSpLocks noChangeAspect="1"/>
            </p:cNvGrpSpPr>
            <p:nvPr/>
          </p:nvGrpSpPr>
          <p:grpSpPr bwMode="gray">
            <a:xfrm>
              <a:off x="7538786" y="868025"/>
              <a:ext cx="1244600" cy="646113"/>
              <a:chOff x="7538786" y="868025"/>
              <a:chExt cx="1244600" cy="646113"/>
            </a:xfrm>
          </p:grpSpPr>
          <p:sp>
            <p:nvSpPr>
              <p:cNvPr id="20" name="Freeform 38">
                <a:extLst>
                  <a:ext uri="{FF2B5EF4-FFF2-40B4-BE49-F238E27FC236}">
                    <a16:creationId xmlns:a16="http://schemas.microsoft.com/office/drawing/2014/main" id="{309168E1-DA15-4F73-BE20-CEAC7655EB4C}"/>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576874"/>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1" name="Freeform 39">
                <a:extLst>
                  <a:ext uri="{FF2B5EF4-FFF2-40B4-BE49-F238E27FC236}">
                    <a16:creationId xmlns:a16="http://schemas.microsoft.com/office/drawing/2014/main" id="{51711CB5-FDD0-45BA-AF04-A449C06413E3}"/>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9" name="Freeform 40">
                <a:extLst>
                  <a:ext uri="{FF2B5EF4-FFF2-40B4-BE49-F238E27FC236}">
                    <a16:creationId xmlns:a16="http://schemas.microsoft.com/office/drawing/2014/main" id="{B674A5F6-C446-4850-91C4-438631363298}"/>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30" name="Freeform 41">
                <a:extLst>
                  <a:ext uri="{FF2B5EF4-FFF2-40B4-BE49-F238E27FC236}">
                    <a16:creationId xmlns:a16="http://schemas.microsoft.com/office/drawing/2014/main" id="{1DEBB3CE-6DB7-4BD1-9115-2ADBF8BA7FC5}"/>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31" name="Freeform 42">
                <a:extLst>
                  <a:ext uri="{FF2B5EF4-FFF2-40B4-BE49-F238E27FC236}">
                    <a16:creationId xmlns:a16="http://schemas.microsoft.com/office/drawing/2014/main" id="{398B1686-5CFD-4572-9AC3-C1BC150D359D}"/>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grpSp>
      <p:sp>
        <p:nvSpPr>
          <p:cNvPr id="24" name="Rechteck 23">
            <a:extLst>
              <a:ext uri="{FF2B5EF4-FFF2-40B4-BE49-F238E27FC236}">
                <a16:creationId xmlns:a16="http://schemas.microsoft.com/office/drawing/2014/main" id="{2EE0F0D4-6685-4EBF-BDDE-F1F07A75E28C}"/>
              </a:ext>
            </a:extLst>
          </p:cNvPr>
          <p:cNvSpPr/>
          <p:nvPr/>
        </p:nvSpPr>
        <p:spPr>
          <a:xfrm>
            <a:off x="143223" y="144115"/>
            <a:ext cx="8928000" cy="48960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9" name="Datumsplatzhalter 8">
            <a:extLst>
              <a:ext uri="{FF2B5EF4-FFF2-40B4-BE49-F238E27FC236}">
                <a16:creationId xmlns:a16="http://schemas.microsoft.com/office/drawing/2014/main" id="{00F04ABD-AB70-43C7-8E1E-84E50CA7E4AA}"/>
              </a:ext>
            </a:extLst>
          </p:cNvPr>
          <p:cNvSpPr>
            <a:spLocks noGrp="1"/>
          </p:cNvSpPr>
          <p:nvPr>
            <p:ph type="dt" sz="half" idx="10"/>
          </p:nvPr>
        </p:nvSpPr>
        <p:spPr>
          <a:xfrm>
            <a:off x="3240000" y="4680000"/>
            <a:ext cx="720000" cy="216000"/>
          </a:xfrm>
          <a:prstGeom prst="rect">
            <a:avLst/>
          </a:prstGeom>
        </p:spPr>
        <p:txBody>
          <a:bodyPr/>
          <a:lstStyle>
            <a:lvl1pPr>
              <a:defRPr sz="1000">
                <a:solidFill>
                  <a:schemeClr val="bg1"/>
                </a:solidFill>
              </a:defRPr>
            </a:lvl1pPr>
          </a:lstStyle>
          <a:p>
            <a:r>
              <a:rPr lang="de-DE"/>
              <a:t>13.07.2023</a:t>
            </a:r>
            <a:endParaRPr lang="de-DE" sz="1050" dirty="0"/>
          </a:p>
        </p:txBody>
      </p:sp>
    </p:spTree>
    <p:extLst>
      <p:ext uri="{BB962C8B-B14F-4D97-AF65-F5344CB8AC3E}">
        <p14:creationId xmlns:p14="http://schemas.microsoft.com/office/powerpoint/2010/main" val="689168416"/>
      </p:ext>
    </p:extLst>
  </p:cSld>
  <p:clrMapOvr>
    <a:masterClrMapping/>
  </p:clrMapOvr>
  <p:extLst>
    <p:ext uri="{DCECCB84-F9BA-43D5-87BE-67443E8EF086}">
      <p15:sldGuideLst xmlns:p15="http://schemas.microsoft.com/office/powerpoint/2012/main">
        <p15:guide id="2" pos="2903">
          <p15:clr>
            <a:srgbClr val="FBAE40"/>
          </p15:clr>
        </p15:guide>
        <p15:guide id="3" pos="4354">
          <p15:clr>
            <a:srgbClr val="FBAE40"/>
          </p15:clr>
        </p15:guide>
        <p15:guide id="4" orient="horz" pos="285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30B11-90C1-48B5-A47B-C6C1867ACF65}"/>
              </a:ext>
            </a:extLst>
          </p:cNvPr>
          <p:cNvSpPr>
            <a:spLocks noGrp="1"/>
          </p:cNvSpPr>
          <p:nvPr>
            <p:ph type="title"/>
          </p:nvPr>
        </p:nvSpPr>
        <p:spPr>
          <a:xfrm>
            <a:off x="431257" y="864639"/>
            <a:ext cx="8352382" cy="647628"/>
          </a:xfrm>
          <a:prstGeom prst="rect">
            <a:avLst/>
          </a:prstGeom>
        </p:spPr>
        <p:txBody>
          <a:bodyPr/>
          <a:lstStyle/>
          <a:p>
            <a:r>
              <a:rPr lang="de-DE" noProof="0"/>
              <a:t>Mastertitelformat bearbeiten</a:t>
            </a:r>
          </a:p>
        </p:txBody>
      </p:sp>
      <p:sp>
        <p:nvSpPr>
          <p:cNvPr id="3" name="Textplatzhalter 2">
            <a:extLst>
              <a:ext uri="{FF2B5EF4-FFF2-40B4-BE49-F238E27FC236}">
                <a16:creationId xmlns:a16="http://schemas.microsoft.com/office/drawing/2014/main" id="{8DBBAA8B-5A9A-4984-A4EC-9CDEF82C8833}"/>
              </a:ext>
            </a:extLst>
          </p:cNvPr>
          <p:cNvSpPr>
            <a:spLocks noGrp="1"/>
          </p:cNvSpPr>
          <p:nvPr>
            <p:ph type="body" sz="half" idx="1"/>
          </p:nvPr>
        </p:nvSpPr>
        <p:spPr>
          <a:xfrm>
            <a:off x="431800" y="1800225"/>
            <a:ext cx="8351838" cy="1439863"/>
          </a:xfrm>
        </p:spPr>
        <p:txBody>
          <a:bodyPr/>
          <a:lstStyle/>
          <a:p>
            <a:pPr lvl="0"/>
            <a:r>
              <a:rPr lang="de-DE" noProof="0"/>
              <a:t>Mastertextformat bearbeiten</a:t>
            </a:r>
          </a:p>
          <a:p>
            <a:pPr lvl="1"/>
            <a:r>
              <a:rPr lang="de-DE" noProof="0"/>
              <a:t>Zweite Ebene</a:t>
            </a:r>
          </a:p>
          <a:p>
            <a:pPr lvl="2"/>
            <a:r>
              <a:rPr lang="de-DE" noProof="0"/>
              <a:t>Dritte Ebene</a:t>
            </a:r>
          </a:p>
        </p:txBody>
      </p:sp>
      <p:sp>
        <p:nvSpPr>
          <p:cNvPr id="4" name="Inhaltsplatzhalter 3">
            <a:extLst>
              <a:ext uri="{FF2B5EF4-FFF2-40B4-BE49-F238E27FC236}">
                <a16:creationId xmlns:a16="http://schemas.microsoft.com/office/drawing/2014/main" id="{6E7B639A-AFF6-4EDB-99AE-23678F46DB27}"/>
              </a:ext>
            </a:extLst>
          </p:cNvPr>
          <p:cNvSpPr>
            <a:spLocks noGrp="1"/>
          </p:cNvSpPr>
          <p:nvPr>
            <p:ph sz="half" idx="2"/>
          </p:nvPr>
        </p:nvSpPr>
        <p:spPr>
          <a:xfrm>
            <a:off x="431800" y="3529013"/>
            <a:ext cx="8351838" cy="1439862"/>
          </a:xfrm>
        </p:spPr>
        <p:txBody>
          <a:bodyPr/>
          <a:lstStyle/>
          <a:p>
            <a:pPr lvl="0"/>
            <a:r>
              <a:rPr lang="de-DE" noProof="0"/>
              <a:t>Mastertextformat bearbeiten</a:t>
            </a:r>
          </a:p>
          <a:p>
            <a:pPr lvl="1"/>
            <a:r>
              <a:rPr lang="de-DE" noProof="0"/>
              <a:t>Zweite Ebene</a:t>
            </a:r>
          </a:p>
          <a:p>
            <a:pPr lvl="2"/>
            <a:r>
              <a:rPr lang="de-DE" noProof="0"/>
              <a:t>Dritte Ebene</a:t>
            </a:r>
          </a:p>
        </p:txBody>
      </p:sp>
    </p:spTree>
    <p:extLst>
      <p:ext uri="{BB962C8B-B14F-4D97-AF65-F5344CB8AC3E}">
        <p14:creationId xmlns:p14="http://schemas.microsoft.com/office/powerpoint/2010/main" val="139793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E7DB84-1C76-4167-A28D-AD10C28D40F1}"/>
              </a:ext>
            </a:extLst>
          </p:cNvPr>
          <p:cNvSpPr>
            <a:spLocks noGrp="1"/>
          </p:cNvSpPr>
          <p:nvPr>
            <p:ph type="title"/>
          </p:nvPr>
        </p:nvSpPr>
        <p:spPr>
          <a:xfrm>
            <a:off x="431257" y="864639"/>
            <a:ext cx="8352382" cy="647628"/>
          </a:xfrm>
          <a:prstGeom prst="rect">
            <a:avLst/>
          </a:prstGeom>
        </p:spPr>
        <p:txBody>
          <a:bodyPr/>
          <a:lstStyle/>
          <a:p>
            <a:r>
              <a:rPr lang="de-DE" noProof="0"/>
              <a:t>Mastertitelformat bearbeiten</a:t>
            </a:r>
          </a:p>
        </p:txBody>
      </p:sp>
      <p:sp>
        <p:nvSpPr>
          <p:cNvPr id="3" name="Inhaltsplatzhalter 2">
            <a:extLst>
              <a:ext uri="{FF2B5EF4-FFF2-40B4-BE49-F238E27FC236}">
                <a16:creationId xmlns:a16="http://schemas.microsoft.com/office/drawing/2014/main" id="{D0DB10FA-C3B7-4C1C-B1C4-F19374D0018E}"/>
              </a:ext>
            </a:extLst>
          </p:cNvPr>
          <p:cNvSpPr>
            <a:spLocks noGrp="1"/>
          </p:cNvSpPr>
          <p:nvPr>
            <p:ph sz="half" idx="1"/>
          </p:nvPr>
        </p:nvSpPr>
        <p:spPr>
          <a:xfrm>
            <a:off x="431800" y="1800225"/>
            <a:ext cx="8351838" cy="1439863"/>
          </a:xfrm>
        </p:spPr>
        <p:txBody>
          <a:bodyPr/>
          <a:lstStyle/>
          <a:p>
            <a:pPr lvl="0"/>
            <a:r>
              <a:rPr lang="de-DE" noProof="0"/>
              <a:t>Mastertextformat bearbeiten</a:t>
            </a:r>
          </a:p>
          <a:p>
            <a:pPr lvl="1"/>
            <a:r>
              <a:rPr lang="de-DE" noProof="0"/>
              <a:t>Zweite Ebene</a:t>
            </a:r>
          </a:p>
          <a:p>
            <a:pPr lvl="2"/>
            <a:r>
              <a:rPr lang="de-DE" noProof="0"/>
              <a:t>Dritte Ebene</a:t>
            </a:r>
          </a:p>
        </p:txBody>
      </p:sp>
      <p:sp>
        <p:nvSpPr>
          <p:cNvPr id="4" name="Textplatzhalter 3">
            <a:extLst>
              <a:ext uri="{FF2B5EF4-FFF2-40B4-BE49-F238E27FC236}">
                <a16:creationId xmlns:a16="http://schemas.microsoft.com/office/drawing/2014/main" id="{AEDE0DD5-8E4C-4F57-8A9C-9B3B37C6FF81}"/>
              </a:ext>
            </a:extLst>
          </p:cNvPr>
          <p:cNvSpPr>
            <a:spLocks noGrp="1"/>
          </p:cNvSpPr>
          <p:nvPr>
            <p:ph type="body" sz="half" idx="2"/>
          </p:nvPr>
        </p:nvSpPr>
        <p:spPr>
          <a:xfrm>
            <a:off x="431800" y="3529013"/>
            <a:ext cx="8351838" cy="1439862"/>
          </a:xfrm>
        </p:spPr>
        <p:txBody>
          <a:bodyPr/>
          <a:lstStyle/>
          <a:p>
            <a:pPr lvl="0"/>
            <a:r>
              <a:rPr lang="de-DE" noProof="0"/>
              <a:t>Mastertextformat bearbeiten</a:t>
            </a:r>
          </a:p>
          <a:p>
            <a:pPr lvl="1"/>
            <a:r>
              <a:rPr lang="de-DE" noProof="0"/>
              <a:t>Zweite Ebene</a:t>
            </a:r>
          </a:p>
          <a:p>
            <a:pPr lvl="2"/>
            <a:r>
              <a:rPr lang="de-DE" noProof="0"/>
              <a:t>Dritte Ebene</a:t>
            </a:r>
          </a:p>
        </p:txBody>
      </p:sp>
    </p:spTree>
    <p:extLst>
      <p:ext uri="{BB962C8B-B14F-4D97-AF65-F5344CB8AC3E}">
        <p14:creationId xmlns:p14="http://schemas.microsoft.com/office/powerpoint/2010/main" val="1243109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el und 2 Inhalte üb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170E73-7B77-4078-A382-0C38BC2CD915}"/>
              </a:ext>
            </a:extLst>
          </p:cNvPr>
          <p:cNvSpPr>
            <a:spLocks noGrp="1"/>
          </p:cNvSpPr>
          <p:nvPr>
            <p:ph type="title"/>
          </p:nvPr>
        </p:nvSpPr>
        <p:spPr>
          <a:xfrm>
            <a:off x="431257" y="864639"/>
            <a:ext cx="8352382" cy="647628"/>
          </a:xfrm>
          <a:prstGeom prst="rect">
            <a:avLst/>
          </a:prstGeom>
        </p:spPr>
        <p:txBody>
          <a:bodyPr/>
          <a:lstStyle/>
          <a:p>
            <a:r>
              <a:rPr lang="de-DE" noProof="0"/>
              <a:t>Mastertitelformat bearbeiten</a:t>
            </a:r>
          </a:p>
        </p:txBody>
      </p:sp>
      <p:sp>
        <p:nvSpPr>
          <p:cNvPr id="3" name="Inhaltsplatzhalter 2">
            <a:extLst>
              <a:ext uri="{FF2B5EF4-FFF2-40B4-BE49-F238E27FC236}">
                <a16:creationId xmlns:a16="http://schemas.microsoft.com/office/drawing/2014/main" id="{5914319D-3A73-4DDF-ADE3-85B9FB53761B}"/>
              </a:ext>
            </a:extLst>
          </p:cNvPr>
          <p:cNvSpPr>
            <a:spLocks noGrp="1"/>
          </p:cNvSpPr>
          <p:nvPr>
            <p:ph sz="quarter" idx="1"/>
          </p:nvPr>
        </p:nvSpPr>
        <p:spPr>
          <a:xfrm>
            <a:off x="431453" y="1800596"/>
            <a:ext cx="4032250" cy="1439863"/>
          </a:xfrm>
        </p:spPr>
        <p:txBody>
          <a:bodyPr/>
          <a:lstStyle/>
          <a:p>
            <a:pPr lvl="0"/>
            <a:r>
              <a:rPr lang="de-DE" noProof="0"/>
              <a:t>Mastertextformat bearbeiten</a:t>
            </a:r>
          </a:p>
          <a:p>
            <a:pPr lvl="1"/>
            <a:r>
              <a:rPr lang="de-DE" noProof="0"/>
              <a:t>Zweite Ebene</a:t>
            </a:r>
          </a:p>
          <a:p>
            <a:pPr lvl="2"/>
            <a:r>
              <a:rPr lang="de-DE" noProof="0"/>
              <a:t>Dritte Ebene</a:t>
            </a:r>
          </a:p>
        </p:txBody>
      </p:sp>
      <p:sp>
        <p:nvSpPr>
          <p:cNvPr id="4" name="Inhaltsplatzhalter 3">
            <a:extLst>
              <a:ext uri="{FF2B5EF4-FFF2-40B4-BE49-F238E27FC236}">
                <a16:creationId xmlns:a16="http://schemas.microsoft.com/office/drawing/2014/main" id="{F7736D84-618E-496A-AC3D-E2A92EFA1FC1}"/>
              </a:ext>
            </a:extLst>
          </p:cNvPr>
          <p:cNvSpPr>
            <a:spLocks noGrp="1"/>
          </p:cNvSpPr>
          <p:nvPr>
            <p:ph sz="quarter" idx="2"/>
          </p:nvPr>
        </p:nvSpPr>
        <p:spPr>
          <a:xfrm>
            <a:off x="4751735" y="1800596"/>
            <a:ext cx="4032250" cy="1439863"/>
          </a:xfrm>
        </p:spPr>
        <p:txBody>
          <a:bodyPr/>
          <a:lstStyle/>
          <a:p>
            <a:pPr lvl="0"/>
            <a:r>
              <a:rPr lang="de-DE" noProof="0"/>
              <a:t>Mastertextformat bearbeiten</a:t>
            </a:r>
          </a:p>
          <a:p>
            <a:pPr lvl="1"/>
            <a:r>
              <a:rPr lang="de-DE" noProof="0"/>
              <a:t>Zweite Ebene</a:t>
            </a:r>
          </a:p>
          <a:p>
            <a:pPr lvl="2"/>
            <a:r>
              <a:rPr lang="de-DE" noProof="0"/>
              <a:t>Dritte Ebene</a:t>
            </a:r>
          </a:p>
        </p:txBody>
      </p:sp>
      <p:sp>
        <p:nvSpPr>
          <p:cNvPr id="5" name="Textplatzhalter 4">
            <a:extLst>
              <a:ext uri="{FF2B5EF4-FFF2-40B4-BE49-F238E27FC236}">
                <a16:creationId xmlns:a16="http://schemas.microsoft.com/office/drawing/2014/main" id="{18BD211A-3457-4834-84A1-AE172669D601}"/>
              </a:ext>
            </a:extLst>
          </p:cNvPr>
          <p:cNvSpPr>
            <a:spLocks noGrp="1"/>
          </p:cNvSpPr>
          <p:nvPr>
            <p:ph type="body" sz="half" idx="3"/>
          </p:nvPr>
        </p:nvSpPr>
        <p:spPr>
          <a:xfrm>
            <a:off x="432345" y="3528789"/>
            <a:ext cx="8351838" cy="1439862"/>
          </a:xfrm>
        </p:spPr>
        <p:txBody>
          <a:bodyPr/>
          <a:lstStyle/>
          <a:p>
            <a:pPr lvl="0"/>
            <a:r>
              <a:rPr lang="de-DE" noProof="0"/>
              <a:t>Mastertextformat bearbeiten</a:t>
            </a:r>
          </a:p>
          <a:p>
            <a:pPr lvl="1"/>
            <a:r>
              <a:rPr lang="de-DE" noProof="0"/>
              <a:t>Zweite Ebene</a:t>
            </a:r>
          </a:p>
          <a:p>
            <a:pPr lvl="2"/>
            <a:r>
              <a:rPr lang="de-DE" noProof="0"/>
              <a:t>Dritte Ebene</a:t>
            </a:r>
          </a:p>
        </p:txBody>
      </p:sp>
    </p:spTree>
    <p:extLst>
      <p:ext uri="{BB962C8B-B14F-4D97-AF65-F5344CB8AC3E}">
        <p14:creationId xmlns:p14="http://schemas.microsoft.com/office/powerpoint/2010/main" val="1934398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D6122-9C49-4329-B4B5-6F4F6028EC99}"/>
              </a:ext>
            </a:extLst>
          </p:cNvPr>
          <p:cNvSpPr>
            <a:spLocks noGrp="1"/>
          </p:cNvSpPr>
          <p:nvPr>
            <p:ph type="title"/>
          </p:nvPr>
        </p:nvSpPr>
        <p:spPr>
          <a:xfrm>
            <a:off x="431257" y="864639"/>
            <a:ext cx="8352382" cy="647628"/>
          </a:xfrm>
          <a:prstGeom prst="rect">
            <a:avLst/>
          </a:prstGeom>
        </p:spPr>
        <p:txBody>
          <a:bodyPr/>
          <a:lstStyle/>
          <a:p>
            <a:r>
              <a:rPr lang="de-DE" noProof="0"/>
              <a:t>Mastertitelformat bearbeiten</a:t>
            </a:r>
          </a:p>
        </p:txBody>
      </p:sp>
      <p:sp>
        <p:nvSpPr>
          <p:cNvPr id="3" name="Inhaltsplatzhalter 2">
            <a:extLst>
              <a:ext uri="{FF2B5EF4-FFF2-40B4-BE49-F238E27FC236}">
                <a16:creationId xmlns:a16="http://schemas.microsoft.com/office/drawing/2014/main" id="{BC63E382-756A-44AF-86F7-F7E4606D4497}"/>
              </a:ext>
            </a:extLst>
          </p:cNvPr>
          <p:cNvSpPr>
            <a:spLocks noGrp="1"/>
          </p:cNvSpPr>
          <p:nvPr>
            <p:ph sz="half" idx="1"/>
          </p:nvPr>
        </p:nvSpPr>
        <p:spPr>
          <a:xfrm>
            <a:off x="431453" y="1800001"/>
            <a:ext cx="4032250" cy="316865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Inhaltsplatzhalter 3">
            <a:extLst>
              <a:ext uri="{FF2B5EF4-FFF2-40B4-BE49-F238E27FC236}">
                <a16:creationId xmlns:a16="http://schemas.microsoft.com/office/drawing/2014/main" id="{D99C7164-EA5E-4BD4-8F63-A774048A1426}"/>
              </a:ext>
            </a:extLst>
          </p:cNvPr>
          <p:cNvSpPr>
            <a:spLocks noGrp="1"/>
          </p:cNvSpPr>
          <p:nvPr>
            <p:ph sz="quarter" idx="2"/>
          </p:nvPr>
        </p:nvSpPr>
        <p:spPr>
          <a:xfrm>
            <a:off x="4751735" y="1800596"/>
            <a:ext cx="4032250" cy="1439863"/>
          </a:xfrm>
        </p:spPr>
        <p:txBody>
          <a:bodyPr/>
          <a:lstStyle/>
          <a:p>
            <a:pPr lvl="0"/>
            <a:r>
              <a:rPr lang="de-DE" noProof="0"/>
              <a:t>Mastertextformat bearbeiten</a:t>
            </a:r>
          </a:p>
          <a:p>
            <a:pPr lvl="1"/>
            <a:r>
              <a:rPr lang="de-DE" noProof="0"/>
              <a:t>Zweite Ebene</a:t>
            </a:r>
          </a:p>
          <a:p>
            <a:pPr lvl="2"/>
            <a:r>
              <a:rPr lang="de-DE" noProof="0"/>
              <a:t>Dritte Ebene</a:t>
            </a:r>
          </a:p>
        </p:txBody>
      </p:sp>
      <p:sp>
        <p:nvSpPr>
          <p:cNvPr id="5" name="Inhaltsplatzhalter 4">
            <a:extLst>
              <a:ext uri="{FF2B5EF4-FFF2-40B4-BE49-F238E27FC236}">
                <a16:creationId xmlns:a16="http://schemas.microsoft.com/office/drawing/2014/main" id="{FB3F3531-153E-412B-A2C2-22CBB0989746}"/>
              </a:ext>
            </a:extLst>
          </p:cNvPr>
          <p:cNvSpPr>
            <a:spLocks noGrp="1"/>
          </p:cNvSpPr>
          <p:nvPr>
            <p:ph sz="quarter" idx="3"/>
          </p:nvPr>
        </p:nvSpPr>
        <p:spPr>
          <a:xfrm>
            <a:off x="4751735" y="3527822"/>
            <a:ext cx="4032250" cy="1440829"/>
          </a:xfrm>
        </p:spPr>
        <p:txBody>
          <a:bodyPr/>
          <a:lstStyle/>
          <a:p>
            <a:pPr lvl="0"/>
            <a:r>
              <a:rPr lang="de-DE" noProof="0"/>
              <a:t>Mastertextformat bearbeiten</a:t>
            </a:r>
          </a:p>
          <a:p>
            <a:pPr lvl="1"/>
            <a:r>
              <a:rPr lang="de-DE" noProof="0"/>
              <a:t>Zweite Ebene</a:t>
            </a:r>
          </a:p>
          <a:p>
            <a:pPr lvl="2"/>
            <a:r>
              <a:rPr lang="de-DE" noProof="0"/>
              <a:t>Dritte Ebene</a:t>
            </a:r>
          </a:p>
        </p:txBody>
      </p:sp>
    </p:spTree>
    <p:extLst>
      <p:ext uri="{BB962C8B-B14F-4D97-AF65-F5344CB8AC3E}">
        <p14:creationId xmlns:p14="http://schemas.microsoft.com/office/powerpoint/2010/main" val="96399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el, zwei Inhalte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D6D3C2-FE42-433A-9008-EF24A5F6A997}"/>
              </a:ext>
            </a:extLst>
          </p:cNvPr>
          <p:cNvSpPr>
            <a:spLocks noGrp="1"/>
          </p:cNvSpPr>
          <p:nvPr>
            <p:ph type="title"/>
          </p:nvPr>
        </p:nvSpPr>
        <p:spPr>
          <a:xfrm>
            <a:off x="431257" y="864639"/>
            <a:ext cx="8352382" cy="647628"/>
          </a:xfrm>
          <a:prstGeom prst="rect">
            <a:avLst/>
          </a:prstGeom>
        </p:spPr>
        <p:txBody>
          <a:bodyPr/>
          <a:lstStyle/>
          <a:p>
            <a:r>
              <a:rPr lang="de-DE" noProof="0"/>
              <a:t>Mastertitelformat bearbeiten</a:t>
            </a:r>
          </a:p>
        </p:txBody>
      </p:sp>
      <p:sp>
        <p:nvSpPr>
          <p:cNvPr id="3" name="Inhaltsplatzhalter 2">
            <a:extLst>
              <a:ext uri="{FF2B5EF4-FFF2-40B4-BE49-F238E27FC236}">
                <a16:creationId xmlns:a16="http://schemas.microsoft.com/office/drawing/2014/main" id="{4D13FA7A-E881-42F5-92F1-92C549E3697D}"/>
              </a:ext>
            </a:extLst>
          </p:cNvPr>
          <p:cNvSpPr>
            <a:spLocks noGrp="1"/>
          </p:cNvSpPr>
          <p:nvPr>
            <p:ph sz="quarter" idx="1"/>
          </p:nvPr>
        </p:nvSpPr>
        <p:spPr>
          <a:xfrm>
            <a:off x="431255" y="1800299"/>
            <a:ext cx="4032250" cy="1439863"/>
          </a:xfrm>
        </p:spPr>
        <p:txBody>
          <a:bodyPr/>
          <a:lstStyle/>
          <a:p>
            <a:pPr lvl="0"/>
            <a:r>
              <a:rPr lang="de-DE" noProof="0"/>
              <a:t>Mastertextformat bearbeiten</a:t>
            </a:r>
          </a:p>
          <a:p>
            <a:pPr lvl="1"/>
            <a:r>
              <a:rPr lang="de-DE" noProof="0"/>
              <a:t>Zweite Ebene</a:t>
            </a:r>
          </a:p>
          <a:p>
            <a:pPr lvl="2"/>
            <a:r>
              <a:rPr lang="de-DE" noProof="0"/>
              <a:t>Dritte Ebene</a:t>
            </a:r>
          </a:p>
        </p:txBody>
      </p:sp>
      <p:sp>
        <p:nvSpPr>
          <p:cNvPr id="4" name="Inhaltsplatzhalter 3">
            <a:extLst>
              <a:ext uri="{FF2B5EF4-FFF2-40B4-BE49-F238E27FC236}">
                <a16:creationId xmlns:a16="http://schemas.microsoft.com/office/drawing/2014/main" id="{8471D891-307D-499C-811E-856AA16698A8}"/>
              </a:ext>
            </a:extLst>
          </p:cNvPr>
          <p:cNvSpPr>
            <a:spLocks noGrp="1"/>
          </p:cNvSpPr>
          <p:nvPr>
            <p:ph sz="quarter" idx="2"/>
          </p:nvPr>
        </p:nvSpPr>
        <p:spPr>
          <a:xfrm>
            <a:off x="431453" y="3527822"/>
            <a:ext cx="4032250" cy="1440829"/>
          </a:xfrm>
        </p:spPr>
        <p:txBody>
          <a:bodyPr/>
          <a:lstStyle/>
          <a:p>
            <a:pPr lvl="0"/>
            <a:r>
              <a:rPr lang="de-DE" noProof="0"/>
              <a:t>Mastertextformat bearbeiten</a:t>
            </a:r>
          </a:p>
          <a:p>
            <a:pPr lvl="1"/>
            <a:r>
              <a:rPr lang="de-DE" noProof="0"/>
              <a:t>Zweite Ebene</a:t>
            </a:r>
          </a:p>
          <a:p>
            <a:pPr lvl="2"/>
            <a:r>
              <a:rPr lang="de-DE" noProof="0"/>
              <a:t>Dritte Ebene</a:t>
            </a:r>
          </a:p>
        </p:txBody>
      </p:sp>
      <p:sp>
        <p:nvSpPr>
          <p:cNvPr id="5" name="Inhaltsplatzhalter 4">
            <a:extLst>
              <a:ext uri="{FF2B5EF4-FFF2-40B4-BE49-F238E27FC236}">
                <a16:creationId xmlns:a16="http://schemas.microsoft.com/office/drawing/2014/main" id="{9625E5A9-BCAC-4FCB-93D6-30B8E48B481D}"/>
              </a:ext>
            </a:extLst>
          </p:cNvPr>
          <p:cNvSpPr>
            <a:spLocks noGrp="1"/>
          </p:cNvSpPr>
          <p:nvPr>
            <p:ph sz="half" idx="3"/>
          </p:nvPr>
        </p:nvSpPr>
        <p:spPr>
          <a:xfrm>
            <a:off x="4751735" y="1800001"/>
            <a:ext cx="4032250" cy="316865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3314453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485CA-1478-439A-A4E7-B336017DFAB7}"/>
              </a:ext>
            </a:extLst>
          </p:cNvPr>
          <p:cNvSpPr>
            <a:spLocks noGrp="1"/>
          </p:cNvSpPr>
          <p:nvPr>
            <p:ph type="title" sz="quarter"/>
          </p:nvPr>
        </p:nvSpPr>
        <p:spPr>
          <a:xfrm>
            <a:off x="431257" y="864639"/>
            <a:ext cx="8352382" cy="647628"/>
          </a:xfrm>
          <a:prstGeom prst="rect">
            <a:avLst/>
          </a:prstGeom>
        </p:spPr>
        <p:txBody>
          <a:bodyPr/>
          <a:lstStyle/>
          <a:p>
            <a:r>
              <a:rPr lang="de-DE" noProof="0"/>
              <a:t>Mastertitelformat bearbeiten</a:t>
            </a:r>
          </a:p>
        </p:txBody>
      </p:sp>
      <p:sp>
        <p:nvSpPr>
          <p:cNvPr id="3" name="Inhaltsplatzhalter 2">
            <a:extLst>
              <a:ext uri="{FF2B5EF4-FFF2-40B4-BE49-F238E27FC236}">
                <a16:creationId xmlns:a16="http://schemas.microsoft.com/office/drawing/2014/main" id="{8D151A88-096E-42BD-AA5A-19671CAD7082}"/>
              </a:ext>
            </a:extLst>
          </p:cNvPr>
          <p:cNvSpPr>
            <a:spLocks noGrp="1"/>
          </p:cNvSpPr>
          <p:nvPr>
            <p:ph sz="quarter" idx="1"/>
          </p:nvPr>
        </p:nvSpPr>
        <p:spPr>
          <a:xfrm>
            <a:off x="431453" y="1800596"/>
            <a:ext cx="4032250" cy="1439863"/>
          </a:xfrm>
        </p:spPr>
        <p:txBody>
          <a:bodyPr/>
          <a:lstStyle/>
          <a:p>
            <a:pPr lvl="0"/>
            <a:r>
              <a:rPr lang="de-DE" noProof="0"/>
              <a:t>Mastertextformat bearbeiten</a:t>
            </a:r>
          </a:p>
          <a:p>
            <a:pPr lvl="1"/>
            <a:r>
              <a:rPr lang="de-DE" noProof="0"/>
              <a:t>Zweite Ebene</a:t>
            </a:r>
          </a:p>
          <a:p>
            <a:pPr lvl="2"/>
            <a:r>
              <a:rPr lang="de-DE" noProof="0"/>
              <a:t>Dritte Ebene</a:t>
            </a:r>
          </a:p>
        </p:txBody>
      </p:sp>
      <p:sp>
        <p:nvSpPr>
          <p:cNvPr id="4" name="Inhaltsplatzhalter 3">
            <a:extLst>
              <a:ext uri="{FF2B5EF4-FFF2-40B4-BE49-F238E27FC236}">
                <a16:creationId xmlns:a16="http://schemas.microsoft.com/office/drawing/2014/main" id="{4CECC308-A649-4266-B1C6-4C9B6FA73A69}"/>
              </a:ext>
            </a:extLst>
          </p:cNvPr>
          <p:cNvSpPr>
            <a:spLocks noGrp="1"/>
          </p:cNvSpPr>
          <p:nvPr>
            <p:ph sz="quarter" idx="2"/>
          </p:nvPr>
        </p:nvSpPr>
        <p:spPr>
          <a:xfrm>
            <a:off x="4751933" y="1800596"/>
            <a:ext cx="4032250" cy="1439863"/>
          </a:xfrm>
        </p:spPr>
        <p:txBody>
          <a:bodyPr/>
          <a:lstStyle/>
          <a:p>
            <a:pPr lvl="0"/>
            <a:r>
              <a:rPr lang="de-DE" noProof="0"/>
              <a:t>Mastertextformat bearbeiten</a:t>
            </a:r>
          </a:p>
          <a:p>
            <a:pPr lvl="1"/>
            <a:r>
              <a:rPr lang="de-DE" noProof="0"/>
              <a:t>Zweite Ebene</a:t>
            </a:r>
          </a:p>
          <a:p>
            <a:pPr lvl="2"/>
            <a:r>
              <a:rPr lang="de-DE" noProof="0"/>
              <a:t>Dritte Ebene</a:t>
            </a:r>
          </a:p>
        </p:txBody>
      </p:sp>
      <p:sp>
        <p:nvSpPr>
          <p:cNvPr id="5" name="Inhaltsplatzhalter 4">
            <a:extLst>
              <a:ext uri="{FF2B5EF4-FFF2-40B4-BE49-F238E27FC236}">
                <a16:creationId xmlns:a16="http://schemas.microsoft.com/office/drawing/2014/main" id="{B85A12CD-4454-4B4E-B18F-179F5C244864}"/>
              </a:ext>
            </a:extLst>
          </p:cNvPr>
          <p:cNvSpPr>
            <a:spLocks noGrp="1"/>
          </p:cNvSpPr>
          <p:nvPr>
            <p:ph sz="quarter" idx="3"/>
          </p:nvPr>
        </p:nvSpPr>
        <p:spPr>
          <a:xfrm>
            <a:off x="431255" y="3528789"/>
            <a:ext cx="4032250" cy="1439862"/>
          </a:xfrm>
        </p:spPr>
        <p:txBody>
          <a:bodyPr/>
          <a:lstStyle/>
          <a:p>
            <a:pPr lvl="0"/>
            <a:r>
              <a:rPr lang="de-DE" noProof="0"/>
              <a:t>Mastertextformat bearbeiten</a:t>
            </a:r>
          </a:p>
          <a:p>
            <a:pPr lvl="1"/>
            <a:r>
              <a:rPr lang="de-DE" noProof="0"/>
              <a:t>Zweite Ebene</a:t>
            </a:r>
          </a:p>
          <a:p>
            <a:pPr lvl="2"/>
            <a:r>
              <a:rPr lang="de-DE" noProof="0"/>
              <a:t>Dritte Ebene</a:t>
            </a:r>
          </a:p>
        </p:txBody>
      </p:sp>
      <p:sp>
        <p:nvSpPr>
          <p:cNvPr id="6" name="Inhaltsplatzhalter 5">
            <a:extLst>
              <a:ext uri="{FF2B5EF4-FFF2-40B4-BE49-F238E27FC236}">
                <a16:creationId xmlns:a16="http://schemas.microsoft.com/office/drawing/2014/main" id="{463D2CAA-22E9-4F5F-8A11-4A490885378C}"/>
              </a:ext>
            </a:extLst>
          </p:cNvPr>
          <p:cNvSpPr>
            <a:spLocks noGrp="1"/>
          </p:cNvSpPr>
          <p:nvPr>
            <p:ph sz="quarter" idx="4"/>
          </p:nvPr>
        </p:nvSpPr>
        <p:spPr>
          <a:xfrm>
            <a:off x="4751735" y="3528789"/>
            <a:ext cx="4032250" cy="1439862"/>
          </a:xfrm>
        </p:spPr>
        <p:txBody>
          <a:bodyPr/>
          <a:lstStyle/>
          <a:p>
            <a:pPr lvl="0"/>
            <a:r>
              <a:rPr lang="de-DE" noProof="0"/>
              <a:t>Mastertextformat bearbeiten</a:t>
            </a:r>
          </a:p>
          <a:p>
            <a:pPr lvl="1"/>
            <a:r>
              <a:rPr lang="de-DE" noProof="0"/>
              <a:t>Zweite Ebene</a:t>
            </a:r>
          </a:p>
          <a:p>
            <a:pPr lvl="2"/>
            <a:r>
              <a:rPr lang="de-DE" noProof="0"/>
              <a:t>Dritte Ebene</a:t>
            </a:r>
          </a:p>
        </p:txBody>
      </p:sp>
    </p:spTree>
    <p:extLst>
      <p:ext uri="{BB962C8B-B14F-4D97-AF65-F5344CB8AC3E}">
        <p14:creationId xmlns:p14="http://schemas.microsoft.com/office/powerpoint/2010/main" val="625091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ild (ganzseitig) + Textbox">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FE7B8209-2A83-4F31-8D75-7F62DE28F30F}"/>
              </a:ext>
            </a:extLst>
          </p:cNvPr>
          <p:cNvSpPr>
            <a:spLocks noGrp="1"/>
          </p:cNvSpPr>
          <p:nvPr>
            <p:ph type="body" sz="quarter" idx="11"/>
          </p:nvPr>
        </p:nvSpPr>
        <p:spPr>
          <a:xfrm>
            <a:off x="0" y="0"/>
            <a:ext cx="9215438" cy="5184775"/>
          </a:xfrm>
          <a:solidFill>
            <a:srgbClr val="C20000"/>
          </a:solidFill>
        </p:spPr>
        <p:txBody>
          <a:bodyPr lIns="6408000" tIns="720000" rIns="576000" bIns="2088000"/>
          <a:lstStyle>
            <a:lvl1pPr marL="0" indent="0">
              <a:buNone/>
              <a:defRPr sz="2600" b="1">
                <a:solidFill>
                  <a:schemeClr val="bg1"/>
                </a:solidFill>
              </a:defRPr>
            </a:lvl1pPr>
            <a:lvl2pPr marL="360000" indent="0">
              <a:buNone/>
              <a:defRPr sz="2600" b="1">
                <a:solidFill>
                  <a:schemeClr val="tx1"/>
                </a:solidFill>
              </a:defRPr>
            </a:lvl2pPr>
          </a:lstStyle>
          <a:p>
            <a:pPr lvl="0"/>
            <a:r>
              <a:rPr lang="de-DE" noProof="0"/>
              <a:t>Mastertextformat bearbeiten</a:t>
            </a:r>
          </a:p>
        </p:txBody>
      </p:sp>
      <p:sp>
        <p:nvSpPr>
          <p:cNvPr id="9" name="Bildplatzhalter 8">
            <a:extLst>
              <a:ext uri="{FF2B5EF4-FFF2-40B4-BE49-F238E27FC236}">
                <a16:creationId xmlns:a16="http://schemas.microsoft.com/office/drawing/2014/main" id="{D524620A-E9D6-4F69-BD6E-074EC76BE505}"/>
              </a:ext>
            </a:extLst>
          </p:cNvPr>
          <p:cNvSpPr>
            <a:spLocks noGrp="1"/>
          </p:cNvSpPr>
          <p:nvPr>
            <p:ph type="pic" sz="quarter" idx="10"/>
          </p:nvPr>
        </p:nvSpPr>
        <p:spPr>
          <a:xfrm>
            <a:off x="0" y="6875"/>
            <a:ext cx="9215438" cy="5184775"/>
          </a:xfrm>
          <a:custGeom>
            <a:avLst/>
            <a:gdLst>
              <a:gd name="connsiteX0" fmla="*/ 6192183 w 9215438"/>
              <a:gd name="connsiteY0" fmla="*/ 576163 h 5184775"/>
              <a:gd name="connsiteX1" fmla="*/ 6192183 w 9215438"/>
              <a:gd name="connsiteY1" fmla="*/ 3024163 h 5184775"/>
              <a:gd name="connsiteX2" fmla="*/ 8784183 w 9215438"/>
              <a:gd name="connsiteY2" fmla="*/ 3024163 h 5184775"/>
              <a:gd name="connsiteX3" fmla="*/ 8784183 w 9215438"/>
              <a:gd name="connsiteY3" fmla="*/ 576163 h 5184775"/>
              <a:gd name="connsiteX4" fmla="*/ 0 w 9215438"/>
              <a:gd name="connsiteY4" fmla="*/ 0 h 5184775"/>
              <a:gd name="connsiteX5" fmla="*/ 9215438 w 9215438"/>
              <a:gd name="connsiteY5" fmla="*/ 0 h 5184775"/>
              <a:gd name="connsiteX6" fmla="*/ 9215438 w 9215438"/>
              <a:gd name="connsiteY6" fmla="*/ 5184775 h 5184775"/>
              <a:gd name="connsiteX7" fmla="*/ 0 w 9215438"/>
              <a:gd name="connsiteY7" fmla="*/ 5184775 h 51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438" h="5184775">
                <a:moveTo>
                  <a:pt x="6192183" y="576163"/>
                </a:moveTo>
                <a:lnTo>
                  <a:pt x="6192183" y="3024163"/>
                </a:lnTo>
                <a:lnTo>
                  <a:pt x="8784183" y="3024163"/>
                </a:lnTo>
                <a:lnTo>
                  <a:pt x="8784183" y="576163"/>
                </a:lnTo>
                <a:close/>
                <a:moveTo>
                  <a:pt x="0" y="0"/>
                </a:moveTo>
                <a:lnTo>
                  <a:pt x="9215438" y="0"/>
                </a:lnTo>
                <a:lnTo>
                  <a:pt x="9215438" y="5184775"/>
                </a:lnTo>
                <a:lnTo>
                  <a:pt x="0" y="5184775"/>
                </a:lnTo>
                <a:close/>
              </a:path>
            </a:pathLst>
          </a:custGeom>
          <a:solidFill>
            <a:schemeClr val="bg1"/>
          </a:solidFill>
        </p:spPr>
        <p:txBody>
          <a:bodyPr wrap="square" lIns="432000" tIns="576000">
            <a:noAutofit/>
          </a:bodyPr>
          <a:lstStyle>
            <a:lvl1pPr marL="0" indent="0">
              <a:buNone/>
              <a:defRPr>
                <a:solidFill>
                  <a:schemeClr val="tx1"/>
                </a:solidFill>
              </a:defRPr>
            </a:lvl1pPr>
          </a:lstStyle>
          <a:p>
            <a:r>
              <a:rPr lang="de-DE" noProof="0"/>
              <a:t>Bild durch Klicken auf Symbol hinzufügen</a:t>
            </a:r>
          </a:p>
        </p:txBody>
      </p:sp>
      <p:sp>
        <p:nvSpPr>
          <p:cNvPr id="13" name="Textplatzhalter 12">
            <a:extLst>
              <a:ext uri="{FF2B5EF4-FFF2-40B4-BE49-F238E27FC236}">
                <a16:creationId xmlns:a16="http://schemas.microsoft.com/office/drawing/2014/main" id="{8D84E6C9-2B27-49BB-99EE-018CF284E6CA}"/>
              </a:ext>
            </a:extLst>
          </p:cNvPr>
          <p:cNvSpPr>
            <a:spLocks noGrp="1"/>
          </p:cNvSpPr>
          <p:nvPr>
            <p:ph type="body" sz="quarter" idx="12" hasCustomPrompt="1"/>
          </p:nvPr>
        </p:nvSpPr>
        <p:spPr>
          <a:xfrm>
            <a:off x="431800" y="4824651"/>
            <a:ext cx="4032250" cy="144000"/>
          </a:xfrm>
        </p:spPr>
        <p:txBody>
          <a:bodyPr wrap="none" anchor="b" anchorCtr="0"/>
          <a:lstStyle>
            <a:lvl1pPr marL="0" indent="0">
              <a:lnSpc>
                <a:spcPct val="100000"/>
              </a:lnSpc>
              <a:spcBef>
                <a:spcPts val="0"/>
              </a:spcBef>
              <a:buNone/>
              <a:defRPr sz="1000" i="0"/>
            </a:lvl1pPr>
          </a:lstStyle>
          <a:p>
            <a:pPr lvl="0"/>
            <a:r>
              <a:rPr lang="de-DE" noProof="0"/>
              <a:t>Quelle hinzufügen</a:t>
            </a:r>
          </a:p>
        </p:txBody>
      </p:sp>
      <p:grpSp>
        <p:nvGrpSpPr>
          <p:cNvPr id="2" name="Gruppieren 1"/>
          <p:cNvGrpSpPr/>
          <p:nvPr userDrawn="1"/>
        </p:nvGrpSpPr>
        <p:grpSpPr>
          <a:xfrm rot="16200000">
            <a:off x="-2163597" y="2609002"/>
            <a:ext cx="4608696" cy="144000"/>
            <a:chOff x="431255" y="4680619"/>
            <a:chExt cx="4608696" cy="144000"/>
          </a:xfrm>
        </p:grpSpPr>
        <p:sp>
          <p:nvSpPr>
            <p:cNvPr id="8" name="Textfeld 7">
              <a:extLst>
                <a:ext uri="{FF2B5EF4-FFF2-40B4-BE49-F238E27FC236}">
                  <a16:creationId xmlns:a16="http://schemas.microsoft.com/office/drawing/2014/main" id="{75DF2EB5-E68F-4A5F-8B05-DCA7BFDCE920}"/>
                </a:ext>
              </a:extLst>
            </p:cNvPr>
            <p:cNvSpPr txBox="1"/>
            <p:nvPr userDrawn="1"/>
          </p:nvSpPr>
          <p:spPr>
            <a:xfrm>
              <a:off x="1022968" y="4680619"/>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dirty="0">
                  <a:solidFill>
                    <a:schemeClr val="accent3"/>
                  </a:solidFill>
                </a:rPr>
                <a:t>Folie</a:t>
              </a:r>
            </a:p>
          </p:txBody>
        </p:sp>
        <p:sp>
          <p:nvSpPr>
            <p:cNvPr id="10" name="Datumsplatzhalter 3">
              <a:extLst>
                <a:ext uri="{FF2B5EF4-FFF2-40B4-BE49-F238E27FC236}">
                  <a16:creationId xmlns:a16="http://schemas.microsoft.com/office/drawing/2014/main" id="{BCFC1BAD-41EE-4128-8A7A-EE2F025E8083}"/>
                </a:ext>
              </a:extLst>
            </p:cNvPr>
            <p:cNvSpPr txBox="1">
              <a:spLocks/>
            </p:cNvSpPr>
            <p:nvPr userDrawn="1"/>
          </p:nvSpPr>
          <p:spPr>
            <a:xfrm>
              <a:off x="431255" y="4680619"/>
              <a:ext cx="504000" cy="144000"/>
            </a:xfrm>
            <a:prstGeom prst="rect">
              <a:avLst/>
            </a:prstGeom>
          </p:spPr>
          <p:txBody>
            <a:bodyPr wrap="none" lIns="0" tIns="0" rIns="0" bIns="0" anchor="ctr" anchorCtr="0"/>
            <a:lstStyle>
              <a:defPPr>
                <a:defRPr lang="de-DE"/>
              </a:defPPr>
              <a:lvl1pPr marL="0" algn="l" defTabSz="691195" rtl="0" eaLnBrk="1" latinLnBrk="0" hangingPunct="1">
                <a:defRPr sz="1361"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r>
                <a:rPr lang="de-DE" sz="800" dirty="0">
                  <a:solidFill>
                    <a:schemeClr val="accent3"/>
                  </a:solidFill>
                </a:rPr>
                <a:t>Sept. 2022</a:t>
              </a:r>
            </a:p>
          </p:txBody>
        </p:sp>
        <p:sp>
          <p:nvSpPr>
            <p:cNvPr id="12" name="Fußzeilenplatzhalter 4">
              <a:extLst>
                <a:ext uri="{FF2B5EF4-FFF2-40B4-BE49-F238E27FC236}">
                  <a16:creationId xmlns:a16="http://schemas.microsoft.com/office/drawing/2014/main" id="{16FF0CE1-A8FD-49C4-A3E9-FE4AF74EA0B5}"/>
                </a:ext>
              </a:extLst>
            </p:cNvPr>
            <p:cNvSpPr txBox="1">
              <a:spLocks/>
            </p:cNvSpPr>
            <p:nvPr userDrawn="1"/>
          </p:nvSpPr>
          <p:spPr>
            <a:xfrm>
              <a:off x="1439951" y="4680619"/>
              <a:ext cx="3600000" cy="144000"/>
            </a:xfrm>
            <a:prstGeom prst="rect">
              <a:avLst/>
            </a:prstGeom>
          </p:spPr>
          <p:txBody>
            <a:bodyPr wrap="none" lIns="72000" tIns="0" rIns="0" bIns="0" anchor="ctr" anchorCtr="0"/>
            <a:lstStyle>
              <a:defPPr>
                <a:defRPr lang="de-DE"/>
              </a:defPPr>
              <a:lvl1pPr marL="0" algn="l" defTabSz="691195" rtl="0" eaLnBrk="1" latinLnBrk="0" hangingPunct="1">
                <a:defRPr sz="1361"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r>
                <a:rPr lang="de-DE" sz="800" dirty="0">
                  <a:solidFill>
                    <a:schemeClr val="accent3"/>
                  </a:solidFill>
                </a:rPr>
                <a:t>mac/</a:t>
              </a:r>
              <a:r>
                <a:rPr lang="de-DE" sz="800" dirty="0" err="1">
                  <a:solidFill>
                    <a:schemeClr val="accent3"/>
                  </a:solidFill>
                </a:rPr>
                <a:t>explore</a:t>
              </a:r>
              <a:r>
                <a:rPr lang="de-DE" sz="800" baseline="30000" dirty="0">
                  <a:solidFill>
                    <a:schemeClr val="accent3"/>
                  </a:solidFill>
                </a:rPr>
                <a:t>©</a:t>
              </a:r>
              <a:r>
                <a:rPr lang="de-DE" sz="800" dirty="0">
                  <a:solidFill>
                    <a:schemeClr val="accent3"/>
                  </a:solidFill>
                </a:rPr>
                <a:t> Marktmonitor Energie 2022</a:t>
              </a:r>
              <a:r>
                <a:rPr lang="de-DE" sz="800" baseline="0" dirty="0">
                  <a:solidFill>
                    <a:schemeClr val="accent3"/>
                  </a:solidFill>
                </a:rPr>
                <a:t> | </a:t>
              </a:r>
              <a:r>
                <a:rPr lang="de-DE" sz="800" dirty="0">
                  <a:solidFill>
                    <a:schemeClr val="accent3"/>
                  </a:solidFill>
                </a:rPr>
                <a:t>Welle3</a:t>
              </a:r>
            </a:p>
          </p:txBody>
        </p:sp>
        <p:sp>
          <p:nvSpPr>
            <p:cNvPr id="17" name="Foliennummernplatzhalter 5">
              <a:extLst>
                <a:ext uri="{FF2B5EF4-FFF2-40B4-BE49-F238E27FC236}">
                  <a16:creationId xmlns:a16="http://schemas.microsoft.com/office/drawing/2014/main" id="{80855C25-C5CA-460E-9546-C274D69567DA}"/>
                </a:ext>
              </a:extLst>
            </p:cNvPr>
            <p:cNvSpPr txBox="1">
              <a:spLocks/>
            </p:cNvSpPr>
            <p:nvPr userDrawn="1"/>
          </p:nvSpPr>
          <p:spPr>
            <a:xfrm>
              <a:off x="1223367" y="4680619"/>
              <a:ext cx="216000" cy="144000"/>
            </a:xfrm>
            <a:prstGeom prst="rect">
              <a:avLst/>
            </a:prstGeom>
          </p:spPr>
          <p:txBody>
            <a:bodyPr wrap="none" lIns="36000" tIns="0" rIns="0" bIns="0" anchor="ctr" anchorCtr="0"/>
            <a:lstStyle>
              <a:defPPr>
                <a:defRPr lang="de-DE"/>
              </a:defPPr>
              <a:lvl1pPr marL="0" algn="l" defTabSz="691195" rtl="0" eaLnBrk="1" latinLnBrk="0" hangingPunct="1">
                <a:defRPr sz="1361"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fld id="{915ABBCB-2658-4656-B2C4-43A1F658563B}" type="slidenum">
                <a:rPr lang="de-DE" sz="800" smtClean="0">
                  <a:solidFill>
                    <a:schemeClr val="accent3"/>
                  </a:solidFill>
                </a:rPr>
                <a:pPr/>
                <a:t>‹Nr.›</a:t>
              </a:fld>
              <a:endParaRPr lang="de-DE" sz="800" dirty="0">
                <a:solidFill>
                  <a:schemeClr val="accent3"/>
                </a:solidFill>
              </a:endParaRPr>
            </a:p>
          </p:txBody>
        </p:sp>
      </p:grpSp>
    </p:spTree>
    <p:extLst>
      <p:ext uri="{BB962C8B-B14F-4D97-AF65-F5344CB8AC3E}">
        <p14:creationId xmlns:p14="http://schemas.microsoft.com/office/powerpoint/2010/main" val="955414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Zweispaltig Text und Bi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6EACFC84-6CA2-4B55-8E0D-1F73C57314B6}"/>
              </a:ext>
            </a:extLst>
          </p:cNvPr>
          <p:cNvSpPr>
            <a:spLocks noGrp="1"/>
          </p:cNvSpPr>
          <p:nvPr>
            <p:ph type="body" sz="quarter" idx="13"/>
          </p:nvPr>
        </p:nvSpPr>
        <p:spPr>
          <a:xfrm>
            <a:off x="431800" y="863600"/>
            <a:ext cx="2592000" cy="4105275"/>
          </a:xfrm>
          <a:solidFill>
            <a:srgbClr val="C00000"/>
          </a:solidFill>
        </p:spPr>
        <p:txBody>
          <a:bodyPr lIns="216000" tIns="360000" rIns="144000" bIns="360000"/>
          <a:lstStyle>
            <a:lvl1pPr marL="0" indent="0" algn="l">
              <a:spcBef>
                <a:spcPts val="0"/>
              </a:spcBef>
              <a:spcAft>
                <a:spcPts val="1000"/>
              </a:spcAft>
              <a:buNone/>
              <a:defRPr sz="2600" b="1">
                <a:solidFill>
                  <a:schemeClr val="bg1"/>
                </a:solidFill>
              </a:defRPr>
            </a:lvl1pPr>
            <a:lvl2pPr marL="0" indent="0" algn="l">
              <a:spcBef>
                <a:spcPts val="1000"/>
              </a:spcBef>
              <a:buNone/>
              <a:defRPr sz="2000" b="0">
                <a:solidFill>
                  <a:schemeClr val="bg1"/>
                </a:solidFill>
              </a:defRPr>
            </a:lvl2pPr>
            <a:lvl3pPr marL="719138" indent="-719138" algn="l">
              <a:spcBef>
                <a:spcPts val="0"/>
              </a:spcBef>
              <a:buNone/>
              <a:defRPr sz="2000" b="0">
                <a:solidFill>
                  <a:schemeClr val="tx1"/>
                </a:solidFill>
              </a:defRPr>
            </a:lvl3pPr>
            <a:lvl4pPr marL="1080000" indent="0" algn="l">
              <a:spcBef>
                <a:spcPts val="0"/>
              </a:spcBef>
              <a:buNone/>
              <a:defRPr sz="2600" b="1">
                <a:solidFill>
                  <a:schemeClr val="tx1"/>
                </a:solidFill>
              </a:defRPr>
            </a:lvl4pPr>
            <a:lvl5pPr marL="1440000" indent="0" algn="l">
              <a:spcBef>
                <a:spcPts val="0"/>
              </a:spcBef>
              <a:buNone/>
              <a:defRPr sz="2600" b="1">
                <a:solidFill>
                  <a:schemeClr val="tx1"/>
                </a:solidFill>
              </a:defRPr>
            </a:lvl5pPr>
          </a:lstStyle>
          <a:p>
            <a:pPr lvl="0"/>
            <a:r>
              <a:rPr lang="de-DE" noProof="0"/>
              <a:t>Mastertextformat bearbeiten</a:t>
            </a:r>
          </a:p>
          <a:p>
            <a:pPr lvl="1"/>
            <a:r>
              <a:rPr lang="de-DE" noProof="0"/>
              <a:t>Zweite Ebene</a:t>
            </a:r>
          </a:p>
        </p:txBody>
      </p:sp>
      <p:sp>
        <p:nvSpPr>
          <p:cNvPr id="9" name="Bildplatzhalter 8">
            <a:extLst>
              <a:ext uri="{FF2B5EF4-FFF2-40B4-BE49-F238E27FC236}">
                <a16:creationId xmlns:a16="http://schemas.microsoft.com/office/drawing/2014/main" id="{F87C1E97-4157-4722-9142-30DAF0ABA1FA}"/>
              </a:ext>
            </a:extLst>
          </p:cNvPr>
          <p:cNvSpPr>
            <a:spLocks noGrp="1"/>
          </p:cNvSpPr>
          <p:nvPr>
            <p:ph type="pic" sz="quarter" idx="14"/>
          </p:nvPr>
        </p:nvSpPr>
        <p:spPr>
          <a:xfrm>
            <a:off x="3311574" y="863600"/>
            <a:ext cx="5472063" cy="4105275"/>
          </a:xfrm>
        </p:spPr>
        <p:txBody>
          <a:bodyPr/>
          <a:lstStyle>
            <a:lvl1pPr marL="0" indent="0">
              <a:buNone/>
              <a:defRPr/>
            </a:lvl1pPr>
          </a:lstStyle>
          <a:p>
            <a:r>
              <a:rPr lang="de-DE" noProof="0"/>
              <a:t>Bild durch Klicken auf Symbol hinzufügen</a:t>
            </a:r>
          </a:p>
        </p:txBody>
      </p:sp>
    </p:spTree>
    <p:extLst>
      <p:ext uri="{BB962C8B-B14F-4D97-AF65-F5344CB8AC3E}">
        <p14:creationId xmlns:p14="http://schemas.microsoft.com/office/powerpoint/2010/main" val="3482165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reispaltig Text und 2 Bilder">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6EACFC84-6CA2-4B55-8E0D-1F73C57314B6}"/>
              </a:ext>
            </a:extLst>
          </p:cNvPr>
          <p:cNvSpPr>
            <a:spLocks noGrp="1"/>
          </p:cNvSpPr>
          <p:nvPr>
            <p:ph type="body" sz="quarter" idx="13"/>
          </p:nvPr>
        </p:nvSpPr>
        <p:spPr>
          <a:xfrm>
            <a:off x="431800" y="863600"/>
            <a:ext cx="2592000" cy="4105275"/>
          </a:xfrm>
          <a:solidFill>
            <a:srgbClr val="C20000"/>
          </a:solidFill>
        </p:spPr>
        <p:txBody>
          <a:bodyPr lIns="216000" tIns="360000" rIns="144000" bIns="360000"/>
          <a:lstStyle>
            <a:lvl1pPr marL="0" indent="0" algn="l">
              <a:spcBef>
                <a:spcPts val="0"/>
              </a:spcBef>
              <a:spcAft>
                <a:spcPts val="1000"/>
              </a:spcAft>
              <a:buNone/>
              <a:defRPr sz="2600" b="1">
                <a:solidFill>
                  <a:schemeClr val="bg1"/>
                </a:solidFill>
              </a:defRPr>
            </a:lvl1pPr>
            <a:lvl2pPr marL="0" indent="0" algn="l">
              <a:spcBef>
                <a:spcPts val="1000"/>
              </a:spcBef>
              <a:buNone/>
              <a:defRPr sz="2000" b="0">
                <a:solidFill>
                  <a:schemeClr val="bg1"/>
                </a:solidFill>
              </a:defRPr>
            </a:lvl2pPr>
            <a:lvl3pPr marL="719138" indent="-719138" algn="l">
              <a:spcBef>
                <a:spcPts val="0"/>
              </a:spcBef>
              <a:buNone/>
              <a:defRPr sz="2000" b="0">
                <a:solidFill>
                  <a:schemeClr val="tx1"/>
                </a:solidFill>
              </a:defRPr>
            </a:lvl3pPr>
            <a:lvl4pPr marL="1080000" indent="0" algn="l">
              <a:spcBef>
                <a:spcPts val="0"/>
              </a:spcBef>
              <a:buNone/>
              <a:defRPr sz="2600" b="1">
                <a:solidFill>
                  <a:schemeClr val="tx1"/>
                </a:solidFill>
              </a:defRPr>
            </a:lvl4pPr>
            <a:lvl5pPr marL="1440000" indent="0" algn="l">
              <a:spcBef>
                <a:spcPts val="0"/>
              </a:spcBef>
              <a:buNone/>
              <a:defRPr sz="2600" b="1">
                <a:solidFill>
                  <a:schemeClr val="tx1"/>
                </a:solidFill>
              </a:defRPr>
            </a:lvl5pPr>
          </a:lstStyle>
          <a:p>
            <a:pPr lvl="0"/>
            <a:r>
              <a:rPr lang="de-DE" noProof="0"/>
              <a:t>Mastertextformat bearbeiten</a:t>
            </a:r>
          </a:p>
          <a:p>
            <a:pPr lvl="1"/>
            <a:r>
              <a:rPr lang="de-DE" noProof="0"/>
              <a:t>Zweite Ebene</a:t>
            </a:r>
          </a:p>
        </p:txBody>
      </p:sp>
      <p:sp>
        <p:nvSpPr>
          <p:cNvPr id="9" name="Bildplatzhalter 8">
            <a:extLst>
              <a:ext uri="{FF2B5EF4-FFF2-40B4-BE49-F238E27FC236}">
                <a16:creationId xmlns:a16="http://schemas.microsoft.com/office/drawing/2014/main" id="{F87C1E97-4157-4722-9142-30DAF0ABA1FA}"/>
              </a:ext>
            </a:extLst>
          </p:cNvPr>
          <p:cNvSpPr>
            <a:spLocks noGrp="1"/>
          </p:cNvSpPr>
          <p:nvPr>
            <p:ph type="pic" sz="quarter" idx="14"/>
          </p:nvPr>
        </p:nvSpPr>
        <p:spPr>
          <a:xfrm>
            <a:off x="3311575" y="863600"/>
            <a:ext cx="2592000" cy="4105275"/>
          </a:xfrm>
        </p:spPr>
        <p:txBody>
          <a:bodyPr/>
          <a:lstStyle>
            <a:lvl1pPr marL="0" indent="0">
              <a:buNone/>
              <a:defRPr/>
            </a:lvl1pPr>
          </a:lstStyle>
          <a:p>
            <a:r>
              <a:rPr lang="de-DE" noProof="0"/>
              <a:t>Bild durch Klicken auf Symbol hinzufügen</a:t>
            </a:r>
          </a:p>
        </p:txBody>
      </p:sp>
      <p:sp>
        <p:nvSpPr>
          <p:cNvPr id="11" name="Bildplatzhalter 10">
            <a:extLst>
              <a:ext uri="{FF2B5EF4-FFF2-40B4-BE49-F238E27FC236}">
                <a16:creationId xmlns:a16="http://schemas.microsoft.com/office/drawing/2014/main" id="{D60B593F-2A8C-4E25-8364-AD550B5127F2}"/>
              </a:ext>
            </a:extLst>
          </p:cNvPr>
          <p:cNvSpPr>
            <a:spLocks noGrp="1"/>
          </p:cNvSpPr>
          <p:nvPr>
            <p:ph type="pic" sz="quarter" idx="15"/>
          </p:nvPr>
        </p:nvSpPr>
        <p:spPr>
          <a:xfrm>
            <a:off x="6191895" y="863600"/>
            <a:ext cx="2592000" cy="4105275"/>
          </a:xfrm>
        </p:spPr>
        <p:txBody>
          <a:bodyPr/>
          <a:lstStyle>
            <a:lvl1pPr marL="0" indent="0">
              <a:buNone/>
              <a:defRPr/>
            </a:lvl1pPr>
          </a:lstStyle>
          <a:p>
            <a:r>
              <a:rPr lang="de-DE" noProof="0"/>
              <a:t>Bild durch Klicken auf Symbol hinzufügen</a:t>
            </a:r>
          </a:p>
        </p:txBody>
      </p:sp>
    </p:spTree>
    <p:extLst>
      <p:ext uri="{BB962C8B-B14F-4D97-AF65-F5344CB8AC3E}">
        <p14:creationId xmlns:p14="http://schemas.microsoft.com/office/powerpoint/2010/main" val="3333164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großformatig) + Textbox">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5F248B8E-B4D4-46D8-BAEC-058D254866C6}"/>
              </a:ext>
            </a:extLst>
          </p:cNvPr>
          <p:cNvSpPr>
            <a:spLocks noGrp="1"/>
          </p:cNvSpPr>
          <p:nvPr>
            <p:ph type="body" sz="quarter" idx="14"/>
          </p:nvPr>
        </p:nvSpPr>
        <p:spPr>
          <a:xfrm>
            <a:off x="431800" y="863600"/>
            <a:ext cx="8351838" cy="4105275"/>
          </a:xfrm>
          <a:solidFill>
            <a:srgbClr val="C00000"/>
          </a:solidFill>
        </p:spPr>
        <p:txBody>
          <a:bodyPr lIns="576000" tIns="576000" rIns="5544000" bIns="2088000"/>
          <a:lstStyle>
            <a:lvl1pPr marL="0" indent="0">
              <a:buNone/>
              <a:defRPr sz="2600" b="1">
                <a:solidFill>
                  <a:schemeClr val="bg1"/>
                </a:solidFill>
              </a:defRPr>
            </a:lvl1pPr>
          </a:lstStyle>
          <a:p>
            <a:pPr lvl="0"/>
            <a:r>
              <a:rPr lang="de-DE" noProof="0"/>
              <a:t>Mastertextformat bearbeiten</a:t>
            </a:r>
          </a:p>
        </p:txBody>
      </p:sp>
      <p:sp>
        <p:nvSpPr>
          <p:cNvPr id="9" name="Bildplatzhalter 8">
            <a:extLst>
              <a:ext uri="{FF2B5EF4-FFF2-40B4-BE49-F238E27FC236}">
                <a16:creationId xmlns:a16="http://schemas.microsoft.com/office/drawing/2014/main" id="{C7DD8A94-ECE8-4F6E-A93B-DA44BB13FAED}"/>
              </a:ext>
            </a:extLst>
          </p:cNvPr>
          <p:cNvSpPr>
            <a:spLocks noGrp="1"/>
          </p:cNvSpPr>
          <p:nvPr>
            <p:ph type="pic" sz="quarter" idx="13"/>
          </p:nvPr>
        </p:nvSpPr>
        <p:spPr>
          <a:xfrm>
            <a:off x="431800" y="863600"/>
            <a:ext cx="8351838" cy="4105275"/>
          </a:xfrm>
          <a:custGeom>
            <a:avLst/>
            <a:gdLst>
              <a:gd name="connsiteX0" fmla="*/ 359783 w 8351838"/>
              <a:gd name="connsiteY0" fmla="*/ 432643 h 4105275"/>
              <a:gd name="connsiteX1" fmla="*/ 359783 w 8351838"/>
              <a:gd name="connsiteY1" fmla="*/ 2880643 h 4105275"/>
              <a:gd name="connsiteX2" fmla="*/ 2951783 w 8351838"/>
              <a:gd name="connsiteY2" fmla="*/ 2880643 h 4105275"/>
              <a:gd name="connsiteX3" fmla="*/ 2951783 w 8351838"/>
              <a:gd name="connsiteY3" fmla="*/ 432643 h 4105275"/>
              <a:gd name="connsiteX4" fmla="*/ 0 w 8351838"/>
              <a:gd name="connsiteY4" fmla="*/ 0 h 4105275"/>
              <a:gd name="connsiteX5" fmla="*/ 8351838 w 8351838"/>
              <a:gd name="connsiteY5" fmla="*/ 0 h 4105275"/>
              <a:gd name="connsiteX6" fmla="*/ 8351838 w 8351838"/>
              <a:gd name="connsiteY6" fmla="*/ 4105275 h 4105275"/>
              <a:gd name="connsiteX7" fmla="*/ 0 w 8351838"/>
              <a:gd name="connsiteY7" fmla="*/ 4105275 h 410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1838" h="4105275">
                <a:moveTo>
                  <a:pt x="359783" y="432643"/>
                </a:moveTo>
                <a:lnTo>
                  <a:pt x="359783" y="2880643"/>
                </a:lnTo>
                <a:lnTo>
                  <a:pt x="2951783" y="2880643"/>
                </a:lnTo>
                <a:lnTo>
                  <a:pt x="2951783" y="432643"/>
                </a:lnTo>
                <a:close/>
                <a:moveTo>
                  <a:pt x="0" y="0"/>
                </a:moveTo>
                <a:lnTo>
                  <a:pt x="8351838" y="0"/>
                </a:lnTo>
                <a:lnTo>
                  <a:pt x="8351838" y="4105275"/>
                </a:lnTo>
                <a:lnTo>
                  <a:pt x="0" y="4105275"/>
                </a:lnTo>
                <a:close/>
              </a:path>
            </a:pathLst>
          </a:custGeom>
          <a:solidFill>
            <a:schemeClr val="bg1"/>
          </a:solidFill>
        </p:spPr>
        <p:txBody>
          <a:bodyPr wrap="square" lIns="144000" tIns="72000">
            <a:noAutofit/>
          </a:bodyPr>
          <a:lstStyle>
            <a:lvl1pPr marL="0" indent="0">
              <a:buNone/>
              <a:defRPr/>
            </a:lvl1pPr>
          </a:lstStyle>
          <a:p>
            <a:r>
              <a:rPr lang="de-DE" noProof="0"/>
              <a:t>Bild durch Klicken auf Symbol hinzufügen</a:t>
            </a:r>
          </a:p>
        </p:txBody>
      </p:sp>
      <p:sp>
        <p:nvSpPr>
          <p:cNvPr id="13" name="Textplatzhalter 12">
            <a:extLst>
              <a:ext uri="{FF2B5EF4-FFF2-40B4-BE49-F238E27FC236}">
                <a16:creationId xmlns:a16="http://schemas.microsoft.com/office/drawing/2014/main" id="{190645E2-B0AF-4FFF-B573-EE81DEFA611B}"/>
              </a:ext>
            </a:extLst>
          </p:cNvPr>
          <p:cNvSpPr>
            <a:spLocks noGrp="1"/>
          </p:cNvSpPr>
          <p:nvPr>
            <p:ph type="body" sz="quarter" idx="15" hasCustomPrompt="1"/>
          </p:nvPr>
        </p:nvSpPr>
        <p:spPr>
          <a:xfrm>
            <a:off x="790575" y="4752643"/>
            <a:ext cx="3673475" cy="144000"/>
          </a:xfrm>
        </p:spPr>
        <p:txBody>
          <a:bodyPr wrap="none" anchor="b" anchorCtr="0"/>
          <a:lstStyle>
            <a:lvl1pPr marL="0" indent="0">
              <a:lnSpc>
                <a:spcPct val="100000"/>
              </a:lnSpc>
              <a:spcBef>
                <a:spcPts val="0"/>
              </a:spcBef>
              <a:buNone/>
              <a:defRPr sz="1000" i="0"/>
            </a:lvl1pPr>
          </a:lstStyle>
          <a:p>
            <a:pPr lvl="0"/>
            <a:r>
              <a:rPr lang="de-DE" noProof="0"/>
              <a:t>Quelle hinzufügen</a:t>
            </a:r>
          </a:p>
        </p:txBody>
      </p:sp>
    </p:spTree>
    <p:extLst>
      <p:ext uri="{BB962C8B-B14F-4D97-AF65-F5344CB8AC3E}">
        <p14:creationId xmlns:p14="http://schemas.microsoft.com/office/powerpoint/2010/main" val="215308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F652DE8-4A9F-4A64-98A9-E56A24D1BC77}"/>
              </a:ext>
            </a:extLst>
          </p:cNvPr>
          <p:cNvSpPr>
            <a:spLocks noGrp="1"/>
          </p:cNvSpPr>
          <p:nvPr>
            <p:ph idx="1"/>
          </p:nvPr>
        </p:nvSpPr>
        <p:spPr>
          <a:xfrm>
            <a:off x="431802" y="1800225"/>
            <a:ext cx="8352382" cy="3168426"/>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Titel 3">
            <a:extLst>
              <a:ext uri="{FF2B5EF4-FFF2-40B4-BE49-F238E27FC236}">
                <a16:creationId xmlns:a16="http://schemas.microsoft.com/office/drawing/2014/main" id="{78135CF6-E4D2-782C-B151-37D08A07B359}"/>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4178776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randabfallend) + Titelbox">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63B93387-8199-4B37-AB48-6EFB10EC1B3F}"/>
              </a:ext>
            </a:extLst>
          </p:cNvPr>
          <p:cNvSpPr>
            <a:spLocks noGrp="1"/>
          </p:cNvSpPr>
          <p:nvPr>
            <p:ph type="body" sz="quarter" idx="14"/>
          </p:nvPr>
        </p:nvSpPr>
        <p:spPr>
          <a:xfrm>
            <a:off x="0" y="863600"/>
            <a:ext cx="9215438" cy="4321175"/>
          </a:xfrm>
          <a:solidFill>
            <a:srgbClr val="C20000"/>
          </a:solidFill>
        </p:spPr>
        <p:txBody>
          <a:bodyPr lIns="6048000" tIns="828000" rIns="576000" bIns="2160000"/>
          <a:lstStyle>
            <a:lvl1pPr>
              <a:spcBef>
                <a:spcPts val="0"/>
              </a:spcBef>
              <a:defRPr sz="2600" b="1">
                <a:solidFill>
                  <a:schemeClr val="bg1"/>
                </a:solidFill>
              </a:defRPr>
            </a:lvl1pPr>
          </a:lstStyle>
          <a:p>
            <a:pPr lvl="0"/>
            <a:r>
              <a:rPr lang="de-DE" noProof="0"/>
              <a:t>Mastertextformat bearbeiten</a:t>
            </a:r>
          </a:p>
        </p:txBody>
      </p:sp>
      <p:sp>
        <p:nvSpPr>
          <p:cNvPr id="17" name="Bildplatzhalter 16">
            <a:extLst>
              <a:ext uri="{FF2B5EF4-FFF2-40B4-BE49-F238E27FC236}">
                <a16:creationId xmlns:a16="http://schemas.microsoft.com/office/drawing/2014/main" id="{E8BBB4D0-D6D2-4ED2-89FE-53F37DEBB793}"/>
              </a:ext>
            </a:extLst>
          </p:cNvPr>
          <p:cNvSpPr>
            <a:spLocks noGrp="1"/>
          </p:cNvSpPr>
          <p:nvPr>
            <p:ph type="pic" sz="quarter" idx="16"/>
          </p:nvPr>
        </p:nvSpPr>
        <p:spPr>
          <a:xfrm>
            <a:off x="0" y="863600"/>
            <a:ext cx="9215438" cy="4321175"/>
          </a:xfrm>
          <a:custGeom>
            <a:avLst/>
            <a:gdLst>
              <a:gd name="connsiteX0" fmla="*/ 6191895 w 9215438"/>
              <a:gd name="connsiteY0" fmla="*/ 649287 h 4321175"/>
              <a:gd name="connsiteX1" fmla="*/ 6191895 w 9215438"/>
              <a:gd name="connsiteY1" fmla="*/ 3097287 h 4321175"/>
              <a:gd name="connsiteX2" fmla="*/ 8783895 w 9215438"/>
              <a:gd name="connsiteY2" fmla="*/ 3097287 h 4321175"/>
              <a:gd name="connsiteX3" fmla="*/ 8783895 w 9215438"/>
              <a:gd name="connsiteY3" fmla="*/ 649287 h 4321175"/>
              <a:gd name="connsiteX4" fmla="*/ 0 w 9215438"/>
              <a:gd name="connsiteY4" fmla="*/ 0 h 4321175"/>
              <a:gd name="connsiteX5" fmla="*/ 9215438 w 9215438"/>
              <a:gd name="connsiteY5" fmla="*/ 0 h 4321175"/>
              <a:gd name="connsiteX6" fmla="*/ 9215438 w 9215438"/>
              <a:gd name="connsiteY6" fmla="*/ 4321175 h 4321175"/>
              <a:gd name="connsiteX7" fmla="*/ 0 w 9215438"/>
              <a:gd name="connsiteY7" fmla="*/ 4321175 h 432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438" h="4321175">
                <a:moveTo>
                  <a:pt x="6191895" y="649287"/>
                </a:moveTo>
                <a:lnTo>
                  <a:pt x="6191895" y="3097287"/>
                </a:lnTo>
                <a:lnTo>
                  <a:pt x="8783895" y="3097287"/>
                </a:lnTo>
                <a:lnTo>
                  <a:pt x="8783895" y="649287"/>
                </a:lnTo>
                <a:close/>
                <a:moveTo>
                  <a:pt x="0" y="0"/>
                </a:moveTo>
                <a:lnTo>
                  <a:pt x="9215438" y="0"/>
                </a:lnTo>
                <a:lnTo>
                  <a:pt x="9215438" y="4321175"/>
                </a:lnTo>
                <a:lnTo>
                  <a:pt x="0" y="4321175"/>
                </a:lnTo>
                <a:close/>
              </a:path>
            </a:pathLst>
          </a:custGeom>
          <a:solidFill>
            <a:schemeClr val="bg1"/>
          </a:solidFill>
        </p:spPr>
        <p:txBody>
          <a:bodyPr wrap="square" lIns="432000" tIns="324000">
            <a:noAutofit/>
          </a:bodyPr>
          <a:lstStyle>
            <a:lvl1pPr marL="0" indent="0">
              <a:buNone/>
              <a:defRPr/>
            </a:lvl1pPr>
          </a:lstStyle>
          <a:p>
            <a:r>
              <a:rPr lang="de-DE" noProof="0"/>
              <a:t>Bild durch Klicken auf Symbol hinzufügen</a:t>
            </a:r>
          </a:p>
        </p:txBody>
      </p:sp>
      <p:sp>
        <p:nvSpPr>
          <p:cNvPr id="13" name="Textplatzhalter 12">
            <a:extLst>
              <a:ext uri="{FF2B5EF4-FFF2-40B4-BE49-F238E27FC236}">
                <a16:creationId xmlns:a16="http://schemas.microsoft.com/office/drawing/2014/main" id="{A88F502E-137E-47BE-BAD7-2CDDCE67D44C}"/>
              </a:ext>
            </a:extLst>
          </p:cNvPr>
          <p:cNvSpPr>
            <a:spLocks noGrp="1"/>
          </p:cNvSpPr>
          <p:nvPr>
            <p:ph type="body" sz="quarter" idx="15" hasCustomPrompt="1"/>
          </p:nvPr>
        </p:nvSpPr>
        <p:spPr>
          <a:xfrm>
            <a:off x="431800" y="4824635"/>
            <a:ext cx="4032250" cy="144000"/>
          </a:xfrm>
        </p:spPr>
        <p:txBody>
          <a:bodyPr wrap="none" anchor="b" anchorCtr="0"/>
          <a:lstStyle>
            <a:lvl1pPr marL="0" indent="0">
              <a:lnSpc>
                <a:spcPct val="100000"/>
              </a:lnSpc>
              <a:spcBef>
                <a:spcPts val="0"/>
              </a:spcBef>
              <a:buNone/>
              <a:defRPr sz="1000" i="0"/>
            </a:lvl1pPr>
          </a:lstStyle>
          <a:p>
            <a:pPr lvl="0"/>
            <a:r>
              <a:rPr lang="de-DE" noProof="0"/>
              <a:t>Quelle hinzufügen</a:t>
            </a:r>
          </a:p>
        </p:txBody>
      </p:sp>
    </p:spTree>
    <p:extLst>
      <p:ext uri="{BB962C8B-B14F-4D97-AF65-F5344CB8AC3E}">
        <p14:creationId xmlns:p14="http://schemas.microsoft.com/office/powerpoint/2010/main" val="1303579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F79AF-9987-4D87-BF59-C9124DE9DB09}"/>
              </a:ext>
            </a:extLst>
          </p:cNvPr>
          <p:cNvSpPr>
            <a:spLocks noGrp="1"/>
          </p:cNvSpPr>
          <p:nvPr>
            <p:ph type="title"/>
          </p:nvPr>
        </p:nvSpPr>
        <p:spPr>
          <a:xfrm>
            <a:off x="431257" y="864639"/>
            <a:ext cx="8352382" cy="647628"/>
          </a:xfrm>
          <a:prstGeom prst="rect">
            <a:avLst/>
          </a:prstGeom>
        </p:spPr>
        <p:txBody>
          <a:bodyPr/>
          <a:lstStyle/>
          <a:p>
            <a:r>
              <a:rPr lang="de-DE" noProof="0"/>
              <a:t>Mastertitelformat bearbeiten</a:t>
            </a:r>
          </a:p>
        </p:txBody>
      </p:sp>
    </p:spTree>
    <p:extLst>
      <p:ext uri="{BB962C8B-B14F-4D97-AF65-F5344CB8AC3E}">
        <p14:creationId xmlns:p14="http://schemas.microsoft.com/office/powerpoint/2010/main" val="2743025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914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634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chlussseite">
    <p:spTree>
      <p:nvGrpSpPr>
        <p:cNvPr id="1" name=""/>
        <p:cNvGrpSpPr/>
        <p:nvPr/>
      </p:nvGrpSpPr>
      <p:grpSpPr>
        <a:xfrm>
          <a:off x="0" y="0"/>
          <a:ext cx="0" cy="0"/>
          <a:chOff x="0" y="0"/>
          <a:chExt cx="0" cy="0"/>
        </a:xfrm>
      </p:grpSpPr>
      <p:sp>
        <p:nvSpPr>
          <p:cNvPr id="7" name="Textplatzhalter 24">
            <a:extLst>
              <a:ext uri="{FF2B5EF4-FFF2-40B4-BE49-F238E27FC236}">
                <a16:creationId xmlns:a16="http://schemas.microsoft.com/office/drawing/2014/main" id="{B6C2A7ED-3E27-439F-AEFC-E742B9DAC482}"/>
              </a:ext>
            </a:extLst>
          </p:cNvPr>
          <p:cNvSpPr txBox="1">
            <a:spLocks/>
          </p:cNvSpPr>
          <p:nvPr/>
        </p:nvSpPr>
        <p:spPr>
          <a:xfrm>
            <a:off x="431255" y="2664395"/>
            <a:ext cx="6192000" cy="1150362"/>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endParaRPr lang="de-DE" sz="1600" noProof="0"/>
          </a:p>
          <a:p>
            <a:pPr marL="0" indent="0">
              <a:spcBef>
                <a:spcPts val="0"/>
              </a:spcBef>
              <a:buNone/>
              <a:tabLst>
                <a:tab pos="360363" algn="l"/>
              </a:tabLst>
            </a:pPr>
            <a:r>
              <a:rPr lang="de-DE" sz="1600" noProof="0"/>
              <a:t>T 	+49 30 300199-</a:t>
            </a:r>
          </a:p>
          <a:p>
            <a:pPr marL="0" indent="0">
              <a:spcBef>
                <a:spcPts val="0"/>
              </a:spcBef>
              <a:buNone/>
              <a:tabLst>
                <a:tab pos="360363" algn="l"/>
              </a:tabLst>
            </a:pPr>
            <a:br>
              <a:rPr lang="de-DE" sz="1600" noProof="0"/>
            </a:br>
            <a:endParaRPr lang="de-DE" sz="1600" noProof="0"/>
          </a:p>
          <a:p>
            <a:pPr marL="0" indent="0">
              <a:spcBef>
                <a:spcPts val="0"/>
              </a:spcBef>
              <a:buNone/>
              <a:tabLst>
                <a:tab pos="360363" algn="l"/>
              </a:tabLst>
            </a:pPr>
            <a:r>
              <a:rPr lang="de-DE" sz="1600" noProof="0"/>
              <a:t>www.bdew.de</a:t>
            </a:r>
          </a:p>
        </p:txBody>
      </p:sp>
      <p:sp>
        <p:nvSpPr>
          <p:cNvPr id="8" name="Textplatzhalter 24">
            <a:extLst>
              <a:ext uri="{FF2B5EF4-FFF2-40B4-BE49-F238E27FC236}">
                <a16:creationId xmlns:a16="http://schemas.microsoft.com/office/drawing/2014/main" id="{163336B0-2170-409A-84C2-E385D2F84FAD}"/>
              </a:ext>
            </a:extLst>
          </p:cNvPr>
          <p:cNvSpPr txBox="1">
            <a:spLocks/>
          </p:cNvSpPr>
          <p:nvPr/>
        </p:nvSpPr>
        <p:spPr>
          <a:xfrm>
            <a:off x="431255" y="3888587"/>
            <a:ext cx="6480000" cy="504000"/>
          </a:xfrm>
          <a:prstGeom prst="rect">
            <a:avLst/>
          </a:prstGeom>
        </p:spPr>
        <p:txBody>
          <a:bodyPr lIns="0" tIns="0" rIns="0" bIns="0" anchor="ctr"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a:solidFill>
                  <a:schemeClr val="bg1"/>
                </a:solidFill>
              </a:rPr>
              <a:t>BDEW Bundesverband der Energie- und Wasserwirtschaft e.V.</a:t>
            </a:r>
          </a:p>
          <a:p>
            <a:pPr marL="0" indent="0">
              <a:spcBef>
                <a:spcPts val="0"/>
              </a:spcBef>
              <a:buNone/>
            </a:pPr>
            <a:r>
              <a:rPr lang="de-DE" sz="1600" noProof="0">
                <a:solidFill>
                  <a:schemeClr val="bg1"/>
                </a:solidFill>
              </a:rPr>
              <a:t>Reinhardtstraße 32 · 10117 Berlin</a:t>
            </a:r>
          </a:p>
        </p:txBody>
      </p:sp>
      <p:sp>
        <p:nvSpPr>
          <p:cNvPr id="9" name="Rectangle 2">
            <a:extLst>
              <a:ext uri="{FF2B5EF4-FFF2-40B4-BE49-F238E27FC236}">
                <a16:creationId xmlns:a16="http://schemas.microsoft.com/office/drawing/2014/main" id="{D9A01EA3-8451-411A-A54D-13395C21C1FB}"/>
              </a:ext>
            </a:extLst>
          </p:cNvPr>
          <p:cNvSpPr>
            <a:spLocks noChangeArrowheads="1"/>
          </p:cNvSpPr>
          <p:nvPr/>
        </p:nvSpPr>
        <p:spPr bwMode="hidden">
          <a:xfrm>
            <a:off x="144000" y="144000"/>
            <a:ext cx="8928000" cy="4896000"/>
          </a:xfrm>
          <a:prstGeom prst="rect">
            <a:avLst/>
          </a:prstGeom>
          <a:noFill/>
          <a:ln w="12700">
            <a:solidFill>
              <a:srgbClr val="C00000"/>
            </a:solidFill>
          </a:ln>
          <a:effectLst/>
        </p:spPr>
        <p:txBody>
          <a:bodyPr wrap="none" anchor="ctr"/>
          <a:lstStyle/>
          <a:p>
            <a:endParaRPr lang="de-DE" sz="1828" noProof="0"/>
          </a:p>
        </p:txBody>
      </p:sp>
      <p:grpSp>
        <p:nvGrpSpPr>
          <p:cNvPr id="10" name="Gruppieren 9">
            <a:extLst>
              <a:ext uri="{FF2B5EF4-FFF2-40B4-BE49-F238E27FC236}">
                <a16:creationId xmlns:a16="http://schemas.microsoft.com/office/drawing/2014/main" id="{A5904070-0BA0-4AE0-842E-83FD5922B850}"/>
              </a:ext>
            </a:extLst>
          </p:cNvPr>
          <p:cNvGrpSpPr>
            <a:grpSpLocks noChangeAspect="1"/>
          </p:cNvGrpSpPr>
          <p:nvPr/>
        </p:nvGrpSpPr>
        <p:grpSpPr bwMode="gray">
          <a:xfrm>
            <a:off x="7271990" y="576162"/>
            <a:ext cx="1800225" cy="1224000"/>
            <a:chOff x="7271990" y="576162"/>
            <a:chExt cx="1800225" cy="1224000"/>
          </a:xfrm>
        </p:grpSpPr>
        <p:sp>
          <p:nvSpPr>
            <p:cNvPr id="11" name="Rectangle 6">
              <a:extLst>
                <a:ext uri="{FF2B5EF4-FFF2-40B4-BE49-F238E27FC236}">
                  <a16:creationId xmlns:a16="http://schemas.microsoft.com/office/drawing/2014/main" id="{8E3F5386-A68E-4783-91A4-7ABCEF0F6CA9}"/>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a:p>
          </p:txBody>
        </p:sp>
        <p:grpSp>
          <p:nvGrpSpPr>
            <p:cNvPr id="12" name="Gruppieren 11">
              <a:extLst>
                <a:ext uri="{FF2B5EF4-FFF2-40B4-BE49-F238E27FC236}">
                  <a16:creationId xmlns:a16="http://schemas.microsoft.com/office/drawing/2014/main" id="{43DDAB11-4336-45B9-8C7A-BFB021B00D43}"/>
                </a:ext>
              </a:extLst>
            </p:cNvPr>
            <p:cNvGrpSpPr/>
            <p:nvPr/>
          </p:nvGrpSpPr>
          <p:grpSpPr bwMode="gray">
            <a:xfrm>
              <a:off x="7538786" y="868025"/>
              <a:ext cx="1244600" cy="646113"/>
              <a:chOff x="7538786" y="868025"/>
              <a:chExt cx="1244600" cy="646113"/>
            </a:xfrm>
          </p:grpSpPr>
          <p:sp>
            <p:nvSpPr>
              <p:cNvPr id="13" name="Freeform 38">
                <a:extLst>
                  <a:ext uri="{FF2B5EF4-FFF2-40B4-BE49-F238E27FC236}">
                    <a16:creationId xmlns:a16="http://schemas.microsoft.com/office/drawing/2014/main" id="{AAF8BDAB-1509-41A4-95CE-55A836221A3F}"/>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4" name="Freeform 39">
                <a:extLst>
                  <a:ext uri="{FF2B5EF4-FFF2-40B4-BE49-F238E27FC236}">
                    <a16:creationId xmlns:a16="http://schemas.microsoft.com/office/drawing/2014/main" id="{00F058F1-69EE-4BBD-8ADE-11F9C49B3E7A}"/>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5" name="Freeform 40">
                <a:extLst>
                  <a:ext uri="{FF2B5EF4-FFF2-40B4-BE49-F238E27FC236}">
                    <a16:creationId xmlns:a16="http://schemas.microsoft.com/office/drawing/2014/main" id="{E434CE9D-1FE1-41C8-844C-417651D96A7D}"/>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6" name="Freeform 41">
                <a:extLst>
                  <a:ext uri="{FF2B5EF4-FFF2-40B4-BE49-F238E27FC236}">
                    <a16:creationId xmlns:a16="http://schemas.microsoft.com/office/drawing/2014/main" id="{BBB5E07F-A6F4-4315-AD65-C9C277A678F0}"/>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7" name="Freeform 42">
                <a:extLst>
                  <a:ext uri="{FF2B5EF4-FFF2-40B4-BE49-F238E27FC236}">
                    <a16:creationId xmlns:a16="http://schemas.microsoft.com/office/drawing/2014/main" id="{9AF2ED87-6699-4980-BBB8-7F6D1D4D7185}"/>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21" name="Textplatzhalter 24">
            <a:extLst>
              <a:ext uri="{FF2B5EF4-FFF2-40B4-BE49-F238E27FC236}">
                <a16:creationId xmlns:a16="http://schemas.microsoft.com/office/drawing/2014/main" id="{E66F64E5-8C6D-46DC-91CA-9F9919F7293C}"/>
              </a:ext>
            </a:extLst>
          </p:cNvPr>
          <p:cNvSpPr txBox="1">
            <a:spLocks/>
          </p:cNvSpPr>
          <p:nvPr/>
        </p:nvSpPr>
        <p:spPr>
          <a:xfrm>
            <a:off x="431255" y="3890416"/>
            <a:ext cx="6480000" cy="576000"/>
          </a:xfrm>
          <a:prstGeom prst="rect">
            <a:avLst/>
          </a:prstGeom>
        </p:spPr>
        <p:txBody>
          <a:bodyPr lIns="0" tIns="0" rIns="0" bIns="0" anchor="b"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a:t>BDEW Bundesverband der Energie- und Wasserwirtschaft e.V.</a:t>
            </a:r>
          </a:p>
          <a:p>
            <a:pPr marL="0" indent="0">
              <a:spcBef>
                <a:spcPts val="0"/>
              </a:spcBef>
              <a:buNone/>
            </a:pPr>
            <a:r>
              <a:rPr lang="de-DE" sz="1600" noProof="0"/>
              <a:t>Reinhardtstraße 32 · 10117 Berlin</a:t>
            </a:r>
          </a:p>
        </p:txBody>
      </p:sp>
      <p:sp>
        <p:nvSpPr>
          <p:cNvPr id="24" name="Textfeld 23">
            <a:extLst>
              <a:ext uri="{FF2B5EF4-FFF2-40B4-BE49-F238E27FC236}">
                <a16:creationId xmlns:a16="http://schemas.microsoft.com/office/drawing/2014/main" id="{CAC1951E-B13C-448C-B9FF-CE5D407BB1A7}"/>
              </a:ext>
            </a:extLst>
          </p:cNvPr>
          <p:cNvSpPr txBox="1"/>
          <p:nvPr/>
        </p:nvSpPr>
        <p:spPr>
          <a:xfrm>
            <a:off x="431040" y="868025"/>
            <a:ext cx="6176099" cy="646113"/>
          </a:xfrm>
          <a:prstGeom prst="rect">
            <a:avLst/>
          </a:prstGeom>
        </p:spPr>
        <p:txBody>
          <a:bodyPr vert="horz" wrap="square" lIns="0" tIns="0" rIns="0" bIns="0" rtlCol="0" anchor="t" anchorCtr="0">
            <a:noAutofit/>
          </a:bodyPr>
          <a:lstStyle>
            <a:lvl1pPr defTabSz="691157">
              <a:lnSpc>
                <a:spcPct val="90000"/>
              </a:lnSpc>
              <a:spcBef>
                <a:spcPct val="0"/>
              </a:spcBef>
              <a:buNone/>
              <a:defRPr sz="2600" b="1">
                <a:solidFill>
                  <a:schemeClr val="bg2"/>
                </a:solidFill>
                <a:latin typeface="+mj-lt"/>
                <a:ea typeface="+mj-ea"/>
                <a:cs typeface="+mj-cs"/>
              </a:defRPr>
            </a:lvl1pPr>
          </a:lstStyle>
          <a:p>
            <a:pPr lvl="0"/>
            <a:r>
              <a:rPr lang="de-DE" noProof="0"/>
              <a:t>Vielen Dank für Ihre Aufmerksamkeit!</a:t>
            </a:r>
          </a:p>
        </p:txBody>
      </p:sp>
      <p:sp>
        <p:nvSpPr>
          <p:cNvPr id="26" name="Textplatzhalter 25">
            <a:extLst>
              <a:ext uri="{FF2B5EF4-FFF2-40B4-BE49-F238E27FC236}">
                <a16:creationId xmlns:a16="http://schemas.microsoft.com/office/drawing/2014/main" id="{56B10FB1-6D8F-42BA-B53C-709B1D99F3BA}"/>
              </a:ext>
            </a:extLst>
          </p:cNvPr>
          <p:cNvSpPr>
            <a:spLocks noGrp="1"/>
          </p:cNvSpPr>
          <p:nvPr>
            <p:ph type="body" sz="quarter" idx="13"/>
          </p:nvPr>
        </p:nvSpPr>
        <p:spPr>
          <a:xfrm>
            <a:off x="2087439" y="2880419"/>
            <a:ext cx="4519700" cy="216000"/>
          </a:xfrm>
        </p:spPr>
        <p:txBody>
          <a:bodyPr lIns="0" tIns="0" rIns="0" bIns="0"/>
          <a:lstStyle>
            <a:lvl1pPr marL="0" indent="0">
              <a:buNone/>
              <a:defRPr lang="de-DE" sz="1600" b="0" dirty="0" smtClean="0"/>
            </a:lvl1pPr>
          </a:lstStyle>
          <a:p>
            <a:pPr marL="360000" lvl="0" indent="-360000">
              <a:spcBef>
                <a:spcPts val="0"/>
              </a:spcBef>
              <a:spcAft>
                <a:spcPts val="0"/>
              </a:spcAft>
              <a:buClr>
                <a:srgbClr val="C20000"/>
              </a:buClr>
              <a:buSzPct val="100000"/>
            </a:pPr>
            <a:r>
              <a:rPr lang="de-DE" noProof="0"/>
              <a:t>Mastertextformat bearbeiten</a:t>
            </a:r>
          </a:p>
        </p:txBody>
      </p:sp>
      <p:sp>
        <p:nvSpPr>
          <p:cNvPr id="28" name="Textplatzhalter 27">
            <a:extLst>
              <a:ext uri="{FF2B5EF4-FFF2-40B4-BE49-F238E27FC236}">
                <a16:creationId xmlns:a16="http://schemas.microsoft.com/office/drawing/2014/main" id="{CBC36029-6541-415E-9317-378C674F7648}"/>
              </a:ext>
            </a:extLst>
          </p:cNvPr>
          <p:cNvSpPr>
            <a:spLocks noGrp="1"/>
          </p:cNvSpPr>
          <p:nvPr>
            <p:ph type="body" sz="quarter" idx="14" hasCustomPrompt="1"/>
          </p:nvPr>
        </p:nvSpPr>
        <p:spPr>
          <a:xfrm>
            <a:off x="431800" y="3097213"/>
            <a:ext cx="6191535" cy="216000"/>
          </a:xfrm>
        </p:spPr>
        <p:txBody>
          <a:bodyPr/>
          <a:lstStyle>
            <a:lvl1pPr marL="0" indent="0">
              <a:buNone/>
              <a:tabLst>
                <a:tab pos="358775" algn="l"/>
                <a:tab pos="1611313" algn="l"/>
                <a:tab pos="2333625" algn="l"/>
              </a:tabLst>
              <a:defRPr sz="1600"/>
            </a:lvl1pPr>
          </a:lstStyle>
          <a:p>
            <a:pPr lvl="0"/>
            <a:r>
              <a:rPr lang="de-DE" noProof="0"/>
              <a:t>Optional Mobilnummer: M 	+49 170 1234567</a:t>
            </a:r>
          </a:p>
        </p:txBody>
      </p:sp>
      <p:sp>
        <p:nvSpPr>
          <p:cNvPr id="32" name="Textplatzhalter 31">
            <a:extLst>
              <a:ext uri="{FF2B5EF4-FFF2-40B4-BE49-F238E27FC236}">
                <a16:creationId xmlns:a16="http://schemas.microsoft.com/office/drawing/2014/main" id="{0F90F4C6-61C6-4E68-8F42-B7E23F08BB3D}"/>
              </a:ext>
            </a:extLst>
          </p:cNvPr>
          <p:cNvSpPr>
            <a:spLocks noGrp="1"/>
          </p:cNvSpPr>
          <p:nvPr>
            <p:ph type="body" sz="quarter" idx="16" hasCustomPrompt="1"/>
          </p:nvPr>
        </p:nvSpPr>
        <p:spPr>
          <a:xfrm>
            <a:off x="431800" y="1800225"/>
            <a:ext cx="6192838" cy="1006475"/>
          </a:xfrm>
        </p:spPr>
        <p:txBody>
          <a:bodyPr/>
          <a:lstStyle>
            <a:lvl1pPr marL="0" indent="0">
              <a:spcBef>
                <a:spcPts val="0"/>
              </a:spcBef>
              <a:spcAft>
                <a:spcPts val="0"/>
              </a:spcAft>
              <a:buNone/>
              <a:defRPr sz="1600" b="0"/>
            </a:lvl1pPr>
          </a:lstStyle>
          <a:p>
            <a:pPr lvl="0"/>
            <a:r>
              <a:rPr lang="de-DE" noProof="0"/>
              <a:t>Persönliche Angaben: Vorname Name</a:t>
            </a:r>
            <a:br>
              <a:rPr lang="de-DE" noProof="0"/>
            </a:br>
            <a:r>
              <a:rPr lang="de-DE" noProof="0"/>
              <a:t>Funktion</a:t>
            </a:r>
            <a:br>
              <a:rPr lang="de-DE" noProof="0"/>
            </a:br>
            <a:r>
              <a:rPr lang="de-DE" noProof="0"/>
              <a:t>Organisationseinheit</a:t>
            </a:r>
            <a:br>
              <a:rPr lang="de-DE" noProof="0"/>
            </a:br>
            <a:r>
              <a:rPr lang="de-DE" noProof="0"/>
              <a:t>Organisationseinheit zweite Zeile</a:t>
            </a:r>
          </a:p>
          <a:p>
            <a:pPr lvl="0"/>
            <a:endParaRPr lang="de-DE" noProof="0"/>
          </a:p>
        </p:txBody>
      </p:sp>
      <p:sp>
        <p:nvSpPr>
          <p:cNvPr id="34" name="Textplatzhalter 33">
            <a:extLst>
              <a:ext uri="{FF2B5EF4-FFF2-40B4-BE49-F238E27FC236}">
                <a16:creationId xmlns:a16="http://schemas.microsoft.com/office/drawing/2014/main" id="{23750F27-A832-4E35-9F03-7599561BF316}"/>
              </a:ext>
            </a:extLst>
          </p:cNvPr>
          <p:cNvSpPr>
            <a:spLocks noGrp="1"/>
          </p:cNvSpPr>
          <p:nvPr>
            <p:ph type="body" sz="quarter" idx="17" hasCustomPrompt="1"/>
          </p:nvPr>
        </p:nvSpPr>
        <p:spPr>
          <a:xfrm>
            <a:off x="431800" y="3312467"/>
            <a:ext cx="6192838" cy="216000"/>
          </a:xfrm>
        </p:spPr>
        <p:txBody>
          <a:bodyPr/>
          <a:lstStyle>
            <a:lvl1pPr marL="0" indent="0">
              <a:buNone/>
              <a:defRPr sz="1600"/>
            </a:lvl1pPr>
          </a:lstStyle>
          <a:p>
            <a:pPr lvl="0"/>
            <a:r>
              <a:rPr lang="de-DE" noProof="0"/>
              <a:t>magdalena.muster@bdew.de</a:t>
            </a:r>
          </a:p>
        </p:txBody>
      </p:sp>
      <p:sp>
        <p:nvSpPr>
          <p:cNvPr id="23" name="Textplatzhalter 24">
            <a:extLst>
              <a:ext uri="{FF2B5EF4-FFF2-40B4-BE49-F238E27FC236}">
                <a16:creationId xmlns:a16="http://schemas.microsoft.com/office/drawing/2014/main" id="{F4F5EB81-38D7-4A42-B793-141ABE3A8FC6}"/>
              </a:ext>
            </a:extLst>
          </p:cNvPr>
          <p:cNvSpPr txBox="1">
            <a:spLocks/>
          </p:cNvSpPr>
          <p:nvPr/>
        </p:nvSpPr>
        <p:spPr>
          <a:xfrm>
            <a:off x="431255" y="2664395"/>
            <a:ext cx="6192000" cy="1150362"/>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endParaRPr lang="de-DE" sz="1600" noProof="0"/>
          </a:p>
          <a:p>
            <a:pPr marL="0" indent="0">
              <a:spcBef>
                <a:spcPts val="0"/>
              </a:spcBef>
              <a:buNone/>
              <a:tabLst>
                <a:tab pos="360363" algn="l"/>
              </a:tabLst>
            </a:pPr>
            <a:r>
              <a:rPr lang="de-DE" sz="1600" noProof="0"/>
              <a:t>T 	+49 30 300199-</a:t>
            </a:r>
          </a:p>
          <a:p>
            <a:pPr marL="0" indent="0">
              <a:spcBef>
                <a:spcPts val="0"/>
              </a:spcBef>
              <a:buNone/>
              <a:tabLst>
                <a:tab pos="360363" algn="l"/>
              </a:tabLst>
            </a:pPr>
            <a:br>
              <a:rPr lang="de-DE" sz="1600" noProof="0"/>
            </a:br>
            <a:endParaRPr lang="de-DE" sz="1600" noProof="0"/>
          </a:p>
          <a:p>
            <a:pPr marL="0" indent="0">
              <a:spcBef>
                <a:spcPts val="0"/>
              </a:spcBef>
              <a:buNone/>
              <a:tabLst>
                <a:tab pos="360363" algn="l"/>
              </a:tabLst>
            </a:pPr>
            <a:r>
              <a:rPr lang="de-DE" sz="1600" noProof="0"/>
              <a:t>www.bdew.de</a:t>
            </a:r>
          </a:p>
        </p:txBody>
      </p:sp>
      <p:sp>
        <p:nvSpPr>
          <p:cNvPr id="25" name="Textplatzhalter 24">
            <a:extLst>
              <a:ext uri="{FF2B5EF4-FFF2-40B4-BE49-F238E27FC236}">
                <a16:creationId xmlns:a16="http://schemas.microsoft.com/office/drawing/2014/main" id="{D9DC6B4B-61A5-4CCC-AC87-CBF8F097BCBB}"/>
              </a:ext>
            </a:extLst>
          </p:cNvPr>
          <p:cNvSpPr txBox="1">
            <a:spLocks/>
          </p:cNvSpPr>
          <p:nvPr/>
        </p:nvSpPr>
        <p:spPr>
          <a:xfrm>
            <a:off x="431255" y="3888587"/>
            <a:ext cx="6480000" cy="504000"/>
          </a:xfrm>
          <a:prstGeom prst="rect">
            <a:avLst/>
          </a:prstGeom>
        </p:spPr>
        <p:txBody>
          <a:bodyPr lIns="0" tIns="0" rIns="0" bIns="0" anchor="ctr"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a:solidFill>
                  <a:schemeClr val="bg1"/>
                </a:solidFill>
              </a:rPr>
              <a:t>BDEW Bundesverband der Energie- und Wasserwirtschaft e.V.</a:t>
            </a:r>
          </a:p>
          <a:p>
            <a:pPr marL="0" indent="0">
              <a:spcBef>
                <a:spcPts val="0"/>
              </a:spcBef>
              <a:buNone/>
            </a:pPr>
            <a:r>
              <a:rPr lang="de-DE" sz="1600" noProof="0">
                <a:solidFill>
                  <a:schemeClr val="bg1"/>
                </a:solidFill>
              </a:rPr>
              <a:t>Reinhardtstraße 32 · 10117 Berlin</a:t>
            </a:r>
          </a:p>
        </p:txBody>
      </p:sp>
      <p:sp>
        <p:nvSpPr>
          <p:cNvPr id="39" name="Textplatzhalter 24">
            <a:extLst>
              <a:ext uri="{FF2B5EF4-FFF2-40B4-BE49-F238E27FC236}">
                <a16:creationId xmlns:a16="http://schemas.microsoft.com/office/drawing/2014/main" id="{9C2059AF-63B4-41CF-A58C-197AFF843DCB}"/>
              </a:ext>
            </a:extLst>
          </p:cNvPr>
          <p:cNvSpPr txBox="1">
            <a:spLocks/>
          </p:cNvSpPr>
          <p:nvPr/>
        </p:nvSpPr>
        <p:spPr>
          <a:xfrm>
            <a:off x="431255" y="3890416"/>
            <a:ext cx="6480000" cy="576000"/>
          </a:xfrm>
          <a:prstGeom prst="rect">
            <a:avLst/>
          </a:prstGeom>
        </p:spPr>
        <p:txBody>
          <a:bodyPr lIns="0" tIns="0" rIns="0" bIns="0" anchor="b"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a:t>BDEW Bundesverband der Energie- und Wasserwirtschaft e.V.</a:t>
            </a:r>
          </a:p>
          <a:p>
            <a:pPr marL="0" indent="0">
              <a:spcBef>
                <a:spcPts val="0"/>
              </a:spcBef>
              <a:buNone/>
            </a:pPr>
            <a:r>
              <a:rPr lang="de-DE" sz="1600" noProof="0"/>
              <a:t>Reinhardtstraße 32 · 10117 Berlin</a:t>
            </a:r>
          </a:p>
        </p:txBody>
      </p:sp>
      <p:sp>
        <p:nvSpPr>
          <p:cNvPr id="33" name="Textfeld 32">
            <a:extLst>
              <a:ext uri="{FF2B5EF4-FFF2-40B4-BE49-F238E27FC236}">
                <a16:creationId xmlns:a16="http://schemas.microsoft.com/office/drawing/2014/main" id="{75DF2EB5-E68F-4A5F-8B05-DCA7BFDCE920}"/>
              </a:ext>
            </a:extLst>
          </p:cNvPr>
          <p:cNvSpPr txBox="1"/>
          <p:nvPr userDrawn="1"/>
        </p:nvSpPr>
        <p:spPr>
          <a:xfrm>
            <a:off x="1022968" y="4680619"/>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dirty="0">
                <a:solidFill>
                  <a:schemeClr val="accent3"/>
                </a:solidFill>
              </a:rPr>
              <a:t>Folie</a:t>
            </a:r>
          </a:p>
        </p:txBody>
      </p:sp>
      <p:sp>
        <p:nvSpPr>
          <p:cNvPr id="35" name="Datumsplatzhalter 3">
            <a:extLst>
              <a:ext uri="{FF2B5EF4-FFF2-40B4-BE49-F238E27FC236}">
                <a16:creationId xmlns:a16="http://schemas.microsoft.com/office/drawing/2014/main" id="{BCFC1BAD-41EE-4128-8A7A-EE2F025E8083}"/>
              </a:ext>
            </a:extLst>
          </p:cNvPr>
          <p:cNvSpPr txBox="1">
            <a:spLocks/>
          </p:cNvSpPr>
          <p:nvPr userDrawn="1"/>
        </p:nvSpPr>
        <p:spPr>
          <a:xfrm>
            <a:off x="431255" y="4680619"/>
            <a:ext cx="504000" cy="144000"/>
          </a:xfrm>
          <a:prstGeom prst="rect">
            <a:avLst/>
          </a:prstGeom>
        </p:spPr>
        <p:txBody>
          <a:bodyPr wrap="none" lIns="0" tIns="0" rIns="0" bIns="0" anchor="ctr" anchorCtr="0"/>
          <a:lstStyle>
            <a:defPPr>
              <a:defRPr lang="de-DE"/>
            </a:defPPr>
            <a:lvl1pPr marL="0" algn="l" defTabSz="691195" rtl="0" eaLnBrk="1" latinLnBrk="0" hangingPunct="1">
              <a:defRPr sz="1361"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r>
              <a:rPr lang="de-DE" sz="800" dirty="0">
                <a:solidFill>
                  <a:schemeClr val="accent3"/>
                </a:solidFill>
              </a:rPr>
              <a:t>Sept. 2022</a:t>
            </a:r>
          </a:p>
        </p:txBody>
      </p:sp>
      <p:sp>
        <p:nvSpPr>
          <p:cNvPr id="36" name="Fußzeilenplatzhalter 4">
            <a:extLst>
              <a:ext uri="{FF2B5EF4-FFF2-40B4-BE49-F238E27FC236}">
                <a16:creationId xmlns:a16="http://schemas.microsoft.com/office/drawing/2014/main" id="{16FF0CE1-A8FD-49C4-A3E9-FE4AF74EA0B5}"/>
              </a:ext>
            </a:extLst>
          </p:cNvPr>
          <p:cNvSpPr txBox="1">
            <a:spLocks/>
          </p:cNvSpPr>
          <p:nvPr userDrawn="1"/>
        </p:nvSpPr>
        <p:spPr>
          <a:xfrm>
            <a:off x="1439951" y="4680619"/>
            <a:ext cx="5256000" cy="144000"/>
          </a:xfrm>
          <a:prstGeom prst="rect">
            <a:avLst/>
          </a:prstGeom>
        </p:spPr>
        <p:txBody>
          <a:bodyPr wrap="none" lIns="72000" tIns="0" rIns="0" bIns="0" anchor="ctr" anchorCtr="0"/>
          <a:lstStyle>
            <a:defPPr>
              <a:defRPr lang="de-DE"/>
            </a:defPPr>
            <a:lvl1pPr marL="0" algn="l" defTabSz="691195" rtl="0" eaLnBrk="1" latinLnBrk="0" hangingPunct="1">
              <a:defRPr sz="1361"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r>
              <a:rPr lang="de-DE" sz="800" dirty="0">
                <a:solidFill>
                  <a:schemeClr val="accent3"/>
                </a:solidFill>
              </a:rPr>
              <a:t>mac/</a:t>
            </a:r>
            <a:r>
              <a:rPr lang="de-DE" sz="800" dirty="0" err="1">
                <a:solidFill>
                  <a:schemeClr val="accent3"/>
                </a:solidFill>
              </a:rPr>
              <a:t>explore</a:t>
            </a:r>
            <a:r>
              <a:rPr lang="de-DE" sz="800" baseline="30000" dirty="0">
                <a:solidFill>
                  <a:schemeClr val="accent3"/>
                </a:solidFill>
              </a:rPr>
              <a:t>©</a:t>
            </a:r>
            <a:r>
              <a:rPr lang="de-DE" sz="800" dirty="0">
                <a:solidFill>
                  <a:schemeClr val="accent3"/>
                </a:solidFill>
              </a:rPr>
              <a:t> Marktmonitor Energie 2022</a:t>
            </a:r>
            <a:r>
              <a:rPr lang="de-DE" sz="800" baseline="0" dirty="0">
                <a:solidFill>
                  <a:schemeClr val="accent3"/>
                </a:solidFill>
              </a:rPr>
              <a:t> | </a:t>
            </a:r>
            <a:r>
              <a:rPr lang="de-DE" sz="800" dirty="0">
                <a:solidFill>
                  <a:schemeClr val="accent3"/>
                </a:solidFill>
              </a:rPr>
              <a:t>Welle3</a:t>
            </a:r>
          </a:p>
        </p:txBody>
      </p:sp>
      <p:sp>
        <p:nvSpPr>
          <p:cNvPr id="37" name="Foliennummernplatzhalter 5">
            <a:extLst>
              <a:ext uri="{FF2B5EF4-FFF2-40B4-BE49-F238E27FC236}">
                <a16:creationId xmlns:a16="http://schemas.microsoft.com/office/drawing/2014/main" id="{80855C25-C5CA-460E-9546-C274D69567DA}"/>
              </a:ext>
            </a:extLst>
          </p:cNvPr>
          <p:cNvSpPr txBox="1">
            <a:spLocks/>
          </p:cNvSpPr>
          <p:nvPr userDrawn="1"/>
        </p:nvSpPr>
        <p:spPr>
          <a:xfrm>
            <a:off x="1223367" y="4680619"/>
            <a:ext cx="216000" cy="144000"/>
          </a:xfrm>
          <a:prstGeom prst="rect">
            <a:avLst/>
          </a:prstGeom>
        </p:spPr>
        <p:txBody>
          <a:bodyPr wrap="none" lIns="36000" tIns="0" rIns="0" bIns="0" anchor="ctr" anchorCtr="0"/>
          <a:lstStyle>
            <a:defPPr>
              <a:defRPr lang="de-DE"/>
            </a:defPPr>
            <a:lvl1pPr marL="0" algn="l" defTabSz="691195" rtl="0" eaLnBrk="1" latinLnBrk="0" hangingPunct="1">
              <a:defRPr sz="1361"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fld id="{915ABBCB-2658-4656-B2C4-43A1F658563B}" type="slidenum">
              <a:rPr lang="de-DE" sz="800" smtClean="0">
                <a:solidFill>
                  <a:schemeClr val="accent3"/>
                </a:solidFill>
              </a:rPr>
              <a:pPr/>
              <a:t>‹Nr.›</a:t>
            </a:fld>
            <a:endParaRPr lang="de-DE" sz="800" dirty="0">
              <a:solidFill>
                <a:schemeClr val="accent3"/>
              </a:solidFill>
            </a:endParaRPr>
          </a:p>
        </p:txBody>
      </p:sp>
    </p:spTree>
    <p:extLst>
      <p:ext uri="{BB962C8B-B14F-4D97-AF65-F5344CB8AC3E}">
        <p14:creationId xmlns:p14="http://schemas.microsoft.com/office/powerpoint/2010/main" val="13956652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chlussseite (2 AP)">
    <p:spTree>
      <p:nvGrpSpPr>
        <p:cNvPr id="1" name=""/>
        <p:cNvGrpSpPr/>
        <p:nvPr/>
      </p:nvGrpSpPr>
      <p:grpSpPr>
        <a:xfrm>
          <a:off x="0" y="0"/>
          <a:ext cx="0" cy="0"/>
          <a:chOff x="0" y="0"/>
          <a:chExt cx="0" cy="0"/>
        </a:xfrm>
      </p:grpSpPr>
      <p:sp>
        <p:nvSpPr>
          <p:cNvPr id="7" name="Textplatzhalter 24">
            <a:extLst>
              <a:ext uri="{FF2B5EF4-FFF2-40B4-BE49-F238E27FC236}">
                <a16:creationId xmlns:a16="http://schemas.microsoft.com/office/drawing/2014/main" id="{B6C2A7ED-3E27-439F-AEFC-E742B9DAC482}"/>
              </a:ext>
            </a:extLst>
          </p:cNvPr>
          <p:cNvSpPr txBox="1">
            <a:spLocks/>
          </p:cNvSpPr>
          <p:nvPr/>
        </p:nvSpPr>
        <p:spPr>
          <a:xfrm>
            <a:off x="431255" y="2664395"/>
            <a:ext cx="6192000" cy="1150362"/>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endParaRPr lang="de-DE" sz="1600" noProof="0"/>
          </a:p>
          <a:p>
            <a:pPr marL="0" indent="0">
              <a:spcBef>
                <a:spcPts val="0"/>
              </a:spcBef>
              <a:buNone/>
              <a:tabLst>
                <a:tab pos="360363" algn="l"/>
              </a:tabLst>
            </a:pPr>
            <a:r>
              <a:rPr lang="de-DE" sz="1600" noProof="0"/>
              <a:t>T 	+49 30 300199-</a:t>
            </a:r>
          </a:p>
          <a:p>
            <a:pPr marL="0" indent="0">
              <a:spcBef>
                <a:spcPts val="0"/>
              </a:spcBef>
              <a:buNone/>
              <a:tabLst>
                <a:tab pos="360363" algn="l"/>
              </a:tabLst>
            </a:pPr>
            <a:br>
              <a:rPr lang="de-DE" sz="1600" noProof="0"/>
            </a:br>
            <a:endParaRPr lang="de-DE" sz="1600" noProof="0"/>
          </a:p>
        </p:txBody>
      </p:sp>
      <p:sp>
        <p:nvSpPr>
          <p:cNvPr id="8" name="Textplatzhalter 24">
            <a:extLst>
              <a:ext uri="{FF2B5EF4-FFF2-40B4-BE49-F238E27FC236}">
                <a16:creationId xmlns:a16="http://schemas.microsoft.com/office/drawing/2014/main" id="{163336B0-2170-409A-84C2-E385D2F84FAD}"/>
              </a:ext>
            </a:extLst>
          </p:cNvPr>
          <p:cNvSpPr txBox="1">
            <a:spLocks/>
          </p:cNvSpPr>
          <p:nvPr/>
        </p:nvSpPr>
        <p:spPr>
          <a:xfrm>
            <a:off x="431255" y="3888587"/>
            <a:ext cx="6480000" cy="504000"/>
          </a:xfrm>
          <a:prstGeom prst="rect">
            <a:avLst/>
          </a:prstGeom>
        </p:spPr>
        <p:txBody>
          <a:bodyPr lIns="0" tIns="0" rIns="0" bIns="0" anchor="ctr"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a:solidFill>
                  <a:schemeClr val="bg1"/>
                </a:solidFill>
              </a:rPr>
              <a:t>BDEW Bundesverband der Energie- und Wasserwirtschaft e.V.</a:t>
            </a:r>
          </a:p>
          <a:p>
            <a:pPr marL="0" indent="0">
              <a:spcBef>
                <a:spcPts val="0"/>
              </a:spcBef>
              <a:buNone/>
            </a:pPr>
            <a:r>
              <a:rPr lang="de-DE" sz="1600" noProof="0">
                <a:solidFill>
                  <a:schemeClr val="bg1"/>
                </a:solidFill>
              </a:rPr>
              <a:t>Reinhardtstraße 32 · 10117 Berlin</a:t>
            </a:r>
          </a:p>
        </p:txBody>
      </p:sp>
      <p:sp>
        <p:nvSpPr>
          <p:cNvPr id="9" name="Rectangle 2">
            <a:extLst>
              <a:ext uri="{FF2B5EF4-FFF2-40B4-BE49-F238E27FC236}">
                <a16:creationId xmlns:a16="http://schemas.microsoft.com/office/drawing/2014/main" id="{D9A01EA3-8451-411A-A54D-13395C21C1FB}"/>
              </a:ext>
            </a:extLst>
          </p:cNvPr>
          <p:cNvSpPr>
            <a:spLocks noChangeArrowheads="1"/>
          </p:cNvSpPr>
          <p:nvPr/>
        </p:nvSpPr>
        <p:spPr bwMode="hidden">
          <a:xfrm>
            <a:off x="144000" y="144000"/>
            <a:ext cx="8928000" cy="4896000"/>
          </a:xfrm>
          <a:prstGeom prst="rect">
            <a:avLst/>
          </a:prstGeom>
          <a:noFill/>
          <a:ln w="12700">
            <a:solidFill>
              <a:srgbClr val="C00000"/>
            </a:solidFill>
          </a:ln>
          <a:effectLst/>
        </p:spPr>
        <p:txBody>
          <a:bodyPr wrap="none" anchor="ctr"/>
          <a:lstStyle/>
          <a:p>
            <a:endParaRPr lang="de-DE" sz="1828" noProof="0"/>
          </a:p>
        </p:txBody>
      </p:sp>
      <p:grpSp>
        <p:nvGrpSpPr>
          <p:cNvPr id="10" name="Gruppieren 9">
            <a:extLst>
              <a:ext uri="{FF2B5EF4-FFF2-40B4-BE49-F238E27FC236}">
                <a16:creationId xmlns:a16="http://schemas.microsoft.com/office/drawing/2014/main" id="{A5904070-0BA0-4AE0-842E-83FD5922B850}"/>
              </a:ext>
            </a:extLst>
          </p:cNvPr>
          <p:cNvGrpSpPr>
            <a:grpSpLocks noChangeAspect="1"/>
          </p:cNvGrpSpPr>
          <p:nvPr/>
        </p:nvGrpSpPr>
        <p:grpSpPr bwMode="gray">
          <a:xfrm>
            <a:off x="7271990" y="576162"/>
            <a:ext cx="1800225" cy="1224000"/>
            <a:chOff x="7271990" y="576162"/>
            <a:chExt cx="1800225" cy="1224000"/>
          </a:xfrm>
        </p:grpSpPr>
        <p:sp>
          <p:nvSpPr>
            <p:cNvPr id="11" name="Rectangle 6">
              <a:extLst>
                <a:ext uri="{FF2B5EF4-FFF2-40B4-BE49-F238E27FC236}">
                  <a16:creationId xmlns:a16="http://schemas.microsoft.com/office/drawing/2014/main" id="{8E3F5386-A68E-4783-91A4-7ABCEF0F6CA9}"/>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a:p>
          </p:txBody>
        </p:sp>
        <p:grpSp>
          <p:nvGrpSpPr>
            <p:cNvPr id="12" name="Gruppieren 11">
              <a:extLst>
                <a:ext uri="{FF2B5EF4-FFF2-40B4-BE49-F238E27FC236}">
                  <a16:creationId xmlns:a16="http://schemas.microsoft.com/office/drawing/2014/main" id="{43DDAB11-4336-45B9-8C7A-BFB021B00D43}"/>
                </a:ext>
              </a:extLst>
            </p:cNvPr>
            <p:cNvGrpSpPr/>
            <p:nvPr/>
          </p:nvGrpSpPr>
          <p:grpSpPr bwMode="gray">
            <a:xfrm>
              <a:off x="7538786" y="868025"/>
              <a:ext cx="1244600" cy="646113"/>
              <a:chOff x="7538786" y="868025"/>
              <a:chExt cx="1244600" cy="646113"/>
            </a:xfrm>
          </p:grpSpPr>
          <p:sp>
            <p:nvSpPr>
              <p:cNvPr id="13" name="Freeform 38">
                <a:extLst>
                  <a:ext uri="{FF2B5EF4-FFF2-40B4-BE49-F238E27FC236}">
                    <a16:creationId xmlns:a16="http://schemas.microsoft.com/office/drawing/2014/main" id="{AAF8BDAB-1509-41A4-95CE-55A836221A3F}"/>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4" name="Freeform 39">
                <a:extLst>
                  <a:ext uri="{FF2B5EF4-FFF2-40B4-BE49-F238E27FC236}">
                    <a16:creationId xmlns:a16="http://schemas.microsoft.com/office/drawing/2014/main" id="{00F058F1-69EE-4BBD-8ADE-11F9C49B3E7A}"/>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5" name="Freeform 40">
                <a:extLst>
                  <a:ext uri="{FF2B5EF4-FFF2-40B4-BE49-F238E27FC236}">
                    <a16:creationId xmlns:a16="http://schemas.microsoft.com/office/drawing/2014/main" id="{E434CE9D-1FE1-41C8-844C-417651D96A7D}"/>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6" name="Freeform 41">
                <a:extLst>
                  <a:ext uri="{FF2B5EF4-FFF2-40B4-BE49-F238E27FC236}">
                    <a16:creationId xmlns:a16="http://schemas.microsoft.com/office/drawing/2014/main" id="{BBB5E07F-A6F4-4315-AD65-C9C277A678F0}"/>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7" name="Freeform 42">
                <a:extLst>
                  <a:ext uri="{FF2B5EF4-FFF2-40B4-BE49-F238E27FC236}">
                    <a16:creationId xmlns:a16="http://schemas.microsoft.com/office/drawing/2014/main" id="{9AF2ED87-6699-4980-BBB8-7F6D1D4D7185}"/>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21" name="Textplatzhalter 24">
            <a:extLst>
              <a:ext uri="{FF2B5EF4-FFF2-40B4-BE49-F238E27FC236}">
                <a16:creationId xmlns:a16="http://schemas.microsoft.com/office/drawing/2014/main" id="{E66F64E5-8C6D-46DC-91CA-9F9919F7293C}"/>
              </a:ext>
            </a:extLst>
          </p:cNvPr>
          <p:cNvSpPr txBox="1">
            <a:spLocks/>
          </p:cNvSpPr>
          <p:nvPr/>
        </p:nvSpPr>
        <p:spPr>
          <a:xfrm>
            <a:off x="431255" y="3816603"/>
            <a:ext cx="6480000" cy="720000"/>
          </a:xfrm>
          <a:prstGeom prst="rect">
            <a:avLst/>
          </a:prstGeom>
        </p:spPr>
        <p:txBody>
          <a:bodyPr lIns="0" tIns="0" rIns="0" bIns="0" anchor="b" anchorCtr="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pPr>
            <a:r>
              <a:rPr lang="de-DE" sz="1600" b="1" noProof="0"/>
              <a:t>BDEW Bundesverband der Energie- und Wasserwirtschaft e.V.</a:t>
            </a:r>
          </a:p>
          <a:p>
            <a:pPr marL="0" indent="0">
              <a:spcBef>
                <a:spcPts val="0"/>
              </a:spcBef>
              <a:buNone/>
            </a:pPr>
            <a:r>
              <a:rPr lang="de-DE" sz="1600" noProof="0"/>
              <a:t>Reinhardtstraße 32 · 10117 Berlin</a:t>
            </a:r>
          </a:p>
          <a:p>
            <a:pPr marL="0" marR="0" lvl="0" indent="0" algn="l" defTabSz="691157" rtl="0" eaLnBrk="1" fontAlgn="auto" latinLnBrk="0" hangingPunct="1">
              <a:lnSpc>
                <a:spcPct val="90000"/>
              </a:lnSpc>
              <a:spcBef>
                <a:spcPts val="0"/>
              </a:spcBef>
              <a:spcAft>
                <a:spcPts val="0"/>
              </a:spcAft>
              <a:buClr>
                <a:srgbClr val="C20000"/>
              </a:buClr>
              <a:buSzPct val="100000"/>
              <a:buFont typeface="Arial" panose="020B0604020202020204" pitchFamily="34" charset="0"/>
              <a:buNone/>
              <a:tabLst/>
              <a:defRPr/>
            </a:pPr>
            <a:r>
              <a:rPr lang="de-DE" sz="1600" noProof="0"/>
              <a:t>www.bdew.de</a:t>
            </a:r>
          </a:p>
        </p:txBody>
      </p:sp>
      <p:sp>
        <p:nvSpPr>
          <p:cNvPr id="24" name="Textfeld 23">
            <a:extLst>
              <a:ext uri="{FF2B5EF4-FFF2-40B4-BE49-F238E27FC236}">
                <a16:creationId xmlns:a16="http://schemas.microsoft.com/office/drawing/2014/main" id="{CAC1951E-B13C-448C-B9FF-CE5D407BB1A7}"/>
              </a:ext>
            </a:extLst>
          </p:cNvPr>
          <p:cNvSpPr txBox="1"/>
          <p:nvPr/>
        </p:nvSpPr>
        <p:spPr>
          <a:xfrm>
            <a:off x="431040" y="868025"/>
            <a:ext cx="6176099" cy="646113"/>
          </a:xfrm>
          <a:prstGeom prst="rect">
            <a:avLst/>
          </a:prstGeom>
        </p:spPr>
        <p:txBody>
          <a:bodyPr vert="horz" wrap="square" lIns="0" tIns="0" rIns="0" bIns="0" rtlCol="0" anchor="t" anchorCtr="0">
            <a:noAutofit/>
          </a:bodyPr>
          <a:lstStyle>
            <a:lvl1pPr defTabSz="691157">
              <a:lnSpc>
                <a:spcPct val="90000"/>
              </a:lnSpc>
              <a:spcBef>
                <a:spcPct val="0"/>
              </a:spcBef>
              <a:buNone/>
              <a:defRPr sz="2600" b="1">
                <a:solidFill>
                  <a:schemeClr val="bg2"/>
                </a:solidFill>
                <a:latin typeface="+mj-lt"/>
                <a:ea typeface="+mj-ea"/>
                <a:cs typeface="+mj-cs"/>
              </a:defRPr>
            </a:lvl1pPr>
          </a:lstStyle>
          <a:p>
            <a:pPr lvl="0"/>
            <a:r>
              <a:rPr lang="de-DE" noProof="0"/>
              <a:t>Vielen Dank für Ihre Aufmerksamkeit!</a:t>
            </a:r>
          </a:p>
        </p:txBody>
      </p:sp>
      <p:sp>
        <p:nvSpPr>
          <p:cNvPr id="28" name="Textplatzhalter 27">
            <a:extLst>
              <a:ext uri="{FF2B5EF4-FFF2-40B4-BE49-F238E27FC236}">
                <a16:creationId xmlns:a16="http://schemas.microsoft.com/office/drawing/2014/main" id="{CBC36029-6541-415E-9317-378C674F7648}"/>
              </a:ext>
            </a:extLst>
          </p:cNvPr>
          <p:cNvSpPr>
            <a:spLocks noGrp="1"/>
          </p:cNvSpPr>
          <p:nvPr>
            <p:ph type="body" sz="quarter" idx="14" hasCustomPrompt="1"/>
          </p:nvPr>
        </p:nvSpPr>
        <p:spPr>
          <a:xfrm>
            <a:off x="431801" y="3096467"/>
            <a:ext cx="3096000" cy="216000"/>
          </a:xfrm>
        </p:spPr>
        <p:txBody>
          <a:bodyPr/>
          <a:lstStyle>
            <a:lvl1pPr marL="0" indent="0">
              <a:buNone/>
              <a:tabLst>
                <a:tab pos="358775" algn="l"/>
                <a:tab pos="1611313" algn="l"/>
                <a:tab pos="2333625" algn="l"/>
              </a:tabLst>
              <a:defRPr sz="1600"/>
            </a:lvl1pPr>
          </a:lstStyle>
          <a:p>
            <a:pPr lvl="0"/>
            <a:r>
              <a:rPr lang="de-DE" noProof="0"/>
              <a:t>Optional Mobilnummer</a:t>
            </a:r>
          </a:p>
        </p:txBody>
      </p:sp>
      <p:sp>
        <p:nvSpPr>
          <p:cNvPr id="32" name="Textplatzhalter 31">
            <a:extLst>
              <a:ext uri="{FF2B5EF4-FFF2-40B4-BE49-F238E27FC236}">
                <a16:creationId xmlns:a16="http://schemas.microsoft.com/office/drawing/2014/main" id="{0F90F4C6-61C6-4E68-8F42-B7E23F08BB3D}"/>
              </a:ext>
            </a:extLst>
          </p:cNvPr>
          <p:cNvSpPr>
            <a:spLocks noGrp="1"/>
          </p:cNvSpPr>
          <p:nvPr>
            <p:ph type="body" sz="quarter" idx="16" hasCustomPrompt="1"/>
          </p:nvPr>
        </p:nvSpPr>
        <p:spPr>
          <a:xfrm>
            <a:off x="431799" y="1800419"/>
            <a:ext cx="3096000" cy="1294202"/>
          </a:xfrm>
        </p:spPr>
        <p:txBody>
          <a:bodyPr/>
          <a:lstStyle>
            <a:lvl1pPr marL="0" indent="0">
              <a:spcBef>
                <a:spcPts val="0"/>
              </a:spcBef>
              <a:spcAft>
                <a:spcPts val="0"/>
              </a:spcAft>
              <a:buNone/>
              <a:defRPr sz="1600" b="0"/>
            </a:lvl1pPr>
          </a:lstStyle>
          <a:p>
            <a:pPr lvl="0"/>
            <a:r>
              <a:rPr lang="de-DE" noProof="0"/>
              <a:t>Persönliche Angaben: Vorname Name</a:t>
            </a:r>
            <a:br>
              <a:rPr lang="de-DE" noProof="0"/>
            </a:br>
            <a:r>
              <a:rPr lang="de-DE" noProof="0"/>
              <a:t>Funktion</a:t>
            </a:r>
            <a:br>
              <a:rPr lang="de-DE" noProof="0"/>
            </a:br>
            <a:r>
              <a:rPr lang="de-DE" noProof="0"/>
              <a:t>Organisationseinheit</a:t>
            </a:r>
            <a:br>
              <a:rPr lang="de-DE" noProof="0"/>
            </a:br>
            <a:r>
              <a:rPr lang="de-DE" noProof="0"/>
              <a:t>Organisationseinheit zweite Zeile</a:t>
            </a:r>
          </a:p>
          <a:p>
            <a:pPr lvl="0"/>
            <a:endParaRPr lang="de-DE" noProof="0"/>
          </a:p>
        </p:txBody>
      </p:sp>
      <p:sp>
        <p:nvSpPr>
          <p:cNvPr id="34" name="Textplatzhalter 33">
            <a:extLst>
              <a:ext uri="{FF2B5EF4-FFF2-40B4-BE49-F238E27FC236}">
                <a16:creationId xmlns:a16="http://schemas.microsoft.com/office/drawing/2014/main" id="{23750F27-A832-4E35-9F03-7599561BF316}"/>
              </a:ext>
            </a:extLst>
          </p:cNvPr>
          <p:cNvSpPr>
            <a:spLocks noGrp="1"/>
          </p:cNvSpPr>
          <p:nvPr>
            <p:ph type="body" sz="quarter" idx="17" hasCustomPrompt="1"/>
          </p:nvPr>
        </p:nvSpPr>
        <p:spPr>
          <a:xfrm>
            <a:off x="431800" y="3312491"/>
            <a:ext cx="3096000" cy="216000"/>
          </a:xfrm>
        </p:spPr>
        <p:txBody>
          <a:bodyPr/>
          <a:lstStyle>
            <a:lvl1pPr marL="0" indent="0">
              <a:buNone/>
              <a:defRPr sz="1600"/>
            </a:lvl1pPr>
          </a:lstStyle>
          <a:p>
            <a:pPr lvl="0"/>
            <a:r>
              <a:rPr lang="de-DE" noProof="0"/>
              <a:t>magdalena.muster@bdew.de</a:t>
            </a:r>
          </a:p>
        </p:txBody>
      </p:sp>
      <p:sp>
        <p:nvSpPr>
          <p:cNvPr id="42" name="Textplatzhalter 31">
            <a:extLst>
              <a:ext uri="{FF2B5EF4-FFF2-40B4-BE49-F238E27FC236}">
                <a16:creationId xmlns:a16="http://schemas.microsoft.com/office/drawing/2014/main" id="{40CE4D16-94F3-43E3-8E4A-7FE8224C6903}"/>
              </a:ext>
            </a:extLst>
          </p:cNvPr>
          <p:cNvSpPr>
            <a:spLocks noGrp="1"/>
          </p:cNvSpPr>
          <p:nvPr>
            <p:ph type="body" sz="quarter" idx="18" hasCustomPrompt="1"/>
          </p:nvPr>
        </p:nvSpPr>
        <p:spPr>
          <a:xfrm>
            <a:off x="3815975" y="1800419"/>
            <a:ext cx="3096000" cy="1294202"/>
          </a:xfrm>
        </p:spPr>
        <p:txBody>
          <a:bodyPr/>
          <a:lstStyle>
            <a:lvl1pPr marL="0" indent="0">
              <a:spcBef>
                <a:spcPts val="0"/>
              </a:spcBef>
              <a:spcAft>
                <a:spcPts val="0"/>
              </a:spcAft>
              <a:buNone/>
              <a:defRPr sz="1600" b="0"/>
            </a:lvl1pPr>
          </a:lstStyle>
          <a:p>
            <a:pPr lvl="0"/>
            <a:r>
              <a:rPr lang="de-DE" noProof="0"/>
              <a:t>Persönliche Angaben: Vorname Name</a:t>
            </a:r>
            <a:br>
              <a:rPr lang="de-DE" noProof="0"/>
            </a:br>
            <a:r>
              <a:rPr lang="de-DE" noProof="0"/>
              <a:t>Funktion</a:t>
            </a:r>
            <a:br>
              <a:rPr lang="de-DE" noProof="0"/>
            </a:br>
            <a:r>
              <a:rPr lang="de-DE" noProof="0"/>
              <a:t>Organisationseinheit</a:t>
            </a:r>
            <a:br>
              <a:rPr lang="de-DE" noProof="0"/>
            </a:br>
            <a:r>
              <a:rPr lang="de-DE" noProof="0"/>
              <a:t>Organisationseinheit zweite Zeile</a:t>
            </a:r>
          </a:p>
          <a:p>
            <a:pPr lvl="0"/>
            <a:endParaRPr lang="de-DE" noProof="0"/>
          </a:p>
        </p:txBody>
      </p:sp>
      <p:sp>
        <p:nvSpPr>
          <p:cNvPr id="43" name="Textplatzhalter 24">
            <a:extLst>
              <a:ext uri="{FF2B5EF4-FFF2-40B4-BE49-F238E27FC236}">
                <a16:creationId xmlns:a16="http://schemas.microsoft.com/office/drawing/2014/main" id="{95A9D64B-3BB8-46D4-993D-1EAB95B62116}"/>
              </a:ext>
            </a:extLst>
          </p:cNvPr>
          <p:cNvSpPr txBox="1">
            <a:spLocks/>
          </p:cNvSpPr>
          <p:nvPr/>
        </p:nvSpPr>
        <p:spPr>
          <a:xfrm>
            <a:off x="3816871" y="2880419"/>
            <a:ext cx="3095104" cy="216000"/>
          </a:xfrm>
          <a:prstGeom prst="rect">
            <a:avLst/>
          </a:prstGeom>
        </p:spPr>
        <p:txBody>
          <a:bodyPr lIns="0" tIns="0" rIns="0" bIns="0"/>
          <a:lstStyle>
            <a:lvl1pPr marL="358775" indent="-358775" algn="l" defTabSz="691157" rtl="0" eaLnBrk="1" latinLnBrk="0" hangingPunct="1">
              <a:lnSpc>
                <a:spcPct val="90000"/>
              </a:lnSpc>
              <a:spcBef>
                <a:spcPts val="1000"/>
              </a:spcBef>
              <a:spcAft>
                <a:spcPts val="0"/>
              </a:spcAft>
              <a:buClr>
                <a:srgbClr val="C20000"/>
              </a:buClr>
              <a:buSzPct val="100000"/>
              <a:buFont typeface="Arial" panose="020B0604020202020204" pitchFamily="34" charset="0"/>
              <a:buChar char="•"/>
              <a:defRPr sz="2000" kern="1200">
                <a:solidFill>
                  <a:schemeClr val="tx1"/>
                </a:solidFill>
                <a:latin typeface="+mn-lt"/>
                <a:ea typeface="+mn-ea"/>
                <a:cs typeface="+mn-cs"/>
              </a:defRPr>
            </a:lvl1pPr>
            <a:lvl2pPr marL="720000" indent="-358775" algn="l" defTabSz="691157" rtl="0" eaLnBrk="1" latinLnBrk="0" hangingPunct="1">
              <a:lnSpc>
                <a:spcPct val="90000"/>
              </a:lnSpc>
              <a:spcBef>
                <a:spcPts val="1000"/>
              </a:spcBef>
              <a:spcAft>
                <a:spcPts val="0"/>
              </a:spcAft>
              <a:buClr>
                <a:srgbClr val="C20000"/>
              </a:buClr>
              <a:buSzPct val="100000"/>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3pPr>
            <a:lvl4pPr marL="1440000" indent="-358775" algn="l" defTabSz="691157" rtl="0" eaLnBrk="1" latinLnBrk="0" hangingPunct="1">
              <a:lnSpc>
                <a:spcPct val="90000"/>
              </a:lnSpc>
              <a:spcBef>
                <a:spcPts val="1000"/>
              </a:spcBef>
              <a:spcAft>
                <a:spcPts val="0"/>
              </a:spcAft>
              <a:buClr>
                <a:srgbClr val="576874"/>
              </a:buClr>
              <a:buSzPct val="100000"/>
              <a:buFont typeface="Calibri" panose="020F0502020204030204" pitchFamily="34" charset="0"/>
              <a:buChar char="­"/>
              <a:defRPr sz="2000" kern="1200">
                <a:solidFill>
                  <a:schemeClr val="tx1"/>
                </a:solidFill>
                <a:latin typeface="+mn-lt"/>
                <a:ea typeface="+mn-ea"/>
                <a:cs typeface="+mn-cs"/>
              </a:defRPr>
            </a:lvl4pPr>
            <a:lvl5pPr marL="1800000" indent="-358775" algn="l" defTabSz="691157" rtl="0" eaLnBrk="1" latinLnBrk="0" hangingPunct="1">
              <a:lnSpc>
                <a:spcPct val="90000"/>
              </a:lnSpc>
              <a:spcBef>
                <a:spcPts val="1000"/>
              </a:spcBef>
              <a:buClr>
                <a:srgbClr val="576874"/>
              </a:buClr>
              <a:buSzPct val="100000"/>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spcBef>
                <a:spcPts val="0"/>
              </a:spcBef>
              <a:buNone/>
              <a:tabLst>
                <a:tab pos="360363" algn="l"/>
              </a:tabLst>
            </a:pPr>
            <a:r>
              <a:rPr lang="de-DE" sz="1600" noProof="0"/>
              <a:t>T 	+49 30 300199-</a:t>
            </a:r>
          </a:p>
          <a:p>
            <a:pPr marL="0" indent="0">
              <a:spcBef>
                <a:spcPts val="0"/>
              </a:spcBef>
              <a:buNone/>
              <a:tabLst>
                <a:tab pos="360363" algn="l"/>
              </a:tabLst>
            </a:pPr>
            <a:br>
              <a:rPr lang="de-DE" sz="1600" noProof="0"/>
            </a:br>
            <a:endParaRPr lang="de-DE" sz="1600" noProof="0"/>
          </a:p>
        </p:txBody>
      </p:sp>
      <p:sp>
        <p:nvSpPr>
          <p:cNvPr id="44" name="Textplatzhalter 27">
            <a:extLst>
              <a:ext uri="{FF2B5EF4-FFF2-40B4-BE49-F238E27FC236}">
                <a16:creationId xmlns:a16="http://schemas.microsoft.com/office/drawing/2014/main" id="{D0F4FE24-E53D-411B-A944-D68B5C9E7F07}"/>
              </a:ext>
            </a:extLst>
          </p:cNvPr>
          <p:cNvSpPr>
            <a:spLocks noGrp="1"/>
          </p:cNvSpPr>
          <p:nvPr>
            <p:ph type="body" sz="quarter" idx="19" hasCustomPrompt="1"/>
          </p:nvPr>
        </p:nvSpPr>
        <p:spPr>
          <a:xfrm>
            <a:off x="3817416" y="3096467"/>
            <a:ext cx="3096000" cy="216000"/>
          </a:xfrm>
        </p:spPr>
        <p:txBody>
          <a:bodyPr/>
          <a:lstStyle>
            <a:lvl1pPr marL="0" indent="0">
              <a:buNone/>
              <a:tabLst>
                <a:tab pos="358775" algn="l"/>
                <a:tab pos="1611313" algn="l"/>
                <a:tab pos="2333625" algn="l"/>
              </a:tabLst>
              <a:defRPr sz="1600"/>
            </a:lvl1pPr>
          </a:lstStyle>
          <a:p>
            <a:pPr lvl="0"/>
            <a:r>
              <a:rPr lang="de-DE" noProof="0"/>
              <a:t>Optional Mobilnummer</a:t>
            </a:r>
          </a:p>
        </p:txBody>
      </p:sp>
      <p:sp>
        <p:nvSpPr>
          <p:cNvPr id="45" name="Textplatzhalter 33">
            <a:extLst>
              <a:ext uri="{FF2B5EF4-FFF2-40B4-BE49-F238E27FC236}">
                <a16:creationId xmlns:a16="http://schemas.microsoft.com/office/drawing/2014/main" id="{BB7C219F-54D0-4600-AC8C-3C44A0E1E3F6}"/>
              </a:ext>
            </a:extLst>
          </p:cNvPr>
          <p:cNvSpPr>
            <a:spLocks noGrp="1"/>
          </p:cNvSpPr>
          <p:nvPr>
            <p:ph type="body" sz="quarter" idx="20" hasCustomPrompt="1"/>
          </p:nvPr>
        </p:nvSpPr>
        <p:spPr>
          <a:xfrm>
            <a:off x="3817416" y="3312491"/>
            <a:ext cx="3096000" cy="216000"/>
          </a:xfrm>
        </p:spPr>
        <p:txBody>
          <a:bodyPr/>
          <a:lstStyle>
            <a:lvl1pPr marL="0" indent="0">
              <a:buNone/>
              <a:defRPr sz="1600"/>
            </a:lvl1pPr>
          </a:lstStyle>
          <a:p>
            <a:pPr lvl="0"/>
            <a:r>
              <a:rPr lang="de-DE" noProof="0"/>
              <a:t>magdalena.muster@bdew.de</a:t>
            </a:r>
          </a:p>
        </p:txBody>
      </p:sp>
      <p:sp>
        <p:nvSpPr>
          <p:cNvPr id="46" name="Textplatzhalter 25">
            <a:extLst>
              <a:ext uri="{FF2B5EF4-FFF2-40B4-BE49-F238E27FC236}">
                <a16:creationId xmlns:a16="http://schemas.microsoft.com/office/drawing/2014/main" id="{963A6CA7-05F5-49B8-8BF2-2B91925FEAA0}"/>
              </a:ext>
            </a:extLst>
          </p:cNvPr>
          <p:cNvSpPr>
            <a:spLocks noGrp="1"/>
          </p:cNvSpPr>
          <p:nvPr>
            <p:ph type="body" sz="quarter" idx="21" hasCustomPrompt="1"/>
          </p:nvPr>
        </p:nvSpPr>
        <p:spPr>
          <a:xfrm>
            <a:off x="5471815" y="2880419"/>
            <a:ext cx="1439816" cy="216000"/>
          </a:xfrm>
        </p:spPr>
        <p:txBody>
          <a:bodyPr lIns="0" tIns="0" rIns="0" bIns="0"/>
          <a:lstStyle>
            <a:lvl1pPr marL="0" indent="0">
              <a:buNone/>
              <a:defRPr lang="de-DE" sz="1600" b="0" dirty="0" smtClean="0"/>
            </a:lvl1pPr>
          </a:lstStyle>
          <a:p>
            <a:pPr marL="360000" lvl="0" indent="-360000">
              <a:spcBef>
                <a:spcPts val="0"/>
              </a:spcBef>
              <a:spcAft>
                <a:spcPts val="0"/>
              </a:spcAft>
              <a:buClr>
                <a:srgbClr val="C20000"/>
              </a:buClr>
              <a:buSzPct val="100000"/>
            </a:pPr>
            <a:r>
              <a:rPr lang="de-DE" noProof="0"/>
              <a:t>Durchwahl</a:t>
            </a:r>
          </a:p>
        </p:txBody>
      </p:sp>
      <p:sp>
        <p:nvSpPr>
          <p:cNvPr id="26" name="Textplatzhalter 25">
            <a:extLst>
              <a:ext uri="{FF2B5EF4-FFF2-40B4-BE49-F238E27FC236}">
                <a16:creationId xmlns:a16="http://schemas.microsoft.com/office/drawing/2014/main" id="{56B10FB1-6D8F-42BA-B53C-709B1D99F3BA}"/>
              </a:ext>
            </a:extLst>
          </p:cNvPr>
          <p:cNvSpPr>
            <a:spLocks noGrp="1"/>
          </p:cNvSpPr>
          <p:nvPr>
            <p:ph type="body" sz="quarter" idx="13" hasCustomPrompt="1"/>
          </p:nvPr>
        </p:nvSpPr>
        <p:spPr>
          <a:xfrm>
            <a:off x="2087439" y="2880419"/>
            <a:ext cx="1439816" cy="216000"/>
          </a:xfrm>
        </p:spPr>
        <p:txBody>
          <a:bodyPr lIns="0" tIns="0" rIns="0" bIns="0"/>
          <a:lstStyle>
            <a:lvl1pPr marL="0" indent="0">
              <a:buNone/>
              <a:defRPr lang="de-DE" sz="1600" b="0" dirty="0" smtClean="0"/>
            </a:lvl1pPr>
          </a:lstStyle>
          <a:p>
            <a:pPr marL="360000" lvl="0" indent="-360000">
              <a:spcBef>
                <a:spcPts val="0"/>
              </a:spcBef>
              <a:spcAft>
                <a:spcPts val="0"/>
              </a:spcAft>
              <a:buClr>
                <a:srgbClr val="C20000"/>
              </a:buClr>
              <a:buSzPct val="100000"/>
            </a:pPr>
            <a:r>
              <a:rPr lang="de-DE" noProof="0"/>
              <a:t>Durchwahl</a:t>
            </a:r>
          </a:p>
        </p:txBody>
      </p:sp>
      <p:sp>
        <p:nvSpPr>
          <p:cNvPr id="29" name="Textfeld 28">
            <a:extLst>
              <a:ext uri="{FF2B5EF4-FFF2-40B4-BE49-F238E27FC236}">
                <a16:creationId xmlns:a16="http://schemas.microsoft.com/office/drawing/2014/main" id="{75DF2EB5-E68F-4A5F-8B05-DCA7BFDCE920}"/>
              </a:ext>
            </a:extLst>
          </p:cNvPr>
          <p:cNvSpPr txBox="1"/>
          <p:nvPr userDrawn="1"/>
        </p:nvSpPr>
        <p:spPr>
          <a:xfrm>
            <a:off x="1022968" y="4680619"/>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dirty="0">
                <a:solidFill>
                  <a:schemeClr val="accent3"/>
                </a:solidFill>
              </a:rPr>
              <a:t>Folie</a:t>
            </a:r>
          </a:p>
        </p:txBody>
      </p:sp>
      <p:sp>
        <p:nvSpPr>
          <p:cNvPr id="30" name="Datumsplatzhalter 3">
            <a:extLst>
              <a:ext uri="{FF2B5EF4-FFF2-40B4-BE49-F238E27FC236}">
                <a16:creationId xmlns:a16="http://schemas.microsoft.com/office/drawing/2014/main" id="{BCFC1BAD-41EE-4128-8A7A-EE2F025E8083}"/>
              </a:ext>
            </a:extLst>
          </p:cNvPr>
          <p:cNvSpPr txBox="1">
            <a:spLocks/>
          </p:cNvSpPr>
          <p:nvPr userDrawn="1"/>
        </p:nvSpPr>
        <p:spPr>
          <a:xfrm>
            <a:off x="431255" y="4680619"/>
            <a:ext cx="504000" cy="144000"/>
          </a:xfrm>
          <a:prstGeom prst="rect">
            <a:avLst/>
          </a:prstGeom>
        </p:spPr>
        <p:txBody>
          <a:bodyPr wrap="none" lIns="0" tIns="0" rIns="0" bIns="0" anchor="ctr" anchorCtr="0"/>
          <a:lstStyle>
            <a:defPPr>
              <a:defRPr lang="de-DE"/>
            </a:defPPr>
            <a:lvl1pPr marL="0" algn="l" defTabSz="691195" rtl="0" eaLnBrk="1" latinLnBrk="0" hangingPunct="1">
              <a:defRPr sz="1361"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r>
              <a:rPr lang="de-DE" sz="800" dirty="0">
                <a:solidFill>
                  <a:schemeClr val="accent3"/>
                </a:solidFill>
              </a:rPr>
              <a:t>Aug. 2023</a:t>
            </a:r>
          </a:p>
        </p:txBody>
      </p:sp>
      <p:sp>
        <p:nvSpPr>
          <p:cNvPr id="31" name="Fußzeilenplatzhalter 4">
            <a:extLst>
              <a:ext uri="{FF2B5EF4-FFF2-40B4-BE49-F238E27FC236}">
                <a16:creationId xmlns:a16="http://schemas.microsoft.com/office/drawing/2014/main" id="{16FF0CE1-A8FD-49C4-A3E9-FE4AF74EA0B5}"/>
              </a:ext>
            </a:extLst>
          </p:cNvPr>
          <p:cNvSpPr txBox="1">
            <a:spLocks/>
          </p:cNvSpPr>
          <p:nvPr userDrawn="1"/>
        </p:nvSpPr>
        <p:spPr>
          <a:xfrm>
            <a:off x="1439951" y="4680619"/>
            <a:ext cx="5256000" cy="144000"/>
          </a:xfrm>
          <a:prstGeom prst="rect">
            <a:avLst/>
          </a:prstGeom>
        </p:spPr>
        <p:txBody>
          <a:bodyPr wrap="none" lIns="72000" tIns="0" rIns="0" bIns="0" anchor="ctr" anchorCtr="0"/>
          <a:lstStyle>
            <a:defPPr>
              <a:defRPr lang="de-DE"/>
            </a:defPPr>
            <a:lvl1pPr marL="0" algn="l" defTabSz="691195" rtl="0" eaLnBrk="1" latinLnBrk="0" hangingPunct="1">
              <a:defRPr sz="1361"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r>
              <a:rPr lang="de-DE" sz="800" dirty="0">
                <a:solidFill>
                  <a:schemeClr val="accent3"/>
                </a:solidFill>
              </a:rPr>
              <a:t>mac/</a:t>
            </a:r>
            <a:r>
              <a:rPr lang="de-DE" sz="800" dirty="0" err="1">
                <a:solidFill>
                  <a:schemeClr val="accent3"/>
                </a:solidFill>
              </a:rPr>
              <a:t>explore</a:t>
            </a:r>
            <a:r>
              <a:rPr lang="de-DE" sz="800" baseline="30000" dirty="0">
                <a:solidFill>
                  <a:schemeClr val="accent3"/>
                </a:solidFill>
              </a:rPr>
              <a:t>©</a:t>
            </a:r>
            <a:r>
              <a:rPr lang="de-DE" sz="800" dirty="0">
                <a:solidFill>
                  <a:schemeClr val="accent3"/>
                </a:solidFill>
              </a:rPr>
              <a:t> Marktmonitor Energie 2023</a:t>
            </a:r>
            <a:r>
              <a:rPr lang="de-DE" sz="800" baseline="0" dirty="0">
                <a:solidFill>
                  <a:schemeClr val="accent3"/>
                </a:solidFill>
              </a:rPr>
              <a:t> | </a:t>
            </a:r>
            <a:r>
              <a:rPr lang="de-DE" sz="800" dirty="0">
                <a:solidFill>
                  <a:schemeClr val="accent3"/>
                </a:solidFill>
              </a:rPr>
              <a:t>Welle5</a:t>
            </a:r>
          </a:p>
        </p:txBody>
      </p:sp>
      <p:sp>
        <p:nvSpPr>
          <p:cNvPr id="33" name="Foliennummernplatzhalter 5">
            <a:extLst>
              <a:ext uri="{FF2B5EF4-FFF2-40B4-BE49-F238E27FC236}">
                <a16:creationId xmlns:a16="http://schemas.microsoft.com/office/drawing/2014/main" id="{80855C25-C5CA-460E-9546-C274D69567DA}"/>
              </a:ext>
            </a:extLst>
          </p:cNvPr>
          <p:cNvSpPr txBox="1">
            <a:spLocks/>
          </p:cNvSpPr>
          <p:nvPr userDrawn="1"/>
        </p:nvSpPr>
        <p:spPr>
          <a:xfrm>
            <a:off x="1223367" y="4680619"/>
            <a:ext cx="216000" cy="144000"/>
          </a:xfrm>
          <a:prstGeom prst="rect">
            <a:avLst/>
          </a:prstGeom>
        </p:spPr>
        <p:txBody>
          <a:bodyPr wrap="none" lIns="36000" tIns="0" rIns="0" bIns="0" anchor="ctr" anchorCtr="0"/>
          <a:lstStyle>
            <a:defPPr>
              <a:defRPr lang="de-DE"/>
            </a:defPPr>
            <a:lvl1pPr marL="0" algn="l" defTabSz="691195" rtl="0" eaLnBrk="1" latinLnBrk="0" hangingPunct="1">
              <a:defRPr sz="1361"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fld id="{915ABBCB-2658-4656-B2C4-43A1F658563B}" type="slidenum">
              <a:rPr lang="de-DE" sz="800" smtClean="0">
                <a:solidFill>
                  <a:schemeClr val="accent3"/>
                </a:solidFill>
              </a:rPr>
              <a:pPr/>
              <a:t>‹Nr.›</a:t>
            </a:fld>
            <a:endParaRPr lang="de-DE" sz="800" dirty="0">
              <a:solidFill>
                <a:schemeClr val="accent3"/>
              </a:solidFill>
            </a:endParaRPr>
          </a:p>
        </p:txBody>
      </p:sp>
    </p:spTree>
    <p:extLst>
      <p:ext uri="{BB962C8B-B14F-4D97-AF65-F5344CB8AC3E}">
        <p14:creationId xmlns:p14="http://schemas.microsoft.com/office/powerpoint/2010/main" val="1527291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9D276E-5686-493E-B068-DFD91698EB49}"/>
              </a:ext>
            </a:extLst>
          </p:cNvPr>
          <p:cNvSpPr>
            <a:spLocks noGrp="1"/>
          </p:cNvSpPr>
          <p:nvPr>
            <p:ph type="title"/>
          </p:nvPr>
        </p:nvSpPr>
        <p:spPr>
          <a:xfrm>
            <a:off x="431257" y="864639"/>
            <a:ext cx="8352382" cy="647628"/>
          </a:xfrm>
          <a:prstGeom prst="rect">
            <a:avLst/>
          </a:prstGeom>
        </p:spPr>
        <p:txBody>
          <a:bodyPr/>
          <a:lstStyle/>
          <a:p>
            <a:r>
              <a:rPr lang="de-DE"/>
              <a:t>Mastertitelformat bearbeiten</a:t>
            </a:r>
          </a:p>
        </p:txBody>
      </p:sp>
      <p:sp>
        <p:nvSpPr>
          <p:cNvPr id="3" name="Vertikaler Textplatzhalter 2">
            <a:extLst>
              <a:ext uri="{FF2B5EF4-FFF2-40B4-BE49-F238E27FC236}">
                <a16:creationId xmlns:a16="http://schemas.microsoft.com/office/drawing/2014/main" id="{C1970CB3-369A-459C-B8F5-D682DCF96C6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99503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921C730-CDAF-45FF-8EA4-7A247E800D9D}"/>
              </a:ext>
            </a:extLst>
          </p:cNvPr>
          <p:cNvSpPr>
            <a:spLocks noGrp="1"/>
          </p:cNvSpPr>
          <p:nvPr>
            <p:ph type="title" orient="vert"/>
          </p:nvPr>
        </p:nvSpPr>
        <p:spPr>
          <a:xfrm>
            <a:off x="6911975" y="863599"/>
            <a:ext cx="1871663" cy="4105052"/>
          </a:xfrm>
          <a:prstGeom prst="rect">
            <a:avLst/>
          </a:prstGeom>
        </p:spPr>
        <p:txBody>
          <a:bodyPr vert="eaVert"/>
          <a:lstStyle/>
          <a:p>
            <a:r>
              <a:rPr lang="de-DE"/>
              <a:t>Mastertitelformat bearbeiten</a:t>
            </a:r>
            <a:endParaRPr lang="de-DE" dirty="0"/>
          </a:p>
        </p:txBody>
      </p:sp>
      <p:sp>
        <p:nvSpPr>
          <p:cNvPr id="3" name="Vertikaler Textplatzhalter 2">
            <a:extLst>
              <a:ext uri="{FF2B5EF4-FFF2-40B4-BE49-F238E27FC236}">
                <a16:creationId xmlns:a16="http://schemas.microsoft.com/office/drawing/2014/main" id="{FC5D6D36-B938-481F-AB85-46AFF5F56075}"/>
              </a:ext>
            </a:extLst>
          </p:cNvPr>
          <p:cNvSpPr>
            <a:spLocks noGrp="1"/>
          </p:cNvSpPr>
          <p:nvPr>
            <p:ph type="body" orient="vert" idx="1"/>
          </p:nvPr>
        </p:nvSpPr>
        <p:spPr>
          <a:xfrm>
            <a:off x="431255" y="863599"/>
            <a:ext cx="6192838" cy="410505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363279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extseite / 1 Spalt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
            </p:custDataLst>
            <p:extLst>
              <p:ext uri="{D42A27DB-BD31-4B8C-83A1-F6EECF244321}">
                <p14:modId xmlns:p14="http://schemas.microsoft.com/office/powerpoint/2010/main" val="4214752894"/>
              </p:ext>
            </p:extLst>
          </p:nvPr>
        </p:nvGraphicFramePr>
        <p:xfrm>
          <a:off x="1602" y="1602"/>
          <a:ext cx="1599" cy="1600"/>
        </p:xfrm>
        <a:graphic>
          <a:graphicData uri="http://schemas.openxmlformats.org/presentationml/2006/ole">
            <mc:AlternateContent xmlns:mc="http://schemas.openxmlformats.org/markup-compatibility/2006">
              <mc:Choice xmlns:v="urn:schemas-microsoft-com:vml" Requires="v">
                <p:oleObj name="think-cell Folie" r:id="rId3" imgW="338" imgH="338" progId="TCLayout.ActiveDocument.1">
                  <p:embed/>
                </p:oleObj>
              </mc:Choice>
              <mc:Fallback>
                <p:oleObj name="think-cell Folie" r:id="rId3" imgW="338" imgH="338" progId="TCLayout.ActiveDocument.1">
                  <p:embed/>
                  <p:pic>
                    <p:nvPicPr>
                      <p:cNvPr id="2" name="Objekt 1" hidden="1"/>
                      <p:cNvPicPr/>
                      <p:nvPr/>
                    </p:nvPicPr>
                    <p:blipFill>
                      <a:blip r:embed="rId4"/>
                      <a:stretch>
                        <a:fillRect/>
                      </a:stretch>
                    </p:blipFill>
                    <p:spPr>
                      <a:xfrm>
                        <a:off x="1602" y="1602"/>
                        <a:ext cx="1599" cy="1600"/>
                      </a:xfrm>
                      <a:prstGeom prst="rect">
                        <a:avLst/>
                      </a:prstGeom>
                    </p:spPr>
                  </p:pic>
                </p:oleObj>
              </mc:Fallback>
            </mc:AlternateContent>
          </a:graphicData>
        </a:graphic>
      </p:graphicFrame>
      <p:sp>
        <p:nvSpPr>
          <p:cNvPr id="19" name="Textplatzhalter 18"/>
          <p:cNvSpPr>
            <a:spLocks noGrp="1"/>
          </p:cNvSpPr>
          <p:nvPr>
            <p:ph type="body" sz="quarter" idx="14" hasCustomPrompt="1"/>
          </p:nvPr>
        </p:nvSpPr>
        <p:spPr>
          <a:xfrm>
            <a:off x="544219" y="1451555"/>
            <a:ext cx="8308407" cy="3197140"/>
          </a:xfrm>
          <a:prstGeom prst="rect">
            <a:avLst/>
          </a:prstGeom>
        </p:spPr>
        <p:txBody>
          <a:bodyPr lIns="0" tIns="28799" rIns="0" bIns="35983">
            <a:noAutofit/>
          </a:bodyPr>
          <a:lstStyle>
            <a:lvl1pPr marL="182310" indent="-182310">
              <a:spcBef>
                <a:spcPts val="605"/>
              </a:spcBef>
              <a:spcAft>
                <a:spcPts val="302"/>
              </a:spcAft>
              <a:buClr>
                <a:schemeClr val="tx2"/>
              </a:buClr>
              <a:buFont typeface="Arial" panose="020B0604020202020204" pitchFamily="34" charset="0"/>
              <a:buChar char="•"/>
              <a:defRPr sz="1411">
                <a:solidFill>
                  <a:schemeClr val="tx1"/>
                </a:solidFill>
                <a:latin typeface="+mn-lt"/>
              </a:defRPr>
            </a:lvl1pPr>
            <a:lvl2pPr marL="359820" indent="-177511">
              <a:spcBef>
                <a:spcPts val="605"/>
              </a:spcBef>
              <a:spcAft>
                <a:spcPts val="302"/>
              </a:spcAft>
              <a:buClr>
                <a:schemeClr val="tx2"/>
              </a:buClr>
              <a:buFont typeface="Arial" panose="020B0604020202020204" pitchFamily="34" charset="0"/>
              <a:buChar char="•"/>
              <a:defRPr sz="1411">
                <a:solidFill>
                  <a:schemeClr val="tx1"/>
                </a:solidFill>
                <a:latin typeface="+mn-lt"/>
              </a:defRPr>
            </a:lvl2pPr>
            <a:lvl3pPr marL="542130" indent="-182310">
              <a:spcBef>
                <a:spcPts val="605"/>
              </a:spcBef>
              <a:spcAft>
                <a:spcPts val="302"/>
              </a:spcAft>
              <a:buClr>
                <a:schemeClr val="tx2"/>
              </a:buClr>
              <a:buFont typeface="Arial" panose="020B0604020202020204" pitchFamily="34" charset="0"/>
              <a:buChar char="•"/>
              <a:defRPr sz="1209">
                <a:solidFill>
                  <a:schemeClr val="tx1"/>
                </a:solidFill>
                <a:latin typeface="+mn-lt"/>
              </a:defRPr>
            </a:lvl3pPr>
            <a:lvl4pPr marL="810798" indent="-177511">
              <a:spcBef>
                <a:spcPts val="605"/>
              </a:spcBef>
              <a:spcAft>
                <a:spcPts val="302"/>
              </a:spcAft>
              <a:buClr>
                <a:schemeClr val="tx2"/>
              </a:buClr>
              <a:buFont typeface="Arial" panose="020B0604020202020204" pitchFamily="34" charset="0"/>
              <a:buChar char="•"/>
              <a:defRPr sz="1109">
                <a:solidFill>
                  <a:schemeClr val="tx1"/>
                </a:solidFill>
                <a:latin typeface="+mn-lt"/>
              </a:defRPr>
            </a:lvl4pPr>
            <a:lvl5pPr marL="993116" indent="-182310">
              <a:spcBef>
                <a:spcPts val="605"/>
              </a:spcBef>
              <a:spcAft>
                <a:spcPts val="302"/>
              </a:spcAft>
              <a:buClr>
                <a:schemeClr val="tx2"/>
              </a:buClr>
              <a:buFont typeface="Arial" panose="020B0604020202020204" pitchFamily="34" charset="0"/>
              <a:buChar char="•"/>
              <a:defRPr sz="1109">
                <a:solidFill>
                  <a:schemeClr val="tx1"/>
                </a:solidFill>
                <a:latin typeface="+mn-lt"/>
              </a:defRPr>
            </a:lvl5pPr>
          </a:lstStyle>
          <a:p>
            <a:pPr lvl="0"/>
            <a:r>
              <a:rPr lang="de-DE" dirty="0"/>
              <a:t>Text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0" name="Textplatzhalter 10"/>
          <p:cNvSpPr>
            <a:spLocks noGrp="1"/>
          </p:cNvSpPr>
          <p:nvPr>
            <p:ph type="body" sz="quarter" idx="15" hasCustomPrompt="1"/>
          </p:nvPr>
        </p:nvSpPr>
        <p:spPr>
          <a:xfrm>
            <a:off x="544219" y="4648716"/>
            <a:ext cx="5442188" cy="353035"/>
          </a:xfrm>
          <a:prstGeom prst="rect">
            <a:avLst/>
          </a:prstGeom>
        </p:spPr>
        <p:txBody>
          <a:bodyPr lIns="0" tIns="0" rIns="0" bIns="35983" anchor="b" anchorCtr="0">
            <a:noAutofit/>
          </a:bodyPr>
          <a:lstStyle>
            <a:lvl1pPr marL="0" indent="0">
              <a:lnSpc>
                <a:spcPts val="605"/>
              </a:lnSpc>
              <a:buNone/>
              <a:defRPr sz="705" baseline="0">
                <a:solidFill>
                  <a:schemeClr val="tx1"/>
                </a:solidFill>
                <a:latin typeface="+mn-lt"/>
              </a:defRPr>
            </a:lvl1pPr>
            <a:lvl2pPr>
              <a:defRPr sz="1008"/>
            </a:lvl2pPr>
            <a:lvl3pPr>
              <a:defRPr sz="1008"/>
            </a:lvl3pPr>
            <a:lvl4pPr>
              <a:defRPr sz="1008"/>
            </a:lvl4pPr>
            <a:lvl5pPr>
              <a:defRPr sz="1008"/>
            </a:lvl5pPr>
          </a:lstStyle>
          <a:p>
            <a:pPr lvl="0"/>
            <a:r>
              <a:rPr lang="de-DE" dirty="0"/>
              <a:t>Frage und Spezifikationen durch Klicken bearbeiten</a:t>
            </a:r>
          </a:p>
        </p:txBody>
      </p:sp>
      <p:sp>
        <p:nvSpPr>
          <p:cNvPr id="18" name="Titelplatzhalter 1"/>
          <p:cNvSpPr>
            <a:spLocks noGrp="1"/>
          </p:cNvSpPr>
          <p:nvPr>
            <p:ph type="title" hasCustomPrompt="1"/>
          </p:nvPr>
        </p:nvSpPr>
        <p:spPr>
          <a:xfrm>
            <a:off x="544219" y="616911"/>
            <a:ext cx="8308407" cy="689489"/>
          </a:xfrm>
          <a:prstGeom prst="rect">
            <a:avLst/>
          </a:prstGeom>
        </p:spPr>
        <p:txBody>
          <a:bodyPr vert="horz" lIns="0" tIns="0" rIns="0" bIns="7200" rtlCol="0" anchor="b" anchorCtr="0">
            <a:normAutofit/>
          </a:bodyPr>
          <a:lstStyle/>
          <a:p>
            <a:r>
              <a:rPr lang="de-DE" noProof="0" dirty="0"/>
              <a:t>Titelformat durch Klicken bearbeiten</a:t>
            </a:r>
            <a:br>
              <a:rPr lang="de-DE" noProof="0" dirty="0"/>
            </a:br>
            <a:r>
              <a:rPr lang="de-DE" noProof="0" dirty="0"/>
              <a:t>Titelformat durch Klicken bearbeiten</a:t>
            </a:r>
          </a:p>
        </p:txBody>
      </p:sp>
      <p:cxnSp>
        <p:nvCxnSpPr>
          <p:cNvPr id="22" name="Gerade Verbindung 21"/>
          <p:cNvCxnSpPr/>
          <p:nvPr userDrawn="1"/>
        </p:nvCxnSpPr>
        <p:spPr>
          <a:xfrm>
            <a:off x="544219" y="1382607"/>
            <a:ext cx="830840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442969"/>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folie mit Bild">
    <p:bg>
      <p:bgPr>
        <a:solidFill>
          <a:schemeClr val="bg1"/>
        </a:solidFill>
        <a:effectLst/>
      </p:bgPr>
    </p:bg>
    <p:spTree>
      <p:nvGrpSpPr>
        <p:cNvPr id="1" name=""/>
        <p:cNvGrpSpPr/>
        <p:nvPr/>
      </p:nvGrpSpPr>
      <p:grpSpPr>
        <a:xfrm>
          <a:off x="0" y="0"/>
          <a:ext cx="0" cy="0"/>
          <a:chOff x="0" y="0"/>
          <a:chExt cx="0" cy="0"/>
        </a:xfrm>
      </p:grpSpPr>
      <p:grpSp>
        <p:nvGrpSpPr>
          <p:cNvPr id="240" name="Gruppieren 239">
            <a:extLst>
              <a:ext uri="{FF2B5EF4-FFF2-40B4-BE49-F238E27FC236}">
                <a16:creationId xmlns:a16="http://schemas.microsoft.com/office/drawing/2014/main" id="{635DE3A3-5F75-4957-8585-713416C3BA25}"/>
              </a:ext>
            </a:extLst>
          </p:cNvPr>
          <p:cNvGrpSpPr>
            <a:grpSpLocks noChangeAspect="1"/>
          </p:cNvGrpSpPr>
          <p:nvPr/>
        </p:nvGrpSpPr>
        <p:grpSpPr bwMode="gray">
          <a:xfrm>
            <a:off x="7271990" y="576162"/>
            <a:ext cx="1800225" cy="1224000"/>
            <a:chOff x="7271990" y="576162"/>
            <a:chExt cx="1800225" cy="1224000"/>
          </a:xfrm>
        </p:grpSpPr>
        <p:sp>
          <p:nvSpPr>
            <p:cNvPr id="241" name="Rectangle 6">
              <a:extLst>
                <a:ext uri="{FF2B5EF4-FFF2-40B4-BE49-F238E27FC236}">
                  <a16:creationId xmlns:a16="http://schemas.microsoft.com/office/drawing/2014/main" id="{FC072CB3-74F3-433F-A5FE-3F1AF3C6175C}"/>
                </a:ext>
              </a:extLst>
            </p:cNvPr>
            <p:cNvSpPr>
              <a:spLocks noChangeArrowheads="1"/>
            </p:cNvSpPr>
            <p:nvPr/>
          </p:nvSpPr>
          <p:spPr bwMode="gray">
            <a:xfrm>
              <a:off x="7271990" y="576162"/>
              <a:ext cx="1800225" cy="122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noProof="0" dirty="0"/>
            </a:p>
          </p:txBody>
        </p:sp>
        <p:grpSp>
          <p:nvGrpSpPr>
            <p:cNvPr id="242" name="Gruppieren 241">
              <a:extLst>
                <a:ext uri="{FF2B5EF4-FFF2-40B4-BE49-F238E27FC236}">
                  <a16:creationId xmlns:a16="http://schemas.microsoft.com/office/drawing/2014/main" id="{5FA7764E-1C3B-47DF-8BAD-7DDB70F8FEAE}"/>
                </a:ext>
              </a:extLst>
            </p:cNvPr>
            <p:cNvGrpSpPr>
              <a:grpSpLocks noChangeAspect="1"/>
            </p:cNvGrpSpPr>
            <p:nvPr/>
          </p:nvGrpSpPr>
          <p:grpSpPr bwMode="gray">
            <a:xfrm>
              <a:off x="7538786" y="868025"/>
              <a:ext cx="1244600" cy="646113"/>
              <a:chOff x="7538786" y="868025"/>
              <a:chExt cx="1244600" cy="646113"/>
            </a:xfrm>
          </p:grpSpPr>
          <p:sp>
            <p:nvSpPr>
              <p:cNvPr id="243" name="Freeform 38">
                <a:extLst>
                  <a:ext uri="{FF2B5EF4-FFF2-40B4-BE49-F238E27FC236}">
                    <a16:creationId xmlns:a16="http://schemas.microsoft.com/office/drawing/2014/main" id="{A8E670C4-5CE3-4C4C-A26F-FED2E9185BB3}"/>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576874"/>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4" name="Freeform 39">
                <a:extLst>
                  <a:ext uri="{FF2B5EF4-FFF2-40B4-BE49-F238E27FC236}">
                    <a16:creationId xmlns:a16="http://schemas.microsoft.com/office/drawing/2014/main" id="{5F598DA8-679A-4759-BA95-A9F969FF5EAD}"/>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5" name="Freeform 40">
                <a:extLst>
                  <a:ext uri="{FF2B5EF4-FFF2-40B4-BE49-F238E27FC236}">
                    <a16:creationId xmlns:a16="http://schemas.microsoft.com/office/drawing/2014/main" id="{57BDC298-F3D1-4543-AFF4-AC01EDDB62E9}"/>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6" name="Freeform 41">
                <a:extLst>
                  <a:ext uri="{FF2B5EF4-FFF2-40B4-BE49-F238E27FC236}">
                    <a16:creationId xmlns:a16="http://schemas.microsoft.com/office/drawing/2014/main" id="{7A9A748A-CB83-4144-8F00-BC54166F02BD}"/>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sp>
            <p:nvSpPr>
              <p:cNvPr id="247" name="Freeform 42">
                <a:extLst>
                  <a:ext uri="{FF2B5EF4-FFF2-40B4-BE49-F238E27FC236}">
                    <a16:creationId xmlns:a16="http://schemas.microsoft.com/office/drawing/2014/main" id="{6CB0F4B4-6126-44F3-9253-1B13F4FFCE28}"/>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dirty="0"/>
              </a:p>
            </p:txBody>
          </p:sp>
        </p:grpSp>
      </p:grpSp>
      <p:sp>
        <p:nvSpPr>
          <p:cNvPr id="231" name="Bildplatzhalter 230">
            <a:extLst>
              <a:ext uri="{FF2B5EF4-FFF2-40B4-BE49-F238E27FC236}">
                <a16:creationId xmlns:a16="http://schemas.microsoft.com/office/drawing/2014/main" id="{5093C0B1-AC9E-468C-A24D-AF578C248AE3}"/>
              </a:ext>
            </a:extLst>
          </p:cNvPr>
          <p:cNvSpPr>
            <a:spLocks noGrp="1"/>
          </p:cNvSpPr>
          <p:nvPr>
            <p:ph type="pic" sz="quarter" idx="13"/>
          </p:nvPr>
        </p:nvSpPr>
        <p:spPr>
          <a:xfrm>
            <a:off x="0" y="0"/>
            <a:ext cx="9223200" cy="3024435"/>
          </a:xfrm>
          <a:custGeom>
            <a:avLst/>
            <a:gdLst>
              <a:gd name="connsiteX0" fmla="*/ 143223 w 9215438"/>
              <a:gd name="connsiteY0" fmla="*/ 3024000 h 3024435"/>
              <a:gd name="connsiteX1" fmla="*/ 157623 w 9215438"/>
              <a:gd name="connsiteY1" fmla="*/ 3024000 h 3024435"/>
              <a:gd name="connsiteX2" fmla="*/ 157623 w 9215438"/>
              <a:gd name="connsiteY2" fmla="*/ 3024435 h 3024435"/>
              <a:gd name="connsiteX3" fmla="*/ 143223 w 9215438"/>
              <a:gd name="connsiteY3" fmla="*/ 3024435 h 3024435"/>
              <a:gd name="connsiteX4" fmla="*/ 9063563 w 9215438"/>
              <a:gd name="connsiteY4" fmla="*/ 1800000 h 3024435"/>
              <a:gd name="connsiteX5" fmla="*/ 9071223 w 9215438"/>
              <a:gd name="connsiteY5" fmla="*/ 1800000 h 3024435"/>
              <a:gd name="connsiteX6" fmla="*/ 9071223 w 9215438"/>
              <a:gd name="connsiteY6" fmla="*/ 1800263 h 3024435"/>
              <a:gd name="connsiteX7" fmla="*/ 9063563 w 9215438"/>
              <a:gd name="connsiteY7" fmla="*/ 1800263 h 3024435"/>
              <a:gd name="connsiteX8" fmla="*/ 157348 w 9215438"/>
              <a:gd name="connsiteY8" fmla="*/ 144435 h 3024435"/>
              <a:gd name="connsiteX9" fmla="*/ 157623 w 9215438"/>
              <a:gd name="connsiteY9" fmla="*/ 144435 h 3024435"/>
              <a:gd name="connsiteX10" fmla="*/ 157623 w 9215438"/>
              <a:gd name="connsiteY10" fmla="*/ 158400 h 3024435"/>
              <a:gd name="connsiteX11" fmla="*/ 157348 w 9215438"/>
              <a:gd name="connsiteY11" fmla="*/ 158400 h 3024435"/>
              <a:gd name="connsiteX12" fmla="*/ 9057815 w 9215438"/>
              <a:gd name="connsiteY12" fmla="*/ 144115 h 3024435"/>
              <a:gd name="connsiteX13" fmla="*/ 9057815 w 9215438"/>
              <a:gd name="connsiteY13" fmla="*/ 576115 h 3024435"/>
              <a:gd name="connsiteX14" fmla="*/ 9072215 w 9215438"/>
              <a:gd name="connsiteY14" fmla="*/ 576115 h 3024435"/>
              <a:gd name="connsiteX15" fmla="*/ 9072215 w 9215438"/>
              <a:gd name="connsiteY15" fmla="*/ 144115 h 3024435"/>
              <a:gd name="connsiteX16" fmla="*/ 0 w 9215438"/>
              <a:gd name="connsiteY16" fmla="*/ 0 h 3024435"/>
              <a:gd name="connsiteX17" fmla="*/ 9215438 w 9215438"/>
              <a:gd name="connsiteY17" fmla="*/ 0 h 3024435"/>
              <a:gd name="connsiteX18" fmla="*/ 9215438 w 9215438"/>
              <a:gd name="connsiteY18" fmla="*/ 3024000 h 3024435"/>
              <a:gd name="connsiteX19" fmla="*/ 9077963 w 9215438"/>
              <a:gd name="connsiteY19" fmla="*/ 3024000 h 3024435"/>
              <a:gd name="connsiteX20" fmla="*/ 9077963 w 9215438"/>
              <a:gd name="connsiteY20" fmla="*/ 1800000 h 3024435"/>
              <a:gd name="connsiteX21" fmla="*/ 9071223 w 9215438"/>
              <a:gd name="connsiteY21" fmla="*/ 1800000 h 3024435"/>
              <a:gd name="connsiteX22" fmla="*/ 9071223 w 9215438"/>
              <a:gd name="connsiteY22" fmla="*/ 576263 h 3024435"/>
              <a:gd name="connsiteX23" fmla="*/ 7270998 w 9215438"/>
              <a:gd name="connsiteY23" fmla="*/ 576263 h 3024435"/>
              <a:gd name="connsiteX24" fmla="*/ 7270998 w 9215438"/>
              <a:gd name="connsiteY24" fmla="*/ 1800263 h 3024435"/>
              <a:gd name="connsiteX25" fmla="*/ 9063563 w 9215438"/>
              <a:gd name="connsiteY25" fmla="*/ 1800263 h 3024435"/>
              <a:gd name="connsiteX26" fmla="*/ 9063563 w 9215438"/>
              <a:gd name="connsiteY26" fmla="*/ 3024000 h 3024435"/>
              <a:gd name="connsiteX27" fmla="*/ 157623 w 9215438"/>
              <a:gd name="connsiteY27" fmla="*/ 3024000 h 3024435"/>
              <a:gd name="connsiteX28" fmla="*/ 157623 w 9215438"/>
              <a:gd name="connsiteY28" fmla="*/ 158400 h 3024435"/>
              <a:gd name="connsiteX29" fmla="*/ 9056548 w 9215438"/>
              <a:gd name="connsiteY29" fmla="*/ 158400 h 3024435"/>
              <a:gd name="connsiteX30" fmla="*/ 9056548 w 9215438"/>
              <a:gd name="connsiteY30" fmla="*/ 144000 h 3024435"/>
              <a:gd name="connsiteX31" fmla="*/ 157348 w 9215438"/>
              <a:gd name="connsiteY31" fmla="*/ 144000 h 3024435"/>
              <a:gd name="connsiteX32" fmla="*/ 157348 w 9215438"/>
              <a:gd name="connsiteY32" fmla="*/ 144435 h 3024435"/>
              <a:gd name="connsiteX33" fmla="*/ 143223 w 9215438"/>
              <a:gd name="connsiteY33" fmla="*/ 144435 h 3024435"/>
              <a:gd name="connsiteX34" fmla="*/ 143223 w 9215438"/>
              <a:gd name="connsiteY34" fmla="*/ 3024000 h 3024435"/>
              <a:gd name="connsiteX35" fmla="*/ 0 w 9215438"/>
              <a:gd name="connsiteY35" fmla="*/ 3024000 h 302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15438" h="3024435">
                <a:moveTo>
                  <a:pt x="143223" y="3024000"/>
                </a:moveTo>
                <a:lnTo>
                  <a:pt x="157623" y="3024000"/>
                </a:lnTo>
                <a:lnTo>
                  <a:pt x="157623" y="3024435"/>
                </a:lnTo>
                <a:lnTo>
                  <a:pt x="143223" y="3024435"/>
                </a:lnTo>
                <a:close/>
                <a:moveTo>
                  <a:pt x="9063563" y="1800000"/>
                </a:moveTo>
                <a:lnTo>
                  <a:pt x="9071223" y="1800000"/>
                </a:lnTo>
                <a:lnTo>
                  <a:pt x="9071223" y="1800263"/>
                </a:lnTo>
                <a:lnTo>
                  <a:pt x="9063563" y="1800263"/>
                </a:lnTo>
                <a:close/>
                <a:moveTo>
                  <a:pt x="157348" y="144435"/>
                </a:moveTo>
                <a:lnTo>
                  <a:pt x="157623" y="144435"/>
                </a:lnTo>
                <a:lnTo>
                  <a:pt x="157623" y="158400"/>
                </a:lnTo>
                <a:lnTo>
                  <a:pt x="157348" y="158400"/>
                </a:lnTo>
                <a:close/>
                <a:moveTo>
                  <a:pt x="9057815" y="144115"/>
                </a:moveTo>
                <a:lnTo>
                  <a:pt x="9057815" y="576115"/>
                </a:lnTo>
                <a:lnTo>
                  <a:pt x="9072215" y="576115"/>
                </a:lnTo>
                <a:lnTo>
                  <a:pt x="9072215" y="144115"/>
                </a:lnTo>
                <a:close/>
                <a:moveTo>
                  <a:pt x="0" y="0"/>
                </a:moveTo>
                <a:lnTo>
                  <a:pt x="9215438" y="0"/>
                </a:lnTo>
                <a:lnTo>
                  <a:pt x="9215438" y="3024000"/>
                </a:lnTo>
                <a:lnTo>
                  <a:pt x="9077963" y="3024000"/>
                </a:lnTo>
                <a:lnTo>
                  <a:pt x="9077963" y="1800000"/>
                </a:lnTo>
                <a:lnTo>
                  <a:pt x="9071223" y="1800000"/>
                </a:lnTo>
                <a:lnTo>
                  <a:pt x="9071223" y="576263"/>
                </a:lnTo>
                <a:lnTo>
                  <a:pt x="7270998" y="576263"/>
                </a:lnTo>
                <a:lnTo>
                  <a:pt x="7270998" y="1800263"/>
                </a:lnTo>
                <a:lnTo>
                  <a:pt x="9063563" y="1800263"/>
                </a:lnTo>
                <a:lnTo>
                  <a:pt x="9063563" y="3024000"/>
                </a:lnTo>
                <a:lnTo>
                  <a:pt x="157623" y="3024000"/>
                </a:lnTo>
                <a:lnTo>
                  <a:pt x="157623" y="158400"/>
                </a:lnTo>
                <a:lnTo>
                  <a:pt x="9056548" y="158400"/>
                </a:lnTo>
                <a:lnTo>
                  <a:pt x="9056548" y="144000"/>
                </a:lnTo>
                <a:lnTo>
                  <a:pt x="157348" y="144000"/>
                </a:lnTo>
                <a:lnTo>
                  <a:pt x="157348" y="144435"/>
                </a:lnTo>
                <a:lnTo>
                  <a:pt x="143223" y="144435"/>
                </a:lnTo>
                <a:lnTo>
                  <a:pt x="143223" y="3024000"/>
                </a:lnTo>
                <a:lnTo>
                  <a:pt x="0" y="3024000"/>
                </a:lnTo>
                <a:close/>
              </a:path>
            </a:pathLst>
          </a:custGeom>
          <a:solidFill>
            <a:schemeClr val="bg1"/>
          </a:solidFill>
        </p:spPr>
        <p:txBody>
          <a:bodyPr wrap="square" lIns="432000" tIns="324000">
            <a:noAutofit/>
          </a:bodyPr>
          <a:lstStyle>
            <a:lvl1pPr marL="0" indent="0">
              <a:buNone/>
              <a:defRPr/>
            </a:lvl1pPr>
          </a:lstStyle>
          <a:p>
            <a:r>
              <a:rPr lang="de-DE" noProof="0"/>
              <a:t>Bild durch Klicken auf Symbol hinzufügen</a:t>
            </a:r>
            <a:endParaRPr lang="de-DE" noProof="0" dirty="0"/>
          </a:p>
        </p:txBody>
      </p:sp>
      <p:sp>
        <p:nvSpPr>
          <p:cNvPr id="7" name="Rechteck 6">
            <a:extLst>
              <a:ext uri="{FF2B5EF4-FFF2-40B4-BE49-F238E27FC236}">
                <a16:creationId xmlns:a16="http://schemas.microsoft.com/office/drawing/2014/main" id="{ED8F7A42-0CF4-4998-960F-E80D43C7A03A}"/>
              </a:ext>
            </a:extLst>
          </p:cNvPr>
          <p:cNvSpPr/>
          <p:nvPr/>
        </p:nvSpPr>
        <p:spPr bwMode="grayWhite">
          <a:xfrm>
            <a:off x="1" y="3024675"/>
            <a:ext cx="9215438" cy="21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60" noProof="0" dirty="0">
              <a:solidFill>
                <a:schemeClr val="bg1"/>
              </a:solidFill>
            </a:endParaRPr>
          </a:p>
        </p:txBody>
      </p:sp>
      <p:sp>
        <p:nvSpPr>
          <p:cNvPr id="2" name="Titel 1">
            <a:extLst>
              <a:ext uri="{FF2B5EF4-FFF2-40B4-BE49-F238E27FC236}">
                <a16:creationId xmlns:a16="http://schemas.microsoft.com/office/drawing/2014/main" id="{4380B651-FA77-43FF-A552-95A5EF8C90D3}"/>
              </a:ext>
            </a:extLst>
          </p:cNvPr>
          <p:cNvSpPr>
            <a:spLocks noGrp="1"/>
          </p:cNvSpPr>
          <p:nvPr>
            <p:ph type="ctrTitle"/>
          </p:nvPr>
        </p:nvSpPr>
        <p:spPr>
          <a:xfrm>
            <a:off x="431256" y="3528531"/>
            <a:ext cx="6911579" cy="360000"/>
          </a:xfrm>
        </p:spPr>
        <p:txBody>
          <a:bodyPr wrap="none" lIns="0" tIns="0" rIns="0" bIns="0" anchor="b">
            <a:noAutofit/>
          </a:bodyPr>
          <a:lstStyle>
            <a:lvl1pPr algn="l">
              <a:lnSpc>
                <a:spcPct val="100000"/>
              </a:lnSpc>
              <a:defRPr sz="2600" b="1">
                <a:solidFill>
                  <a:schemeClr val="bg1"/>
                </a:solidFill>
              </a:defRPr>
            </a:lvl1pPr>
          </a:lstStyle>
          <a:p>
            <a:r>
              <a:rPr lang="de-DE" noProof="0"/>
              <a:t>Mastertitelformat bearbeiten</a:t>
            </a:r>
            <a:endParaRPr lang="de-DE" noProof="0" dirty="0"/>
          </a:p>
        </p:txBody>
      </p:sp>
      <p:sp>
        <p:nvSpPr>
          <p:cNvPr id="3" name="Untertitel 2">
            <a:extLst>
              <a:ext uri="{FF2B5EF4-FFF2-40B4-BE49-F238E27FC236}">
                <a16:creationId xmlns:a16="http://schemas.microsoft.com/office/drawing/2014/main" id="{22047FA1-05E6-4914-9E1F-9171B3BD67C4}"/>
              </a:ext>
            </a:extLst>
          </p:cNvPr>
          <p:cNvSpPr>
            <a:spLocks noGrp="1"/>
          </p:cNvSpPr>
          <p:nvPr>
            <p:ph type="subTitle" idx="1"/>
          </p:nvPr>
        </p:nvSpPr>
        <p:spPr>
          <a:xfrm>
            <a:off x="431256" y="4032611"/>
            <a:ext cx="6911579" cy="576000"/>
          </a:xfrm>
        </p:spPr>
        <p:txBody>
          <a:bodyPr wrap="square" lIns="0" tIns="0" rIns="0" bIns="0" anchor="t" anchorCtr="0">
            <a:noAutofit/>
          </a:bodyPr>
          <a:lstStyle>
            <a:lvl1pPr marL="0" indent="0" algn="l">
              <a:lnSpc>
                <a:spcPct val="100000"/>
              </a:lnSpc>
              <a:spcBef>
                <a:spcPts val="0"/>
              </a:spcBef>
              <a:buNone/>
              <a:defRPr sz="1800">
                <a:solidFill>
                  <a:schemeClr val="bg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noProof="0"/>
              <a:t>Master-Untertitelformat bearbeiten</a:t>
            </a:r>
            <a:endParaRPr lang="de-DE" noProof="0" dirty="0"/>
          </a:p>
        </p:txBody>
      </p:sp>
      <p:sp>
        <p:nvSpPr>
          <p:cNvPr id="10" name="Textfeld 9">
            <a:extLst>
              <a:ext uri="{FF2B5EF4-FFF2-40B4-BE49-F238E27FC236}">
                <a16:creationId xmlns:a16="http://schemas.microsoft.com/office/drawing/2014/main" id="{131ADE1F-3339-4E57-AF5F-0ABBE14A423A}"/>
              </a:ext>
            </a:extLst>
          </p:cNvPr>
          <p:cNvSpPr txBox="1"/>
          <p:nvPr/>
        </p:nvSpPr>
        <p:spPr>
          <a:xfrm>
            <a:off x="431799" y="4680000"/>
            <a:ext cx="2880001" cy="216000"/>
          </a:xfrm>
          <a:prstGeom prst="rect">
            <a:avLst/>
          </a:prstGeom>
          <a:noFill/>
        </p:spPr>
        <p:txBody>
          <a:bodyPr wrap="none" lIns="0" tIns="0" rIns="0" bIns="0" rtlCol="0" anchor="ctr" anchorCtr="0">
            <a:noAutofit/>
          </a:bodyPr>
          <a:lstStyle/>
          <a:p>
            <a:r>
              <a:rPr lang="de-DE" sz="800" noProof="0" dirty="0">
                <a:solidFill>
                  <a:schemeClr val="bg1"/>
                </a:solidFill>
              </a:rPr>
              <a:t>© BDEW Bundesverband der Energie- und Wasserwirtschaft e.V. </a:t>
            </a:r>
            <a:endParaRPr lang="de-DE" sz="1360" noProof="0" dirty="0">
              <a:solidFill>
                <a:schemeClr val="bg1"/>
              </a:solidFill>
            </a:endParaRPr>
          </a:p>
        </p:txBody>
      </p:sp>
      <p:sp>
        <p:nvSpPr>
          <p:cNvPr id="185" name="Rechteck 184">
            <a:extLst>
              <a:ext uri="{FF2B5EF4-FFF2-40B4-BE49-F238E27FC236}">
                <a16:creationId xmlns:a16="http://schemas.microsoft.com/office/drawing/2014/main" id="{14FA0E42-6739-40CF-8134-93A20DC4BE70}"/>
              </a:ext>
            </a:extLst>
          </p:cNvPr>
          <p:cNvSpPr/>
          <p:nvPr/>
        </p:nvSpPr>
        <p:spPr>
          <a:xfrm>
            <a:off x="149617" y="144115"/>
            <a:ext cx="8928000" cy="489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dirty="0"/>
          </a:p>
        </p:txBody>
      </p:sp>
      <p:sp>
        <p:nvSpPr>
          <p:cNvPr id="8" name="Datumsplatzhalter 7">
            <a:extLst>
              <a:ext uri="{FF2B5EF4-FFF2-40B4-BE49-F238E27FC236}">
                <a16:creationId xmlns:a16="http://schemas.microsoft.com/office/drawing/2014/main" id="{CF49EA0F-470E-4848-8624-5CE19AA0E528}"/>
              </a:ext>
            </a:extLst>
          </p:cNvPr>
          <p:cNvSpPr>
            <a:spLocks noGrp="1"/>
          </p:cNvSpPr>
          <p:nvPr>
            <p:ph type="dt" sz="half" idx="14"/>
          </p:nvPr>
        </p:nvSpPr>
        <p:spPr>
          <a:xfrm>
            <a:off x="3240000" y="4680000"/>
            <a:ext cx="720000" cy="216000"/>
          </a:xfrm>
          <a:prstGeom prst="rect">
            <a:avLst/>
          </a:prstGeom>
          <a:noFill/>
        </p:spPr>
        <p:txBody>
          <a:bodyPr wrap="none" lIns="0" tIns="0" rIns="0" bIns="0" rtlCol="0" anchor="ctr" anchorCtr="0">
            <a:noAutofit/>
          </a:bodyPr>
          <a:lstStyle>
            <a:lvl1pPr>
              <a:defRPr lang="de-DE" smtClean="0">
                <a:solidFill>
                  <a:schemeClr val="bg1"/>
                </a:solidFill>
              </a:defRPr>
            </a:lvl1pPr>
          </a:lstStyle>
          <a:p>
            <a:r>
              <a:rPr lang="de-DE" noProof="0"/>
              <a:t>13.07.2023</a:t>
            </a:r>
            <a:endParaRPr lang="de-DE" noProof="0" dirty="0"/>
          </a:p>
        </p:txBody>
      </p:sp>
      <p:sp>
        <p:nvSpPr>
          <p:cNvPr id="19" name="Textplatzhalter 4">
            <a:extLst>
              <a:ext uri="{FF2B5EF4-FFF2-40B4-BE49-F238E27FC236}">
                <a16:creationId xmlns:a16="http://schemas.microsoft.com/office/drawing/2014/main" id="{52EACCB3-6F83-434A-A6F3-B5929EB1E678}"/>
              </a:ext>
            </a:extLst>
          </p:cNvPr>
          <p:cNvSpPr>
            <a:spLocks noGrp="1"/>
          </p:cNvSpPr>
          <p:nvPr>
            <p:ph type="body" sz="quarter" idx="17" hasCustomPrompt="1"/>
          </p:nvPr>
        </p:nvSpPr>
        <p:spPr>
          <a:xfrm>
            <a:off x="449655" y="2844981"/>
            <a:ext cx="3024000" cy="144000"/>
          </a:xfrm>
        </p:spPr>
        <p:txBody>
          <a:bodyPr/>
          <a:lstStyle>
            <a:lvl1pPr>
              <a:buNone/>
              <a:defRPr sz="1000">
                <a:solidFill>
                  <a:schemeClr val="bg1"/>
                </a:solidFill>
                <a:effectLst>
                  <a:outerShdw blurRad="38100" dist="38100" dir="2700000" algn="tl">
                    <a:srgbClr val="000000">
                      <a:alpha val="43137"/>
                    </a:srgbClr>
                  </a:outerShdw>
                </a:effectLst>
              </a:defRPr>
            </a:lvl1pPr>
          </a:lstStyle>
          <a:p>
            <a:pPr lvl="0"/>
            <a:r>
              <a:rPr lang="de-DE" noProof="0" dirty="0"/>
              <a:t>Quelle hinzufügen</a:t>
            </a:r>
          </a:p>
        </p:txBody>
      </p:sp>
    </p:spTree>
    <p:extLst>
      <p:ext uri="{BB962C8B-B14F-4D97-AF65-F5344CB8AC3E}">
        <p14:creationId xmlns:p14="http://schemas.microsoft.com/office/powerpoint/2010/main" val="2068224318"/>
      </p:ext>
    </p:extLst>
  </p:cSld>
  <p:clrMapOvr>
    <a:masterClrMapping/>
  </p:clrMapOvr>
  <p:extLst>
    <p:ext uri="{DCECCB84-F9BA-43D5-87BE-67443E8EF086}">
      <p15:sldGuideLst xmlns:p15="http://schemas.microsoft.com/office/powerpoint/2012/main">
        <p15:guide id="1" orient="horz" pos="1905">
          <p15:clr>
            <a:srgbClr val="FBAE40"/>
          </p15:clr>
        </p15:guide>
        <p15:guide id="3" pos="90">
          <p15:clr>
            <a:srgbClr val="FBAE40"/>
          </p15:clr>
        </p15:guide>
        <p15:guide id="4" pos="5715">
          <p15:clr>
            <a:srgbClr val="FBAE40"/>
          </p15:clr>
        </p15:guide>
        <p15:guide id="5" orient="horz" pos="9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foli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80B651-FA77-43FF-A552-95A5EF8C90D3}"/>
              </a:ext>
            </a:extLst>
          </p:cNvPr>
          <p:cNvSpPr>
            <a:spLocks noGrp="1"/>
          </p:cNvSpPr>
          <p:nvPr>
            <p:ph type="ctrTitle"/>
          </p:nvPr>
        </p:nvSpPr>
        <p:spPr>
          <a:xfrm>
            <a:off x="431255" y="2808515"/>
            <a:ext cx="6480719" cy="864000"/>
          </a:xfrm>
          <a:prstGeom prst="rect">
            <a:avLst/>
          </a:prstGeom>
        </p:spPr>
        <p:txBody>
          <a:bodyPr wrap="square" lIns="0" tIns="0" rIns="0" bIns="0" anchor="b" anchorCtr="0">
            <a:noAutofit/>
          </a:bodyPr>
          <a:lstStyle>
            <a:lvl1pPr algn="l">
              <a:lnSpc>
                <a:spcPct val="90000"/>
              </a:lnSpc>
              <a:spcBef>
                <a:spcPts val="0"/>
              </a:spcBef>
              <a:spcAft>
                <a:spcPts val="0"/>
              </a:spcAft>
              <a:defRPr sz="4400" b="1">
                <a:solidFill>
                  <a:schemeClr val="bg2"/>
                </a:solidFill>
              </a:defRPr>
            </a:lvl1pPr>
          </a:lstStyle>
          <a:p>
            <a:r>
              <a:rPr lang="de-DE" noProof="0"/>
              <a:t>Mastertitelformat bearbeiten</a:t>
            </a:r>
          </a:p>
        </p:txBody>
      </p:sp>
      <p:sp>
        <p:nvSpPr>
          <p:cNvPr id="3" name="Untertitel 2">
            <a:extLst>
              <a:ext uri="{FF2B5EF4-FFF2-40B4-BE49-F238E27FC236}">
                <a16:creationId xmlns:a16="http://schemas.microsoft.com/office/drawing/2014/main" id="{22047FA1-05E6-4914-9E1F-9171B3BD67C4}"/>
              </a:ext>
            </a:extLst>
          </p:cNvPr>
          <p:cNvSpPr>
            <a:spLocks noGrp="1"/>
          </p:cNvSpPr>
          <p:nvPr>
            <p:ph type="subTitle" idx="1"/>
          </p:nvPr>
        </p:nvSpPr>
        <p:spPr>
          <a:xfrm>
            <a:off x="431256" y="3888000"/>
            <a:ext cx="6480000" cy="648000"/>
          </a:xfrm>
        </p:spPr>
        <p:txBody>
          <a:bodyPr wrap="square" lIns="0" tIns="0" rIns="0" bIns="0" anchor="t" anchorCtr="0">
            <a:noAutofit/>
          </a:bodyPr>
          <a:lstStyle>
            <a:lvl1pPr marL="0" indent="0" algn="l">
              <a:lnSpc>
                <a:spcPct val="100000"/>
              </a:lnSpc>
              <a:spcBef>
                <a:spcPts val="0"/>
              </a:spcBef>
              <a:spcAft>
                <a:spcPts val="0"/>
              </a:spcAft>
              <a:buNone/>
              <a:defRPr sz="2000" b="0">
                <a:solidFill>
                  <a:schemeClr val="tx1"/>
                </a:solidFill>
              </a:defRPr>
            </a:lvl1pPr>
            <a:lvl2pPr marL="345578" indent="0" algn="ctr">
              <a:buNone/>
              <a:defRPr sz="1512"/>
            </a:lvl2pPr>
            <a:lvl3pPr marL="691157" indent="0" algn="ctr">
              <a:buNone/>
              <a:defRPr sz="1360"/>
            </a:lvl3pPr>
            <a:lvl4pPr marL="1036735" indent="0" algn="ctr">
              <a:buNone/>
              <a:defRPr sz="1209"/>
            </a:lvl4pPr>
            <a:lvl5pPr marL="1382316" indent="0" algn="ctr">
              <a:buNone/>
              <a:defRPr sz="1209"/>
            </a:lvl5pPr>
            <a:lvl6pPr marL="1727893" indent="0" algn="ctr">
              <a:buNone/>
              <a:defRPr sz="1209"/>
            </a:lvl6pPr>
            <a:lvl7pPr marL="2073473" indent="0" algn="ctr">
              <a:buNone/>
              <a:defRPr sz="1209"/>
            </a:lvl7pPr>
            <a:lvl8pPr marL="2419051" indent="0" algn="ctr">
              <a:buNone/>
              <a:defRPr sz="1209"/>
            </a:lvl8pPr>
            <a:lvl9pPr marL="2764630" indent="0" algn="ctr">
              <a:buNone/>
              <a:defRPr sz="1209"/>
            </a:lvl9pPr>
          </a:lstStyle>
          <a:p>
            <a:r>
              <a:rPr lang="de-DE" noProof="0"/>
              <a:t>Master-Untertitelformat bearbeiten</a:t>
            </a:r>
          </a:p>
        </p:txBody>
      </p:sp>
      <p:sp>
        <p:nvSpPr>
          <p:cNvPr id="8" name="Rechteck 7">
            <a:extLst>
              <a:ext uri="{FF2B5EF4-FFF2-40B4-BE49-F238E27FC236}">
                <a16:creationId xmlns:a16="http://schemas.microsoft.com/office/drawing/2014/main" id="{F2E03B2E-D379-4F2F-B8A8-821AC7247E6E}"/>
              </a:ext>
            </a:extLst>
          </p:cNvPr>
          <p:cNvSpPr/>
          <p:nvPr/>
        </p:nvSpPr>
        <p:spPr>
          <a:xfrm>
            <a:off x="143223" y="144115"/>
            <a:ext cx="8928000" cy="4896000"/>
          </a:xfrm>
          <a:prstGeom prst="rect">
            <a:avLst/>
          </a:prstGeom>
          <a:noFill/>
          <a:ln>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a:p>
        </p:txBody>
      </p:sp>
      <p:sp>
        <p:nvSpPr>
          <p:cNvPr id="10" name="Textfeld 9">
            <a:extLst>
              <a:ext uri="{FF2B5EF4-FFF2-40B4-BE49-F238E27FC236}">
                <a16:creationId xmlns:a16="http://schemas.microsoft.com/office/drawing/2014/main" id="{131ADE1F-3339-4E57-AF5F-0ABBE14A423A}"/>
              </a:ext>
            </a:extLst>
          </p:cNvPr>
          <p:cNvSpPr txBox="1"/>
          <p:nvPr/>
        </p:nvSpPr>
        <p:spPr>
          <a:xfrm>
            <a:off x="431799" y="4680000"/>
            <a:ext cx="2880001" cy="216000"/>
          </a:xfrm>
          <a:prstGeom prst="rect">
            <a:avLst/>
          </a:prstGeom>
          <a:noFill/>
        </p:spPr>
        <p:txBody>
          <a:bodyPr wrap="none" lIns="0" tIns="0" rIns="0" bIns="0" rtlCol="0" anchor="ctr" anchorCtr="0">
            <a:noAutofit/>
          </a:bodyPr>
          <a:lstStyle/>
          <a:p>
            <a:r>
              <a:rPr lang="de-DE" sz="800" noProof="0">
                <a:solidFill>
                  <a:schemeClr val="accent3"/>
                </a:solidFill>
              </a:rPr>
              <a:t>© BDEW Bundesverband der Energie- und Wasserwirtschaft e.V.</a:t>
            </a:r>
            <a:endParaRPr lang="de-DE" sz="1360" noProof="0">
              <a:solidFill>
                <a:schemeClr val="accent3"/>
              </a:solidFill>
            </a:endParaRPr>
          </a:p>
        </p:txBody>
      </p:sp>
      <p:grpSp>
        <p:nvGrpSpPr>
          <p:cNvPr id="6" name="Gruppieren 5">
            <a:extLst>
              <a:ext uri="{FF2B5EF4-FFF2-40B4-BE49-F238E27FC236}">
                <a16:creationId xmlns:a16="http://schemas.microsoft.com/office/drawing/2014/main" id="{E6F2CC88-6078-4650-B10F-62DED028F236}"/>
              </a:ext>
            </a:extLst>
          </p:cNvPr>
          <p:cNvGrpSpPr>
            <a:grpSpLocks noChangeAspect="1"/>
          </p:cNvGrpSpPr>
          <p:nvPr/>
        </p:nvGrpSpPr>
        <p:grpSpPr bwMode="gray">
          <a:xfrm>
            <a:off x="7271990" y="576162"/>
            <a:ext cx="1800225" cy="1224000"/>
            <a:chOff x="7271990" y="576162"/>
            <a:chExt cx="1800225" cy="1224000"/>
          </a:xfrm>
        </p:grpSpPr>
        <p:sp>
          <p:nvSpPr>
            <p:cNvPr id="16" name="Rectangle 6">
              <a:extLst>
                <a:ext uri="{FF2B5EF4-FFF2-40B4-BE49-F238E27FC236}">
                  <a16:creationId xmlns:a16="http://schemas.microsoft.com/office/drawing/2014/main" id="{32F28EF8-2B04-45C2-9B26-9510F48E3492}"/>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a:p>
          </p:txBody>
        </p:sp>
        <p:grpSp>
          <p:nvGrpSpPr>
            <p:cNvPr id="5" name="Gruppieren 4">
              <a:extLst>
                <a:ext uri="{FF2B5EF4-FFF2-40B4-BE49-F238E27FC236}">
                  <a16:creationId xmlns:a16="http://schemas.microsoft.com/office/drawing/2014/main" id="{94932683-290B-4B67-BDD9-C6197234B468}"/>
                </a:ext>
              </a:extLst>
            </p:cNvPr>
            <p:cNvGrpSpPr/>
            <p:nvPr/>
          </p:nvGrpSpPr>
          <p:grpSpPr bwMode="gray">
            <a:xfrm>
              <a:off x="7538786" y="868025"/>
              <a:ext cx="1244600" cy="646113"/>
              <a:chOff x="7538786" y="868025"/>
              <a:chExt cx="1244600" cy="646113"/>
            </a:xfrm>
          </p:grpSpPr>
          <p:sp>
            <p:nvSpPr>
              <p:cNvPr id="24" name="Freeform 38">
                <a:extLst>
                  <a:ext uri="{FF2B5EF4-FFF2-40B4-BE49-F238E27FC236}">
                    <a16:creationId xmlns:a16="http://schemas.microsoft.com/office/drawing/2014/main" id="{BE818EE1-0E3A-4362-8C48-4CCF6127AF88}"/>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5" name="Freeform 39">
                <a:extLst>
                  <a:ext uri="{FF2B5EF4-FFF2-40B4-BE49-F238E27FC236}">
                    <a16:creationId xmlns:a16="http://schemas.microsoft.com/office/drawing/2014/main" id="{CDC0C4A8-EAED-4205-AB22-3CC884A28E11}"/>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6" name="Freeform 40">
                <a:extLst>
                  <a:ext uri="{FF2B5EF4-FFF2-40B4-BE49-F238E27FC236}">
                    <a16:creationId xmlns:a16="http://schemas.microsoft.com/office/drawing/2014/main" id="{9495E6D8-0469-4EC8-B276-494CBFBC12D9}"/>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7" name="Freeform 41">
                <a:extLst>
                  <a:ext uri="{FF2B5EF4-FFF2-40B4-BE49-F238E27FC236}">
                    <a16:creationId xmlns:a16="http://schemas.microsoft.com/office/drawing/2014/main" id="{B98C966D-3E44-4F27-A531-F53705858AA8}"/>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8" name="Freeform 42">
                <a:extLst>
                  <a:ext uri="{FF2B5EF4-FFF2-40B4-BE49-F238E27FC236}">
                    <a16:creationId xmlns:a16="http://schemas.microsoft.com/office/drawing/2014/main" id="{A173408B-6BBB-44D4-A307-C06A5BDEEB97}"/>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17" name="Rechteck 16">
            <a:extLst>
              <a:ext uri="{FF2B5EF4-FFF2-40B4-BE49-F238E27FC236}">
                <a16:creationId xmlns:a16="http://schemas.microsoft.com/office/drawing/2014/main" id="{7ECC6CEC-AE1E-414D-A76F-ECA365E7AACC}"/>
              </a:ext>
            </a:extLst>
          </p:cNvPr>
          <p:cNvSpPr/>
          <p:nvPr/>
        </p:nvSpPr>
        <p:spPr>
          <a:xfrm>
            <a:off x="143223" y="144115"/>
            <a:ext cx="8928000" cy="4896000"/>
          </a:xfrm>
          <a:prstGeom prst="rect">
            <a:avLst/>
          </a:prstGeom>
          <a:noFill/>
          <a:ln>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a:p>
        </p:txBody>
      </p:sp>
    </p:spTree>
    <p:extLst>
      <p:ext uri="{BB962C8B-B14F-4D97-AF65-F5344CB8AC3E}">
        <p14:creationId xmlns:p14="http://schemas.microsoft.com/office/powerpoint/2010/main" val="760304797"/>
      </p:ext>
    </p:extLst>
  </p:cSld>
  <p:clrMapOvr>
    <a:masterClrMapping/>
  </p:clrMapOvr>
  <p:extLst>
    <p:ext uri="{DCECCB84-F9BA-43D5-87BE-67443E8EF086}">
      <p15:sldGuideLst xmlns:p15="http://schemas.microsoft.com/office/powerpoint/2012/main">
        <p15:guide id="2" pos="290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ennseit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7B1C7-ECAC-4ABD-89EE-B8EB28BACE38}"/>
              </a:ext>
            </a:extLst>
          </p:cNvPr>
          <p:cNvSpPr>
            <a:spLocks noGrp="1"/>
          </p:cNvSpPr>
          <p:nvPr>
            <p:ph type="title"/>
          </p:nvPr>
        </p:nvSpPr>
        <p:spPr>
          <a:xfrm>
            <a:off x="431800" y="2808000"/>
            <a:ext cx="6192000" cy="864000"/>
          </a:xfrm>
          <a:prstGeom prst="rect">
            <a:avLst/>
          </a:prstGeom>
        </p:spPr>
        <p:txBody>
          <a:bodyPr anchor="b" anchorCtr="0"/>
          <a:lstStyle>
            <a:lvl1pPr>
              <a:lnSpc>
                <a:spcPct val="90000"/>
              </a:lnSpc>
              <a:defRPr sz="4400"/>
            </a:lvl1pPr>
          </a:lstStyle>
          <a:p>
            <a:r>
              <a:rPr lang="de-DE" noProof="0"/>
              <a:t>Mastertitelformat bearbeiten</a:t>
            </a:r>
          </a:p>
        </p:txBody>
      </p:sp>
      <p:sp>
        <p:nvSpPr>
          <p:cNvPr id="3" name="Textplatzhalter 2">
            <a:extLst>
              <a:ext uri="{FF2B5EF4-FFF2-40B4-BE49-F238E27FC236}">
                <a16:creationId xmlns:a16="http://schemas.microsoft.com/office/drawing/2014/main" id="{DB333626-529A-4399-8CFD-780BFF8EB003}"/>
              </a:ext>
            </a:extLst>
          </p:cNvPr>
          <p:cNvSpPr>
            <a:spLocks noGrp="1"/>
          </p:cNvSpPr>
          <p:nvPr>
            <p:ph type="body" idx="1"/>
          </p:nvPr>
        </p:nvSpPr>
        <p:spPr>
          <a:xfrm>
            <a:off x="431800" y="3888603"/>
            <a:ext cx="6192000" cy="648000"/>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Mastertextformat bearbeiten</a:t>
            </a:r>
          </a:p>
        </p:txBody>
      </p:sp>
      <p:sp>
        <p:nvSpPr>
          <p:cNvPr id="7" name="Rechteck 6">
            <a:extLst>
              <a:ext uri="{FF2B5EF4-FFF2-40B4-BE49-F238E27FC236}">
                <a16:creationId xmlns:a16="http://schemas.microsoft.com/office/drawing/2014/main" id="{6A2D23D7-6AD0-43B7-B038-34AC9047DEA6}"/>
              </a:ext>
            </a:extLst>
          </p:cNvPr>
          <p:cNvSpPr/>
          <p:nvPr/>
        </p:nvSpPr>
        <p:spPr>
          <a:xfrm>
            <a:off x="143223" y="144115"/>
            <a:ext cx="8928000" cy="4896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a:p>
        </p:txBody>
      </p:sp>
      <p:grpSp>
        <p:nvGrpSpPr>
          <p:cNvPr id="15" name="Gruppieren 14">
            <a:extLst>
              <a:ext uri="{FF2B5EF4-FFF2-40B4-BE49-F238E27FC236}">
                <a16:creationId xmlns:a16="http://schemas.microsoft.com/office/drawing/2014/main" id="{5F4B214D-B22B-4357-A7F8-C6D19E668ADC}"/>
              </a:ext>
            </a:extLst>
          </p:cNvPr>
          <p:cNvGrpSpPr>
            <a:grpSpLocks noChangeAspect="1"/>
          </p:cNvGrpSpPr>
          <p:nvPr/>
        </p:nvGrpSpPr>
        <p:grpSpPr bwMode="gray">
          <a:xfrm>
            <a:off x="7271990" y="576162"/>
            <a:ext cx="1800225" cy="1224000"/>
            <a:chOff x="7271990" y="576162"/>
            <a:chExt cx="1800225" cy="1224000"/>
          </a:xfrm>
        </p:grpSpPr>
        <p:sp>
          <p:nvSpPr>
            <p:cNvPr id="16" name="Rectangle 6">
              <a:extLst>
                <a:ext uri="{FF2B5EF4-FFF2-40B4-BE49-F238E27FC236}">
                  <a16:creationId xmlns:a16="http://schemas.microsoft.com/office/drawing/2014/main" id="{2D655FC1-3977-429F-B6AC-5E6CF09E1BAC}"/>
                </a:ext>
              </a:extLst>
            </p:cNvPr>
            <p:cNvSpPr>
              <a:spLocks noChangeArrowheads="1"/>
            </p:cNvSpPr>
            <p:nvPr/>
          </p:nvSpPr>
          <p:spPr bwMode="gray">
            <a:xfrm>
              <a:off x="7271990" y="576162"/>
              <a:ext cx="1800225" cy="1224000"/>
            </a:xfrm>
            <a:prstGeom prst="rect">
              <a:avLst/>
            </a:prstGeom>
            <a:solidFill>
              <a:srgbClr val="C20000"/>
            </a:solidFill>
            <a:ln>
              <a:noFill/>
            </a:ln>
          </p:spPr>
          <p:txBody>
            <a:bodyPr vert="horz" wrap="square" lIns="91440" tIns="45720" rIns="91440" bIns="45720" numCol="1" anchor="t" anchorCtr="0" compatLnSpc="1">
              <a:prstTxWarp prst="textNoShape">
                <a:avLst/>
              </a:prstTxWarp>
            </a:bodyPr>
            <a:lstStyle/>
            <a:p>
              <a:endParaRPr lang="de-DE" noProof="0"/>
            </a:p>
          </p:txBody>
        </p:sp>
        <p:grpSp>
          <p:nvGrpSpPr>
            <p:cNvPr id="17" name="Gruppieren 16">
              <a:extLst>
                <a:ext uri="{FF2B5EF4-FFF2-40B4-BE49-F238E27FC236}">
                  <a16:creationId xmlns:a16="http://schemas.microsoft.com/office/drawing/2014/main" id="{93AA864C-15C1-434A-9403-4C92A806295B}"/>
                </a:ext>
              </a:extLst>
            </p:cNvPr>
            <p:cNvGrpSpPr/>
            <p:nvPr/>
          </p:nvGrpSpPr>
          <p:grpSpPr bwMode="gray">
            <a:xfrm>
              <a:off x="7538786" y="868025"/>
              <a:ext cx="1244600" cy="646113"/>
              <a:chOff x="7538786" y="868025"/>
              <a:chExt cx="1244600" cy="646113"/>
            </a:xfrm>
          </p:grpSpPr>
          <p:sp>
            <p:nvSpPr>
              <p:cNvPr id="18" name="Freeform 38">
                <a:extLst>
                  <a:ext uri="{FF2B5EF4-FFF2-40B4-BE49-F238E27FC236}">
                    <a16:creationId xmlns:a16="http://schemas.microsoft.com/office/drawing/2014/main" id="{4A1BB83E-FF50-42A6-9E47-43656823DDBA}"/>
                  </a:ext>
                </a:extLst>
              </p:cNvPr>
              <p:cNvSpPr>
                <a:spLocks noEditPoints="1"/>
              </p:cNvSpPr>
              <p:nvPr/>
            </p:nvSpPr>
            <p:spPr bwMode="gray">
              <a:xfrm>
                <a:off x="7538786" y="1398250"/>
                <a:ext cx="1244600" cy="115888"/>
              </a:xfrm>
              <a:custGeom>
                <a:avLst/>
                <a:gdLst>
                  <a:gd name="T0" fmla="*/ 1559 w 1559"/>
                  <a:gd name="T1" fmla="*/ 104 h 146"/>
                  <a:gd name="T2" fmla="*/ 1471 w 1559"/>
                  <a:gd name="T3" fmla="*/ 48 h 146"/>
                  <a:gd name="T4" fmla="*/ 1472 w 1559"/>
                  <a:gd name="T5" fmla="*/ 114 h 146"/>
                  <a:gd name="T6" fmla="*/ 1518 w 1559"/>
                  <a:gd name="T7" fmla="*/ 114 h 146"/>
                  <a:gd name="T8" fmla="*/ 1433 w 1559"/>
                  <a:gd name="T9" fmla="*/ 74 h 146"/>
                  <a:gd name="T10" fmla="*/ 1431 w 1559"/>
                  <a:gd name="T11" fmla="*/ 92 h 146"/>
                  <a:gd name="T12" fmla="*/ 1332 w 1559"/>
                  <a:gd name="T13" fmla="*/ 75 h 146"/>
                  <a:gd name="T14" fmla="*/ 1332 w 1559"/>
                  <a:gd name="T15" fmla="*/ 75 h 146"/>
                  <a:gd name="T16" fmla="*/ 1304 w 1559"/>
                  <a:gd name="T17" fmla="*/ 2 h 146"/>
                  <a:gd name="T18" fmla="*/ 1303 w 1559"/>
                  <a:gd name="T19" fmla="*/ 108 h 146"/>
                  <a:gd name="T20" fmla="*/ 1232 w 1559"/>
                  <a:gd name="T21" fmla="*/ 51 h 146"/>
                  <a:gd name="T22" fmla="*/ 1231 w 1559"/>
                  <a:gd name="T23" fmla="*/ 115 h 146"/>
                  <a:gd name="T24" fmla="*/ 1265 w 1559"/>
                  <a:gd name="T25" fmla="*/ 80 h 146"/>
                  <a:gd name="T26" fmla="*/ 1145 w 1559"/>
                  <a:gd name="T27" fmla="*/ 11 h 146"/>
                  <a:gd name="T28" fmla="*/ 1061 w 1559"/>
                  <a:gd name="T29" fmla="*/ 92 h 146"/>
                  <a:gd name="T30" fmla="*/ 1044 w 1559"/>
                  <a:gd name="T31" fmla="*/ 37 h 146"/>
                  <a:gd name="T32" fmla="*/ 1008 w 1559"/>
                  <a:gd name="T33" fmla="*/ 56 h 146"/>
                  <a:gd name="T34" fmla="*/ 1051 w 1559"/>
                  <a:gd name="T35" fmla="*/ 54 h 146"/>
                  <a:gd name="T36" fmla="*/ 970 w 1559"/>
                  <a:gd name="T37" fmla="*/ 68 h 146"/>
                  <a:gd name="T38" fmla="*/ 989 w 1559"/>
                  <a:gd name="T39" fmla="*/ 108 h 146"/>
                  <a:gd name="T40" fmla="*/ 990 w 1559"/>
                  <a:gd name="T41" fmla="*/ 74 h 146"/>
                  <a:gd name="T42" fmla="*/ 906 w 1559"/>
                  <a:gd name="T43" fmla="*/ 57 h 146"/>
                  <a:gd name="T44" fmla="*/ 892 w 1559"/>
                  <a:gd name="T45" fmla="*/ 92 h 146"/>
                  <a:gd name="T46" fmla="*/ 911 w 1559"/>
                  <a:gd name="T47" fmla="*/ 91 h 146"/>
                  <a:gd name="T48" fmla="*/ 837 w 1559"/>
                  <a:gd name="T49" fmla="*/ 57 h 146"/>
                  <a:gd name="T50" fmla="*/ 823 w 1559"/>
                  <a:gd name="T51" fmla="*/ 92 h 146"/>
                  <a:gd name="T52" fmla="*/ 843 w 1559"/>
                  <a:gd name="T53" fmla="*/ 91 h 146"/>
                  <a:gd name="T54" fmla="*/ 749 w 1559"/>
                  <a:gd name="T55" fmla="*/ 80 h 146"/>
                  <a:gd name="T56" fmla="*/ 765 w 1559"/>
                  <a:gd name="T57" fmla="*/ 43 h 146"/>
                  <a:gd name="T58" fmla="*/ 749 w 1559"/>
                  <a:gd name="T59" fmla="*/ 61 h 146"/>
                  <a:gd name="T60" fmla="*/ 751 w 1559"/>
                  <a:gd name="T61" fmla="*/ 107 h 146"/>
                  <a:gd name="T62" fmla="*/ 667 w 1559"/>
                  <a:gd name="T63" fmla="*/ 61 h 146"/>
                  <a:gd name="T64" fmla="*/ 613 w 1559"/>
                  <a:gd name="T65" fmla="*/ 61 h 146"/>
                  <a:gd name="T66" fmla="*/ 597 w 1559"/>
                  <a:gd name="T67" fmla="*/ 114 h 146"/>
                  <a:gd name="T68" fmla="*/ 650 w 1559"/>
                  <a:gd name="T69" fmla="*/ 114 h 146"/>
                  <a:gd name="T70" fmla="*/ 512 w 1559"/>
                  <a:gd name="T71" fmla="*/ 104 h 146"/>
                  <a:gd name="T72" fmla="*/ 464 w 1559"/>
                  <a:gd name="T73" fmla="*/ 51 h 146"/>
                  <a:gd name="T74" fmla="*/ 462 w 1559"/>
                  <a:gd name="T75" fmla="*/ 115 h 146"/>
                  <a:gd name="T76" fmla="*/ 496 w 1559"/>
                  <a:gd name="T77" fmla="*/ 80 h 146"/>
                  <a:gd name="T78" fmla="*/ 393 w 1559"/>
                  <a:gd name="T79" fmla="*/ 38 h 146"/>
                  <a:gd name="T80" fmla="*/ 391 w 1559"/>
                  <a:gd name="T81" fmla="*/ 12 h 146"/>
                  <a:gd name="T82" fmla="*/ 326 w 1559"/>
                  <a:gd name="T83" fmla="*/ 75 h 146"/>
                  <a:gd name="T84" fmla="*/ 355 w 1559"/>
                  <a:gd name="T85" fmla="*/ 38 h 146"/>
                  <a:gd name="T86" fmla="*/ 353 w 1559"/>
                  <a:gd name="T87" fmla="*/ 103 h 146"/>
                  <a:gd name="T88" fmla="*/ 310 w 1559"/>
                  <a:gd name="T89" fmla="*/ 122 h 146"/>
                  <a:gd name="T90" fmla="*/ 373 w 1559"/>
                  <a:gd name="T91" fmla="*/ 56 h 146"/>
                  <a:gd name="T92" fmla="*/ 269 w 1559"/>
                  <a:gd name="T93" fmla="*/ 47 h 146"/>
                  <a:gd name="T94" fmla="*/ 270 w 1559"/>
                  <a:gd name="T95" fmla="*/ 114 h 146"/>
                  <a:gd name="T96" fmla="*/ 211 w 1559"/>
                  <a:gd name="T97" fmla="*/ 68 h 146"/>
                  <a:gd name="T98" fmla="*/ 198 w 1559"/>
                  <a:gd name="T99" fmla="*/ 36 h 146"/>
                  <a:gd name="T100" fmla="*/ 200 w 1559"/>
                  <a:gd name="T101" fmla="*/ 100 h 146"/>
                  <a:gd name="T102" fmla="*/ 148 w 1559"/>
                  <a:gd name="T103" fmla="*/ 62 h 146"/>
                  <a:gd name="T104" fmla="*/ 81 w 1559"/>
                  <a:gd name="T105" fmla="*/ 38 h 146"/>
                  <a:gd name="T106" fmla="*/ 119 w 1559"/>
                  <a:gd name="T107" fmla="*/ 54 h 146"/>
                  <a:gd name="T108" fmla="*/ 66 w 1559"/>
                  <a:gd name="T109" fmla="*/ 96 h 146"/>
                  <a:gd name="T110" fmla="*/ 21 w 1559"/>
                  <a:gd name="T111" fmla="*/ 52 h 146"/>
                  <a:gd name="T112" fmla="*/ 0 w 1559"/>
                  <a:gd name="T113"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9" h="146">
                    <a:moveTo>
                      <a:pt x="1559" y="104"/>
                    </a:moveTo>
                    <a:cubicBezTo>
                      <a:pt x="1559" y="98"/>
                      <a:pt x="1556" y="92"/>
                      <a:pt x="1547" y="92"/>
                    </a:cubicBezTo>
                    <a:cubicBezTo>
                      <a:pt x="1539" y="92"/>
                      <a:pt x="1535" y="98"/>
                      <a:pt x="1535" y="104"/>
                    </a:cubicBezTo>
                    <a:cubicBezTo>
                      <a:pt x="1535" y="110"/>
                      <a:pt x="1539" y="116"/>
                      <a:pt x="1547" y="116"/>
                    </a:cubicBezTo>
                    <a:cubicBezTo>
                      <a:pt x="1556" y="116"/>
                      <a:pt x="1559" y="110"/>
                      <a:pt x="1559" y="104"/>
                    </a:cubicBezTo>
                    <a:close/>
                    <a:moveTo>
                      <a:pt x="1518" y="114"/>
                    </a:moveTo>
                    <a:lnTo>
                      <a:pt x="1518" y="62"/>
                    </a:lnTo>
                    <a:cubicBezTo>
                      <a:pt x="1518" y="55"/>
                      <a:pt x="1517" y="49"/>
                      <a:pt x="1514" y="45"/>
                    </a:cubicBezTo>
                    <a:cubicBezTo>
                      <a:pt x="1510" y="39"/>
                      <a:pt x="1504" y="36"/>
                      <a:pt x="1495" y="36"/>
                    </a:cubicBezTo>
                    <a:cubicBezTo>
                      <a:pt x="1485" y="36"/>
                      <a:pt x="1474" y="45"/>
                      <a:pt x="1471" y="48"/>
                    </a:cubicBezTo>
                    <a:cubicBezTo>
                      <a:pt x="1471" y="43"/>
                      <a:pt x="1470" y="38"/>
                      <a:pt x="1470" y="38"/>
                    </a:cubicBezTo>
                    <a:lnTo>
                      <a:pt x="1450" y="38"/>
                    </a:lnTo>
                    <a:cubicBezTo>
                      <a:pt x="1450" y="38"/>
                      <a:pt x="1451" y="47"/>
                      <a:pt x="1451" y="56"/>
                    </a:cubicBezTo>
                    <a:lnTo>
                      <a:pt x="1451" y="114"/>
                    </a:lnTo>
                    <a:lnTo>
                      <a:pt x="1472" y="114"/>
                    </a:lnTo>
                    <a:lnTo>
                      <a:pt x="1472" y="62"/>
                    </a:lnTo>
                    <a:cubicBezTo>
                      <a:pt x="1475" y="59"/>
                      <a:pt x="1482" y="54"/>
                      <a:pt x="1488" y="54"/>
                    </a:cubicBezTo>
                    <a:cubicBezTo>
                      <a:pt x="1493" y="54"/>
                      <a:pt x="1497" y="55"/>
                      <a:pt x="1497" y="64"/>
                    </a:cubicBezTo>
                    <a:lnTo>
                      <a:pt x="1497" y="114"/>
                    </a:lnTo>
                    <a:lnTo>
                      <a:pt x="1518" y="114"/>
                    </a:lnTo>
                    <a:close/>
                    <a:moveTo>
                      <a:pt x="1413" y="68"/>
                    </a:moveTo>
                    <a:lnTo>
                      <a:pt x="1389" y="68"/>
                    </a:lnTo>
                    <a:cubicBezTo>
                      <a:pt x="1389" y="62"/>
                      <a:pt x="1391" y="51"/>
                      <a:pt x="1400" y="51"/>
                    </a:cubicBezTo>
                    <a:cubicBezTo>
                      <a:pt x="1411" y="51"/>
                      <a:pt x="1413" y="62"/>
                      <a:pt x="1413" y="68"/>
                    </a:cubicBezTo>
                    <a:close/>
                    <a:moveTo>
                      <a:pt x="1433" y="74"/>
                    </a:moveTo>
                    <a:cubicBezTo>
                      <a:pt x="1433" y="56"/>
                      <a:pt x="1426" y="36"/>
                      <a:pt x="1400" y="36"/>
                    </a:cubicBezTo>
                    <a:cubicBezTo>
                      <a:pt x="1378" y="36"/>
                      <a:pt x="1367" y="56"/>
                      <a:pt x="1367" y="76"/>
                    </a:cubicBezTo>
                    <a:cubicBezTo>
                      <a:pt x="1367" y="90"/>
                      <a:pt x="1372" y="115"/>
                      <a:pt x="1399" y="115"/>
                    </a:cubicBezTo>
                    <a:cubicBezTo>
                      <a:pt x="1420" y="115"/>
                      <a:pt x="1432" y="108"/>
                      <a:pt x="1432" y="108"/>
                    </a:cubicBezTo>
                    <a:lnTo>
                      <a:pt x="1431" y="92"/>
                    </a:lnTo>
                    <a:cubicBezTo>
                      <a:pt x="1431" y="92"/>
                      <a:pt x="1416" y="100"/>
                      <a:pt x="1402" y="100"/>
                    </a:cubicBezTo>
                    <a:cubicBezTo>
                      <a:pt x="1393" y="100"/>
                      <a:pt x="1389" y="94"/>
                      <a:pt x="1389" y="80"/>
                    </a:cubicBezTo>
                    <a:lnTo>
                      <a:pt x="1433" y="80"/>
                    </a:lnTo>
                    <a:cubicBezTo>
                      <a:pt x="1433" y="80"/>
                      <a:pt x="1433" y="76"/>
                      <a:pt x="1433" y="74"/>
                    </a:cubicBezTo>
                    <a:moveTo>
                      <a:pt x="1332" y="75"/>
                    </a:moveTo>
                    <a:cubicBezTo>
                      <a:pt x="1332" y="93"/>
                      <a:pt x="1326" y="99"/>
                      <a:pt x="1319" y="99"/>
                    </a:cubicBezTo>
                    <a:cubicBezTo>
                      <a:pt x="1316" y="99"/>
                      <a:pt x="1310" y="97"/>
                      <a:pt x="1304" y="94"/>
                    </a:cubicBezTo>
                    <a:lnTo>
                      <a:pt x="1304" y="59"/>
                    </a:lnTo>
                    <a:cubicBezTo>
                      <a:pt x="1310" y="54"/>
                      <a:pt x="1316" y="53"/>
                      <a:pt x="1320" y="53"/>
                    </a:cubicBezTo>
                    <a:cubicBezTo>
                      <a:pt x="1330" y="53"/>
                      <a:pt x="1332" y="67"/>
                      <a:pt x="1332" y="75"/>
                    </a:cubicBezTo>
                    <a:close/>
                    <a:moveTo>
                      <a:pt x="1353" y="76"/>
                    </a:moveTo>
                    <a:cubicBezTo>
                      <a:pt x="1353" y="60"/>
                      <a:pt x="1349" y="36"/>
                      <a:pt x="1324" y="36"/>
                    </a:cubicBezTo>
                    <a:cubicBezTo>
                      <a:pt x="1315" y="36"/>
                      <a:pt x="1306" y="43"/>
                      <a:pt x="1304" y="44"/>
                    </a:cubicBezTo>
                    <a:cubicBezTo>
                      <a:pt x="1304" y="44"/>
                      <a:pt x="1304" y="39"/>
                      <a:pt x="1304" y="36"/>
                    </a:cubicBezTo>
                    <a:lnTo>
                      <a:pt x="1304" y="2"/>
                    </a:lnTo>
                    <a:lnTo>
                      <a:pt x="1284" y="4"/>
                    </a:lnTo>
                    <a:lnTo>
                      <a:pt x="1284" y="98"/>
                    </a:lnTo>
                    <a:cubicBezTo>
                      <a:pt x="1284" y="105"/>
                      <a:pt x="1283" y="114"/>
                      <a:pt x="1283" y="114"/>
                    </a:cubicBezTo>
                    <a:lnTo>
                      <a:pt x="1302" y="114"/>
                    </a:lnTo>
                    <a:cubicBezTo>
                      <a:pt x="1303" y="112"/>
                      <a:pt x="1303" y="109"/>
                      <a:pt x="1303" y="108"/>
                    </a:cubicBezTo>
                    <a:cubicBezTo>
                      <a:pt x="1304" y="109"/>
                      <a:pt x="1313" y="115"/>
                      <a:pt x="1324" y="115"/>
                    </a:cubicBezTo>
                    <a:cubicBezTo>
                      <a:pt x="1342" y="115"/>
                      <a:pt x="1353" y="98"/>
                      <a:pt x="1353" y="76"/>
                    </a:cubicBezTo>
                    <a:moveTo>
                      <a:pt x="1245" y="68"/>
                    </a:moveTo>
                    <a:lnTo>
                      <a:pt x="1221" y="68"/>
                    </a:lnTo>
                    <a:cubicBezTo>
                      <a:pt x="1221" y="62"/>
                      <a:pt x="1223" y="51"/>
                      <a:pt x="1232" y="51"/>
                    </a:cubicBezTo>
                    <a:cubicBezTo>
                      <a:pt x="1243" y="51"/>
                      <a:pt x="1245" y="62"/>
                      <a:pt x="1245" y="68"/>
                    </a:cubicBezTo>
                    <a:close/>
                    <a:moveTo>
                      <a:pt x="1265" y="74"/>
                    </a:moveTo>
                    <a:cubicBezTo>
                      <a:pt x="1265" y="56"/>
                      <a:pt x="1258" y="36"/>
                      <a:pt x="1232" y="36"/>
                    </a:cubicBezTo>
                    <a:cubicBezTo>
                      <a:pt x="1210" y="36"/>
                      <a:pt x="1199" y="56"/>
                      <a:pt x="1199" y="76"/>
                    </a:cubicBezTo>
                    <a:cubicBezTo>
                      <a:pt x="1199" y="90"/>
                      <a:pt x="1204" y="115"/>
                      <a:pt x="1231" y="115"/>
                    </a:cubicBezTo>
                    <a:cubicBezTo>
                      <a:pt x="1251" y="115"/>
                      <a:pt x="1264" y="108"/>
                      <a:pt x="1264" y="108"/>
                    </a:cubicBezTo>
                    <a:lnTo>
                      <a:pt x="1263" y="92"/>
                    </a:lnTo>
                    <a:cubicBezTo>
                      <a:pt x="1263" y="92"/>
                      <a:pt x="1248" y="100"/>
                      <a:pt x="1234" y="100"/>
                    </a:cubicBezTo>
                    <a:cubicBezTo>
                      <a:pt x="1225" y="100"/>
                      <a:pt x="1221" y="94"/>
                      <a:pt x="1221" y="80"/>
                    </a:cubicBezTo>
                    <a:lnTo>
                      <a:pt x="1265" y="80"/>
                    </a:lnTo>
                    <a:cubicBezTo>
                      <a:pt x="1265" y="80"/>
                      <a:pt x="1265" y="76"/>
                      <a:pt x="1265" y="74"/>
                    </a:cubicBezTo>
                    <a:moveTo>
                      <a:pt x="1188" y="114"/>
                    </a:moveTo>
                    <a:lnTo>
                      <a:pt x="1188" y="95"/>
                    </a:lnTo>
                    <a:lnTo>
                      <a:pt x="1145" y="95"/>
                    </a:lnTo>
                    <a:lnTo>
                      <a:pt x="1145" y="11"/>
                    </a:lnTo>
                    <a:lnTo>
                      <a:pt x="1124" y="11"/>
                    </a:lnTo>
                    <a:lnTo>
                      <a:pt x="1124" y="114"/>
                    </a:lnTo>
                    <a:lnTo>
                      <a:pt x="1188" y="114"/>
                    </a:lnTo>
                    <a:close/>
                    <a:moveTo>
                      <a:pt x="1073" y="104"/>
                    </a:moveTo>
                    <a:cubicBezTo>
                      <a:pt x="1073" y="98"/>
                      <a:pt x="1069" y="92"/>
                      <a:pt x="1061" y="92"/>
                    </a:cubicBezTo>
                    <a:cubicBezTo>
                      <a:pt x="1053" y="92"/>
                      <a:pt x="1048" y="98"/>
                      <a:pt x="1048" y="104"/>
                    </a:cubicBezTo>
                    <a:cubicBezTo>
                      <a:pt x="1048" y="110"/>
                      <a:pt x="1053" y="116"/>
                      <a:pt x="1061" y="116"/>
                    </a:cubicBezTo>
                    <a:cubicBezTo>
                      <a:pt x="1069" y="116"/>
                      <a:pt x="1073" y="110"/>
                      <a:pt x="1073" y="104"/>
                    </a:cubicBezTo>
                    <a:close/>
                    <a:moveTo>
                      <a:pt x="1053" y="38"/>
                    </a:moveTo>
                    <a:cubicBezTo>
                      <a:pt x="1053" y="38"/>
                      <a:pt x="1052" y="37"/>
                      <a:pt x="1044" y="37"/>
                    </a:cubicBezTo>
                    <a:cubicBezTo>
                      <a:pt x="1038" y="37"/>
                      <a:pt x="1032" y="42"/>
                      <a:pt x="1029" y="45"/>
                    </a:cubicBezTo>
                    <a:cubicBezTo>
                      <a:pt x="1029" y="46"/>
                      <a:pt x="1028" y="47"/>
                      <a:pt x="1028" y="47"/>
                    </a:cubicBezTo>
                    <a:cubicBezTo>
                      <a:pt x="1028" y="43"/>
                      <a:pt x="1027" y="38"/>
                      <a:pt x="1027" y="38"/>
                    </a:cubicBezTo>
                    <a:lnTo>
                      <a:pt x="1007" y="38"/>
                    </a:lnTo>
                    <a:cubicBezTo>
                      <a:pt x="1007" y="38"/>
                      <a:pt x="1008" y="47"/>
                      <a:pt x="1008" y="56"/>
                    </a:cubicBezTo>
                    <a:lnTo>
                      <a:pt x="1008" y="114"/>
                    </a:lnTo>
                    <a:lnTo>
                      <a:pt x="1029" y="114"/>
                    </a:lnTo>
                    <a:lnTo>
                      <a:pt x="1029" y="60"/>
                    </a:lnTo>
                    <a:cubicBezTo>
                      <a:pt x="1034" y="56"/>
                      <a:pt x="1039" y="53"/>
                      <a:pt x="1041" y="53"/>
                    </a:cubicBezTo>
                    <a:cubicBezTo>
                      <a:pt x="1047" y="53"/>
                      <a:pt x="1051" y="54"/>
                      <a:pt x="1051" y="54"/>
                    </a:cubicBezTo>
                    <a:lnTo>
                      <a:pt x="1053" y="38"/>
                    </a:lnTo>
                    <a:close/>
                    <a:moveTo>
                      <a:pt x="970" y="68"/>
                    </a:moveTo>
                    <a:lnTo>
                      <a:pt x="946" y="68"/>
                    </a:lnTo>
                    <a:cubicBezTo>
                      <a:pt x="946" y="62"/>
                      <a:pt x="948" y="51"/>
                      <a:pt x="958" y="51"/>
                    </a:cubicBezTo>
                    <a:cubicBezTo>
                      <a:pt x="968" y="51"/>
                      <a:pt x="970" y="62"/>
                      <a:pt x="970" y="68"/>
                    </a:cubicBezTo>
                    <a:close/>
                    <a:moveTo>
                      <a:pt x="990" y="74"/>
                    </a:moveTo>
                    <a:cubicBezTo>
                      <a:pt x="990" y="56"/>
                      <a:pt x="983" y="36"/>
                      <a:pt x="958" y="36"/>
                    </a:cubicBezTo>
                    <a:cubicBezTo>
                      <a:pt x="935" y="36"/>
                      <a:pt x="925" y="56"/>
                      <a:pt x="925" y="76"/>
                    </a:cubicBezTo>
                    <a:cubicBezTo>
                      <a:pt x="925" y="90"/>
                      <a:pt x="929" y="115"/>
                      <a:pt x="956" y="115"/>
                    </a:cubicBezTo>
                    <a:cubicBezTo>
                      <a:pt x="977" y="115"/>
                      <a:pt x="989" y="108"/>
                      <a:pt x="989" y="108"/>
                    </a:cubicBezTo>
                    <a:lnTo>
                      <a:pt x="988" y="92"/>
                    </a:lnTo>
                    <a:cubicBezTo>
                      <a:pt x="988" y="92"/>
                      <a:pt x="974" y="100"/>
                      <a:pt x="960" y="100"/>
                    </a:cubicBezTo>
                    <a:cubicBezTo>
                      <a:pt x="951" y="100"/>
                      <a:pt x="946" y="94"/>
                      <a:pt x="946" y="80"/>
                    </a:cubicBezTo>
                    <a:lnTo>
                      <a:pt x="990" y="80"/>
                    </a:lnTo>
                    <a:cubicBezTo>
                      <a:pt x="990" y="80"/>
                      <a:pt x="990" y="76"/>
                      <a:pt x="990" y="74"/>
                    </a:cubicBezTo>
                    <a:moveTo>
                      <a:pt x="911" y="91"/>
                    </a:moveTo>
                    <a:cubicBezTo>
                      <a:pt x="911" y="73"/>
                      <a:pt x="894" y="70"/>
                      <a:pt x="882" y="64"/>
                    </a:cubicBezTo>
                    <a:cubicBezTo>
                      <a:pt x="879" y="63"/>
                      <a:pt x="876" y="61"/>
                      <a:pt x="876" y="58"/>
                    </a:cubicBezTo>
                    <a:cubicBezTo>
                      <a:pt x="876" y="56"/>
                      <a:pt x="878" y="52"/>
                      <a:pt x="884" y="52"/>
                    </a:cubicBezTo>
                    <a:cubicBezTo>
                      <a:pt x="894" y="52"/>
                      <a:pt x="906" y="57"/>
                      <a:pt x="906" y="57"/>
                    </a:cubicBezTo>
                    <a:lnTo>
                      <a:pt x="907" y="40"/>
                    </a:lnTo>
                    <a:cubicBezTo>
                      <a:pt x="907" y="40"/>
                      <a:pt x="897" y="36"/>
                      <a:pt x="885" y="36"/>
                    </a:cubicBezTo>
                    <a:cubicBezTo>
                      <a:pt x="870" y="36"/>
                      <a:pt x="857" y="44"/>
                      <a:pt x="857" y="60"/>
                    </a:cubicBezTo>
                    <a:cubicBezTo>
                      <a:pt x="857" y="77"/>
                      <a:pt x="874" y="80"/>
                      <a:pt x="885" y="85"/>
                    </a:cubicBezTo>
                    <a:cubicBezTo>
                      <a:pt x="889" y="87"/>
                      <a:pt x="892" y="89"/>
                      <a:pt x="892" y="92"/>
                    </a:cubicBezTo>
                    <a:cubicBezTo>
                      <a:pt x="892" y="96"/>
                      <a:pt x="888" y="99"/>
                      <a:pt x="883" y="99"/>
                    </a:cubicBezTo>
                    <a:cubicBezTo>
                      <a:pt x="872" y="99"/>
                      <a:pt x="857" y="91"/>
                      <a:pt x="857" y="91"/>
                    </a:cubicBezTo>
                    <a:lnTo>
                      <a:pt x="856" y="110"/>
                    </a:lnTo>
                    <a:cubicBezTo>
                      <a:pt x="856" y="110"/>
                      <a:pt x="869" y="116"/>
                      <a:pt x="883" y="116"/>
                    </a:cubicBezTo>
                    <a:cubicBezTo>
                      <a:pt x="898" y="116"/>
                      <a:pt x="911" y="108"/>
                      <a:pt x="911" y="91"/>
                    </a:cubicBezTo>
                    <a:close/>
                    <a:moveTo>
                      <a:pt x="843" y="91"/>
                    </a:moveTo>
                    <a:cubicBezTo>
                      <a:pt x="843" y="73"/>
                      <a:pt x="826" y="70"/>
                      <a:pt x="813" y="64"/>
                    </a:cubicBezTo>
                    <a:cubicBezTo>
                      <a:pt x="810" y="63"/>
                      <a:pt x="807" y="61"/>
                      <a:pt x="807" y="58"/>
                    </a:cubicBezTo>
                    <a:cubicBezTo>
                      <a:pt x="807" y="56"/>
                      <a:pt x="809" y="52"/>
                      <a:pt x="815" y="52"/>
                    </a:cubicBezTo>
                    <a:cubicBezTo>
                      <a:pt x="825" y="52"/>
                      <a:pt x="837" y="57"/>
                      <a:pt x="837" y="57"/>
                    </a:cubicBezTo>
                    <a:lnTo>
                      <a:pt x="838" y="40"/>
                    </a:lnTo>
                    <a:cubicBezTo>
                      <a:pt x="838" y="40"/>
                      <a:pt x="828" y="36"/>
                      <a:pt x="816" y="36"/>
                    </a:cubicBezTo>
                    <a:cubicBezTo>
                      <a:pt x="801" y="36"/>
                      <a:pt x="788" y="44"/>
                      <a:pt x="788" y="60"/>
                    </a:cubicBezTo>
                    <a:cubicBezTo>
                      <a:pt x="788" y="77"/>
                      <a:pt x="805" y="80"/>
                      <a:pt x="817" y="85"/>
                    </a:cubicBezTo>
                    <a:cubicBezTo>
                      <a:pt x="820" y="87"/>
                      <a:pt x="823" y="89"/>
                      <a:pt x="823" y="92"/>
                    </a:cubicBezTo>
                    <a:cubicBezTo>
                      <a:pt x="823" y="96"/>
                      <a:pt x="819" y="99"/>
                      <a:pt x="815" y="99"/>
                    </a:cubicBezTo>
                    <a:cubicBezTo>
                      <a:pt x="803" y="99"/>
                      <a:pt x="788" y="91"/>
                      <a:pt x="788" y="91"/>
                    </a:cubicBezTo>
                    <a:lnTo>
                      <a:pt x="787" y="110"/>
                    </a:lnTo>
                    <a:cubicBezTo>
                      <a:pt x="787" y="110"/>
                      <a:pt x="800" y="116"/>
                      <a:pt x="814" y="116"/>
                    </a:cubicBezTo>
                    <a:cubicBezTo>
                      <a:pt x="829" y="116"/>
                      <a:pt x="843" y="108"/>
                      <a:pt x="843" y="91"/>
                    </a:cubicBezTo>
                    <a:close/>
                    <a:moveTo>
                      <a:pt x="749" y="94"/>
                    </a:moveTo>
                    <a:cubicBezTo>
                      <a:pt x="747" y="96"/>
                      <a:pt x="742" y="100"/>
                      <a:pt x="736" y="100"/>
                    </a:cubicBezTo>
                    <a:cubicBezTo>
                      <a:pt x="731" y="100"/>
                      <a:pt x="729" y="95"/>
                      <a:pt x="729" y="91"/>
                    </a:cubicBezTo>
                    <a:cubicBezTo>
                      <a:pt x="729" y="89"/>
                      <a:pt x="730" y="87"/>
                      <a:pt x="732" y="85"/>
                    </a:cubicBezTo>
                    <a:cubicBezTo>
                      <a:pt x="736" y="81"/>
                      <a:pt x="746" y="80"/>
                      <a:pt x="749" y="80"/>
                    </a:cubicBezTo>
                    <a:lnTo>
                      <a:pt x="749" y="94"/>
                    </a:lnTo>
                    <a:close/>
                    <a:moveTo>
                      <a:pt x="771" y="114"/>
                    </a:moveTo>
                    <a:cubicBezTo>
                      <a:pt x="771" y="114"/>
                      <a:pt x="770" y="107"/>
                      <a:pt x="770" y="98"/>
                    </a:cubicBezTo>
                    <a:lnTo>
                      <a:pt x="770" y="62"/>
                    </a:lnTo>
                    <a:cubicBezTo>
                      <a:pt x="770" y="54"/>
                      <a:pt x="769" y="48"/>
                      <a:pt x="765" y="43"/>
                    </a:cubicBezTo>
                    <a:cubicBezTo>
                      <a:pt x="761" y="39"/>
                      <a:pt x="755" y="36"/>
                      <a:pt x="745" y="36"/>
                    </a:cubicBezTo>
                    <a:cubicBezTo>
                      <a:pt x="729" y="36"/>
                      <a:pt x="714" y="43"/>
                      <a:pt x="714" y="43"/>
                    </a:cubicBezTo>
                    <a:lnTo>
                      <a:pt x="715" y="59"/>
                    </a:lnTo>
                    <a:cubicBezTo>
                      <a:pt x="720" y="56"/>
                      <a:pt x="731" y="52"/>
                      <a:pt x="741" y="52"/>
                    </a:cubicBezTo>
                    <a:cubicBezTo>
                      <a:pt x="747" y="52"/>
                      <a:pt x="749" y="55"/>
                      <a:pt x="749" y="61"/>
                    </a:cubicBezTo>
                    <a:lnTo>
                      <a:pt x="749" y="69"/>
                    </a:lnTo>
                    <a:cubicBezTo>
                      <a:pt x="740" y="69"/>
                      <a:pt x="725" y="70"/>
                      <a:pt x="716" y="77"/>
                    </a:cubicBezTo>
                    <a:cubicBezTo>
                      <a:pt x="711" y="81"/>
                      <a:pt x="709" y="85"/>
                      <a:pt x="709" y="92"/>
                    </a:cubicBezTo>
                    <a:cubicBezTo>
                      <a:pt x="709" y="102"/>
                      <a:pt x="714" y="115"/>
                      <a:pt x="730" y="115"/>
                    </a:cubicBezTo>
                    <a:cubicBezTo>
                      <a:pt x="741" y="115"/>
                      <a:pt x="751" y="107"/>
                      <a:pt x="751" y="107"/>
                    </a:cubicBezTo>
                    <a:cubicBezTo>
                      <a:pt x="751" y="110"/>
                      <a:pt x="751" y="114"/>
                      <a:pt x="751" y="114"/>
                    </a:cubicBezTo>
                    <a:lnTo>
                      <a:pt x="771" y="114"/>
                    </a:lnTo>
                    <a:close/>
                    <a:moveTo>
                      <a:pt x="701" y="12"/>
                    </a:moveTo>
                    <a:lnTo>
                      <a:pt x="679" y="11"/>
                    </a:lnTo>
                    <a:lnTo>
                      <a:pt x="667" y="61"/>
                    </a:lnTo>
                    <a:cubicBezTo>
                      <a:pt x="665" y="68"/>
                      <a:pt x="663" y="83"/>
                      <a:pt x="662" y="86"/>
                    </a:cubicBezTo>
                    <a:cubicBezTo>
                      <a:pt x="662" y="83"/>
                      <a:pt x="659" y="68"/>
                      <a:pt x="658" y="61"/>
                    </a:cubicBezTo>
                    <a:lnTo>
                      <a:pt x="646" y="11"/>
                    </a:lnTo>
                    <a:lnTo>
                      <a:pt x="624" y="11"/>
                    </a:lnTo>
                    <a:lnTo>
                      <a:pt x="613" y="61"/>
                    </a:lnTo>
                    <a:cubicBezTo>
                      <a:pt x="611" y="68"/>
                      <a:pt x="609" y="82"/>
                      <a:pt x="608" y="85"/>
                    </a:cubicBezTo>
                    <a:cubicBezTo>
                      <a:pt x="608" y="82"/>
                      <a:pt x="605" y="68"/>
                      <a:pt x="604" y="61"/>
                    </a:cubicBezTo>
                    <a:lnTo>
                      <a:pt x="592" y="10"/>
                    </a:lnTo>
                    <a:lnTo>
                      <a:pt x="570" y="11"/>
                    </a:lnTo>
                    <a:lnTo>
                      <a:pt x="597" y="114"/>
                    </a:lnTo>
                    <a:lnTo>
                      <a:pt x="619" y="114"/>
                    </a:lnTo>
                    <a:lnTo>
                      <a:pt x="630" y="67"/>
                    </a:lnTo>
                    <a:cubicBezTo>
                      <a:pt x="631" y="59"/>
                      <a:pt x="635" y="40"/>
                      <a:pt x="635" y="40"/>
                    </a:cubicBezTo>
                    <a:cubicBezTo>
                      <a:pt x="635" y="40"/>
                      <a:pt x="638" y="59"/>
                      <a:pt x="640" y="67"/>
                    </a:cubicBezTo>
                    <a:lnTo>
                      <a:pt x="650" y="114"/>
                    </a:lnTo>
                    <a:lnTo>
                      <a:pt x="673" y="114"/>
                    </a:lnTo>
                    <a:lnTo>
                      <a:pt x="701" y="12"/>
                    </a:lnTo>
                    <a:close/>
                    <a:moveTo>
                      <a:pt x="537" y="104"/>
                    </a:moveTo>
                    <a:cubicBezTo>
                      <a:pt x="537" y="98"/>
                      <a:pt x="533" y="92"/>
                      <a:pt x="525" y="92"/>
                    </a:cubicBezTo>
                    <a:cubicBezTo>
                      <a:pt x="516" y="92"/>
                      <a:pt x="512" y="98"/>
                      <a:pt x="512" y="104"/>
                    </a:cubicBezTo>
                    <a:cubicBezTo>
                      <a:pt x="512" y="110"/>
                      <a:pt x="516" y="116"/>
                      <a:pt x="525" y="116"/>
                    </a:cubicBezTo>
                    <a:cubicBezTo>
                      <a:pt x="533" y="116"/>
                      <a:pt x="537" y="110"/>
                      <a:pt x="537" y="104"/>
                    </a:cubicBezTo>
                    <a:close/>
                    <a:moveTo>
                      <a:pt x="476" y="68"/>
                    </a:moveTo>
                    <a:lnTo>
                      <a:pt x="452" y="68"/>
                    </a:lnTo>
                    <a:cubicBezTo>
                      <a:pt x="452" y="62"/>
                      <a:pt x="454" y="51"/>
                      <a:pt x="464" y="51"/>
                    </a:cubicBezTo>
                    <a:cubicBezTo>
                      <a:pt x="474" y="51"/>
                      <a:pt x="476" y="62"/>
                      <a:pt x="476" y="68"/>
                    </a:cubicBezTo>
                    <a:moveTo>
                      <a:pt x="496" y="74"/>
                    </a:moveTo>
                    <a:cubicBezTo>
                      <a:pt x="496" y="56"/>
                      <a:pt x="489" y="36"/>
                      <a:pt x="464" y="36"/>
                    </a:cubicBezTo>
                    <a:cubicBezTo>
                      <a:pt x="441" y="36"/>
                      <a:pt x="431" y="56"/>
                      <a:pt x="431" y="76"/>
                    </a:cubicBezTo>
                    <a:cubicBezTo>
                      <a:pt x="431" y="90"/>
                      <a:pt x="435" y="115"/>
                      <a:pt x="462" y="115"/>
                    </a:cubicBezTo>
                    <a:cubicBezTo>
                      <a:pt x="483" y="115"/>
                      <a:pt x="495" y="108"/>
                      <a:pt x="495" y="108"/>
                    </a:cubicBezTo>
                    <a:lnTo>
                      <a:pt x="494" y="92"/>
                    </a:lnTo>
                    <a:cubicBezTo>
                      <a:pt x="494" y="92"/>
                      <a:pt x="480" y="100"/>
                      <a:pt x="466" y="100"/>
                    </a:cubicBezTo>
                    <a:cubicBezTo>
                      <a:pt x="457" y="100"/>
                      <a:pt x="452" y="94"/>
                      <a:pt x="452" y="80"/>
                    </a:cubicBezTo>
                    <a:lnTo>
                      <a:pt x="496" y="80"/>
                    </a:lnTo>
                    <a:cubicBezTo>
                      <a:pt x="496" y="80"/>
                      <a:pt x="496" y="76"/>
                      <a:pt x="496" y="74"/>
                    </a:cubicBezTo>
                    <a:moveTo>
                      <a:pt x="413" y="114"/>
                    </a:moveTo>
                    <a:lnTo>
                      <a:pt x="413" y="54"/>
                    </a:lnTo>
                    <a:cubicBezTo>
                      <a:pt x="413" y="48"/>
                      <a:pt x="412" y="38"/>
                      <a:pt x="412" y="38"/>
                    </a:cubicBezTo>
                    <a:lnTo>
                      <a:pt x="393" y="38"/>
                    </a:lnTo>
                    <a:lnTo>
                      <a:pt x="393" y="114"/>
                    </a:lnTo>
                    <a:lnTo>
                      <a:pt x="413" y="114"/>
                    </a:lnTo>
                    <a:close/>
                    <a:moveTo>
                      <a:pt x="416" y="12"/>
                    </a:moveTo>
                    <a:cubicBezTo>
                      <a:pt x="416" y="6"/>
                      <a:pt x="411" y="0"/>
                      <a:pt x="403" y="0"/>
                    </a:cubicBezTo>
                    <a:cubicBezTo>
                      <a:pt x="395" y="0"/>
                      <a:pt x="391" y="6"/>
                      <a:pt x="391" y="12"/>
                    </a:cubicBezTo>
                    <a:cubicBezTo>
                      <a:pt x="391" y="18"/>
                      <a:pt x="395" y="24"/>
                      <a:pt x="403" y="24"/>
                    </a:cubicBezTo>
                    <a:cubicBezTo>
                      <a:pt x="411" y="24"/>
                      <a:pt x="416" y="18"/>
                      <a:pt x="416" y="12"/>
                    </a:cubicBezTo>
                    <a:close/>
                    <a:moveTo>
                      <a:pt x="353" y="88"/>
                    </a:moveTo>
                    <a:cubicBezTo>
                      <a:pt x="347" y="95"/>
                      <a:pt x="341" y="97"/>
                      <a:pt x="337" y="97"/>
                    </a:cubicBezTo>
                    <a:cubicBezTo>
                      <a:pt x="328" y="97"/>
                      <a:pt x="326" y="83"/>
                      <a:pt x="326" y="75"/>
                    </a:cubicBezTo>
                    <a:cubicBezTo>
                      <a:pt x="326" y="66"/>
                      <a:pt x="327" y="53"/>
                      <a:pt x="339" y="53"/>
                    </a:cubicBezTo>
                    <a:cubicBezTo>
                      <a:pt x="343" y="53"/>
                      <a:pt x="347" y="54"/>
                      <a:pt x="353" y="57"/>
                    </a:cubicBezTo>
                    <a:lnTo>
                      <a:pt x="353" y="88"/>
                    </a:lnTo>
                    <a:close/>
                    <a:moveTo>
                      <a:pt x="375" y="38"/>
                    </a:moveTo>
                    <a:lnTo>
                      <a:pt x="355" y="38"/>
                    </a:lnTo>
                    <a:cubicBezTo>
                      <a:pt x="355" y="38"/>
                      <a:pt x="354" y="40"/>
                      <a:pt x="354" y="42"/>
                    </a:cubicBezTo>
                    <a:cubicBezTo>
                      <a:pt x="352" y="41"/>
                      <a:pt x="345" y="36"/>
                      <a:pt x="336" y="36"/>
                    </a:cubicBezTo>
                    <a:cubicBezTo>
                      <a:pt x="315" y="36"/>
                      <a:pt x="305" y="53"/>
                      <a:pt x="305" y="75"/>
                    </a:cubicBezTo>
                    <a:cubicBezTo>
                      <a:pt x="305" y="90"/>
                      <a:pt x="310" y="114"/>
                      <a:pt x="332" y="114"/>
                    </a:cubicBezTo>
                    <a:cubicBezTo>
                      <a:pt x="344" y="114"/>
                      <a:pt x="352" y="105"/>
                      <a:pt x="353" y="103"/>
                    </a:cubicBezTo>
                    <a:cubicBezTo>
                      <a:pt x="353" y="103"/>
                      <a:pt x="353" y="108"/>
                      <a:pt x="353" y="110"/>
                    </a:cubicBezTo>
                    <a:lnTo>
                      <a:pt x="353" y="115"/>
                    </a:lnTo>
                    <a:cubicBezTo>
                      <a:pt x="353" y="117"/>
                      <a:pt x="353" y="119"/>
                      <a:pt x="352" y="121"/>
                    </a:cubicBezTo>
                    <a:cubicBezTo>
                      <a:pt x="351" y="125"/>
                      <a:pt x="347" y="128"/>
                      <a:pt x="338" y="128"/>
                    </a:cubicBezTo>
                    <a:cubicBezTo>
                      <a:pt x="323" y="128"/>
                      <a:pt x="310" y="122"/>
                      <a:pt x="310" y="122"/>
                    </a:cubicBezTo>
                    <a:lnTo>
                      <a:pt x="309" y="140"/>
                    </a:lnTo>
                    <a:cubicBezTo>
                      <a:pt x="309" y="140"/>
                      <a:pt x="320" y="146"/>
                      <a:pt x="338" y="146"/>
                    </a:cubicBezTo>
                    <a:cubicBezTo>
                      <a:pt x="357" y="146"/>
                      <a:pt x="369" y="139"/>
                      <a:pt x="373" y="125"/>
                    </a:cubicBezTo>
                    <a:cubicBezTo>
                      <a:pt x="373" y="122"/>
                      <a:pt x="373" y="116"/>
                      <a:pt x="373" y="112"/>
                    </a:cubicBezTo>
                    <a:lnTo>
                      <a:pt x="373" y="56"/>
                    </a:lnTo>
                    <a:cubicBezTo>
                      <a:pt x="373" y="47"/>
                      <a:pt x="375" y="38"/>
                      <a:pt x="375" y="38"/>
                    </a:cubicBezTo>
                    <a:moveTo>
                      <a:pt x="294" y="38"/>
                    </a:moveTo>
                    <a:cubicBezTo>
                      <a:pt x="294" y="38"/>
                      <a:pt x="293" y="37"/>
                      <a:pt x="285" y="37"/>
                    </a:cubicBezTo>
                    <a:cubicBezTo>
                      <a:pt x="279" y="37"/>
                      <a:pt x="273" y="42"/>
                      <a:pt x="270" y="45"/>
                    </a:cubicBezTo>
                    <a:cubicBezTo>
                      <a:pt x="270" y="46"/>
                      <a:pt x="269" y="47"/>
                      <a:pt x="269" y="47"/>
                    </a:cubicBezTo>
                    <a:cubicBezTo>
                      <a:pt x="269" y="43"/>
                      <a:pt x="268" y="38"/>
                      <a:pt x="268" y="38"/>
                    </a:cubicBezTo>
                    <a:lnTo>
                      <a:pt x="248" y="38"/>
                    </a:lnTo>
                    <a:cubicBezTo>
                      <a:pt x="248" y="38"/>
                      <a:pt x="249" y="47"/>
                      <a:pt x="249" y="56"/>
                    </a:cubicBezTo>
                    <a:lnTo>
                      <a:pt x="249" y="114"/>
                    </a:lnTo>
                    <a:lnTo>
                      <a:pt x="270" y="114"/>
                    </a:lnTo>
                    <a:lnTo>
                      <a:pt x="270" y="60"/>
                    </a:lnTo>
                    <a:cubicBezTo>
                      <a:pt x="275" y="56"/>
                      <a:pt x="279" y="53"/>
                      <a:pt x="282" y="53"/>
                    </a:cubicBezTo>
                    <a:cubicBezTo>
                      <a:pt x="288" y="53"/>
                      <a:pt x="292" y="54"/>
                      <a:pt x="292" y="54"/>
                    </a:cubicBezTo>
                    <a:lnTo>
                      <a:pt x="294" y="38"/>
                    </a:lnTo>
                    <a:close/>
                    <a:moveTo>
                      <a:pt x="211" y="68"/>
                    </a:moveTo>
                    <a:lnTo>
                      <a:pt x="187" y="68"/>
                    </a:lnTo>
                    <a:cubicBezTo>
                      <a:pt x="187" y="62"/>
                      <a:pt x="189" y="51"/>
                      <a:pt x="198" y="51"/>
                    </a:cubicBezTo>
                    <a:cubicBezTo>
                      <a:pt x="209" y="51"/>
                      <a:pt x="211" y="62"/>
                      <a:pt x="211" y="68"/>
                    </a:cubicBezTo>
                    <a:moveTo>
                      <a:pt x="231" y="74"/>
                    </a:moveTo>
                    <a:cubicBezTo>
                      <a:pt x="231" y="56"/>
                      <a:pt x="224" y="36"/>
                      <a:pt x="198" y="36"/>
                    </a:cubicBezTo>
                    <a:cubicBezTo>
                      <a:pt x="176" y="36"/>
                      <a:pt x="165" y="56"/>
                      <a:pt x="165" y="76"/>
                    </a:cubicBezTo>
                    <a:cubicBezTo>
                      <a:pt x="165" y="90"/>
                      <a:pt x="170" y="115"/>
                      <a:pt x="197" y="115"/>
                    </a:cubicBezTo>
                    <a:cubicBezTo>
                      <a:pt x="218" y="115"/>
                      <a:pt x="230" y="108"/>
                      <a:pt x="230" y="108"/>
                    </a:cubicBezTo>
                    <a:lnTo>
                      <a:pt x="229" y="92"/>
                    </a:lnTo>
                    <a:cubicBezTo>
                      <a:pt x="229" y="92"/>
                      <a:pt x="214" y="100"/>
                      <a:pt x="200" y="100"/>
                    </a:cubicBezTo>
                    <a:cubicBezTo>
                      <a:pt x="191" y="100"/>
                      <a:pt x="187" y="94"/>
                      <a:pt x="187" y="80"/>
                    </a:cubicBezTo>
                    <a:lnTo>
                      <a:pt x="231" y="80"/>
                    </a:lnTo>
                    <a:cubicBezTo>
                      <a:pt x="231" y="80"/>
                      <a:pt x="231" y="76"/>
                      <a:pt x="231" y="74"/>
                    </a:cubicBezTo>
                    <a:moveTo>
                      <a:pt x="148" y="114"/>
                    </a:moveTo>
                    <a:lnTo>
                      <a:pt x="148" y="62"/>
                    </a:lnTo>
                    <a:cubicBezTo>
                      <a:pt x="148" y="55"/>
                      <a:pt x="147" y="49"/>
                      <a:pt x="144" y="45"/>
                    </a:cubicBezTo>
                    <a:cubicBezTo>
                      <a:pt x="141" y="39"/>
                      <a:pt x="135" y="36"/>
                      <a:pt x="126" y="36"/>
                    </a:cubicBezTo>
                    <a:cubicBezTo>
                      <a:pt x="115" y="36"/>
                      <a:pt x="104" y="45"/>
                      <a:pt x="101" y="48"/>
                    </a:cubicBezTo>
                    <a:cubicBezTo>
                      <a:pt x="101" y="43"/>
                      <a:pt x="101" y="38"/>
                      <a:pt x="101" y="38"/>
                    </a:cubicBezTo>
                    <a:lnTo>
                      <a:pt x="81" y="38"/>
                    </a:lnTo>
                    <a:cubicBezTo>
                      <a:pt x="81" y="38"/>
                      <a:pt x="82" y="47"/>
                      <a:pt x="82" y="56"/>
                    </a:cubicBezTo>
                    <a:lnTo>
                      <a:pt x="82" y="114"/>
                    </a:lnTo>
                    <a:lnTo>
                      <a:pt x="102" y="114"/>
                    </a:lnTo>
                    <a:lnTo>
                      <a:pt x="102" y="62"/>
                    </a:lnTo>
                    <a:cubicBezTo>
                      <a:pt x="105" y="59"/>
                      <a:pt x="112" y="54"/>
                      <a:pt x="119" y="54"/>
                    </a:cubicBezTo>
                    <a:cubicBezTo>
                      <a:pt x="124" y="54"/>
                      <a:pt x="128" y="55"/>
                      <a:pt x="128" y="64"/>
                    </a:cubicBezTo>
                    <a:lnTo>
                      <a:pt x="128" y="114"/>
                    </a:lnTo>
                    <a:lnTo>
                      <a:pt x="148" y="114"/>
                    </a:lnTo>
                    <a:close/>
                    <a:moveTo>
                      <a:pt x="66" y="114"/>
                    </a:moveTo>
                    <a:lnTo>
                      <a:pt x="66" y="96"/>
                    </a:lnTo>
                    <a:lnTo>
                      <a:pt x="21" y="96"/>
                    </a:lnTo>
                    <a:lnTo>
                      <a:pt x="21" y="69"/>
                    </a:lnTo>
                    <a:lnTo>
                      <a:pt x="57" y="69"/>
                    </a:lnTo>
                    <a:lnTo>
                      <a:pt x="57" y="52"/>
                    </a:lnTo>
                    <a:lnTo>
                      <a:pt x="21" y="52"/>
                    </a:lnTo>
                    <a:lnTo>
                      <a:pt x="21" y="29"/>
                    </a:lnTo>
                    <a:lnTo>
                      <a:pt x="62" y="29"/>
                    </a:lnTo>
                    <a:lnTo>
                      <a:pt x="64" y="11"/>
                    </a:lnTo>
                    <a:lnTo>
                      <a:pt x="0" y="11"/>
                    </a:lnTo>
                    <a:lnTo>
                      <a:pt x="0" y="114"/>
                    </a:lnTo>
                    <a:lnTo>
                      <a:pt x="66"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19" name="Freeform 39">
                <a:extLst>
                  <a:ext uri="{FF2B5EF4-FFF2-40B4-BE49-F238E27FC236}">
                    <a16:creationId xmlns:a16="http://schemas.microsoft.com/office/drawing/2014/main" id="{FA07E67C-99BB-4E7F-8A73-DB182A30F30A}"/>
                  </a:ext>
                </a:extLst>
              </p:cNvPr>
              <p:cNvSpPr>
                <a:spLocks/>
              </p:cNvSpPr>
              <p:nvPr/>
            </p:nvSpPr>
            <p:spPr bwMode="gray">
              <a:xfrm>
                <a:off x="8429374" y="990263"/>
                <a:ext cx="354012" cy="273050"/>
              </a:xfrm>
              <a:custGeom>
                <a:avLst/>
                <a:gdLst>
                  <a:gd name="T0" fmla="*/ 0 w 443"/>
                  <a:gd name="T1" fmla="*/ 0 h 341"/>
                  <a:gd name="T2" fmla="*/ 0 w 443"/>
                  <a:gd name="T3" fmla="*/ 217 h 341"/>
                  <a:gd name="T4" fmla="*/ 131 w 443"/>
                  <a:gd name="T5" fmla="*/ 341 h 341"/>
                  <a:gd name="T6" fmla="*/ 222 w 443"/>
                  <a:gd name="T7" fmla="*/ 300 h 341"/>
                  <a:gd name="T8" fmla="*/ 313 w 443"/>
                  <a:gd name="T9" fmla="*/ 341 h 341"/>
                  <a:gd name="T10" fmla="*/ 443 w 443"/>
                  <a:gd name="T11" fmla="*/ 217 h 341"/>
                  <a:gd name="T12" fmla="*/ 443 w 443"/>
                  <a:gd name="T13" fmla="*/ 0 h 341"/>
                  <a:gd name="T14" fmla="*/ 365 w 443"/>
                  <a:gd name="T15" fmla="*/ 0 h 341"/>
                  <a:gd name="T16" fmla="*/ 365 w 443"/>
                  <a:gd name="T17" fmla="*/ 219 h 341"/>
                  <a:gd name="T18" fmla="*/ 313 w 443"/>
                  <a:gd name="T19" fmla="*/ 268 h 341"/>
                  <a:gd name="T20" fmla="*/ 261 w 443"/>
                  <a:gd name="T21" fmla="*/ 219 h 341"/>
                  <a:gd name="T22" fmla="*/ 261 w 443"/>
                  <a:gd name="T23" fmla="*/ 0 h 341"/>
                  <a:gd name="T24" fmla="*/ 183 w 443"/>
                  <a:gd name="T25" fmla="*/ 0 h 341"/>
                  <a:gd name="T26" fmla="*/ 183 w 443"/>
                  <a:gd name="T27" fmla="*/ 219 h 341"/>
                  <a:gd name="T28" fmla="*/ 131 w 443"/>
                  <a:gd name="T29" fmla="*/ 268 h 341"/>
                  <a:gd name="T30" fmla="*/ 79 w 443"/>
                  <a:gd name="T31" fmla="*/ 219 h 341"/>
                  <a:gd name="T32" fmla="*/ 79 w 443"/>
                  <a:gd name="T33" fmla="*/ 0 h 341"/>
                  <a:gd name="T34" fmla="*/ 0 w 443"/>
                  <a:gd name="T35"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341">
                    <a:moveTo>
                      <a:pt x="0" y="0"/>
                    </a:moveTo>
                    <a:lnTo>
                      <a:pt x="0" y="217"/>
                    </a:lnTo>
                    <a:cubicBezTo>
                      <a:pt x="0" y="285"/>
                      <a:pt x="59" y="341"/>
                      <a:pt x="131" y="341"/>
                    </a:cubicBezTo>
                    <a:cubicBezTo>
                      <a:pt x="165" y="341"/>
                      <a:pt x="205" y="322"/>
                      <a:pt x="222" y="300"/>
                    </a:cubicBezTo>
                    <a:cubicBezTo>
                      <a:pt x="239" y="322"/>
                      <a:pt x="279" y="341"/>
                      <a:pt x="313" y="341"/>
                    </a:cubicBezTo>
                    <a:cubicBezTo>
                      <a:pt x="385" y="341"/>
                      <a:pt x="443" y="285"/>
                      <a:pt x="443" y="217"/>
                    </a:cubicBezTo>
                    <a:lnTo>
                      <a:pt x="443" y="0"/>
                    </a:lnTo>
                    <a:lnTo>
                      <a:pt x="365" y="0"/>
                    </a:lnTo>
                    <a:lnTo>
                      <a:pt x="365" y="219"/>
                    </a:lnTo>
                    <a:cubicBezTo>
                      <a:pt x="365" y="246"/>
                      <a:pt x="342" y="268"/>
                      <a:pt x="313" y="268"/>
                    </a:cubicBezTo>
                    <a:cubicBezTo>
                      <a:pt x="285" y="268"/>
                      <a:pt x="261" y="246"/>
                      <a:pt x="261" y="219"/>
                    </a:cubicBezTo>
                    <a:lnTo>
                      <a:pt x="261" y="0"/>
                    </a:lnTo>
                    <a:lnTo>
                      <a:pt x="183" y="0"/>
                    </a:lnTo>
                    <a:lnTo>
                      <a:pt x="183" y="219"/>
                    </a:lnTo>
                    <a:cubicBezTo>
                      <a:pt x="183" y="246"/>
                      <a:pt x="159" y="268"/>
                      <a:pt x="131" y="268"/>
                    </a:cubicBezTo>
                    <a:cubicBezTo>
                      <a:pt x="102" y="268"/>
                      <a:pt x="79" y="246"/>
                      <a:pt x="79" y="219"/>
                    </a:cubicBezTo>
                    <a:lnTo>
                      <a:pt x="79" y="0"/>
                    </a:ln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0" name="Freeform 40">
                <a:extLst>
                  <a:ext uri="{FF2B5EF4-FFF2-40B4-BE49-F238E27FC236}">
                    <a16:creationId xmlns:a16="http://schemas.microsoft.com/office/drawing/2014/main" id="{7A95D535-94D8-4215-BF42-F9FFF9F40119}"/>
                  </a:ext>
                </a:extLst>
              </p:cNvPr>
              <p:cNvSpPr>
                <a:spLocks/>
              </p:cNvSpPr>
              <p:nvPr/>
            </p:nvSpPr>
            <p:spPr bwMode="gray">
              <a:xfrm>
                <a:off x="8130924" y="982325"/>
                <a:ext cx="276225" cy="277813"/>
              </a:xfrm>
              <a:custGeom>
                <a:avLst/>
                <a:gdLst>
                  <a:gd name="T0" fmla="*/ 345 w 347"/>
                  <a:gd name="T1" fmla="*/ 199 h 348"/>
                  <a:gd name="T2" fmla="*/ 347 w 347"/>
                  <a:gd name="T3" fmla="*/ 174 h 348"/>
                  <a:gd name="T4" fmla="*/ 174 w 347"/>
                  <a:gd name="T5" fmla="*/ 0 h 348"/>
                  <a:gd name="T6" fmla="*/ 0 w 347"/>
                  <a:gd name="T7" fmla="*/ 174 h 348"/>
                  <a:gd name="T8" fmla="*/ 174 w 347"/>
                  <a:gd name="T9" fmla="*/ 348 h 348"/>
                  <a:gd name="T10" fmla="*/ 336 w 347"/>
                  <a:gd name="T11" fmla="*/ 237 h 348"/>
                  <a:gd name="T12" fmla="*/ 254 w 347"/>
                  <a:gd name="T13" fmla="*/ 237 h 348"/>
                  <a:gd name="T14" fmla="*/ 174 w 347"/>
                  <a:gd name="T15" fmla="*/ 276 h 348"/>
                  <a:gd name="T16" fmla="*/ 71 w 347"/>
                  <a:gd name="T17" fmla="*/ 174 h 348"/>
                  <a:gd name="T18" fmla="*/ 174 w 347"/>
                  <a:gd name="T19" fmla="*/ 71 h 348"/>
                  <a:gd name="T20" fmla="*/ 265 w 347"/>
                  <a:gd name="T21" fmla="*/ 128 h 348"/>
                  <a:gd name="T22" fmla="*/ 141 w 347"/>
                  <a:gd name="T23" fmla="*/ 128 h 348"/>
                  <a:gd name="T24" fmla="*/ 141 w 347"/>
                  <a:gd name="T25" fmla="*/ 199 h 348"/>
                  <a:gd name="T26" fmla="*/ 345 w 347"/>
                  <a:gd name="T27" fmla="*/ 1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348">
                    <a:moveTo>
                      <a:pt x="345" y="199"/>
                    </a:moveTo>
                    <a:cubicBezTo>
                      <a:pt x="347" y="191"/>
                      <a:pt x="347" y="183"/>
                      <a:pt x="347" y="174"/>
                    </a:cubicBezTo>
                    <a:cubicBezTo>
                      <a:pt x="347" y="78"/>
                      <a:pt x="270" y="0"/>
                      <a:pt x="174" y="0"/>
                    </a:cubicBezTo>
                    <a:cubicBezTo>
                      <a:pt x="78" y="0"/>
                      <a:pt x="0" y="78"/>
                      <a:pt x="0" y="174"/>
                    </a:cubicBezTo>
                    <a:cubicBezTo>
                      <a:pt x="0" y="270"/>
                      <a:pt x="78" y="348"/>
                      <a:pt x="174" y="348"/>
                    </a:cubicBezTo>
                    <a:cubicBezTo>
                      <a:pt x="248" y="348"/>
                      <a:pt x="310" y="301"/>
                      <a:pt x="336" y="237"/>
                    </a:cubicBezTo>
                    <a:lnTo>
                      <a:pt x="254" y="237"/>
                    </a:lnTo>
                    <a:cubicBezTo>
                      <a:pt x="235" y="260"/>
                      <a:pt x="206" y="276"/>
                      <a:pt x="174" y="276"/>
                    </a:cubicBezTo>
                    <a:cubicBezTo>
                      <a:pt x="117" y="276"/>
                      <a:pt x="71" y="230"/>
                      <a:pt x="71" y="174"/>
                    </a:cubicBezTo>
                    <a:cubicBezTo>
                      <a:pt x="71" y="117"/>
                      <a:pt x="117" y="71"/>
                      <a:pt x="174" y="71"/>
                    </a:cubicBezTo>
                    <a:cubicBezTo>
                      <a:pt x="214" y="71"/>
                      <a:pt x="248" y="95"/>
                      <a:pt x="265" y="128"/>
                    </a:cubicBezTo>
                    <a:lnTo>
                      <a:pt x="141" y="128"/>
                    </a:lnTo>
                    <a:lnTo>
                      <a:pt x="141" y="199"/>
                    </a:lnTo>
                    <a:lnTo>
                      <a:pt x="345" y="19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1" name="Freeform 41">
                <a:extLst>
                  <a:ext uri="{FF2B5EF4-FFF2-40B4-BE49-F238E27FC236}">
                    <a16:creationId xmlns:a16="http://schemas.microsoft.com/office/drawing/2014/main" id="{D1B7050F-36DF-43DD-9B45-B743042BD4B6}"/>
                  </a:ext>
                </a:extLst>
              </p:cNvPr>
              <p:cNvSpPr>
                <a:spLocks noEditPoints="1"/>
              </p:cNvSpPr>
              <p:nvPr/>
            </p:nvSpPr>
            <p:spPr bwMode="gray">
              <a:xfrm>
                <a:off x="7834061" y="868025"/>
                <a:ext cx="276225" cy="395288"/>
              </a:xfrm>
              <a:custGeom>
                <a:avLst/>
                <a:gdLst>
                  <a:gd name="T0" fmla="*/ 273 w 347"/>
                  <a:gd name="T1" fmla="*/ 0 h 496"/>
                  <a:gd name="T2" fmla="*/ 273 w 347"/>
                  <a:gd name="T3" fmla="*/ 184 h 496"/>
                  <a:gd name="T4" fmla="*/ 173 w 347"/>
                  <a:gd name="T5" fmla="*/ 150 h 496"/>
                  <a:gd name="T6" fmla="*/ 0 w 347"/>
                  <a:gd name="T7" fmla="*/ 323 h 496"/>
                  <a:gd name="T8" fmla="*/ 173 w 347"/>
                  <a:gd name="T9" fmla="*/ 496 h 496"/>
                  <a:gd name="T10" fmla="*/ 273 w 347"/>
                  <a:gd name="T11" fmla="*/ 463 h 496"/>
                  <a:gd name="T12" fmla="*/ 273 w 347"/>
                  <a:gd name="T13" fmla="*/ 492 h 496"/>
                  <a:gd name="T14" fmla="*/ 347 w 347"/>
                  <a:gd name="T15" fmla="*/ 492 h 496"/>
                  <a:gd name="T16" fmla="*/ 347 w 347"/>
                  <a:gd name="T17" fmla="*/ 0 h 496"/>
                  <a:gd name="T18" fmla="*/ 273 w 347"/>
                  <a:gd name="T19" fmla="*/ 0 h 496"/>
                  <a:gd name="T20" fmla="*/ 196 w 347"/>
                  <a:gd name="T21" fmla="*/ 421 h 496"/>
                  <a:gd name="T22" fmla="*/ 173 w 347"/>
                  <a:gd name="T23" fmla="*/ 425 h 496"/>
                  <a:gd name="T24" fmla="*/ 134 w 347"/>
                  <a:gd name="T25" fmla="*/ 416 h 496"/>
                  <a:gd name="T26" fmla="*/ 71 w 347"/>
                  <a:gd name="T27" fmla="*/ 321 h 496"/>
                  <a:gd name="T28" fmla="*/ 173 w 347"/>
                  <a:gd name="T29" fmla="*/ 219 h 496"/>
                  <a:gd name="T30" fmla="*/ 276 w 347"/>
                  <a:gd name="T31" fmla="*/ 321 h 496"/>
                  <a:gd name="T32" fmla="*/ 196 w 347"/>
                  <a:gd name="T33" fmla="*/ 4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496">
                    <a:moveTo>
                      <a:pt x="273" y="0"/>
                    </a:moveTo>
                    <a:lnTo>
                      <a:pt x="273" y="184"/>
                    </a:lnTo>
                    <a:cubicBezTo>
                      <a:pt x="245" y="163"/>
                      <a:pt x="211" y="150"/>
                      <a:pt x="173" y="150"/>
                    </a:cubicBezTo>
                    <a:cubicBezTo>
                      <a:pt x="77" y="150"/>
                      <a:pt x="0" y="227"/>
                      <a:pt x="0" y="323"/>
                    </a:cubicBezTo>
                    <a:cubicBezTo>
                      <a:pt x="0" y="418"/>
                      <a:pt x="77" y="496"/>
                      <a:pt x="173" y="496"/>
                    </a:cubicBezTo>
                    <a:cubicBezTo>
                      <a:pt x="211" y="496"/>
                      <a:pt x="245" y="484"/>
                      <a:pt x="273" y="463"/>
                    </a:cubicBezTo>
                    <a:lnTo>
                      <a:pt x="273" y="492"/>
                    </a:lnTo>
                    <a:lnTo>
                      <a:pt x="347" y="492"/>
                    </a:lnTo>
                    <a:lnTo>
                      <a:pt x="347" y="0"/>
                    </a:lnTo>
                    <a:lnTo>
                      <a:pt x="273" y="0"/>
                    </a:lnTo>
                    <a:close/>
                    <a:moveTo>
                      <a:pt x="196" y="421"/>
                    </a:moveTo>
                    <a:cubicBezTo>
                      <a:pt x="189" y="423"/>
                      <a:pt x="181" y="425"/>
                      <a:pt x="173" y="425"/>
                    </a:cubicBezTo>
                    <a:cubicBezTo>
                      <a:pt x="159" y="425"/>
                      <a:pt x="146" y="421"/>
                      <a:pt x="134" y="416"/>
                    </a:cubicBezTo>
                    <a:cubicBezTo>
                      <a:pt x="97" y="401"/>
                      <a:pt x="71" y="364"/>
                      <a:pt x="71" y="321"/>
                    </a:cubicBezTo>
                    <a:cubicBezTo>
                      <a:pt x="71" y="265"/>
                      <a:pt x="117" y="219"/>
                      <a:pt x="173" y="219"/>
                    </a:cubicBezTo>
                    <a:cubicBezTo>
                      <a:pt x="230" y="219"/>
                      <a:pt x="276" y="265"/>
                      <a:pt x="276" y="321"/>
                    </a:cubicBezTo>
                    <a:cubicBezTo>
                      <a:pt x="276" y="370"/>
                      <a:pt x="242" y="411"/>
                      <a:pt x="196" y="42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22" name="Freeform 42">
                <a:extLst>
                  <a:ext uri="{FF2B5EF4-FFF2-40B4-BE49-F238E27FC236}">
                    <a16:creationId xmlns:a16="http://schemas.microsoft.com/office/drawing/2014/main" id="{7ED9D302-9A04-4ACB-B3DC-CB6FDC4CAC30}"/>
                  </a:ext>
                </a:extLst>
              </p:cNvPr>
              <p:cNvSpPr>
                <a:spLocks noEditPoints="1"/>
              </p:cNvSpPr>
              <p:nvPr/>
            </p:nvSpPr>
            <p:spPr bwMode="gray">
              <a:xfrm>
                <a:off x="7538786" y="868025"/>
                <a:ext cx="277812" cy="395288"/>
              </a:xfrm>
              <a:custGeom>
                <a:avLst/>
                <a:gdLst>
                  <a:gd name="T0" fmla="*/ 175 w 348"/>
                  <a:gd name="T1" fmla="*/ 150 h 496"/>
                  <a:gd name="T2" fmla="*/ 75 w 348"/>
                  <a:gd name="T3" fmla="*/ 184 h 496"/>
                  <a:gd name="T4" fmla="*/ 75 w 348"/>
                  <a:gd name="T5" fmla="*/ 0 h 496"/>
                  <a:gd name="T6" fmla="*/ 0 w 348"/>
                  <a:gd name="T7" fmla="*/ 0 h 496"/>
                  <a:gd name="T8" fmla="*/ 0 w 348"/>
                  <a:gd name="T9" fmla="*/ 492 h 496"/>
                  <a:gd name="T10" fmla="*/ 75 w 348"/>
                  <a:gd name="T11" fmla="*/ 492 h 496"/>
                  <a:gd name="T12" fmla="*/ 75 w 348"/>
                  <a:gd name="T13" fmla="*/ 463 h 496"/>
                  <a:gd name="T14" fmla="*/ 175 w 348"/>
                  <a:gd name="T15" fmla="*/ 496 h 496"/>
                  <a:gd name="T16" fmla="*/ 348 w 348"/>
                  <a:gd name="T17" fmla="*/ 323 h 496"/>
                  <a:gd name="T18" fmla="*/ 175 w 348"/>
                  <a:gd name="T19" fmla="*/ 150 h 496"/>
                  <a:gd name="T20" fmla="*/ 214 w 348"/>
                  <a:gd name="T21" fmla="*/ 416 h 496"/>
                  <a:gd name="T22" fmla="*/ 175 w 348"/>
                  <a:gd name="T23" fmla="*/ 425 h 496"/>
                  <a:gd name="T24" fmla="*/ 152 w 348"/>
                  <a:gd name="T25" fmla="*/ 421 h 496"/>
                  <a:gd name="T26" fmla="*/ 72 w 348"/>
                  <a:gd name="T27" fmla="*/ 321 h 496"/>
                  <a:gd name="T28" fmla="*/ 175 w 348"/>
                  <a:gd name="T29" fmla="*/ 219 h 496"/>
                  <a:gd name="T30" fmla="*/ 277 w 348"/>
                  <a:gd name="T31" fmla="*/ 321 h 496"/>
                  <a:gd name="T32" fmla="*/ 214 w 348"/>
                  <a:gd name="T33" fmla="*/ 41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496">
                    <a:moveTo>
                      <a:pt x="175" y="150"/>
                    </a:moveTo>
                    <a:cubicBezTo>
                      <a:pt x="137" y="150"/>
                      <a:pt x="103" y="163"/>
                      <a:pt x="75" y="184"/>
                    </a:cubicBezTo>
                    <a:lnTo>
                      <a:pt x="75" y="0"/>
                    </a:lnTo>
                    <a:lnTo>
                      <a:pt x="0" y="0"/>
                    </a:lnTo>
                    <a:lnTo>
                      <a:pt x="0" y="492"/>
                    </a:lnTo>
                    <a:lnTo>
                      <a:pt x="75" y="492"/>
                    </a:lnTo>
                    <a:lnTo>
                      <a:pt x="75" y="463"/>
                    </a:lnTo>
                    <a:cubicBezTo>
                      <a:pt x="103" y="484"/>
                      <a:pt x="137" y="496"/>
                      <a:pt x="175" y="496"/>
                    </a:cubicBezTo>
                    <a:cubicBezTo>
                      <a:pt x="271" y="496"/>
                      <a:pt x="348" y="418"/>
                      <a:pt x="348" y="323"/>
                    </a:cubicBezTo>
                    <a:cubicBezTo>
                      <a:pt x="348" y="227"/>
                      <a:pt x="271" y="150"/>
                      <a:pt x="175" y="150"/>
                    </a:cubicBezTo>
                    <a:close/>
                    <a:moveTo>
                      <a:pt x="214" y="416"/>
                    </a:moveTo>
                    <a:cubicBezTo>
                      <a:pt x="202" y="421"/>
                      <a:pt x="189" y="425"/>
                      <a:pt x="175" y="425"/>
                    </a:cubicBezTo>
                    <a:cubicBezTo>
                      <a:pt x="167" y="425"/>
                      <a:pt x="159" y="423"/>
                      <a:pt x="152" y="421"/>
                    </a:cubicBezTo>
                    <a:cubicBezTo>
                      <a:pt x="106" y="411"/>
                      <a:pt x="72" y="370"/>
                      <a:pt x="72" y="321"/>
                    </a:cubicBezTo>
                    <a:cubicBezTo>
                      <a:pt x="72" y="265"/>
                      <a:pt x="118" y="219"/>
                      <a:pt x="175" y="219"/>
                    </a:cubicBezTo>
                    <a:cubicBezTo>
                      <a:pt x="231" y="219"/>
                      <a:pt x="277" y="265"/>
                      <a:pt x="277" y="321"/>
                    </a:cubicBezTo>
                    <a:cubicBezTo>
                      <a:pt x="277" y="364"/>
                      <a:pt x="251" y="401"/>
                      <a:pt x="214" y="4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de-DE" noProof="0"/>
              </a:p>
            </p:txBody>
          </p:sp>
        </p:grpSp>
      </p:grpSp>
      <p:sp>
        <p:nvSpPr>
          <p:cNvPr id="23" name="Rechteck 22">
            <a:extLst>
              <a:ext uri="{FF2B5EF4-FFF2-40B4-BE49-F238E27FC236}">
                <a16:creationId xmlns:a16="http://schemas.microsoft.com/office/drawing/2014/main" id="{D95895AD-2EE1-4D04-B165-048B6D5D9818}"/>
              </a:ext>
            </a:extLst>
          </p:cNvPr>
          <p:cNvSpPr/>
          <p:nvPr/>
        </p:nvSpPr>
        <p:spPr>
          <a:xfrm>
            <a:off x="143223" y="144115"/>
            <a:ext cx="8928000" cy="4896000"/>
          </a:xfrm>
          <a:prstGeom prst="rect">
            <a:avLst/>
          </a:prstGeom>
          <a:noFill/>
          <a:ln>
            <a:solidFill>
              <a:srgbClr val="C2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360" noProof="0"/>
          </a:p>
        </p:txBody>
      </p:sp>
      <p:sp>
        <p:nvSpPr>
          <p:cNvPr id="24" name="Textfeld 23">
            <a:extLst>
              <a:ext uri="{FF2B5EF4-FFF2-40B4-BE49-F238E27FC236}">
                <a16:creationId xmlns:a16="http://schemas.microsoft.com/office/drawing/2014/main" id="{75DF2EB5-E68F-4A5F-8B05-DCA7BFDCE920}"/>
              </a:ext>
            </a:extLst>
          </p:cNvPr>
          <p:cNvSpPr txBox="1"/>
          <p:nvPr userDrawn="1"/>
        </p:nvSpPr>
        <p:spPr>
          <a:xfrm>
            <a:off x="1022968" y="4680619"/>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dirty="0">
                <a:solidFill>
                  <a:schemeClr val="accent3"/>
                </a:solidFill>
              </a:rPr>
              <a:t>Folie</a:t>
            </a:r>
          </a:p>
        </p:txBody>
      </p:sp>
      <p:sp>
        <p:nvSpPr>
          <p:cNvPr id="25" name="Datumsplatzhalter 3">
            <a:extLst>
              <a:ext uri="{FF2B5EF4-FFF2-40B4-BE49-F238E27FC236}">
                <a16:creationId xmlns:a16="http://schemas.microsoft.com/office/drawing/2014/main" id="{BCFC1BAD-41EE-4128-8A7A-EE2F025E8083}"/>
              </a:ext>
            </a:extLst>
          </p:cNvPr>
          <p:cNvSpPr txBox="1">
            <a:spLocks/>
          </p:cNvSpPr>
          <p:nvPr userDrawn="1"/>
        </p:nvSpPr>
        <p:spPr>
          <a:xfrm>
            <a:off x="431255" y="4680619"/>
            <a:ext cx="504000" cy="144000"/>
          </a:xfrm>
          <a:prstGeom prst="rect">
            <a:avLst/>
          </a:prstGeom>
        </p:spPr>
        <p:txBody>
          <a:bodyPr wrap="none" lIns="0" tIns="0" rIns="0" bIns="0" anchor="ctr" anchorCtr="0"/>
          <a:lstStyle>
            <a:defPPr>
              <a:defRPr lang="de-DE"/>
            </a:defPPr>
            <a:lvl1pPr marL="0" algn="l" defTabSz="691195" rtl="0" eaLnBrk="1" latinLnBrk="0" hangingPunct="1">
              <a:defRPr sz="1361"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r>
              <a:rPr lang="de-DE" sz="800" dirty="0">
                <a:solidFill>
                  <a:schemeClr val="accent3"/>
                </a:solidFill>
              </a:rPr>
              <a:t>Sept. 2022</a:t>
            </a:r>
          </a:p>
        </p:txBody>
      </p:sp>
      <p:sp>
        <p:nvSpPr>
          <p:cNvPr id="26" name="Fußzeilenplatzhalter 4">
            <a:extLst>
              <a:ext uri="{FF2B5EF4-FFF2-40B4-BE49-F238E27FC236}">
                <a16:creationId xmlns:a16="http://schemas.microsoft.com/office/drawing/2014/main" id="{16FF0CE1-A8FD-49C4-A3E9-FE4AF74EA0B5}"/>
              </a:ext>
            </a:extLst>
          </p:cNvPr>
          <p:cNvSpPr txBox="1">
            <a:spLocks/>
          </p:cNvSpPr>
          <p:nvPr userDrawn="1"/>
        </p:nvSpPr>
        <p:spPr>
          <a:xfrm>
            <a:off x="1439951" y="4680619"/>
            <a:ext cx="5256000" cy="144000"/>
          </a:xfrm>
          <a:prstGeom prst="rect">
            <a:avLst/>
          </a:prstGeom>
        </p:spPr>
        <p:txBody>
          <a:bodyPr wrap="none" lIns="72000" tIns="0" rIns="0" bIns="0" anchor="ctr" anchorCtr="0"/>
          <a:lstStyle>
            <a:defPPr>
              <a:defRPr lang="de-DE"/>
            </a:defPPr>
            <a:lvl1pPr marL="0" algn="l" defTabSz="691195" rtl="0" eaLnBrk="1" latinLnBrk="0" hangingPunct="1">
              <a:defRPr sz="1361"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r>
              <a:rPr lang="de-DE" sz="800" dirty="0">
                <a:solidFill>
                  <a:schemeClr val="accent3"/>
                </a:solidFill>
              </a:rPr>
              <a:t>mac/</a:t>
            </a:r>
            <a:r>
              <a:rPr lang="de-DE" sz="800" dirty="0" err="1">
                <a:solidFill>
                  <a:schemeClr val="accent3"/>
                </a:solidFill>
              </a:rPr>
              <a:t>explore</a:t>
            </a:r>
            <a:r>
              <a:rPr lang="de-DE" sz="800" baseline="30000" dirty="0">
                <a:solidFill>
                  <a:schemeClr val="accent3"/>
                </a:solidFill>
              </a:rPr>
              <a:t>©</a:t>
            </a:r>
            <a:r>
              <a:rPr lang="de-DE" sz="800" dirty="0">
                <a:solidFill>
                  <a:schemeClr val="accent3"/>
                </a:solidFill>
              </a:rPr>
              <a:t> Marktmonitor Energie 2022</a:t>
            </a:r>
            <a:r>
              <a:rPr lang="de-DE" sz="800" baseline="0" dirty="0">
                <a:solidFill>
                  <a:schemeClr val="accent3"/>
                </a:solidFill>
              </a:rPr>
              <a:t> | </a:t>
            </a:r>
            <a:r>
              <a:rPr lang="de-DE" sz="800" dirty="0">
                <a:solidFill>
                  <a:schemeClr val="accent3"/>
                </a:solidFill>
              </a:rPr>
              <a:t>Welle3</a:t>
            </a:r>
          </a:p>
        </p:txBody>
      </p:sp>
      <p:sp>
        <p:nvSpPr>
          <p:cNvPr id="27" name="Foliennummernplatzhalter 5">
            <a:extLst>
              <a:ext uri="{FF2B5EF4-FFF2-40B4-BE49-F238E27FC236}">
                <a16:creationId xmlns:a16="http://schemas.microsoft.com/office/drawing/2014/main" id="{80855C25-C5CA-460E-9546-C274D69567DA}"/>
              </a:ext>
            </a:extLst>
          </p:cNvPr>
          <p:cNvSpPr txBox="1">
            <a:spLocks/>
          </p:cNvSpPr>
          <p:nvPr userDrawn="1"/>
        </p:nvSpPr>
        <p:spPr>
          <a:xfrm>
            <a:off x="1223367" y="4680619"/>
            <a:ext cx="216000" cy="144000"/>
          </a:xfrm>
          <a:prstGeom prst="rect">
            <a:avLst/>
          </a:prstGeom>
        </p:spPr>
        <p:txBody>
          <a:bodyPr wrap="none" lIns="36000" tIns="0" rIns="0" bIns="0" anchor="ctr" anchorCtr="0"/>
          <a:lstStyle>
            <a:defPPr>
              <a:defRPr lang="de-DE"/>
            </a:defPPr>
            <a:lvl1pPr marL="0" algn="l" defTabSz="691195" rtl="0" eaLnBrk="1" latinLnBrk="0" hangingPunct="1">
              <a:defRPr sz="1361"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fld id="{915ABBCB-2658-4656-B2C4-43A1F658563B}" type="slidenum">
              <a:rPr lang="de-DE" sz="800" smtClean="0">
                <a:solidFill>
                  <a:schemeClr val="accent3"/>
                </a:solidFill>
              </a:rPr>
              <a:pPr/>
              <a:t>‹Nr.›</a:t>
            </a:fld>
            <a:endParaRPr lang="de-DE" sz="800" dirty="0">
              <a:solidFill>
                <a:schemeClr val="accent3"/>
              </a:solidFill>
            </a:endParaRPr>
          </a:p>
        </p:txBody>
      </p:sp>
    </p:spTree>
    <p:extLst>
      <p:ext uri="{BB962C8B-B14F-4D97-AF65-F5344CB8AC3E}">
        <p14:creationId xmlns:p14="http://schemas.microsoft.com/office/powerpoint/2010/main" val="158857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21F07DF-5638-4707-A3B6-0414065AFC7C}"/>
              </a:ext>
            </a:extLst>
          </p:cNvPr>
          <p:cNvSpPr>
            <a:spLocks noGrp="1"/>
          </p:cNvSpPr>
          <p:nvPr>
            <p:ph/>
          </p:nvPr>
        </p:nvSpPr>
        <p:spPr>
          <a:xfrm>
            <a:off x="431800" y="865188"/>
            <a:ext cx="8351838" cy="4103687"/>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173524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65F6CD-5B21-422C-A388-D3982546B9BD}"/>
              </a:ext>
            </a:extLst>
          </p:cNvPr>
          <p:cNvSpPr>
            <a:spLocks noGrp="1"/>
          </p:cNvSpPr>
          <p:nvPr>
            <p:ph type="title"/>
          </p:nvPr>
        </p:nvSpPr>
        <p:spPr>
          <a:xfrm>
            <a:off x="431257" y="864639"/>
            <a:ext cx="8352382" cy="647628"/>
          </a:xfrm>
          <a:prstGeom prst="rect">
            <a:avLst/>
          </a:prstGeom>
        </p:spPr>
        <p:txBody>
          <a:bodyPr/>
          <a:lstStyle/>
          <a:p>
            <a:r>
              <a:rPr lang="de-DE" noProof="0"/>
              <a:t>Mastertitelformat bearbeiten</a:t>
            </a:r>
          </a:p>
        </p:txBody>
      </p:sp>
      <p:sp>
        <p:nvSpPr>
          <p:cNvPr id="3" name="Inhaltsplatzhalter 2">
            <a:extLst>
              <a:ext uri="{FF2B5EF4-FFF2-40B4-BE49-F238E27FC236}">
                <a16:creationId xmlns:a16="http://schemas.microsoft.com/office/drawing/2014/main" id="{48140728-C76C-4A8A-A0DB-32D3A80CC542}"/>
              </a:ext>
            </a:extLst>
          </p:cNvPr>
          <p:cNvSpPr>
            <a:spLocks noGrp="1"/>
          </p:cNvSpPr>
          <p:nvPr>
            <p:ph sz="half" idx="1"/>
          </p:nvPr>
        </p:nvSpPr>
        <p:spPr>
          <a:xfrm>
            <a:off x="431453" y="1800001"/>
            <a:ext cx="4032250" cy="316865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Inhaltsplatzhalter 3">
            <a:extLst>
              <a:ext uri="{FF2B5EF4-FFF2-40B4-BE49-F238E27FC236}">
                <a16:creationId xmlns:a16="http://schemas.microsoft.com/office/drawing/2014/main" id="{2A515521-CF36-43DF-8006-6F4895FFA8F5}"/>
              </a:ext>
            </a:extLst>
          </p:cNvPr>
          <p:cNvSpPr>
            <a:spLocks noGrp="1"/>
          </p:cNvSpPr>
          <p:nvPr>
            <p:ph sz="half" idx="2"/>
          </p:nvPr>
        </p:nvSpPr>
        <p:spPr>
          <a:xfrm>
            <a:off x="4751735" y="1800001"/>
            <a:ext cx="4032250" cy="316865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1192151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F7DB9-3C09-4E53-BACB-FC9500A68F99}"/>
              </a:ext>
            </a:extLst>
          </p:cNvPr>
          <p:cNvSpPr>
            <a:spLocks noGrp="1"/>
          </p:cNvSpPr>
          <p:nvPr>
            <p:ph type="title"/>
          </p:nvPr>
        </p:nvSpPr>
        <p:spPr>
          <a:xfrm>
            <a:off x="431800" y="864267"/>
            <a:ext cx="8352383" cy="648000"/>
          </a:xfrm>
          <a:prstGeom prst="rect">
            <a:avLst/>
          </a:prstGeom>
        </p:spPr>
        <p:txBody>
          <a:bodyPr/>
          <a:lstStyle/>
          <a:p>
            <a:r>
              <a:rPr lang="de-DE" noProof="0"/>
              <a:t>Mastertitelformat bearbeiten</a:t>
            </a:r>
          </a:p>
        </p:txBody>
      </p:sp>
      <p:sp>
        <p:nvSpPr>
          <p:cNvPr id="3" name="Textplatzhalter 2">
            <a:extLst>
              <a:ext uri="{FF2B5EF4-FFF2-40B4-BE49-F238E27FC236}">
                <a16:creationId xmlns:a16="http://schemas.microsoft.com/office/drawing/2014/main" id="{4403CE9B-65AD-4D10-96C7-6574CAEA66D3}"/>
              </a:ext>
            </a:extLst>
          </p:cNvPr>
          <p:cNvSpPr>
            <a:spLocks noGrp="1"/>
          </p:cNvSpPr>
          <p:nvPr>
            <p:ph type="body" idx="1"/>
          </p:nvPr>
        </p:nvSpPr>
        <p:spPr>
          <a:xfrm>
            <a:off x="431703" y="1800371"/>
            <a:ext cx="4032000" cy="576000"/>
          </a:xfrm>
        </p:spPr>
        <p:txBody>
          <a:bodyPr anchor="t" anchorCtr="0"/>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Mastertextformat bearbeiten</a:t>
            </a:r>
          </a:p>
        </p:txBody>
      </p:sp>
      <p:sp>
        <p:nvSpPr>
          <p:cNvPr id="4" name="Inhaltsplatzhalter 3">
            <a:extLst>
              <a:ext uri="{FF2B5EF4-FFF2-40B4-BE49-F238E27FC236}">
                <a16:creationId xmlns:a16="http://schemas.microsoft.com/office/drawing/2014/main" id="{8E6730B2-7655-4C77-BB72-DD89EBE4ED40}"/>
              </a:ext>
            </a:extLst>
          </p:cNvPr>
          <p:cNvSpPr>
            <a:spLocks noGrp="1"/>
          </p:cNvSpPr>
          <p:nvPr>
            <p:ph sz="half" idx="2"/>
          </p:nvPr>
        </p:nvSpPr>
        <p:spPr>
          <a:xfrm>
            <a:off x="431453" y="2592651"/>
            <a:ext cx="4032250" cy="23760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 name="Textplatzhalter 4">
            <a:extLst>
              <a:ext uri="{FF2B5EF4-FFF2-40B4-BE49-F238E27FC236}">
                <a16:creationId xmlns:a16="http://schemas.microsoft.com/office/drawing/2014/main" id="{07B141BF-BA70-4D25-B586-D6D1A6F95FC8}"/>
              </a:ext>
            </a:extLst>
          </p:cNvPr>
          <p:cNvSpPr>
            <a:spLocks noGrp="1"/>
          </p:cNvSpPr>
          <p:nvPr>
            <p:ph type="body" sz="quarter" idx="3"/>
          </p:nvPr>
        </p:nvSpPr>
        <p:spPr>
          <a:xfrm>
            <a:off x="4752280" y="1800299"/>
            <a:ext cx="4031903" cy="576000"/>
          </a:xfrm>
        </p:spPr>
        <p:txBody>
          <a:bodyPr anchor="t" anchorCtr="0"/>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a:t>Mastertextformat bearbeiten</a:t>
            </a:r>
          </a:p>
        </p:txBody>
      </p:sp>
      <p:sp>
        <p:nvSpPr>
          <p:cNvPr id="6" name="Inhaltsplatzhalter 5">
            <a:extLst>
              <a:ext uri="{FF2B5EF4-FFF2-40B4-BE49-F238E27FC236}">
                <a16:creationId xmlns:a16="http://schemas.microsoft.com/office/drawing/2014/main" id="{5C3F4711-8A5E-47D8-B67C-49AFEA31181C}"/>
              </a:ext>
            </a:extLst>
          </p:cNvPr>
          <p:cNvSpPr>
            <a:spLocks noGrp="1"/>
          </p:cNvSpPr>
          <p:nvPr>
            <p:ph sz="quarter" idx="4"/>
          </p:nvPr>
        </p:nvSpPr>
        <p:spPr>
          <a:xfrm>
            <a:off x="4752183" y="2592651"/>
            <a:ext cx="4032000" cy="23760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1677820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F51FDF-E61C-476D-937C-CD8F78E6C92E}"/>
              </a:ext>
            </a:extLst>
          </p:cNvPr>
          <p:cNvSpPr>
            <a:spLocks noGrp="1"/>
          </p:cNvSpPr>
          <p:nvPr>
            <p:ph type="title"/>
          </p:nvPr>
        </p:nvSpPr>
        <p:spPr>
          <a:xfrm>
            <a:off x="431255" y="862979"/>
            <a:ext cx="4027370" cy="649288"/>
          </a:xfrm>
          <a:prstGeom prst="rect">
            <a:avLst/>
          </a:prstGeom>
        </p:spPr>
        <p:txBody>
          <a:bodyPr wrap="square" anchor="t" anchorCtr="0"/>
          <a:lstStyle>
            <a:lvl1pPr>
              <a:defRPr sz="2600"/>
            </a:lvl1pPr>
          </a:lstStyle>
          <a:p>
            <a:r>
              <a:rPr lang="de-DE" noProof="0"/>
              <a:t>Mastertitelformat bearbeiten</a:t>
            </a:r>
          </a:p>
        </p:txBody>
      </p:sp>
      <p:sp>
        <p:nvSpPr>
          <p:cNvPr id="3" name="Bildplatzhalter 2">
            <a:extLst>
              <a:ext uri="{FF2B5EF4-FFF2-40B4-BE49-F238E27FC236}">
                <a16:creationId xmlns:a16="http://schemas.microsoft.com/office/drawing/2014/main" id="{9408F3D8-E34D-4471-AAA3-9FE9BBCF3BD2}"/>
              </a:ext>
            </a:extLst>
          </p:cNvPr>
          <p:cNvSpPr>
            <a:spLocks noGrp="1"/>
          </p:cNvSpPr>
          <p:nvPr>
            <p:ph type="pic" idx="1"/>
          </p:nvPr>
        </p:nvSpPr>
        <p:spPr>
          <a:xfrm>
            <a:off x="4751735" y="863376"/>
            <a:ext cx="4032000" cy="4105275"/>
          </a:xfrm>
        </p:spPr>
        <p:txBody>
          <a:bodyPr lIns="0" tIns="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p>
        </p:txBody>
      </p:sp>
      <p:sp>
        <p:nvSpPr>
          <p:cNvPr id="4" name="Textplatzhalter 3">
            <a:extLst>
              <a:ext uri="{FF2B5EF4-FFF2-40B4-BE49-F238E27FC236}">
                <a16:creationId xmlns:a16="http://schemas.microsoft.com/office/drawing/2014/main" id="{CD57C96F-418C-464D-8080-6AC22CEE4CA7}"/>
              </a:ext>
            </a:extLst>
          </p:cNvPr>
          <p:cNvSpPr>
            <a:spLocks noGrp="1"/>
          </p:cNvSpPr>
          <p:nvPr>
            <p:ph type="body" sz="half" idx="2"/>
          </p:nvPr>
        </p:nvSpPr>
        <p:spPr>
          <a:xfrm>
            <a:off x="431255" y="1798127"/>
            <a:ext cx="4036881" cy="3170524"/>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noProof="0"/>
              <a:t>Mastertextformat bearbeiten</a:t>
            </a:r>
          </a:p>
        </p:txBody>
      </p:sp>
    </p:spTree>
    <p:extLst>
      <p:ext uri="{BB962C8B-B14F-4D97-AF65-F5344CB8AC3E}">
        <p14:creationId xmlns:p14="http://schemas.microsoft.com/office/powerpoint/2010/main" val="165581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30"/>
            </p:custDataLst>
            <p:extLst>
              <p:ext uri="{D42A27DB-BD31-4B8C-83A1-F6EECF244321}">
                <p14:modId xmlns:p14="http://schemas.microsoft.com/office/powerpoint/2010/main" val="2193384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1" imgW="425" imgH="426" progId="TCLayout.ActiveDocument.1">
                  <p:embed/>
                </p:oleObj>
              </mc:Choice>
              <mc:Fallback>
                <p:oleObj name="think-cell Folie" r:id="rId31" imgW="425" imgH="426" progId="TCLayout.ActiveDocument.1">
                  <p:embed/>
                  <p:pic>
                    <p:nvPicPr>
                      <p:cNvPr id="0" name=""/>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4714294F-37E1-4995-BB5C-4BBEDB79C945}"/>
              </a:ext>
            </a:extLst>
          </p:cNvPr>
          <p:cNvSpPr>
            <a:spLocks noGrp="1"/>
          </p:cNvSpPr>
          <p:nvPr>
            <p:ph type="title"/>
          </p:nvPr>
        </p:nvSpPr>
        <p:spPr>
          <a:xfrm>
            <a:off x="431257" y="864639"/>
            <a:ext cx="8352382" cy="647628"/>
          </a:xfrm>
          <a:prstGeom prst="rect">
            <a:avLst/>
          </a:prstGeom>
        </p:spPr>
        <p:txBody>
          <a:bodyPr vert="horz" wrap="square" lIns="0" tIns="0" rIns="0" bIns="0" rtlCol="0" anchor="t" anchorCtr="0">
            <a:noAutofit/>
          </a:bodyPr>
          <a:lstStyle/>
          <a:p>
            <a:r>
              <a:rPr lang="de-DE" noProof="0"/>
              <a:t>Mastertitelformat bearbeiten</a:t>
            </a:r>
          </a:p>
        </p:txBody>
      </p:sp>
      <p:sp>
        <p:nvSpPr>
          <p:cNvPr id="3" name="Textplatzhalter 2">
            <a:extLst>
              <a:ext uri="{FF2B5EF4-FFF2-40B4-BE49-F238E27FC236}">
                <a16:creationId xmlns:a16="http://schemas.microsoft.com/office/drawing/2014/main" id="{1737D52E-DCF5-49A0-8957-B95907821317}"/>
              </a:ext>
            </a:extLst>
          </p:cNvPr>
          <p:cNvSpPr>
            <a:spLocks noGrp="1"/>
          </p:cNvSpPr>
          <p:nvPr>
            <p:ph type="body" idx="1"/>
          </p:nvPr>
        </p:nvSpPr>
        <p:spPr>
          <a:xfrm>
            <a:off x="431255" y="1800972"/>
            <a:ext cx="8352382" cy="3167679"/>
          </a:xfrm>
          <a:prstGeom prst="rect">
            <a:avLst/>
          </a:prstGeom>
        </p:spPr>
        <p:txBody>
          <a:bodyPr vert="horz" lIns="0" tIns="0" rIns="0" bIns="0" rtlCol="0">
            <a:no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cxnSp>
        <p:nvCxnSpPr>
          <p:cNvPr id="23" name="Gerader Verbinder 22">
            <a:extLst>
              <a:ext uri="{FF2B5EF4-FFF2-40B4-BE49-F238E27FC236}">
                <a16:creationId xmlns:a16="http://schemas.microsoft.com/office/drawing/2014/main" id="{070E68EB-2EBA-4AA0-905D-6DC44201C061}"/>
              </a:ext>
            </a:extLst>
          </p:cNvPr>
          <p:cNvCxnSpPr/>
          <p:nvPr/>
        </p:nvCxnSpPr>
        <p:spPr>
          <a:xfrm>
            <a:off x="0" y="576163"/>
            <a:ext cx="9215438" cy="0"/>
          </a:xfrm>
          <a:prstGeom prst="line">
            <a:avLst/>
          </a:prstGeom>
          <a:ln w="12700">
            <a:solidFill>
              <a:srgbClr val="C20000"/>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0B513A51-74B2-4394-A301-5C6DE9C9607B}"/>
              </a:ext>
            </a:extLst>
          </p:cNvPr>
          <p:cNvGrpSpPr>
            <a:grpSpLocks noChangeAspect="1"/>
          </p:cNvGrpSpPr>
          <p:nvPr/>
        </p:nvGrpSpPr>
        <p:grpSpPr bwMode="ltGray">
          <a:xfrm>
            <a:off x="7682056" y="21039"/>
            <a:ext cx="1104108" cy="739329"/>
            <a:chOff x="7682056" y="-1340"/>
            <a:chExt cx="1104108" cy="739329"/>
          </a:xfrm>
        </p:grpSpPr>
        <p:sp>
          <p:nvSpPr>
            <p:cNvPr id="35" name="Rectangle 23">
              <a:extLst>
                <a:ext uri="{FF2B5EF4-FFF2-40B4-BE49-F238E27FC236}">
                  <a16:creationId xmlns:a16="http://schemas.microsoft.com/office/drawing/2014/main" id="{83FC8CB0-9377-43DD-A543-4CC7FDF5F7BF}"/>
                </a:ext>
              </a:extLst>
            </p:cNvPr>
            <p:cNvSpPr>
              <a:spLocks noChangeArrowheads="1"/>
            </p:cNvSpPr>
            <p:nvPr/>
          </p:nvSpPr>
          <p:spPr bwMode="ltGray">
            <a:xfrm>
              <a:off x="7682056" y="-1340"/>
              <a:ext cx="1104108" cy="739329"/>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DE" noProof="0"/>
            </a:p>
          </p:txBody>
        </p:sp>
        <p:sp>
          <p:nvSpPr>
            <p:cNvPr id="36" name="Freeform 24">
              <a:extLst>
                <a:ext uri="{FF2B5EF4-FFF2-40B4-BE49-F238E27FC236}">
                  <a16:creationId xmlns:a16="http://schemas.microsoft.com/office/drawing/2014/main" id="{E18C45ED-ED04-41D3-A1DA-C162BCBCEEF0}"/>
                </a:ext>
              </a:extLst>
            </p:cNvPr>
            <p:cNvSpPr>
              <a:spLocks/>
            </p:cNvSpPr>
            <p:nvPr/>
          </p:nvSpPr>
          <p:spPr bwMode="ltGray">
            <a:xfrm>
              <a:off x="8398179" y="246595"/>
              <a:ext cx="216995" cy="186868"/>
            </a:xfrm>
            <a:custGeom>
              <a:avLst/>
              <a:gdLst>
                <a:gd name="T0" fmla="*/ 0 w 333"/>
                <a:gd name="T1" fmla="*/ 0 h 287"/>
                <a:gd name="T2" fmla="*/ 0 w 333"/>
                <a:gd name="T3" fmla="*/ 162 h 287"/>
                <a:gd name="T4" fmla="*/ 167 w 333"/>
                <a:gd name="T5" fmla="*/ 224 h 287"/>
                <a:gd name="T6" fmla="*/ 235 w 333"/>
                <a:gd name="T7" fmla="*/ 255 h 287"/>
                <a:gd name="T8" fmla="*/ 333 w 333"/>
                <a:gd name="T9" fmla="*/ 162 h 287"/>
                <a:gd name="T10" fmla="*/ 333 w 333"/>
                <a:gd name="T11" fmla="*/ 0 h 287"/>
                <a:gd name="T12" fmla="*/ 274 w 333"/>
                <a:gd name="T13" fmla="*/ 0 h 287"/>
                <a:gd name="T14" fmla="*/ 274 w 333"/>
                <a:gd name="T15" fmla="*/ 163 h 287"/>
                <a:gd name="T16" fmla="*/ 196 w 333"/>
                <a:gd name="T17" fmla="*/ 163 h 287"/>
                <a:gd name="T18" fmla="*/ 196 w 333"/>
                <a:gd name="T19" fmla="*/ 0 h 287"/>
                <a:gd name="T20" fmla="*/ 137 w 333"/>
                <a:gd name="T21" fmla="*/ 0 h 287"/>
                <a:gd name="T22" fmla="*/ 137 w 333"/>
                <a:gd name="T23" fmla="*/ 163 h 287"/>
                <a:gd name="T24" fmla="*/ 98 w 333"/>
                <a:gd name="T25" fmla="*/ 201 h 287"/>
                <a:gd name="T26" fmla="*/ 59 w 333"/>
                <a:gd name="T27" fmla="*/ 163 h 287"/>
                <a:gd name="T28" fmla="*/ 59 w 333"/>
                <a:gd name="T29" fmla="*/ 0 h 287"/>
                <a:gd name="T30" fmla="*/ 0 w 333"/>
                <a:gd name="T31"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287">
                  <a:moveTo>
                    <a:pt x="0" y="0"/>
                  </a:moveTo>
                  <a:lnTo>
                    <a:pt x="0" y="162"/>
                  </a:lnTo>
                  <a:cubicBezTo>
                    <a:pt x="3" y="248"/>
                    <a:pt x="108" y="287"/>
                    <a:pt x="167" y="224"/>
                  </a:cubicBezTo>
                  <a:cubicBezTo>
                    <a:pt x="184" y="244"/>
                    <a:pt x="209" y="255"/>
                    <a:pt x="235" y="255"/>
                  </a:cubicBezTo>
                  <a:cubicBezTo>
                    <a:pt x="287" y="256"/>
                    <a:pt x="331" y="215"/>
                    <a:pt x="333" y="162"/>
                  </a:cubicBezTo>
                  <a:lnTo>
                    <a:pt x="333" y="0"/>
                  </a:lnTo>
                  <a:lnTo>
                    <a:pt x="274" y="0"/>
                  </a:lnTo>
                  <a:lnTo>
                    <a:pt x="274" y="163"/>
                  </a:lnTo>
                  <a:cubicBezTo>
                    <a:pt x="272" y="213"/>
                    <a:pt x="198" y="213"/>
                    <a:pt x="196" y="163"/>
                  </a:cubicBezTo>
                  <a:lnTo>
                    <a:pt x="196" y="0"/>
                  </a:lnTo>
                  <a:lnTo>
                    <a:pt x="137" y="0"/>
                  </a:lnTo>
                  <a:lnTo>
                    <a:pt x="137" y="163"/>
                  </a:lnTo>
                  <a:cubicBezTo>
                    <a:pt x="137" y="184"/>
                    <a:pt x="119" y="201"/>
                    <a:pt x="98" y="201"/>
                  </a:cubicBezTo>
                  <a:cubicBezTo>
                    <a:pt x="77" y="201"/>
                    <a:pt x="60" y="184"/>
                    <a:pt x="59" y="163"/>
                  </a:cubicBezTo>
                  <a:lnTo>
                    <a:pt x="59" y="0"/>
                  </a:lnTo>
                  <a:lnTo>
                    <a:pt x="0"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37" name="Freeform 25">
              <a:extLst>
                <a:ext uri="{FF2B5EF4-FFF2-40B4-BE49-F238E27FC236}">
                  <a16:creationId xmlns:a16="http://schemas.microsoft.com/office/drawing/2014/main" id="{DCF299C9-47A0-4FEC-95F4-EC8CEB959BD4}"/>
                </a:ext>
              </a:extLst>
            </p:cNvPr>
            <p:cNvSpPr>
              <a:spLocks/>
            </p:cNvSpPr>
            <p:nvPr/>
          </p:nvSpPr>
          <p:spPr bwMode="ltGray">
            <a:xfrm>
              <a:off x="8208869" y="236011"/>
              <a:ext cx="176283" cy="183204"/>
            </a:xfrm>
            <a:custGeom>
              <a:avLst/>
              <a:gdLst>
                <a:gd name="T0" fmla="*/ 269 w 271"/>
                <a:gd name="T1" fmla="*/ 157 h 281"/>
                <a:gd name="T2" fmla="*/ 271 w 271"/>
                <a:gd name="T3" fmla="*/ 137 h 281"/>
                <a:gd name="T4" fmla="*/ 153 w 271"/>
                <a:gd name="T5" fmla="*/ 7 h 281"/>
                <a:gd name="T6" fmla="*/ 12 w 271"/>
                <a:gd name="T7" fmla="*/ 113 h 281"/>
                <a:gd name="T8" fmla="*/ 104 w 271"/>
                <a:gd name="T9" fmla="*/ 263 h 281"/>
                <a:gd name="T10" fmla="*/ 262 w 271"/>
                <a:gd name="T11" fmla="*/ 184 h 281"/>
                <a:gd name="T12" fmla="*/ 201 w 271"/>
                <a:gd name="T13" fmla="*/ 184 h 281"/>
                <a:gd name="T14" fmla="*/ 64 w 271"/>
                <a:gd name="T15" fmla="*/ 130 h 281"/>
                <a:gd name="T16" fmla="*/ 209 w 271"/>
                <a:gd name="T17" fmla="*/ 103 h 281"/>
                <a:gd name="T18" fmla="*/ 116 w 271"/>
                <a:gd name="T19" fmla="*/ 103 h 281"/>
                <a:gd name="T20" fmla="*/ 116 w 271"/>
                <a:gd name="T21" fmla="*/ 157 h 281"/>
                <a:gd name="T22" fmla="*/ 269 w 271"/>
                <a:gd name="T23" fmla="*/ 15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81">
                  <a:moveTo>
                    <a:pt x="269" y="157"/>
                  </a:moveTo>
                  <a:cubicBezTo>
                    <a:pt x="271" y="150"/>
                    <a:pt x="271" y="144"/>
                    <a:pt x="271" y="137"/>
                  </a:cubicBezTo>
                  <a:cubicBezTo>
                    <a:pt x="271" y="70"/>
                    <a:pt x="220" y="13"/>
                    <a:pt x="153" y="7"/>
                  </a:cubicBezTo>
                  <a:cubicBezTo>
                    <a:pt x="86" y="0"/>
                    <a:pt x="25" y="46"/>
                    <a:pt x="12" y="113"/>
                  </a:cubicBezTo>
                  <a:cubicBezTo>
                    <a:pt x="0" y="179"/>
                    <a:pt x="39" y="244"/>
                    <a:pt x="104" y="263"/>
                  </a:cubicBezTo>
                  <a:cubicBezTo>
                    <a:pt x="169" y="281"/>
                    <a:pt x="238" y="247"/>
                    <a:pt x="262" y="184"/>
                  </a:cubicBezTo>
                  <a:lnTo>
                    <a:pt x="201" y="184"/>
                  </a:lnTo>
                  <a:cubicBezTo>
                    <a:pt x="154" y="245"/>
                    <a:pt x="57" y="206"/>
                    <a:pt x="64" y="130"/>
                  </a:cubicBezTo>
                  <a:cubicBezTo>
                    <a:pt x="72" y="53"/>
                    <a:pt x="175" y="34"/>
                    <a:pt x="209" y="103"/>
                  </a:cubicBezTo>
                  <a:lnTo>
                    <a:pt x="116" y="103"/>
                  </a:lnTo>
                  <a:lnTo>
                    <a:pt x="116" y="157"/>
                  </a:lnTo>
                  <a:lnTo>
                    <a:pt x="269" y="157"/>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38" name="Freeform 26">
              <a:extLst>
                <a:ext uri="{FF2B5EF4-FFF2-40B4-BE49-F238E27FC236}">
                  <a16:creationId xmlns:a16="http://schemas.microsoft.com/office/drawing/2014/main" id="{6C17399E-4CB7-4794-AA31-56EB510FB90C}"/>
                </a:ext>
              </a:extLst>
            </p:cNvPr>
            <p:cNvSpPr>
              <a:spLocks noEditPoints="1"/>
            </p:cNvSpPr>
            <p:nvPr/>
          </p:nvSpPr>
          <p:spPr bwMode="ltGray">
            <a:xfrm>
              <a:off x="8032586" y="170057"/>
              <a:ext cx="170176" cy="242643"/>
            </a:xfrm>
            <a:custGeom>
              <a:avLst/>
              <a:gdLst>
                <a:gd name="T0" fmla="*/ 148 w 261"/>
                <a:gd name="T1" fmla="*/ 316 h 372"/>
                <a:gd name="T2" fmla="*/ 130 w 261"/>
                <a:gd name="T3" fmla="*/ 318 h 372"/>
                <a:gd name="T4" fmla="*/ 101 w 261"/>
                <a:gd name="T5" fmla="*/ 312 h 372"/>
                <a:gd name="T6" fmla="*/ 136 w 261"/>
                <a:gd name="T7" fmla="*/ 164 h 372"/>
                <a:gd name="T8" fmla="*/ 148 w 261"/>
                <a:gd name="T9" fmla="*/ 316 h 372"/>
                <a:gd name="T10" fmla="*/ 205 w 261"/>
                <a:gd name="T11" fmla="*/ 0 h 372"/>
                <a:gd name="T12" fmla="*/ 205 w 261"/>
                <a:gd name="T13" fmla="*/ 138 h 372"/>
                <a:gd name="T14" fmla="*/ 130 w 261"/>
                <a:gd name="T15" fmla="*/ 113 h 372"/>
                <a:gd name="T16" fmla="*/ 0 w 261"/>
                <a:gd name="T17" fmla="*/ 242 h 372"/>
                <a:gd name="T18" fmla="*/ 130 w 261"/>
                <a:gd name="T19" fmla="*/ 372 h 372"/>
                <a:gd name="T20" fmla="*/ 205 w 261"/>
                <a:gd name="T21" fmla="*/ 347 h 372"/>
                <a:gd name="T22" fmla="*/ 205 w 261"/>
                <a:gd name="T23" fmla="*/ 369 h 372"/>
                <a:gd name="T24" fmla="*/ 261 w 261"/>
                <a:gd name="T25" fmla="*/ 369 h 372"/>
                <a:gd name="T26" fmla="*/ 261 w 261"/>
                <a:gd name="T27" fmla="*/ 0 h 372"/>
                <a:gd name="T28" fmla="*/ 205 w 261"/>
                <a:gd name="T29"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48" y="316"/>
                  </a:moveTo>
                  <a:cubicBezTo>
                    <a:pt x="142" y="318"/>
                    <a:pt x="136" y="318"/>
                    <a:pt x="130" y="318"/>
                  </a:cubicBezTo>
                  <a:cubicBezTo>
                    <a:pt x="120" y="318"/>
                    <a:pt x="110" y="316"/>
                    <a:pt x="101" y="312"/>
                  </a:cubicBezTo>
                  <a:cubicBezTo>
                    <a:pt x="20" y="279"/>
                    <a:pt x="49" y="157"/>
                    <a:pt x="136" y="164"/>
                  </a:cubicBezTo>
                  <a:cubicBezTo>
                    <a:pt x="224" y="171"/>
                    <a:pt x="234" y="296"/>
                    <a:pt x="148" y="316"/>
                  </a:cubicBezTo>
                  <a:moveTo>
                    <a:pt x="205" y="0"/>
                  </a:moveTo>
                  <a:lnTo>
                    <a:pt x="205" y="138"/>
                  </a:lnTo>
                  <a:cubicBezTo>
                    <a:pt x="184" y="122"/>
                    <a:pt x="157" y="113"/>
                    <a:pt x="130" y="113"/>
                  </a:cubicBezTo>
                  <a:cubicBezTo>
                    <a:pt x="59" y="113"/>
                    <a:pt x="0" y="171"/>
                    <a:pt x="0" y="242"/>
                  </a:cubicBezTo>
                  <a:cubicBezTo>
                    <a:pt x="0" y="314"/>
                    <a:pt x="59" y="372"/>
                    <a:pt x="130" y="372"/>
                  </a:cubicBezTo>
                  <a:cubicBezTo>
                    <a:pt x="157" y="372"/>
                    <a:pt x="184" y="363"/>
                    <a:pt x="205" y="347"/>
                  </a:cubicBezTo>
                  <a:lnTo>
                    <a:pt x="205" y="369"/>
                  </a:lnTo>
                  <a:lnTo>
                    <a:pt x="261" y="369"/>
                  </a:lnTo>
                  <a:lnTo>
                    <a:pt x="261" y="0"/>
                  </a:lnTo>
                  <a:lnTo>
                    <a:pt x="205" y="0"/>
                  </a:lnTo>
                  <a:close/>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39" name="Freeform 27">
              <a:extLst>
                <a:ext uri="{FF2B5EF4-FFF2-40B4-BE49-F238E27FC236}">
                  <a16:creationId xmlns:a16="http://schemas.microsoft.com/office/drawing/2014/main" id="{2EBE080F-93F5-4210-BC0E-66F26D0AC1A1}"/>
                </a:ext>
              </a:extLst>
            </p:cNvPr>
            <p:cNvSpPr>
              <a:spLocks noEditPoints="1"/>
            </p:cNvSpPr>
            <p:nvPr/>
          </p:nvSpPr>
          <p:spPr bwMode="ltGray">
            <a:xfrm>
              <a:off x="7852639" y="170057"/>
              <a:ext cx="170176" cy="242643"/>
            </a:xfrm>
            <a:custGeom>
              <a:avLst/>
              <a:gdLst>
                <a:gd name="T0" fmla="*/ 160 w 261"/>
                <a:gd name="T1" fmla="*/ 312 h 372"/>
                <a:gd name="T2" fmla="*/ 131 w 261"/>
                <a:gd name="T3" fmla="*/ 319 h 372"/>
                <a:gd name="T4" fmla="*/ 114 w 261"/>
                <a:gd name="T5" fmla="*/ 316 h 372"/>
                <a:gd name="T6" fmla="*/ 125 w 261"/>
                <a:gd name="T7" fmla="*/ 165 h 372"/>
                <a:gd name="T8" fmla="*/ 160 w 261"/>
                <a:gd name="T9" fmla="*/ 312 h 372"/>
                <a:gd name="T10" fmla="*/ 131 w 261"/>
                <a:gd name="T11" fmla="*/ 113 h 372"/>
                <a:gd name="T12" fmla="*/ 56 w 261"/>
                <a:gd name="T13" fmla="*/ 138 h 372"/>
                <a:gd name="T14" fmla="*/ 56 w 261"/>
                <a:gd name="T15" fmla="*/ 0 h 372"/>
                <a:gd name="T16" fmla="*/ 0 w 261"/>
                <a:gd name="T17" fmla="*/ 0 h 372"/>
                <a:gd name="T18" fmla="*/ 0 w 261"/>
                <a:gd name="T19" fmla="*/ 369 h 372"/>
                <a:gd name="T20" fmla="*/ 56 w 261"/>
                <a:gd name="T21" fmla="*/ 369 h 372"/>
                <a:gd name="T22" fmla="*/ 56 w 261"/>
                <a:gd name="T23" fmla="*/ 347 h 372"/>
                <a:gd name="T24" fmla="*/ 131 w 261"/>
                <a:gd name="T25" fmla="*/ 372 h 372"/>
                <a:gd name="T26" fmla="*/ 261 w 261"/>
                <a:gd name="T27" fmla="*/ 242 h 372"/>
                <a:gd name="T28" fmla="*/ 131 w 261"/>
                <a:gd name="T29" fmla="*/ 113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372">
                  <a:moveTo>
                    <a:pt x="160" y="312"/>
                  </a:moveTo>
                  <a:cubicBezTo>
                    <a:pt x="151" y="316"/>
                    <a:pt x="141" y="319"/>
                    <a:pt x="131" y="319"/>
                  </a:cubicBezTo>
                  <a:cubicBezTo>
                    <a:pt x="125" y="318"/>
                    <a:pt x="119" y="318"/>
                    <a:pt x="114" y="316"/>
                  </a:cubicBezTo>
                  <a:cubicBezTo>
                    <a:pt x="28" y="296"/>
                    <a:pt x="38" y="172"/>
                    <a:pt x="125" y="165"/>
                  </a:cubicBezTo>
                  <a:cubicBezTo>
                    <a:pt x="212" y="158"/>
                    <a:pt x="241" y="279"/>
                    <a:pt x="160" y="312"/>
                  </a:cubicBezTo>
                  <a:close/>
                  <a:moveTo>
                    <a:pt x="131" y="113"/>
                  </a:moveTo>
                  <a:cubicBezTo>
                    <a:pt x="104" y="113"/>
                    <a:pt x="78" y="122"/>
                    <a:pt x="56" y="138"/>
                  </a:cubicBezTo>
                  <a:lnTo>
                    <a:pt x="56" y="0"/>
                  </a:lnTo>
                  <a:lnTo>
                    <a:pt x="0" y="0"/>
                  </a:lnTo>
                  <a:lnTo>
                    <a:pt x="0" y="369"/>
                  </a:lnTo>
                  <a:lnTo>
                    <a:pt x="56" y="369"/>
                  </a:lnTo>
                  <a:lnTo>
                    <a:pt x="56" y="347"/>
                  </a:lnTo>
                  <a:cubicBezTo>
                    <a:pt x="78" y="363"/>
                    <a:pt x="104" y="372"/>
                    <a:pt x="131" y="372"/>
                  </a:cubicBezTo>
                  <a:cubicBezTo>
                    <a:pt x="203" y="372"/>
                    <a:pt x="261" y="314"/>
                    <a:pt x="261" y="242"/>
                  </a:cubicBezTo>
                  <a:cubicBezTo>
                    <a:pt x="261" y="171"/>
                    <a:pt x="203" y="113"/>
                    <a:pt x="131" y="113"/>
                  </a:cubicBezTo>
                </a:path>
              </a:pathLst>
            </a:custGeom>
            <a:solidFill>
              <a:srgbClr val="C2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sp>
          <p:nvSpPr>
            <p:cNvPr id="40" name="Freeform 28">
              <a:extLst>
                <a:ext uri="{FF2B5EF4-FFF2-40B4-BE49-F238E27FC236}">
                  <a16:creationId xmlns:a16="http://schemas.microsoft.com/office/drawing/2014/main" id="{C0FE6EF4-F07A-4BEC-AF60-7AB3D6BD44C4}"/>
                </a:ext>
              </a:extLst>
            </p:cNvPr>
            <p:cNvSpPr>
              <a:spLocks noEditPoints="1"/>
            </p:cNvSpPr>
            <p:nvPr/>
          </p:nvSpPr>
          <p:spPr bwMode="ltGray">
            <a:xfrm>
              <a:off x="7852639" y="495346"/>
              <a:ext cx="762535" cy="71653"/>
            </a:xfrm>
            <a:custGeom>
              <a:avLst/>
              <a:gdLst>
                <a:gd name="T0" fmla="*/ 43 w 1170"/>
                <a:gd name="T1" fmla="*/ 53 h 110"/>
                <a:gd name="T2" fmla="*/ 48 w 1170"/>
                <a:gd name="T3" fmla="*/ 9 h 110"/>
                <a:gd name="T4" fmla="*/ 111 w 1170"/>
                <a:gd name="T5" fmla="*/ 47 h 110"/>
                <a:gd name="T6" fmla="*/ 61 w 1170"/>
                <a:gd name="T7" fmla="*/ 29 h 110"/>
                <a:gd name="T8" fmla="*/ 89 w 1170"/>
                <a:gd name="T9" fmla="*/ 41 h 110"/>
                <a:gd name="T10" fmla="*/ 149 w 1170"/>
                <a:gd name="T11" fmla="*/ 28 h 110"/>
                <a:gd name="T12" fmla="*/ 150 w 1170"/>
                <a:gd name="T13" fmla="*/ 75 h 110"/>
                <a:gd name="T14" fmla="*/ 140 w 1170"/>
                <a:gd name="T15" fmla="*/ 52 h 110"/>
                <a:gd name="T16" fmla="*/ 203 w 1170"/>
                <a:gd name="T17" fmla="*/ 35 h 110"/>
                <a:gd name="T18" fmla="*/ 187 w 1170"/>
                <a:gd name="T19" fmla="*/ 86 h 110"/>
                <a:gd name="T20" fmla="*/ 220 w 1170"/>
                <a:gd name="T21" fmla="*/ 29 h 110"/>
                <a:gd name="T22" fmla="*/ 229 w 1170"/>
                <a:gd name="T23" fmla="*/ 57 h 110"/>
                <a:gd name="T24" fmla="*/ 264 w 1170"/>
                <a:gd name="T25" fmla="*/ 91 h 110"/>
                <a:gd name="T26" fmla="*/ 279 w 1170"/>
                <a:gd name="T27" fmla="*/ 94 h 110"/>
                <a:gd name="T28" fmla="*/ 253 w 1170"/>
                <a:gd name="T29" fmla="*/ 73 h 110"/>
                <a:gd name="T30" fmla="*/ 312 w 1170"/>
                <a:gd name="T31" fmla="*/ 10 h 110"/>
                <a:gd name="T32" fmla="*/ 310 w 1170"/>
                <a:gd name="T33" fmla="*/ 41 h 110"/>
                <a:gd name="T34" fmla="*/ 372 w 1170"/>
                <a:gd name="T35" fmla="*/ 56 h 110"/>
                <a:gd name="T36" fmla="*/ 371 w 1170"/>
                <a:gd name="T37" fmla="*/ 69 h 110"/>
                <a:gd name="T38" fmla="*/ 357 w 1170"/>
                <a:gd name="T39" fmla="*/ 52 h 110"/>
                <a:gd name="T40" fmla="*/ 384 w 1170"/>
                <a:gd name="T41" fmla="*/ 79 h 110"/>
                <a:gd name="T42" fmla="*/ 500 w 1170"/>
                <a:gd name="T43" fmla="*/ 46 h 110"/>
                <a:gd name="T44" fmla="*/ 460 w 1170"/>
                <a:gd name="T45" fmla="*/ 46 h 110"/>
                <a:gd name="T46" fmla="*/ 448 w 1170"/>
                <a:gd name="T47" fmla="*/ 86 h 110"/>
                <a:gd name="T48" fmla="*/ 488 w 1170"/>
                <a:gd name="T49" fmla="*/ 86 h 110"/>
                <a:gd name="T50" fmla="*/ 577 w 1170"/>
                <a:gd name="T51" fmla="*/ 47 h 110"/>
                <a:gd name="T52" fmla="*/ 556 w 1170"/>
                <a:gd name="T53" fmla="*/ 40 h 110"/>
                <a:gd name="T54" fmla="*/ 548 w 1170"/>
                <a:gd name="T55" fmla="*/ 87 h 110"/>
                <a:gd name="T56" fmla="*/ 552 w 1170"/>
                <a:gd name="T57" fmla="*/ 76 h 110"/>
                <a:gd name="T58" fmla="*/ 632 w 1170"/>
                <a:gd name="T59" fmla="*/ 69 h 110"/>
                <a:gd name="T60" fmla="*/ 629 w 1170"/>
                <a:gd name="T61" fmla="*/ 31 h 110"/>
                <a:gd name="T62" fmla="*/ 611 w 1170"/>
                <a:gd name="T63" fmla="*/ 75 h 110"/>
                <a:gd name="T64" fmla="*/ 684 w 1170"/>
                <a:gd name="T65" fmla="*/ 69 h 110"/>
                <a:gd name="T66" fmla="*/ 680 w 1170"/>
                <a:gd name="T67" fmla="*/ 31 h 110"/>
                <a:gd name="T68" fmla="*/ 663 w 1170"/>
                <a:gd name="T69" fmla="*/ 75 h 110"/>
                <a:gd name="T70" fmla="*/ 743 w 1170"/>
                <a:gd name="T71" fmla="*/ 56 h 110"/>
                <a:gd name="T72" fmla="*/ 741 w 1170"/>
                <a:gd name="T73" fmla="*/ 70 h 110"/>
                <a:gd name="T74" fmla="*/ 727 w 1170"/>
                <a:gd name="T75" fmla="*/ 52 h 110"/>
                <a:gd name="T76" fmla="*/ 783 w 1170"/>
                <a:gd name="T77" fmla="*/ 28 h 110"/>
                <a:gd name="T78" fmla="*/ 756 w 1170"/>
                <a:gd name="T79" fmla="*/ 43 h 110"/>
                <a:gd name="T80" fmla="*/ 789 w 1170"/>
                <a:gd name="T81" fmla="*/ 41 h 110"/>
                <a:gd name="T82" fmla="*/ 805 w 1170"/>
                <a:gd name="T83" fmla="*/ 79 h 110"/>
                <a:gd name="T84" fmla="*/ 843 w 1170"/>
                <a:gd name="T85" fmla="*/ 9 h 110"/>
                <a:gd name="T86" fmla="*/ 900 w 1170"/>
                <a:gd name="T87" fmla="*/ 58 h 110"/>
                <a:gd name="T88" fmla="*/ 916 w 1170"/>
                <a:gd name="T89" fmla="*/ 61 h 110"/>
                <a:gd name="T90" fmla="*/ 924 w 1170"/>
                <a:gd name="T91" fmla="*/ 39 h 110"/>
                <a:gd name="T92" fmla="*/ 978 w 1170"/>
                <a:gd name="T93" fmla="*/ 28 h 110"/>
                <a:gd name="T94" fmla="*/ 977 w 1170"/>
                <a:gd name="T95" fmla="*/ 86 h 110"/>
                <a:gd name="T96" fmla="*/ 990 w 1170"/>
                <a:gd name="T97" fmla="*/ 75 h 110"/>
                <a:gd name="T98" fmla="*/ 1075 w 1170"/>
                <a:gd name="T99" fmla="*/ 56 h 110"/>
                <a:gd name="T100" fmla="*/ 1073 w 1170"/>
                <a:gd name="T101" fmla="*/ 70 h 110"/>
                <a:gd name="T102" fmla="*/ 1060 w 1170"/>
                <a:gd name="T103" fmla="*/ 52 h 110"/>
                <a:gd name="T104" fmla="*/ 1138 w 1170"/>
                <a:gd name="T105" fmla="*/ 47 h 110"/>
                <a:gd name="T106" fmla="*/ 1088 w 1170"/>
                <a:gd name="T107" fmla="*/ 29 h 110"/>
                <a:gd name="T108" fmla="*/ 1116 w 1170"/>
                <a:gd name="T109" fmla="*/ 41 h 110"/>
                <a:gd name="T110" fmla="*/ 1160 w 1170"/>
                <a:gd name="T111"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0" h="110">
                  <a:moveTo>
                    <a:pt x="49" y="86"/>
                  </a:moveTo>
                  <a:lnTo>
                    <a:pt x="49" y="72"/>
                  </a:lnTo>
                  <a:lnTo>
                    <a:pt x="16" y="72"/>
                  </a:lnTo>
                  <a:lnTo>
                    <a:pt x="16" y="53"/>
                  </a:lnTo>
                  <a:lnTo>
                    <a:pt x="43" y="53"/>
                  </a:lnTo>
                  <a:lnTo>
                    <a:pt x="43" y="39"/>
                  </a:lnTo>
                  <a:lnTo>
                    <a:pt x="16" y="39"/>
                  </a:lnTo>
                  <a:lnTo>
                    <a:pt x="16" y="22"/>
                  </a:lnTo>
                  <a:lnTo>
                    <a:pt x="47" y="22"/>
                  </a:lnTo>
                  <a:lnTo>
                    <a:pt x="48" y="9"/>
                  </a:lnTo>
                  <a:lnTo>
                    <a:pt x="0" y="9"/>
                  </a:lnTo>
                  <a:lnTo>
                    <a:pt x="0" y="86"/>
                  </a:lnTo>
                  <a:lnTo>
                    <a:pt x="49" y="86"/>
                  </a:lnTo>
                  <a:close/>
                  <a:moveTo>
                    <a:pt x="111" y="86"/>
                  </a:moveTo>
                  <a:lnTo>
                    <a:pt x="111" y="47"/>
                  </a:lnTo>
                  <a:cubicBezTo>
                    <a:pt x="111" y="42"/>
                    <a:pt x="110" y="38"/>
                    <a:pt x="108" y="34"/>
                  </a:cubicBezTo>
                  <a:cubicBezTo>
                    <a:pt x="105" y="30"/>
                    <a:pt x="100" y="27"/>
                    <a:pt x="94" y="28"/>
                  </a:cubicBezTo>
                  <a:cubicBezTo>
                    <a:pt x="88" y="29"/>
                    <a:pt x="81" y="32"/>
                    <a:pt x="76" y="37"/>
                  </a:cubicBezTo>
                  <a:cubicBezTo>
                    <a:pt x="76" y="34"/>
                    <a:pt x="76" y="32"/>
                    <a:pt x="75" y="29"/>
                  </a:cubicBezTo>
                  <a:lnTo>
                    <a:pt x="61" y="29"/>
                  </a:lnTo>
                  <a:cubicBezTo>
                    <a:pt x="61" y="29"/>
                    <a:pt x="62" y="36"/>
                    <a:pt x="62" y="43"/>
                  </a:cubicBezTo>
                  <a:lnTo>
                    <a:pt x="62" y="86"/>
                  </a:lnTo>
                  <a:lnTo>
                    <a:pt x="77" y="86"/>
                  </a:lnTo>
                  <a:lnTo>
                    <a:pt x="77" y="47"/>
                  </a:lnTo>
                  <a:cubicBezTo>
                    <a:pt x="80" y="44"/>
                    <a:pt x="84" y="42"/>
                    <a:pt x="89" y="41"/>
                  </a:cubicBezTo>
                  <a:cubicBezTo>
                    <a:pt x="93" y="41"/>
                    <a:pt x="96" y="42"/>
                    <a:pt x="96" y="48"/>
                  </a:cubicBezTo>
                  <a:lnTo>
                    <a:pt x="96" y="86"/>
                  </a:lnTo>
                  <a:lnTo>
                    <a:pt x="111" y="86"/>
                  </a:lnTo>
                  <a:close/>
                  <a:moveTo>
                    <a:pt x="173" y="56"/>
                  </a:moveTo>
                  <a:cubicBezTo>
                    <a:pt x="173" y="43"/>
                    <a:pt x="168" y="28"/>
                    <a:pt x="149" y="28"/>
                  </a:cubicBezTo>
                  <a:cubicBezTo>
                    <a:pt x="132" y="28"/>
                    <a:pt x="124" y="42"/>
                    <a:pt x="124" y="58"/>
                  </a:cubicBezTo>
                  <a:cubicBezTo>
                    <a:pt x="124" y="68"/>
                    <a:pt x="127" y="87"/>
                    <a:pt x="148" y="87"/>
                  </a:cubicBezTo>
                  <a:cubicBezTo>
                    <a:pt x="156" y="87"/>
                    <a:pt x="165" y="85"/>
                    <a:pt x="172" y="81"/>
                  </a:cubicBezTo>
                  <a:lnTo>
                    <a:pt x="172" y="70"/>
                  </a:lnTo>
                  <a:cubicBezTo>
                    <a:pt x="165" y="73"/>
                    <a:pt x="158" y="75"/>
                    <a:pt x="150" y="75"/>
                  </a:cubicBezTo>
                  <a:cubicBezTo>
                    <a:pt x="144" y="75"/>
                    <a:pt x="140" y="71"/>
                    <a:pt x="140" y="61"/>
                  </a:cubicBezTo>
                  <a:lnTo>
                    <a:pt x="173" y="61"/>
                  </a:lnTo>
                  <a:cubicBezTo>
                    <a:pt x="173" y="61"/>
                    <a:pt x="173" y="57"/>
                    <a:pt x="173" y="56"/>
                  </a:cubicBezTo>
                  <a:moveTo>
                    <a:pt x="158" y="52"/>
                  </a:moveTo>
                  <a:lnTo>
                    <a:pt x="140" y="52"/>
                  </a:lnTo>
                  <a:cubicBezTo>
                    <a:pt x="140" y="47"/>
                    <a:pt x="142" y="39"/>
                    <a:pt x="149" y="39"/>
                  </a:cubicBezTo>
                  <a:cubicBezTo>
                    <a:pt x="157" y="39"/>
                    <a:pt x="158" y="47"/>
                    <a:pt x="158" y="52"/>
                  </a:cubicBezTo>
                  <a:moveTo>
                    <a:pt x="220" y="29"/>
                  </a:moveTo>
                  <a:cubicBezTo>
                    <a:pt x="220" y="29"/>
                    <a:pt x="220" y="28"/>
                    <a:pt x="214" y="28"/>
                  </a:cubicBezTo>
                  <a:cubicBezTo>
                    <a:pt x="209" y="29"/>
                    <a:pt x="205" y="31"/>
                    <a:pt x="203" y="35"/>
                  </a:cubicBezTo>
                  <a:cubicBezTo>
                    <a:pt x="202" y="35"/>
                    <a:pt x="202" y="35"/>
                    <a:pt x="202" y="36"/>
                  </a:cubicBezTo>
                  <a:cubicBezTo>
                    <a:pt x="202" y="33"/>
                    <a:pt x="201" y="31"/>
                    <a:pt x="201" y="29"/>
                  </a:cubicBezTo>
                  <a:lnTo>
                    <a:pt x="186" y="29"/>
                  </a:lnTo>
                  <a:cubicBezTo>
                    <a:pt x="187" y="34"/>
                    <a:pt x="187" y="38"/>
                    <a:pt x="187" y="43"/>
                  </a:cubicBezTo>
                  <a:lnTo>
                    <a:pt x="187" y="86"/>
                  </a:lnTo>
                  <a:lnTo>
                    <a:pt x="202" y="86"/>
                  </a:lnTo>
                  <a:lnTo>
                    <a:pt x="202" y="46"/>
                  </a:lnTo>
                  <a:cubicBezTo>
                    <a:pt x="205" y="43"/>
                    <a:pt x="208" y="41"/>
                    <a:pt x="212" y="41"/>
                  </a:cubicBezTo>
                  <a:cubicBezTo>
                    <a:pt x="214" y="41"/>
                    <a:pt x="217" y="41"/>
                    <a:pt x="219" y="41"/>
                  </a:cubicBezTo>
                  <a:lnTo>
                    <a:pt x="220" y="29"/>
                  </a:lnTo>
                  <a:close/>
                  <a:moveTo>
                    <a:pt x="281" y="29"/>
                  </a:moveTo>
                  <a:lnTo>
                    <a:pt x="266" y="29"/>
                  </a:lnTo>
                  <a:cubicBezTo>
                    <a:pt x="266" y="30"/>
                    <a:pt x="266" y="31"/>
                    <a:pt x="266" y="33"/>
                  </a:cubicBezTo>
                  <a:cubicBezTo>
                    <a:pt x="262" y="30"/>
                    <a:pt x="257" y="28"/>
                    <a:pt x="252" y="28"/>
                  </a:cubicBezTo>
                  <a:cubicBezTo>
                    <a:pt x="236" y="28"/>
                    <a:pt x="229" y="40"/>
                    <a:pt x="229" y="57"/>
                  </a:cubicBezTo>
                  <a:cubicBezTo>
                    <a:pt x="229" y="68"/>
                    <a:pt x="232" y="86"/>
                    <a:pt x="249" y="86"/>
                  </a:cubicBezTo>
                  <a:cubicBezTo>
                    <a:pt x="255" y="86"/>
                    <a:pt x="261" y="83"/>
                    <a:pt x="265" y="78"/>
                  </a:cubicBezTo>
                  <a:cubicBezTo>
                    <a:pt x="265" y="78"/>
                    <a:pt x="265" y="82"/>
                    <a:pt x="265" y="83"/>
                  </a:cubicBezTo>
                  <a:lnTo>
                    <a:pt x="265" y="87"/>
                  </a:lnTo>
                  <a:cubicBezTo>
                    <a:pt x="265" y="88"/>
                    <a:pt x="264" y="90"/>
                    <a:pt x="264" y="91"/>
                  </a:cubicBezTo>
                  <a:cubicBezTo>
                    <a:pt x="263" y="95"/>
                    <a:pt x="260" y="97"/>
                    <a:pt x="254" y="97"/>
                  </a:cubicBezTo>
                  <a:cubicBezTo>
                    <a:pt x="246" y="97"/>
                    <a:pt x="239" y="95"/>
                    <a:pt x="232" y="92"/>
                  </a:cubicBezTo>
                  <a:lnTo>
                    <a:pt x="231" y="106"/>
                  </a:lnTo>
                  <a:cubicBezTo>
                    <a:pt x="238" y="109"/>
                    <a:pt x="246" y="110"/>
                    <a:pt x="254" y="110"/>
                  </a:cubicBezTo>
                  <a:cubicBezTo>
                    <a:pt x="268" y="110"/>
                    <a:pt x="277" y="105"/>
                    <a:pt x="279" y="94"/>
                  </a:cubicBezTo>
                  <a:cubicBezTo>
                    <a:pt x="280" y="91"/>
                    <a:pt x="280" y="88"/>
                    <a:pt x="280" y="85"/>
                  </a:cubicBezTo>
                  <a:lnTo>
                    <a:pt x="280" y="43"/>
                  </a:lnTo>
                  <a:cubicBezTo>
                    <a:pt x="280" y="36"/>
                    <a:pt x="281" y="29"/>
                    <a:pt x="281" y="29"/>
                  </a:cubicBezTo>
                  <a:moveTo>
                    <a:pt x="265" y="67"/>
                  </a:moveTo>
                  <a:cubicBezTo>
                    <a:pt x="262" y="71"/>
                    <a:pt x="258" y="73"/>
                    <a:pt x="253" y="73"/>
                  </a:cubicBezTo>
                  <a:cubicBezTo>
                    <a:pt x="246" y="73"/>
                    <a:pt x="244" y="63"/>
                    <a:pt x="244" y="57"/>
                  </a:cubicBezTo>
                  <a:cubicBezTo>
                    <a:pt x="244" y="51"/>
                    <a:pt x="245" y="40"/>
                    <a:pt x="254" y="40"/>
                  </a:cubicBezTo>
                  <a:cubicBezTo>
                    <a:pt x="258" y="40"/>
                    <a:pt x="261" y="41"/>
                    <a:pt x="265" y="43"/>
                  </a:cubicBezTo>
                  <a:lnTo>
                    <a:pt x="265" y="67"/>
                  </a:lnTo>
                  <a:close/>
                  <a:moveTo>
                    <a:pt x="312" y="10"/>
                  </a:moveTo>
                  <a:cubicBezTo>
                    <a:pt x="312" y="5"/>
                    <a:pt x="308" y="0"/>
                    <a:pt x="302" y="0"/>
                  </a:cubicBezTo>
                  <a:cubicBezTo>
                    <a:pt x="290" y="0"/>
                    <a:pt x="290" y="19"/>
                    <a:pt x="302" y="19"/>
                  </a:cubicBezTo>
                  <a:cubicBezTo>
                    <a:pt x="307" y="19"/>
                    <a:pt x="312" y="15"/>
                    <a:pt x="312" y="10"/>
                  </a:cubicBezTo>
                  <a:close/>
                  <a:moveTo>
                    <a:pt x="310" y="86"/>
                  </a:moveTo>
                  <a:lnTo>
                    <a:pt x="310" y="41"/>
                  </a:lnTo>
                  <a:cubicBezTo>
                    <a:pt x="310" y="37"/>
                    <a:pt x="310" y="33"/>
                    <a:pt x="309" y="29"/>
                  </a:cubicBezTo>
                  <a:lnTo>
                    <a:pt x="295" y="29"/>
                  </a:lnTo>
                  <a:lnTo>
                    <a:pt x="295" y="86"/>
                  </a:lnTo>
                  <a:lnTo>
                    <a:pt x="310" y="86"/>
                  </a:lnTo>
                  <a:close/>
                  <a:moveTo>
                    <a:pt x="372" y="56"/>
                  </a:moveTo>
                  <a:cubicBezTo>
                    <a:pt x="372" y="43"/>
                    <a:pt x="367" y="28"/>
                    <a:pt x="348" y="28"/>
                  </a:cubicBezTo>
                  <a:cubicBezTo>
                    <a:pt x="331" y="28"/>
                    <a:pt x="323" y="42"/>
                    <a:pt x="323" y="58"/>
                  </a:cubicBezTo>
                  <a:cubicBezTo>
                    <a:pt x="323" y="68"/>
                    <a:pt x="326" y="87"/>
                    <a:pt x="347" y="87"/>
                  </a:cubicBezTo>
                  <a:cubicBezTo>
                    <a:pt x="355" y="87"/>
                    <a:pt x="364" y="85"/>
                    <a:pt x="371" y="81"/>
                  </a:cubicBezTo>
                  <a:lnTo>
                    <a:pt x="371" y="69"/>
                  </a:lnTo>
                  <a:cubicBezTo>
                    <a:pt x="364" y="73"/>
                    <a:pt x="357" y="75"/>
                    <a:pt x="349" y="75"/>
                  </a:cubicBezTo>
                  <a:cubicBezTo>
                    <a:pt x="342" y="75"/>
                    <a:pt x="339" y="71"/>
                    <a:pt x="339" y="61"/>
                  </a:cubicBezTo>
                  <a:lnTo>
                    <a:pt x="372" y="61"/>
                  </a:lnTo>
                  <a:cubicBezTo>
                    <a:pt x="372" y="61"/>
                    <a:pt x="372" y="57"/>
                    <a:pt x="372" y="56"/>
                  </a:cubicBezTo>
                  <a:moveTo>
                    <a:pt x="357" y="52"/>
                  </a:moveTo>
                  <a:lnTo>
                    <a:pt x="339" y="52"/>
                  </a:lnTo>
                  <a:cubicBezTo>
                    <a:pt x="339" y="47"/>
                    <a:pt x="341" y="39"/>
                    <a:pt x="348" y="39"/>
                  </a:cubicBezTo>
                  <a:cubicBezTo>
                    <a:pt x="356" y="39"/>
                    <a:pt x="357" y="47"/>
                    <a:pt x="357" y="52"/>
                  </a:cubicBezTo>
                  <a:moveTo>
                    <a:pt x="403" y="79"/>
                  </a:moveTo>
                  <a:cubicBezTo>
                    <a:pt x="402" y="67"/>
                    <a:pt x="385" y="67"/>
                    <a:pt x="384" y="79"/>
                  </a:cubicBezTo>
                  <a:cubicBezTo>
                    <a:pt x="384" y="84"/>
                    <a:pt x="388" y="88"/>
                    <a:pt x="394" y="87"/>
                  </a:cubicBezTo>
                  <a:cubicBezTo>
                    <a:pt x="399" y="88"/>
                    <a:pt x="403" y="84"/>
                    <a:pt x="403" y="79"/>
                  </a:cubicBezTo>
                  <a:close/>
                  <a:moveTo>
                    <a:pt x="525" y="10"/>
                  </a:moveTo>
                  <a:lnTo>
                    <a:pt x="509" y="9"/>
                  </a:lnTo>
                  <a:lnTo>
                    <a:pt x="500" y="46"/>
                  </a:lnTo>
                  <a:cubicBezTo>
                    <a:pt x="499" y="52"/>
                    <a:pt x="497" y="63"/>
                    <a:pt x="497" y="65"/>
                  </a:cubicBezTo>
                  <a:cubicBezTo>
                    <a:pt x="496" y="63"/>
                    <a:pt x="494" y="52"/>
                    <a:pt x="493" y="46"/>
                  </a:cubicBezTo>
                  <a:lnTo>
                    <a:pt x="485" y="9"/>
                  </a:lnTo>
                  <a:lnTo>
                    <a:pt x="468" y="9"/>
                  </a:lnTo>
                  <a:lnTo>
                    <a:pt x="460" y="46"/>
                  </a:lnTo>
                  <a:cubicBezTo>
                    <a:pt x="458" y="52"/>
                    <a:pt x="457" y="62"/>
                    <a:pt x="456" y="65"/>
                  </a:cubicBezTo>
                  <a:cubicBezTo>
                    <a:pt x="456" y="62"/>
                    <a:pt x="454" y="52"/>
                    <a:pt x="453" y="46"/>
                  </a:cubicBezTo>
                  <a:lnTo>
                    <a:pt x="444" y="8"/>
                  </a:lnTo>
                  <a:lnTo>
                    <a:pt x="427" y="9"/>
                  </a:lnTo>
                  <a:lnTo>
                    <a:pt x="448" y="86"/>
                  </a:lnTo>
                  <a:lnTo>
                    <a:pt x="464" y="86"/>
                  </a:lnTo>
                  <a:lnTo>
                    <a:pt x="472" y="51"/>
                  </a:lnTo>
                  <a:cubicBezTo>
                    <a:pt x="473" y="45"/>
                    <a:pt x="476" y="31"/>
                    <a:pt x="476" y="31"/>
                  </a:cubicBezTo>
                  <a:cubicBezTo>
                    <a:pt x="476" y="31"/>
                    <a:pt x="479" y="45"/>
                    <a:pt x="480" y="51"/>
                  </a:cubicBezTo>
                  <a:lnTo>
                    <a:pt x="488" y="86"/>
                  </a:lnTo>
                  <a:lnTo>
                    <a:pt x="505" y="86"/>
                  </a:lnTo>
                  <a:lnTo>
                    <a:pt x="525" y="10"/>
                  </a:lnTo>
                  <a:close/>
                  <a:moveTo>
                    <a:pt x="578" y="86"/>
                  </a:moveTo>
                  <a:cubicBezTo>
                    <a:pt x="578" y="82"/>
                    <a:pt x="577" y="78"/>
                    <a:pt x="577" y="74"/>
                  </a:cubicBezTo>
                  <a:lnTo>
                    <a:pt x="577" y="47"/>
                  </a:lnTo>
                  <a:cubicBezTo>
                    <a:pt x="578" y="42"/>
                    <a:pt x="577" y="37"/>
                    <a:pt x="574" y="33"/>
                  </a:cubicBezTo>
                  <a:cubicBezTo>
                    <a:pt x="570" y="29"/>
                    <a:pt x="564" y="27"/>
                    <a:pt x="559" y="28"/>
                  </a:cubicBezTo>
                  <a:cubicBezTo>
                    <a:pt x="551" y="28"/>
                    <a:pt x="543" y="30"/>
                    <a:pt x="535" y="33"/>
                  </a:cubicBezTo>
                  <a:lnTo>
                    <a:pt x="536" y="45"/>
                  </a:lnTo>
                  <a:cubicBezTo>
                    <a:pt x="542" y="42"/>
                    <a:pt x="549" y="40"/>
                    <a:pt x="556" y="40"/>
                  </a:cubicBezTo>
                  <a:cubicBezTo>
                    <a:pt x="561" y="40"/>
                    <a:pt x="562" y="42"/>
                    <a:pt x="562" y="46"/>
                  </a:cubicBezTo>
                  <a:lnTo>
                    <a:pt x="562" y="52"/>
                  </a:lnTo>
                  <a:cubicBezTo>
                    <a:pt x="553" y="52"/>
                    <a:pt x="545" y="54"/>
                    <a:pt x="537" y="58"/>
                  </a:cubicBezTo>
                  <a:cubicBezTo>
                    <a:pt x="533" y="61"/>
                    <a:pt x="531" y="65"/>
                    <a:pt x="532" y="70"/>
                  </a:cubicBezTo>
                  <a:cubicBezTo>
                    <a:pt x="531" y="79"/>
                    <a:pt x="538" y="87"/>
                    <a:pt x="548" y="87"/>
                  </a:cubicBezTo>
                  <a:cubicBezTo>
                    <a:pt x="553" y="87"/>
                    <a:pt x="559" y="84"/>
                    <a:pt x="563" y="81"/>
                  </a:cubicBezTo>
                  <a:cubicBezTo>
                    <a:pt x="563" y="82"/>
                    <a:pt x="563" y="84"/>
                    <a:pt x="564" y="86"/>
                  </a:cubicBezTo>
                  <a:lnTo>
                    <a:pt x="578" y="86"/>
                  </a:lnTo>
                  <a:close/>
                  <a:moveTo>
                    <a:pt x="562" y="71"/>
                  </a:moveTo>
                  <a:cubicBezTo>
                    <a:pt x="559" y="74"/>
                    <a:pt x="556" y="75"/>
                    <a:pt x="552" y="76"/>
                  </a:cubicBezTo>
                  <a:cubicBezTo>
                    <a:pt x="548" y="76"/>
                    <a:pt x="547" y="72"/>
                    <a:pt x="547" y="69"/>
                  </a:cubicBezTo>
                  <a:cubicBezTo>
                    <a:pt x="547" y="67"/>
                    <a:pt x="547" y="65"/>
                    <a:pt x="549" y="64"/>
                  </a:cubicBezTo>
                  <a:cubicBezTo>
                    <a:pt x="553" y="62"/>
                    <a:pt x="557" y="60"/>
                    <a:pt x="562" y="61"/>
                  </a:cubicBezTo>
                  <a:lnTo>
                    <a:pt x="562" y="71"/>
                  </a:lnTo>
                  <a:close/>
                  <a:moveTo>
                    <a:pt x="632" y="69"/>
                  </a:moveTo>
                  <a:cubicBezTo>
                    <a:pt x="632" y="55"/>
                    <a:pt x="619" y="53"/>
                    <a:pt x="610" y="49"/>
                  </a:cubicBezTo>
                  <a:cubicBezTo>
                    <a:pt x="608" y="48"/>
                    <a:pt x="606" y="47"/>
                    <a:pt x="606" y="44"/>
                  </a:cubicBezTo>
                  <a:cubicBezTo>
                    <a:pt x="606" y="42"/>
                    <a:pt x="607" y="40"/>
                    <a:pt x="611" y="40"/>
                  </a:cubicBezTo>
                  <a:cubicBezTo>
                    <a:pt x="617" y="40"/>
                    <a:pt x="623" y="41"/>
                    <a:pt x="628" y="44"/>
                  </a:cubicBezTo>
                  <a:lnTo>
                    <a:pt x="629" y="31"/>
                  </a:lnTo>
                  <a:cubicBezTo>
                    <a:pt x="623" y="29"/>
                    <a:pt x="618" y="28"/>
                    <a:pt x="612" y="28"/>
                  </a:cubicBezTo>
                  <a:cubicBezTo>
                    <a:pt x="601" y="27"/>
                    <a:pt x="591" y="35"/>
                    <a:pt x="591" y="46"/>
                  </a:cubicBezTo>
                  <a:cubicBezTo>
                    <a:pt x="591" y="58"/>
                    <a:pt x="604" y="61"/>
                    <a:pt x="612" y="65"/>
                  </a:cubicBezTo>
                  <a:cubicBezTo>
                    <a:pt x="615" y="66"/>
                    <a:pt x="617" y="67"/>
                    <a:pt x="617" y="70"/>
                  </a:cubicBezTo>
                  <a:cubicBezTo>
                    <a:pt x="617" y="73"/>
                    <a:pt x="615" y="75"/>
                    <a:pt x="611" y="75"/>
                  </a:cubicBezTo>
                  <a:cubicBezTo>
                    <a:pt x="604" y="74"/>
                    <a:pt x="597" y="72"/>
                    <a:pt x="591" y="69"/>
                  </a:cubicBezTo>
                  <a:lnTo>
                    <a:pt x="590" y="83"/>
                  </a:lnTo>
                  <a:cubicBezTo>
                    <a:pt x="597" y="86"/>
                    <a:pt x="604" y="87"/>
                    <a:pt x="611" y="88"/>
                  </a:cubicBezTo>
                  <a:cubicBezTo>
                    <a:pt x="622" y="89"/>
                    <a:pt x="632" y="80"/>
                    <a:pt x="632" y="69"/>
                  </a:cubicBezTo>
                  <a:moveTo>
                    <a:pt x="684" y="69"/>
                  </a:moveTo>
                  <a:cubicBezTo>
                    <a:pt x="684" y="55"/>
                    <a:pt x="671" y="53"/>
                    <a:pt x="661" y="49"/>
                  </a:cubicBezTo>
                  <a:cubicBezTo>
                    <a:pt x="659" y="48"/>
                    <a:pt x="657" y="47"/>
                    <a:pt x="657" y="45"/>
                  </a:cubicBezTo>
                  <a:cubicBezTo>
                    <a:pt x="657" y="43"/>
                    <a:pt x="659" y="40"/>
                    <a:pt x="663" y="40"/>
                  </a:cubicBezTo>
                  <a:cubicBezTo>
                    <a:pt x="669" y="40"/>
                    <a:pt x="674" y="42"/>
                    <a:pt x="680" y="44"/>
                  </a:cubicBezTo>
                  <a:lnTo>
                    <a:pt x="680" y="31"/>
                  </a:lnTo>
                  <a:cubicBezTo>
                    <a:pt x="675" y="29"/>
                    <a:pt x="669" y="28"/>
                    <a:pt x="663" y="28"/>
                  </a:cubicBezTo>
                  <a:cubicBezTo>
                    <a:pt x="652" y="27"/>
                    <a:pt x="643" y="35"/>
                    <a:pt x="642" y="46"/>
                  </a:cubicBezTo>
                  <a:cubicBezTo>
                    <a:pt x="642" y="58"/>
                    <a:pt x="655" y="61"/>
                    <a:pt x="664" y="65"/>
                  </a:cubicBezTo>
                  <a:cubicBezTo>
                    <a:pt x="667" y="66"/>
                    <a:pt x="669" y="67"/>
                    <a:pt x="669" y="70"/>
                  </a:cubicBezTo>
                  <a:cubicBezTo>
                    <a:pt x="669" y="73"/>
                    <a:pt x="666" y="75"/>
                    <a:pt x="663" y="75"/>
                  </a:cubicBezTo>
                  <a:cubicBezTo>
                    <a:pt x="656" y="74"/>
                    <a:pt x="649" y="72"/>
                    <a:pt x="643" y="69"/>
                  </a:cubicBezTo>
                  <a:lnTo>
                    <a:pt x="642" y="83"/>
                  </a:lnTo>
                  <a:cubicBezTo>
                    <a:pt x="648" y="86"/>
                    <a:pt x="655" y="87"/>
                    <a:pt x="662" y="88"/>
                  </a:cubicBezTo>
                  <a:cubicBezTo>
                    <a:pt x="673" y="89"/>
                    <a:pt x="683" y="80"/>
                    <a:pt x="684" y="69"/>
                  </a:cubicBezTo>
                  <a:moveTo>
                    <a:pt x="743" y="56"/>
                  </a:moveTo>
                  <a:cubicBezTo>
                    <a:pt x="743" y="43"/>
                    <a:pt x="737" y="28"/>
                    <a:pt x="718" y="28"/>
                  </a:cubicBezTo>
                  <a:cubicBezTo>
                    <a:pt x="701" y="28"/>
                    <a:pt x="693" y="43"/>
                    <a:pt x="693" y="58"/>
                  </a:cubicBezTo>
                  <a:cubicBezTo>
                    <a:pt x="693" y="68"/>
                    <a:pt x="697" y="87"/>
                    <a:pt x="717" y="87"/>
                  </a:cubicBezTo>
                  <a:cubicBezTo>
                    <a:pt x="726" y="88"/>
                    <a:pt x="734" y="86"/>
                    <a:pt x="742" y="81"/>
                  </a:cubicBezTo>
                  <a:lnTo>
                    <a:pt x="741" y="70"/>
                  </a:lnTo>
                  <a:cubicBezTo>
                    <a:pt x="734" y="73"/>
                    <a:pt x="727" y="75"/>
                    <a:pt x="720" y="76"/>
                  </a:cubicBezTo>
                  <a:cubicBezTo>
                    <a:pt x="713" y="76"/>
                    <a:pt x="709" y="71"/>
                    <a:pt x="709" y="61"/>
                  </a:cubicBezTo>
                  <a:lnTo>
                    <a:pt x="742" y="61"/>
                  </a:lnTo>
                  <a:cubicBezTo>
                    <a:pt x="742" y="61"/>
                    <a:pt x="743" y="57"/>
                    <a:pt x="743" y="56"/>
                  </a:cubicBezTo>
                  <a:moveTo>
                    <a:pt x="727" y="52"/>
                  </a:moveTo>
                  <a:lnTo>
                    <a:pt x="710" y="52"/>
                  </a:lnTo>
                  <a:cubicBezTo>
                    <a:pt x="710" y="47"/>
                    <a:pt x="711" y="39"/>
                    <a:pt x="718" y="39"/>
                  </a:cubicBezTo>
                  <a:cubicBezTo>
                    <a:pt x="726" y="39"/>
                    <a:pt x="727" y="47"/>
                    <a:pt x="727" y="52"/>
                  </a:cubicBezTo>
                  <a:close/>
                  <a:moveTo>
                    <a:pt x="790" y="29"/>
                  </a:moveTo>
                  <a:cubicBezTo>
                    <a:pt x="790" y="29"/>
                    <a:pt x="789" y="28"/>
                    <a:pt x="783" y="28"/>
                  </a:cubicBezTo>
                  <a:cubicBezTo>
                    <a:pt x="779" y="29"/>
                    <a:pt x="775" y="31"/>
                    <a:pt x="772" y="35"/>
                  </a:cubicBezTo>
                  <a:cubicBezTo>
                    <a:pt x="772" y="35"/>
                    <a:pt x="771" y="35"/>
                    <a:pt x="771" y="36"/>
                  </a:cubicBezTo>
                  <a:cubicBezTo>
                    <a:pt x="771" y="34"/>
                    <a:pt x="771" y="31"/>
                    <a:pt x="770" y="29"/>
                  </a:cubicBezTo>
                  <a:lnTo>
                    <a:pt x="756" y="29"/>
                  </a:lnTo>
                  <a:cubicBezTo>
                    <a:pt x="756" y="34"/>
                    <a:pt x="756" y="38"/>
                    <a:pt x="756" y="43"/>
                  </a:cubicBezTo>
                  <a:lnTo>
                    <a:pt x="756" y="86"/>
                  </a:lnTo>
                  <a:lnTo>
                    <a:pt x="772" y="86"/>
                  </a:lnTo>
                  <a:lnTo>
                    <a:pt x="772" y="46"/>
                  </a:lnTo>
                  <a:cubicBezTo>
                    <a:pt x="774" y="43"/>
                    <a:pt x="777" y="42"/>
                    <a:pt x="781" y="41"/>
                  </a:cubicBezTo>
                  <a:cubicBezTo>
                    <a:pt x="784" y="41"/>
                    <a:pt x="786" y="41"/>
                    <a:pt x="789" y="41"/>
                  </a:cubicBezTo>
                  <a:lnTo>
                    <a:pt x="790" y="29"/>
                  </a:lnTo>
                  <a:close/>
                  <a:moveTo>
                    <a:pt x="805" y="79"/>
                  </a:moveTo>
                  <a:cubicBezTo>
                    <a:pt x="804" y="67"/>
                    <a:pt x="787" y="67"/>
                    <a:pt x="786" y="79"/>
                  </a:cubicBezTo>
                  <a:cubicBezTo>
                    <a:pt x="786" y="84"/>
                    <a:pt x="790" y="88"/>
                    <a:pt x="796" y="88"/>
                  </a:cubicBezTo>
                  <a:cubicBezTo>
                    <a:pt x="801" y="88"/>
                    <a:pt x="805" y="84"/>
                    <a:pt x="805" y="79"/>
                  </a:cubicBezTo>
                  <a:moveTo>
                    <a:pt x="891" y="86"/>
                  </a:moveTo>
                  <a:lnTo>
                    <a:pt x="891" y="72"/>
                  </a:lnTo>
                  <a:lnTo>
                    <a:pt x="859" y="72"/>
                  </a:lnTo>
                  <a:lnTo>
                    <a:pt x="859" y="9"/>
                  </a:lnTo>
                  <a:lnTo>
                    <a:pt x="843" y="9"/>
                  </a:lnTo>
                  <a:lnTo>
                    <a:pt x="843" y="86"/>
                  </a:lnTo>
                  <a:lnTo>
                    <a:pt x="891" y="86"/>
                  </a:lnTo>
                  <a:close/>
                  <a:moveTo>
                    <a:pt x="949" y="56"/>
                  </a:moveTo>
                  <a:cubicBezTo>
                    <a:pt x="949" y="43"/>
                    <a:pt x="944" y="28"/>
                    <a:pt x="924" y="28"/>
                  </a:cubicBezTo>
                  <a:cubicBezTo>
                    <a:pt x="907" y="28"/>
                    <a:pt x="900" y="43"/>
                    <a:pt x="900" y="58"/>
                  </a:cubicBezTo>
                  <a:cubicBezTo>
                    <a:pt x="900" y="68"/>
                    <a:pt x="903" y="87"/>
                    <a:pt x="923" y="87"/>
                  </a:cubicBezTo>
                  <a:cubicBezTo>
                    <a:pt x="932" y="88"/>
                    <a:pt x="940" y="86"/>
                    <a:pt x="948" y="81"/>
                  </a:cubicBezTo>
                  <a:lnTo>
                    <a:pt x="947" y="70"/>
                  </a:lnTo>
                  <a:cubicBezTo>
                    <a:pt x="941" y="73"/>
                    <a:pt x="933" y="75"/>
                    <a:pt x="926" y="76"/>
                  </a:cubicBezTo>
                  <a:cubicBezTo>
                    <a:pt x="919" y="76"/>
                    <a:pt x="916" y="71"/>
                    <a:pt x="916" y="61"/>
                  </a:cubicBezTo>
                  <a:lnTo>
                    <a:pt x="949" y="61"/>
                  </a:lnTo>
                  <a:cubicBezTo>
                    <a:pt x="949" y="61"/>
                    <a:pt x="949" y="57"/>
                    <a:pt x="949" y="56"/>
                  </a:cubicBezTo>
                  <a:moveTo>
                    <a:pt x="933" y="52"/>
                  </a:moveTo>
                  <a:lnTo>
                    <a:pt x="916" y="52"/>
                  </a:lnTo>
                  <a:cubicBezTo>
                    <a:pt x="916" y="47"/>
                    <a:pt x="917" y="39"/>
                    <a:pt x="924" y="39"/>
                  </a:cubicBezTo>
                  <a:cubicBezTo>
                    <a:pt x="932" y="39"/>
                    <a:pt x="933" y="47"/>
                    <a:pt x="933" y="52"/>
                  </a:cubicBezTo>
                  <a:close/>
                  <a:moveTo>
                    <a:pt x="1015" y="57"/>
                  </a:moveTo>
                  <a:cubicBezTo>
                    <a:pt x="1015" y="46"/>
                    <a:pt x="1012" y="28"/>
                    <a:pt x="993" y="28"/>
                  </a:cubicBezTo>
                  <a:cubicBezTo>
                    <a:pt x="988" y="28"/>
                    <a:pt x="982" y="30"/>
                    <a:pt x="978" y="34"/>
                  </a:cubicBezTo>
                  <a:cubicBezTo>
                    <a:pt x="978" y="34"/>
                    <a:pt x="978" y="30"/>
                    <a:pt x="978" y="28"/>
                  </a:cubicBezTo>
                  <a:lnTo>
                    <a:pt x="978" y="3"/>
                  </a:lnTo>
                  <a:lnTo>
                    <a:pt x="963" y="4"/>
                  </a:lnTo>
                  <a:lnTo>
                    <a:pt x="963" y="74"/>
                  </a:lnTo>
                  <a:cubicBezTo>
                    <a:pt x="963" y="78"/>
                    <a:pt x="962" y="82"/>
                    <a:pt x="962" y="86"/>
                  </a:cubicBezTo>
                  <a:lnTo>
                    <a:pt x="977" y="86"/>
                  </a:lnTo>
                  <a:cubicBezTo>
                    <a:pt x="977" y="85"/>
                    <a:pt x="977" y="83"/>
                    <a:pt x="977" y="82"/>
                  </a:cubicBezTo>
                  <a:cubicBezTo>
                    <a:pt x="982" y="85"/>
                    <a:pt x="987" y="87"/>
                    <a:pt x="993" y="87"/>
                  </a:cubicBezTo>
                  <a:cubicBezTo>
                    <a:pt x="1007" y="87"/>
                    <a:pt x="1015" y="74"/>
                    <a:pt x="1015" y="57"/>
                  </a:cubicBezTo>
                  <a:moveTo>
                    <a:pt x="999" y="57"/>
                  </a:moveTo>
                  <a:cubicBezTo>
                    <a:pt x="999" y="70"/>
                    <a:pt x="994" y="75"/>
                    <a:pt x="990" y="75"/>
                  </a:cubicBezTo>
                  <a:cubicBezTo>
                    <a:pt x="986" y="75"/>
                    <a:pt x="982" y="73"/>
                    <a:pt x="978" y="71"/>
                  </a:cubicBezTo>
                  <a:lnTo>
                    <a:pt x="978" y="45"/>
                  </a:lnTo>
                  <a:cubicBezTo>
                    <a:pt x="982" y="42"/>
                    <a:pt x="986" y="40"/>
                    <a:pt x="990" y="40"/>
                  </a:cubicBezTo>
                  <a:cubicBezTo>
                    <a:pt x="998" y="40"/>
                    <a:pt x="999" y="51"/>
                    <a:pt x="999" y="57"/>
                  </a:cubicBezTo>
                  <a:moveTo>
                    <a:pt x="1075" y="56"/>
                  </a:moveTo>
                  <a:cubicBezTo>
                    <a:pt x="1075" y="43"/>
                    <a:pt x="1070" y="28"/>
                    <a:pt x="1050" y="28"/>
                  </a:cubicBezTo>
                  <a:cubicBezTo>
                    <a:pt x="1033" y="28"/>
                    <a:pt x="1026" y="43"/>
                    <a:pt x="1026" y="58"/>
                  </a:cubicBezTo>
                  <a:cubicBezTo>
                    <a:pt x="1026" y="68"/>
                    <a:pt x="1029" y="87"/>
                    <a:pt x="1049" y="87"/>
                  </a:cubicBezTo>
                  <a:cubicBezTo>
                    <a:pt x="1058" y="88"/>
                    <a:pt x="1066" y="86"/>
                    <a:pt x="1074" y="81"/>
                  </a:cubicBezTo>
                  <a:lnTo>
                    <a:pt x="1073" y="70"/>
                  </a:lnTo>
                  <a:cubicBezTo>
                    <a:pt x="1067" y="73"/>
                    <a:pt x="1059" y="75"/>
                    <a:pt x="1052" y="76"/>
                  </a:cubicBezTo>
                  <a:cubicBezTo>
                    <a:pt x="1045" y="76"/>
                    <a:pt x="1042" y="71"/>
                    <a:pt x="1042" y="61"/>
                  </a:cubicBezTo>
                  <a:lnTo>
                    <a:pt x="1075" y="61"/>
                  </a:lnTo>
                  <a:cubicBezTo>
                    <a:pt x="1075" y="61"/>
                    <a:pt x="1075" y="57"/>
                    <a:pt x="1075" y="56"/>
                  </a:cubicBezTo>
                  <a:moveTo>
                    <a:pt x="1060" y="52"/>
                  </a:moveTo>
                  <a:lnTo>
                    <a:pt x="1042" y="52"/>
                  </a:lnTo>
                  <a:cubicBezTo>
                    <a:pt x="1042" y="47"/>
                    <a:pt x="1043" y="39"/>
                    <a:pt x="1050" y="39"/>
                  </a:cubicBezTo>
                  <a:cubicBezTo>
                    <a:pt x="1058" y="39"/>
                    <a:pt x="1060" y="47"/>
                    <a:pt x="1060" y="52"/>
                  </a:cubicBezTo>
                  <a:close/>
                  <a:moveTo>
                    <a:pt x="1138" y="86"/>
                  </a:moveTo>
                  <a:lnTo>
                    <a:pt x="1138" y="47"/>
                  </a:lnTo>
                  <a:cubicBezTo>
                    <a:pt x="1139" y="42"/>
                    <a:pt x="1138" y="38"/>
                    <a:pt x="1135" y="34"/>
                  </a:cubicBezTo>
                  <a:cubicBezTo>
                    <a:pt x="1132" y="30"/>
                    <a:pt x="1127" y="27"/>
                    <a:pt x="1121" y="28"/>
                  </a:cubicBezTo>
                  <a:cubicBezTo>
                    <a:pt x="1115" y="29"/>
                    <a:pt x="1108" y="32"/>
                    <a:pt x="1103" y="37"/>
                  </a:cubicBezTo>
                  <a:cubicBezTo>
                    <a:pt x="1103" y="34"/>
                    <a:pt x="1103" y="32"/>
                    <a:pt x="1102" y="29"/>
                  </a:cubicBezTo>
                  <a:lnTo>
                    <a:pt x="1088" y="29"/>
                  </a:lnTo>
                  <a:cubicBezTo>
                    <a:pt x="1088" y="29"/>
                    <a:pt x="1089" y="36"/>
                    <a:pt x="1089" y="43"/>
                  </a:cubicBezTo>
                  <a:lnTo>
                    <a:pt x="1089" y="86"/>
                  </a:lnTo>
                  <a:lnTo>
                    <a:pt x="1104" y="86"/>
                  </a:lnTo>
                  <a:lnTo>
                    <a:pt x="1104" y="48"/>
                  </a:lnTo>
                  <a:cubicBezTo>
                    <a:pt x="1107" y="44"/>
                    <a:pt x="1112" y="42"/>
                    <a:pt x="1116" y="41"/>
                  </a:cubicBezTo>
                  <a:cubicBezTo>
                    <a:pt x="1120" y="41"/>
                    <a:pt x="1123" y="42"/>
                    <a:pt x="1123" y="48"/>
                  </a:cubicBezTo>
                  <a:lnTo>
                    <a:pt x="1123" y="86"/>
                  </a:lnTo>
                  <a:lnTo>
                    <a:pt x="1138" y="86"/>
                  </a:lnTo>
                  <a:close/>
                  <a:moveTo>
                    <a:pt x="1170" y="79"/>
                  </a:moveTo>
                  <a:cubicBezTo>
                    <a:pt x="1170" y="74"/>
                    <a:pt x="1165" y="70"/>
                    <a:pt x="1160" y="70"/>
                  </a:cubicBezTo>
                  <a:cubicBezTo>
                    <a:pt x="1155" y="70"/>
                    <a:pt x="1151" y="74"/>
                    <a:pt x="1151" y="79"/>
                  </a:cubicBezTo>
                  <a:cubicBezTo>
                    <a:pt x="1151" y="84"/>
                    <a:pt x="1155" y="88"/>
                    <a:pt x="1160" y="88"/>
                  </a:cubicBezTo>
                  <a:cubicBezTo>
                    <a:pt x="1165" y="88"/>
                    <a:pt x="1170" y="84"/>
                    <a:pt x="1170" y="79"/>
                  </a:cubicBezTo>
                  <a:close/>
                </a:path>
              </a:pathLst>
            </a:custGeom>
            <a:solidFill>
              <a:srgbClr val="57687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noProof="0"/>
            </a:p>
          </p:txBody>
        </p:sp>
      </p:grpSp>
      <p:sp>
        <p:nvSpPr>
          <p:cNvPr id="18" name="Textfeld 17">
            <a:extLst>
              <a:ext uri="{FF2B5EF4-FFF2-40B4-BE49-F238E27FC236}">
                <a16:creationId xmlns:a16="http://schemas.microsoft.com/office/drawing/2014/main" id="{75DF2EB5-E68F-4A5F-8B05-DCA7BFDCE920}"/>
              </a:ext>
            </a:extLst>
          </p:cNvPr>
          <p:cNvSpPr txBox="1"/>
          <p:nvPr userDrawn="1"/>
        </p:nvSpPr>
        <p:spPr>
          <a:xfrm>
            <a:off x="1022968" y="288130"/>
            <a:ext cx="200375" cy="144000"/>
          </a:xfrm>
          <a:prstGeom prst="rect">
            <a:avLst/>
          </a:prstGeom>
          <a:noFill/>
        </p:spPr>
        <p:txBody>
          <a:bodyPr wrap="none" lIns="0" tIns="0" rIns="0" bIns="0" rtlCol="0" anchor="ctr" anchorCtr="0">
            <a:noAutofit/>
          </a:bodyPr>
          <a:lstStyle/>
          <a:p>
            <a:pPr marL="0" indent="0" algn="r">
              <a:spcAft>
                <a:spcPts val="1000"/>
              </a:spcAft>
              <a:buClr>
                <a:schemeClr val="accent1"/>
              </a:buClr>
              <a:buFont typeface="Calibri" panose="020F0502020204030204" pitchFamily="34" charset="0"/>
              <a:buNone/>
            </a:pPr>
            <a:r>
              <a:rPr lang="de-DE" sz="800" noProof="0" dirty="0">
                <a:solidFill>
                  <a:schemeClr val="accent3"/>
                </a:solidFill>
              </a:rPr>
              <a:t>Folie</a:t>
            </a:r>
          </a:p>
        </p:txBody>
      </p:sp>
      <p:sp>
        <p:nvSpPr>
          <p:cNvPr id="19" name="Datumsplatzhalter 3">
            <a:extLst>
              <a:ext uri="{FF2B5EF4-FFF2-40B4-BE49-F238E27FC236}">
                <a16:creationId xmlns:a16="http://schemas.microsoft.com/office/drawing/2014/main" id="{BCFC1BAD-41EE-4128-8A7A-EE2F025E8083}"/>
              </a:ext>
            </a:extLst>
          </p:cNvPr>
          <p:cNvSpPr txBox="1">
            <a:spLocks/>
          </p:cNvSpPr>
          <p:nvPr userDrawn="1"/>
        </p:nvSpPr>
        <p:spPr>
          <a:xfrm>
            <a:off x="431255" y="288130"/>
            <a:ext cx="504000" cy="144000"/>
          </a:xfrm>
          <a:prstGeom prst="rect">
            <a:avLst/>
          </a:prstGeom>
        </p:spPr>
        <p:txBody>
          <a:bodyPr wrap="none" lIns="0" tIns="0" rIns="0" bIns="0" anchor="ctr" anchorCtr="0"/>
          <a:lstStyle>
            <a:defPPr>
              <a:defRPr lang="de-DE"/>
            </a:defPPr>
            <a:lvl1pPr marL="0" algn="l" defTabSz="691195" rtl="0" eaLnBrk="1" latinLnBrk="0" hangingPunct="1">
              <a:defRPr sz="1361"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r>
              <a:rPr lang="de-DE" sz="800" dirty="0">
                <a:solidFill>
                  <a:schemeClr val="accent3"/>
                </a:solidFill>
              </a:rPr>
              <a:t>August 2023</a:t>
            </a:r>
          </a:p>
        </p:txBody>
      </p:sp>
      <p:sp>
        <p:nvSpPr>
          <p:cNvPr id="20" name="Fußzeilenplatzhalter 4">
            <a:extLst>
              <a:ext uri="{FF2B5EF4-FFF2-40B4-BE49-F238E27FC236}">
                <a16:creationId xmlns:a16="http://schemas.microsoft.com/office/drawing/2014/main" id="{16FF0CE1-A8FD-49C4-A3E9-FE4AF74EA0B5}"/>
              </a:ext>
            </a:extLst>
          </p:cNvPr>
          <p:cNvSpPr txBox="1">
            <a:spLocks/>
          </p:cNvSpPr>
          <p:nvPr userDrawn="1"/>
        </p:nvSpPr>
        <p:spPr>
          <a:xfrm>
            <a:off x="1439951" y="288130"/>
            <a:ext cx="5256000" cy="144000"/>
          </a:xfrm>
          <a:prstGeom prst="rect">
            <a:avLst/>
          </a:prstGeom>
        </p:spPr>
        <p:txBody>
          <a:bodyPr wrap="none" lIns="72000" tIns="0" rIns="0" bIns="0" anchor="ctr" anchorCtr="0"/>
          <a:lstStyle>
            <a:defPPr>
              <a:defRPr lang="de-DE"/>
            </a:defPPr>
            <a:lvl1pPr marL="0" algn="l" defTabSz="691195" rtl="0" eaLnBrk="1" latinLnBrk="0" hangingPunct="1">
              <a:defRPr sz="1361"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r>
              <a:rPr lang="de-DE" sz="800" dirty="0">
                <a:solidFill>
                  <a:schemeClr val="accent3"/>
                </a:solidFill>
              </a:rPr>
              <a:t>mac/</a:t>
            </a:r>
            <a:r>
              <a:rPr lang="de-DE" sz="800" dirty="0" err="1">
                <a:solidFill>
                  <a:schemeClr val="accent3"/>
                </a:solidFill>
              </a:rPr>
              <a:t>explore</a:t>
            </a:r>
            <a:r>
              <a:rPr lang="de-DE" sz="800" baseline="30000" dirty="0">
                <a:solidFill>
                  <a:schemeClr val="accent3"/>
                </a:solidFill>
              </a:rPr>
              <a:t>©</a:t>
            </a:r>
            <a:r>
              <a:rPr lang="de-DE" sz="800" dirty="0">
                <a:solidFill>
                  <a:schemeClr val="accent3"/>
                </a:solidFill>
              </a:rPr>
              <a:t> Marktmonitor Energie 2023</a:t>
            </a:r>
            <a:r>
              <a:rPr lang="de-DE" sz="800" baseline="0" dirty="0">
                <a:solidFill>
                  <a:schemeClr val="accent3"/>
                </a:solidFill>
              </a:rPr>
              <a:t> | </a:t>
            </a:r>
            <a:r>
              <a:rPr lang="de-DE" sz="800" dirty="0">
                <a:solidFill>
                  <a:schemeClr val="accent3"/>
                </a:solidFill>
              </a:rPr>
              <a:t>Welle 5</a:t>
            </a:r>
          </a:p>
        </p:txBody>
      </p:sp>
      <p:sp>
        <p:nvSpPr>
          <p:cNvPr id="21" name="Foliennummernplatzhalter 5">
            <a:extLst>
              <a:ext uri="{FF2B5EF4-FFF2-40B4-BE49-F238E27FC236}">
                <a16:creationId xmlns:a16="http://schemas.microsoft.com/office/drawing/2014/main" id="{80855C25-C5CA-460E-9546-C274D69567DA}"/>
              </a:ext>
            </a:extLst>
          </p:cNvPr>
          <p:cNvSpPr txBox="1">
            <a:spLocks/>
          </p:cNvSpPr>
          <p:nvPr userDrawn="1"/>
        </p:nvSpPr>
        <p:spPr>
          <a:xfrm>
            <a:off x="1223367" y="288130"/>
            <a:ext cx="216000" cy="144000"/>
          </a:xfrm>
          <a:prstGeom prst="rect">
            <a:avLst/>
          </a:prstGeom>
        </p:spPr>
        <p:txBody>
          <a:bodyPr wrap="none" lIns="36000" tIns="0" rIns="0" bIns="0" anchor="ctr" anchorCtr="0"/>
          <a:lstStyle>
            <a:defPPr>
              <a:defRPr lang="de-DE"/>
            </a:defPPr>
            <a:lvl1pPr marL="0" algn="l" defTabSz="691195" rtl="0" eaLnBrk="1" latinLnBrk="0" hangingPunct="1">
              <a:defRPr sz="1361" kern="1200">
                <a:solidFill>
                  <a:schemeClr val="tx1"/>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fld id="{915ABBCB-2658-4656-B2C4-43A1F658563B}" type="slidenum">
              <a:rPr lang="de-DE" sz="800" smtClean="0">
                <a:solidFill>
                  <a:schemeClr val="accent3"/>
                </a:solidFill>
              </a:rPr>
              <a:pPr/>
              <a:t>‹Nr.›</a:t>
            </a:fld>
            <a:endParaRPr lang="de-DE" sz="800" dirty="0">
              <a:solidFill>
                <a:schemeClr val="accent3"/>
              </a:solidFill>
            </a:endParaRPr>
          </a:p>
        </p:txBody>
      </p:sp>
    </p:spTree>
    <p:extLst>
      <p:ext uri="{BB962C8B-B14F-4D97-AF65-F5344CB8AC3E}">
        <p14:creationId xmlns:p14="http://schemas.microsoft.com/office/powerpoint/2010/main" val="3297314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p:txStyles>
    <p:titleStyle>
      <a:lvl1pPr algn="l" defTabSz="691157" rtl="0" eaLnBrk="1" latinLnBrk="0" hangingPunct="1">
        <a:lnSpc>
          <a:spcPct val="90000"/>
        </a:lnSpc>
        <a:spcBef>
          <a:spcPct val="0"/>
        </a:spcBef>
        <a:buNone/>
        <a:defRPr sz="2600" b="1" kern="1200">
          <a:solidFill>
            <a:schemeClr val="bg2"/>
          </a:solidFill>
          <a:latin typeface="+mj-lt"/>
          <a:ea typeface="+mj-ea"/>
          <a:cs typeface="+mj-cs"/>
        </a:defRPr>
      </a:lvl1pPr>
    </p:titleStyle>
    <p:bodyStyle>
      <a:lvl1pPr marL="360000" indent="-360000" algn="l" defTabSz="691157" rtl="0" eaLnBrk="1" latinLnBrk="0" hangingPunct="1">
        <a:lnSpc>
          <a:spcPct val="90000"/>
        </a:lnSpc>
        <a:spcBef>
          <a:spcPts val="500"/>
        </a:spcBef>
        <a:spcAft>
          <a:spcPts val="500"/>
        </a:spcAft>
        <a:buClr>
          <a:schemeClr val="bg2"/>
        </a:buClr>
        <a:buFont typeface="Calibri" panose="020F0502020204030204" pitchFamily="34" charset="0"/>
        <a:buChar char="•"/>
        <a:defRPr sz="2000" kern="1200">
          <a:solidFill>
            <a:schemeClr val="tx1"/>
          </a:solidFill>
          <a:latin typeface="+mn-lt"/>
          <a:ea typeface="+mn-ea"/>
          <a:cs typeface="+mn-cs"/>
        </a:defRPr>
      </a:lvl1pPr>
      <a:lvl2pPr marL="720000" indent="-360000" algn="l" defTabSz="691157" rtl="0" eaLnBrk="1" latinLnBrk="0" hangingPunct="1">
        <a:lnSpc>
          <a:spcPct val="90000"/>
        </a:lnSpc>
        <a:spcBef>
          <a:spcPts val="500"/>
        </a:spcBef>
        <a:spcAft>
          <a:spcPts val="250"/>
        </a:spcAft>
        <a:buClr>
          <a:schemeClr val="bg2"/>
        </a:buClr>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250"/>
        </a:spcBef>
        <a:spcAft>
          <a:spcPts val="150"/>
        </a:spcAft>
        <a:buClr>
          <a:schemeClr val="tx1"/>
        </a:buClr>
        <a:buFont typeface="Calibri" panose="020F0502020204030204" pitchFamily="34" charset="0"/>
        <a:buChar char="◦"/>
        <a:defRPr sz="2000" kern="1200">
          <a:solidFill>
            <a:schemeClr val="tx1"/>
          </a:solidFill>
          <a:latin typeface="+mn-lt"/>
          <a:ea typeface="+mn-ea"/>
          <a:cs typeface="+mn-cs"/>
        </a:defRPr>
      </a:lvl3pPr>
      <a:lvl4pPr marL="1440000" indent="-360000" algn="l" defTabSz="691157" rtl="0" eaLnBrk="1" latinLnBrk="0" hangingPunct="1">
        <a:lnSpc>
          <a:spcPct val="90000"/>
        </a:lnSpc>
        <a:spcBef>
          <a:spcPts val="150"/>
        </a:spcBef>
        <a:spcAft>
          <a:spcPts val="0"/>
        </a:spcAft>
        <a:buClr>
          <a:schemeClr val="tx1"/>
        </a:buClr>
        <a:buFont typeface="Calibri" panose="020F0502020204030204" pitchFamily="34" charset="0"/>
        <a:buChar char="­"/>
        <a:defRPr sz="2000" kern="1200">
          <a:solidFill>
            <a:schemeClr val="tx1"/>
          </a:solidFill>
          <a:latin typeface="+mn-lt"/>
          <a:ea typeface="+mn-ea"/>
          <a:cs typeface="+mn-cs"/>
        </a:defRPr>
      </a:lvl4pPr>
      <a:lvl5pPr marL="1800000" indent="-360000" algn="l" defTabSz="691157" rtl="0" eaLnBrk="1" latinLnBrk="0" hangingPunct="1">
        <a:lnSpc>
          <a:spcPct val="90000"/>
        </a:lnSpc>
        <a:spcBef>
          <a:spcPts val="100"/>
        </a:spcBef>
        <a:buClrTx/>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p:bodyStyle>
    <p:otherStyle>
      <a:defPPr>
        <a:defRPr lang="de-DE"/>
      </a:defPPr>
      <a:lvl1pPr marL="0" algn="l" defTabSz="691157" rtl="0" eaLnBrk="1" latinLnBrk="0" hangingPunct="1">
        <a:defRPr sz="1360" kern="1200">
          <a:solidFill>
            <a:schemeClr val="tx1"/>
          </a:solidFill>
          <a:latin typeface="+mn-lt"/>
          <a:ea typeface="+mn-ea"/>
          <a:cs typeface="+mn-cs"/>
        </a:defRPr>
      </a:lvl1pPr>
      <a:lvl2pPr marL="345578" algn="l" defTabSz="691157" rtl="0" eaLnBrk="1" latinLnBrk="0" hangingPunct="1">
        <a:defRPr sz="1360" kern="1200">
          <a:solidFill>
            <a:schemeClr val="tx1"/>
          </a:solidFill>
          <a:latin typeface="+mn-lt"/>
          <a:ea typeface="+mn-ea"/>
          <a:cs typeface="+mn-cs"/>
        </a:defRPr>
      </a:lvl2pPr>
      <a:lvl3pPr marL="691157" algn="l" defTabSz="691157" rtl="0" eaLnBrk="1" latinLnBrk="0" hangingPunct="1">
        <a:defRPr sz="1360" kern="1200">
          <a:solidFill>
            <a:schemeClr val="tx1"/>
          </a:solidFill>
          <a:latin typeface="+mn-lt"/>
          <a:ea typeface="+mn-ea"/>
          <a:cs typeface="+mn-cs"/>
        </a:defRPr>
      </a:lvl3pPr>
      <a:lvl4pPr marL="1036735" algn="l" defTabSz="691157" rtl="0" eaLnBrk="1" latinLnBrk="0" hangingPunct="1">
        <a:defRPr sz="1360" kern="1200">
          <a:solidFill>
            <a:schemeClr val="tx1"/>
          </a:solidFill>
          <a:latin typeface="+mn-lt"/>
          <a:ea typeface="+mn-ea"/>
          <a:cs typeface="+mn-cs"/>
        </a:defRPr>
      </a:lvl4pPr>
      <a:lvl5pPr marL="1382316" algn="l" defTabSz="691157" rtl="0" eaLnBrk="1" latinLnBrk="0" hangingPunct="1">
        <a:defRPr sz="1360" kern="1200">
          <a:solidFill>
            <a:schemeClr val="tx1"/>
          </a:solidFill>
          <a:latin typeface="+mn-lt"/>
          <a:ea typeface="+mn-ea"/>
          <a:cs typeface="+mn-cs"/>
        </a:defRPr>
      </a:lvl5pPr>
      <a:lvl6pPr marL="1727893" algn="l" defTabSz="691157" rtl="0" eaLnBrk="1" latinLnBrk="0" hangingPunct="1">
        <a:defRPr sz="1360" kern="1200">
          <a:solidFill>
            <a:schemeClr val="tx1"/>
          </a:solidFill>
          <a:latin typeface="+mn-lt"/>
          <a:ea typeface="+mn-ea"/>
          <a:cs typeface="+mn-cs"/>
        </a:defRPr>
      </a:lvl6pPr>
      <a:lvl7pPr marL="2073473" algn="l" defTabSz="691157" rtl="0" eaLnBrk="1" latinLnBrk="0" hangingPunct="1">
        <a:defRPr sz="1360" kern="1200">
          <a:solidFill>
            <a:schemeClr val="tx1"/>
          </a:solidFill>
          <a:latin typeface="+mn-lt"/>
          <a:ea typeface="+mn-ea"/>
          <a:cs typeface="+mn-cs"/>
        </a:defRPr>
      </a:lvl7pPr>
      <a:lvl8pPr marL="2419051" algn="l" defTabSz="691157" rtl="0" eaLnBrk="1" latinLnBrk="0" hangingPunct="1">
        <a:defRPr sz="1360" kern="1200">
          <a:solidFill>
            <a:schemeClr val="tx1"/>
          </a:solidFill>
          <a:latin typeface="+mn-lt"/>
          <a:ea typeface="+mn-ea"/>
          <a:cs typeface="+mn-cs"/>
        </a:defRPr>
      </a:lvl8pPr>
      <a:lvl9pPr marL="2764630" algn="l" defTabSz="691157" rtl="0" eaLnBrk="1" latinLnBrk="0" hangingPunct="1">
        <a:defRPr sz="1360" kern="1200">
          <a:solidFill>
            <a:schemeClr val="tx1"/>
          </a:solidFill>
          <a:latin typeface="+mn-lt"/>
          <a:ea typeface="+mn-ea"/>
          <a:cs typeface="+mn-cs"/>
        </a:defRPr>
      </a:lvl9pPr>
    </p:otherStyle>
  </p:txStyles>
  <p:extLst>
    <p:ext uri="{27BBF7A9-308A-43DC-89C8-2F10F3537804}">
      <p15:sldGuideLst xmlns:p15="http://schemas.microsoft.com/office/powerpoint/2012/main">
        <p15:guide id="19" orient="horz" pos="953">
          <p15:clr>
            <a:srgbClr val="F26B43"/>
          </p15:clr>
        </p15:guide>
        <p15:guide id="20" pos="272">
          <p15:clr>
            <a:srgbClr val="F26B43"/>
          </p15:clr>
        </p15:guide>
        <p15:guide id="21" pos="5533">
          <p15:clr>
            <a:srgbClr val="F26B43"/>
          </p15:clr>
        </p15:guide>
        <p15:guide id="22" pos="1451">
          <p15:clr>
            <a:srgbClr val="F26B43"/>
          </p15:clr>
        </p15:guide>
        <p15:guide id="23" pos="1632">
          <p15:clr>
            <a:srgbClr val="F26B43"/>
          </p15:clr>
        </p15:guide>
        <p15:guide id="24" pos="2812">
          <p15:clr>
            <a:srgbClr val="F26B43"/>
          </p15:clr>
        </p15:guide>
        <p15:guide id="25" pos="2993">
          <p15:clr>
            <a:srgbClr val="F26B43"/>
          </p15:clr>
        </p15:guide>
        <p15:guide id="26" pos="4173">
          <p15:clr>
            <a:srgbClr val="F26B43"/>
          </p15:clr>
        </p15:guide>
        <p15:guide id="27" pos="4354">
          <p15:clr>
            <a:srgbClr val="F26B43"/>
          </p15:clr>
        </p15:guide>
        <p15:guide id="28" orient="horz" pos="3130">
          <p15:clr>
            <a:srgbClr val="F26B43"/>
          </p15:clr>
        </p15:guide>
        <p15:guide id="29" orient="horz" pos="363">
          <p15:clr>
            <a:srgbClr val="F26B43"/>
          </p15:clr>
        </p15:guide>
        <p15:guide id="30" orient="horz" pos="1134">
          <p15:clr>
            <a:srgbClr val="F26B43"/>
          </p15:clr>
        </p15:guide>
        <p15:guide id="31" orient="horz" pos="544">
          <p15:clr>
            <a:srgbClr val="F26B43"/>
          </p15:clr>
        </p15:guide>
        <p15:guide id="32" orient="horz" pos="2041">
          <p15:clr>
            <a:srgbClr val="F26B43"/>
          </p15:clr>
        </p15:guide>
        <p15:guide id="33" orient="horz" pos="222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chart" Target="../charts/chart8.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chart" Target="../charts/chart13.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chart" Target="../charts/chart21.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oleObject" Target="../embeddings/oleObject8.bin"/><Relationship Id="rId7" Type="http://schemas.openxmlformats.org/officeDocument/2006/relationships/chart" Target="../charts/chart2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chart" Target="../charts/chart24.x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chart" Target="../charts/chart25.x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file:///C:\BDEW-Piktogramme\\Ergebnis.emf" TargetMode="External"/><Relationship Id="rId2" Type="http://schemas.openxmlformats.org/officeDocument/2006/relationships/image" Target="../media/image18.emf"/><Relationship Id="rId1" Type="http://schemas.openxmlformats.org/officeDocument/2006/relationships/slideLayout" Target="../slideLayouts/slideLayout17.xml"/><Relationship Id="rId5" Type="http://schemas.openxmlformats.org/officeDocument/2006/relationships/image" Target="file:///C:\BDEW-Piktogramme\\Erlaeuterung.emf" TargetMode="External"/><Relationship Id="rId4" Type="http://schemas.openxmlformats.org/officeDocument/2006/relationships/image" Target="../media/image19.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1"/>
            </p:custDataLst>
            <p:extLst>
              <p:ext uri="{D42A27DB-BD31-4B8C-83A1-F6EECF244321}">
                <p14:modId xmlns:p14="http://schemas.microsoft.com/office/powerpoint/2010/main" val="379796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6" progId="TCLayout.ActiveDocument.1">
                  <p:embed/>
                </p:oleObj>
              </mc:Choice>
              <mc:Fallback>
                <p:oleObj name="think-cell Folie" r:id="rId3" imgW="425" imgH="42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DCBE5123-4072-4528-8780-6B4E582357FC}"/>
              </a:ext>
            </a:extLst>
          </p:cNvPr>
          <p:cNvSpPr>
            <a:spLocks noGrp="1"/>
          </p:cNvSpPr>
          <p:nvPr>
            <p:ph type="ctrTitle"/>
          </p:nvPr>
        </p:nvSpPr>
        <p:spPr/>
        <p:txBody>
          <a:bodyPr vert="horz"/>
          <a:lstStyle/>
          <a:p>
            <a:r>
              <a:rPr lang="de-DE" dirty="0"/>
              <a:t>Marktmonitor Energie 2023</a:t>
            </a:r>
            <a:br>
              <a:rPr lang="de-DE" dirty="0"/>
            </a:br>
            <a:r>
              <a:rPr lang="de-DE" sz="2400" dirty="0"/>
              <a:t>Meinungsumfrage zur aktuellen Situation im Strom- und Gasmarkt in Deutschland (Kurzfassung)</a:t>
            </a:r>
          </a:p>
        </p:txBody>
      </p:sp>
      <p:sp>
        <p:nvSpPr>
          <p:cNvPr id="3" name="Untertitel 2">
            <a:extLst>
              <a:ext uri="{FF2B5EF4-FFF2-40B4-BE49-F238E27FC236}">
                <a16:creationId xmlns:a16="http://schemas.microsoft.com/office/drawing/2014/main" id="{A4CD7DD0-5A0A-44E5-AC5E-9D7BD7957CC7}"/>
              </a:ext>
            </a:extLst>
          </p:cNvPr>
          <p:cNvSpPr>
            <a:spLocks noGrp="1"/>
          </p:cNvSpPr>
          <p:nvPr>
            <p:ph type="subTitle" idx="1"/>
          </p:nvPr>
        </p:nvSpPr>
        <p:spPr/>
        <p:txBody>
          <a:bodyPr/>
          <a:lstStyle/>
          <a:p>
            <a:r>
              <a:rPr lang="de-DE" dirty="0"/>
              <a:t>Durchgeführt von </a:t>
            </a:r>
            <a:r>
              <a:rPr lang="de-DE" dirty="0" err="1"/>
              <a:t>management</a:t>
            </a:r>
            <a:r>
              <a:rPr lang="de-DE" dirty="0"/>
              <a:t> </a:t>
            </a:r>
            <a:r>
              <a:rPr lang="de-DE" dirty="0" err="1"/>
              <a:t>consult</a:t>
            </a:r>
            <a:r>
              <a:rPr lang="de-DE" dirty="0"/>
              <a:t>/Mannheim im Auftrag des BDEW</a:t>
            </a:r>
            <a:r>
              <a:rPr lang="de-DE"/>
              <a:t>, Juni 2023 </a:t>
            </a:r>
            <a:r>
              <a:rPr lang="de-DE" dirty="0"/>
              <a:t>(Welle 5)</a:t>
            </a:r>
          </a:p>
        </p:txBody>
      </p:sp>
      <p:sp>
        <p:nvSpPr>
          <p:cNvPr id="4" name="Datumsplatzhalter 3">
            <a:extLst>
              <a:ext uri="{FF2B5EF4-FFF2-40B4-BE49-F238E27FC236}">
                <a16:creationId xmlns:a16="http://schemas.microsoft.com/office/drawing/2014/main" id="{3C0DEBE9-3DF1-4F8D-A304-05F7C39A8B84}"/>
              </a:ext>
            </a:extLst>
          </p:cNvPr>
          <p:cNvSpPr>
            <a:spLocks noGrp="1"/>
          </p:cNvSpPr>
          <p:nvPr>
            <p:ph type="dt" sz="half" idx="10"/>
          </p:nvPr>
        </p:nvSpPr>
        <p:spPr>
          <a:xfrm>
            <a:off x="3240000" y="4680000"/>
            <a:ext cx="864000" cy="216000"/>
          </a:xfrm>
        </p:spPr>
        <p:txBody>
          <a:bodyPr/>
          <a:lstStyle/>
          <a:p>
            <a:r>
              <a:rPr lang="de-DE" sz="800" dirty="0"/>
              <a:t>August 2023 </a:t>
            </a:r>
          </a:p>
        </p:txBody>
      </p:sp>
    </p:spTree>
    <p:extLst>
      <p:ext uri="{BB962C8B-B14F-4D97-AF65-F5344CB8AC3E}">
        <p14:creationId xmlns:p14="http://schemas.microsoft.com/office/powerpoint/2010/main" val="998343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554182" y="1706563"/>
            <a:ext cx="1044000" cy="2804552"/>
            <a:chOff x="540328" y="1706563"/>
            <a:chExt cx="1044000" cy="2804552"/>
          </a:xfrm>
        </p:grpSpPr>
        <p:sp>
          <p:nvSpPr>
            <p:cNvPr id="55" name="Rechteck 54"/>
            <p:cNvSpPr/>
            <p:nvPr/>
          </p:nvSpPr>
          <p:spPr>
            <a:xfrm>
              <a:off x="540328" y="1706563"/>
              <a:ext cx="1044000" cy="28045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1000"/>
                </a:spcAft>
              </a:pPr>
              <a:endParaRPr lang="de-DE" sz="1800" dirty="0" err="1">
                <a:solidFill>
                  <a:schemeClr val="bg1"/>
                </a:solidFill>
              </a:endParaRPr>
            </a:p>
          </p:txBody>
        </p:sp>
        <p:grpSp>
          <p:nvGrpSpPr>
            <p:cNvPr id="4" name="Gruppieren 3"/>
            <p:cNvGrpSpPr/>
            <p:nvPr/>
          </p:nvGrpSpPr>
          <p:grpSpPr>
            <a:xfrm>
              <a:off x="558328" y="1843887"/>
              <a:ext cx="1008000" cy="2318544"/>
              <a:chOff x="558328" y="1843887"/>
              <a:chExt cx="1008000" cy="2318544"/>
            </a:xfrm>
          </p:grpSpPr>
          <p:cxnSp>
            <p:nvCxnSpPr>
              <p:cNvPr id="12" name="Gerade Verbindung 11"/>
              <p:cNvCxnSpPr/>
              <p:nvPr/>
            </p:nvCxnSpPr>
            <p:spPr>
              <a:xfrm rot="5400000">
                <a:off x="1062328" y="1676145"/>
                <a:ext cx="0" cy="1008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558328" y="4162431"/>
                <a:ext cx="1008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558328" y="1843887"/>
                <a:ext cx="1008000" cy="153888"/>
              </a:xfrm>
              <a:prstGeom prst="rect">
                <a:avLst/>
              </a:prstGeom>
            </p:spPr>
            <p:txBody>
              <a:bodyPr vert="horz" wrap="none" lIns="0" tIns="0" rIns="0" bIns="0" rtlCol="0" anchor="ctr" anchorCtr="0">
                <a:noAutofit/>
              </a:bodyPr>
              <a:lstStyle/>
              <a:p>
                <a:pPr algn="ctr">
                  <a:spcBef>
                    <a:spcPts val="500"/>
                  </a:spcBef>
                  <a:spcAft>
                    <a:spcPts val="500"/>
                  </a:spcAft>
                  <a:buClr>
                    <a:schemeClr val="bg2"/>
                  </a:buClr>
                </a:pPr>
                <a:r>
                  <a:rPr lang="de-DE" sz="1000" b="1" dirty="0"/>
                  <a:t>Gesamt</a:t>
                </a:r>
              </a:p>
            </p:txBody>
          </p:sp>
        </p:grpSp>
      </p:grpSp>
      <p:sp>
        <p:nvSpPr>
          <p:cNvPr id="11" name="Freeform 96"/>
          <p:cNvSpPr>
            <a:spLocks noChangeAspect="1"/>
          </p:cNvSpPr>
          <p:nvPr/>
        </p:nvSpPr>
        <p:spPr bwMode="auto">
          <a:xfrm>
            <a:off x="6328210" y="1900550"/>
            <a:ext cx="2455429" cy="2304000"/>
          </a:xfrm>
          <a:custGeom>
            <a:avLst/>
            <a:gdLst>
              <a:gd name="T0" fmla="*/ 1582 w 1853"/>
              <a:gd name="T1" fmla="*/ 271 h 1739"/>
              <a:gd name="T2" fmla="*/ 927 w 1853"/>
              <a:gd name="T3" fmla="*/ 0 h 1739"/>
              <a:gd name="T4" fmla="*/ 271 w 1853"/>
              <a:gd name="T5" fmla="*/ 271 h 1739"/>
              <a:gd name="T6" fmla="*/ 0 w 1853"/>
              <a:gd name="T7" fmla="*/ 926 h 1739"/>
              <a:gd name="T8" fmla="*/ 127 w 1853"/>
              <a:gd name="T9" fmla="*/ 1396 h 1739"/>
              <a:gd name="T10" fmla="*/ 462 w 1853"/>
              <a:gd name="T11" fmla="*/ 1728 h 1739"/>
              <a:gd name="T12" fmla="*/ 502 w 1853"/>
              <a:gd name="T13" fmla="*/ 1739 h 1739"/>
              <a:gd name="T14" fmla="*/ 572 w 1853"/>
              <a:gd name="T15" fmla="*/ 1699 h 1739"/>
              <a:gd name="T16" fmla="*/ 543 w 1853"/>
              <a:gd name="T17" fmla="*/ 1589 h 1739"/>
              <a:gd name="T18" fmla="*/ 161 w 1853"/>
              <a:gd name="T19" fmla="*/ 926 h 1739"/>
              <a:gd name="T20" fmla="*/ 927 w 1853"/>
              <a:gd name="T21" fmla="*/ 161 h 1739"/>
              <a:gd name="T22" fmla="*/ 1692 w 1853"/>
              <a:gd name="T23" fmla="*/ 926 h 1739"/>
              <a:gd name="T24" fmla="*/ 1553 w 1853"/>
              <a:gd name="T25" fmla="*/ 1357 h 1739"/>
              <a:gd name="T26" fmla="*/ 1278 w 1853"/>
              <a:gd name="T27" fmla="*/ 1489 h 1739"/>
              <a:gd name="T28" fmla="*/ 1023 w 1853"/>
              <a:gd name="T29" fmla="*/ 1297 h 1739"/>
              <a:gd name="T30" fmla="*/ 1306 w 1853"/>
              <a:gd name="T31" fmla="*/ 950 h 1739"/>
              <a:gd name="T32" fmla="*/ 1306 w 1853"/>
              <a:gd name="T33" fmla="*/ 716 h 1739"/>
              <a:gd name="T34" fmla="*/ 1286 w 1853"/>
              <a:gd name="T35" fmla="*/ 696 h 1739"/>
              <a:gd name="T36" fmla="*/ 1179 w 1853"/>
              <a:gd name="T37" fmla="*/ 696 h 1739"/>
              <a:gd name="T38" fmla="*/ 1179 w 1853"/>
              <a:gd name="T39" fmla="*/ 477 h 1739"/>
              <a:gd name="T40" fmla="*/ 1098 w 1853"/>
              <a:gd name="T41" fmla="*/ 396 h 1739"/>
              <a:gd name="T42" fmla="*/ 1018 w 1853"/>
              <a:gd name="T43" fmla="*/ 477 h 1739"/>
              <a:gd name="T44" fmla="*/ 1018 w 1853"/>
              <a:gd name="T45" fmla="*/ 696 h 1739"/>
              <a:gd name="T46" fmla="*/ 835 w 1853"/>
              <a:gd name="T47" fmla="*/ 696 h 1739"/>
              <a:gd name="T48" fmla="*/ 835 w 1853"/>
              <a:gd name="T49" fmla="*/ 477 h 1739"/>
              <a:gd name="T50" fmla="*/ 755 w 1853"/>
              <a:gd name="T51" fmla="*/ 396 h 1739"/>
              <a:gd name="T52" fmla="*/ 674 w 1853"/>
              <a:gd name="T53" fmla="*/ 477 h 1739"/>
              <a:gd name="T54" fmla="*/ 674 w 1853"/>
              <a:gd name="T55" fmla="*/ 696 h 1739"/>
              <a:gd name="T56" fmla="*/ 567 w 1853"/>
              <a:gd name="T57" fmla="*/ 696 h 1739"/>
              <a:gd name="T58" fmla="*/ 547 w 1853"/>
              <a:gd name="T59" fmla="*/ 716 h 1739"/>
              <a:gd name="T60" fmla="*/ 547 w 1853"/>
              <a:gd name="T61" fmla="*/ 950 h 1739"/>
              <a:gd name="T62" fmla="*/ 859 w 1853"/>
              <a:gd name="T63" fmla="*/ 1302 h 1739"/>
              <a:gd name="T64" fmla="*/ 976 w 1853"/>
              <a:gd name="T65" fmla="*/ 1526 h 1739"/>
              <a:gd name="T66" fmla="*/ 1278 w 1853"/>
              <a:gd name="T67" fmla="*/ 1650 h 1739"/>
              <a:gd name="T68" fmla="*/ 1673 w 1853"/>
              <a:gd name="T69" fmla="*/ 1464 h 1739"/>
              <a:gd name="T70" fmla="*/ 1853 w 1853"/>
              <a:gd name="T71" fmla="*/ 926 h 1739"/>
              <a:gd name="T72" fmla="*/ 1582 w 1853"/>
              <a:gd name="T73" fmla="*/ 271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3" h="1739">
                <a:moveTo>
                  <a:pt x="1582" y="271"/>
                </a:moveTo>
                <a:cubicBezTo>
                  <a:pt x="1407" y="96"/>
                  <a:pt x="1174" y="0"/>
                  <a:pt x="927" y="0"/>
                </a:cubicBezTo>
                <a:cubicBezTo>
                  <a:pt x="679" y="0"/>
                  <a:pt x="446" y="96"/>
                  <a:pt x="271" y="271"/>
                </a:cubicBezTo>
                <a:cubicBezTo>
                  <a:pt x="96" y="446"/>
                  <a:pt x="0" y="679"/>
                  <a:pt x="0" y="926"/>
                </a:cubicBezTo>
                <a:cubicBezTo>
                  <a:pt x="0" y="1092"/>
                  <a:pt x="44" y="1254"/>
                  <a:pt x="127" y="1396"/>
                </a:cubicBezTo>
                <a:cubicBezTo>
                  <a:pt x="208" y="1533"/>
                  <a:pt x="324" y="1648"/>
                  <a:pt x="462" y="1728"/>
                </a:cubicBezTo>
                <a:cubicBezTo>
                  <a:pt x="475" y="1736"/>
                  <a:pt x="489" y="1739"/>
                  <a:pt x="502" y="1739"/>
                </a:cubicBezTo>
                <a:cubicBezTo>
                  <a:pt x="530" y="1739"/>
                  <a:pt x="557" y="1725"/>
                  <a:pt x="572" y="1699"/>
                </a:cubicBezTo>
                <a:cubicBezTo>
                  <a:pt x="594" y="1661"/>
                  <a:pt x="581" y="1612"/>
                  <a:pt x="543" y="1589"/>
                </a:cubicBezTo>
                <a:cubicBezTo>
                  <a:pt x="307" y="1452"/>
                  <a:pt x="161" y="1198"/>
                  <a:pt x="161" y="926"/>
                </a:cubicBezTo>
                <a:cubicBezTo>
                  <a:pt x="161" y="504"/>
                  <a:pt x="504" y="161"/>
                  <a:pt x="927" y="161"/>
                </a:cubicBezTo>
                <a:cubicBezTo>
                  <a:pt x="1349" y="161"/>
                  <a:pt x="1692" y="504"/>
                  <a:pt x="1692" y="926"/>
                </a:cubicBezTo>
                <a:cubicBezTo>
                  <a:pt x="1692" y="1105"/>
                  <a:pt x="1644" y="1254"/>
                  <a:pt x="1553" y="1357"/>
                </a:cubicBezTo>
                <a:cubicBezTo>
                  <a:pt x="1478" y="1441"/>
                  <a:pt x="1378" y="1489"/>
                  <a:pt x="1278" y="1489"/>
                </a:cubicBezTo>
                <a:cubicBezTo>
                  <a:pt x="1178" y="1489"/>
                  <a:pt x="1065" y="1437"/>
                  <a:pt x="1023" y="1297"/>
                </a:cubicBezTo>
                <a:cubicBezTo>
                  <a:pt x="1185" y="1264"/>
                  <a:pt x="1306" y="1121"/>
                  <a:pt x="1306" y="950"/>
                </a:cubicBezTo>
                <a:cubicBezTo>
                  <a:pt x="1306" y="716"/>
                  <a:pt x="1306" y="716"/>
                  <a:pt x="1306" y="716"/>
                </a:cubicBezTo>
                <a:cubicBezTo>
                  <a:pt x="1306" y="705"/>
                  <a:pt x="1297" y="696"/>
                  <a:pt x="1286" y="696"/>
                </a:cubicBezTo>
                <a:cubicBezTo>
                  <a:pt x="1179" y="696"/>
                  <a:pt x="1179" y="696"/>
                  <a:pt x="1179" y="696"/>
                </a:cubicBezTo>
                <a:cubicBezTo>
                  <a:pt x="1179" y="477"/>
                  <a:pt x="1179" y="477"/>
                  <a:pt x="1179" y="477"/>
                </a:cubicBezTo>
                <a:cubicBezTo>
                  <a:pt x="1179" y="432"/>
                  <a:pt x="1143" y="396"/>
                  <a:pt x="1098" y="396"/>
                </a:cubicBezTo>
                <a:cubicBezTo>
                  <a:pt x="1054" y="396"/>
                  <a:pt x="1018" y="432"/>
                  <a:pt x="1018" y="477"/>
                </a:cubicBezTo>
                <a:cubicBezTo>
                  <a:pt x="1018" y="696"/>
                  <a:pt x="1018" y="696"/>
                  <a:pt x="1018" y="696"/>
                </a:cubicBezTo>
                <a:cubicBezTo>
                  <a:pt x="835" y="696"/>
                  <a:pt x="835" y="696"/>
                  <a:pt x="835" y="696"/>
                </a:cubicBezTo>
                <a:cubicBezTo>
                  <a:pt x="835" y="477"/>
                  <a:pt x="835" y="477"/>
                  <a:pt x="835" y="477"/>
                </a:cubicBezTo>
                <a:cubicBezTo>
                  <a:pt x="835" y="432"/>
                  <a:pt x="799" y="396"/>
                  <a:pt x="755" y="396"/>
                </a:cubicBezTo>
                <a:cubicBezTo>
                  <a:pt x="710" y="396"/>
                  <a:pt x="674" y="432"/>
                  <a:pt x="674" y="477"/>
                </a:cubicBezTo>
                <a:cubicBezTo>
                  <a:pt x="674" y="696"/>
                  <a:pt x="674" y="696"/>
                  <a:pt x="674" y="696"/>
                </a:cubicBezTo>
                <a:cubicBezTo>
                  <a:pt x="567" y="696"/>
                  <a:pt x="567" y="696"/>
                  <a:pt x="567" y="696"/>
                </a:cubicBezTo>
                <a:cubicBezTo>
                  <a:pt x="556" y="696"/>
                  <a:pt x="547" y="705"/>
                  <a:pt x="547" y="716"/>
                </a:cubicBezTo>
                <a:cubicBezTo>
                  <a:pt x="547" y="950"/>
                  <a:pt x="547" y="950"/>
                  <a:pt x="547" y="950"/>
                </a:cubicBezTo>
                <a:cubicBezTo>
                  <a:pt x="547" y="1131"/>
                  <a:pt x="683" y="1281"/>
                  <a:pt x="859" y="1302"/>
                </a:cubicBezTo>
                <a:cubicBezTo>
                  <a:pt x="878" y="1391"/>
                  <a:pt x="917" y="1467"/>
                  <a:pt x="976" y="1526"/>
                </a:cubicBezTo>
                <a:cubicBezTo>
                  <a:pt x="1054" y="1606"/>
                  <a:pt x="1161" y="1650"/>
                  <a:pt x="1278" y="1650"/>
                </a:cubicBezTo>
                <a:cubicBezTo>
                  <a:pt x="1424" y="1650"/>
                  <a:pt x="1568" y="1582"/>
                  <a:pt x="1673" y="1464"/>
                </a:cubicBezTo>
                <a:cubicBezTo>
                  <a:pt x="1755" y="1371"/>
                  <a:pt x="1853" y="1202"/>
                  <a:pt x="1853" y="926"/>
                </a:cubicBezTo>
                <a:cubicBezTo>
                  <a:pt x="1853" y="679"/>
                  <a:pt x="1757" y="446"/>
                  <a:pt x="1582" y="27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de-DE" dirty="0"/>
          </a:p>
        </p:txBody>
      </p:sp>
      <p:graphicFrame>
        <p:nvGraphicFramePr>
          <p:cNvPr id="19" name="Object0"/>
          <p:cNvGraphicFramePr>
            <a:graphicFrameLocks/>
          </p:cNvGraphicFramePr>
          <p:nvPr>
            <p:extLst>
              <p:ext uri="{D42A27DB-BD31-4B8C-83A1-F6EECF244321}">
                <p14:modId xmlns:p14="http://schemas.microsoft.com/office/powerpoint/2010/main" val="2048695424"/>
              </p:ext>
            </p:extLst>
          </p:nvPr>
        </p:nvGraphicFramePr>
        <p:xfrm>
          <a:off x="250354" y="1578193"/>
          <a:ext cx="8713536" cy="2952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el 6"/>
          <p:cNvSpPr>
            <a:spLocks noGrp="1"/>
          </p:cNvSpPr>
          <p:nvPr>
            <p:ph type="title"/>
          </p:nvPr>
        </p:nvSpPr>
        <p:spPr>
          <a:xfrm>
            <a:off x="431257" y="864639"/>
            <a:ext cx="8352382" cy="647628"/>
          </a:xfrm>
        </p:spPr>
        <p:txBody>
          <a:bodyPr/>
          <a:lstStyle/>
          <a:p>
            <a:r>
              <a:rPr lang="de-DE" dirty="0"/>
              <a:t>Anteil der „verbundenen“ Stromkunden hat zugenommen</a:t>
            </a:r>
          </a:p>
        </p:txBody>
      </p:sp>
      <p:sp>
        <p:nvSpPr>
          <p:cNvPr id="6" name="Rectangle 3"/>
          <p:cNvSpPr>
            <a:spLocks noChangeArrowheads="1"/>
          </p:cNvSpPr>
          <p:nvPr/>
        </p:nvSpPr>
        <p:spPr bwMode="auto">
          <a:xfrm>
            <a:off x="431257" y="4607763"/>
            <a:ext cx="5715197"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Wie würden Sie das Verhältnis zu Ihrem Stromversorger aktuell beschreiben?</a:t>
            </a:r>
          </a:p>
          <a:p>
            <a:pPr marL="93663" indent="-93663">
              <a:lnSpc>
                <a:spcPct val="90000"/>
              </a:lnSpc>
              <a:buClr>
                <a:srgbClr val="000099"/>
              </a:buClr>
              <a:buFontTx/>
              <a:buChar char="-"/>
              <a:tabLst>
                <a:tab pos="182563" algn="l"/>
              </a:tabLst>
            </a:pPr>
            <a:r>
              <a:rPr lang="de-DE" sz="600" dirty="0"/>
              <a:t>Basis: Gesamt</a:t>
            </a:r>
          </a:p>
          <a:p>
            <a:pPr marL="93663" indent="-93663">
              <a:lnSpc>
                <a:spcPct val="90000"/>
              </a:lnSpc>
              <a:buClr>
                <a:srgbClr val="000099"/>
              </a:buClr>
              <a:buFontTx/>
              <a:buChar char="-"/>
              <a:tabLst>
                <a:tab pos="182563" algn="l"/>
              </a:tabLst>
            </a:pPr>
            <a:r>
              <a:rPr lang="de-DE" sz="600" dirty="0"/>
              <a:t>Angaben in Prozent</a:t>
            </a:r>
          </a:p>
        </p:txBody>
      </p:sp>
      <p:grpSp>
        <p:nvGrpSpPr>
          <p:cNvPr id="9" name="Gruppieren 8"/>
          <p:cNvGrpSpPr/>
          <p:nvPr/>
        </p:nvGrpSpPr>
        <p:grpSpPr>
          <a:xfrm>
            <a:off x="1746620" y="1689999"/>
            <a:ext cx="1008000" cy="2472432"/>
            <a:chOff x="1746620" y="1689999"/>
            <a:chExt cx="1008000" cy="2472432"/>
          </a:xfrm>
        </p:grpSpPr>
        <p:sp>
          <p:nvSpPr>
            <p:cNvPr id="17" name="Textfeld 16"/>
            <p:cNvSpPr txBox="1"/>
            <p:nvPr/>
          </p:nvSpPr>
          <p:spPr>
            <a:xfrm>
              <a:off x="1746620" y="1689999"/>
              <a:ext cx="1008000" cy="461665"/>
            </a:xfrm>
            <a:prstGeom prst="rect">
              <a:avLst/>
            </a:prstGeom>
          </p:spPr>
          <p:txBody>
            <a:bodyPr vert="horz" wrap="none" lIns="0" tIns="0" rIns="0" bIns="0" rtlCol="0" anchor="ctr" anchorCtr="0">
              <a:noAutofit/>
            </a:bodyPr>
            <a:lstStyle/>
            <a:p>
              <a:pPr algn="ctr"/>
              <a:r>
                <a:rPr lang="de-DE" sz="1000" dirty="0"/>
                <a:t>Kunden</a:t>
              </a:r>
            </a:p>
            <a:p>
              <a:pPr algn="ctr"/>
              <a:r>
                <a:rPr lang="de-DE" sz="1000" dirty="0" err="1"/>
                <a:t>region</a:t>
              </a:r>
              <a:r>
                <a:rPr lang="de-DE" sz="1000" dirty="0"/>
                <a:t>. Versorger /</a:t>
              </a:r>
            </a:p>
            <a:p>
              <a:pPr algn="ctr"/>
              <a:r>
                <a:rPr lang="de-DE" sz="1000" dirty="0"/>
                <a:t>Stadtwerk</a:t>
              </a:r>
            </a:p>
          </p:txBody>
        </p:sp>
        <p:cxnSp>
          <p:nvCxnSpPr>
            <p:cNvPr id="33" name="Gerade Verbindung 32"/>
            <p:cNvCxnSpPr/>
            <p:nvPr/>
          </p:nvCxnSpPr>
          <p:spPr>
            <a:xfrm rot="5400000">
              <a:off x="2250620" y="1676145"/>
              <a:ext cx="0" cy="1008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rot="5400000">
              <a:off x="2250620" y="3658431"/>
              <a:ext cx="0" cy="1008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3" name="Gruppieren 22"/>
          <p:cNvGrpSpPr/>
          <p:nvPr/>
        </p:nvGrpSpPr>
        <p:grpSpPr>
          <a:xfrm>
            <a:off x="2921058" y="1689999"/>
            <a:ext cx="1008000" cy="2472432"/>
            <a:chOff x="2966320" y="1689999"/>
            <a:chExt cx="1008000" cy="2472432"/>
          </a:xfrm>
        </p:grpSpPr>
        <p:sp>
          <p:nvSpPr>
            <p:cNvPr id="16" name="Textfeld 15"/>
            <p:cNvSpPr txBox="1"/>
            <p:nvPr/>
          </p:nvSpPr>
          <p:spPr>
            <a:xfrm>
              <a:off x="2966320" y="1689999"/>
              <a:ext cx="1008000" cy="461665"/>
            </a:xfrm>
            <a:prstGeom prst="rect">
              <a:avLst/>
            </a:prstGeom>
          </p:spPr>
          <p:txBody>
            <a:bodyPr vert="horz" wrap="none" lIns="0" tIns="0" rIns="0" bIns="0" rtlCol="0" anchor="ctr" anchorCtr="0">
              <a:noAutofit/>
            </a:bodyPr>
            <a:lstStyle/>
            <a:p>
              <a:pPr algn="ctr"/>
              <a:r>
                <a:rPr lang="de-DE" sz="1000" dirty="0"/>
                <a:t>Kunden</a:t>
              </a:r>
            </a:p>
            <a:p>
              <a:pPr algn="ctr"/>
              <a:r>
                <a:rPr lang="de-DE" sz="1000" dirty="0"/>
                <a:t>deutschlandweiter</a:t>
              </a:r>
            </a:p>
            <a:p>
              <a:pPr algn="ctr"/>
              <a:r>
                <a:rPr lang="de-DE" sz="1000" dirty="0"/>
                <a:t>Großversorger</a:t>
              </a:r>
            </a:p>
          </p:txBody>
        </p:sp>
        <p:cxnSp>
          <p:nvCxnSpPr>
            <p:cNvPr id="34" name="Gerade Verbindung 33"/>
            <p:cNvCxnSpPr/>
            <p:nvPr/>
          </p:nvCxnSpPr>
          <p:spPr>
            <a:xfrm rot="5400000">
              <a:off x="3470320" y="1676145"/>
              <a:ext cx="0" cy="1008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rot="5400000">
              <a:off x="3470320" y="3658431"/>
              <a:ext cx="0" cy="1008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4" name="Gruppieren 23"/>
          <p:cNvGrpSpPr/>
          <p:nvPr/>
        </p:nvGrpSpPr>
        <p:grpSpPr>
          <a:xfrm>
            <a:off x="4095496" y="1689999"/>
            <a:ext cx="1008000" cy="2472432"/>
            <a:chOff x="4177007" y="1689999"/>
            <a:chExt cx="1008000" cy="2472432"/>
          </a:xfrm>
        </p:grpSpPr>
        <p:sp>
          <p:nvSpPr>
            <p:cNvPr id="18" name="Textfeld 17"/>
            <p:cNvSpPr txBox="1"/>
            <p:nvPr/>
          </p:nvSpPr>
          <p:spPr>
            <a:xfrm>
              <a:off x="4177007" y="1689999"/>
              <a:ext cx="1008000" cy="461665"/>
            </a:xfrm>
            <a:prstGeom prst="rect">
              <a:avLst/>
            </a:prstGeom>
          </p:spPr>
          <p:txBody>
            <a:bodyPr vert="horz" wrap="none" lIns="0" tIns="0" rIns="0" bIns="0" rtlCol="0" anchor="ctr" anchorCtr="0">
              <a:noAutofit/>
            </a:bodyPr>
            <a:lstStyle/>
            <a:p>
              <a:pPr algn="ctr"/>
              <a:r>
                <a:rPr lang="de-DE" sz="1000" dirty="0"/>
                <a:t>Kunden</a:t>
              </a:r>
            </a:p>
            <a:p>
              <a:pPr algn="ctr"/>
              <a:r>
                <a:rPr lang="de-DE" sz="1000" dirty="0"/>
                <a:t>Energie-</a:t>
              </a:r>
            </a:p>
            <a:p>
              <a:pPr algn="ctr"/>
              <a:r>
                <a:rPr lang="de-DE" sz="1000" dirty="0" err="1"/>
                <a:t>discounter</a:t>
              </a:r>
              <a:endParaRPr lang="de-DE" sz="1000" dirty="0"/>
            </a:p>
          </p:txBody>
        </p:sp>
        <p:cxnSp>
          <p:nvCxnSpPr>
            <p:cNvPr id="35" name="Gerade Verbindung 34"/>
            <p:cNvCxnSpPr/>
            <p:nvPr/>
          </p:nvCxnSpPr>
          <p:spPr>
            <a:xfrm rot="5400000">
              <a:off x="4681007" y="1676145"/>
              <a:ext cx="0" cy="1008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rot="5400000">
              <a:off x="4681007" y="3658431"/>
              <a:ext cx="0" cy="1008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 name="Gruppieren 1"/>
          <p:cNvGrpSpPr/>
          <p:nvPr/>
        </p:nvGrpSpPr>
        <p:grpSpPr>
          <a:xfrm>
            <a:off x="5269934" y="1689999"/>
            <a:ext cx="1008000" cy="2472432"/>
            <a:chOff x="5387693" y="1689999"/>
            <a:chExt cx="1008000" cy="2472432"/>
          </a:xfrm>
        </p:grpSpPr>
        <p:sp>
          <p:nvSpPr>
            <p:cNvPr id="13" name="Textfeld 12"/>
            <p:cNvSpPr txBox="1"/>
            <p:nvPr/>
          </p:nvSpPr>
          <p:spPr>
            <a:xfrm>
              <a:off x="5387693" y="1689999"/>
              <a:ext cx="1008000" cy="461665"/>
            </a:xfrm>
            <a:prstGeom prst="rect">
              <a:avLst/>
            </a:prstGeom>
          </p:spPr>
          <p:txBody>
            <a:bodyPr vert="horz" wrap="none" lIns="0" tIns="0" rIns="0" bIns="0" rtlCol="0" anchor="ctr" anchorCtr="0">
              <a:noAutofit/>
            </a:bodyPr>
            <a:lstStyle/>
            <a:p>
              <a:pPr algn="ctr"/>
              <a:r>
                <a:rPr lang="de-DE" sz="1000" dirty="0"/>
                <a:t>Kunden</a:t>
              </a:r>
            </a:p>
            <a:p>
              <a:pPr algn="ctr"/>
              <a:r>
                <a:rPr lang="de-DE" sz="1000" dirty="0"/>
                <a:t>reiner</a:t>
              </a:r>
            </a:p>
            <a:p>
              <a:pPr algn="ctr"/>
              <a:r>
                <a:rPr lang="de-DE" sz="1000" dirty="0"/>
                <a:t>Öko-Anbieter</a:t>
              </a:r>
            </a:p>
          </p:txBody>
        </p:sp>
        <p:cxnSp>
          <p:nvCxnSpPr>
            <p:cNvPr id="36" name="Gerade Verbindung 35"/>
            <p:cNvCxnSpPr/>
            <p:nvPr/>
          </p:nvCxnSpPr>
          <p:spPr>
            <a:xfrm rot="5400000">
              <a:off x="5891693" y="1676145"/>
              <a:ext cx="0" cy="1008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rot="5400000">
              <a:off x="5891693" y="3658431"/>
              <a:ext cx="0" cy="1008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5" name="Abgerundetes Rechteck 4">
            <a:extLst>
              <a:ext uri="{FF2B5EF4-FFF2-40B4-BE49-F238E27FC236}">
                <a16:creationId xmlns:a16="http://schemas.microsoft.com/office/drawing/2014/main" id="{1F8BED07-71F5-30D4-3FA7-F89CF96B3A46}"/>
              </a:ext>
            </a:extLst>
          </p:cNvPr>
          <p:cNvSpPr/>
          <p:nvPr/>
        </p:nvSpPr>
        <p:spPr>
          <a:xfrm>
            <a:off x="575786" y="3550723"/>
            <a:ext cx="216000" cy="603211"/>
          </a:xfrm>
          <a:prstGeom prst="roundRect">
            <a:avLst/>
          </a:prstGeom>
          <a:solidFill>
            <a:schemeClr val="accent3">
              <a:alpha val="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n-GB" sz="1800" dirty="0" err="1">
              <a:solidFill>
                <a:schemeClr val="bg1"/>
              </a:solidFill>
            </a:endParaRPr>
          </a:p>
        </p:txBody>
      </p:sp>
      <p:sp>
        <p:nvSpPr>
          <p:cNvPr id="61" name="Textfeld 60"/>
          <p:cNvSpPr txBox="1"/>
          <p:nvPr/>
        </p:nvSpPr>
        <p:spPr>
          <a:xfrm>
            <a:off x="283170" y="4375975"/>
            <a:ext cx="216000" cy="123111"/>
          </a:xfrm>
          <a:prstGeom prst="rect">
            <a:avLst/>
          </a:prstGeom>
        </p:spPr>
        <p:txBody>
          <a:bodyPr vert="horz" wrap="none" lIns="0" tIns="0" rIns="0" bIns="0" rtlCol="0" anchor="ctr" anchorCtr="0">
            <a:noAutofit/>
          </a:bodyPr>
          <a:lstStyle/>
          <a:p>
            <a:pPr algn="r">
              <a:spcBef>
                <a:spcPts val="500"/>
              </a:spcBef>
              <a:spcAft>
                <a:spcPts val="500"/>
              </a:spcAft>
              <a:buClr>
                <a:schemeClr val="bg2"/>
              </a:buClr>
            </a:pPr>
            <a:r>
              <a:rPr lang="de-DE" sz="700" b="1" dirty="0"/>
              <a:t>N</a:t>
            </a:r>
          </a:p>
        </p:txBody>
      </p:sp>
      <p:graphicFrame>
        <p:nvGraphicFramePr>
          <p:cNvPr id="31" name="Tabelle 30"/>
          <p:cNvGraphicFramePr>
            <a:graphicFrameLocks noGrp="1"/>
          </p:cNvGraphicFramePr>
          <p:nvPr>
            <p:extLst>
              <p:ext uri="{D42A27DB-BD31-4B8C-83A1-F6EECF244321}">
                <p14:modId xmlns:p14="http://schemas.microsoft.com/office/powerpoint/2010/main" val="3696426169"/>
              </p:ext>
            </p:extLst>
          </p:nvPr>
        </p:nvGraphicFramePr>
        <p:xfrm>
          <a:off x="579940" y="4347530"/>
          <a:ext cx="5688002" cy="180000"/>
        </p:xfrm>
        <a:graphic>
          <a:graphicData uri="http://schemas.openxmlformats.org/drawingml/2006/table">
            <a:tbl>
              <a:tblPr firstRow="1" bandRow="1">
                <a:tableStyleId>{5C22544A-7EE6-4342-B048-85BDC9FD1C3A}</a:tableStyleId>
              </a:tblPr>
              <a:tblGrid>
                <a:gridCol w="196138">
                  <a:extLst>
                    <a:ext uri="{9D8B030D-6E8A-4147-A177-3AD203B41FA5}">
                      <a16:colId xmlns:a16="http://schemas.microsoft.com/office/drawing/2014/main" val="20019"/>
                    </a:ext>
                  </a:extLst>
                </a:gridCol>
                <a:gridCol w="196138">
                  <a:extLst>
                    <a:ext uri="{9D8B030D-6E8A-4147-A177-3AD203B41FA5}">
                      <a16:colId xmlns:a16="http://schemas.microsoft.com/office/drawing/2014/main" val="20024"/>
                    </a:ext>
                  </a:extLst>
                </a:gridCol>
                <a:gridCol w="196138">
                  <a:extLst>
                    <a:ext uri="{9D8B030D-6E8A-4147-A177-3AD203B41FA5}">
                      <a16:colId xmlns:a16="http://schemas.microsoft.com/office/drawing/2014/main" val="20000"/>
                    </a:ext>
                  </a:extLst>
                </a:gridCol>
                <a:gridCol w="196138">
                  <a:extLst>
                    <a:ext uri="{9D8B030D-6E8A-4147-A177-3AD203B41FA5}">
                      <a16:colId xmlns:a16="http://schemas.microsoft.com/office/drawing/2014/main" val="20001"/>
                    </a:ext>
                  </a:extLst>
                </a:gridCol>
                <a:gridCol w="196138">
                  <a:extLst>
                    <a:ext uri="{9D8B030D-6E8A-4147-A177-3AD203B41FA5}">
                      <a16:colId xmlns:a16="http://schemas.microsoft.com/office/drawing/2014/main" val="20002"/>
                    </a:ext>
                  </a:extLst>
                </a:gridCol>
                <a:gridCol w="196138">
                  <a:extLst>
                    <a:ext uri="{9D8B030D-6E8A-4147-A177-3AD203B41FA5}">
                      <a16:colId xmlns:a16="http://schemas.microsoft.com/office/drawing/2014/main" val="20003"/>
                    </a:ext>
                  </a:extLst>
                </a:gridCol>
                <a:gridCol w="196138">
                  <a:extLst>
                    <a:ext uri="{9D8B030D-6E8A-4147-A177-3AD203B41FA5}">
                      <a16:colId xmlns:a16="http://schemas.microsoft.com/office/drawing/2014/main" val="20020"/>
                    </a:ext>
                  </a:extLst>
                </a:gridCol>
                <a:gridCol w="196138">
                  <a:extLst>
                    <a:ext uri="{9D8B030D-6E8A-4147-A177-3AD203B41FA5}">
                      <a16:colId xmlns:a16="http://schemas.microsoft.com/office/drawing/2014/main" val="20025"/>
                    </a:ext>
                  </a:extLst>
                </a:gridCol>
                <a:gridCol w="196138">
                  <a:extLst>
                    <a:ext uri="{9D8B030D-6E8A-4147-A177-3AD203B41FA5}">
                      <a16:colId xmlns:a16="http://schemas.microsoft.com/office/drawing/2014/main" val="20004"/>
                    </a:ext>
                  </a:extLst>
                </a:gridCol>
                <a:gridCol w="196138">
                  <a:extLst>
                    <a:ext uri="{9D8B030D-6E8A-4147-A177-3AD203B41FA5}">
                      <a16:colId xmlns:a16="http://schemas.microsoft.com/office/drawing/2014/main" val="20005"/>
                    </a:ext>
                  </a:extLst>
                </a:gridCol>
                <a:gridCol w="196138">
                  <a:extLst>
                    <a:ext uri="{9D8B030D-6E8A-4147-A177-3AD203B41FA5}">
                      <a16:colId xmlns:a16="http://schemas.microsoft.com/office/drawing/2014/main" val="20006"/>
                    </a:ext>
                  </a:extLst>
                </a:gridCol>
                <a:gridCol w="196138">
                  <a:extLst>
                    <a:ext uri="{9D8B030D-6E8A-4147-A177-3AD203B41FA5}">
                      <a16:colId xmlns:a16="http://schemas.microsoft.com/office/drawing/2014/main" val="20007"/>
                    </a:ext>
                  </a:extLst>
                </a:gridCol>
                <a:gridCol w="196138">
                  <a:extLst>
                    <a:ext uri="{9D8B030D-6E8A-4147-A177-3AD203B41FA5}">
                      <a16:colId xmlns:a16="http://schemas.microsoft.com/office/drawing/2014/main" val="20021"/>
                    </a:ext>
                  </a:extLst>
                </a:gridCol>
                <a:gridCol w="196138">
                  <a:extLst>
                    <a:ext uri="{9D8B030D-6E8A-4147-A177-3AD203B41FA5}">
                      <a16:colId xmlns:a16="http://schemas.microsoft.com/office/drawing/2014/main" val="20026"/>
                    </a:ext>
                  </a:extLst>
                </a:gridCol>
                <a:gridCol w="196138">
                  <a:extLst>
                    <a:ext uri="{9D8B030D-6E8A-4147-A177-3AD203B41FA5}">
                      <a16:colId xmlns:a16="http://schemas.microsoft.com/office/drawing/2014/main" val="20008"/>
                    </a:ext>
                  </a:extLst>
                </a:gridCol>
                <a:gridCol w="196138">
                  <a:extLst>
                    <a:ext uri="{9D8B030D-6E8A-4147-A177-3AD203B41FA5}">
                      <a16:colId xmlns:a16="http://schemas.microsoft.com/office/drawing/2014/main" val="20009"/>
                    </a:ext>
                  </a:extLst>
                </a:gridCol>
                <a:gridCol w="196138">
                  <a:extLst>
                    <a:ext uri="{9D8B030D-6E8A-4147-A177-3AD203B41FA5}">
                      <a16:colId xmlns:a16="http://schemas.microsoft.com/office/drawing/2014/main" val="20010"/>
                    </a:ext>
                  </a:extLst>
                </a:gridCol>
                <a:gridCol w="196138">
                  <a:extLst>
                    <a:ext uri="{9D8B030D-6E8A-4147-A177-3AD203B41FA5}">
                      <a16:colId xmlns:a16="http://schemas.microsoft.com/office/drawing/2014/main" val="20011"/>
                    </a:ext>
                  </a:extLst>
                </a:gridCol>
                <a:gridCol w="196138">
                  <a:extLst>
                    <a:ext uri="{9D8B030D-6E8A-4147-A177-3AD203B41FA5}">
                      <a16:colId xmlns:a16="http://schemas.microsoft.com/office/drawing/2014/main" val="20022"/>
                    </a:ext>
                  </a:extLst>
                </a:gridCol>
                <a:gridCol w="196138">
                  <a:extLst>
                    <a:ext uri="{9D8B030D-6E8A-4147-A177-3AD203B41FA5}">
                      <a16:colId xmlns:a16="http://schemas.microsoft.com/office/drawing/2014/main" val="20027"/>
                    </a:ext>
                  </a:extLst>
                </a:gridCol>
                <a:gridCol w="196138">
                  <a:extLst>
                    <a:ext uri="{9D8B030D-6E8A-4147-A177-3AD203B41FA5}">
                      <a16:colId xmlns:a16="http://schemas.microsoft.com/office/drawing/2014/main" val="20012"/>
                    </a:ext>
                  </a:extLst>
                </a:gridCol>
                <a:gridCol w="196138">
                  <a:extLst>
                    <a:ext uri="{9D8B030D-6E8A-4147-A177-3AD203B41FA5}">
                      <a16:colId xmlns:a16="http://schemas.microsoft.com/office/drawing/2014/main" val="20013"/>
                    </a:ext>
                  </a:extLst>
                </a:gridCol>
                <a:gridCol w="196138">
                  <a:extLst>
                    <a:ext uri="{9D8B030D-6E8A-4147-A177-3AD203B41FA5}">
                      <a16:colId xmlns:a16="http://schemas.microsoft.com/office/drawing/2014/main" val="20014"/>
                    </a:ext>
                  </a:extLst>
                </a:gridCol>
                <a:gridCol w="196138">
                  <a:extLst>
                    <a:ext uri="{9D8B030D-6E8A-4147-A177-3AD203B41FA5}">
                      <a16:colId xmlns:a16="http://schemas.microsoft.com/office/drawing/2014/main" val="20015"/>
                    </a:ext>
                  </a:extLst>
                </a:gridCol>
                <a:gridCol w="196138">
                  <a:extLst>
                    <a:ext uri="{9D8B030D-6E8A-4147-A177-3AD203B41FA5}">
                      <a16:colId xmlns:a16="http://schemas.microsoft.com/office/drawing/2014/main" val="20023"/>
                    </a:ext>
                  </a:extLst>
                </a:gridCol>
                <a:gridCol w="196138">
                  <a:extLst>
                    <a:ext uri="{9D8B030D-6E8A-4147-A177-3AD203B41FA5}">
                      <a16:colId xmlns:a16="http://schemas.microsoft.com/office/drawing/2014/main" val="20028"/>
                    </a:ext>
                  </a:extLst>
                </a:gridCol>
                <a:gridCol w="196138">
                  <a:extLst>
                    <a:ext uri="{9D8B030D-6E8A-4147-A177-3AD203B41FA5}">
                      <a16:colId xmlns:a16="http://schemas.microsoft.com/office/drawing/2014/main" val="20016"/>
                    </a:ext>
                  </a:extLst>
                </a:gridCol>
                <a:gridCol w="196138">
                  <a:extLst>
                    <a:ext uri="{9D8B030D-6E8A-4147-A177-3AD203B41FA5}">
                      <a16:colId xmlns:a16="http://schemas.microsoft.com/office/drawing/2014/main" val="20017"/>
                    </a:ext>
                  </a:extLst>
                </a:gridCol>
                <a:gridCol w="196138">
                  <a:extLst>
                    <a:ext uri="{9D8B030D-6E8A-4147-A177-3AD203B41FA5}">
                      <a16:colId xmlns:a16="http://schemas.microsoft.com/office/drawing/2014/main" val="20018"/>
                    </a:ext>
                  </a:extLst>
                </a:gridCol>
              </a:tblGrid>
              <a:tr h="180000">
                <a:tc>
                  <a:txBody>
                    <a:bodyPr/>
                    <a:lstStyle/>
                    <a:p>
                      <a:pPr algn="ctr"/>
                      <a:r>
                        <a:rPr lang="de-DE" sz="600" b="0" dirty="0">
                          <a:solidFill>
                            <a:schemeClr val="tx1"/>
                          </a:solidFill>
                        </a:rPr>
                        <a:t>1.008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1.048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1.046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1.048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1.052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6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392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509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513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495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480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6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359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332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307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327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322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6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113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110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6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49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600" b="0" dirty="0">
                          <a:solidFill>
                            <a:schemeClr val="tx1"/>
                          </a:solidFill>
                        </a:rPr>
                        <a:t>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3176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2" imgH="533" progId="TCLayout.ActiveDocument.1">
                  <p:embed/>
                </p:oleObj>
              </mc:Choice>
              <mc:Fallback>
                <p:oleObj name="think-cell Folie" r:id="rId3" imgW="532" imgH="533"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el 6"/>
          <p:cNvSpPr>
            <a:spLocks noGrp="1"/>
          </p:cNvSpPr>
          <p:nvPr>
            <p:ph type="title"/>
          </p:nvPr>
        </p:nvSpPr>
        <p:spPr>
          <a:xfrm>
            <a:off x="436018" y="830002"/>
            <a:ext cx="8352382" cy="647628"/>
          </a:xfrm>
        </p:spPr>
        <p:txBody>
          <a:bodyPr vert="horz"/>
          <a:lstStyle/>
          <a:p>
            <a:r>
              <a:rPr lang="de-DE" dirty="0"/>
              <a:t>Anteil wahrgenommener Preiserhöhungen (Strom) hat wieder abgenommen gegenüber der Vorwelle</a:t>
            </a:r>
          </a:p>
        </p:txBody>
      </p:sp>
      <p:sp>
        <p:nvSpPr>
          <p:cNvPr id="6" name="Rectangle 3"/>
          <p:cNvSpPr>
            <a:spLocks noChangeArrowheads="1"/>
          </p:cNvSpPr>
          <p:nvPr/>
        </p:nvSpPr>
        <p:spPr bwMode="auto">
          <a:xfrm>
            <a:off x="431257" y="4607763"/>
            <a:ext cx="5715197"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Hat sich Ihr Strompreis in den letzten 12 Monaten verändert?</a:t>
            </a:r>
          </a:p>
          <a:p>
            <a:pPr marL="93663" indent="-93663">
              <a:lnSpc>
                <a:spcPct val="90000"/>
              </a:lnSpc>
              <a:buClr>
                <a:srgbClr val="000099"/>
              </a:buClr>
              <a:buFontTx/>
              <a:buChar char="-"/>
              <a:tabLst>
                <a:tab pos="182563" algn="l"/>
              </a:tabLst>
            </a:pPr>
            <a:r>
              <a:rPr lang="de-DE" sz="600" dirty="0"/>
              <a:t>Basis: Gesamt</a:t>
            </a:r>
          </a:p>
          <a:p>
            <a:pPr marL="93663" indent="-93663">
              <a:lnSpc>
                <a:spcPct val="90000"/>
              </a:lnSpc>
              <a:buClr>
                <a:srgbClr val="000099"/>
              </a:buClr>
              <a:buFontTx/>
              <a:buChar char="-"/>
              <a:tabLst>
                <a:tab pos="182563" algn="l"/>
              </a:tabLst>
            </a:pPr>
            <a:r>
              <a:rPr lang="de-DE" sz="600" dirty="0"/>
              <a:t>Sonderprodukt = Festpreis / Tarif mit Preisgarantie, Ökotarif, Kombitarif, Tag-/Nachttarif etc.</a:t>
            </a:r>
          </a:p>
          <a:p>
            <a:pPr marL="93663" indent="-93663">
              <a:lnSpc>
                <a:spcPct val="90000"/>
              </a:lnSpc>
              <a:buClr>
                <a:srgbClr val="000099"/>
              </a:buClr>
              <a:buFontTx/>
              <a:buChar char="-"/>
              <a:tabLst>
                <a:tab pos="182563" algn="l"/>
              </a:tabLst>
            </a:pPr>
            <a:r>
              <a:rPr lang="nb-NO" sz="600" dirty="0"/>
              <a:t>Top 2 = Skalenpunkte 1 &amp; 2 / Low 2 = Skalenpunkte 4 &amp; </a:t>
            </a:r>
            <a:r>
              <a:rPr lang="de-DE" sz="600" dirty="0"/>
              <a:t>5</a:t>
            </a:r>
          </a:p>
          <a:p>
            <a:pPr marL="93663" indent="-93663">
              <a:lnSpc>
                <a:spcPct val="90000"/>
              </a:lnSpc>
              <a:buClr>
                <a:srgbClr val="000099"/>
              </a:buClr>
              <a:buFontTx/>
              <a:buChar char="-"/>
              <a:tabLst>
                <a:tab pos="182563" algn="l"/>
              </a:tabLst>
            </a:pPr>
            <a:r>
              <a:rPr lang="de-DE" sz="600" dirty="0"/>
              <a:t>Angaben in Prozent</a:t>
            </a:r>
          </a:p>
        </p:txBody>
      </p:sp>
      <p:sp>
        <p:nvSpPr>
          <p:cNvPr id="19" name="Freeform 96"/>
          <p:cNvSpPr>
            <a:spLocks noChangeAspect="1"/>
          </p:cNvSpPr>
          <p:nvPr/>
        </p:nvSpPr>
        <p:spPr bwMode="auto">
          <a:xfrm>
            <a:off x="6858880" y="2203309"/>
            <a:ext cx="1918305" cy="1800000"/>
          </a:xfrm>
          <a:custGeom>
            <a:avLst/>
            <a:gdLst>
              <a:gd name="T0" fmla="*/ 1582 w 1853"/>
              <a:gd name="T1" fmla="*/ 271 h 1739"/>
              <a:gd name="T2" fmla="*/ 927 w 1853"/>
              <a:gd name="T3" fmla="*/ 0 h 1739"/>
              <a:gd name="T4" fmla="*/ 271 w 1853"/>
              <a:gd name="T5" fmla="*/ 271 h 1739"/>
              <a:gd name="T6" fmla="*/ 0 w 1853"/>
              <a:gd name="T7" fmla="*/ 926 h 1739"/>
              <a:gd name="T8" fmla="*/ 127 w 1853"/>
              <a:gd name="T9" fmla="*/ 1396 h 1739"/>
              <a:gd name="T10" fmla="*/ 462 w 1853"/>
              <a:gd name="T11" fmla="*/ 1728 h 1739"/>
              <a:gd name="T12" fmla="*/ 502 w 1853"/>
              <a:gd name="T13" fmla="*/ 1739 h 1739"/>
              <a:gd name="T14" fmla="*/ 572 w 1853"/>
              <a:gd name="T15" fmla="*/ 1699 h 1739"/>
              <a:gd name="T16" fmla="*/ 543 w 1853"/>
              <a:gd name="T17" fmla="*/ 1589 h 1739"/>
              <a:gd name="T18" fmla="*/ 161 w 1853"/>
              <a:gd name="T19" fmla="*/ 926 h 1739"/>
              <a:gd name="T20" fmla="*/ 927 w 1853"/>
              <a:gd name="T21" fmla="*/ 161 h 1739"/>
              <a:gd name="T22" fmla="*/ 1692 w 1853"/>
              <a:gd name="T23" fmla="*/ 926 h 1739"/>
              <a:gd name="T24" fmla="*/ 1553 w 1853"/>
              <a:gd name="T25" fmla="*/ 1357 h 1739"/>
              <a:gd name="T26" fmla="*/ 1278 w 1853"/>
              <a:gd name="T27" fmla="*/ 1489 h 1739"/>
              <a:gd name="T28" fmla="*/ 1023 w 1853"/>
              <a:gd name="T29" fmla="*/ 1297 h 1739"/>
              <a:gd name="T30" fmla="*/ 1306 w 1853"/>
              <a:gd name="T31" fmla="*/ 950 h 1739"/>
              <a:gd name="T32" fmla="*/ 1306 w 1853"/>
              <a:gd name="T33" fmla="*/ 716 h 1739"/>
              <a:gd name="T34" fmla="*/ 1286 w 1853"/>
              <a:gd name="T35" fmla="*/ 696 h 1739"/>
              <a:gd name="T36" fmla="*/ 1179 w 1853"/>
              <a:gd name="T37" fmla="*/ 696 h 1739"/>
              <a:gd name="T38" fmla="*/ 1179 w 1853"/>
              <a:gd name="T39" fmla="*/ 477 h 1739"/>
              <a:gd name="T40" fmla="*/ 1098 w 1853"/>
              <a:gd name="T41" fmla="*/ 396 h 1739"/>
              <a:gd name="T42" fmla="*/ 1018 w 1853"/>
              <a:gd name="T43" fmla="*/ 477 h 1739"/>
              <a:gd name="T44" fmla="*/ 1018 w 1853"/>
              <a:gd name="T45" fmla="*/ 696 h 1739"/>
              <a:gd name="T46" fmla="*/ 835 w 1853"/>
              <a:gd name="T47" fmla="*/ 696 h 1739"/>
              <a:gd name="T48" fmla="*/ 835 w 1853"/>
              <a:gd name="T49" fmla="*/ 477 h 1739"/>
              <a:gd name="T50" fmla="*/ 755 w 1853"/>
              <a:gd name="T51" fmla="*/ 396 h 1739"/>
              <a:gd name="T52" fmla="*/ 674 w 1853"/>
              <a:gd name="T53" fmla="*/ 477 h 1739"/>
              <a:gd name="T54" fmla="*/ 674 w 1853"/>
              <a:gd name="T55" fmla="*/ 696 h 1739"/>
              <a:gd name="T56" fmla="*/ 567 w 1853"/>
              <a:gd name="T57" fmla="*/ 696 h 1739"/>
              <a:gd name="T58" fmla="*/ 547 w 1853"/>
              <a:gd name="T59" fmla="*/ 716 h 1739"/>
              <a:gd name="T60" fmla="*/ 547 w 1853"/>
              <a:gd name="T61" fmla="*/ 950 h 1739"/>
              <a:gd name="T62" fmla="*/ 859 w 1853"/>
              <a:gd name="T63" fmla="*/ 1302 h 1739"/>
              <a:gd name="T64" fmla="*/ 976 w 1853"/>
              <a:gd name="T65" fmla="*/ 1526 h 1739"/>
              <a:gd name="T66" fmla="*/ 1278 w 1853"/>
              <a:gd name="T67" fmla="*/ 1650 h 1739"/>
              <a:gd name="T68" fmla="*/ 1673 w 1853"/>
              <a:gd name="T69" fmla="*/ 1464 h 1739"/>
              <a:gd name="T70" fmla="*/ 1853 w 1853"/>
              <a:gd name="T71" fmla="*/ 926 h 1739"/>
              <a:gd name="T72" fmla="*/ 1582 w 1853"/>
              <a:gd name="T73" fmla="*/ 271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3" h="1739">
                <a:moveTo>
                  <a:pt x="1582" y="271"/>
                </a:moveTo>
                <a:cubicBezTo>
                  <a:pt x="1407" y="96"/>
                  <a:pt x="1174" y="0"/>
                  <a:pt x="927" y="0"/>
                </a:cubicBezTo>
                <a:cubicBezTo>
                  <a:pt x="679" y="0"/>
                  <a:pt x="446" y="96"/>
                  <a:pt x="271" y="271"/>
                </a:cubicBezTo>
                <a:cubicBezTo>
                  <a:pt x="96" y="446"/>
                  <a:pt x="0" y="679"/>
                  <a:pt x="0" y="926"/>
                </a:cubicBezTo>
                <a:cubicBezTo>
                  <a:pt x="0" y="1092"/>
                  <a:pt x="44" y="1254"/>
                  <a:pt x="127" y="1396"/>
                </a:cubicBezTo>
                <a:cubicBezTo>
                  <a:pt x="208" y="1533"/>
                  <a:pt x="324" y="1648"/>
                  <a:pt x="462" y="1728"/>
                </a:cubicBezTo>
                <a:cubicBezTo>
                  <a:pt x="475" y="1736"/>
                  <a:pt x="489" y="1739"/>
                  <a:pt x="502" y="1739"/>
                </a:cubicBezTo>
                <a:cubicBezTo>
                  <a:pt x="530" y="1739"/>
                  <a:pt x="557" y="1725"/>
                  <a:pt x="572" y="1699"/>
                </a:cubicBezTo>
                <a:cubicBezTo>
                  <a:pt x="594" y="1661"/>
                  <a:pt x="581" y="1612"/>
                  <a:pt x="543" y="1589"/>
                </a:cubicBezTo>
                <a:cubicBezTo>
                  <a:pt x="307" y="1452"/>
                  <a:pt x="161" y="1198"/>
                  <a:pt x="161" y="926"/>
                </a:cubicBezTo>
                <a:cubicBezTo>
                  <a:pt x="161" y="504"/>
                  <a:pt x="504" y="161"/>
                  <a:pt x="927" y="161"/>
                </a:cubicBezTo>
                <a:cubicBezTo>
                  <a:pt x="1349" y="161"/>
                  <a:pt x="1692" y="504"/>
                  <a:pt x="1692" y="926"/>
                </a:cubicBezTo>
                <a:cubicBezTo>
                  <a:pt x="1692" y="1105"/>
                  <a:pt x="1644" y="1254"/>
                  <a:pt x="1553" y="1357"/>
                </a:cubicBezTo>
                <a:cubicBezTo>
                  <a:pt x="1478" y="1441"/>
                  <a:pt x="1378" y="1489"/>
                  <a:pt x="1278" y="1489"/>
                </a:cubicBezTo>
                <a:cubicBezTo>
                  <a:pt x="1178" y="1489"/>
                  <a:pt x="1065" y="1437"/>
                  <a:pt x="1023" y="1297"/>
                </a:cubicBezTo>
                <a:cubicBezTo>
                  <a:pt x="1185" y="1264"/>
                  <a:pt x="1306" y="1121"/>
                  <a:pt x="1306" y="950"/>
                </a:cubicBezTo>
                <a:cubicBezTo>
                  <a:pt x="1306" y="716"/>
                  <a:pt x="1306" y="716"/>
                  <a:pt x="1306" y="716"/>
                </a:cubicBezTo>
                <a:cubicBezTo>
                  <a:pt x="1306" y="705"/>
                  <a:pt x="1297" y="696"/>
                  <a:pt x="1286" y="696"/>
                </a:cubicBezTo>
                <a:cubicBezTo>
                  <a:pt x="1179" y="696"/>
                  <a:pt x="1179" y="696"/>
                  <a:pt x="1179" y="696"/>
                </a:cubicBezTo>
                <a:cubicBezTo>
                  <a:pt x="1179" y="477"/>
                  <a:pt x="1179" y="477"/>
                  <a:pt x="1179" y="477"/>
                </a:cubicBezTo>
                <a:cubicBezTo>
                  <a:pt x="1179" y="432"/>
                  <a:pt x="1143" y="396"/>
                  <a:pt x="1098" y="396"/>
                </a:cubicBezTo>
                <a:cubicBezTo>
                  <a:pt x="1054" y="396"/>
                  <a:pt x="1018" y="432"/>
                  <a:pt x="1018" y="477"/>
                </a:cubicBezTo>
                <a:cubicBezTo>
                  <a:pt x="1018" y="696"/>
                  <a:pt x="1018" y="696"/>
                  <a:pt x="1018" y="696"/>
                </a:cubicBezTo>
                <a:cubicBezTo>
                  <a:pt x="835" y="696"/>
                  <a:pt x="835" y="696"/>
                  <a:pt x="835" y="696"/>
                </a:cubicBezTo>
                <a:cubicBezTo>
                  <a:pt x="835" y="477"/>
                  <a:pt x="835" y="477"/>
                  <a:pt x="835" y="477"/>
                </a:cubicBezTo>
                <a:cubicBezTo>
                  <a:pt x="835" y="432"/>
                  <a:pt x="799" y="396"/>
                  <a:pt x="755" y="396"/>
                </a:cubicBezTo>
                <a:cubicBezTo>
                  <a:pt x="710" y="396"/>
                  <a:pt x="674" y="432"/>
                  <a:pt x="674" y="477"/>
                </a:cubicBezTo>
                <a:cubicBezTo>
                  <a:pt x="674" y="696"/>
                  <a:pt x="674" y="696"/>
                  <a:pt x="674" y="696"/>
                </a:cubicBezTo>
                <a:cubicBezTo>
                  <a:pt x="567" y="696"/>
                  <a:pt x="567" y="696"/>
                  <a:pt x="567" y="696"/>
                </a:cubicBezTo>
                <a:cubicBezTo>
                  <a:pt x="556" y="696"/>
                  <a:pt x="547" y="705"/>
                  <a:pt x="547" y="716"/>
                </a:cubicBezTo>
                <a:cubicBezTo>
                  <a:pt x="547" y="950"/>
                  <a:pt x="547" y="950"/>
                  <a:pt x="547" y="950"/>
                </a:cubicBezTo>
                <a:cubicBezTo>
                  <a:pt x="547" y="1131"/>
                  <a:pt x="683" y="1281"/>
                  <a:pt x="859" y="1302"/>
                </a:cubicBezTo>
                <a:cubicBezTo>
                  <a:pt x="878" y="1391"/>
                  <a:pt x="917" y="1467"/>
                  <a:pt x="976" y="1526"/>
                </a:cubicBezTo>
                <a:cubicBezTo>
                  <a:pt x="1054" y="1606"/>
                  <a:pt x="1161" y="1650"/>
                  <a:pt x="1278" y="1650"/>
                </a:cubicBezTo>
                <a:cubicBezTo>
                  <a:pt x="1424" y="1650"/>
                  <a:pt x="1568" y="1582"/>
                  <a:pt x="1673" y="1464"/>
                </a:cubicBezTo>
                <a:cubicBezTo>
                  <a:pt x="1755" y="1371"/>
                  <a:pt x="1853" y="1202"/>
                  <a:pt x="1853" y="926"/>
                </a:cubicBezTo>
                <a:cubicBezTo>
                  <a:pt x="1853" y="679"/>
                  <a:pt x="1757" y="446"/>
                  <a:pt x="1582" y="27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de-DE" dirty="0"/>
          </a:p>
        </p:txBody>
      </p:sp>
      <p:graphicFrame>
        <p:nvGraphicFramePr>
          <p:cNvPr id="20" name="Object0"/>
          <p:cNvGraphicFramePr>
            <a:graphicFrameLocks/>
          </p:cNvGraphicFramePr>
          <p:nvPr/>
        </p:nvGraphicFramePr>
        <p:xfrm>
          <a:off x="222645" y="1799857"/>
          <a:ext cx="8221699" cy="27954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Tabelle 20"/>
          <p:cNvGraphicFramePr>
            <a:graphicFrameLocks noGrp="1"/>
          </p:cNvGraphicFramePr>
          <p:nvPr/>
        </p:nvGraphicFramePr>
        <p:xfrm>
          <a:off x="6869185" y="1897309"/>
          <a:ext cx="1908000" cy="2412000"/>
        </p:xfrm>
        <a:graphic>
          <a:graphicData uri="http://schemas.openxmlformats.org/drawingml/2006/table">
            <a:tbl>
              <a:tblPr firstRow="1" bandRow="1">
                <a:tableStyleId>{2D5ABB26-0587-4C30-8999-92F81FD0307C}</a:tableStyleId>
              </a:tblPr>
              <a:tblGrid>
                <a:gridCol w="576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tblGrid>
              <a:tr h="482400">
                <a:tc>
                  <a:txBody>
                    <a:bodyPr/>
                    <a:lstStyle/>
                    <a:p>
                      <a:pPr algn="ctr"/>
                      <a:r>
                        <a:rPr lang="de-DE" sz="1200" b="1" kern="1200" dirty="0">
                          <a:solidFill>
                            <a:schemeClr val="bg2">
                              <a:lumMod val="60000"/>
                              <a:lumOff val="40000"/>
                            </a:schemeClr>
                          </a:solidFill>
                          <a:latin typeface="+mn-lt"/>
                          <a:ea typeface="+mn-ea"/>
                          <a:cs typeface="+mn-cs"/>
                        </a:rPr>
                        <a:t>71,5%</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9,2%</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2,1 </a:t>
                      </a:r>
                      <a:r>
                        <a:rPr lang="de-DE" sz="1200" dirty="0"/>
                        <a:t>/ 977</a:t>
                      </a:r>
                    </a:p>
                  </a:txBody>
                  <a:tcPr marL="36000" marR="3600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482400">
                <a:tc>
                  <a:txBody>
                    <a:bodyPr/>
                    <a:lstStyle/>
                    <a:p>
                      <a:pPr algn="ctr"/>
                      <a:r>
                        <a:rPr lang="de-DE" sz="1200" b="1" kern="1200" dirty="0">
                          <a:solidFill>
                            <a:schemeClr val="bg2">
                              <a:lumMod val="60000"/>
                              <a:lumOff val="40000"/>
                            </a:schemeClr>
                          </a:solidFill>
                          <a:latin typeface="+mn-lt"/>
                          <a:ea typeface="+mn-ea"/>
                          <a:cs typeface="+mn-cs"/>
                        </a:rPr>
                        <a:t>79,8%</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3,8%</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1,8 </a:t>
                      </a:r>
                      <a:r>
                        <a:rPr lang="de-DE" sz="1200" dirty="0"/>
                        <a:t>/ 1.015</a:t>
                      </a:r>
                    </a:p>
                  </a:txBody>
                  <a:tcPr marL="36000" marR="3600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482400">
                <a:tc>
                  <a:txBody>
                    <a:bodyPr/>
                    <a:lstStyle/>
                    <a:p>
                      <a:pPr algn="ctr"/>
                      <a:r>
                        <a:rPr lang="de-DE" sz="1200" b="1" kern="1200" dirty="0">
                          <a:solidFill>
                            <a:schemeClr val="bg2">
                              <a:lumMod val="60000"/>
                              <a:lumOff val="40000"/>
                            </a:schemeClr>
                          </a:solidFill>
                          <a:latin typeface="+mn-lt"/>
                          <a:ea typeface="+mn-ea"/>
                          <a:cs typeface="+mn-cs"/>
                        </a:rPr>
                        <a:t>66,7%</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3,0%</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2,1 </a:t>
                      </a:r>
                      <a:r>
                        <a:rPr lang="de-DE" sz="1200" dirty="0"/>
                        <a:t>/ 977</a:t>
                      </a:r>
                    </a:p>
                  </a:txBody>
                  <a:tcPr marL="36000" marR="3600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482400">
                <a:tc>
                  <a:txBody>
                    <a:bodyPr/>
                    <a:lstStyle/>
                    <a:p>
                      <a:pPr algn="ctr"/>
                      <a:r>
                        <a:rPr lang="de-DE" sz="1200" b="1" kern="1200" dirty="0">
                          <a:solidFill>
                            <a:schemeClr val="bg2">
                              <a:lumMod val="60000"/>
                              <a:lumOff val="40000"/>
                            </a:schemeClr>
                          </a:solidFill>
                          <a:latin typeface="+mn-lt"/>
                          <a:ea typeface="+mn-ea"/>
                          <a:cs typeface="+mn-cs"/>
                        </a:rPr>
                        <a:t>62,8%</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6,8%</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2,3 </a:t>
                      </a:r>
                      <a:r>
                        <a:rPr lang="de-DE" sz="1200" dirty="0"/>
                        <a:t>/ 995</a:t>
                      </a:r>
                    </a:p>
                  </a:txBody>
                  <a:tcPr marL="36000" marR="3600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482400">
                <a:tc>
                  <a:txBody>
                    <a:bodyPr/>
                    <a:lstStyle/>
                    <a:p>
                      <a:pPr algn="ctr"/>
                      <a:r>
                        <a:rPr lang="de-DE" sz="1200" b="1" kern="1200" dirty="0">
                          <a:solidFill>
                            <a:schemeClr val="bg2">
                              <a:lumMod val="60000"/>
                              <a:lumOff val="40000"/>
                            </a:schemeClr>
                          </a:solidFill>
                          <a:latin typeface="+mn-lt"/>
                          <a:ea typeface="+mn-ea"/>
                          <a:cs typeface="+mn-cs"/>
                        </a:rPr>
                        <a:t>66,7%</a:t>
                      </a:r>
                    </a:p>
                  </a:txBody>
                  <a:tcPr marL="0" marR="0"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5,2%</a:t>
                      </a:r>
                    </a:p>
                  </a:txBody>
                  <a:tcPr marL="0" marR="0"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2,2 </a:t>
                      </a:r>
                      <a:r>
                        <a:rPr lang="de-DE" sz="1200" dirty="0"/>
                        <a:t>/ 989</a:t>
                      </a:r>
                    </a:p>
                  </a:txBody>
                  <a:tcPr marL="36000" marR="36000"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2" name="Tabelle 21"/>
          <p:cNvGraphicFramePr>
            <a:graphicFrameLocks noGrp="1"/>
          </p:cNvGraphicFramePr>
          <p:nvPr/>
        </p:nvGraphicFramePr>
        <p:xfrm>
          <a:off x="6869185" y="1814188"/>
          <a:ext cx="1908000" cy="152400"/>
        </p:xfrm>
        <a:graphic>
          <a:graphicData uri="http://schemas.openxmlformats.org/drawingml/2006/table">
            <a:tbl>
              <a:tblPr firstRow="1" bandRow="1">
                <a:tableStyleId>{2D5ABB26-0587-4C30-8999-92F81FD0307C}</a:tableStyleId>
              </a:tblPr>
              <a:tblGrid>
                <a:gridCol w="576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tblGrid>
              <a:tr h="144000">
                <a:tc>
                  <a:txBody>
                    <a:bodyPr/>
                    <a:lstStyle/>
                    <a:p>
                      <a:pPr algn="ctr"/>
                      <a:r>
                        <a:rPr lang="de-DE" sz="1000" b="1" dirty="0">
                          <a:solidFill>
                            <a:schemeClr val="bg2">
                              <a:lumMod val="60000"/>
                              <a:lumOff val="40000"/>
                            </a:schemeClr>
                          </a:solidFill>
                        </a:rPr>
                        <a:t>Top 2</a:t>
                      </a:r>
                    </a:p>
                  </a:txBody>
                  <a:tcPr marL="0" marR="0" marT="0" marB="0" anchor="ctr">
                    <a:lnB w="3175"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1" dirty="0">
                          <a:solidFill>
                            <a:srgbClr val="576874"/>
                          </a:solidFill>
                        </a:rPr>
                        <a:t>Low 2</a:t>
                      </a:r>
                    </a:p>
                  </a:txBody>
                  <a:tcPr marL="0" marR="0" marT="0" marB="0" anchor="ctr">
                    <a:lnB w="3175"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1" dirty="0"/>
                        <a:t>MW / N</a:t>
                      </a:r>
                    </a:p>
                  </a:txBody>
                  <a:tcPr marL="0" marR="0" marT="0" marB="0" anchor="ctr">
                    <a:lnB w="3175"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66009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31257" y="864639"/>
            <a:ext cx="8352382" cy="647628"/>
          </a:xfrm>
        </p:spPr>
        <p:txBody>
          <a:bodyPr/>
          <a:lstStyle/>
          <a:p>
            <a:r>
              <a:rPr lang="de-DE" dirty="0"/>
              <a:t>52% erwarten (stark) steigende Strompreise in den nächsten 12 Monaten – deutliche Abnahme gegenüber Vorwellen</a:t>
            </a:r>
          </a:p>
        </p:txBody>
      </p:sp>
      <p:sp>
        <p:nvSpPr>
          <p:cNvPr id="6" name="Rectangle 3"/>
          <p:cNvSpPr>
            <a:spLocks noChangeArrowheads="1"/>
          </p:cNvSpPr>
          <p:nvPr/>
        </p:nvSpPr>
        <p:spPr bwMode="auto">
          <a:xfrm>
            <a:off x="431257" y="4607763"/>
            <a:ext cx="5715197"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Was erwarten Sie – wie wird sich Ihr Strompreis in den nächsten 12 Monaten entwickeln?</a:t>
            </a:r>
          </a:p>
          <a:p>
            <a:pPr marL="93663" indent="-93663">
              <a:lnSpc>
                <a:spcPct val="90000"/>
              </a:lnSpc>
              <a:buClr>
                <a:srgbClr val="000099"/>
              </a:buClr>
              <a:buFontTx/>
              <a:buChar char="-"/>
              <a:tabLst>
                <a:tab pos="182563" algn="l"/>
              </a:tabLst>
            </a:pPr>
            <a:r>
              <a:rPr lang="de-DE" sz="600" dirty="0"/>
              <a:t>Basis: Gesamt</a:t>
            </a:r>
          </a:p>
          <a:p>
            <a:pPr marL="93663" indent="-93663">
              <a:lnSpc>
                <a:spcPct val="90000"/>
              </a:lnSpc>
              <a:buClr>
                <a:srgbClr val="000099"/>
              </a:buClr>
              <a:buFontTx/>
              <a:buChar char="-"/>
              <a:tabLst>
                <a:tab pos="182563" algn="l"/>
              </a:tabLst>
            </a:pPr>
            <a:r>
              <a:rPr lang="nb-NO" sz="600" dirty="0"/>
              <a:t>Top 2 = Skalenpunkte 1 &amp; 2 / Low 2 = Skalenpunkte 4 &amp; </a:t>
            </a:r>
            <a:r>
              <a:rPr lang="de-DE" sz="600" dirty="0"/>
              <a:t>5</a:t>
            </a:r>
          </a:p>
          <a:p>
            <a:pPr marL="93663" indent="-93663">
              <a:lnSpc>
                <a:spcPct val="90000"/>
              </a:lnSpc>
              <a:buClr>
                <a:srgbClr val="000099"/>
              </a:buClr>
              <a:buFontTx/>
              <a:buChar char="-"/>
              <a:tabLst>
                <a:tab pos="182563" algn="l"/>
              </a:tabLst>
            </a:pPr>
            <a:r>
              <a:rPr lang="de-DE" sz="600" dirty="0"/>
              <a:t>Angaben in Prozent</a:t>
            </a:r>
          </a:p>
        </p:txBody>
      </p:sp>
      <p:sp>
        <p:nvSpPr>
          <p:cNvPr id="16" name="Freeform 96"/>
          <p:cNvSpPr>
            <a:spLocks noChangeAspect="1"/>
          </p:cNvSpPr>
          <p:nvPr/>
        </p:nvSpPr>
        <p:spPr bwMode="auto">
          <a:xfrm>
            <a:off x="6858880" y="2203309"/>
            <a:ext cx="1918305" cy="1800000"/>
          </a:xfrm>
          <a:custGeom>
            <a:avLst/>
            <a:gdLst>
              <a:gd name="T0" fmla="*/ 1582 w 1853"/>
              <a:gd name="T1" fmla="*/ 271 h 1739"/>
              <a:gd name="T2" fmla="*/ 927 w 1853"/>
              <a:gd name="T3" fmla="*/ 0 h 1739"/>
              <a:gd name="T4" fmla="*/ 271 w 1853"/>
              <a:gd name="T5" fmla="*/ 271 h 1739"/>
              <a:gd name="T6" fmla="*/ 0 w 1853"/>
              <a:gd name="T7" fmla="*/ 926 h 1739"/>
              <a:gd name="T8" fmla="*/ 127 w 1853"/>
              <a:gd name="T9" fmla="*/ 1396 h 1739"/>
              <a:gd name="T10" fmla="*/ 462 w 1853"/>
              <a:gd name="T11" fmla="*/ 1728 h 1739"/>
              <a:gd name="T12" fmla="*/ 502 w 1853"/>
              <a:gd name="T13" fmla="*/ 1739 h 1739"/>
              <a:gd name="T14" fmla="*/ 572 w 1853"/>
              <a:gd name="T15" fmla="*/ 1699 h 1739"/>
              <a:gd name="T16" fmla="*/ 543 w 1853"/>
              <a:gd name="T17" fmla="*/ 1589 h 1739"/>
              <a:gd name="T18" fmla="*/ 161 w 1853"/>
              <a:gd name="T19" fmla="*/ 926 h 1739"/>
              <a:gd name="T20" fmla="*/ 927 w 1853"/>
              <a:gd name="T21" fmla="*/ 161 h 1739"/>
              <a:gd name="T22" fmla="*/ 1692 w 1853"/>
              <a:gd name="T23" fmla="*/ 926 h 1739"/>
              <a:gd name="T24" fmla="*/ 1553 w 1853"/>
              <a:gd name="T25" fmla="*/ 1357 h 1739"/>
              <a:gd name="T26" fmla="*/ 1278 w 1853"/>
              <a:gd name="T27" fmla="*/ 1489 h 1739"/>
              <a:gd name="T28" fmla="*/ 1023 w 1853"/>
              <a:gd name="T29" fmla="*/ 1297 h 1739"/>
              <a:gd name="T30" fmla="*/ 1306 w 1853"/>
              <a:gd name="T31" fmla="*/ 950 h 1739"/>
              <a:gd name="T32" fmla="*/ 1306 w 1853"/>
              <a:gd name="T33" fmla="*/ 716 h 1739"/>
              <a:gd name="T34" fmla="*/ 1286 w 1853"/>
              <a:gd name="T35" fmla="*/ 696 h 1739"/>
              <a:gd name="T36" fmla="*/ 1179 w 1853"/>
              <a:gd name="T37" fmla="*/ 696 h 1739"/>
              <a:gd name="T38" fmla="*/ 1179 w 1853"/>
              <a:gd name="T39" fmla="*/ 477 h 1739"/>
              <a:gd name="T40" fmla="*/ 1098 w 1853"/>
              <a:gd name="T41" fmla="*/ 396 h 1739"/>
              <a:gd name="T42" fmla="*/ 1018 w 1853"/>
              <a:gd name="T43" fmla="*/ 477 h 1739"/>
              <a:gd name="T44" fmla="*/ 1018 w 1853"/>
              <a:gd name="T45" fmla="*/ 696 h 1739"/>
              <a:gd name="T46" fmla="*/ 835 w 1853"/>
              <a:gd name="T47" fmla="*/ 696 h 1739"/>
              <a:gd name="T48" fmla="*/ 835 w 1853"/>
              <a:gd name="T49" fmla="*/ 477 h 1739"/>
              <a:gd name="T50" fmla="*/ 755 w 1853"/>
              <a:gd name="T51" fmla="*/ 396 h 1739"/>
              <a:gd name="T52" fmla="*/ 674 w 1853"/>
              <a:gd name="T53" fmla="*/ 477 h 1739"/>
              <a:gd name="T54" fmla="*/ 674 w 1853"/>
              <a:gd name="T55" fmla="*/ 696 h 1739"/>
              <a:gd name="T56" fmla="*/ 567 w 1853"/>
              <a:gd name="T57" fmla="*/ 696 h 1739"/>
              <a:gd name="T58" fmla="*/ 547 w 1853"/>
              <a:gd name="T59" fmla="*/ 716 h 1739"/>
              <a:gd name="T60" fmla="*/ 547 w 1853"/>
              <a:gd name="T61" fmla="*/ 950 h 1739"/>
              <a:gd name="T62" fmla="*/ 859 w 1853"/>
              <a:gd name="T63" fmla="*/ 1302 h 1739"/>
              <a:gd name="T64" fmla="*/ 976 w 1853"/>
              <a:gd name="T65" fmla="*/ 1526 h 1739"/>
              <a:gd name="T66" fmla="*/ 1278 w 1853"/>
              <a:gd name="T67" fmla="*/ 1650 h 1739"/>
              <a:gd name="T68" fmla="*/ 1673 w 1853"/>
              <a:gd name="T69" fmla="*/ 1464 h 1739"/>
              <a:gd name="T70" fmla="*/ 1853 w 1853"/>
              <a:gd name="T71" fmla="*/ 926 h 1739"/>
              <a:gd name="T72" fmla="*/ 1582 w 1853"/>
              <a:gd name="T73" fmla="*/ 271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3" h="1739">
                <a:moveTo>
                  <a:pt x="1582" y="271"/>
                </a:moveTo>
                <a:cubicBezTo>
                  <a:pt x="1407" y="96"/>
                  <a:pt x="1174" y="0"/>
                  <a:pt x="927" y="0"/>
                </a:cubicBezTo>
                <a:cubicBezTo>
                  <a:pt x="679" y="0"/>
                  <a:pt x="446" y="96"/>
                  <a:pt x="271" y="271"/>
                </a:cubicBezTo>
                <a:cubicBezTo>
                  <a:pt x="96" y="446"/>
                  <a:pt x="0" y="679"/>
                  <a:pt x="0" y="926"/>
                </a:cubicBezTo>
                <a:cubicBezTo>
                  <a:pt x="0" y="1092"/>
                  <a:pt x="44" y="1254"/>
                  <a:pt x="127" y="1396"/>
                </a:cubicBezTo>
                <a:cubicBezTo>
                  <a:pt x="208" y="1533"/>
                  <a:pt x="324" y="1648"/>
                  <a:pt x="462" y="1728"/>
                </a:cubicBezTo>
                <a:cubicBezTo>
                  <a:pt x="475" y="1736"/>
                  <a:pt x="489" y="1739"/>
                  <a:pt x="502" y="1739"/>
                </a:cubicBezTo>
                <a:cubicBezTo>
                  <a:pt x="530" y="1739"/>
                  <a:pt x="557" y="1725"/>
                  <a:pt x="572" y="1699"/>
                </a:cubicBezTo>
                <a:cubicBezTo>
                  <a:pt x="594" y="1661"/>
                  <a:pt x="581" y="1612"/>
                  <a:pt x="543" y="1589"/>
                </a:cubicBezTo>
                <a:cubicBezTo>
                  <a:pt x="307" y="1452"/>
                  <a:pt x="161" y="1198"/>
                  <a:pt x="161" y="926"/>
                </a:cubicBezTo>
                <a:cubicBezTo>
                  <a:pt x="161" y="504"/>
                  <a:pt x="504" y="161"/>
                  <a:pt x="927" y="161"/>
                </a:cubicBezTo>
                <a:cubicBezTo>
                  <a:pt x="1349" y="161"/>
                  <a:pt x="1692" y="504"/>
                  <a:pt x="1692" y="926"/>
                </a:cubicBezTo>
                <a:cubicBezTo>
                  <a:pt x="1692" y="1105"/>
                  <a:pt x="1644" y="1254"/>
                  <a:pt x="1553" y="1357"/>
                </a:cubicBezTo>
                <a:cubicBezTo>
                  <a:pt x="1478" y="1441"/>
                  <a:pt x="1378" y="1489"/>
                  <a:pt x="1278" y="1489"/>
                </a:cubicBezTo>
                <a:cubicBezTo>
                  <a:pt x="1178" y="1489"/>
                  <a:pt x="1065" y="1437"/>
                  <a:pt x="1023" y="1297"/>
                </a:cubicBezTo>
                <a:cubicBezTo>
                  <a:pt x="1185" y="1264"/>
                  <a:pt x="1306" y="1121"/>
                  <a:pt x="1306" y="950"/>
                </a:cubicBezTo>
                <a:cubicBezTo>
                  <a:pt x="1306" y="716"/>
                  <a:pt x="1306" y="716"/>
                  <a:pt x="1306" y="716"/>
                </a:cubicBezTo>
                <a:cubicBezTo>
                  <a:pt x="1306" y="705"/>
                  <a:pt x="1297" y="696"/>
                  <a:pt x="1286" y="696"/>
                </a:cubicBezTo>
                <a:cubicBezTo>
                  <a:pt x="1179" y="696"/>
                  <a:pt x="1179" y="696"/>
                  <a:pt x="1179" y="696"/>
                </a:cubicBezTo>
                <a:cubicBezTo>
                  <a:pt x="1179" y="477"/>
                  <a:pt x="1179" y="477"/>
                  <a:pt x="1179" y="477"/>
                </a:cubicBezTo>
                <a:cubicBezTo>
                  <a:pt x="1179" y="432"/>
                  <a:pt x="1143" y="396"/>
                  <a:pt x="1098" y="396"/>
                </a:cubicBezTo>
                <a:cubicBezTo>
                  <a:pt x="1054" y="396"/>
                  <a:pt x="1018" y="432"/>
                  <a:pt x="1018" y="477"/>
                </a:cubicBezTo>
                <a:cubicBezTo>
                  <a:pt x="1018" y="696"/>
                  <a:pt x="1018" y="696"/>
                  <a:pt x="1018" y="696"/>
                </a:cubicBezTo>
                <a:cubicBezTo>
                  <a:pt x="835" y="696"/>
                  <a:pt x="835" y="696"/>
                  <a:pt x="835" y="696"/>
                </a:cubicBezTo>
                <a:cubicBezTo>
                  <a:pt x="835" y="477"/>
                  <a:pt x="835" y="477"/>
                  <a:pt x="835" y="477"/>
                </a:cubicBezTo>
                <a:cubicBezTo>
                  <a:pt x="835" y="432"/>
                  <a:pt x="799" y="396"/>
                  <a:pt x="755" y="396"/>
                </a:cubicBezTo>
                <a:cubicBezTo>
                  <a:pt x="710" y="396"/>
                  <a:pt x="674" y="432"/>
                  <a:pt x="674" y="477"/>
                </a:cubicBezTo>
                <a:cubicBezTo>
                  <a:pt x="674" y="696"/>
                  <a:pt x="674" y="696"/>
                  <a:pt x="674" y="696"/>
                </a:cubicBezTo>
                <a:cubicBezTo>
                  <a:pt x="567" y="696"/>
                  <a:pt x="567" y="696"/>
                  <a:pt x="567" y="696"/>
                </a:cubicBezTo>
                <a:cubicBezTo>
                  <a:pt x="556" y="696"/>
                  <a:pt x="547" y="705"/>
                  <a:pt x="547" y="716"/>
                </a:cubicBezTo>
                <a:cubicBezTo>
                  <a:pt x="547" y="950"/>
                  <a:pt x="547" y="950"/>
                  <a:pt x="547" y="950"/>
                </a:cubicBezTo>
                <a:cubicBezTo>
                  <a:pt x="547" y="1131"/>
                  <a:pt x="683" y="1281"/>
                  <a:pt x="859" y="1302"/>
                </a:cubicBezTo>
                <a:cubicBezTo>
                  <a:pt x="878" y="1391"/>
                  <a:pt x="917" y="1467"/>
                  <a:pt x="976" y="1526"/>
                </a:cubicBezTo>
                <a:cubicBezTo>
                  <a:pt x="1054" y="1606"/>
                  <a:pt x="1161" y="1650"/>
                  <a:pt x="1278" y="1650"/>
                </a:cubicBezTo>
                <a:cubicBezTo>
                  <a:pt x="1424" y="1650"/>
                  <a:pt x="1568" y="1582"/>
                  <a:pt x="1673" y="1464"/>
                </a:cubicBezTo>
                <a:cubicBezTo>
                  <a:pt x="1755" y="1371"/>
                  <a:pt x="1853" y="1202"/>
                  <a:pt x="1853" y="926"/>
                </a:cubicBezTo>
                <a:cubicBezTo>
                  <a:pt x="1853" y="679"/>
                  <a:pt x="1757" y="446"/>
                  <a:pt x="1582" y="27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de-DE" dirty="0"/>
          </a:p>
        </p:txBody>
      </p:sp>
      <p:graphicFrame>
        <p:nvGraphicFramePr>
          <p:cNvPr id="17" name="Object0"/>
          <p:cNvGraphicFramePr>
            <a:graphicFrameLocks/>
          </p:cNvGraphicFramePr>
          <p:nvPr/>
        </p:nvGraphicFramePr>
        <p:xfrm>
          <a:off x="222645" y="1799857"/>
          <a:ext cx="8221699" cy="27954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elle 17"/>
          <p:cNvGraphicFramePr>
            <a:graphicFrameLocks noGrp="1"/>
          </p:cNvGraphicFramePr>
          <p:nvPr>
            <p:extLst>
              <p:ext uri="{D42A27DB-BD31-4B8C-83A1-F6EECF244321}">
                <p14:modId xmlns:p14="http://schemas.microsoft.com/office/powerpoint/2010/main" val="3695401491"/>
              </p:ext>
            </p:extLst>
          </p:nvPr>
        </p:nvGraphicFramePr>
        <p:xfrm>
          <a:off x="6869185" y="1897309"/>
          <a:ext cx="1908000" cy="2412000"/>
        </p:xfrm>
        <a:graphic>
          <a:graphicData uri="http://schemas.openxmlformats.org/drawingml/2006/table">
            <a:tbl>
              <a:tblPr firstRow="1" bandRow="1">
                <a:tableStyleId>{2D5ABB26-0587-4C30-8999-92F81FD0307C}</a:tableStyleId>
              </a:tblPr>
              <a:tblGrid>
                <a:gridCol w="576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tblGrid>
              <a:tr h="482400">
                <a:tc>
                  <a:txBody>
                    <a:bodyPr/>
                    <a:lstStyle/>
                    <a:p>
                      <a:pPr algn="ctr"/>
                      <a:r>
                        <a:rPr lang="de-DE" sz="1200" b="1" kern="1200" dirty="0">
                          <a:solidFill>
                            <a:schemeClr val="bg2">
                              <a:lumMod val="60000"/>
                              <a:lumOff val="40000"/>
                            </a:schemeClr>
                          </a:solidFill>
                          <a:latin typeface="+mn-lt"/>
                          <a:ea typeface="+mn-ea"/>
                          <a:cs typeface="+mn-cs"/>
                        </a:rPr>
                        <a:t>51,9%</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15,0%</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2,5 </a:t>
                      </a:r>
                      <a:r>
                        <a:rPr lang="de-DE" sz="1200" dirty="0"/>
                        <a:t>/ 944</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482400">
                <a:tc>
                  <a:txBody>
                    <a:bodyPr/>
                    <a:lstStyle/>
                    <a:p>
                      <a:pPr algn="ctr"/>
                      <a:r>
                        <a:rPr lang="de-DE" sz="1200" b="1" kern="1200" dirty="0">
                          <a:solidFill>
                            <a:schemeClr val="bg2">
                              <a:lumMod val="60000"/>
                              <a:lumOff val="40000"/>
                            </a:schemeClr>
                          </a:solidFill>
                          <a:latin typeface="+mn-lt"/>
                          <a:ea typeface="+mn-ea"/>
                          <a:cs typeface="+mn-cs"/>
                        </a:rPr>
                        <a:t>75,3%</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5,7%</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2,0 </a:t>
                      </a:r>
                      <a:r>
                        <a:rPr lang="de-DE" sz="1200" dirty="0"/>
                        <a:t>/ 996</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482400">
                <a:tc>
                  <a:txBody>
                    <a:bodyPr/>
                    <a:lstStyle/>
                    <a:p>
                      <a:pPr algn="ctr"/>
                      <a:r>
                        <a:rPr lang="de-DE" sz="1200" b="1" kern="1200" dirty="0">
                          <a:solidFill>
                            <a:schemeClr val="bg2">
                              <a:lumMod val="60000"/>
                              <a:lumOff val="40000"/>
                            </a:schemeClr>
                          </a:solidFill>
                          <a:latin typeface="+mn-lt"/>
                          <a:ea typeface="+mn-ea"/>
                          <a:cs typeface="+mn-cs"/>
                        </a:rPr>
                        <a:t>90,4%</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1,8%</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1,5 </a:t>
                      </a:r>
                      <a:r>
                        <a:rPr lang="de-DE" sz="1200" dirty="0"/>
                        <a:t>/ 996</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482400">
                <a:tc>
                  <a:txBody>
                    <a:bodyPr/>
                    <a:lstStyle/>
                    <a:p>
                      <a:pPr algn="ctr"/>
                      <a:r>
                        <a:rPr lang="de-DE" sz="1200" b="1" kern="1200" dirty="0">
                          <a:solidFill>
                            <a:schemeClr val="bg2">
                              <a:lumMod val="60000"/>
                              <a:lumOff val="40000"/>
                            </a:schemeClr>
                          </a:solidFill>
                          <a:latin typeface="+mn-lt"/>
                          <a:ea typeface="+mn-ea"/>
                          <a:cs typeface="+mn-cs"/>
                        </a:rPr>
                        <a:t>89,4%</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2,2%</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1,6 </a:t>
                      </a:r>
                      <a:r>
                        <a:rPr lang="de-DE" sz="1200" dirty="0"/>
                        <a:t>/ 1.020</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482400">
                <a:tc>
                  <a:txBody>
                    <a:bodyPr/>
                    <a:lstStyle/>
                    <a:p>
                      <a:pPr algn="ctr"/>
                      <a:r>
                        <a:rPr lang="de-DE" sz="1200" b="1" kern="1200" dirty="0">
                          <a:solidFill>
                            <a:schemeClr val="bg2">
                              <a:lumMod val="60000"/>
                              <a:lumOff val="40000"/>
                            </a:schemeClr>
                          </a:solidFill>
                          <a:latin typeface="+mn-lt"/>
                          <a:ea typeface="+mn-ea"/>
                          <a:cs typeface="+mn-cs"/>
                        </a:rPr>
                        <a:t>89,4%</a:t>
                      </a:r>
                    </a:p>
                  </a:txBody>
                  <a:tcPr marL="0" marR="0"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1,6%</a:t>
                      </a:r>
                    </a:p>
                  </a:txBody>
                  <a:tcPr marL="0" marR="0"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1,6 </a:t>
                      </a:r>
                      <a:r>
                        <a:rPr lang="de-DE" sz="1200" dirty="0"/>
                        <a:t>/ 1.021</a:t>
                      </a:r>
                    </a:p>
                  </a:txBody>
                  <a:tcPr marL="0" marR="0"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9" name="Tabelle 18"/>
          <p:cNvGraphicFramePr>
            <a:graphicFrameLocks noGrp="1"/>
          </p:cNvGraphicFramePr>
          <p:nvPr/>
        </p:nvGraphicFramePr>
        <p:xfrm>
          <a:off x="6869185" y="1814188"/>
          <a:ext cx="1908000" cy="152400"/>
        </p:xfrm>
        <a:graphic>
          <a:graphicData uri="http://schemas.openxmlformats.org/drawingml/2006/table">
            <a:tbl>
              <a:tblPr firstRow="1" bandRow="1">
                <a:tableStyleId>{2D5ABB26-0587-4C30-8999-92F81FD0307C}</a:tableStyleId>
              </a:tblPr>
              <a:tblGrid>
                <a:gridCol w="576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tblGrid>
              <a:tr h="144000">
                <a:tc>
                  <a:txBody>
                    <a:bodyPr/>
                    <a:lstStyle/>
                    <a:p>
                      <a:pPr algn="ctr"/>
                      <a:r>
                        <a:rPr lang="de-DE" sz="1000" b="1" dirty="0">
                          <a:solidFill>
                            <a:schemeClr val="bg2">
                              <a:lumMod val="60000"/>
                              <a:lumOff val="40000"/>
                            </a:schemeClr>
                          </a:solidFill>
                        </a:rPr>
                        <a:t>Top 2</a:t>
                      </a:r>
                    </a:p>
                  </a:txBody>
                  <a:tcPr marL="0" marR="0" marT="0" marB="0" anchor="ctr">
                    <a:lnB w="3175"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1" dirty="0">
                          <a:solidFill>
                            <a:srgbClr val="576874"/>
                          </a:solidFill>
                        </a:rPr>
                        <a:t>Low 2</a:t>
                      </a:r>
                    </a:p>
                  </a:txBody>
                  <a:tcPr marL="0" marR="0" marT="0" marB="0" anchor="ctr">
                    <a:lnB w="3175"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1" dirty="0"/>
                        <a:t>MW / N</a:t>
                      </a:r>
                    </a:p>
                  </a:txBody>
                  <a:tcPr marL="0" marR="0" marT="0" marB="0" anchor="ctr">
                    <a:lnB w="3175"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5" name="Abgerundetes Rechteck 24">
            <a:extLst>
              <a:ext uri="{FF2B5EF4-FFF2-40B4-BE49-F238E27FC236}">
                <a16:creationId xmlns:a16="http://schemas.microsoft.com/office/drawing/2014/main" id="{62A15BB2-C495-0628-D6CB-B81D5F029A06}"/>
              </a:ext>
            </a:extLst>
          </p:cNvPr>
          <p:cNvSpPr/>
          <p:nvPr/>
        </p:nvSpPr>
        <p:spPr>
          <a:xfrm>
            <a:off x="2959051" y="1908822"/>
            <a:ext cx="2040462" cy="446357"/>
          </a:xfrm>
          <a:prstGeom prst="roundRect">
            <a:avLst/>
          </a:prstGeom>
          <a:solidFill>
            <a:schemeClr val="accent3">
              <a:alpha val="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n-GB" sz="1800" dirty="0" err="1">
              <a:solidFill>
                <a:schemeClr val="bg1"/>
              </a:solidFill>
            </a:endParaRPr>
          </a:p>
        </p:txBody>
      </p:sp>
    </p:spTree>
    <p:extLst>
      <p:ext uri="{BB962C8B-B14F-4D97-AF65-F5344CB8AC3E}">
        <p14:creationId xmlns:p14="http://schemas.microsoft.com/office/powerpoint/2010/main" val="289757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96"/>
          <p:cNvSpPr>
            <a:spLocks noChangeAspect="1"/>
          </p:cNvSpPr>
          <p:nvPr/>
        </p:nvSpPr>
        <p:spPr bwMode="auto">
          <a:xfrm>
            <a:off x="6328210" y="1852061"/>
            <a:ext cx="2455429" cy="2304000"/>
          </a:xfrm>
          <a:custGeom>
            <a:avLst/>
            <a:gdLst>
              <a:gd name="T0" fmla="*/ 1582 w 1853"/>
              <a:gd name="T1" fmla="*/ 271 h 1739"/>
              <a:gd name="T2" fmla="*/ 927 w 1853"/>
              <a:gd name="T3" fmla="*/ 0 h 1739"/>
              <a:gd name="T4" fmla="*/ 271 w 1853"/>
              <a:gd name="T5" fmla="*/ 271 h 1739"/>
              <a:gd name="T6" fmla="*/ 0 w 1853"/>
              <a:gd name="T7" fmla="*/ 926 h 1739"/>
              <a:gd name="T8" fmla="*/ 127 w 1853"/>
              <a:gd name="T9" fmla="*/ 1396 h 1739"/>
              <a:gd name="T10" fmla="*/ 462 w 1853"/>
              <a:gd name="T11" fmla="*/ 1728 h 1739"/>
              <a:gd name="T12" fmla="*/ 502 w 1853"/>
              <a:gd name="T13" fmla="*/ 1739 h 1739"/>
              <a:gd name="T14" fmla="*/ 572 w 1853"/>
              <a:gd name="T15" fmla="*/ 1699 h 1739"/>
              <a:gd name="T16" fmla="*/ 543 w 1853"/>
              <a:gd name="T17" fmla="*/ 1589 h 1739"/>
              <a:gd name="T18" fmla="*/ 161 w 1853"/>
              <a:gd name="T19" fmla="*/ 926 h 1739"/>
              <a:gd name="T20" fmla="*/ 927 w 1853"/>
              <a:gd name="T21" fmla="*/ 161 h 1739"/>
              <a:gd name="T22" fmla="*/ 1692 w 1853"/>
              <a:gd name="T23" fmla="*/ 926 h 1739"/>
              <a:gd name="T24" fmla="*/ 1553 w 1853"/>
              <a:gd name="T25" fmla="*/ 1357 h 1739"/>
              <a:gd name="T26" fmla="*/ 1278 w 1853"/>
              <a:gd name="T27" fmla="*/ 1489 h 1739"/>
              <a:gd name="T28" fmla="*/ 1023 w 1853"/>
              <a:gd name="T29" fmla="*/ 1297 h 1739"/>
              <a:gd name="T30" fmla="*/ 1306 w 1853"/>
              <a:gd name="T31" fmla="*/ 950 h 1739"/>
              <a:gd name="T32" fmla="*/ 1306 w 1853"/>
              <a:gd name="T33" fmla="*/ 716 h 1739"/>
              <a:gd name="T34" fmla="*/ 1286 w 1853"/>
              <a:gd name="T35" fmla="*/ 696 h 1739"/>
              <a:gd name="T36" fmla="*/ 1179 w 1853"/>
              <a:gd name="T37" fmla="*/ 696 h 1739"/>
              <a:gd name="T38" fmla="*/ 1179 w 1853"/>
              <a:gd name="T39" fmla="*/ 477 h 1739"/>
              <a:gd name="T40" fmla="*/ 1098 w 1853"/>
              <a:gd name="T41" fmla="*/ 396 h 1739"/>
              <a:gd name="T42" fmla="*/ 1018 w 1853"/>
              <a:gd name="T43" fmla="*/ 477 h 1739"/>
              <a:gd name="T44" fmla="*/ 1018 w 1853"/>
              <a:gd name="T45" fmla="*/ 696 h 1739"/>
              <a:gd name="T46" fmla="*/ 835 w 1853"/>
              <a:gd name="T47" fmla="*/ 696 h 1739"/>
              <a:gd name="T48" fmla="*/ 835 w 1853"/>
              <a:gd name="T49" fmla="*/ 477 h 1739"/>
              <a:gd name="T50" fmla="*/ 755 w 1853"/>
              <a:gd name="T51" fmla="*/ 396 h 1739"/>
              <a:gd name="T52" fmla="*/ 674 w 1853"/>
              <a:gd name="T53" fmla="*/ 477 h 1739"/>
              <a:gd name="T54" fmla="*/ 674 w 1853"/>
              <a:gd name="T55" fmla="*/ 696 h 1739"/>
              <a:gd name="T56" fmla="*/ 567 w 1853"/>
              <a:gd name="T57" fmla="*/ 696 h 1739"/>
              <a:gd name="T58" fmla="*/ 547 w 1853"/>
              <a:gd name="T59" fmla="*/ 716 h 1739"/>
              <a:gd name="T60" fmla="*/ 547 w 1853"/>
              <a:gd name="T61" fmla="*/ 950 h 1739"/>
              <a:gd name="T62" fmla="*/ 859 w 1853"/>
              <a:gd name="T63" fmla="*/ 1302 h 1739"/>
              <a:gd name="T64" fmla="*/ 976 w 1853"/>
              <a:gd name="T65" fmla="*/ 1526 h 1739"/>
              <a:gd name="T66" fmla="*/ 1278 w 1853"/>
              <a:gd name="T67" fmla="*/ 1650 h 1739"/>
              <a:gd name="T68" fmla="*/ 1673 w 1853"/>
              <a:gd name="T69" fmla="*/ 1464 h 1739"/>
              <a:gd name="T70" fmla="*/ 1853 w 1853"/>
              <a:gd name="T71" fmla="*/ 926 h 1739"/>
              <a:gd name="T72" fmla="*/ 1582 w 1853"/>
              <a:gd name="T73" fmla="*/ 271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3" h="1739">
                <a:moveTo>
                  <a:pt x="1582" y="271"/>
                </a:moveTo>
                <a:cubicBezTo>
                  <a:pt x="1407" y="96"/>
                  <a:pt x="1174" y="0"/>
                  <a:pt x="927" y="0"/>
                </a:cubicBezTo>
                <a:cubicBezTo>
                  <a:pt x="679" y="0"/>
                  <a:pt x="446" y="96"/>
                  <a:pt x="271" y="271"/>
                </a:cubicBezTo>
                <a:cubicBezTo>
                  <a:pt x="96" y="446"/>
                  <a:pt x="0" y="679"/>
                  <a:pt x="0" y="926"/>
                </a:cubicBezTo>
                <a:cubicBezTo>
                  <a:pt x="0" y="1092"/>
                  <a:pt x="44" y="1254"/>
                  <a:pt x="127" y="1396"/>
                </a:cubicBezTo>
                <a:cubicBezTo>
                  <a:pt x="208" y="1533"/>
                  <a:pt x="324" y="1648"/>
                  <a:pt x="462" y="1728"/>
                </a:cubicBezTo>
                <a:cubicBezTo>
                  <a:pt x="475" y="1736"/>
                  <a:pt x="489" y="1739"/>
                  <a:pt x="502" y="1739"/>
                </a:cubicBezTo>
                <a:cubicBezTo>
                  <a:pt x="530" y="1739"/>
                  <a:pt x="557" y="1725"/>
                  <a:pt x="572" y="1699"/>
                </a:cubicBezTo>
                <a:cubicBezTo>
                  <a:pt x="594" y="1661"/>
                  <a:pt x="581" y="1612"/>
                  <a:pt x="543" y="1589"/>
                </a:cubicBezTo>
                <a:cubicBezTo>
                  <a:pt x="307" y="1452"/>
                  <a:pt x="161" y="1198"/>
                  <a:pt x="161" y="926"/>
                </a:cubicBezTo>
                <a:cubicBezTo>
                  <a:pt x="161" y="504"/>
                  <a:pt x="504" y="161"/>
                  <a:pt x="927" y="161"/>
                </a:cubicBezTo>
                <a:cubicBezTo>
                  <a:pt x="1349" y="161"/>
                  <a:pt x="1692" y="504"/>
                  <a:pt x="1692" y="926"/>
                </a:cubicBezTo>
                <a:cubicBezTo>
                  <a:pt x="1692" y="1105"/>
                  <a:pt x="1644" y="1254"/>
                  <a:pt x="1553" y="1357"/>
                </a:cubicBezTo>
                <a:cubicBezTo>
                  <a:pt x="1478" y="1441"/>
                  <a:pt x="1378" y="1489"/>
                  <a:pt x="1278" y="1489"/>
                </a:cubicBezTo>
                <a:cubicBezTo>
                  <a:pt x="1178" y="1489"/>
                  <a:pt x="1065" y="1437"/>
                  <a:pt x="1023" y="1297"/>
                </a:cubicBezTo>
                <a:cubicBezTo>
                  <a:pt x="1185" y="1264"/>
                  <a:pt x="1306" y="1121"/>
                  <a:pt x="1306" y="950"/>
                </a:cubicBezTo>
                <a:cubicBezTo>
                  <a:pt x="1306" y="716"/>
                  <a:pt x="1306" y="716"/>
                  <a:pt x="1306" y="716"/>
                </a:cubicBezTo>
                <a:cubicBezTo>
                  <a:pt x="1306" y="705"/>
                  <a:pt x="1297" y="696"/>
                  <a:pt x="1286" y="696"/>
                </a:cubicBezTo>
                <a:cubicBezTo>
                  <a:pt x="1179" y="696"/>
                  <a:pt x="1179" y="696"/>
                  <a:pt x="1179" y="696"/>
                </a:cubicBezTo>
                <a:cubicBezTo>
                  <a:pt x="1179" y="477"/>
                  <a:pt x="1179" y="477"/>
                  <a:pt x="1179" y="477"/>
                </a:cubicBezTo>
                <a:cubicBezTo>
                  <a:pt x="1179" y="432"/>
                  <a:pt x="1143" y="396"/>
                  <a:pt x="1098" y="396"/>
                </a:cubicBezTo>
                <a:cubicBezTo>
                  <a:pt x="1054" y="396"/>
                  <a:pt x="1018" y="432"/>
                  <a:pt x="1018" y="477"/>
                </a:cubicBezTo>
                <a:cubicBezTo>
                  <a:pt x="1018" y="696"/>
                  <a:pt x="1018" y="696"/>
                  <a:pt x="1018" y="696"/>
                </a:cubicBezTo>
                <a:cubicBezTo>
                  <a:pt x="835" y="696"/>
                  <a:pt x="835" y="696"/>
                  <a:pt x="835" y="696"/>
                </a:cubicBezTo>
                <a:cubicBezTo>
                  <a:pt x="835" y="477"/>
                  <a:pt x="835" y="477"/>
                  <a:pt x="835" y="477"/>
                </a:cubicBezTo>
                <a:cubicBezTo>
                  <a:pt x="835" y="432"/>
                  <a:pt x="799" y="396"/>
                  <a:pt x="755" y="396"/>
                </a:cubicBezTo>
                <a:cubicBezTo>
                  <a:pt x="710" y="396"/>
                  <a:pt x="674" y="432"/>
                  <a:pt x="674" y="477"/>
                </a:cubicBezTo>
                <a:cubicBezTo>
                  <a:pt x="674" y="696"/>
                  <a:pt x="674" y="696"/>
                  <a:pt x="674" y="696"/>
                </a:cubicBezTo>
                <a:cubicBezTo>
                  <a:pt x="567" y="696"/>
                  <a:pt x="567" y="696"/>
                  <a:pt x="567" y="696"/>
                </a:cubicBezTo>
                <a:cubicBezTo>
                  <a:pt x="556" y="696"/>
                  <a:pt x="547" y="705"/>
                  <a:pt x="547" y="716"/>
                </a:cubicBezTo>
                <a:cubicBezTo>
                  <a:pt x="547" y="950"/>
                  <a:pt x="547" y="950"/>
                  <a:pt x="547" y="950"/>
                </a:cubicBezTo>
                <a:cubicBezTo>
                  <a:pt x="547" y="1131"/>
                  <a:pt x="683" y="1281"/>
                  <a:pt x="859" y="1302"/>
                </a:cubicBezTo>
                <a:cubicBezTo>
                  <a:pt x="878" y="1391"/>
                  <a:pt x="917" y="1467"/>
                  <a:pt x="976" y="1526"/>
                </a:cubicBezTo>
                <a:cubicBezTo>
                  <a:pt x="1054" y="1606"/>
                  <a:pt x="1161" y="1650"/>
                  <a:pt x="1278" y="1650"/>
                </a:cubicBezTo>
                <a:cubicBezTo>
                  <a:pt x="1424" y="1650"/>
                  <a:pt x="1568" y="1582"/>
                  <a:pt x="1673" y="1464"/>
                </a:cubicBezTo>
                <a:cubicBezTo>
                  <a:pt x="1755" y="1371"/>
                  <a:pt x="1853" y="1202"/>
                  <a:pt x="1853" y="926"/>
                </a:cubicBezTo>
                <a:cubicBezTo>
                  <a:pt x="1853" y="679"/>
                  <a:pt x="1757" y="446"/>
                  <a:pt x="1582" y="27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2" name="Titel 1"/>
          <p:cNvSpPr>
            <a:spLocks noGrp="1"/>
          </p:cNvSpPr>
          <p:nvPr>
            <p:ph type="title"/>
          </p:nvPr>
        </p:nvSpPr>
        <p:spPr>
          <a:xfrm>
            <a:off x="431257" y="864639"/>
            <a:ext cx="8352382" cy="647628"/>
          </a:xfrm>
        </p:spPr>
        <p:txBody>
          <a:bodyPr/>
          <a:lstStyle/>
          <a:p>
            <a:r>
              <a:rPr lang="de-DE" dirty="0"/>
              <a:t>Relevanz des Treibers „Krieg / politische Spannungen“ hat an Bedeutung verloren </a:t>
            </a:r>
            <a:r>
              <a:rPr lang="de-DE" dirty="0" err="1"/>
              <a:t>ggü</a:t>
            </a:r>
            <a:r>
              <a:rPr lang="de-DE" dirty="0"/>
              <a:t>. der Vorwelle</a:t>
            </a:r>
          </a:p>
        </p:txBody>
      </p:sp>
      <p:sp>
        <p:nvSpPr>
          <p:cNvPr id="5" name="Rectangle 3"/>
          <p:cNvSpPr>
            <a:spLocks noChangeArrowheads="1"/>
          </p:cNvSpPr>
          <p:nvPr/>
        </p:nvSpPr>
        <p:spPr bwMode="auto">
          <a:xfrm>
            <a:off x="431257" y="4607763"/>
            <a:ext cx="5715197"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Wo sehen Sie die </a:t>
            </a:r>
            <a:r>
              <a:rPr lang="de-DE" sz="600" u="sng" dirty="0"/>
              <a:t>drei</a:t>
            </a:r>
            <a:r>
              <a:rPr lang="de-DE" sz="600" dirty="0"/>
              <a:t> Hauptgründe für den Anstieg der Strompreise?</a:t>
            </a:r>
          </a:p>
          <a:p>
            <a:pPr marL="93663" indent="-93663">
              <a:lnSpc>
                <a:spcPct val="90000"/>
              </a:lnSpc>
              <a:buClr>
                <a:srgbClr val="000099"/>
              </a:buClr>
              <a:buFontTx/>
              <a:buChar char="-"/>
              <a:tabLst>
                <a:tab pos="182563" algn="l"/>
              </a:tabLst>
            </a:pPr>
            <a:r>
              <a:rPr lang="de-DE" sz="600" dirty="0"/>
              <a:t>Basis: Befragte, deren Strompreis gestiegen ist und/oder steigen wird (ST05 und/oder ST06 = 1+2)</a:t>
            </a:r>
          </a:p>
          <a:p>
            <a:pPr marL="93663" indent="-93663">
              <a:lnSpc>
                <a:spcPct val="90000"/>
              </a:lnSpc>
              <a:buClr>
                <a:srgbClr val="000099"/>
              </a:buClr>
              <a:buFontTx/>
              <a:buChar char="-"/>
              <a:tabLst>
                <a:tab pos="182563" algn="l"/>
              </a:tabLst>
            </a:pPr>
            <a:r>
              <a:rPr lang="de-DE" sz="600" dirty="0"/>
              <a:t>Angaben in Prozent / Mehrfachantworten</a:t>
            </a:r>
          </a:p>
        </p:txBody>
      </p:sp>
      <p:graphicFrame>
        <p:nvGraphicFramePr>
          <p:cNvPr id="9" name="Objekt 6"/>
          <p:cNvGraphicFramePr>
            <a:graphicFrameLocks noChangeAspect="1"/>
          </p:cNvGraphicFramePr>
          <p:nvPr>
            <p:extLst>
              <p:ext uri="{D42A27DB-BD31-4B8C-83A1-F6EECF244321}">
                <p14:modId xmlns:p14="http://schemas.microsoft.com/office/powerpoint/2010/main" val="1402827980"/>
              </p:ext>
            </p:extLst>
          </p:nvPr>
        </p:nvGraphicFramePr>
        <p:xfrm>
          <a:off x="42863" y="1568801"/>
          <a:ext cx="9086793" cy="2952739"/>
        </p:xfrm>
        <a:graphic>
          <a:graphicData uri="http://schemas.openxmlformats.org/drawingml/2006/chart">
            <c:chart xmlns:c="http://schemas.openxmlformats.org/drawingml/2006/chart" xmlns:r="http://schemas.openxmlformats.org/officeDocument/2006/relationships" r:id="rId2"/>
          </a:graphicData>
        </a:graphic>
      </p:graphicFrame>
      <p:sp>
        <p:nvSpPr>
          <p:cNvPr id="3" name="Abgerundetes Rechteck 2">
            <a:extLst>
              <a:ext uri="{FF2B5EF4-FFF2-40B4-BE49-F238E27FC236}">
                <a16:creationId xmlns:a16="http://schemas.microsoft.com/office/drawing/2014/main" id="{C383B7B8-EEAF-D87C-5A6C-7E20A052A2D7}"/>
              </a:ext>
            </a:extLst>
          </p:cNvPr>
          <p:cNvSpPr/>
          <p:nvPr/>
        </p:nvSpPr>
        <p:spPr>
          <a:xfrm>
            <a:off x="4569492" y="2052213"/>
            <a:ext cx="2188589" cy="221000"/>
          </a:xfrm>
          <a:prstGeom prst="roundRect">
            <a:avLst/>
          </a:prstGeom>
          <a:solidFill>
            <a:schemeClr val="accent3">
              <a:alpha val="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n-GB" sz="1800" dirty="0" err="1">
              <a:solidFill>
                <a:schemeClr val="bg1"/>
              </a:solidFill>
            </a:endParaRPr>
          </a:p>
        </p:txBody>
      </p:sp>
    </p:spTree>
    <p:extLst>
      <p:ext uri="{BB962C8B-B14F-4D97-AF65-F5344CB8AC3E}">
        <p14:creationId xmlns:p14="http://schemas.microsoft.com/office/powerpoint/2010/main" val="365110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96"/>
          <p:cNvSpPr>
            <a:spLocks noChangeAspect="1"/>
          </p:cNvSpPr>
          <p:nvPr/>
        </p:nvSpPr>
        <p:spPr bwMode="auto">
          <a:xfrm>
            <a:off x="6328210" y="1852061"/>
            <a:ext cx="2455429" cy="2304000"/>
          </a:xfrm>
          <a:custGeom>
            <a:avLst/>
            <a:gdLst>
              <a:gd name="T0" fmla="*/ 1582 w 1853"/>
              <a:gd name="T1" fmla="*/ 271 h 1739"/>
              <a:gd name="T2" fmla="*/ 927 w 1853"/>
              <a:gd name="T3" fmla="*/ 0 h 1739"/>
              <a:gd name="T4" fmla="*/ 271 w 1853"/>
              <a:gd name="T5" fmla="*/ 271 h 1739"/>
              <a:gd name="T6" fmla="*/ 0 w 1853"/>
              <a:gd name="T7" fmla="*/ 926 h 1739"/>
              <a:gd name="T8" fmla="*/ 127 w 1853"/>
              <a:gd name="T9" fmla="*/ 1396 h 1739"/>
              <a:gd name="T10" fmla="*/ 462 w 1853"/>
              <a:gd name="T11" fmla="*/ 1728 h 1739"/>
              <a:gd name="T12" fmla="*/ 502 w 1853"/>
              <a:gd name="T13" fmla="*/ 1739 h 1739"/>
              <a:gd name="T14" fmla="*/ 572 w 1853"/>
              <a:gd name="T15" fmla="*/ 1699 h 1739"/>
              <a:gd name="T16" fmla="*/ 543 w 1853"/>
              <a:gd name="T17" fmla="*/ 1589 h 1739"/>
              <a:gd name="T18" fmla="*/ 161 w 1853"/>
              <a:gd name="T19" fmla="*/ 926 h 1739"/>
              <a:gd name="T20" fmla="*/ 927 w 1853"/>
              <a:gd name="T21" fmla="*/ 161 h 1739"/>
              <a:gd name="T22" fmla="*/ 1692 w 1853"/>
              <a:gd name="T23" fmla="*/ 926 h 1739"/>
              <a:gd name="T24" fmla="*/ 1553 w 1853"/>
              <a:gd name="T25" fmla="*/ 1357 h 1739"/>
              <a:gd name="T26" fmla="*/ 1278 w 1853"/>
              <a:gd name="T27" fmla="*/ 1489 h 1739"/>
              <a:gd name="T28" fmla="*/ 1023 w 1853"/>
              <a:gd name="T29" fmla="*/ 1297 h 1739"/>
              <a:gd name="T30" fmla="*/ 1306 w 1853"/>
              <a:gd name="T31" fmla="*/ 950 h 1739"/>
              <a:gd name="T32" fmla="*/ 1306 w 1853"/>
              <a:gd name="T33" fmla="*/ 716 h 1739"/>
              <a:gd name="T34" fmla="*/ 1286 w 1853"/>
              <a:gd name="T35" fmla="*/ 696 h 1739"/>
              <a:gd name="T36" fmla="*/ 1179 w 1853"/>
              <a:gd name="T37" fmla="*/ 696 h 1739"/>
              <a:gd name="T38" fmla="*/ 1179 w 1853"/>
              <a:gd name="T39" fmla="*/ 477 h 1739"/>
              <a:gd name="T40" fmla="*/ 1098 w 1853"/>
              <a:gd name="T41" fmla="*/ 396 h 1739"/>
              <a:gd name="T42" fmla="*/ 1018 w 1853"/>
              <a:gd name="T43" fmla="*/ 477 h 1739"/>
              <a:gd name="T44" fmla="*/ 1018 w 1853"/>
              <a:gd name="T45" fmla="*/ 696 h 1739"/>
              <a:gd name="T46" fmla="*/ 835 w 1853"/>
              <a:gd name="T47" fmla="*/ 696 h 1739"/>
              <a:gd name="T48" fmla="*/ 835 w 1853"/>
              <a:gd name="T49" fmla="*/ 477 h 1739"/>
              <a:gd name="T50" fmla="*/ 755 w 1853"/>
              <a:gd name="T51" fmla="*/ 396 h 1739"/>
              <a:gd name="T52" fmla="*/ 674 w 1853"/>
              <a:gd name="T53" fmla="*/ 477 h 1739"/>
              <a:gd name="T54" fmla="*/ 674 w 1853"/>
              <a:gd name="T55" fmla="*/ 696 h 1739"/>
              <a:gd name="T56" fmla="*/ 567 w 1853"/>
              <a:gd name="T57" fmla="*/ 696 h 1739"/>
              <a:gd name="T58" fmla="*/ 547 w 1853"/>
              <a:gd name="T59" fmla="*/ 716 h 1739"/>
              <a:gd name="T60" fmla="*/ 547 w 1853"/>
              <a:gd name="T61" fmla="*/ 950 h 1739"/>
              <a:gd name="T62" fmla="*/ 859 w 1853"/>
              <a:gd name="T63" fmla="*/ 1302 h 1739"/>
              <a:gd name="T64" fmla="*/ 976 w 1853"/>
              <a:gd name="T65" fmla="*/ 1526 h 1739"/>
              <a:gd name="T66" fmla="*/ 1278 w 1853"/>
              <a:gd name="T67" fmla="*/ 1650 h 1739"/>
              <a:gd name="T68" fmla="*/ 1673 w 1853"/>
              <a:gd name="T69" fmla="*/ 1464 h 1739"/>
              <a:gd name="T70" fmla="*/ 1853 w 1853"/>
              <a:gd name="T71" fmla="*/ 926 h 1739"/>
              <a:gd name="T72" fmla="*/ 1582 w 1853"/>
              <a:gd name="T73" fmla="*/ 271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3" h="1739">
                <a:moveTo>
                  <a:pt x="1582" y="271"/>
                </a:moveTo>
                <a:cubicBezTo>
                  <a:pt x="1407" y="96"/>
                  <a:pt x="1174" y="0"/>
                  <a:pt x="927" y="0"/>
                </a:cubicBezTo>
                <a:cubicBezTo>
                  <a:pt x="679" y="0"/>
                  <a:pt x="446" y="96"/>
                  <a:pt x="271" y="271"/>
                </a:cubicBezTo>
                <a:cubicBezTo>
                  <a:pt x="96" y="446"/>
                  <a:pt x="0" y="679"/>
                  <a:pt x="0" y="926"/>
                </a:cubicBezTo>
                <a:cubicBezTo>
                  <a:pt x="0" y="1092"/>
                  <a:pt x="44" y="1254"/>
                  <a:pt x="127" y="1396"/>
                </a:cubicBezTo>
                <a:cubicBezTo>
                  <a:pt x="208" y="1533"/>
                  <a:pt x="324" y="1648"/>
                  <a:pt x="462" y="1728"/>
                </a:cubicBezTo>
                <a:cubicBezTo>
                  <a:pt x="475" y="1736"/>
                  <a:pt x="489" y="1739"/>
                  <a:pt x="502" y="1739"/>
                </a:cubicBezTo>
                <a:cubicBezTo>
                  <a:pt x="530" y="1739"/>
                  <a:pt x="557" y="1725"/>
                  <a:pt x="572" y="1699"/>
                </a:cubicBezTo>
                <a:cubicBezTo>
                  <a:pt x="594" y="1661"/>
                  <a:pt x="581" y="1612"/>
                  <a:pt x="543" y="1589"/>
                </a:cubicBezTo>
                <a:cubicBezTo>
                  <a:pt x="307" y="1452"/>
                  <a:pt x="161" y="1198"/>
                  <a:pt x="161" y="926"/>
                </a:cubicBezTo>
                <a:cubicBezTo>
                  <a:pt x="161" y="504"/>
                  <a:pt x="504" y="161"/>
                  <a:pt x="927" y="161"/>
                </a:cubicBezTo>
                <a:cubicBezTo>
                  <a:pt x="1349" y="161"/>
                  <a:pt x="1692" y="504"/>
                  <a:pt x="1692" y="926"/>
                </a:cubicBezTo>
                <a:cubicBezTo>
                  <a:pt x="1692" y="1105"/>
                  <a:pt x="1644" y="1254"/>
                  <a:pt x="1553" y="1357"/>
                </a:cubicBezTo>
                <a:cubicBezTo>
                  <a:pt x="1478" y="1441"/>
                  <a:pt x="1378" y="1489"/>
                  <a:pt x="1278" y="1489"/>
                </a:cubicBezTo>
                <a:cubicBezTo>
                  <a:pt x="1178" y="1489"/>
                  <a:pt x="1065" y="1437"/>
                  <a:pt x="1023" y="1297"/>
                </a:cubicBezTo>
                <a:cubicBezTo>
                  <a:pt x="1185" y="1264"/>
                  <a:pt x="1306" y="1121"/>
                  <a:pt x="1306" y="950"/>
                </a:cubicBezTo>
                <a:cubicBezTo>
                  <a:pt x="1306" y="716"/>
                  <a:pt x="1306" y="716"/>
                  <a:pt x="1306" y="716"/>
                </a:cubicBezTo>
                <a:cubicBezTo>
                  <a:pt x="1306" y="705"/>
                  <a:pt x="1297" y="696"/>
                  <a:pt x="1286" y="696"/>
                </a:cubicBezTo>
                <a:cubicBezTo>
                  <a:pt x="1179" y="696"/>
                  <a:pt x="1179" y="696"/>
                  <a:pt x="1179" y="696"/>
                </a:cubicBezTo>
                <a:cubicBezTo>
                  <a:pt x="1179" y="477"/>
                  <a:pt x="1179" y="477"/>
                  <a:pt x="1179" y="477"/>
                </a:cubicBezTo>
                <a:cubicBezTo>
                  <a:pt x="1179" y="432"/>
                  <a:pt x="1143" y="396"/>
                  <a:pt x="1098" y="396"/>
                </a:cubicBezTo>
                <a:cubicBezTo>
                  <a:pt x="1054" y="396"/>
                  <a:pt x="1018" y="432"/>
                  <a:pt x="1018" y="477"/>
                </a:cubicBezTo>
                <a:cubicBezTo>
                  <a:pt x="1018" y="696"/>
                  <a:pt x="1018" y="696"/>
                  <a:pt x="1018" y="696"/>
                </a:cubicBezTo>
                <a:cubicBezTo>
                  <a:pt x="835" y="696"/>
                  <a:pt x="835" y="696"/>
                  <a:pt x="835" y="696"/>
                </a:cubicBezTo>
                <a:cubicBezTo>
                  <a:pt x="835" y="477"/>
                  <a:pt x="835" y="477"/>
                  <a:pt x="835" y="477"/>
                </a:cubicBezTo>
                <a:cubicBezTo>
                  <a:pt x="835" y="432"/>
                  <a:pt x="799" y="396"/>
                  <a:pt x="755" y="396"/>
                </a:cubicBezTo>
                <a:cubicBezTo>
                  <a:pt x="710" y="396"/>
                  <a:pt x="674" y="432"/>
                  <a:pt x="674" y="477"/>
                </a:cubicBezTo>
                <a:cubicBezTo>
                  <a:pt x="674" y="696"/>
                  <a:pt x="674" y="696"/>
                  <a:pt x="674" y="696"/>
                </a:cubicBezTo>
                <a:cubicBezTo>
                  <a:pt x="567" y="696"/>
                  <a:pt x="567" y="696"/>
                  <a:pt x="567" y="696"/>
                </a:cubicBezTo>
                <a:cubicBezTo>
                  <a:pt x="556" y="696"/>
                  <a:pt x="547" y="705"/>
                  <a:pt x="547" y="716"/>
                </a:cubicBezTo>
                <a:cubicBezTo>
                  <a:pt x="547" y="950"/>
                  <a:pt x="547" y="950"/>
                  <a:pt x="547" y="950"/>
                </a:cubicBezTo>
                <a:cubicBezTo>
                  <a:pt x="547" y="1131"/>
                  <a:pt x="683" y="1281"/>
                  <a:pt x="859" y="1302"/>
                </a:cubicBezTo>
                <a:cubicBezTo>
                  <a:pt x="878" y="1391"/>
                  <a:pt x="917" y="1467"/>
                  <a:pt x="976" y="1526"/>
                </a:cubicBezTo>
                <a:cubicBezTo>
                  <a:pt x="1054" y="1606"/>
                  <a:pt x="1161" y="1650"/>
                  <a:pt x="1278" y="1650"/>
                </a:cubicBezTo>
                <a:cubicBezTo>
                  <a:pt x="1424" y="1650"/>
                  <a:pt x="1568" y="1582"/>
                  <a:pt x="1673" y="1464"/>
                </a:cubicBezTo>
                <a:cubicBezTo>
                  <a:pt x="1755" y="1371"/>
                  <a:pt x="1853" y="1202"/>
                  <a:pt x="1853" y="926"/>
                </a:cubicBezTo>
                <a:cubicBezTo>
                  <a:pt x="1853" y="679"/>
                  <a:pt x="1757" y="446"/>
                  <a:pt x="1582" y="27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2" name="Titel 1"/>
          <p:cNvSpPr>
            <a:spLocks noGrp="1"/>
          </p:cNvSpPr>
          <p:nvPr>
            <p:ph type="title"/>
          </p:nvPr>
        </p:nvSpPr>
        <p:spPr>
          <a:xfrm>
            <a:off x="431257" y="864639"/>
            <a:ext cx="8352382" cy="647628"/>
          </a:xfrm>
        </p:spPr>
        <p:txBody>
          <a:bodyPr/>
          <a:lstStyle/>
          <a:p>
            <a:r>
              <a:rPr lang="de-DE" dirty="0"/>
              <a:t>EVU rücken weiter in den Fokus als Verantwortliche für den Anstieg der Strompreise</a:t>
            </a:r>
          </a:p>
        </p:txBody>
      </p:sp>
      <p:sp>
        <p:nvSpPr>
          <p:cNvPr id="5" name="Rectangle 3"/>
          <p:cNvSpPr>
            <a:spLocks noChangeArrowheads="1"/>
          </p:cNvSpPr>
          <p:nvPr/>
        </p:nvSpPr>
        <p:spPr bwMode="auto">
          <a:xfrm>
            <a:off x="431257" y="4607763"/>
            <a:ext cx="5715197"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Und wo sehen Sie die hauptsächlich Verantwortlichen für den Anstieg der Strompreise?</a:t>
            </a:r>
          </a:p>
          <a:p>
            <a:pPr marL="93663" indent="-93663">
              <a:lnSpc>
                <a:spcPct val="90000"/>
              </a:lnSpc>
              <a:buClr>
                <a:srgbClr val="000099"/>
              </a:buClr>
              <a:buFontTx/>
              <a:buChar char="-"/>
              <a:tabLst>
                <a:tab pos="182563" algn="l"/>
              </a:tabLst>
            </a:pPr>
            <a:r>
              <a:rPr lang="de-DE" sz="600" dirty="0"/>
              <a:t>Basis: Befragte, deren Strompreis gestiegen ist und/oder steigen wird (ST05 und/oder ST06 = 1+2)</a:t>
            </a:r>
          </a:p>
          <a:p>
            <a:pPr marL="93663" indent="-93663">
              <a:lnSpc>
                <a:spcPct val="90000"/>
              </a:lnSpc>
              <a:buClr>
                <a:srgbClr val="000099"/>
              </a:buClr>
              <a:buFontTx/>
              <a:buChar char="-"/>
              <a:tabLst>
                <a:tab pos="182563" algn="l"/>
              </a:tabLst>
            </a:pPr>
            <a:r>
              <a:rPr lang="de-DE" sz="600" dirty="0"/>
              <a:t>Angaben in Prozent / Mehrfachantworten</a:t>
            </a:r>
          </a:p>
        </p:txBody>
      </p:sp>
      <p:graphicFrame>
        <p:nvGraphicFramePr>
          <p:cNvPr id="9" name="Objekt 6"/>
          <p:cNvGraphicFramePr>
            <a:graphicFrameLocks noChangeAspect="1"/>
          </p:cNvGraphicFramePr>
          <p:nvPr/>
        </p:nvGraphicFramePr>
        <p:xfrm>
          <a:off x="42863" y="1568801"/>
          <a:ext cx="9086793" cy="2952739"/>
        </p:xfrm>
        <a:graphic>
          <a:graphicData uri="http://schemas.openxmlformats.org/drawingml/2006/chart">
            <c:chart xmlns:c="http://schemas.openxmlformats.org/drawingml/2006/chart" xmlns:r="http://schemas.openxmlformats.org/officeDocument/2006/relationships" r:id="rId2"/>
          </a:graphicData>
        </a:graphic>
      </p:graphicFrame>
      <p:sp>
        <p:nvSpPr>
          <p:cNvPr id="3" name="Abgerundetes Rechteck 2">
            <a:extLst>
              <a:ext uri="{FF2B5EF4-FFF2-40B4-BE49-F238E27FC236}">
                <a16:creationId xmlns:a16="http://schemas.microsoft.com/office/drawing/2014/main" id="{92C5C5BE-6EC3-C80E-965B-C84D1A2166A0}"/>
              </a:ext>
            </a:extLst>
          </p:cNvPr>
          <p:cNvSpPr/>
          <p:nvPr/>
        </p:nvSpPr>
        <p:spPr>
          <a:xfrm>
            <a:off x="3408317" y="2242746"/>
            <a:ext cx="2416286" cy="396000"/>
          </a:xfrm>
          <a:prstGeom prst="roundRect">
            <a:avLst/>
          </a:prstGeom>
          <a:solidFill>
            <a:schemeClr val="accent3">
              <a:alpha val="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n-GB" sz="1800" dirty="0" err="1">
              <a:solidFill>
                <a:schemeClr val="bg1"/>
              </a:solidFill>
            </a:endParaRPr>
          </a:p>
        </p:txBody>
      </p:sp>
    </p:spTree>
    <p:extLst>
      <p:ext uri="{BB962C8B-B14F-4D97-AF65-F5344CB8AC3E}">
        <p14:creationId xmlns:p14="http://schemas.microsoft.com/office/powerpoint/2010/main" val="48121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6C6E76-B571-4C34-98FB-1D7FF659AD6C}"/>
              </a:ext>
            </a:extLst>
          </p:cNvPr>
          <p:cNvSpPr>
            <a:spLocks noGrp="1"/>
          </p:cNvSpPr>
          <p:nvPr>
            <p:ph type="title"/>
          </p:nvPr>
        </p:nvSpPr>
        <p:spPr>
          <a:xfrm>
            <a:off x="431257" y="864639"/>
            <a:ext cx="8352382" cy="647628"/>
          </a:xfrm>
        </p:spPr>
        <p:txBody>
          <a:bodyPr/>
          <a:lstStyle/>
          <a:p>
            <a:r>
              <a:rPr lang="de-DE" dirty="0"/>
              <a:t>Kernaussagen 5. Welle: Strom</a:t>
            </a:r>
          </a:p>
        </p:txBody>
      </p:sp>
      <p:sp>
        <p:nvSpPr>
          <p:cNvPr id="3" name="Inhaltsplatzhalter 2">
            <a:extLst>
              <a:ext uri="{FF2B5EF4-FFF2-40B4-BE49-F238E27FC236}">
                <a16:creationId xmlns:a16="http://schemas.microsoft.com/office/drawing/2014/main" id="{16960274-B848-4412-AAF4-6E00789D45D5}"/>
              </a:ext>
            </a:extLst>
          </p:cNvPr>
          <p:cNvSpPr>
            <a:spLocks noGrp="1"/>
          </p:cNvSpPr>
          <p:nvPr>
            <p:ph idx="1"/>
          </p:nvPr>
        </p:nvSpPr>
        <p:spPr>
          <a:xfrm>
            <a:off x="431255" y="1374830"/>
            <a:ext cx="8639835" cy="3521798"/>
          </a:xfrm>
        </p:spPr>
        <p:txBody>
          <a:bodyPr/>
          <a:lstStyle/>
          <a:p>
            <a:pPr>
              <a:spcAft>
                <a:spcPts val="0"/>
              </a:spcAft>
            </a:pPr>
            <a:r>
              <a:rPr lang="de-DE" sz="1800" dirty="0"/>
              <a:t>Anteil der Stromkunden, die froh sind, bei ihrem Versorger zu sein, erreicht mit 31 % einen Höchstwert.</a:t>
            </a:r>
          </a:p>
          <a:p>
            <a:pPr>
              <a:spcAft>
                <a:spcPts val="0"/>
              </a:spcAft>
            </a:pPr>
            <a:r>
              <a:rPr lang="de-DE" sz="1800" dirty="0"/>
              <a:t>Anteil der Stromkunden, die inzwischen Preissteigerungen wahrgenommen haben, hat wieder abgenommen. Es erwarten nun nur noch 52% (stark) steigende Strompreise (Sept. 2022: über 90 %).</a:t>
            </a:r>
          </a:p>
          <a:p>
            <a:pPr>
              <a:spcAft>
                <a:spcPts val="0"/>
              </a:spcAft>
            </a:pPr>
            <a:r>
              <a:rPr lang="de-DE" sz="1800" dirty="0"/>
              <a:t>Hauptgründe Anstieg Strompreise: Gewinnstreben EVU leicht abnehmend </a:t>
            </a:r>
            <a:r>
              <a:rPr lang="de-DE" sz="1800" dirty="0" err="1"/>
              <a:t>ggü</a:t>
            </a:r>
            <a:r>
              <a:rPr lang="de-DE" sz="1800" dirty="0"/>
              <a:t>. </a:t>
            </a:r>
            <a:r>
              <a:rPr lang="de-DE" sz="1800" dirty="0" err="1"/>
              <a:t>Vorwelle</a:t>
            </a:r>
            <a:r>
              <a:rPr lang="de-DE" sz="1800" dirty="0"/>
              <a:t>, deutliche Abnahme bei Krieg und politische Spannungen; Zunahme bei Ausgaben Klimaschutz und staatl. Steuern und Abgaben.</a:t>
            </a:r>
          </a:p>
          <a:p>
            <a:r>
              <a:rPr lang="de-DE" sz="1800" dirty="0"/>
              <a:t>Zwar sehen immer noch 61 % der Befragten den Staat und die Politik als Hauptverantwortlichen für den Anstieg der Strompreise. Allerdings ist der Anteil jener, die die Stromversorger dafür verantwortlich halten auf 41 % deutlich angestiegen.</a:t>
            </a:r>
          </a:p>
          <a:p>
            <a:pPr>
              <a:spcAft>
                <a:spcPts val="0"/>
              </a:spcAft>
            </a:pPr>
            <a:r>
              <a:rPr lang="de-DE" sz="1800" dirty="0"/>
              <a:t>Bei dem Kundentyp aktive </a:t>
            </a:r>
            <a:r>
              <a:rPr lang="de-DE" sz="1800" dirty="0" err="1"/>
              <a:t>Preisminimierer</a:t>
            </a:r>
            <a:r>
              <a:rPr lang="de-DE" sz="1800" dirty="0"/>
              <a:t> nimmt die Wechselbereitschaft wieder etwas zu</a:t>
            </a:r>
          </a:p>
          <a:p>
            <a:pPr marL="0" indent="0">
              <a:buNone/>
            </a:pPr>
            <a:endParaRPr lang="de-DE" sz="1800" dirty="0"/>
          </a:p>
        </p:txBody>
      </p:sp>
      <p:sp>
        <p:nvSpPr>
          <p:cNvPr id="6" name="Foliennummernplatzhalter 5">
            <a:extLst>
              <a:ext uri="{FF2B5EF4-FFF2-40B4-BE49-F238E27FC236}">
                <a16:creationId xmlns:a16="http://schemas.microsoft.com/office/drawing/2014/main" id="{80855C25-C5CA-460E-9546-C274D69567DA}"/>
              </a:ext>
            </a:extLst>
          </p:cNvPr>
          <p:cNvSpPr>
            <a:spLocks noGrp="1"/>
          </p:cNvSpPr>
          <p:nvPr>
            <p:ph type="sldNum" sz="quarter" idx="12"/>
          </p:nvPr>
        </p:nvSpPr>
        <p:spPr>
          <a:xfrm>
            <a:off x="1223367" y="288147"/>
            <a:ext cx="216000" cy="144000"/>
          </a:xfrm>
          <a:prstGeom prst="rect">
            <a:avLst/>
          </a:prstGeom>
        </p:spPr>
        <p:txBody>
          <a:bodyPr vert="horz" wrap="none" lIns="36000" tIns="0" rIns="0" bIns="0" rtlCol="0" anchor="ctr"/>
          <a:lstStyle>
            <a:defPPr>
              <a:defRPr lang="de-DE"/>
            </a:defPPr>
            <a:lvl1pPr marL="0" algn="l" defTabSz="691195" rtl="0" eaLnBrk="1" latinLnBrk="0" hangingPunct="1">
              <a:defRPr sz="800" kern="1200">
                <a:solidFill>
                  <a:schemeClr val="accent3"/>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fld id="{915ABBCB-2658-4656-B2C4-43A1F658563B}" type="slidenum">
              <a:rPr lang="de-DE" smtClean="0"/>
              <a:pPr/>
              <a:t>15</a:t>
            </a:fld>
            <a:endParaRPr lang="de-DE"/>
          </a:p>
        </p:txBody>
      </p:sp>
    </p:spTree>
    <p:extLst>
      <p:ext uri="{BB962C8B-B14F-4D97-AF65-F5344CB8AC3E}">
        <p14:creationId xmlns:p14="http://schemas.microsoft.com/office/powerpoint/2010/main" val="1795553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2" y="865188"/>
            <a:ext cx="6157913"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platzhalter 4"/>
          <p:cNvSpPr>
            <a:spLocks noGrp="1"/>
          </p:cNvSpPr>
          <p:nvPr>
            <p:ph type="body" sz="quarter" idx="13"/>
          </p:nvPr>
        </p:nvSpPr>
        <p:spPr>
          <a:xfrm>
            <a:off x="431800" y="863600"/>
            <a:ext cx="3132000" cy="4105275"/>
          </a:xfrm>
        </p:spPr>
        <p:txBody>
          <a:bodyPr/>
          <a:lstStyle/>
          <a:p>
            <a:endParaRPr lang="de-DE" sz="3200" dirty="0"/>
          </a:p>
          <a:p>
            <a:r>
              <a:rPr lang="de-DE" sz="3200" dirty="0"/>
              <a:t>Heizung</a:t>
            </a:r>
          </a:p>
        </p:txBody>
      </p:sp>
    </p:spTree>
    <p:extLst>
      <p:ext uri="{BB962C8B-B14F-4D97-AF65-F5344CB8AC3E}">
        <p14:creationId xmlns:p14="http://schemas.microsoft.com/office/powerpoint/2010/main" val="3137671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uppieren 79"/>
          <p:cNvGrpSpPr/>
          <p:nvPr/>
        </p:nvGrpSpPr>
        <p:grpSpPr>
          <a:xfrm>
            <a:off x="6310459" y="1890770"/>
            <a:ext cx="2473180" cy="2299926"/>
            <a:chOff x="4169932" y="692352"/>
            <a:chExt cx="2473180" cy="2299926"/>
          </a:xfrm>
        </p:grpSpPr>
        <p:sp>
          <p:nvSpPr>
            <p:cNvPr id="81" name="Freeform 48">
              <a:extLst>
                <a:ext uri="{FF2B5EF4-FFF2-40B4-BE49-F238E27FC236}">
                  <a16:creationId xmlns:a16="http://schemas.microsoft.com/office/drawing/2014/main" id="{8D757FFB-3CE9-5A93-A435-CE01EB6AA340}"/>
                </a:ext>
              </a:extLst>
            </p:cNvPr>
            <p:cNvSpPr>
              <a:spLocks noChangeAspect="1" noEditPoints="1"/>
            </p:cNvSpPr>
            <p:nvPr/>
          </p:nvSpPr>
          <p:spPr bwMode="auto">
            <a:xfrm>
              <a:off x="4169932" y="692352"/>
              <a:ext cx="2473180" cy="2299926"/>
            </a:xfrm>
            <a:custGeom>
              <a:avLst/>
              <a:gdLst>
                <a:gd name="T0" fmla="*/ 1793 w 3526"/>
                <a:gd name="T1" fmla="*/ 1094 h 3279"/>
                <a:gd name="T2" fmla="*/ 1642 w 3526"/>
                <a:gd name="T3" fmla="*/ 1256 h 3279"/>
                <a:gd name="T4" fmla="*/ 1507 w 3526"/>
                <a:gd name="T5" fmla="*/ 1508 h 3279"/>
                <a:gd name="T6" fmla="*/ 1451 w 3526"/>
                <a:gd name="T7" fmla="*/ 1797 h 3279"/>
                <a:gd name="T8" fmla="*/ 1482 w 3526"/>
                <a:gd name="T9" fmla="*/ 2079 h 3279"/>
                <a:gd name="T10" fmla="*/ 1453 w 3526"/>
                <a:gd name="T11" fmla="*/ 2178 h 3279"/>
                <a:gd name="T12" fmla="*/ 1345 w 3526"/>
                <a:gd name="T13" fmla="*/ 2060 h 3279"/>
                <a:gd name="T14" fmla="*/ 1296 w 3526"/>
                <a:gd name="T15" fmla="*/ 1888 h 3279"/>
                <a:gd name="T16" fmla="*/ 1313 w 3526"/>
                <a:gd name="T17" fmla="*/ 1684 h 3279"/>
                <a:gd name="T18" fmla="*/ 1352 w 3526"/>
                <a:gd name="T19" fmla="*/ 1558 h 3279"/>
                <a:gd name="T20" fmla="*/ 1312 w 3526"/>
                <a:gd name="T21" fmla="*/ 1547 h 3279"/>
                <a:gd name="T22" fmla="*/ 1166 w 3526"/>
                <a:gd name="T23" fmla="*/ 1687 h 3279"/>
                <a:gd name="T24" fmla="*/ 1046 w 3526"/>
                <a:gd name="T25" fmla="*/ 1904 h 3279"/>
                <a:gd name="T26" fmla="*/ 1002 w 3526"/>
                <a:gd name="T27" fmla="*/ 2159 h 3279"/>
                <a:gd name="T28" fmla="*/ 1050 w 3526"/>
                <a:gd name="T29" fmla="*/ 2428 h 3279"/>
                <a:gd name="T30" fmla="*/ 1183 w 3526"/>
                <a:gd name="T31" fmla="*/ 2656 h 3279"/>
                <a:gd name="T32" fmla="*/ 1384 w 3526"/>
                <a:gd name="T33" fmla="*/ 2826 h 3279"/>
                <a:gd name="T34" fmla="*/ 1635 w 3526"/>
                <a:gd name="T35" fmla="*/ 2918 h 3279"/>
                <a:gd name="T36" fmla="*/ 1913 w 3526"/>
                <a:gd name="T37" fmla="*/ 2918 h 3279"/>
                <a:gd name="T38" fmla="*/ 2163 w 3526"/>
                <a:gd name="T39" fmla="*/ 2826 h 3279"/>
                <a:gd name="T40" fmla="*/ 2364 w 3526"/>
                <a:gd name="T41" fmla="*/ 2657 h 3279"/>
                <a:gd name="T42" fmla="*/ 2497 w 3526"/>
                <a:gd name="T43" fmla="*/ 2428 h 3279"/>
                <a:gd name="T44" fmla="*/ 2545 w 3526"/>
                <a:gd name="T45" fmla="*/ 2160 h 3279"/>
                <a:gd name="T46" fmla="*/ 2498 w 3526"/>
                <a:gd name="T47" fmla="*/ 1897 h 3279"/>
                <a:gd name="T48" fmla="*/ 2369 w 3526"/>
                <a:gd name="T49" fmla="*/ 1673 h 3279"/>
                <a:gd name="T50" fmla="*/ 2210 w 3526"/>
                <a:gd name="T51" fmla="*/ 1530 h 3279"/>
                <a:gd name="T52" fmla="*/ 2167 w 3526"/>
                <a:gd name="T53" fmla="*/ 1535 h 3279"/>
                <a:gd name="T54" fmla="*/ 2152 w 3526"/>
                <a:gd name="T55" fmla="*/ 1609 h 3279"/>
                <a:gd name="T56" fmla="*/ 2112 w 3526"/>
                <a:gd name="T57" fmla="*/ 1719 h 3279"/>
                <a:gd name="T58" fmla="*/ 2042 w 3526"/>
                <a:gd name="T59" fmla="*/ 1809 h 3279"/>
                <a:gd name="T60" fmla="*/ 1935 w 3526"/>
                <a:gd name="T61" fmla="*/ 1846 h 3279"/>
                <a:gd name="T62" fmla="*/ 1828 w 3526"/>
                <a:gd name="T63" fmla="*/ 1569 h 3279"/>
                <a:gd name="T64" fmla="*/ 1813 w 3526"/>
                <a:gd name="T65" fmla="*/ 1262 h 3279"/>
                <a:gd name="T66" fmla="*/ 1842 w 3526"/>
                <a:gd name="T67" fmla="*/ 1098 h 3279"/>
                <a:gd name="T68" fmla="*/ 1767 w 3526"/>
                <a:gd name="T69" fmla="*/ 0 h 3279"/>
                <a:gd name="T70" fmla="*/ 1955 w 3526"/>
                <a:gd name="T71" fmla="*/ 33 h 3279"/>
                <a:gd name="T72" fmla="*/ 2119 w 3526"/>
                <a:gd name="T73" fmla="*/ 130 h 3279"/>
                <a:gd name="T74" fmla="*/ 2448 w 3526"/>
                <a:gd name="T75" fmla="*/ 165 h 3279"/>
                <a:gd name="T76" fmla="*/ 2516 w 3526"/>
                <a:gd name="T77" fmla="*/ 48 h 3279"/>
                <a:gd name="T78" fmla="*/ 2648 w 3526"/>
                <a:gd name="T79" fmla="*/ 0 h 3279"/>
                <a:gd name="T80" fmla="*/ 2914 w 3526"/>
                <a:gd name="T81" fmla="*/ 22 h 3279"/>
                <a:gd name="T82" fmla="*/ 3001 w 3526"/>
                <a:gd name="T83" fmla="*/ 107 h 3279"/>
                <a:gd name="T84" fmla="*/ 3023 w 3526"/>
                <a:gd name="T85" fmla="*/ 1050 h 3279"/>
                <a:gd name="T86" fmla="*/ 3501 w 3526"/>
                <a:gd name="T87" fmla="*/ 1572 h 3279"/>
                <a:gd name="T88" fmla="*/ 3523 w 3526"/>
                <a:gd name="T89" fmla="*/ 1726 h 3279"/>
                <a:gd name="T90" fmla="*/ 3467 w 3526"/>
                <a:gd name="T91" fmla="*/ 1859 h 3279"/>
                <a:gd name="T92" fmla="*/ 3353 w 3526"/>
                <a:gd name="T93" fmla="*/ 1948 h 3279"/>
                <a:gd name="T94" fmla="*/ 3024 w 3526"/>
                <a:gd name="T95" fmla="*/ 1971 h 3279"/>
                <a:gd name="T96" fmla="*/ 3000 w 3526"/>
                <a:gd name="T97" fmla="*/ 3085 h 3279"/>
                <a:gd name="T98" fmla="*/ 2901 w 3526"/>
                <a:gd name="T99" fmla="*/ 3213 h 3279"/>
                <a:gd name="T100" fmla="*/ 2749 w 3526"/>
                <a:gd name="T101" fmla="*/ 3277 h 3279"/>
                <a:gd name="T102" fmla="*/ 735 w 3526"/>
                <a:gd name="T103" fmla="*/ 3269 h 3279"/>
                <a:gd name="T104" fmla="*/ 595 w 3526"/>
                <a:gd name="T105" fmla="*/ 3187 h 3279"/>
                <a:gd name="T106" fmla="*/ 512 w 3526"/>
                <a:gd name="T107" fmla="*/ 3047 h 3279"/>
                <a:gd name="T108" fmla="*/ 290 w 3526"/>
                <a:gd name="T109" fmla="*/ 1972 h 3279"/>
                <a:gd name="T110" fmla="*/ 142 w 3526"/>
                <a:gd name="T111" fmla="*/ 1932 h 3279"/>
                <a:gd name="T112" fmla="*/ 40 w 3526"/>
                <a:gd name="T113" fmla="*/ 1830 h 3279"/>
                <a:gd name="T114" fmla="*/ 0 w 3526"/>
                <a:gd name="T115" fmla="*/ 1688 h 3279"/>
                <a:gd name="T116" fmla="*/ 43 w 3526"/>
                <a:gd name="T117" fmla="*/ 1533 h 3279"/>
                <a:gd name="T118" fmla="*/ 1417 w 3526"/>
                <a:gd name="T119" fmla="*/ 126 h 3279"/>
                <a:gd name="T120" fmla="*/ 1609 w 3526"/>
                <a:gd name="T121" fmla="*/ 24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26" h="3279">
                  <a:moveTo>
                    <a:pt x="1824" y="1082"/>
                  </a:moveTo>
                  <a:lnTo>
                    <a:pt x="1815" y="1083"/>
                  </a:lnTo>
                  <a:lnTo>
                    <a:pt x="1804" y="1087"/>
                  </a:lnTo>
                  <a:lnTo>
                    <a:pt x="1793" y="1094"/>
                  </a:lnTo>
                  <a:lnTo>
                    <a:pt x="1786" y="1101"/>
                  </a:lnTo>
                  <a:lnTo>
                    <a:pt x="1735" y="1149"/>
                  </a:lnTo>
                  <a:lnTo>
                    <a:pt x="1686" y="1201"/>
                  </a:lnTo>
                  <a:lnTo>
                    <a:pt x="1642" y="1256"/>
                  </a:lnTo>
                  <a:lnTo>
                    <a:pt x="1602" y="1314"/>
                  </a:lnTo>
                  <a:lnTo>
                    <a:pt x="1566" y="1376"/>
                  </a:lnTo>
                  <a:lnTo>
                    <a:pt x="1534" y="1440"/>
                  </a:lnTo>
                  <a:lnTo>
                    <a:pt x="1507" y="1508"/>
                  </a:lnTo>
                  <a:lnTo>
                    <a:pt x="1484" y="1578"/>
                  </a:lnTo>
                  <a:lnTo>
                    <a:pt x="1467" y="1650"/>
                  </a:lnTo>
                  <a:lnTo>
                    <a:pt x="1457" y="1725"/>
                  </a:lnTo>
                  <a:lnTo>
                    <a:pt x="1451" y="1797"/>
                  </a:lnTo>
                  <a:lnTo>
                    <a:pt x="1451" y="1870"/>
                  </a:lnTo>
                  <a:lnTo>
                    <a:pt x="1457" y="1941"/>
                  </a:lnTo>
                  <a:lnTo>
                    <a:pt x="1466" y="2010"/>
                  </a:lnTo>
                  <a:lnTo>
                    <a:pt x="1482" y="2079"/>
                  </a:lnTo>
                  <a:lnTo>
                    <a:pt x="1503" y="2145"/>
                  </a:lnTo>
                  <a:lnTo>
                    <a:pt x="1527" y="2210"/>
                  </a:lnTo>
                  <a:lnTo>
                    <a:pt x="1489" y="2196"/>
                  </a:lnTo>
                  <a:lnTo>
                    <a:pt x="1453" y="2178"/>
                  </a:lnTo>
                  <a:lnTo>
                    <a:pt x="1421" y="2155"/>
                  </a:lnTo>
                  <a:lnTo>
                    <a:pt x="1392" y="2127"/>
                  </a:lnTo>
                  <a:lnTo>
                    <a:pt x="1367" y="2096"/>
                  </a:lnTo>
                  <a:lnTo>
                    <a:pt x="1345" y="2060"/>
                  </a:lnTo>
                  <a:lnTo>
                    <a:pt x="1327" y="2022"/>
                  </a:lnTo>
                  <a:lnTo>
                    <a:pt x="1312" y="1980"/>
                  </a:lnTo>
                  <a:lnTo>
                    <a:pt x="1303" y="1935"/>
                  </a:lnTo>
                  <a:lnTo>
                    <a:pt x="1296" y="1888"/>
                  </a:lnTo>
                  <a:lnTo>
                    <a:pt x="1294" y="1839"/>
                  </a:lnTo>
                  <a:lnTo>
                    <a:pt x="1296" y="1789"/>
                  </a:lnTo>
                  <a:lnTo>
                    <a:pt x="1303" y="1736"/>
                  </a:lnTo>
                  <a:lnTo>
                    <a:pt x="1313" y="1684"/>
                  </a:lnTo>
                  <a:lnTo>
                    <a:pt x="1329" y="1630"/>
                  </a:lnTo>
                  <a:lnTo>
                    <a:pt x="1351" y="1576"/>
                  </a:lnTo>
                  <a:lnTo>
                    <a:pt x="1354" y="1566"/>
                  </a:lnTo>
                  <a:lnTo>
                    <a:pt x="1352" y="1558"/>
                  </a:lnTo>
                  <a:lnTo>
                    <a:pt x="1346" y="1550"/>
                  </a:lnTo>
                  <a:lnTo>
                    <a:pt x="1338" y="1546"/>
                  </a:lnTo>
                  <a:lnTo>
                    <a:pt x="1326" y="1544"/>
                  </a:lnTo>
                  <a:lnTo>
                    <a:pt x="1312" y="1547"/>
                  </a:lnTo>
                  <a:lnTo>
                    <a:pt x="1296" y="1556"/>
                  </a:lnTo>
                  <a:lnTo>
                    <a:pt x="1249" y="1596"/>
                  </a:lnTo>
                  <a:lnTo>
                    <a:pt x="1206" y="1640"/>
                  </a:lnTo>
                  <a:lnTo>
                    <a:pt x="1166" y="1687"/>
                  </a:lnTo>
                  <a:lnTo>
                    <a:pt x="1129" y="1736"/>
                  </a:lnTo>
                  <a:lnTo>
                    <a:pt x="1097" y="1790"/>
                  </a:lnTo>
                  <a:lnTo>
                    <a:pt x="1069" y="1846"/>
                  </a:lnTo>
                  <a:lnTo>
                    <a:pt x="1046" y="1904"/>
                  </a:lnTo>
                  <a:lnTo>
                    <a:pt x="1027" y="1964"/>
                  </a:lnTo>
                  <a:lnTo>
                    <a:pt x="1013" y="2027"/>
                  </a:lnTo>
                  <a:lnTo>
                    <a:pt x="1005" y="2093"/>
                  </a:lnTo>
                  <a:lnTo>
                    <a:pt x="1002" y="2159"/>
                  </a:lnTo>
                  <a:lnTo>
                    <a:pt x="1005" y="2229"/>
                  </a:lnTo>
                  <a:lnTo>
                    <a:pt x="1015" y="2298"/>
                  </a:lnTo>
                  <a:lnTo>
                    <a:pt x="1030" y="2364"/>
                  </a:lnTo>
                  <a:lnTo>
                    <a:pt x="1050" y="2428"/>
                  </a:lnTo>
                  <a:lnTo>
                    <a:pt x="1076" y="2490"/>
                  </a:lnTo>
                  <a:lnTo>
                    <a:pt x="1107" y="2549"/>
                  </a:lnTo>
                  <a:lnTo>
                    <a:pt x="1143" y="2605"/>
                  </a:lnTo>
                  <a:lnTo>
                    <a:pt x="1183" y="2656"/>
                  </a:lnTo>
                  <a:lnTo>
                    <a:pt x="1228" y="2705"/>
                  </a:lnTo>
                  <a:lnTo>
                    <a:pt x="1276" y="2749"/>
                  </a:lnTo>
                  <a:lnTo>
                    <a:pt x="1328" y="2790"/>
                  </a:lnTo>
                  <a:lnTo>
                    <a:pt x="1384" y="2826"/>
                  </a:lnTo>
                  <a:lnTo>
                    <a:pt x="1443" y="2857"/>
                  </a:lnTo>
                  <a:lnTo>
                    <a:pt x="1505" y="2883"/>
                  </a:lnTo>
                  <a:lnTo>
                    <a:pt x="1569" y="2903"/>
                  </a:lnTo>
                  <a:lnTo>
                    <a:pt x="1635" y="2918"/>
                  </a:lnTo>
                  <a:lnTo>
                    <a:pt x="1704" y="2928"/>
                  </a:lnTo>
                  <a:lnTo>
                    <a:pt x="1774" y="2931"/>
                  </a:lnTo>
                  <a:lnTo>
                    <a:pt x="1845" y="2928"/>
                  </a:lnTo>
                  <a:lnTo>
                    <a:pt x="1913" y="2918"/>
                  </a:lnTo>
                  <a:lnTo>
                    <a:pt x="1979" y="2903"/>
                  </a:lnTo>
                  <a:lnTo>
                    <a:pt x="2044" y="2883"/>
                  </a:lnTo>
                  <a:lnTo>
                    <a:pt x="2105" y="2857"/>
                  </a:lnTo>
                  <a:lnTo>
                    <a:pt x="2163" y="2826"/>
                  </a:lnTo>
                  <a:lnTo>
                    <a:pt x="2219" y="2790"/>
                  </a:lnTo>
                  <a:lnTo>
                    <a:pt x="2271" y="2749"/>
                  </a:lnTo>
                  <a:lnTo>
                    <a:pt x="2320" y="2705"/>
                  </a:lnTo>
                  <a:lnTo>
                    <a:pt x="2364" y="2657"/>
                  </a:lnTo>
                  <a:lnTo>
                    <a:pt x="2404" y="2605"/>
                  </a:lnTo>
                  <a:lnTo>
                    <a:pt x="2440" y="2549"/>
                  </a:lnTo>
                  <a:lnTo>
                    <a:pt x="2471" y="2490"/>
                  </a:lnTo>
                  <a:lnTo>
                    <a:pt x="2497" y="2428"/>
                  </a:lnTo>
                  <a:lnTo>
                    <a:pt x="2518" y="2365"/>
                  </a:lnTo>
                  <a:lnTo>
                    <a:pt x="2533" y="2298"/>
                  </a:lnTo>
                  <a:lnTo>
                    <a:pt x="2542" y="2229"/>
                  </a:lnTo>
                  <a:lnTo>
                    <a:pt x="2545" y="2160"/>
                  </a:lnTo>
                  <a:lnTo>
                    <a:pt x="2542" y="2090"/>
                  </a:lnTo>
                  <a:lnTo>
                    <a:pt x="2533" y="2024"/>
                  </a:lnTo>
                  <a:lnTo>
                    <a:pt x="2518" y="1959"/>
                  </a:lnTo>
                  <a:lnTo>
                    <a:pt x="2498" y="1897"/>
                  </a:lnTo>
                  <a:lnTo>
                    <a:pt x="2474" y="1836"/>
                  </a:lnTo>
                  <a:lnTo>
                    <a:pt x="2443" y="1779"/>
                  </a:lnTo>
                  <a:lnTo>
                    <a:pt x="2408" y="1725"/>
                  </a:lnTo>
                  <a:lnTo>
                    <a:pt x="2369" y="1673"/>
                  </a:lnTo>
                  <a:lnTo>
                    <a:pt x="2326" y="1625"/>
                  </a:lnTo>
                  <a:lnTo>
                    <a:pt x="2279" y="1581"/>
                  </a:lnTo>
                  <a:lnTo>
                    <a:pt x="2228" y="1541"/>
                  </a:lnTo>
                  <a:lnTo>
                    <a:pt x="2210" y="1530"/>
                  </a:lnTo>
                  <a:lnTo>
                    <a:pt x="2196" y="1525"/>
                  </a:lnTo>
                  <a:lnTo>
                    <a:pt x="2184" y="1525"/>
                  </a:lnTo>
                  <a:lnTo>
                    <a:pt x="2174" y="1528"/>
                  </a:lnTo>
                  <a:lnTo>
                    <a:pt x="2167" y="1535"/>
                  </a:lnTo>
                  <a:lnTo>
                    <a:pt x="2162" y="1545"/>
                  </a:lnTo>
                  <a:lnTo>
                    <a:pt x="2161" y="1556"/>
                  </a:lnTo>
                  <a:lnTo>
                    <a:pt x="2157" y="1581"/>
                  </a:lnTo>
                  <a:lnTo>
                    <a:pt x="2152" y="1609"/>
                  </a:lnTo>
                  <a:lnTo>
                    <a:pt x="2144" y="1637"/>
                  </a:lnTo>
                  <a:lnTo>
                    <a:pt x="2136" y="1665"/>
                  </a:lnTo>
                  <a:lnTo>
                    <a:pt x="2125" y="1693"/>
                  </a:lnTo>
                  <a:lnTo>
                    <a:pt x="2112" y="1719"/>
                  </a:lnTo>
                  <a:lnTo>
                    <a:pt x="2097" y="1745"/>
                  </a:lnTo>
                  <a:lnTo>
                    <a:pt x="2081" y="1769"/>
                  </a:lnTo>
                  <a:lnTo>
                    <a:pt x="2063" y="1790"/>
                  </a:lnTo>
                  <a:lnTo>
                    <a:pt x="2042" y="1809"/>
                  </a:lnTo>
                  <a:lnTo>
                    <a:pt x="2018" y="1824"/>
                  </a:lnTo>
                  <a:lnTo>
                    <a:pt x="1992" y="1836"/>
                  </a:lnTo>
                  <a:lnTo>
                    <a:pt x="1965" y="1843"/>
                  </a:lnTo>
                  <a:lnTo>
                    <a:pt x="1935" y="1846"/>
                  </a:lnTo>
                  <a:lnTo>
                    <a:pt x="1899" y="1780"/>
                  </a:lnTo>
                  <a:lnTo>
                    <a:pt x="1870" y="1712"/>
                  </a:lnTo>
                  <a:lnTo>
                    <a:pt x="1846" y="1641"/>
                  </a:lnTo>
                  <a:lnTo>
                    <a:pt x="1828" y="1569"/>
                  </a:lnTo>
                  <a:lnTo>
                    <a:pt x="1815" y="1494"/>
                  </a:lnTo>
                  <a:lnTo>
                    <a:pt x="1807" y="1418"/>
                  </a:lnTo>
                  <a:lnTo>
                    <a:pt x="1807" y="1341"/>
                  </a:lnTo>
                  <a:lnTo>
                    <a:pt x="1813" y="1262"/>
                  </a:lnTo>
                  <a:lnTo>
                    <a:pt x="1819" y="1211"/>
                  </a:lnTo>
                  <a:lnTo>
                    <a:pt x="1829" y="1160"/>
                  </a:lnTo>
                  <a:lnTo>
                    <a:pt x="1840" y="1109"/>
                  </a:lnTo>
                  <a:lnTo>
                    <a:pt x="1842" y="1098"/>
                  </a:lnTo>
                  <a:lnTo>
                    <a:pt x="1838" y="1090"/>
                  </a:lnTo>
                  <a:lnTo>
                    <a:pt x="1833" y="1083"/>
                  </a:lnTo>
                  <a:lnTo>
                    <a:pt x="1824" y="1082"/>
                  </a:lnTo>
                  <a:close/>
                  <a:moveTo>
                    <a:pt x="1767" y="0"/>
                  </a:moveTo>
                  <a:lnTo>
                    <a:pt x="1815" y="2"/>
                  </a:lnTo>
                  <a:lnTo>
                    <a:pt x="1862" y="9"/>
                  </a:lnTo>
                  <a:lnTo>
                    <a:pt x="1909" y="19"/>
                  </a:lnTo>
                  <a:lnTo>
                    <a:pt x="1955" y="33"/>
                  </a:lnTo>
                  <a:lnTo>
                    <a:pt x="1999" y="51"/>
                  </a:lnTo>
                  <a:lnTo>
                    <a:pt x="2040" y="74"/>
                  </a:lnTo>
                  <a:lnTo>
                    <a:pt x="2081" y="101"/>
                  </a:lnTo>
                  <a:lnTo>
                    <a:pt x="2119" y="130"/>
                  </a:lnTo>
                  <a:lnTo>
                    <a:pt x="2154" y="165"/>
                  </a:lnTo>
                  <a:lnTo>
                    <a:pt x="2445" y="459"/>
                  </a:lnTo>
                  <a:lnTo>
                    <a:pt x="2445" y="200"/>
                  </a:lnTo>
                  <a:lnTo>
                    <a:pt x="2448" y="165"/>
                  </a:lnTo>
                  <a:lnTo>
                    <a:pt x="2456" y="130"/>
                  </a:lnTo>
                  <a:lnTo>
                    <a:pt x="2471" y="99"/>
                  </a:lnTo>
                  <a:lnTo>
                    <a:pt x="2492" y="72"/>
                  </a:lnTo>
                  <a:lnTo>
                    <a:pt x="2516" y="48"/>
                  </a:lnTo>
                  <a:lnTo>
                    <a:pt x="2545" y="28"/>
                  </a:lnTo>
                  <a:lnTo>
                    <a:pt x="2576" y="13"/>
                  </a:lnTo>
                  <a:lnTo>
                    <a:pt x="2612" y="3"/>
                  </a:lnTo>
                  <a:lnTo>
                    <a:pt x="2648" y="0"/>
                  </a:lnTo>
                  <a:lnTo>
                    <a:pt x="2820" y="0"/>
                  </a:lnTo>
                  <a:lnTo>
                    <a:pt x="2853" y="3"/>
                  </a:lnTo>
                  <a:lnTo>
                    <a:pt x="2885" y="11"/>
                  </a:lnTo>
                  <a:lnTo>
                    <a:pt x="2914" y="22"/>
                  </a:lnTo>
                  <a:lnTo>
                    <a:pt x="2941" y="38"/>
                  </a:lnTo>
                  <a:lnTo>
                    <a:pt x="2964" y="58"/>
                  </a:lnTo>
                  <a:lnTo>
                    <a:pt x="2985" y="81"/>
                  </a:lnTo>
                  <a:lnTo>
                    <a:pt x="3001" y="107"/>
                  </a:lnTo>
                  <a:lnTo>
                    <a:pt x="3014" y="136"/>
                  </a:lnTo>
                  <a:lnTo>
                    <a:pt x="3021" y="167"/>
                  </a:lnTo>
                  <a:lnTo>
                    <a:pt x="3023" y="200"/>
                  </a:lnTo>
                  <a:lnTo>
                    <a:pt x="3023" y="1050"/>
                  </a:lnTo>
                  <a:lnTo>
                    <a:pt x="3423" y="1457"/>
                  </a:lnTo>
                  <a:lnTo>
                    <a:pt x="3455" y="1495"/>
                  </a:lnTo>
                  <a:lnTo>
                    <a:pt x="3482" y="1532"/>
                  </a:lnTo>
                  <a:lnTo>
                    <a:pt x="3501" y="1572"/>
                  </a:lnTo>
                  <a:lnTo>
                    <a:pt x="3515" y="1610"/>
                  </a:lnTo>
                  <a:lnTo>
                    <a:pt x="3523" y="1650"/>
                  </a:lnTo>
                  <a:lnTo>
                    <a:pt x="3526" y="1688"/>
                  </a:lnTo>
                  <a:lnTo>
                    <a:pt x="3523" y="1726"/>
                  </a:lnTo>
                  <a:lnTo>
                    <a:pt x="3515" y="1762"/>
                  </a:lnTo>
                  <a:lnTo>
                    <a:pt x="3503" y="1796"/>
                  </a:lnTo>
                  <a:lnTo>
                    <a:pt x="3487" y="1828"/>
                  </a:lnTo>
                  <a:lnTo>
                    <a:pt x="3467" y="1859"/>
                  </a:lnTo>
                  <a:lnTo>
                    <a:pt x="3444" y="1886"/>
                  </a:lnTo>
                  <a:lnTo>
                    <a:pt x="3416" y="1911"/>
                  </a:lnTo>
                  <a:lnTo>
                    <a:pt x="3386" y="1931"/>
                  </a:lnTo>
                  <a:lnTo>
                    <a:pt x="3353" y="1948"/>
                  </a:lnTo>
                  <a:lnTo>
                    <a:pt x="3317" y="1960"/>
                  </a:lnTo>
                  <a:lnTo>
                    <a:pt x="3280" y="1969"/>
                  </a:lnTo>
                  <a:lnTo>
                    <a:pt x="3240" y="1971"/>
                  </a:lnTo>
                  <a:lnTo>
                    <a:pt x="3024" y="1971"/>
                  </a:lnTo>
                  <a:lnTo>
                    <a:pt x="3024" y="2962"/>
                  </a:lnTo>
                  <a:lnTo>
                    <a:pt x="3021" y="3005"/>
                  </a:lnTo>
                  <a:lnTo>
                    <a:pt x="3013" y="3045"/>
                  </a:lnTo>
                  <a:lnTo>
                    <a:pt x="3000" y="3085"/>
                  </a:lnTo>
                  <a:lnTo>
                    <a:pt x="2982" y="3121"/>
                  </a:lnTo>
                  <a:lnTo>
                    <a:pt x="2958" y="3155"/>
                  </a:lnTo>
                  <a:lnTo>
                    <a:pt x="2931" y="3185"/>
                  </a:lnTo>
                  <a:lnTo>
                    <a:pt x="2901" y="3213"/>
                  </a:lnTo>
                  <a:lnTo>
                    <a:pt x="2867" y="3236"/>
                  </a:lnTo>
                  <a:lnTo>
                    <a:pt x="2831" y="3255"/>
                  </a:lnTo>
                  <a:lnTo>
                    <a:pt x="2791" y="3269"/>
                  </a:lnTo>
                  <a:lnTo>
                    <a:pt x="2749" y="3277"/>
                  </a:lnTo>
                  <a:lnTo>
                    <a:pt x="2707" y="3279"/>
                  </a:lnTo>
                  <a:lnTo>
                    <a:pt x="818" y="3279"/>
                  </a:lnTo>
                  <a:lnTo>
                    <a:pt x="775" y="3277"/>
                  </a:lnTo>
                  <a:lnTo>
                    <a:pt x="735" y="3269"/>
                  </a:lnTo>
                  <a:lnTo>
                    <a:pt x="695" y="3255"/>
                  </a:lnTo>
                  <a:lnTo>
                    <a:pt x="659" y="3237"/>
                  </a:lnTo>
                  <a:lnTo>
                    <a:pt x="626" y="3214"/>
                  </a:lnTo>
                  <a:lnTo>
                    <a:pt x="595" y="3187"/>
                  </a:lnTo>
                  <a:lnTo>
                    <a:pt x="568" y="3156"/>
                  </a:lnTo>
                  <a:lnTo>
                    <a:pt x="544" y="3122"/>
                  </a:lnTo>
                  <a:lnTo>
                    <a:pt x="526" y="3086"/>
                  </a:lnTo>
                  <a:lnTo>
                    <a:pt x="512" y="3047"/>
                  </a:lnTo>
                  <a:lnTo>
                    <a:pt x="504" y="3006"/>
                  </a:lnTo>
                  <a:lnTo>
                    <a:pt x="500" y="2962"/>
                  </a:lnTo>
                  <a:lnTo>
                    <a:pt x="500" y="1972"/>
                  </a:lnTo>
                  <a:lnTo>
                    <a:pt x="290" y="1972"/>
                  </a:lnTo>
                  <a:lnTo>
                    <a:pt x="249" y="1969"/>
                  </a:lnTo>
                  <a:lnTo>
                    <a:pt x="212" y="1961"/>
                  </a:lnTo>
                  <a:lnTo>
                    <a:pt x="176" y="1948"/>
                  </a:lnTo>
                  <a:lnTo>
                    <a:pt x="142" y="1932"/>
                  </a:lnTo>
                  <a:lnTo>
                    <a:pt x="112" y="1911"/>
                  </a:lnTo>
                  <a:lnTo>
                    <a:pt x="84" y="1887"/>
                  </a:lnTo>
                  <a:lnTo>
                    <a:pt x="60" y="1859"/>
                  </a:lnTo>
                  <a:lnTo>
                    <a:pt x="40" y="1830"/>
                  </a:lnTo>
                  <a:lnTo>
                    <a:pt x="24" y="1797"/>
                  </a:lnTo>
                  <a:lnTo>
                    <a:pt x="11" y="1762"/>
                  </a:lnTo>
                  <a:lnTo>
                    <a:pt x="3" y="1726"/>
                  </a:lnTo>
                  <a:lnTo>
                    <a:pt x="0" y="1688"/>
                  </a:lnTo>
                  <a:lnTo>
                    <a:pt x="2" y="1650"/>
                  </a:lnTo>
                  <a:lnTo>
                    <a:pt x="10" y="1611"/>
                  </a:lnTo>
                  <a:lnTo>
                    <a:pt x="24" y="1572"/>
                  </a:lnTo>
                  <a:lnTo>
                    <a:pt x="43" y="1533"/>
                  </a:lnTo>
                  <a:lnTo>
                    <a:pt x="68" y="1495"/>
                  </a:lnTo>
                  <a:lnTo>
                    <a:pt x="102" y="1458"/>
                  </a:lnTo>
                  <a:lnTo>
                    <a:pt x="1374" y="165"/>
                  </a:lnTo>
                  <a:lnTo>
                    <a:pt x="1417" y="126"/>
                  </a:lnTo>
                  <a:lnTo>
                    <a:pt x="1462" y="93"/>
                  </a:lnTo>
                  <a:lnTo>
                    <a:pt x="1509" y="65"/>
                  </a:lnTo>
                  <a:lnTo>
                    <a:pt x="1558" y="42"/>
                  </a:lnTo>
                  <a:lnTo>
                    <a:pt x="1609" y="24"/>
                  </a:lnTo>
                  <a:lnTo>
                    <a:pt x="1661" y="11"/>
                  </a:lnTo>
                  <a:lnTo>
                    <a:pt x="1713" y="3"/>
                  </a:lnTo>
                  <a:lnTo>
                    <a:pt x="1767"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2" name="Rechteck 81"/>
            <p:cNvSpPr/>
            <p:nvPr/>
          </p:nvSpPr>
          <p:spPr>
            <a:xfrm>
              <a:off x="4741504" y="1336964"/>
              <a:ext cx="1330036" cy="1447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sp>
          <p:nvSpPr>
            <p:cNvPr id="83" name="Freeform 70"/>
            <p:cNvSpPr>
              <a:spLocks noChangeAspect="1"/>
            </p:cNvSpPr>
            <p:nvPr/>
          </p:nvSpPr>
          <p:spPr bwMode="auto">
            <a:xfrm>
              <a:off x="4955840" y="1412864"/>
              <a:ext cx="901365" cy="1296000"/>
            </a:xfrm>
            <a:custGeom>
              <a:avLst/>
              <a:gdLst>
                <a:gd name="T0" fmla="*/ 22 w 46"/>
                <a:gd name="T1" fmla="*/ 0 h 66"/>
                <a:gd name="T2" fmla="*/ 11 w 46"/>
                <a:gd name="T3" fmla="*/ 24 h 66"/>
                <a:gd name="T4" fmla="*/ 0 w 46"/>
                <a:gd name="T5" fmla="*/ 41 h 66"/>
                <a:gd name="T6" fmla="*/ 10 w 46"/>
                <a:gd name="T7" fmla="*/ 64 h 66"/>
                <a:gd name="T8" fmla="*/ 16 w 46"/>
                <a:gd name="T9" fmla="*/ 48 h 66"/>
                <a:gd name="T10" fmla="*/ 23 w 46"/>
                <a:gd name="T11" fmla="*/ 36 h 66"/>
                <a:gd name="T12" fmla="*/ 29 w 46"/>
                <a:gd name="T13" fmla="*/ 48 h 66"/>
                <a:gd name="T14" fmla="*/ 29 w 46"/>
                <a:gd name="T15" fmla="*/ 66 h 66"/>
                <a:gd name="T16" fmla="*/ 44 w 46"/>
                <a:gd name="T17" fmla="*/ 45 h 66"/>
                <a:gd name="T18" fmla="*/ 22 w 4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6">
                  <a:moveTo>
                    <a:pt x="22" y="0"/>
                  </a:moveTo>
                  <a:cubicBezTo>
                    <a:pt x="22" y="0"/>
                    <a:pt x="21" y="14"/>
                    <a:pt x="11" y="24"/>
                  </a:cubicBezTo>
                  <a:cubicBezTo>
                    <a:pt x="2" y="31"/>
                    <a:pt x="1" y="35"/>
                    <a:pt x="0" y="41"/>
                  </a:cubicBezTo>
                  <a:cubicBezTo>
                    <a:pt x="0" y="46"/>
                    <a:pt x="0" y="57"/>
                    <a:pt x="10" y="64"/>
                  </a:cubicBezTo>
                  <a:cubicBezTo>
                    <a:pt x="10" y="64"/>
                    <a:pt x="7" y="55"/>
                    <a:pt x="16" y="48"/>
                  </a:cubicBezTo>
                  <a:cubicBezTo>
                    <a:pt x="24" y="41"/>
                    <a:pt x="23" y="36"/>
                    <a:pt x="23" y="36"/>
                  </a:cubicBezTo>
                  <a:cubicBezTo>
                    <a:pt x="23" y="36"/>
                    <a:pt x="25" y="43"/>
                    <a:pt x="29" y="48"/>
                  </a:cubicBezTo>
                  <a:cubicBezTo>
                    <a:pt x="34" y="52"/>
                    <a:pt x="33" y="59"/>
                    <a:pt x="29" y="66"/>
                  </a:cubicBezTo>
                  <a:cubicBezTo>
                    <a:pt x="29" y="66"/>
                    <a:pt x="43" y="57"/>
                    <a:pt x="44" y="45"/>
                  </a:cubicBezTo>
                  <a:cubicBezTo>
                    <a:pt x="46" y="26"/>
                    <a:pt x="29"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37" name="Rechteck 36"/>
          <p:cNvSpPr/>
          <p:nvPr/>
        </p:nvSpPr>
        <p:spPr>
          <a:xfrm>
            <a:off x="554182" y="1706563"/>
            <a:ext cx="1044000" cy="28045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1000"/>
              </a:spcAft>
            </a:pPr>
            <a:endParaRPr lang="de-DE" sz="1800" dirty="0" err="1">
              <a:solidFill>
                <a:schemeClr val="bg1"/>
              </a:solidFill>
            </a:endParaRPr>
          </a:p>
        </p:txBody>
      </p:sp>
      <p:sp>
        <p:nvSpPr>
          <p:cNvPr id="7" name="Titel 6"/>
          <p:cNvSpPr>
            <a:spLocks noGrp="1"/>
          </p:cNvSpPr>
          <p:nvPr>
            <p:ph type="title"/>
          </p:nvPr>
        </p:nvSpPr>
        <p:spPr>
          <a:xfrm>
            <a:off x="431257" y="864639"/>
            <a:ext cx="8352382" cy="647628"/>
          </a:xfrm>
        </p:spPr>
        <p:txBody>
          <a:bodyPr/>
          <a:lstStyle/>
          <a:p>
            <a:r>
              <a:rPr lang="de-DE" dirty="0"/>
              <a:t>Anteil der „verbundenen“ Gaskunden hat </a:t>
            </a:r>
            <a:r>
              <a:rPr lang="de-DE" dirty="0" err="1"/>
              <a:t>ggü</a:t>
            </a:r>
            <a:r>
              <a:rPr lang="de-DE" dirty="0"/>
              <a:t>. der </a:t>
            </a:r>
            <a:r>
              <a:rPr lang="de-DE" dirty="0" err="1"/>
              <a:t>Vorwelle</a:t>
            </a:r>
            <a:r>
              <a:rPr lang="de-DE" dirty="0"/>
              <a:t> etwas abgenommen</a:t>
            </a:r>
          </a:p>
        </p:txBody>
      </p:sp>
      <p:grpSp>
        <p:nvGrpSpPr>
          <p:cNvPr id="38" name="Gruppieren 37"/>
          <p:cNvGrpSpPr/>
          <p:nvPr/>
        </p:nvGrpSpPr>
        <p:grpSpPr>
          <a:xfrm>
            <a:off x="572182" y="1843887"/>
            <a:ext cx="1008000" cy="2318544"/>
            <a:chOff x="558328" y="1843887"/>
            <a:chExt cx="1008000" cy="2318544"/>
          </a:xfrm>
        </p:grpSpPr>
        <p:cxnSp>
          <p:nvCxnSpPr>
            <p:cNvPr id="39" name="Gerade Verbindung 38"/>
            <p:cNvCxnSpPr/>
            <p:nvPr/>
          </p:nvCxnSpPr>
          <p:spPr>
            <a:xfrm rot="5400000">
              <a:off x="1062328" y="1676145"/>
              <a:ext cx="0" cy="1008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a:off x="558328" y="4162431"/>
              <a:ext cx="1008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Textfeld 40"/>
            <p:cNvSpPr txBox="1"/>
            <p:nvPr/>
          </p:nvSpPr>
          <p:spPr>
            <a:xfrm>
              <a:off x="558328" y="1843887"/>
              <a:ext cx="1008000" cy="153888"/>
            </a:xfrm>
            <a:prstGeom prst="rect">
              <a:avLst/>
            </a:prstGeom>
          </p:spPr>
          <p:txBody>
            <a:bodyPr vert="horz" wrap="none" lIns="0" tIns="0" rIns="0" bIns="0" rtlCol="0" anchor="ctr" anchorCtr="0">
              <a:noAutofit/>
            </a:bodyPr>
            <a:lstStyle/>
            <a:p>
              <a:pPr algn="ctr">
                <a:spcBef>
                  <a:spcPts val="500"/>
                </a:spcBef>
                <a:spcAft>
                  <a:spcPts val="500"/>
                </a:spcAft>
                <a:buClr>
                  <a:schemeClr val="bg2"/>
                </a:buClr>
              </a:pPr>
              <a:r>
                <a:rPr lang="de-DE" sz="1000" b="1" dirty="0"/>
                <a:t>Gasheizer</a:t>
              </a:r>
            </a:p>
          </p:txBody>
        </p:sp>
      </p:grpSp>
      <p:grpSp>
        <p:nvGrpSpPr>
          <p:cNvPr id="61" name="Gruppieren 60"/>
          <p:cNvGrpSpPr/>
          <p:nvPr/>
        </p:nvGrpSpPr>
        <p:grpSpPr>
          <a:xfrm>
            <a:off x="1746620" y="1689999"/>
            <a:ext cx="1008000" cy="2472432"/>
            <a:chOff x="1755633" y="1689999"/>
            <a:chExt cx="1008000" cy="2472432"/>
          </a:xfrm>
        </p:grpSpPr>
        <p:sp>
          <p:nvSpPr>
            <p:cNvPr id="62" name="Textfeld 61"/>
            <p:cNvSpPr txBox="1"/>
            <p:nvPr/>
          </p:nvSpPr>
          <p:spPr>
            <a:xfrm>
              <a:off x="1755633" y="1689999"/>
              <a:ext cx="1008000" cy="461665"/>
            </a:xfrm>
            <a:prstGeom prst="rect">
              <a:avLst/>
            </a:prstGeom>
          </p:spPr>
          <p:txBody>
            <a:bodyPr vert="horz" wrap="none" lIns="0" tIns="0" rIns="0" bIns="0" rtlCol="0" anchor="ctr" anchorCtr="0">
              <a:noAutofit/>
            </a:bodyPr>
            <a:lstStyle/>
            <a:p>
              <a:pPr algn="ctr"/>
              <a:r>
                <a:rPr lang="de-DE" sz="1000" dirty="0"/>
                <a:t>Gasheizer</a:t>
              </a:r>
            </a:p>
            <a:p>
              <a:pPr algn="ctr"/>
              <a:r>
                <a:rPr lang="de-DE" sz="1000" dirty="0" err="1"/>
                <a:t>region</a:t>
              </a:r>
              <a:r>
                <a:rPr lang="de-DE" sz="1000" dirty="0"/>
                <a:t>. Versorger /</a:t>
              </a:r>
            </a:p>
            <a:p>
              <a:pPr algn="ctr"/>
              <a:r>
                <a:rPr lang="de-DE" sz="1000" dirty="0"/>
                <a:t>Stadtwerk</a:t>
              </a:r>
            </a:p>
          </p:txBody>
        </p:sp>
        <p:cxnSp>
          <p:nvCxnSpPr>
            <p:cNvPr id="63" name="Gerade Verbindung 62"/>
            <p:cNvCxnSpPr/>
            <p:nvPr/>
          </p:nvCxnSpPr>
          <p:spPr>
            <a:xfrm rot="5400000">
              <a:off x="2259633" y="1676145"/>
              <a:ext cx="0" cy="1008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rot="5400000">
              <a:off x="2259633" y="3658431"/>
              <a:ext cx="0" cy="1008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65" name="Gruppieren 64"/>
          <p:cNvGrpSpPr/>
          <p:nvPr/>
        </p:nvGrpSpPr>
        <p:grpSpPr>
          <a:xfrm>
            <a:off x="2921058" y="1689999"/>
            <a:ext cx="1008000" cy="2472432"/>
            <a:chOff x="2966320" y="1689999"/>
            <a:chExt cx="1008000" cy="2472432"/>
          </a:xfrm>
        </p:grpSpPr>
        <p:sp>
          <p:nvSpPr>
            <p:cNvPr id="66" name="Textfeld 65"/>
            <p:cNvSpPr txBox="1"/>
            <p:nvPr/>
          </p:nvSpPr>
          <p:spPr>
            <a:xfrm>
              <a:off x="2966320" y="1689999"/>
              <a:ext cx="1008000" cy="461665"/>
            </a:xfrm>
            <a:prstGeom prst="rect">
              <a:avLst/>
            </a:prstGeom>
          </p:spPr>
          <p:txBody>
            <a:bodyPr vert="horz" wrap="none" lIns="0" tIns="0" rIns="0" bIns="0" rtlCol="0" anchor="ctr" anchorCtr="0">
              <a:noAutofit/>
            </a:bodyPr>
            <a:lstStyle/>
            <a:p>
              <a:pPr algn="ctr"/>
              <a:r>
                <a:rPr lang="de-DE" sz="1000" dirty="0"/>
                <a:t>Gasheizer</a:t>
              </a:r>
            </a:p>
            <a:p>
              <a:pPr algn="ctr"/>
              <a:r>
                <a:rPr lang="de-DE" sz="1000" dirty="0"/>
                <a:t>deutschlandweiter</a:t>
              </a:r>
            </a:p>
            <a:p>
              <a:pPr algn="ctr"/>
              <a:r>
                <a:rPr lang="de-DE" sz="1000" dirty="0"/>
                <a:t>Großversorger</a:t>
              </a:r>
            </a:p>
          </p:txBody>
        </p:sp>
        <p:cxnSp>
          <p:nvCxnSpPr>
            <p:cNvPr id="67" name="Gerade Verbindung 66"/>
            <p:cNvCxnSpPr/>
            <p:nvPr/>
          </p:nvCxnSpPr>
          <p:spPr>
            <a:xfrm rot="5400000">
              <a:off x="3470320" y="1676145"/>
              <a:ext cx="0" cy="1008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a:xfrm rot="5400000">
              <a:off x="3470320" y="3658431"/>
              <a:ext cx="0" cy="1008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69" name="Gruppieren 68"/>
          <p:cNvGrpSpPr/>
          <p:nvPr/>
        </p:nvGrpSpPr>
        <p:grpSpPr>
          <a:xfrm>
            <a:off x="4095496" y="1689999"/>
            <a:ext cx="1008000" cy="2472432"/>
            <a:chOff x="4177007" y="1689999"/>
            <a:chExt cx="1008000" cy="2472432"/>
          </a:xfrm>
        </p:grpSpPr>
        <p:sp>
          <p:nvSpPr>
            <p:cNvPr id="70" name="Textfeld 69"/>
            <p:cNvSpPr txBox="1"/>
            <p:nvPr/>
          </p:nvSpPr>
          <p:spPr>
            <a:xfrm>
              <a:off x="4177007" y="1689999"/>
              <a:ext cx="1008000" cy="461665"/>
            </a:xfrm>
            <a:prstGeom prst="rect">
              <a:avLst/>
            </a:prstGeom>
          </p:spPr>
          <p:txBody>
            <a:bodyPr vert="horz" wrap="none" lIns="0" tIns="0" rIns="0" bIns="0" rtlCol="0" anchor="ctr" anchorCtr="0">
              <a:noAutofit/>
            </a:bodyPr>
            <a:lstStyle/>
            <a:p>
              <a:pPr algn="ctr"/>
              <a:r>
                <a:rPr lang="de-DE" sz="1000" dirty="0"/>
                <a:t>Gasheizer</a:t>
              </a:r>
            </a:p>
            <a:p>
              <a:pPr algn="ctr"/>
              <a:r>
                <a:rPr lang="de-DE" sz="1000" dirty="0"/>
                <a:t>Energie-</a:t>
              </a:r>
            </a:p>
            <a:p>
              <a:pPr algn="ctr"/>
              <a:r>
                <a:rPr lang="de-DE" sz="1000" dirty="0" err="1"/>
                <a:t>discounter</a:t>
              </a:r>
              <a:endParaRPr lang="de-DE" sz="1000" dirty="0"/>
            </a:p>
          </p:txBody>
        </p:sp>
        <p:cxnSp>
          <p:nvCxnSpPr>
            <p:cNvPr id="71" name="Gerade Verbindung 70"/>
            <p:cNvCxnSpPr/>
            <p:nvPr/>
          </p:nvCxnSpPr>
          <p:spPr>
            <a:xfrm rot="5400000">
              <a:off x="4681007" y="1676145"/>
              <a:ext cx="0" cy="1008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rot="5400000">
              <a:off x="4681007" y="3658431"/>
              <a:ext cx="0" cy="1008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73" name="Gruppieren 72"/>
          <p:cNvGrpSpPr/>
          <p:nvPr/>
        </p:nvGrpSpPr>
        <p:grpSpPr>
          <a:xfrm>
            <a:off x="5269934" y="1689999"/>
            <a:ext cx="1008000" cy="2472432"/>
            <a:chOff x="5387693" y="1689999"/>
            <a:chExt cx="1008000" cy="2472432"/>
          </a:xfrm>
        </p:grpSpPr>
        <p:sp>
          <p:nvSpPr>
            <p:cNvPr id="74" name="Textfeld 73"/>
            <p:cNvSpPr txBox="1"/>
            <p:nvPr/>
          </p:nvSpPr>
          <p:spPr>
            <a:xfrm>
              <a:off x="5387693" y="1689999"/>
              <a:ext cx="1008000" cy="461665"/>
            </a:xfrm>
            <a:prstGeom prst="rect">
              <a:avLst/>
            </a:prstGeom>
          </p:spPr>
          <p:txBody>
            <a:bodyPr vert="horz" wrap="none" lIns="0" tIns="0" rIns="0" bIns="0" rtlCol="0" anchor="ctr" anchorCtr="0">
              <a:noAutofit/>
            </a:bodyPr>
            <a:lstStyle/>
            <a:p>
              <a:pPr algn="ctr"/>
              <a:r>
                <a:rPr lang="de-DE" sz="1000" dirty="0"/>
                <a:t>Gasheizer</a:t>
              </a:r>
            </a:p>
            <a:p>
              <a:pPr algn="ctr"/>
              <a:r>
                <a:rPr lang="de-DE" sz="1000" dirty="0"/>
                <a:t>reiner</a:t>
              </a:r>
            </a:p>
            <a:p>
              <a:pPr algn="ctr"/>
              <a:r>
                <a:rPr lang="de-DE" sz="1000" dirty="0"/>
                <a:t>Öko-Anbieter</a:t>
              </a:r>
            </a:p>
          </p:txBody>
        </p:sp>
        <p:cxnSp>
          <p:nvCxnSpPr>
            <p:cNvPr id="75" name="Gerade Verbindung 74"/>
            <p:cNvCxnSpPr/>
            <p:nvPr/>
          </p:nvCxnSpPr>
          <p:spPr>
            <a:xfrm rot="5400000">
              <a:off x="5891693" y="1676145"/>
              <a:ext cx="0" cy="1008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rot="5400000">
              <a:off x="5891693" y="3658431"/>
              <a:ext cx="0" cy="1008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aphicFrame>
        <p:nvGraphicFramePr>
          <p:cNvPr id="34" name="Object0"/>
          <p:cNvGraphicFramePr>
            <a:graphicFrameLocks/>
          </p:cNvGraphicFramePr>
          <p:nvPr>
            <p:extLst>
              <p:ext uri="{D42A27DB-BD31-4B8C-83A1-F6EECF244321}">
                <p14:modId xmlns:p14="http://schemas.microsoft.com/office/powerpoint/2010/main" val="802673167"/>
              </p:ext>
            </p:extLst>
          </p:nvPr>
        </p:nvGraphicFramePr>
        <p:xfrm>
          <a:off x="250354" y="1578193"/>
          <a:ext cx="8713536" cy="2952000"/>
        </p:xfrm>
        <a:graphic>
          <a:graphicData uri="http://schemas.openxmlformats.org/drawingml/2006/chart">
            <c:chart xmlns:c="http://schemas.openxmlformats.org/drawingml/2006/chart" xmlns:r="http://schemas.openxmlformats.org/officeDocument/2006/relationships" r:id="rId2"/>
          </a:graphicData>
        </a:graphic>
      </p:graphicFrame>
      <p:sp>
        <p:nvSpPr>
          <p:cNvPr id="77" name="Abgerundetes Rechteck 76">
            <a:extLst>
              <a:ext uri="{FF2B5EF4-FFF2-40B4-BE49-F238E27FC236}">
                <a16:creationId xmlns:a16="http://schemas.microsoft.com/office/drawing/2014/main" id="{1F8BED07-71F5-30D4-3FA7-F89CF96B3A46}"/>
              </a:ext>
            </a:extLst>
          </p:cNvPr>
          <p:cNvSpPr/>
          <p:nvPr/>
        </p:nvSpPr>
        <p:spPr>
          <a:xfrm>
            <a:off x="587661" y="3700204"/>
            <a:ext cx="216000" cy="542795"/>
          </a:xfrm>
          <a:prstGeom prst="roundRect">
            <a:avLst/>
          </a:prstGeom>
          <a:solidFill>
            <a:schemeClr val="accent3">
              <a:alpha val="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n-GB" sz="1800" dirty="0" err="1">
              <a:solidFill>
                <a:schemeClr val="bg1"/>
              </a:solidFill>
            </a:endParaRPr>
          </a:p>
        </p:txBody>
      </p:sp>
      <p:sp>
        <p:nvSpPr>
          <p:cNvPr id="6" name="Rectangle 3"/>
          <p:cNvSpPr>
            <a:spLocks noChangeArrowheads="1"/>
          </p:cNvSpPr>
          <p:nvPr/>
        </p:nvSpPr>
        <p:spPr bwMode="auto">
          <a:xfrm>
            <a:off x="431257" y="4607763"/>
            <a:ext cx="5715197"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Wie würden Sie das Verhältnis zu Ihrem Gasversorger aktuell beschreiben?</a:t>
            </a:r>
          </a:p>
          <a:p>
            <a:pPr marL="93663" indent="-93663">
              <a:lnSpc>
                <a:spcPct val="90000"/>
              </a:lnSpc>
              <a:buClr>
                <a:srgbClr val="000099"/>
              </a:buClr>
              <a:buFontTx/>
              <a:buChar char="-"/>
              <a:tabLst>
                <a:tab pos="182563" algn="l"/>
              </a:tabLst>
            </a:pPr>
            <a:r>
              <a:rPr lang="de-DE" sz="600" dirty="0"/>
              <a:t>Basis: Gasheizer/ -entscheider</a:t>
            </a:r>
          </a:p>
          <a:p>
            <a:pPr marL="93663" indent="-93663">
              <a:lnSpc>
                <a:spcPct val="90000"/>
              </a:lnSpc>
              <a:buClr>
                <a:srgbClr val="000099"/>
              </a:buClr>
              <a:buFontTx/>
              <a:buChar char="-"/>
              <a:tabLst>
                <a:tab pos="182563" algn="l"/>
              </a:tabLst>
            </a:pPr>
            <a:r>
              <a:rPr lang="de-DE" sz="600" dirty="0"/>
              <a:t>Angaben in Prozent</a:t>
            </a:r>
          </a:p>
        </p:txBody>
      </p:sp>
      <p:sp>
        <p:nvSpPr>
          <p:cNvPr id="78" name="Textfeld 77"/>
          <p:cNvSpPr txBox="1"/>
          <p:nvPr/>
        </p:nvSpPr>
        <p:spPr>
          <a:xfrm>
            <a:off x="283170" y="4375975"/>
            <a:ext cx="216000" cy="123111"/>
          </a:xfrm>
          <a:prstGeom prst="rect">
            <a:avLst/>
          </a:prstGeom>
        </p:spPr>
        <p:txBody>
          <a:bodyPr vert="horz" wrap="none" lIns="0" tIns="0" rIns="0" bIns="0" rtlCol="0" anchor="ctr" anchorCtr="0">
            <a:noAutofit/>
          </a:bodyPr>
          <a:lstStyle/>
          <a:p>
            <a:pPr algn="r">
              <a:spcBef>
                <a:spcPts val="500"/>
              </a:spcBef>
              <a:spcAft>
                <a:spcPts val="500"/>
              </a:spcAft>
              <a:buClr>
                <a:schemeClr val="bg2"/>
              </a:buClr>
            </a:pPr>
            <a:r>
              <a:rPr lang="de-DE" sz="700" b="1" dirty="0"/>
              <a:t>N</a:t>
            </a:r>
          </a:p>
        </p:txBody>
      </p:sp>
      <p:pic>
        <p:nvPicPr>
          <p:cNvPr id="35" name="Grafik 34">
            <a:extLst>
              <a:ext uri="{FF2B5EF4-FFF2-40B4-BE49-F238E27FC236}">
                <a16:creationId xmlns:a16="http://schemas.microsoft.com/office/drawing/2014/main" id="{3D3EA6B7-FEE3-9C45-83EB-8C4CE04B78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9200" y="4398485"/>
            <a:ext cx="72000" cy="72000"/>
          </a:xfrm>
          <a:prstGeom prst="rect">
            <a:avLst/>
          </a:prstGeom>
          <a:ln>
            <a:noFill/>
          </a:ln>
        </p:spPr>
      </p:pic>
      <p:pic>
        <p:nvPicPr>
          <p:cNvPr id="36" name="Grafik 35">
            <a:extLst>
              <a:ext uri="{FF2B5EF4-FFF2-40B4-BE49-F238E27FC236}">
                <a16:creationId xmlns:a16="http://schemas.microsoft.com/office/drawing/2014/main" id="{3D3EA6B7-FEE3-9C45-83EB-8C4CE04B78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7140" y="4398485"/>
            <a:ext cx="72000" cy="72000"/>
          </a:xfrm>
          <a:prstGeom prst="rect">
            <a:avLst/>
          </a:prstGeom>
          <a:ln>
            <a:noFill/>
          </a:ln>
        </p:spPr>
      </p:pic>
      <p:pic>
        <p:nvPicPr>
          <p:cNvPr id="42" name="Grafik 41">
            <a:extLst>
              <a:ext uri="{FF2B5EF4-FFF2-40B4-BE49-F238E27FC236}">
                <a16:creationId xmlns:a16="http://schemas.microsoft.com/office/drawing/2014/main" id="{3D3EA6B7-FEE3-9C45-83EB-8C4CE04B78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550" y="4398485"/>
            <a:ext cx="72000" cy="72000"/>
          </a:xfrm>
          <a:prstGeom prst="rect">
            <a:avLst/>
          </a:prstGeom>
          <a:ln>
            <a:noFill/>
          </a:ln>
        </p:spPr>
      </p:pic>
      <p:pic>
        <p:nvPicPr>
          <p:cNvPr id="43" name="Grafik 42">
            <a:extLst>
              <a:ext uri="{FF2B5EF4-FFF2-40B4-BE49-F238E27FC236}">
                <a16:creationId xmlns:a16="http://schemas.microsoft.com/office/drawing/2014/main" id="{3D3EA6B7-FEE3-9C45-83EB-8C4CE04B78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2290" y="4398485"/>
            <a:ext cx="72000" cy="72000"/>
          </a:xfrm>
          <a:prstGeom prst="rect">
            <a:avLst/>
          </a:prstGeom>
          <a:ln>
            <a:noFill/>
          </a:ln>
        </p:spPr>
      </p:pic>
      <p:graphicFrame>
        <p:nvGraphicFramePr>
          <p:cNvPr id="44" name="Tabelle 43"/>
          <p:cNvGraphicFramePr>
            <a:graphicFrameLocks noGrp="1"/>
          </p:cNvGraphicFramePr>
          <p:nvPr>
            <p:extLst>
              <p:ext uri="{D42A27DB-BD31-4B8C-83A1-F6EECF244321}">
                <p14:modId xmlns:p14="http://schemas.microsoft.com/office/powerpoint/2010/main" val="1436708950"/>
              </p:ext>
            </p:extLst>
          </p:nvPr>
        </p:nvGraphicFramePr>
        <p:xfrm>
          <a:off x="579940" y="4347530"/>
          <a:ext cx="5688002" cy="180000"/>
        </p:xfrm>
        <a:graphic>
          <a:graphicData uri="http://schemas.openxmlformats.org/drawingml/2006/table">
            <a:tbl>
              <a:tblPr firstRow="1" bandRow="1">
                <a:tableStyleId>{5C22544A-7EE6-4342-B048-85BDC9FD1C3A}</a:tableStyleId>
              </a:tblPr>
              <a:tblGrid>
                <a:gridCol w="196138">
                  <a:extLst>
                    <a:ext uri="{9D8B030D-6E8A-4147-A177-3AD203B41FA5}">
                      <a16:colId xmlns:a16="http://schemas.microsoft.com/office/drawing/2014/main" val="20019"/>
                    </a:ext>
                  </a:extLst>
                </a:gridCol>
                <a:gridCol w="196138">
                  <a:extLst>
                    <a:ext uri="{9D8B030D-6E8A-4147-A177-3AD203B41FA5}">
                      <a16:colId xmlns:a16="http://schemas.microsoft.com/office/drawing/2014/main" val="20024"/>
                    </a:ext>
                  </a:extLst>
                </a:gridCol>
                <a:gridCol w="196138">
                  <a:extLst>
                    <a:ext uri="{9D8B030D-6E8A-4147-A177-3AD203B41FA5}">
                      <a16:colId xmlns:a16="http://schemas.microsoft.com/office/drawing/2014/main" val="20000"/>
                    </a:ext>
                  </a:extLst>
                </a:gridCol>
                <a:gridCol w="196138">
                  <a:extLst>
                    <a:ext uri="{9D8B030D-6E8A-4147-A177-3AD203B41FA5}">
                      <a16:colId xmlns:a16="http://schemas.microsoft.com/office/drawing/2014/main" val="20001"/>
                    </a:ext>
                  </a:extLst>
                </a:gridCol>
                <a:gridCol w="196138">
                  <a:extLst>
                    <a:ext uri="{9D8B030D-6E8A-4147-A177-3AD203B41FA5}">
                      <a16:colId xmlns:a16="http://schemas.microsoft.com/office/drawing/2014/main" val="20002"/>
                    </a:ext>
                  </a:extLst>
                </a:gridCol>
                <a:gridCol w="196138">
                  <a:extLst>
                    <a:ext uri="{9D8B030D-6E8A-4147-A177-3AD203B41FA5}">
                      <a16:colId xmlns:a16="http://schemas.microsoft.com/office/drawing/2014/main" val="20003"/>
                    </a:ext>
                  </a:extLst>
                </a:gridCol>
                <a:gridCol w="196138">
                  <a:extLst>
                    <a:ext uri="{9D8B030D-6E8A-4147-A177-3AD203B41FA5}">
                      <a16:colId xmlns:a16="http://schemas.microsoft.com/office/drawing/2014/main" val="20020"/>
                    </a:ext>
                  </a:extLst>
                </a:gridCol>
                <a:gridCol w="196138">
                  <a:extLst>
                    <a:ext uri="{9D8B030D-6E8A-4147-A177-3AD203B41FA5}">
                      <a16:colId xmlns:a16="http://schemas.microsoft.com/office/drawing/2014/main" val="20025"/>
                    </a:ext>
                  </a:extLst>
                </a:gridCol>
                <a:gridCol w="196138">
                  <a:extLst>
                    <a:ext uri="{9D8B030D-6E8A-4147-A177-3AD203B41FA5}">
                      <a16:colId xmlns:a16="http://schemas.microsoft.com/office/drawing/2014/main" val="20004"/>
                    </a:ext>
                  </a:extLst>
                </a:gridCol>
                <a:gridCol w="196138">
                  <a:extLst>
                    <a:ext uri="{9D8B030D-6E8A-4147-A177-3AD203B41FA5}">
                      <a16:colId xmlns:a16="http://schemas.microsoft.com/office/drawing/2014/main" val="20005"/>
                    </a:ext>
                  </a:extLst>
                </a:gridCol>
                <a:gridCol w="196138">
                  <a:extLst>
                    <a:ext uri="{9D8B030D-6E8A-4147-A177-3AD203B41FA5}">
                      <a16:colId xmlns:a16="http://schemas.microsoft.com/office/drawing/2014/main" val="20006"/>
                    </a:ext>
                  </a:extLst>
                </a:gridCol>
                <a:gridCol w="196138">
                  <a:extLst>
                    <a:ext uri="{9D8B030D-6E8A-4147-A177-3AD203B41FA5}">
                      <a16:colId xmlns:a16="http://schemas.microsoft.com/office/drawing/2014/main" val="20007"/>
                    </a:ext>
                  </a:extLst>
                </a:gridCol>
                <a:gridCol w="196138">
                  <a:extLst>
                    <a:ext uri="{9D8B030D-6E8A-4147-A177-3AD203B41FA5}">
                      <a16:colId xmlns:a16="http://schemas.microsoft.com/office/drawing/2014/main" val="20021"/>
                    </a:ext>
                  </a:extLst>
                </a:gridCol>
                <a:gridCol w="196138">
                  <a:extLst>
                    <a:ext uri="{9D8B030D-6E8A-4147-A177-3AD203B41FA5}">
                      <a16:colId xmlns:a16="http://schemas.microsoft.com/office/drawing/2014/main" val="20026"/>
                    </a:ext>
                  </a:extLst>
                </a:gridCol>
                <a:gridCol w="196138">
                  <a:extLst>
                    <a:ext uri="{9D8B030D-6E8A-4147-A177-3AD203B41FA5}">
                      <a16:colId xmlns:a16="http://schemas.microsoft.com/office/drawing/2014/main" val="20008"/>
                    </a:ext>
                  </a:extLst>
                </a:gridCol>
                <a:gridCol w="196138">
                  <a:extLst>
                    <a:ext uri="{9D8B030D-6E8A-4147-A177-3AD203B41FA5}">
                      <a16:colId xmlns:a16="http://schemas.microsoft.com/office/drawing/2014/main" val="20009"/>
                    </a:ext>
                  </a:extLst>
                </a:gridCol>
                <a:gridCol w="196138">
                  <a:extLst>
                    <a:ext uri="{9D8B030D-6E8A-4147-A177-3AD203B41FA5}">
                      <a16:colId xmlns:a16="http://schemas.microsoft.com/office/drawing/2014/main" val="20010"/>
                    </a:ext>
                  </a:extLst>
                </a:gridCol>
                <a:gridCol w="196138">
                  <a:extLst>
                    <a:ext uri="{9D8B030D-6E8A-4147-A177-3AD203B41FA5}">
                      <a16:colId xmlns:a16="http://schemas.microsoft.com/office/drawing/2014/main" val="20011"/>
                    </a:ext>
                  </a:extLst>
                </a:gridCol>
                <a:gridCol w="196138">
                  <a:extLst>
                    <a:ext uri="{9D8B030D-6E8A-4147-A177-3AD203B41FA5}">
                      <a16:colId xmlns:a16="http://schemas.microsoft.com/office/drawing/2014/main" val="20022"/>
                    </a:ext>
                  </a:extLst>
                </a:gridCol>
                <a:gridCol w="196138">
                  <a:extLst>
                    <a:ext uri="{9D8B030D-6E8A-4147-A177-3AD203B41FA5}">
                      <a16:colId xmlns:a16="http://schemas.microsoft.com/office/drawing/2014/main" val="20027"/>
                    </a:ext>
                  </a:extLst>
                </a:gridCol>
                <a:gridCol w="196138">
                  <a:extLst>
                    <a:ext uri="{9D8B030D-6E8A-4147-A177-3AD203B41FA5}">
                      <a16:colId xmlns:a16="http://schemas.microsoft.com/office/drawing/2014/main" val="20012"/>
                    </a:ext>
                  </a:extLst>
                </a:gridCol>
                <a:gridCol w="196138">
                  <a:extLst>
                    <a:ext uri="{9D8B030D-6E8A-4147-A177-3AD203B41FA5}">
                      <a16:colId xmlns:a16="http://schemas.microsoft.com/office/drawing/2014/main" val="20013"/>
                    </a:ext>
                  </a:extLst>
                </a:gridCol>
                <a:gridCol w="196138">
                  <a:extLst>
                    <a:ext uri="{9D8B030D-6E8A-4147-A177-3AD203B41FA5}">
                      <a16:colId xmlns:a16="http://schemas.microsoft.com/office/drawing/2014/main" val="20014"/>
                    </a:ext>
                  </a:extLst>
                </a:gridCol>
                <a:gridCol w="196138">
                  <a:extLst>
                    <a:ext uri="{9D8B030D-6E8A-4147-A177-3AD203B41FA5}">
                      <a16:colId xmlns:a16="http://schemas.microsoft.com/office/drawing/2014/main" val="20015"/>
                    </a:ext>
                  </a:extLst>
                </a:gridCol>
                <a:gridCol w="196138">
                  <a:extLst>
                    <a:ext uri="{9D8B030D-6E8A-4147-A177-3AD203B41FA5}">
                      <a16:colId xmlns:a16="http://schemas.microsoft.com/office/drawing/2014/main" val="20023"/>
                    </a:ext>
                  </a:extLst>
                </a:gridCol>
                <a:gridCol w="196138">
                  <a:extLst>
                    <a:ext uri="{9D8B030D-6E8A-4147-A177-3AD203B41FA5}">
                      <a16:colId xmlns:a16="http://schemas.microsoft.com/office/drawing/2014/main" val="20028"/>
                    </a:ext>
                  </a:extLst>
                </a:gridCol>
                <a:gridCol w="196138">
                  <a:extLst>
                    <a:ext uri="{9D8B030D-6E8A-4147-A177-3AD203B41FA5}">
                      <a16:colId xmlns:a16="http://schemas.microsoft.com/office/drawing/2014/main" val="20016"/>
                    </a:ext>
                  </a:extLst>
                </a:gridCol>
                <a:gridCol w="196138">
                  <a:extLst>
                    <a:ext uri="{9D8B030D-6E8A-4147-A177-3AD203B41FA5}">
                      <a16:colId xmlns:a16="http://schemas.microsoft.com/office/drawing/2014/main" val="20017"/>
                    </a:ext>
                  </a:extLst>
                </a:gridCol>
                <a:gridCol w="196138">
                  <a:extLst>
                    <a:ext uri="{9D8B030D-6E8A-4147-A177-3AD203B41FA5}">
                      <a16:colId xmlns:a16="http://schemas.microsoft.com/office/drawing/2014/main" val="20018"/>
                    </a:ext>
                  </a:extLst>
                </a:gridCol>
              </a:tblGrid>
              <a:tr h="180000">
                <a:tc>
                  <a:txBody>
                    <a:bodyPr/>
                    <a:lstStyle/>
                    <a:p>
                      <a:pPr algn="ctr"/>
                      <a:r>
                        <a:rPr lang="de-DE" sz="700" b="0" dirty="0">
                          <a:solidFill>
                            <a:schemeClr val="tx1"/>
                          </a:solidFill>
                        </a:rPr>
                        <a:t>341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326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307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373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323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6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143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173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180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194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147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6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119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106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101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6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52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de-DE" sz="6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700" b="0" dirty="0">
                          <a:solidFill>
                            <a:schemeClr val="tx1"/>
                          </a:solidFill>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45" name="Grafik 44">
            <a:extLst>
              <a:ext uri="{FF2B5EF4-FFF2-40B4-BE49-F238E27FC236}">
                <a16:creationId xmlns:a16="http://schemas.microsoft.com/office/drawing/2014/main" id="{3D3EA6B7-FEE3-9C45-83EB-8C4CE04B78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2788" y="4398485"/>
            <a:ext cx="72000" cy="72000"/>
          </a:xfrm>
          <a:prstGeom prst="rect">
            <a:avLst/>
          </a:prstGeom>
          <a:ln>
            <a:noFill/>
          </a:ln>
        </p:spPr>
      </p:pic>
    </p:spTree>
    <p:extLst>
      <p:ext uri="{BB962C8B-B14F-4D97-AF65-F5344CB8AC3E}">
        <p14:creationId xmlns:p14="http://schemas.microsoft.com/office/powerpoint/2010/main" val="23472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ieren 28"/>
          <p:cNvGrpSpPr>
            <a:grpSpLocks noChangeAspect="1"/>
          </p:cNvGrpSpPr>
          <p:nvPr/>
        </p:nvGrpSpPr>
        <p:grpSpPr>
          <a:xfrm>
            <a:off x="6864032" y="2216140"/>
            <a:ext cx="1908000" cy="1774339"/>
            <a:chOff x="4169932" y="692352"/>
            <a:chExt cx="2473180" cy="2299926"/>
          </a:xfrm>
        </p:grpSpPr>
        <p:sp>
          <p:nvSpPr>
            <p:cNvPr id="30" name="Freeform 48">
              <a:extLst>
                <a:ext uri="{FF2B5EF4-FFF2-40B4-BE49-F238E27FC236}">
                  <a16:creationId xmlns:a16="http://schemas.microsoft.com/office/drawing/2014/main" id="{8D757FFB-3CE9-5A93-A435-CE01EB6AA340}"/>
                </a:ext>
              </a:extLst>
            </p:cNvPr>
            <p:cNvSpPr>
              <a:spLocks noChangeAspect="1" noEditPoints="1"/>
            </p:cNvSpPr>
            <p:nvPr/>
          </p:nvSpPr>
          <p:spPr bwMode="auto">
            <a:xfrm>
              <a:off x="4169932" y="692352"/>
              <a:ext cx="2473180" cy="2299926"/>
            </a:xfrm>
            <a:custGeom>
              <a:avLst/>
              <a:gdLst>
                <a:gd name="T0" fmla="*/ 1793 w 3526"/>
                <a:gd name="T1" fmla="*/ 1094 h 3279"/>
                <a:gd name="T2" fmla="*/ 1642 w 3526"/>
                <a:gd name="T3" fmla="*/ 1256 h 3279"/>
                <a:gd name="T4" fmla="*/ 1507 w 3526"/>
                <a:gd name="T5" fmla="*/ 1508 h 3279"/>
                <a:gd name="T6" fmla="*/ 1451 w 3526"/>
                <a:gd name="T7" fmla="*/ 1797 h 3279"/>
                <a:gd name="T8" fmla="*/ 1482 w 3526"/>
                <a:gd name="T9" fmla="*/ 2079 h 3279"/>
                <a:gd name="T10" fmla="*/ 1453 w 3526"/>
                <a:gd name="T11" fmla="*/ 2178 h 3279"/>
                <a:gd name="T12" fmla="*/ 1345 w 3526"/>
                <a:gd name="T13" fmla="*/ 2060 h 3279"/>
                <a:gd name="T14" fmla="*/ 1296 w 3526"/>
                <a:gd name="T15" fmla="*/ 1888 h 3279"/>
                <a:gd name="T16" fmla="*/ 1313 w 3526"/>
                <a:gd name="T17" fmla="*/ 1684 h 3279"/>
                <a:gd name="T18" fmla="*/ 1352 w 3526"/>
                <a:gd name="T19" fmla="*/ 1558 h 3279"/>
                <a:gd name="T20" fmla="*/ 1312 w 3526"/>
                <a:gd name="T21" fmla="*/ 1547 h 3279"/>
                <a:gd name="T22" fmla="*/ 1166 w 3526"/>
                <a:gd name="T23" fmla="*/ 1687 h 3279"/>
                <a:gd name="T24" fmla="*/ 1046 w 3526"/>
                <a:gd name="T25" fmla="*/ 1904 h 3279"/>
                <a:gd name="T26" fmla="*/ 1002 w 3526"/>
                <a:gd name="T27" fmla="*/ 2159 h 3279"/>
                <a:gd name="T28" fmla="*/ 1050 w 3526"/>
                <a:gd name="T29" fmla="*/ 2428 h 3279"/>
                <a:gd name="T30" fmla="*/ 1183 w 3526"/>
                <a:gd name="T31" fmla="*/ 2656 h 3279"/>
                <a:gd name="T32" fmla="*/ 1384 w 3526"/>
                <a:gd name="T33" fmla="*/ 2826 h 3279"/>
                <a:gd name="T34" fmla="*/ 1635 w 3526"/>
                <a:gd name="T35" fmla="*/ 2918 h 3279"/>
                <a:gd name="T36" fmla="*/ 1913 w 3526"/>
                <a:gd name="T37" fmla="*/ 2918 h 3279"/>
                <a:gd name="T38" fmla="*/ 2163 w 3526"/>
                <a:gd name="T39" fmla="*/ 2826 h 3279"/>
                <a:gd name="T40" fmla="*/ 2364 w 3526"/>
                <a:gd name="T41" fmla="*/ 2657 h 3279"/>
                <a:gd name="T42" fmla="*/ 2497 w 3526"/>
                <a:gd name="T43" fmla="*/ 2428 h 3279"/>
                <a:gd name="T44" fmla="*/ 2545 w 3526"/>
                <a:gd name="T45" fmla="*/ 2160 h 3279"/>
                <a:gd name="T46" fmla="*/ 2498 w 3526"/>
                <a:gd name="T47" fmla="*/ 1897 h 3279"/>
                <a:gd name="T48" fmla="*/ 2369 w 3526"/>
                <a:gd name="T49" fmla="*/ 1673 h 3279"/>
                <a:gd name="T50" fmla="*/ 2210 w 3526"/>
                <a:gd name="T51" fmla="*/ 1530 h 3279"/>
                <a:gd name="T52" fmla="*/ 2167 w 3526"/>
                <a:gd name="T53" fmla="*/ 1535 h 3279"/>
                <a:gd name="T54" fmla="*/ 2152 w 3526"/>
                <a:gd name="T55" fmla="*/ 1609 h 3279"/>
                <a:gd name="T56" fmla="*/ 2112 w 3526"/>
                <a:gd name="T57" fmla="*/ 1719 h 3279"/>
                <a:gd name="T58" fmla="*/ 2042 w 3526"/>
                <a:gd name="T59" fmla="*/ 1809 h 3279"/>
                <a:gd name="T60" fmla="*/ 1935 w 3526"/>
                <a:gd name="T61" fmla="*/ 1846 h 3279"/>
                <a:gd name="T62" fmla="*/ 1828 w 3526"/>
                <a:gd name="T63" fmla="*/ 1569 h 3279"/>
                <a:gd name="T64" fmla="*/ 1813 w 3526"/>
                <a:gd name="T65" fmla="*/ 1262 h 3279"/>
                <a:gd name="T66" fmla="*/ 1842 w 3526"/>
                <a:gd name="T67" fmla="*/ 1098 h 3279"/>
                <a:gd name="T68" fmla="*/ 1767 w 3526"/>
                <a:gd name="T69" fmla="*/ 0 h 3279"/>
                <a:gd name="T70" fmla="*/ 1955 w 3526"/>
                <a:gd name="T71" fmla="*/ 33 h 3279"/>
                <a:gd name="T72" fmla="*/ 2119 w 3526"/>
                <a:gd name="T73" fmla="*/ 130 h 3279"/>
                <a:gd name="T74" fmla="*/ 2448 w 3526"/>
                <a:gd name="T75" fmla="*/ 165 h 3279"/>
                <a:gd name="T76" fmla="*/ 2516 w 3526"/>
                <a:gd name="T77" fmla="*/ 48 h 3279"/>
                <a:gd name="T78" fmla="*/ 2648 w 3526"/>
                <a:gd name="T79" fmla="*/ 0 h 3279"/>
                <a:gd name="T80" fmla="*/ 2914 w 3526"/>
                <a:gd name="T81" fmla="*/ 22 h 3279"/>
                <a:gd name="T82" fmla="*/ 3001 w 3526"/>
                <a:gd name="T83" fmla="*/ 107 h 3279"/>
                <a:gd name="T84" fmla="*/ 3023 w 3526"/>
                <a:gd name="T85" fmla="*/ 1050 h 3279"/>
                <a:gd name="T86" fmla="*/ 3501 w 3526"/>
                <a:gd name="T87" fmla="*/ 1572 h 3279"/>
                <a:gd name="T88" fmla="*/ 3523 w 3526"/>
                <a:gd name="T89" fmla="*/ 1726 h 3279"/>
                <a:gd name="T90" fmla="*/ 3467 w 3526"/>
                <a:gd name="T91" fmla="*/ 1859 h 3279"/>
                <a:gd name="T92" fmla="*/ 3353 w 3526"/>
                <a:gd name="T93" fmla="*/ 1948 h 3279"/>
                <a:gd name="T94" fmla="*/ 3024 w 3526"/>
                <a:gd name="T95" fmla="*/ 1971 h 3279"/>
                <a:gd name="T96" fmla="*/ 3000 w 3526"/>
                <a:gd name="T97" fmla="*/ 3085 h 3279"/>
                <a:gd name="T98" fmla="*/ 2901 w 3526"/>
                <a:gd name="T99" fmla="*/ 3213 h 3279"/>
                <a:gd name="T100" fmla="*/ 2749 w 3526"/>
                <a:gd name="T101" fmla="*/ 3277 h 3279"/>
                <a:gd name="T102" fmla="*/ 735 w 3526"/>
                <a:gd name="T103" fmla="*/ 3269 h 3279"/>
                <a:gd name="T104" fmla="*/ 595 w 3526"/>
                <a:gd name="T105" fmla="*/ 3187 h 3279"/>
                <a:gd name="T106" fmla="*/ 512 w 3526"/>
                <a:gd name="T107" fmla="*/ 3047 h 3279"/>
                <a:gd name="T108" fmla="*/ 290 w 3526"/>
                <a:gd name="T109" fmla="*/ 1972 h 3279"/>
                <a:gd name="T110" fmla="*/ 142 w 3526"/>
                <a:gd name="T111" fmla="*/ 1932 h 3279"/>
                <a:gd name="T112" fmla="*/ 40 w 3526"/>
                <a:gd name="T113" fmla="*/ 1830 h 3279"/>
                <a:gd name="T114" fmla="*/ 0 w 3526"/>
                <a:gd name="T115" fmla="*/ 1688 h 3279"/>
                <a:gd name="T116" fmla="*/ 43 w 3526"/>
                <a:gd name="T117" fmla="*/ 1533 h 3279"/>
                <a:gd name="T118" fmla="*/ 1417 w 3526"/>
                <a:gd name="T119" fmla="*/ 126 h 3279"/>
                <a:gd name="T120" fmla="*/ 1609 w 3526"/>
                <a:gd name="T121" fmla="*/ 24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26" h="3279">
                  <a:moveTo>
                    <a:pt x="1824" y="1082"/>
                  </a:moveTo>
                  <a:lnTo>
                    <a:pt x="1815" y="1083"/>
                  </a:lnTo>
                  <a:lnTo>
                    <a:pt x="1804" y="1087"/>
                  </a:lnTo>
                  <a:lnTo>
                    <a:pt x="1793" y="1094"/>
                  </a:lnTo>
                  <a:lnTo>
                    <a:pt x="1786" y="1101"/>
                  </a:lnTo>
                  <a:lnTo>
                    <a:pt x="1735" y="1149"/>
                  </a:lnTo>
                  <a:lnTo>
                    <a:pt x="1686" y="1201"/>
                  </a:lnTo>
                  <a:lnTo>
                    <a:pt x="1642" y="1256"/>
                  </a:lnTo>
                  <a:lnTo>
                    <a:pt x="1602" y="1314"/>
                  </a:lnTo>
                  <a:lnTo>
                    <a:pt x="1566" y="1376"/>
                  </a:lnTo>
                  <a:lnTo>
                    <a:pt x="1534" y="1440"/>
                  </a:lnTo>
                  <a:lnTo>
                    <a:pt x="1507" y="1508"/>
                  </a:lnTo>
                  <a:lnTo>
                    <a:pt x="1484" y="1578"/>
                  </a:lnTo>
                  <a:lnTo>
                    <a:pt x="1467" y="1650"/>
                  </a:lnTo>
                  <a:lnTo>
                    <a:pt x="1457" y="1725"/>
                  </a:lnTo>
                  <a:lnTo>
                    <a:pt x="1451" y="1797"/>
                  </a:lnTo>
                  <a:lnTo>
                    <a:pt x="1451" y="1870"/>
                  </a:lnTo>
                  <a:lnTo>
                    <a:pt x="1457" y="1941"/>
                  </a:lnTo>
                  <a:lnTo>
                    <a:pt x="1466" y="2010"/>
                  </a:lnTo>
                  <a:lnTo>
                    <a:pt x="1482" y="2079"/>
                  </a:lnTo>
                  <a:lnTo>
                    <a:pt x="1503" y="2145"/>
                  </a:lnTo>
                  <a:lnTo>
                    <a:pt x="1527" y="2210"/>
                  </a:lnTo>
                  <a:lnTo>
                    <a:pt x="1489" y="2196"/>
                  </a:lnTo>
                  <a:lnTo>
                    <a:pt x="1453" y="2178"/>
                  </a:lnTo>
                  <a:lnTo>
                    <a:pt x="1421" y="2155"/>
                  </a:lnTo>
                  <a:lnTo>
                    <a:pt x="1392" y="2127"/>
                  </a:lnTo>
                  <a:lnTo>
                    <a:pt x="1367" y="2096"/>
                  </a:lnTo>
                  <a:lnTo>
                    <a:pt x="1345" y="2060"/>
                  </a:lnTo>
                  <a:lnTo>
                    <a:pt x="1327" y="2022"/>
                  </a:lnTo>
                  <a:lnTo>
                    <a:pt x="1312" y="1980"/>
                  </a:lnTo>
                  <a:lnTo>
                    <a:pt x="1303" y="1935"/>
                  </a:lnTo>
                  <a:lnTo>
                    <a:pt x="1296" y="1888"/>
                  </a:lnTo>
                  <a:lnTo>
                    <a:pt x="1294" y="1839"/>
                  </a:lnTo>
                  <a:lnTo>
                    <a:pt x="1296" y="1789"/>
                  </a:lnTo>
                  <a:lnTo>
                    <a:pt x="1303" y="1736"/>
                  </a:lnTo>
                  <a:lnTo>
                    <a:pt x="1313" y="1684"/>
                  </a:lnTo>
                  <a:lnTo>
                    <a:pt x="1329" y="1630"/>
                  </a:lnTo>
                  <a:lnTo>
                    <a:pt x="1351" y="1576"/>
                  </a:lnTo>
                  <a:lnTo>
                    <a:pt x="1354" y="1566"/>
                  </a:lnTo>
                  <a:lnTo>
                    <a:pt x="1352" y="1558"/>
                  </a:lnTo>
                  <a:lnTo>
                    <a:pt x="1346" y="1550"/>
                  </a:lnTo>
                  <a:lnTo>
                    <a:pt x="1338" y="1546"/>
                  </a:lnTo>
                  <a:lnTo>
                    <a:pt x="1326" y="1544"/>
                  </a:lnTo>
                  <a:lnTo>
                    <a:pt x="1312" y="1547"/>
                  </a:lnTo>
                  <a:lnTo>
                    <a:pt x="1296" y="1556"/>
                  </a:lnTo>
                  <a:lnTo>
                    <a:pt x="1249" y="1596"/>
                  </a:lnTo>
                  <a:lnTo>
                    <a:pt x="1206" y="1640"/>
                  </a:lnTo>
                  <a:lnTo>
                    <a:pt x="1166" y="1687"/>
                  </a:lnTo>
                  <a:lnTo>
                    <a:pt x="1129" y="1736"/>
                  </a:lnTo>
                  <a:lnTo>
                    <a:pt x="1097" y="1790"/>
                  </a:lnTo>
                  <a:lnTo>
                    <a:pt x="1069" y="1846"/>
                  </a:lnTo>
                  <a:lnTo>
                    <a:pt x="1046" y="1904"/>
                  </a:lnTo>
                  <a:lnTo>
                    <a:pt x="1027" y="1964"/>
                  </a:lnTo>
                  <a:lnTo>
                    <a:pt x="1013" y="2027"/>
                  </a:lnTo>
                  <a:lnTo>
                    <a:pt x="1005" y="2093"/>
                  </a:lnTo>
                  <a:lnTo>
                    <a:pt x="1002" y="2159"/>
                  </a:lnTo>
                  <a:lnTo>
                    <a:pt x="1005" y="2229"/>
                  </a:lnTo>
                  <a:lnTo>
                    <a:pt x="1015" y="2298"/>
                  </a:lnTo>
                  <a:lnTo>
                    <a:pt x="1030" y="2364"/>
                  </a:lnTo>
                  <a:lnTo>
                    <a:pt x="1050" y="2428"/>
                  </a:lnTo>
                  <a:lnTo>
                    <a:pt x="1076" y="2490"/>
                  </a:lnTo>
                  <a:lnTo>
                    <a:pt x="1107" y="2549"/>
                  </a:lnTo>
                  <a:lnTo>
                    <a:pt x="1143" y="2605"/>
                  </a:lnTo>
                  <a:lnTo>
                    <a:pt x="1183" y="2656"/>
                  </a:lnTo>
                  <a:lnTo>
                    <a:pt x="1228" y="2705"/>
                  </a:lnTo>
                  <a:lnTo>
                    <a:pt x="1276" y="2749"/>
                  </a:lnTo>
                  <a:lnTo>
                    <a:pt x="1328" y="2790"/>
                  </a:lnTo>
                  <a:lnTo>
                    <a:pt x="1384" y="2826"/>
                  </a:lnTo>
                  <a:lnTo>
                    <a:pt x="1443" y="2857"/>
                  </a:lnTo>
                  <a:lnTo>
                    <a:pt x="1505" y="2883"/>
                  </a:lnTo>
                  <a:lnTo>
                    <a:pt x="1569" y="2903"/>
                  </a:lnTo>
                  <a:lnTo>
                    <a:pt x="1635" y="2918"/>
                  </a:lnTo>
                  <a:lnTo>
                    <a:pt x="1704" y="2928"/>
                  </a:lnTo>
                  <a:lnTo>
                    <a:pt x="1774" y="2931"/>
                  </a:lnTo>
                  <a:lnTo>
                    <a:pt x="1845" y="2928"/>
                  </a:lnTo>
                  <a:lnTo>
                    <a:pt x="1913" y="2918"/>
                  </a:lnTo>
                  <a:lnTo>
                    <a:pt x="1979" y="2903"/>
                  </a:lnTo>
                  <a:lnTo>
                    <a:pt x="2044" y="2883"/>
                  </a:lnTo>
                  <a:lnTo>
                    <a:pt x="2105" y="2857"/>
                  </a:lnTo>
                  <a:lnTo>
                    <a:pt x="2163" y="2826"/>
                  </a:lnTo>
                  <a:lnTo>
                    <a:pt x="2219" y="2790"/>
                  </a:lnTo>
                  <a:lnTo>
                    <a:pt x="2271" y="2749"/>
                  </a:lnTo>
                  <a:lnTo>
                    <a:pt x="2320" y="2705"/>
                  </a:lnTo>
                  <a:lnTo>
                    <a:pt x="2364" y="2657"/>
                  </a:lnTo>
                  <a:lnTo>
                    <a:pt x="2404" y="2605"/>
                  </a:lnTo>
                  <a:lnTo>
                    <a:pt x="2440" y="2549"/>
                  </a:lnTo>
                  <a:lnTo>
                    <a:pt x="2471" y="2490"/>
                  </a:lnTo>
                  <a:lnTo>
                    <a:pt x="2497" y="2428"/>
                  </a:lnTo>
                  <a:lnTo>
                    <a:pt x="2518" y="2365"/>
                  </a:lnTo>
                  <a:lnTo>
                    <a:pt x="2533" y="2298"/>
                  </a:lnTo>
                  <a:lnTo>
                    <a:pt x="2542" y="2229"/>
                  </a:lnTo>
                  <a:lnTo>
                    <a:pt x="2545" y="2160"/>
                  </a:lnTo>
                  <a:lnTo>
                    <a:pt x="2542" y="2090"/>
                  </a:lnTo>
                  <a:lnTo>
                    <a:pt x="2533" y="2024"/>
                  </a:lnTo>
                  <a:lnTo>
                    <a:pt x="2518" y="1959"/>
                  </a:lnTo>
                  <a:lnTo>
                    <a:pt x="2498" y="1897"/>
                  </a:lnTo>
                  <a:lnTo>
                    <a:pt x="2474" y="1836"/>
                  </a:lnTo>
                  <a:lnTo>
                    <a:pt x="2443" y="1779"/>
                  </a:lnTo>
                  <a:lnTo>
                    <a:pt x="2408" y="1725"/>
                  </a:lnTo>
                  <a:lnTo>
                    <a:pt x="2369" y="1673"/>
                  </a:lnTo>
                  <a:lnTo>
                    <a:pt x="2326" y="1625"/>
                  </a:lnTo>
                  <a:lnTo>
                    <a:pt x="2279" y="1581"/>
                  </a:lnTo>
                  <a:lnTo>
                    <a:pt x="2228" y="1541"/>
                  </a:lnTo>
                  <a:lnTo>
                    <a:pt x="2210" y="1530"/>
                  </a:lnTo>
                  <a:lnTo>
                    <a:pt x="2196" y="1525"/>
                  </a:lnTo>
                  <a:lnTo>
                    <a:pt x="2184" y="1525"/>
                  </a:lnTo>
                  <a:lnTo>
                    <a:pt x="2174" y="1528"/>
                  </a:lnTo>
                  <a:lnTo>
                    <a:pt x="2167" y="1535"/>
                  </a:lnTo>
                  <a:lnTo>
                    <a:pt x="2162" y="1545"/>
                  </a:lnTo>
                  <a:lnTo>
                    <a:pt x="2161" y="1556"/>
                  </a:lnTo>
                  <a:lnTo>
                    <a:pt x="2157" y="1581"/>
                  </a:lnTo>
                  <a:lnTo>
                    <a:pt x="2152" y="1609"/>
                  </a:lnTo>
                  <a:lnTo>
                    <a:pt x="2144" y="1637"/>
                  </a:lnTo>
                  <a:lnTo>
                    <a:pt x="2136" y="1665"/>
                  </a:lnTo>
                  <a:lnTo>
                    <a:pt x="2125" y="1693"/>
                  </a:lnTo>
                  <a:lnTo>
                    <a:pt x="2112" y="1719"/>
                  </a:lnTo>
                  <a:lnTo>
                    <a:pt x="2097" y="1745"/>
                  </a:lnTo>
                  <a:lnTo>
                    <a:pt x="2081" y="1769"/>
                  </a:lnTo>
                  <a:lnTo>
                    <a:pt x="2063" y="1790"/>
                  </a:lnTo>
                  <a:lnTo>
                    <a:pt x="2042" y="1809"/>
                  </a:lnTo>
                  <a:lnTo>
                    <a:pt x="2018" y="1824"/>
                  </a:lnTo>
                  <a:lnTo>
                    <a:pt x="1992" y="1836"/>
                  </a:lnTo>
                  <a:lnTo>
                    <a:pt x="1965" y="1843"/>
                  </a:lnTo>
                  <a:lnTo>
                    <a:pt x="1935" y="1846"/>
                  </a:lnTo>
                  <a:lnTo>
                    <a:pt x="1899" y="1780"/>
                  </a:lnTo>
                  <a:lnTo>
                    <a:pt x="1870" y="1712"/>
                  </a:lnTo>
                  <a:lnTo>
                    <a:pt x="1846" y="1641"/>
                  </a:lnTo>
                  <a:lnTo>
                    <a:pt x="1828" y="1569"/>
                  </a:lnTo>
                  <a:lnTo>
                    <a:pt x="1815" y="1494"/>
                  </a:lnTo>
                  <a:lnTo>
                    <a:pt x="1807" y="1418"/>
                  </a:lnTo>
                  <a:lnTo>
                    <a:pt x="1807" y="1341"/>
                  </a:lnTo>
                  <a:lnTo>
                    <a:pt x="1813" y="1262"/>
                  </a:lnTo>
                  <a:lnTo>
                    <a:pt x="1819" y="1211"/>
                  </a:lnTo>
                  <a:lnTo>
                    <a:pt x="1829" y="1160"/>
                  </a:lnTo>
                  <a:lnTo>
                    <a:pt x="1840" y="1109"/>
                  </a:lnTo>
                  <a:lnTo>
                    <a:pt x="1842" y="1098"/>
                  </a:lnTo>
                  <a:lnTo>
                    <a:pt x="1838" y="1090"/>
                  </a:lnTo>
                  <a:lnTo>
                    <a:pt x="1833" y="1083"/>
                  </a:lnTo>
                  <a:lnTo>
                    <a:pt x="1824" y="1082"/>
                  </a:lnTo>
                  <a:close/>
                  <a:moveTo>
                    <a:pt x="1767" y="0"/>
                  </a:moveTo>
                  <a:lnTo>
                    <a:pt x="1815" y="2"/>
                  </a:lnTo>
                  <a:lnTo>
                    <a:pt x="1862" y="9"/>
                  </a:lnTo>
                  <a:lnTo>
                    <a:pt x="1909" y="19"/>
                  </a:lnTo>
                  <a:lnTo>
                    <a:pt x="1955" y="33"/>
                  </a:lnTo>
                  <a:lnTo>
                    <a:pt x="1999" y="51"/>
                  </a:lnTo>
                  <a:lnTo>
                    <a:pt x="2040" y="74"/>
                  </a:lnTo>
                  <a:lnTo>
                    <a:pt x="2081" y="101"/>
                  </a:lnTo>
                  <a:lnTo>
                    <a:pt x="2119" y="130"/>
                  </a:lnTo>
                  <a:lnTo>
                    <a:pt x="2154" y="165"/>
                  </a:lnTo>
                  <a:lnTo>
                    <a:pt x="2445" y="459"/>
                  </a:lnTo>
                  <a:lnTo>
                    <a:pt x="2445" y="200"/>
                  </a:lnTo>
                  <a:lnTo>
                    <a:pt x="2448" y="165"/>
                  </a:lnTo>
                  <a:lnTo>
                    <a:pt x="2456" y="130"/>
                  </a:lnTo>
                  <a:lnTo>
                    <a:pt x="2471" y="99"/>
                  </a:lnTo>
                  <a:lnTo>
                    <a:pt x="2492" y="72"/>
                  </a:lnTo>
                  <a:lnTo>
                    <a:pt x="2516" y="48"/>
                  </a:lnTo>
                  <a:lnTo>
                    <a:pt x="2545" y="28"/>
                  </a:lnTo>
                  <a:lnTo>
                    <a:pt x="2576" y="13"/>
                  </a:lnTo>
                  <a:lnTo>
                    <a:pt x="2612" y="3"/>
                  </a:lnTo>
                  <a:lnTo>
                    <a:pt x="2648" y="0"/>
                  </a:lnTo>
                  <a:lnTo>
                    <a:pt x="2820" y="0"/>
                  </a:lnTo>
                  <a:lnTo>
                    <a:pt x="2853" y="3"/>
                  </a:lnTo>
                  <a:lnTo>
                    <a:pt x="2885" y="11"/>
                  </a:lnTo>
                  <a:lnTo>
                    <a:pt x="2914" y="22"/>
                  </a:lnTo>
                  <a:lnTo>
                    <a:pt x="2941" y="38"/>
                  </a:lnTo>
                  <a:lnTo>
                    <a:pt x="2964" y="58"/>
                  </a:lnTo>
                  <a:lnTo>
                    <a:pt x="2985" y="81"/>
                  </a:lnTo>
                  <a:lnTo>
                    <a:pt x="3001" y="107"/>
                  </a:lnTo>
                  <a:lnTo>
                    <a:pt x="3014" y="136"/>
                  </a:lnTo>
                  <a:lnTo>
                    <a:pt x="3021" y="167"/>
                  </a:lnTo>
                  <a:lnTo>
                    <a:pt x="3023" y="200"/>
                  </a:lnTo>
                  <a:lnTo>
                    <a:pt x="3023" y="1050"/>
                  </a:lnTo>
                  <a:lnTo>
                    <a:pt x="3423" y="1457"/>
                  </a:lnTo>
                  <a:lnTo>
                    <a:pt x="3455" y="1495"/>
                  </a:lnTo>
                  <a:lnTo>
                    <a:pt x="3482" y="1532"/>
                  </a:lnTo>
                  <a:lnTo>
                    <a:pt x="3501" y="1572"/>
                  </a:lnTo>
                  <a:lnTo>
                    <a:pt x="3515" y="1610"/>
                  </a:lnTo>
                  <a:lnTo>
                    <a:pt x="3523" y="1650"/>
                  </a:lnTo>
                  <a:lnTo>
                    <a:pt x="3526" y="1688"/>
                  </a:lnTo>
                  <a:lnTo>
                    <a:pt x="3523" y="1726"/>
                  </a:lnTo>
                  <a:lnTo>
                    <a:pt x="3515" y="1762"/>
                  </a:lnTo>
                  <a:lnTo>
                    <a:pt x="3503" y="1796"/>
                  </a:lnTo>
                  <a:lnTo>
                    <a:pt x="3487" y="1828"/>
                  </a:lnTo>
                  <a:lnTo>
                    <a:pt x="3467" y="1859"/>
                  </a:lnTo>
                  <a:lnTo>
                    <a:pt x="3444" y="1886"/>
                  </a:lnTo>
                  <a:lnTo>
                    <a:pt x="3416" y="1911"/>
                  </a:lnTo>
                  <a:lnTo>
                    <a:pt x="3386" y="1931"/>
                  </a:lnTo>
                  <a:lnTo>
                    <a:pt x="3353" y="1948"/>
                  </a:lnTo>
                  <a:lnTo>
                    <a:pt x="3317" y="1960"/>
                  </a:lnTo>
                  <a:lnTo>
                    <a:pt x="3280" y="1969"/>
                  </a:lnTo>
                  <a:lnTo>
                    <a:pt x="3240" y="1971"/>
                  </a:lnTo>
                  <a:lnTo>
                    <a:pt x="3024" y="1971"/>
                  </a:lnTo>
                  <a:lnTo>
                    <a:pt x="3024" y="2962"/>
                  </a:lnTo>
                  <a:lnTo>
                    <a:pt x="3021" y="3005"/>
                  </a:lnTo>
                  <a:lnTo>
                    <a:pt x="3013" y="3045"/>
                  </a:lnTo>
                  <a:lnTo>
                    <a:pt x="3000" y="3085"/>
                  </a:lnTo>
                  <a:lnTo>
                    <a:pt x="2982" y="3121"/>
                  </a:lnTo>
                  <a:lnTo>
                    <a:pt x="2958" y="3155"/>
                  </a:lnTo>
                  <a:lnTo>
                    <a:pt x="2931" y="3185"/>
                  </a:lnTo>
                  <a:lnTo>
                    <a:pt x="2901" y="3213"/>
                  </a:lnTo>
                  <a:lnTo>
                    <a:pt x="2867" y="3236"/>
                  </a:lnTo>
                  <a:lnTo>
                    <a:pt x="2831" y="3255"/>
                  </a:lnTo>
                  <a:lnTo>
                    <a:pt x="2791" y="3269"/>
                  </a:lnTo>
                  <a:lnTo>
                    <a:pt x="2749" y="3277"/>
                  </a:lnTo>
                  <a:lnTo>
                    <a:pt x="2707" y="3279"/>
                  </a:lnTo>
                  <a:lnTo>
                    <a:pt x="818" y="3279"/>
                  </a:lnTo>
                  <a:lnTo>
                    <a:pt x="775" y="3277"/>
                  </a:lnTo>
                  <a:lnTo>
                    <a:pt x="735" y="3269"/>
                  </a:lnTo>
                  <a:lnTo>
                    <a:pt x="695" y="3255"/>
                  </a:lnTo>
                  <a:lnTo>
                    <a:pt x="659" y="3237"/>
                  </a:lnTo>
                  <a:lnTo>
                    <a:pt x="626" y="3214"/>
                  </a:lnTo>
                  <a:lnTo>
                    <a:pt x="595" y="3187"/>
                  </a:lnTo>
                  <a:lnTo>
                    <a:pt x="568" y="3156"/>
                  </a:lnTo>
                  <a:lnTo>
                    <a:pt x="544" y="3122"/>
                  </a:lnTo>
                  <a:lnTo>
                    <a:pt x="526" y="3086"/>
                  </a:lnTo>
                  <a:lnTo>
                    <a:pt x="512" y="3047"/>
                  </a:lnTo>
                  <a:lnTo>
                    <a:pt x="504" y="3006"/>
                  </a:lnTo>
                  <a:lnTo>
                    <a:pt x="500" y="2962"/>
                  </a:lnTo>
                  <a:lnTo>
                    <a:pt x="500" y="1972"/>
                  </a:lnTo>
                  <a:lnTo>
                    <a:pt x="290" y="1972"/>
                  </a:lnTo>
                  <a:lnTo>
                    <a:pt x="249" y="1969"/>
                  </a:lnTo>
                  <a:lnTo>
                    <a:pt x="212" y="1961"/>
                  </a:lnTo>
                  <a:lnTo>
                    <a:pt x="176" y="1948"/>
                  </a:lnTo>
                  <a:lnTo>
                    <a:pt x="142" y="1932"/>
                  </a:lnTo>
                  <a:lnTo>
                    <a:pt x="112" y="1911"/>
                  </a:lnTo>
                  <a:lnTo>
                    <a:pt x="84" y="1887"/>
                  </a:lnTo>
                  <a:lnTo>
                    <a:pt x="60" y="1859"/>
                  </a:lnTo>
                  <a:lnTo>
                    <a:pt x="40" y="1830"/>
                  </a:lnTo>
                  <a:lnTo>
                    <a:pt x="24" y="1797"/>
                  </a:lnTo>
                  <a:lnTo>
                    <a:pt x="11" y="1762"/>
                  </a:lnTo>
                  <a:lnTo>
                    <a:pt x="3" y="1726"/>
                  </a:lnTo>
                  <a:lnTo>
                    <a:pt x="0" y="1688"/>
                  </a:lnTo>
                  <a:lnTo>
                    <a:pt x="2" y="1650"/>
                  </a:lnTo>
                  <a:lnTo>
                    <a:pt x="10" y="1611"/>
                  </a:lnTo>
                  <a:lnTo>
                    <a:pt x="24" y="1572"/>
                  </a:lnTo>
                  <a:lnTo>
                    <a:pt x="43" y="1533"/>
                  </a:lnTo>
                  <a:lnTo>
                    <a:pt x="68" y="1495"/>
                  </a:lnTo>
                  <a:lnTo>
                    <a:pt x="102" y="1458"/>
                  </a:lnTo>
                  <a:lnTo>
                    <a:pt x="1374" y="165"/>
                  </a:lnTo>
                  <a:lnTo>
                    <a:pt x="1417" y="126"/>
                  </a:lnTo>
                  <a:lnTo>
                    <a:pt x="1462" y="93"/>
                  </a:lnTo>
                  <a:lnTo>
                    <a:pt x="1509" y="65"/>
                  </a:lnTo>
                  <a:lnTo>
                    <a:pt x="1558" y="42"/>
                  </a:lnTo>
                  <a:lnTo>
                    <a:pt x="1609" y="24"/>
                  </a:lnTo>
                  <a:lnTo>
                    <a:pt x="1661" y="11"/>
                  </a:lnTo>
                  <a:lnTo>
                    <a:pt x="1713" y="3"/>
                  </a:lnTo>
                  <a:lnTo>
                    <a:pt x="1767"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 name="Rechteck 30"/>
            <p:cNvSpPr/>
            <p:nvPr/>
          </p:nvSpPr>
          <p:spPr>
            <a:xfrm>
              <a:off x="4741504" y="1336964"/>
              <a:ext cx="1330036" cy="1447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sp>
          <p:nvSpPr>
            <p:cNvPr id="32" name="Freeform 70"/>
            <p:cNvSpPr>
              <a:spLocks noChangeAspect="1"/>
            </p:cNvSpPr>
            <p:nvPr/>
          </p:nvSpPr>
          <p:spPr bwMode="auto">
            <a:xfrm>
              <a:off x="4955840" y="1412864"/>
              <a:ext cx="901365" cy="1296000"/>
            </a:xfrm>
            <a:custGeom>
              <a:avLst/>
              <a:gdLst>
                <a:gd name="T0" fmla="*/ 22 w 46"/>
                <a:gd name="T1" fmla="*/ 0 h 66"/>
                <a:gd name="T2" fmla="*/ 11 w 46"/>
                <a:gd name="T3" fmla="*/ 24 h 66"/>
                <a:gd name="T4" fmla="*/ 0 w 46"/>
                <a:gd name="T5" fmla="*/ 41 h 66"/>
                <a:gd name="T6" fmla="*/ 10 w 46"/>
                <a:gd name="T7" fmla="*/ 64 h 66"/>
                <a:gd name="T8" fmla="*/ 16 w 46"/>
                <a:gd name="T9" fmla="*/ 48 h 66"/>
                <a:gd name="T10" fmla="*/ 23 w 46"/>
                <a:gd name="T11" fmla="*/ 36 h 66"/>
                <a:gd name="T12" fmla="*/ 29 w 46"/>
                <a:gd name="T13" fmla="*/ 48 h 66"/>
                <a:gd name="T14" fmla="*/ 29 w 46"/>
                <a:gd name="T15" fmla="*/ 66 h 66"/>
                <a:gd name="T16" fmla="*/ 44 w 46"/>
                <a:gd name="T17" fmla="*/ 45 h 66"/>
                <a:gd name="T18" fmla="*/ 22 w 4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6">
                  <a:moveTo>
                    <a:pt x="22" y="0"/>
                  </a:moveTo>
                  <a:cubicBezTo>
                    <a:pt x="22" y="0"/>
                    <a:pt x="21" y="14"/>
                    <a:pt x="11" y="24"/>
                  </a:cubicBezTo>
                  <a:cubicBezTo>
                    <a:pt x="2" y="31"/>
                    <a:pt x="1" y="35"/>
                    <a:pt x="0" y="41"/>
                  </a:cubicBezTo>
                  <a:cubicBezTo>
                    <a:pt x="0" y="46"/>
                    <a:pt x="0" y="57"/>
                    <a:pt x="10" y="64"/>
                  </a:cubicBezTo>
                  <a:cubicBezTo>
                    <a:pt x="10" y="64"/>
                    <a:pt x="7" y="55"/>
                    <a:pt x="16" y="48"/>
                  </a:cubicBezTo>
                  <a:cubicBezTo>
                    <a:pt x="24" y="41"/>
                    <a:pt x="23" y="36"/>
                    <a:pt x="23" y="36"/>
                  </a:cubicBezTo>
                  <a:cubicBezTo>
                    <a:pt x="23" y="36"/>
                    <a:pt x="25" y="43"/>
                    <a:pt x="29" y="48"/>
                  </a:cubicBezTo>
                  <a:cubicBezTo>
                    <a:pt x="34" y="52"/>
                    <a:pt x="33" y="59"/>
                    <a:pt x="29" y="66"/>
                  </a:cubicBezTo>
                  <a:cubicBezTo>
                    <a:pt x="29" y="66"/>
                    <a:pt x="43" y="57"/>
                    <a:pt x="44" y="45"/>
                  </a:cubicBezTo>
                  <a:cubicBezTo>
                    <a:pt x="46" y="26"/>
                    <a:pt x="29"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a:p>
          </p:txBody>
        </p:sp>
      </p:grpSp>
      <p:graphicFrame>
        <p:nvGraphicFramePr>
          <p:cNvPr id="3" name="Objekt 2" hidden="1"/>
          <p:cNvGraphicFramePr>
            <a:graphicFrameLocks noChangeAspect="1"/>
          </p:cNvGraphicFramePr>
          <p:nvPr>
            <p:custDataLst>
              <p:tags r:id="rId1"/>
            </p:custDataLst>
            <p:extLst>
              <p:ext uri="{D42A27DB-BD31-4B8C-83A1-F6EECF244321}">
                <p14:modId xmlns:p14="http://schemas.microsoft.com/office/powerpoint/2010/main" val="2844323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2" imgH="533" progId="TCLayout.ActiveDocument.1">
                  <p:embed/>
                </p:oleObj>
              </mc:Choice>
              <mc:Fallback>
                <p:oleObj name="think-cell Folie" r:id="rId3" imgW="532" imgH="53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el 6"/>
          <p:cNvSpPr>
            <a:spLocks noGrp="1"/>
          </p:cNvSpPr>
          <p:nvPr>
            <p:ph type="title"/>
          </p:nvPr>
        </p:nvSpPr>
        <p:spPr>
          <a:xfrm>
            <a:off x="431257" y="864639"/>
            <a:ext cx="8352382" cy="647628"/>
          </a:xfrm>
        </p:spPr>
        <p:txBody>
          <a:bodyPr vert="horz"/>
          <a:lstStyle/>
          <a:p>
            <a:r>
              <a:rPr lang="de-DE" dirty="0"/>
              <a:t>Anteil wahrgenommener Preiserhöhungen (Gas) hat gegenüber der Vorwelle deutlich abgenommen</a:t>
            </a:r>
          </a:p>
        </p:txBody>
      </p:sp>
      <p:sp>
        <p:nvSpPr>
          <p:cNvPr id="6" name="Rectangle 3"/>
          <p:cNvSpPr>
            <a:spLocks noChangeArrowheads="1"/>
          </p:cNvSpPr>
          <p:nvPr/>
        </p:nvSpPr>
        <p:spPr bwMode="auto">
          <a:xfrm>
            <a:off x="431257" y="4607763"/>
            <a:ext cx="5715197"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Hat sich Ihr Gaspreis in den letzten 12 Monaten verändert?</a:t>
            </a:r>
          </a:p>
          <a:p>
            <a:pPr marL="93663" indent="-93663">
              <a:lnSpc>
                <a:spcPct val="90000"/>
              </a:lnSpc>
              <a:buClr>
                <a:srgbClr val="000099"/>
              </a:buClr>
              <a:buFontTx/>
              <a:buChar char="-"/>
              <a:tabLst>
                <a:tab pos="182563" algn="l"/>
              </a:tabLst>
            </a:pPr>
            <a:r>
              <a:rPr lang="de-DE" sz="600" dirty="0"/>
              <a:t>Basis: Gasheizer/-entscheider </a:t>
            </a:r>
          </a:p>
          <a:p>
            <a:pPr marL="93663" indent="-93663">
              <a:lnSpc>
                <a:spcPct val="90000"/>
              </a:lnSpc>
              <a:buClr>
                <a:srgbClr val="000099"/>
              </a:buClr>
              <a:buFontTx/>
              <a:buChar char="-"/>
              <a:tabLst>
                <a:tab pos="182563" algn="l"/>
              </a:tabLst>
            </a:pPr>
            <a:r>
              <a:rPr lang="nb-NO" sz="600" dirty="0"/>
              <a:t>Top 2 = Skalenpunkte 1 &amp; 2 / Low 2 = Skalenpunkte 4 &amp; </a:t>
            </a:r>
            <a:r>
              <a:rPr lang="de-DE" sz="600" dirty="0"/>
              <a:t>5</a:t>
            </a:r>
          </a:p>
          <a:p>
            <a:pPr marL="93663" indent="-93663">
              <a:lnSpc>
                <a:spcPct val="90000"/>
              </a:lnSpc>
              <a:buClr>
                <a:srgbClr val="000099"/>
              </a:buClr>
              <a:buFontTx/>
              <a:buChar char="-"/>
              <a:tabLst>
                <a:tab pos="182563" algn="l"/>
              </a:tabLst>
            </a:pPr>
            <a:r>
              <a:rPr lang="de-DE" sz="600" dirty="0"/>
              <a:t>Angaben in Prozent</a:t>
            </a:r>
          </a:p>
        </p:txBody>
      </p:sp>
      <p:graphicFrame>
        <p:nvGraphicFramePr>
          <p:cNvPr id="26" name="Object0"/>
          <p:cNvGraphicFramePr>
            <a:graphicFrameLocks/>
          </p:cNvGraphicFramePr>
          <p:nvPr>
            <p:extLst>
              <p:ext uri="{D42A27DB-BD31-4B8C-83A1-F6EECF244321}">
                <p14:modId xmlns:p14="http://schemas.microsoft.com/office/powerpoint/2010/main" val="470820104"/>
              </p:ext>
            </p:extLst>
          </p:nvPr>
        </p:nvGraphicFramePr>
        <p:xfrm>
          <a:off x="222645" y="1799857"/>
          <a:ext cx="8221699" cy="27954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Tabelle 26"/>
          <p:cNvGraphicFramePr>
            <a:graphicFrameLocks noGrp="1"/>
          </p:cNvGraphicFramePr>
          <p:nvPr>
            <p:extLst>
              <p:ext uri="{D42A27DB-BD31-4B8C-83A1-F6EECF244321}">
                <p14:modId xmlns:p14="http://schemas.microsoft.com/office/powerpoint/2010/main" val="4270757101"/>
              </p:ext>
            </p:extLst>
          </p:nvPr>
        </p:nvGraphicFramePr>
        <p:xfrm>
          <a:off x="6869185" y="1897309"/>
          <a:ext cx="1908000" cy="2412000"/>
        </p:xfrm>
        <a:graphic>
          <a:graphicData uri="http://schemas.openxmlformats.org/drawingml/2006/table">
            <a:tbl>
              <a:tblPr firstRow="1" bandRow="1">
                <a:tableStyleId>{2D5ABB26-0587-4C30-8999-92F81FD0307C}</a:tableStyleId>
              </a:tblPr>
              <a:tblGrid>
                <a:gridCol w="576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tblGrid>
              <a:tr h="482400">
                <a:tc>
                  <a:txBody>
                    <a:bodyPr/>
                    <a:lstStyle/>
                    <a:p>
                      <a:pPr algn="ctr"/>
                      <a:r>
                        <a:rPr lang="de-DE" sz="1200" b="1" kern="1200" dirty="0">
                          <a:solidFill>
                            <a:schemeClr val="bg2">
                              <a:lumMod val="60000"/>
                              <a:lumOff val="40000"/>
                            </a:schemeClr>
                          </a:solidFill>
                          <a:latin typeface="+mn-lt"/>
                          <a:ea typeface="+mn-ea"/>
                          <a:cs typeface="+mn-cs"/>
                        </a:rPr>
                        <a:t>68,4%</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8,7%</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2,1 </a:t>
                      </a:r>
                      <a:r>
                        <a:rPr lang="de-DE" sz="1200" dirty="0"/>
                        <a:t>/ 335</a:t>
                      </a:r>
                    </a:p>
                  </a:txBody>
                  <a:tcPr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482400">
                <a:tc>
                  <a:txBody>
                    <a:bodyPr/>
                    <a:lstStyle/>
                    <a:p>
                      <a:pPr algn="ctr"/>
                      <a:r>
                        <a:rPr lang="de-DE" sz="1200" b="1" kern="1200" dirty="0">
                          <a:solidFill>
                            <a:schemeClr val="bg2">
                              <a:lumMod val="60000"/>
                              <a:lumOff val="40000"/>
                            </a:schemeClr>
                          </a:solidFill>
                          <a:latin typeface="+mn-lt"/>
                          <a:ea typeface="+mn-ea"/>
                          <a:cs typeface="+mn-cs"/>
                        </a:rPr>
                        <a:t>84,4%</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4,4%</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1,7</a:t>
                      </a:r>
                      <a:r>
                        <a:rPr lang="de-DE" sz="1200" b="1" baseline="0" dirty="0"/>
                        <a:t> </a:t>
                      </a:r>
                      <a:r>
                        <a:rPr lang="de-DE" sz="1200" dirty="0"/>
                        <a:t>/ 313</a:t>
                      </a:r>
                    </a:p>
                  </a:txBody>
                  <a:tcPr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482400">
                <a:tc>
                  <a:txBody>
                    <a:bodyPr/>
                    <a:lstStyle/>
                    <a:p>
                      <a:pPr algn="ctr"/>
                      <a:r>
                        <a:rPr lang="de-DE" sz="1200" b="1" kern="1200" dirty="0">
                          <a:solidFill>
                            <a:schemeClr val="bg2">
                              <a:lumMod val="60000"/>
                              <a:lumOff val="40000"/>
                            </a:schemeClr>
                          </a:solidFill>
                          <a:latin typeface="+mn-lt"/>
                          <a:ea typeface="+mn-ea"/>
                          <a:cs typeface="+mn-cs"/>
                        </a:rPr>
                        <a:t>78,4%</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1,1%</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1,8 </a:t>
                      </a:r>
                      <a:r>
                        <a:rPr lang="de-DE" sz="1200" dirty="0"/>
                        <a:t>/ 282</a:t>
                      </a:r>
                    </a:p>
                  </a:txBody>
                  <a:tcPr marL="36000" marR="3600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482400">
                <a:tc>
                  <a:txBody>
                    <a:bodyPr/>
                    <a:lstStyle/>
                    <a:p>
                      <a:pPr algn="ctr"/>
                      <a:r>
                        <a:rPr lang="de-DE" sz="1200" b="1" kern="1200" dirty="0">
                          <a:solidFill>
                            <a:schemeClr val="bg2">
                              <a:lumMod val="60000"/>
                              <a:lumOff val="40000"/>
                            </a:schemeClr>
                          </a:solidFill>
                          <a:latin typeface="+mn-lt"/>
                          <a:ea typeface="+mn-ea"/>
                          <a:cs typeface="+mn-cs"/>
                        </a:rPr>
                        <a:t>72,2%</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2,0%</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2,0 </a:t>
                      </a:r>
                      <a:r>
                        <a:rPr lang="de-DE" sz="1200" dirty="0"/>
                        <a:t>/ 352</a:t>
                      </a:r>
                    </a:p>
                  </a:txBody>
                  <a:tcPr marL="36000" marR="3600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482400">
                <a:tc>
                  <a:txBody>
                    <a:bodyPr/>
                    <a:lstStyle/>
                    <a:p>
                      <a:pPr algn="ctr"/>
                      <a:r>
                        <a:rPr lang="de-DE" sz="1200" b="1" kern="1200" dirty="0">
                          <a:solidFill>
                            <a:schemeClr val="accent1">
                              <a:lumMod val="60000"/>
                              <a:lumOff val="40000"/>
                            </a:schemeClr>
                          </a:solidFill>
                          <a:latin typeface="+mn-lt"/>
                          <a:ea typeface="+mn-ea"/>
                          <a:cs typeface="+mn-cs"/>
                        </a:rPr>
                        <a:t>77,2%</a:t>
                      </a:r>
                    </a:p>
                  </a:txBody>
                  <a:tcPr marL="0" marR="0"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kern="1200" dirty="0">
                          <a:solidFill>
                            <a:srgbClr val="576874"/>
                          </a:solidFill>
                          <a:latin typeface="+mn-lt"/>
                          <a:ea typeface="+mn-ea"/>
                          <a:cs typeface="+mn-cs"/>
                        </a:rPr>
                        <a:t>2,9%</a:t>
                      </a:r>
                    </a:p>
                  </a:txBody>
                  <a:tcPr marL="0" marR="0"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1,9 </a:t>
                      </a:r>
                      <a:r>
                        <a:rPr lang="de-DE" sz="1200" dirty="0"/>
                        <a:t>/ 312</a:t>
                      </a:r>
                    </a:p>
                  </a:txBody>
                  <a:tcPr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8" name="Tabelle 27"/>
          <p:cNvGraphicFramePr>
            <a:graphicFrameLocks noGrp="1"/>
          </p:cNvGraphicFramePr>
          <p:nvPr>
            <p:extLst>
              <p:ext uri="{D42A27DB-BD31-4B8C-83A1-F6EECF244321}">
                <p14:modId xmlns:p14="http://schemas.microsoft.com/office/powerpoint/2010/main" val="1647431796"/>
              </p:ext>
            </p:extLst>
          </p:nvPr>
        </p:nvGraphicFramePr>
        <p:xfrm>
          <a:off x="6869185" y="1814188"/>
          <a:ext cx="1908000" cy="152400"/>
        </p:xfrm>
        <a:graphic>
          <a:graphicData uri="http://schemas.openxmlformats.org/drawingml/2006/table">
            <a:tbl>
              <a:tblPr firstRow="1" bandRow="1">
                <a:tableStyleId>{2D5ABB26-0587-4C30-8999-92F81FD0307C}</a:tableStyleId>
              </a:tblPr>
              <a:tblGrid>
                <a:gridCol w="576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tblGrid>
              <a:tr h="144000">
                <a:tc>
                  <a:txBody>
                    <a:bodyPr/>
                    <a:lstStyle/>
                    <a:p>
                      <a:pPr algn="ctr"/>
                      <a:r>
                        <a:rPr lang="de-DE" sz="1000" b="1" dirty="0">
                          <a:solidFill>
                            <a:schemeClr val="bg2">
                              <a:lumMod val="60000"/>
                              <a:lumOff val="40000"/>
                            </a:schemeClr>
                          </a:solidFill>
                        </a:rPr>
                        <a:t>Top 2</a:t>
                      </a:r>
                    </a:p>
                  </a:txBody>
                  <a:tcPr marL="0" marR="0" marT="0" marB="0" anchor="ctr">
                    <a:lnB w="3175"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1" dirty="0">
                          <a:solidFill>
                            <a:srgbClr val="576874"/>
                          </a:solidFill>
                        </a:rPr>
                        <a:t>Low 2</a:t>
                      </a:r>
                    </a:p>
                  </a:txBody>
                  <a:tcPr marL="0" marR="0" marT="0" marB="0" anchor="ctr">
                    <a:lnB w="3175"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1" dirty="0"/>
                        <a:t>MW / N</a:t>
                      </a:r>
                    </a:p>
                  </a:txBody>
                  <a:tcPr marL="0" marR="0" marT="0" marB="0" anchor="ctr">
                    <a:lnB w="3175"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14655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ieren 28"/>
          <p:cNvGrpSpPr>
            <a:grpSpLocks noChangeAspect="1"/>
          </p:cNvGrpSpPr>
          <p:nvPr/>
        </p:nvGrpSpPr>
        <p:grpSpPr>
          <a:xfrm>
            <a:off x="6864032" y="2216140"/>
            <a:ext cx="1908000" cy="1774339"/>
            <a:chOff x="4169932" y="692352"/>
            <a:chExt cx="2473180" cy="2299926"/>
          </a:xfrm>
        </p:grpSpPr>
        <p:sp>
          <p:nvSpPr>
            <p:cNvPr id="30" name="Freeform 48">
              <a:extLst>
                <a:ext uri="{FF2B5EF4-FFF2-40B4-BE49-F238E27FC236}">
                  <a16:creationId xmlns:a16="http://schemas.microsoft.com/office/drawing/2014/main" id="{8D757FFB-3CE9-5A93-A435-CE01EB6AA340}"/>
                </a:ext>
              </a:extLst>
            </p:cNvPr>
            <p:cNvSpPr>
              <a:spLocks noChangeAspect="1" noEditPoints="1"/>
            </p:cNvSpPr>
            <p:nvPr/>
          </p:nvSpPr>
          <p:spPr bwMode="auto">
            <a:xfrm>
              <a:off x="4169932" y="692352"/>
              <a:ext cx="2473180" cy="2299926"/>
            </a:xfrm>
            <a:custGeom>
              <a:avLst/>
              <a:gdLst>
                <a:gd name="T0" fmla="*/ 1793 w 3526"/>
                <a:gd name="T1" fmla="*/ 1094 h 3279"/>
                <a:gd name="T2" fmla="*/ 1642 w 3526"/>
                <a:gd name="T3" fmla="*/ 1256 h 3279"/>
                <a:gd name="T4" fmla="*/ 1507 w 3526"/>
                <a:gd name="T5" fmla="*/ 1508 h 3279"/>
                <a:gd name="T6" fmla="*/ 1451 w 3526"/>
                <a:gd name="T7" fmla="*/ 1797 h 3279"/>
                <a:gd name="T8" fmla="*/ 1482 w 3526"/>
                <a:gd name="T9" fmla="*/ 2079 h 3279"/>
                <a:gd name="T10" fmla="*/ 1453 w 3526"/>
                <a:gd name="T11" fmla="*/ 2178 h 3279"/>
                <a:gd name="T12" fmla="*/ 1345 w 3526"/>
                <a:gd name="T13" fmla="*/ 2060 h 3279"/>
                <a:gd name="T14" fmla="*/ 1296 w 3526"/>
                <a:gd name="T15" fmla="*/ 1888 h 3279"/>
                <a:gd name="T16" fmla="*/ 1313 w 3526"/>
                <a:gd name="T17" fmla="*/ 1684 h 3279"/>
                <a:gd name="T18" fmla="*/ 1352 w 3526"/>
                <a:gd name="T19" fmla="*/ 1558 h 3279"/>
                <a:gd name="T20" fmla="*/ 1312 w 3526"/>
                <a:gd name="T21" fmla="*/ 1547 h 3279"/>
                <a:gd name="T22" fmla="*/ 1166 w 3526"/>
                <a:gd name="T23" fmla="*/ 1687 h 3279"/>
                <a:gd name="T24" fmla="*/ 1046 w 3526"/>
                <a:gd name="T25" fmla="*/ 1904 h 3279"/>
                <a:gd name="T26" fmla="*/ 1002 w 3526"/>
                <a:gd name="T27" fmla="*/ 2159 h 3279"/>
                <a:gd name="T28" fmla="*/ 1050 w 3526"/>
                <a:gd name="T29" fmla="*/ 2428 h 3279"/>
                <a:gd name="T30" fmla="*/ 1183 w 3526"/>
                <a:gd name="T31" fmla="*/ 2656 h 3279"/>
                <a:gd name="T32" fmla="*/ 1384 w 3526"/>
                <a:gd name="T33" fmla="*/ 2826 h 3279"/>
                <a:gd name="T34" fmla="*/ 1635 w 3526"/>
                <a:gd name="T35" fmla="*/ 2918 h 3279"/>
                <a:gd name="T36" fmla="*/ 1913 w 3526"/>
                <a:gd name="T37" fmla="*/ 2918 h 3279"/>
                <a:gd name="T38" fmla="*/ 2163 w 3526"/>
                <a:gd name="T39" fmla="*/ 2826 h 3279"/>
                <a:gd name="T40" fmla="*/ 2364 w 3526"/>
                <a:gd name="T41" fmla="*/ 2657 h 3279"/>
                <a:gd name="T42" fmla="*/ 2497 w 3526"/>
                <a:gd name="T43" fmla="*/ 2428 h 3279"/>
                <a:gd name="T44" fmla="*/ 2545 w 3526"/>
                <a:gd name="T45" fmla="*/ 2160 h 3279"/>
                <a:gd name="T46" fmla="*/ 2498 w 3526"/>
                <a:gd name="T47" fmla="*/ 1897 h 3279"/>
                <a:gd name="T48" fmla="*/ 2369 w 3526"/>
                <a:gd name="T49" fmla="*/ 1673 h 3279"/>
                <a:gd name="T50" fmla="*/ 2210 w 3526"/>
                <a:gd name="T51" fmla="*/ 1530 h 3279"/>
                <a:gd name="T52" fmla="*/ 2167 w 3526"/>
                <a:gd name="T53" fmla="*/ 1535 h 3279"/>
                <a:gd name="T54" fmla="*/ 2152 w 3526"/>
                <a:gd name="T55" fmla="*/ 1609 h 3279"/>
                <a:gd name="T56" fmla="*/ 2112 w 3526"/>
                <a:gd name="T57" fmla="*/ 1719 h 3279"/>
                <a:gd name="T58" fmla="*/ 2042 w 3526"/>
                <a:gd name="T59" fmla="*/ 1809 h 3279"/>
                <a:gd name="T60" fmla="*/ 1935 w 3526"/>
                <a:gd name="T61" fmla="*/ 1846 h 3279"/>
                <a:gd name="T62" fmla="*/ 1828 w 3526"/>
                <a:gd name="T63" fmla="*/ 1569 h 3279"/>
                <a:gd name="T64" fmla="*/ 1813 w 3526"/>
                <a:gd name="T65" fmla="*/ 1262 h 3279"/>
                <a:gd name="T66" fmla="*/ 1842 w 3526"/>
                <a:gd name="T67" fmla="*/ 1098 h 3279"/>
                <a:gd name="T68" fmla="*/ 1767 w 3526"/>
                <a:gd name="T69" fmla="*/ 0 h 3279"/>
                <a:gd name="T70" fmla="*/ 1955 w 3526"/>
                <a:gd name="T71" fmla="*/ 33 h 3279"/>
                <a:gd name="T72" fmla="*/ 2119 w 3526"/>
                <a:gd name="T73" fmla="*/ 130 h 3279"/>
                <a:gd name="T74" fmla="*/ 2448 w 3526"/>
                <a:gd name="T75" fmla="*/ 165 h 3279"/>
                <a:gd name="T76" fmla="*/ 2516 w 3526"/>
                <a:gd name="T77" fmla="*/ 48 h 3279"/>
                <a:gd name="T78" fmla="*/ 2648 w 3526"/>
                <a:gd name="T79" fmla="*/ 0 h 3279"/>
                <a:gd name="T80" fmla="*/ 2914 w 3526"/>
                <a:gd name="T81" fmla="*/ 22 h 3279"/>
                <a:gd name="T82" fmla="*/ 3001 w 3526"/>
                <a:gd name="T83" fmla="*/ 107 h 3279"/>
                <a:gd name="T84" fmla="*/ 3023 w 3526"/>
                <a:gd name="T85" fmla="*/ 1050 h 3279"/>
                <a:gd name="T86" fmla="*/ 3501 w 3526"/>
                <a:gd name="T87" fmla="*/ 1572 h 3279"/>
                <a:gd name="T88" fmla="*/ 3523 w 3526"/>
                <a:gd name="T89" fmla="*/ 1726 h 3279"/>
                <a:gd name="T90" fmla="*/ 3467 w 3526"/>
                <a:gd name="T91" fmla="*/ 1859 h 3279"/>
                <a:gd name="T92" fmla="*/ 3353 w 3526"/>
                <a:gd name="T93" fmla="*/ 1948 h 3279"/>
                <a:gd name="T94" fmla="*/ 3024 w 3526"/>
                <a:gd name="T95" fmla="*/ 1971 h 3279"/>
                <a:gd name="T96" fmla="*/ 3000 w 3526"/>
                <a:gd name="T97" fmla="*/ 3085 h 3279"/>
                <a:gd name="T98" fmla="*/ 2901 w 3526"/>
                <a:gd name="T99" fmla="*/ 3213 h 3279"/>
                <a:gd name="T100" fmla="*/ 2749 w 3526"/>
                <a:gd name="T101" fmla="*/ 3277 h 3279"/>
                <a:gd name="T102" fmla="*/ 735 w 3526"/>
                <a:gd name="T103" fmla="*/ 3269 h 3279"/>
                <a:gd name="T104" fmla="*/ 595 w 3526"/>
                <a:gd name="T105" fmla="*/ 3187 h 3279"/>
                <a:gd name="T106" fmla="*/ 512 w 3526"/>
                <a:gd name="T107" fmla="*/ 3047 h 3279"/>
                <a:gd name="T108" fmla="*/ 290 w 3526"/>
                <a:gd name="T109" fmla="*/ 1972 h 3279"/>
                <a:gd name="T110" fmla="*/ 142 w 3526"/>
                <a:gd name="T111" fmla="*/ 1932 h 3279"/>
                <a:gd name="T112" fmla="*/ 40 w 3526"/>
                <a:gd name="T113" fmla="*/ 1830 h 3279"/>
                <a:gd name="T114" fmla="*/ 0 w 3526"/>
                <a:gd name="T115" fmla="*/ 1688 h 3279"/>
                <a:gd name="T116" fmla="*/ 43 w 3526"/>
                <a:gd name="T117" fmla="*/ 1533 h 3279"/>
                <a:gd name="T118" fmla="*/ 1417 w 3526"/>
                <a:gd name="T119" fmla="*/ 126 h 3279"/>
                <a:gd name="T120" fmla="*/ 1609 w 3526"/>
                <a:gd name="T121" fmla="*/ 24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26" h="3279">
                  <a:moveTo>
                    <a:pt x="1824" y="1082"/>
                  </a:moveTo>
                  <a:lnTo>
                    <a:pt x="1815" y="1083"/>
                  </a:lnTo>
                  <a:lnTo>
                    <a:pt x="1804" y="1087"/>
                  </a:lnTo>
                  <a:lnTo>
                    <a:pt x="1793" y="1094"/>
                  </a:lnTo>
                  <a:lnTo>
                    <a:pt x="1786" y="1101"/>
                  </a:lnTo>
                  <a:lnTo>
                    <a:pt x="1735" y="1149"/>
                  </a:lnTo>
                  <a:lnTo>
                    <a:pt x="1686" y="1201"/>
                  </a:lnTo>
                  <a:lnTo>
                    <a:pt x="1642" y="1256"/>
                  </a:lnTo>
                  <a:lnTo>
                    <a:pt x="1602" y="1314"/>
                  </a:lnTo>
                  <a:lnTo>
                    <a:pt x="1566" y="1376"/>
                  </a:lnTo>
                  <a:lnTo>
                    <a:pt x="1534" y="1440"/>
                  </a:lnTo>
                  <a:lnTo>
                    <a:pt x="1507" y="1508"/>
                  </a:lnTo>
                  <a:lnTo>
                    <a:pt x="1484" y="1578"/>
                  </a:lnTo>
                  <a:lnTo>
                    <a:pt x="1467" y="1650"/>
                  </a:lnTo>
                  <a:lnTo>
                    <a:pt x="1457" y="1725"/>
                  </a:lnTo>
                  <a:lnTo>
                    <a:pt x="1451" y="1797"/>
                  </a:lnTo>
                  <a:lnTo>
                    <a:pt x="1451" y="1870"/>
                  </a:lnTo>
                  <a:lnTo>
                    <a:pt x="1457" y="1941"/>
                  </a:lnTo>
                  <a:lnTo>
                    <a:pt x="1466" y="2010"/>
                  </a:lnTo>
                  <a:lnTo>
                    <a:pt x="1482" y="2079"/>
                  </a:lnTo>
                  <a:lnTo>
                    <a:pt x="1503" y="2145"/>
                  </a:lnTo>
                  <a:lnTo>
                    <a:pt x="1527" y="2210"/>
                  </a:lnTo>
                  <a:lnTo>
                    <a:pt x="1489" y="2196"/>
                  </a:lnTo>
                  <a:lnTo>
                    <a:pt x="1453" y="2178"/>
                  </a:lnTo>
                  <a:lnTo>
                    <a:pt x="1421" y="2155"/>
                  </a:lnTo>
                  <a:lnTo>
                    <a:pt x="1392" y="2127"/>
                  </a:lnTo>
                  <a:lnTo>
                    <a:pt x="1367" y="2096"/>
                  </a:lnTo>
                  <a:lnTo>
                    <a:pt x="1345" y="2060"/>
                  </a:lnTo>
                  <a:lnTo>
                    <a:pt x="1327" y="2022"/>
                  </a:lnTo>
                  <a:lnTo>
                    <a:pt x="1312" y="1980"/>
                  </a:lnTo>
                  <a:lnTo>
                    <a:pt x="1303" y="1935"/>
                  </a:lnTo>
                  <a:lnTo>
                    <a:pt x="1296" y="1888"/>
                  </a:lnTo>
                  <a:lnTo>
                    <a:pt x="1294" y="1839"/>
                  </a:lnTo>
                  <a:lnTo>
                    <a:pt x="1296" y="1789"/>
                  </a:lnTo>
                  <a:lnTo>
                    <a:pt x="1303" y="1736"/>
                  </a:lnTo>
                  <a:lnTo>
                    <a:pt x="1313" y="1684"/>
                  </a:lnTo>
                  <a:lnTo>
                    <a:pt x="1329" y="1630"/>
                  </a:lnTo>
                  <a:lnTo>
                    <a:pt x="1351" y="1576"/>
                  </a:lnTo>
                  <a:lnTo>
                    <a:pt x="1354" y="1566"/>
                  </a:lnTo>
                  <a:lnTo>
                    <a:pt x="1352" y="1558"/>
                  </a:lnTo>
                  <a:lnTo>
                    <a:pt x="1346" y="1550"/>
                  </a:lnTo>
                  <a:lnTo>
                    <a:pt x="1338" y="1546"/>
                  </a:lnTo>
                  <a:lnTo>
                    <a:pt x="1326" y="1544"/>
                  </a:lnTo>
                  <a:lnTo>
                    <a:pt x="1312" y="1547"/>
                  </a:lnTo>
                  <a:lnTo>
                    <a:pt x="1296" y="1556"/>
                  </a:lnTo>
                  <a:lnTo>
                    <a:pt x="1249" y="1596"/>
                  </a:lnTo>
                  <a:lnTo>
                    <a:pt x="1206" y="1640"/>
                  </a:lnTo>
                  <a:lnTo>
                    <a:pt x="1166" y="1687"/>
                  </a:lnTo>
                  <a:lnTo>
                    <a:pt x="1129" y="1736"/>
                  </a:lnTo>
                  <a:lnTo>
                    <a:pt x="1097" y="1790"/>
                  </a:lnTo>
                  <a:lnTo>
                    <a:pt x="1069" y="1846"/>
                  </a:lnTo>
                  <a:lnTo>
                    <a:pt x="1046" y="1904"/>
                  </a:lnTo>
                  <a:lnTo>
                    <a:pt x="1027" y="1964"/>
                  </a:lnTo>
                  <a:lnTo>
                    <a:pt x="1013" y="2027"/>
                  </a:lnTo>
                  <a:lnTo>
                    <a:pt x="1005" y="2093"/>
                  </a:lnTo>
                  <a:lnTo>
                    <a:pt x="1002" y="2159"/>
                  </a:lnTo>
                  <a:lnTo>
                    <a:pt x="1005" y="2229"/>
                  </a:lnTo>
                  <a:lnTo>
                    <a:pt x="1015" y="2298"/>
                  </a:lnTo>
                  <a:lnTo>
                    <a:pt x="1030" y="2364"/>
                  </a:lnTo>
                  <a:lnTo>
                    <a:pt x="1050" y="2428"/>
                  </a:lnTo>
                  <a:lnTo>
                    <a:pt x="1076" y="2490"/>
                  </a:lnTo>
                  <a:lnTo>
                    <a:pt x="1107" y="2549"/>
                  </a:lnTo>
                  <a:lnTo>
                    <a:pt x="1143" y="2605"/>
                  </a:lnTo>
                  <a:lnTo>
                    <a:pt x="1183" y="2656"/>
                  </a:lnTo>
                  <a:lnTo>
                    <a:pt x="1228" y="2705"/>
                  </a:lnTo>
                  <a:lnTo>
                    <a:pt x="1276" y="2749"/>
                  </a:lnTo>
                  <a:lnTo>
                    <a:pt x="1328" y="2790"/>
                  </a:lnTo>
                  <a:lnTo>
                    <a:pt x="1384" y="2826"/>
                  </a:lnTo>
                  <a:lnTo>
                    <a:pt x="1443" y="2857"/>
                  </a:lnTo>
                  <a:lnTo>
                    <a:pt x="1505" y="2883"/>
                  </a:lnTo>
                  <a:lnTo>
                    <a:pt x="1569" y="2903"/>
                  </a:lnTo>
                  <a:lnTo>
                    <a:pt x="1635" y="2918"/>
                  </a:lnTo>
                  <a:lnTo>
                    <a:pt x="1704" y="2928"/>
                  </a:lnTo>
                  <a:lnTo>
                    <a:pt x="1774" y="2931"/>
                  </a:lnTo>
                  <a:lnTo>
                    <a:pt x="1845" y="2928"/>
                  </a:lnTo>
                  <a:lnTo>
                    <a:pt x="1913" y="2918"/>
                  </a:lnTo>
                  <a:lnTo>
                    <a:pt x="1979" y="2903"/>
                  </a:lnTo>
                  <a:lnTo>
                    <a:pt x="2044" y="2883"/>
                  </a:lnTo>
                  <a:lnTo>
                    <a:pt x="2105" y="2857"/>
                  </a:lnTo>
                  <a:lnTo>
                    <a:pt x="2163" y="2826"/>
                  </a:lnTo>
                  <a:lnTo>
                    <a:pt x="2219" y="2790"/>
                  </a:lnTo>
                  <a:lnTo>
                    <a:pt x="2271" y="2749"/>
                  </a:lnTo>
                  <a:lnTo>
                    <a:pt x="2320" y="2705"/>
                  </a:lnTo>
                  <a:lnTo>
                    <a:pt x="2364" y="2657"/>
                  </a:lnTo>
                  <a:lnTo>
                    <a:pt x="2404" y="2605"/>
                  </a:lnTo>
                  <a:lnTo>
                    <a:pt x="2440" y="2549"/>
                  </a:lnTo>
                  <a:lnTo>
                    <a:pt x="2471" y="2490"/>
                  </a:lnTo>
                  <a:lnTo>
                    <a:pt x="2497" y="2428"/>
                  </a:lnTo>
                  <a:lnTo>
                    <a:pt x="2518" y="2365"/>
                  </a:lnTo>
                  <a:lnTo>
                    <a:pt x="2533" y="2298"/>
                  </a:lnTo>
                  <a:lnTo>
                    <a:pt x="2542" y="2229"/>
                  </a:lnTo>
                  <a:lnTo>
                    <a:pt x="2545" y="2160"/>
                  </a:lnTo>
                  <a:lnTo>
                    <a:pt x="2542" y="2090"/>
                  </a:lnTo>
                  <a:lnTo>
                    <a:pt x="2533" y="2024"/>
                  </a:lnTo>
                  <a:lnTo>
                    <a:pt x="2518" y="1959"/>
                  </a:lnTo>
                  <a:lnTo>
                    <a:pt x="2498" y="1897"/>
                  </a:lnTo>
                  <a:lnTo>
                    <a:pt x="2474" y="1836"/>
                  </a:lnTo>
                  <a:lnTo>
                    <a:pt x="2443" y="1779"/>
                  </a:lnTo>
                  <a:lnTo>
                    <a:pt x="2408" y="1725"/>
                  </a:lnTo>
                  <a:lnTo>
                    <a:pt x="2369" y="1673"/>
                  </a:lnTo>
                  <a:lnTo>
                    <a:pt x="2326" y="1625"/>
                  </a:lnTo>
                  <a:lnTo>
                    <a:pt x="2279" y="1581"/>
                  </a:lnTo>
                  <a:lnTo>
                    <a:pt x="2228" y="1541"/>
                  </a:lnTo>
                  <a:lnTo>
                    <a:pt x="2210" y="1530"/>
                  </a:lnTo>
                  <a:lnTo>
                    <a:pt x="2196" y="1525"/>
                  </a:lnTo>
                  <a:lnTo>
                    <a:pt x="2184" y="1525"/>
                  </a:lnTo>
                  <a:lnTo>
                    <a:pt x="2174" y="1528"/>
                  </a:lnTo>
                  <a:lnTo>
                    <a:pt x="2167" y="1535"/>
                  </a:lnTo>
                  <a:lnTo>
                    <a:pt x="2162" y="1545"/>
                  </a:lnTo>
                  <a:lnTo>
                    <a:pt x="2161" y="1556"/>
                  </a:lnTo>
                  <a:lnTo>
                    <a:pt x="2157" y="1581"/>
                  </a:lnTo>
                  <a:lnTo>
                    <a:pt x="2152" y="1609"/>
                  </a:lnTo>
                  <a:lnTo>
                    <a:pt x="2144" y="1637"/>
                  </a:lnTo>
                  <a:lnTo>
                    <a:pt x="2136" y="1665"/>
                  </a:lnTo>
                  <a:lnTo>
                    <a:pt x="2125" y="1693"/>
                  </a:lnTo>
                  <a:lnTo>
                    <a:pt x="2112" y="1719"/>
                  </a:lnTo>
                  <a:lnTo>
                    <a:pt x="2097" y="1745"/>
                  </a:lnTo>
                  <a:lnTo>
                    <a:pt x="2081" y="1769"/>
                  </a:lnTo>
                  <a:lnTo>
                    <a:pt x="2063" y="1790"/>
                  </a:lnTo>
                  <a:lnTo>
                    <a:pt x="2042" y="1809"/>
                  </a:lnTo>
                  <a:lnTo>
                    <a:pt x="2018" y="1824"/>
                  </a:lnTo>
                  <a:lnTo>
                    <a:pt x="1992" y="1836"/>
                  </a:lnTo>
                  <a:lnTo>
                    <a:pt x="1965" y="1843"/>
                  </a:lnTo>
                  <a:lnTo>
                    <a:pt x="1935" y="1846"/>
                  </a:lnTo>
                  <a:lnTo>
                    <a:pt x="1899" y="1780"/>
                  </a:lnTo>
                  <a:lnTo>
                    <a:pt x="1870" y="1712"/>
                  </a:lnTo>
                  <a:lnTo>
                    <a:pt x="1846" y="1641"/>
                  </a:lnTo>
                  <a:lnTo>
                    <a:pt x="1828" y="1569"/>
                  </a:lnTo>
                  <a:lnTo>
                    <a:pt x="1815" y="1494"/>
                  </a:lnTo>
                  <a:lnTo>
                    <a:pt x="1807" y="1418"/>
                  </a:lnTo>
                  <a:lnTo>
                    <a:pt x="1807" y="1341"/>
                  </a:lnTo>
                  <a:lnTo>
                    <a:pt x="1813" y="1262"/>
                  </a:lnTo>
                  <a:lnTo>
                    <a:pt x="1819" y="1211"/>
                  </a:lnTo>
                  <a:lnTo>
                    <a:pt x="1829" y="1160"/>
                  </a:lnTo>
                  <a:lnTo>
                    <a:pt x="1840" y="1109"/>
                  </a:lnTo>
                  <a:lnTo>
                    <a:pt x="1842" y="1098"/>
                  </a:lnTo>
                  <a:lnTo>
                    <a:pt x="1838" y="1090"/>
                  </a:lnTo>
                  <a:lnTo>
                    <a:pt x="1833" y="1083"/>
                  </a:lnTo>
                  <a:lnTo>
                    <a:pt x="1824" y="1082"/>
                  </a:lnTo>
                  <a:close/>
                  <a:moveTo>
                    <a:pt x="1767" y="0"/>
                  </a:moveTo>
                  <a:lnTo>
                    <a:pt x="1815" y="2"/>
                  </a:lnTo>
                  <a:lnTo>
                    <a:pt x="1862" y="9"/>
                  </a:lnTo>
                  <a:lnTo>
                    <a:pt x="1909" y="19"/>
                  </a:lnTo>
                  <a:lnTo>
                    <a:pt x="1955" y="33"/>
                  </a:lnTo>
                  <a:lnTo>
                    <a:pt x="1999" y="51"/>
                  </a:lnTo>
                  <a:lnTo>
                    <a:pt x="2040" y="74"/>
                  </a:lnTo>
                  <a:lnTo>
                    <a:pt x="2081" y="101"/>
                  </a:lnTo>
                  <a:lnTo>
                    <a:pt x="2119" y="130"/>
                  </a:lnTo>
                  <a:lnTo>
                    <a:pt x="2154" y="165"/>
                  </a:lnTo>
                  <a:lnTo>
                    <a:pt x="2445" y="459"/>
                  </a:lnTo>
                  <a:lnTo>
                    <a:pt x="2445" y="200"/>
                  </a:lnTo>
                  <a:lnTo>
                    <a:pt x="2448" y="165"/>
                  </a:lnTo>
                  <a:lnTo>
                    <a:pt x="2456" y="130"/>
                  </a:lnTo>
                  <a:lnTo>
                    <a:pt x="2471" y="99"/>
                  </a:lnTo>
                  <a:lnTo>
                    <a:pt x="2492" y="72"/>
                  </a:lnTo>
                  <a:lnTo>
                    <a:pt x="2516" y="48"/>
                  </a:lnTo>
                  <a:lnTo>
                    <a:pt x="2545" y="28"/>
                  </a:lnTo>
                  <a:lnTo>
                    <a:pt x="2576" y="13"/>
                  </a:lnTo>
                  <a:lnTo>
                    <a:pt x="2612" y="3"/>
                  </a:lnTo>
                  <a:lnTo>
                    <a:pt x="2648" y="0"/>
                  </a:lnTo>
                  <a:lnTo>
                    <a:pt x="2820" y="0"/>
                  </a:lnTo>
                  <a:lnTo>
                    <a:pt x="2853" y="3"/>
                  </a:lnTo>
                  <a:lnTo>
                    <a:pt x="2885" y="11"/>
                  </a:lnTo>
                  <a:lnTo>
                    <a:pt x="2914" y="22"/>
                  </a:lnTo>
                  <a:lnTo>
                    <a:pt x="2941" y="38"/>
                  </a:lnTo>
                  <a:lnTo>
                    <a:pt x="2964" y="58"/>
                  </a:lnTo>
                  <a:lnTo>
                    <a:pt x="2985" y="81"/>
                  </a:lnTo>
                  <a:lnTo>
                    <a:pt x="3001" y="107"/>
                  </a:lnTo>
                  <a:lnTo>
                    <a:pt x="3014" y="136"/>
                  </a:lnTo>
                  <a:lnTo>
                    <a:pt x="3021" y="167"/>
                  </a:lnTo>
                  <a:lnTo>
                    <a:pt x="3023" y="200"/>
                  </a:lnTo>
                  <a:lnTo>
                    <a:pt x="3023" y="1050"/>
                  </a:lnTo>
                  <a:lnTo>
                    <a:pt x="3423" y="1457"/>
                  </a:lnTo>
                  <a:lnTo>
                    <a:pt x="3455" y="1495"/>
                  </a:lnTo>
                  <a:lnTo>
                    <a:pt x="3482" y="1532"/>
                  </a:lnTo>
                  <a:lnTo>
                    <a:pt x="3501" y="1572"/>
                  </a:lnTo>
                  <a:lnTo>
                    <a:pt x="3515" y="1610"/>
                  </a:lnTo>
                  <a:lnTo>
                    <a:pt x="3523" y="1650"/>
                  </a:lnTo>
                  <a:lnTo>
                    <a:pt x="3526" y="1688"/>
                  </a:lnTo>
                  <a:lnTo>
                    <a:pt x="3523" y="1726"/>
                  </a:lnTo>
                  <a:lnTo>
                    <a:pt x="3515" y="1762"/>
                  </a:lnTo>
                  <a:lnTo>
                    <a:pt x="3503" y="1796"/>
                  </a:lnTo>
                  <a:lnTo>
                    <a:pt x="3487" y="1828"/>
                  </a:lnTo>
                  <a:lnTo>
                    <a:pt x="3467" y="1859"/>
                  </a:lnTo>
                  <a:lnTo>
                    <a:pt x="3444" y="1886"/>
                  </a:lnTo>
                  <a:lnTo>
                    <a:pt x="3416" y="1911"/>
                  </a:lnTo>
                  <a:lnTo>
                    <a:pt x="3386" y="1931"/>
                  </a:lnTo>
                  <a:lnTo>
                    <a:pt x="3353" y="1948"/>
                  </a:lnTo>
                  <a:lnTo>
                    <a:pt x="3317" y="1960"/>
                  </a:lnTo>
                  <a:lnTo>
                    <a:pt x="3280" y="1969"/>
                  </a:lnTo>
                  <a:lnTo>
                    <a:pt x="3240" y="1971"/>
                  </a:lnTo>
                  <a:lnTo>
                    <a:pt x="3024" y="1971"/>
                  </a:lnTo>
                  <a:lnTo>
                    <a:pt x="3024" y="2962"/>
                  </a:lnTo>
                  <a:lnTo>
                    <a:pt x="3021" y="3005"/>
                  </a:lnTo>
                  <a:lnTo>
                    <a:pt x="3013" y="3045"/>
                  </a:lnTo>
                  <a:lnTo>
                    <a:pt x="3000" y="3085"/>
                  </a:lnTo>
                  <a:lnTo>
                    <a:pt x="2982" y="3121"/>
                  </a:lnTo>
                  <a:lnTo>
                    <a:pt x="2958" y="3155"/>
                  </a:lnTo>
                  <a:lnTo>
                    <a:pt x="2931" y="3185"/>
                  </a:lnTo>
                  <a:lnTo>
                    <a:pt x="2901" y="3213"/>
                  </a:lnTo>
                  <a:lnTo>
                    <a:pt x="2867" y="3236"/>
                  </a:lnTo>
                  <a:lnTo>
                    <a:pt x="2831" y="3255"/>
                  </a:lnTo>
                  <a:lnTo>
                    <a:pt x="2791" y="3269"/>
                  </a:lnTo>
                  <a:lnTo>
                    <a:pt x="2749" y="3277"/>
                  </a:lnTo>
                  <a:lnTo>
                    <a:pt x="2707" y="3279"/>
                  </a:lnTo>
                  <a:lnTo>
                    <a:pt x="818" y="3279"/>
                  </a:lnTo>
                  <a:lnTo>
                    <a:pt x="775" y="3277"/>
                  </a:lnTo>
                  <a:lnTo>
                    <a:pt x="735" y="3269"/>
                  </a:lnTo>
                  <a:lnTo>
                    <a:pt x="695" y="3255"/>
                  </a:lnTo>
                  <a:lnTo>
                    <a:pt x="659" y="3237"/>
                  </a:lnTo>
                  <a:lnTo>
                    <a:pt x="626" y="3214"/>
                  </a:lnTo>
                  <a:lnTo>
                    <a:pt x="595" y="3187"/>
                  </a:lnTo>
                  <a:lnTo>
                    <a:pt x="568" y="3156"/>
                  </a:lnTo>
                  <a:lnTo>
                    <a:pt x="544" y="3122"/>
                  </a:lnTo>
                  <a:lnTo>
                    <a:pt x="526" y="3086"/>
                  </a:lnTo>
                  <a:lnTo>
                    <a:pt x="512" y="3047"/>
                  </a:lnTo>
                  <a:lnTo>
                    <a:pt x="504" y="3006"/>
                  </a:lnTo>
                  <a:lnTo>
                    <a:pt x="500" y="2962"/>
                  </a:lnTo>
                  <a:lnTo>
                    <a:pt x="500" y="1972"/>
                  </a:lnTo>
                  <a:lnTo>
                    <a:pt x="290" y="1972"/>
                  </a:lnTo>
                  <a:lnTo>
                    <a:pt x="249" y="1969"/>
                  </a:lnTo>
                  <a:lnTo>
                    <a:pt x="212" y="1961"/>
                  </a:lnTo>
                  <a:lnTo>
                    <a:pt x="176" y="1948"/>
                  </a:lnTo>
                  <a:lnTo>
                    <a:pt x="142" y="1932"/>
                  </a:lnTo>
                  <a:lnTo>
                    <a:pt x="112" y="1911"/>
                  </a:lnTo>
                  <a:lnTo>
                    <a:pt x="84" y="1887"/>
                  </a:lnTo>
                  <a:lnTo>
                    <a:pt x="60" y="1859"/>
                  </a:lnTo>
                  <a:lnTo>
                    <a:pt x="40" y="1830"/>
                  </a:lnTo>
                  <a:lnTo>
                    <a:pt x="24" y="1797"/>
                  </a:lnTo>
                  <a:lnTo>
                    <a:pt x="11" y="1762"/>
                  </a:lnTo>
                  <a:lnTo>
                    <a:pt x="3" y="1726"/>
                  </a:lnTo>
                  <a:lnTo>
                    <a:pt x="0" y="1688"/>
                  </a:lnTo>
                  <a:lnTo>
                    <a:pt x="2" y="1650"/>
                  </a:lnTo>
                  <a:lnTo>
                    <a:pt x="10" y="1611"/>
                  </a:lnTo>
                  <a:lnTo>
                    <a:pt x="24" y="1572"/>
                  </a:lnTo>
                  <a:lnTo>
                    <a:pt x="43" y="1533"/>
                  </a:lnTo>
                  <a:lnTo>
                    <a:pt x="68" y="1495"/>
                  </a:lnTo>
                  <a:lnTo>
                    <a:pt x="102" y="1458"/>
                  </a:lnTo>
                  <a:lnTo>
                    <a:pt x="1374" y="165"/>
                  </a:lnTo>
                  <a:lnTo>
                    <a:pt x="1417" y="126"/>
                  </a:lnTo>
                  <a:lnTo>
                    <a:pt x="1462" y="93"/>
                  </a:lnTo>
                  <a:lnTo>
                    <a:pt x="1509" y="65"/>
                  </a:lnTo>
                  <a:lnTo>
                    <a:pt x="1558" y="42"/>
                  </a:lnTo>
                  <a:lnTo>
                    <a:pt x="1609" y="24"/>
                  </a:lnTo>
                  <a:lnTo>
                    <a:pt x="1661" y="11"/>
                  </a:lnTo>
                  <a:lnTo>
                    <a:pt x="1713" y="3"/>
                  </a:lnTo>
                  <a:lnTo>
                    <a:pt x="1767"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 name="Rechteck 30"/>
            <p:cNvSpPr/>
            <p:nvPr/>
          </p:nvSpPr>
          <p:spPr>
            <a:xfrm>
              <a:off x="4741504" y="1336964"/>
              <a:ext cx="1330036" cy="1447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sp>
          <p:nvSpPr>
            <p:cNvPr id="32" name="Freeform 70"/>
            <p:cNvSpPr>
              <a:spLocks noChangeAspect="1"/>
            </p:cNvSpPr>
            <p:nvPr/>
          </p:nvSpPr>
          <p:spPr bwMode="auto">
            <a:xfrm>
              <a:off x="4955840" y="1412864"/>
              <a:ext cx="901365" cy="1296000"/>
            </a:xfrm>
            <a:custGeom>
              <a:avLst/>
              <a:gdLst>
                <a:gd name="T0" fmla="*/ 22 w 46"/>
                <a:gd name="T1" fmla="*/ 0 h 66"/>
                <a:gd name="T2" fmla="*/ 11 w 46"/>
                <a:gd name="T3" fmla="*/ 24 h 66"/>
                <a:gd name="T4" fmla="*/ 0 w 46"/>
                <a:gd name="T5" fmla="*/ 41 h 66"/>
                <a:gd name="T6" fmla="*/ 10 w 46"/>
                <a:gd name="T7" fmla="*/ 64 h 66"/>
                <a:gd name="T8" fmla="*/ 16 w 46"/>
                <a:gd name="T9" fmla="*/ 48 h 66"/>
                <a:gd name="T10" fmla="*/ 23 w 46"/>
                <a:gd name="T11" fmla="*/ 36 h 66"/>
                <a:gd name="T12" fmla="*/ 29 w 46"/>
                <a:gd name="T13" fmla="*/ 48 h 66"/>
                <a:gd name="T14" fmla="*/ 29 w 46"/>
                <a:gd name="T15" fmla="*/ 66 h 66"/>
                <a:gd name="T16" fmla="*/ 44 w 46"/>
                <a:gd name="T17" fmla="*/ 45 h 66"/>
                <a:gd name="T18" fmla="*/ 22 w 4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6">
                  <a:moveTo>
                    <a:pt x="22" y="0"/>
                  </a:moveTo>
                  <a:cubicBezTo>
                    <a:pt x="22" y="0"/>
                    <a:pt x="21" y="14"/>
                    <a:pt x="11" y="24"/>
                  </a:cubicBezTo>
                  <a:cubicBezTo>
                    <a:pt x="2" y="31"/>
                    <a:pt x="1" y="35"/>
                    <a:pt x="0" y="41"/>
                  </a:cubicBezTo>
                  <a:cubicBezTo>
                    <a:pt x="0" y="46"/>
                    <a:pt x="0" y="57"/>
                    <a:pt x="10" y="64"/>
                  </a:cubicBezTo>
                  <a:cubicBezTo>
                    <a:pt x="10" y="64"/>
                    <a:pt x="7" y="55"/>
                    <a:pt x="16" y="48"/>
                  </a:cubicBezTo>
                  <a:cubicBezTo>
                    <a:pt x="24" y="41"/>
                    <a:pt x="23" y="36"/>
                    <a:pt x="23" y="36"/>
                  </a:cubicBezTo>
                  <a:cubicBezTo>
                    <a:pt x="23" y="36"/>
                    <a:pt x="25" y="43"/>
                    <a:pt x="29" y="48"/>
                  </a:cubicBezTo>
                  <a:cubicBezTo>
                    <a:pt x="34" y="52"/>
                    <a:pt x="33" y="59"/>
                    <a:pt x="29" y="66"/>
                  </a:cubicBezTo>
                  <a:cubicBezTo>
                    <a:pt x="29" y="66"/>
                    <a:pt x="43" y="57"/>
                    <a:pt x="44" y="45"/>
                  </a:cubicBezTo>
                  <a:cubicBezTo>
                    <a:pt x="46" y="26"/>
                    <a:pt x="29"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7" name="Titel 6"/>
          <p:cNvSpPr>
            <a:spLocks noGrp="1"/>
          </p:cNvSpPr>
          <p:nvPr>
            <p:ph type="title"/>
          </p:nvPr>
        </p:nvSpPr>
        <p:spPr>
          <a:xfrm>
            <a:off x="431257" y="864639"/>
            <a:ext cx="8352382" cy="647628"/>
          </a:xfrm>
        </p:spPr>
        <p:txBody>
          <a:bodyPr/>
          <a:lstStyle/>
          <a:p>
            <a:r>
              <a:rPr lang="de-DE" dirty="0"/>
              <a:t>54% erwarten (stark) steigende Gaspreise in den nächsten 12 Monaten – deutliche Abnahme gegenüber Vorwelle</a:t>
            </a:r>
          </a:p>
        </p:txBody>
      </p:sp>
      <p:sp>
        <p:nvSpPr>
          <p:cNvPr id="6" name="Rectangle 3"/>
          <p:cNvSpPr>
            <a:spLocks noChangeArrowheads="1"/>
          </p:cNvSpPr>
          <p:nvPr/>
        </p:nvSpPr>
        <p:spPr bwMode="auto">
          <a:xfrm>
            <a:off x="431257" y="4607763"/>
            <a:ext cx="5715197"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Was erwarten Sie – wie wird sich Ihr Gaspreis in den nächsten 12 Monaten entwickeln?</a:t>
            </a:r>
          </a:p>
          <a:p>
            <a:pPr marL="93663" indent="-93663">
              <a:lnSpc>
                <a:spcPct val="90000"/>
              </a:lnSpc>
              <a:buClr>
                <a:srgbClr val="000099"/>
              </a:buClr>
              <a:buFontTx/>
              <a:buChar char="-"/>
              <a:tabLst>
                <a:tab pos="182563" algn="l"/>
              </a:tabLst>
            </a:pPr>
            <a:r>
              <a:rPr lang="de-DE" sz="600" dirty="0"/>
              <a:t>Basis: Gasheizer/-entscheider </a:t>
            </a:r>
          </a:p>
          <a:p>
            <a:pPr marL="93663" indent="-93663">
              <a:lnSpc>
                <a:spcPct val="90000"/>
              </a:lnSpc>
              <a:buClr>
                <a:srgbClr val="000099"/>
              </a:buClr>
              <a:buFontTx/>
              <a:buChar char="-"/>
              <a:tabLst>
                <a:tab pos="182563" algn="l"/>
              </a:tabLst>
            </a:pPr>
            <a:r>
              <a:rPr lang="nb-NO" sz="600" dirty="0"/>
              <a:t>Top 2 = Skalenpunkte 1 &amp; 2 / Low 2 = Skalenpunkte 4 &amp; </a:t>
            </a:r>
            <a:r>
              <a:rPr lang="de-DE" sz="600" dirty="0"/>
              <a:t>5</a:t>
            </a:r>
          </a:p>
          <a:p>
            <a:pPr marL="93663" indent="-93663">
              <a:lnSpc>
                <a:spcPct val="90000"/>
              </a:lnSpc>
              <a:buClr>
                <a:srgbClr val="000099"/>
              </a:buClr>
              <a:buFontTx/>
              <a:buChar char="-"/>
              <a:tabLst>
                <a:tab pos="182563" algn="l"/>
              </a:tabLst>
            </a:pPr>
            <a:r>
              <a:rPr lang="de-DE" sz="600" dirty="0"/>
              <a:t>Angaben in Prozent</a:t>
            </a:r>
          </a:p>
        </p:txBody>
      </p:sp>
      <p:graphicFrame>
        <p:nvGraphicFramePr>
          <p:cNvPr id="21" name="Object0"/>
          <p:cNvGraphicFramePr>
            <a:graphicFrameLocks/>
          </p:cNvGraphicFramePr>
          <p:nvPr>
            <p:extLst>
              <p:ext uri="{D42A27DB-BD31-4B8C-83A1-F6EECF244321}">
                <p14:modId xmlns:p14="http://schemas.microsoft.com/office/powerpoint/2010/main" val="436158324"/>
              </p:ext>
            </p:extLst>
          </p:nvPr>
        </p:nvGraphicFramePr>
        <p:xfrm>
          <a:off x="222645" y="1799857"/>
          <a:ext cx="8221699" cy="27954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Tabelle 21"/>
          <p:cNvGraphicFramePr>
            <a:graphicFrameLocks noGrp="1"/>
          </p:cNvGraphicFramePr>
          <p:nvPr>
            <p:extLst>
              <p:ext uri="{D42A27DB-BD31-4B8C-83A1-F6EECF244321}">
                <p14:modId xmlns:p14="http://schemas.microsoft.com/office/powerpoint/2010/main" val="3131168155"/>
              </p:ext>
            </p:extLst>
          </p:nvPr>
        </p:nvGraphicFramePr>
        <p:xfrm>
          <a:off x="6869185" y="1897309"/>
          <a:ext cx="1908000" cy="2412000"/>
        </p:xfrm>
        <a:graphic>
          <a:graphicData uri="http://schemas.openxmlformats.org/drawingml/2006/table">
            <a:tbl>
              <a:tblPr firstRow="1" bandRow="1">
                <a:tableStyleId>{2D5ABB26-0587-4C30-8999-92F81FD0307C}</a:tableStyleId>
              </a:tblPr>
              <a:tblGrid>
                <a:gridCol w="576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tblGrid>
              <a:tr h="482400">
                <a:tc>
                  <a:txBody>
                    <a:bodyPr/>
                    <a:lstStyle/>
                    <a:p>
                      <a:pPr algn="ctr"/>
                      <a:r>
                        <a:rPr lang="de-DE" sz="1200" b="1" kern="1200" dirty="0">
                          <a:solidFill>
                            <a:schemeClr val="bg2">
                              <a:lumMod val="60000"/>
                              <a:lumOff val="40000"/>
                            </a:schemeClr>
                          </a:solidFill>
                          <a:latin typeface="+mn-lt"/>
                          <a:ea typeface="+mn-ea"/>
                          <a:cs typeface="+mn-cs"/>
                        </a:rPr>
                        <a:t>54,0%</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15,5%</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baseline="0" dirty="0"/>
                        <a:t>2,5 </a:t>
                      </a:r>
                      <a:r>
                        <a:rPr lang="de-DE" sz="1200" dirty="0"/>
                        <a:t>/ 322</a:t>
                      </a:r>
                    </a:p>
                  </a:txBody>
                  <a:tcPr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482400">
                <a:tc>
                  <a:txBody>
                    <a:bodyPr/>
                    <a:lstStyle/>
                    <a:p>
                      <a:pPr algn="ctr"/>
                      <a:r>
                        <a:rPr lang="de-DE" sz="1200" b="1" kern="1200" dirty="0">
                          <a:solidFill>
                            <a:schemeClr val="bg2">
                              <a:lumMod val="60000"/>
                              <a:lumOff val="40000"/>
                            </a:schemeClr>
                          </a:solidFill>
                          <a:latin typeface="+mn-lt"/>
                          <a:ea typeface="+mn-ea"/>
                          <a:cs typeface="+mn-cs"/>
                        </a:rPr>
                        <a:t>70,6%</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9,1%</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2,2 </a:t>
                      </a:r>
                      <a:r>
                        <a:rPr lang="de-DE" sz="1200" dirty="0"/>
                        <a:t>/ 309</a:t>
                      </a:r>
                    </a:p>
                  </a:txBody>
                  <a:tcPr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482400">
                <a:tc>
                  <a:txBody>
                    <a:bodyPr/>
                    <a:lstStyle/>
                    <a:p>
                      <a:pPr algn="ctr"/>
                      <a:r>
                        <a:rPr lang="de-DE" sz="1200" b="1" kern="1200" dirty="0">
                          <a:solidFill>
                            <a:schemeClr val="bg2">
                              <a:lumMod val="60000"/>
                              <a:lumOff val="40000"/>
                            </a:schemeClr>
                          </a:solidFill>
                          <a:latin typeface="+mn-lt"/>
                          <a:ea typeface="+mn-ea"/>
                          <a:cs typeface="+mn-cs"/>
                        </a:rPr>
                        <a:t>92,0%</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2,0%</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1,4 </a:t>
                      </a:r>
                      <a:r>
                        <a:rPr lang="de-DE" sz="1200" dirty="0"/>
                        <a:t>/ 301</a:t>
                      </a:r>
                    </a:p>
                  </a:txBody>
                  <a:tcPr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482400">
                <a:tc>
                  <a:txBody>
                    <a:bodyPr/>
                    <a:lstStyle/>
                    <a:p>
                      <a:pPr algn="ctr"/>
                      <a:r>
                        <a:rPr lang="de-DE" sz="1200" b="1" kern="1200" dirty="0">
                          <a:solidFill>
                            <a:schemeClr val="bg2">
                              <a:lumMod val="60000"/>
                              <a:lumOff val="40000"/>
                            </a:schemeClr>
                          </a:solidFill>
                          <a:latin typeface="+mn-lt"/>
                          <a:ea typeface="+mn-ea"/>
                          <a:cs typeface="+mn-cs"/>
                        </a:rPr>
                        <a:t>91,3%</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1,9%</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1,4 </a:t>
                      </a:r>
                      <a:r>
                        <a:rPr lang="de-DE" sz="1200" dirty="0"/>
                        <a:t>/ 368</a:t>
                      </a:r>
                    </a:p>
                  </a:txBody>
                  <a:tcPr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482400">
                <a:tc>
                  <a:txBody>
                    <a:bodyPr/>
                    <a:lstStyle/>
                    <a:p>
                      <a:pPr algn="ctr"/>
                      <a:r>
                        <a:rPr lang="de-DE" sz="1200" b="1" kern="1200" dirty="0">
                          <a:solidFill>
                            <a:schemeClr val="bg2">
                              <a:lumMod val="60000"/>
                              <a:lumOff val="40000"/>
                            </a:schemeClr>
                          </a:solidFill>
                          <a:latin typeface="+mn-lt"/>
                          <a:ea typeface="+mn-ea"/>
                          <a:cs typeface="+mn-cs"/>
                        </a:rPr>
                        <a:t>90,7%</a:t>
                      </a:r>
                    </a:p>
                  </a:txBody>
                  <a:tcPr marL="0" marR="0"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2,6%</a:t>
                      </a:r>
                    </a:p>
                  </a:txBody>
                  <a:tcPr marL="0" marR="0"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1,5 </a:t>
                      </a:r>
                      <a:r>
                        <a:rPr lang="de-DE" sz="1200" dirty="0"/>
                        <a:t>/ 313</a:t>
                      </a:r>
                    </a:p>
                  </a:txBody>
                  <a:tcPr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3" name="Tabelle 22"/>
          <p:cNvGraphicFramePr>
            <a:graphicFrameLocks noGrp="1"/>
          </p:cNvGraphicFramePr>
          <p:nvPr>
            <p:extLst>
              <p:ext uri="{D42A27DB-BD31-4B8C-83A1-F6EECF244321}">
                <p14:modId xmlns:p14="http://schemas.microsoft.com/office/powerpoint/2010/main" val="4051323314"/>
              </p:ext>
            </p:extLst>
          </p:nvPr>
        </p:nvGraphicFramePr>
        <p:xfrm>
          <a:off x="6869185" y="1814188"/>
          <a:ext cx="1908000" cy="152400"/>
        </p:xfrm>
        <a:graphic>
          <a:graphicData uri="http://schemas.openxmlformats.org/drawingml/2006/table">
            <a:tbl>
              <a:tblPr firstRow="1" bandRow="1">
                <a:tableStyleId>{2D5ABB26-0587-4C30-8999-92F81FD0307C}</a:tableStyleId>
              </a:tblPr>
              <a:tblGrid>
                <a:gridCol w="576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tblGrid>
              <a:tr h="144000">
                <a:tc>
                  <a:txBody>
                    <a:bodyPr/>
                    <a:lstStyle/>
                    <a:p>
                      <a:pPr algn="ctr"/>
                      <a:r>
                        <a:rPr lang="de-DE" sz="1000" b="1" dirty="0">
                          <a:solidFill>
                            <a:schemeClr val="bg2">
                              <a:lumMod val="60000"/>
                              <a:lumOff val="40000"/>
                            </a:schemeClr>
                          </a:solidFill>
                        </a:rPr>
                        <a:t>Top 2</a:t>
                      </a:r>
                    </a:p>
                  </a:txBody>
                  <a:tcPr marL="0" marR="0" marT="0" marB="0" anchor="ctr">
                    <a:lnB w="3175"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1" dirty="0">
                          <a:solidFill>
                            <a:srgbClr val="576874"/>
                          </a:solidFill>
                        </a:rPr>
                        <a:t>Low 2</a:t>
                      </a:r>
                    </a:p>
                  </a:txBody>
                  <a:tcPr marL="0" marR="0" marT="0" marB="0" anchor="ctr">
                    <a:lnB w="3175"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1" dirty="0"/>
                        <a:t>MW / N</a:t>
                      </a:r>
                    </a:p>
                  </a:txBody>
                  <a:tcPr marL="0" marR="0" marT="0" marB="0" anchor="ctr">
                    <a:lnB w="3175"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4808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257" y="864639"/>
            <a:ext cx="8352382" cy="647628"/>
          </a:xfrm>
        </p:spPr>
        <p:txBody>
          <a:bodyPr/>
          <a:lstStyle/>
          <a:p>
            <a:r>
              <a:rPr lang="de-DE" sz="2400" dirty="0"/>
              <a:t>Untersuchungsdesign</a:t>
            </a:r>
            <a:endParaRPr lang="de-DE" dirty="0"/>
          </a:p>
        </p:txBody>
      </p:sp>
      <p:grpSp>
        <p:nvGrpSpPr>
          <p:cNvPr id="13336" name="Gruppieren 13335"/>
          <p:cNvGrpSpPr/>
          <p:nvPr/>
        </p:nvGrpSpPr>
        <p:grpSpPr>
          <a:xfrm>
            <a:off x="3314524" y="3011582"/>
            <a:ext cx="2885523" cy="604863"/>
            <a:chOff x="3454438" y="3224839"/>
            <a:chExt cx="2885523" cy="604863"/>
          </a:xfrm>
        </p:grpSpPr>
        <p:sp>
          <p:nvSpPr>
            <p:cNvPr id="21" name="Textfeld 20"/>
            <p:cNvSpPr txBox="1"/>
            <p:nvPr/>
          </p:nvSpPr>
          <p:spPr>
            <a:xfrm>
              <a:off x="4098861" y="3286391"/>
              <a:ext cx="2241100" cy="543311"/>
            </a:xfrm>
            <a:prstGeom prst="rect">
              <a:avLst/>
            </a:prstGeom>
            <a:noFill/>
          </p:spPr>
          <p:txBody>
            <a:bodyPr wrap="square" rtlCol="0">
              <a:spAutoFit/>
            </a:bodyPr>
            <a:lstStyle/>
            <a:p>
              <a:pPr algn="l">
                <a:spcBef>
                  <a:spcPts val="0"/>
                </a:spcBef>
              </a:pPr>
              <a:r>
                <a:rPr lang="de-DE" sz="1200" dirty="0"/>
                <a:t>Rekrutierung:</a:t>
              </a:r>
            </a:p>
            <a:p>
              <a:pPr algn="l">
                <a:spcBef>
                  <a:spcPts val="0"/>
                </a:spcBef>
              </a:pPr>
              <a:r>
                <a:rPr lang="de-DE" sz="1600" b="1" dirty="0">
                  <a:solidFill>
                    <a:schemeClr val="bg2"/>
                  </a:solidFill>
                </a:rPr>
                <a:t>Online Panel</a:t>
              </a:r>
            </a:p>
          </p:txBody>
        </p:sp>
        <p:grpSp>
          <p:nvGrpSpPr>
            <p:cNvPr id="22" name="Gruppierung 16"/>
            <p:cNvGrpSpPr>
              <a:grpSpLocks noChangeAspect="1"/>
            </p:cNvGrpSpPr>
            <p:nvPr/>
          </p:nvGrpSpPr>
          <p:grpSpPr>
            <a:xfrm>
              <a:off x="3454438" y="3224839"/>
              <a:ext cx="644153" cy="504000"/>
              <a:chOff x="7597488" y="2122849"/>
              <a:chExt cx="1201005" cy="939693"/>
            </a:xfrm>
          </p:grpSpPr>
          <p:grpSp>
            <p:nvGrpSpPr>
              <p:cNvPr id="23" name="Group 30"/>
              <p:cNvGrpSpPr>
                <a:grpSpLocks noChangeAspect="1"/>
              </p:cNvGrpSpPr>
              <p:nvPr/>
            </p:nvGrpSpPr>
            <p:grpSpPr bwMode="auto">
              <a:xfrm>
                <a:off x="7597488" y="2122849"/>
                <a:ext cx="832786" cy="880969"/>
                <a:chOff x="65" y="28"/>
                <a:chExt cx="745" cy="793"/>
              </a:xfrm>
              <a:solidFill>
                <a:schemeClr val="bg2"/>
              </a:solidFill>
            </p:grpSpPr>
            <p:sp>
              <p:nvSpPr>
                <p:cNvPr id="29" name="Freeform 32"/>
                <p:cNvSpPr>
                  <a:spLocks/>
                </p:cNvSpPr>
                <p:nvPr/>
              </p:nvSpPr>
              <p:spPr bwMode="auto">
                <a:xfrm>
                  <a:off x="356" y="28"/>
                  <a:ext cx="164" cy="164"/>
                </a:xfrm>
                <a:custGeom>
                  <a:avLst/>
                  <a:gdLst>
                    <a:gd name="T0" fmla="*/ 410 w 821"/>
                    <a:gd name="T1" fmla="*/ 0 h 819"/>
                    <a:gd name="T2" fmla="*/ 467 w 821"/>
                    <a:gd name="T3" fmla="*/ 3 h 819"/>
                    <a:gd name="T4" fmla="*/ 519 w 821"/>
                    <a:gd name="T5" fmla="*/ 13 h 819"/>
                    <a:gd name="T6" fmla="*/ 571 w 821"/>
                    <a:gd name="T7" fmla="*/ 32 h 819"/>
                    <a:gd name="T8" fmla="*/ 617 w 821"/>
                    <a:gd name="T9" fmla="*/ 55 h 819"/>
                    <a:gd name="T10" fmla="*/ 661 w 821"/>
                    <a:gd name="T11" fmla="*/ 84 h 819"/>
                    <a:gd name="T12" fmla="*/ 701 w 821"/>
                    <a:gd name="T13" fmla="*/ 120 h 819"/>
                    <a:gd name="T14" fmla="*/ 735 w 821"/>
                    <a:gd name="T15" fmla="*/ 159 h 819"/>
                    <a:gd name="T16" fmla="*/ 764 w 821"/>
                    <a:gd name="T17" fmla="*/ 202 h 819"/>
                    <a:gd name="T18" fmla="*/ 789 w 821"/>
                    <a:gd name="T19" fmla="*/ 249 h 819"/>
                    <a:gd name="T20" fmla="*/ 806 w 821"/>
                    <a:gd name="T21" fmla="*/ 300 h 819"/>
                    <a:gd name="T22" fmla="*/ 817 w 821"/>
                    <a:gd name="T23" fmla="*/ 354 h 819"/>
                    <a:gd name="T24" fmla="*/ 821 w 821"/>
                    <a:gd name="T25" fmla="*/ 409 h 819"/>
                    <a:gd name="T26" fmla="*/ 817 w 821"/>
                    <a:gd name="T27" fmla="*/ 465 h 819"/>
                    <a:gd name="T28" fmla="*/ 806 w 821"/>
                    <a:gd name="T29" fmla="*/ 518 h 819"/>
                    <a:gd name="T30" fmla="*/ 789 w 821"/>
                    <a:gd name="T31" fmla="*/ 569 h 819"/>
                    <a:gd name="T32" fmla="*/ 764 w 821"/>
                    <a:gd name="T33" fmla="*/ 616 h 819"/>
                    <a:gd name="T34" fmla="*/ 735 w 821"/>
                    <a:gd name="T35" fmla="*/ 660 h 819"/>
                    <a:gd name="T36" fmla="*/ 701 w 821"/>
                    <a:gd name="T37" fmla="*/ 699 h 819"/>
                    <a:gd name="T38" fmla="*/ 661 w 821"/>
                    <a:gd name="T39" fmla="*/ 734 h 819"/>
                    <a:gd name="T40" fmla="*/ 617 w 821"/>
                    <a:gd name="T41" fmla="*/ 764 h 819"/>
                    <a:gd name="T42" fmla="*/ 571 w 821"/>
                    <a:gd name="T43" fmla="*/ 787 h 819"/>
                    <a:gd name="T44" fmla="*/ 519 w 821"/>
                    <a:gd name="T45" fmla="*/ 804 h 819"/>
                    <a:gd name="T46" fmla="*/ 467 w 821"/>
                    <a:gd name="T47" fmla="*/ 815 h 819"/>
                    <a:gd name="T48" fmla="*/ 410 w 821"/>
                    <a:gd name="T49" fmla="*/ 819 h 819"/>
                    <a:gd name="T50" fmla="*/ 355 w 821"/>
                    <a:gd name="T51" fmla="*/ 815 h 819"/>
                    <a:gd name="T52" fmla="*/ 302 w 821"/>
                    <a:gd name="T53" fmla="*/ 804 h 819"/>
                    <a:gd name="T54" fmla="*/ 251 w 821"/>
                    <a:gd name="T55" fmla="*/ 787 h 819"/>
                    <a:gd name="T56" fmla="*/ 204 w 821"/>
                    <a:gd name="T57" fmla="*/ 764 h 819"/>
                    <a:gd name="T58" fmla="*/ 161 w 821"/>
                    <a:gd name="T59" fmla="*/ 734 h 819"/>
                    <a:gd name="T60" fmla="*/ 120 w 821"/>
                    <a:gd name="T61" fmla="*/ 699 h 819"/>
                    <a:gd name="T62" fmla="*/ 86 w 821"/>
                    <a:gd name="T63" fmla="*/ 660 h 819"/>
                    <a:gd name="T64" fmla="*/ 57 w 821"/>
                    <a:gd name="T65" fmla="*/ 616 h 819"/>
                    <a:gd name="T66" fmla="*/ 33 w 821"/>
                    <a:gd name="T67" fmla="*/ 569 h 819"/>
                    <a:gd name="T68" fmla="*/ 15 w 821"/>
                    <a:gd name="T69" fmla="*/ 518 h 819"/>
                    <a:gd name="T70" fmla="*/ 4 w 821"/>
                    <a:gd name="T71" fmla="*/ 465 h 819"/>
                    <a:gd name="T72" fmla="*/ 0 w 821"/>
                    <a:gd name="T73" fmla="*/ 409 h 819"/>
                    <a:gd name="T74" fmla="*/ 4 w 821"/>
                    <a:gd name="T75" fmla="*/ 354 h 819"/>
                    <a:gd name="T76" fmla="*/ 15 w 821"/>
                    <a:gd name="T77" fmla="*/ 300 h 819"/>
                    <a:gd name="T78" fmla="*/ 33 w 821"/>
                    <a:gd name="T79" fmla="*/ 249 h 819"/>
                    <a:gd name="T80" fmla="*/ 57 w 821"/>
                    <a:gd name="T81" fmla="*/ 202 h 819"/>
                    <a:gd name="T82" fmla="*/ 86 w 821"/>
                    <a:gd name="T83" fmla="*/ 159 h 819"/>
                    <a:gd name="T84" fmla="*/ 120 w 821"/>
                    <a:gd name="T85" fmla="*/ 120 h 819"/>
                    <a:gd name="T86" fmla="*/ 161 w 821"/>
                    <a:gd name="T87" fmla="*/ 84 h 819"/>
                    <a:gd name="T88" fmla="*/ 204 w 821"/>
                    <a:gd name="T89" fmla="*/ 55 h 819"/>
                    <a:gd name="T90" fmla="*/ 251 w 821"/>
                    <a:gd name="T91" fmla="*/ 32 h 819"/>
                    <a:gd name="T92" fmla="*/ 302 w 821"/>
                    <a:gd name="T93" fmla="*/ 13 h 819"/>
                    <a:gd name="T94" fmla="*/ 355 w 821"/>
                    <a:gd name="T95" fmla="*/ 3 h 819"/>
                    <a:gd name="T96" fmla="*/ 410 w 821"/>
                    <a:gd name="T97"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1" h="819">
                      <a:moveTo>
                        <a:pt x="410" y="0"/>
                      </a:moveTo>
                      <a:lnTo>
                        <a:pt x="467" y="3"/>
                      </a:lnTo>
                      <a:lnTo>
                        <a:pt x="519" y="13"/>
                      </a:lnTo>
                      <a:lnTo>
                        <a:pt x="571" y="32"/>
                      </a:lnTo>
                      <a:lnTo>
                        <a:pt x="617" y="55"/>
                      </a:lnTo>
                      <a:lnTo>
                        <a:pt x="661" y="84"/>
                      </a:lnTo>
                      <a:lnTo>
                        <a:pt x="701" y="120"/>
                      </a:lnTo>
                      <a:lnTo>
                        <a:pt x="735" y="159"/>
                      </a:lnTo>
                      <a:lnTo>
                        <a:pt x="764" y="202"/>
                      </a:lnTo>
                      <a:lnTo>
                        <a:pt x="789" y="249"/>
                      </a:lnTo>
                      <a:lnTo>
                        <a:pt x="806" y="300"/>
                      </a:lnTo>
                      <a:lnTo>
                        <a:pt x="817" y="354"/>
                      </a:lnTo>
                      <a:lnTo>
                        <a:pt x="821" y="409"/>
                      </a:lnTo>
                      <a:lnTo>
                        <a:pt x="817" y="465"/>
                      </a:lnTo>
                      <a:lnTo>
                        <a:pt x="806" y="518"/>
                      </a:lnTo>
                      <a:lnTo>
                        <a:pt x="789" y="569"/>
                      </a:lnTo>
                      <a:lnTo>
                        <a:pt x="764" y="616"/>
                      </a:lnTo>
                      <a:lnTo>
                        <a:pt x="735" y="660"/>
                      </a:lnTo>
                      <a:lnTo>
                        <a:pt x="701" y="699"/>
                      </a:lnTo>
                      <a:lnTo>
                        <a:pt x="661" y="734"/>
                      </a:lnTo>
                      <a:lnTo>
                        <a:pt x="617" y="764"/>
                      </a:lnTo>
                      <a:lnTo>
                        <a:pt x="571" y="787"/>
                      </a:lnTo>
                      <a:lnTo>
                        <a:pt x="519" y="804"/>
                      </a:lnTo>
                      <a:lnTo>
                        <a:pt x="467" y="815"/>
                      </a:lnTo>
                      <a:lnTo>
                        <a:pt x="410" y="819"/>
                      </a:lnTo>
                      <a:lnTo>
                        <a:pt x="355" y="815"/>
                      </a:lnTo>
                      <a:lnTo>
                        <a:pt x="302" y="804"/>
                      </a:lnTo>
                      <a:lnTo>
                        <a:pt x="251" y="787"/>
                      </a:lnTo>
                      <a:lnTo>
                        <a:pt x="204" y="764"/>
                      </a:lnTo>
                      <a:lnTo>
                        <a:pt x="161" y="734"/>
                      </a:lnTo>
                      <a:lnTo>
                        <a:pt x="120" y="699"/>
                      </a:lnTo>
                      <a:lnTo>
                        <a:pt x="86" y="660"/>
                      </a:lnTo>
                      <a:lnTo>
                        <a:pt x="57" y="616"/>
                      </a:lnTo>
                      <a:lnTo>
                        <a:pt x="33" y="569"/>
                      </a:lnTo>
                      <a:lnTo>
                        <a:pt x="15" y="518"/>
                      </a:lnTo>
                      <a:lnTo>
                        <a:pt x="4" y="465"/>
                      </a:lnTo>
                      <a:lnTo>
                        <a:pt x="0" y="409"/>
                      </a:lnTo>
                      <a:lnTo>
                        <a:pt x="4" y="354"/>
                      </a:lnTo>
                      <a:lnTo>
                        <a:pt x="15" y="300"/>
                      </a:lnTo>
                      <a:lnTo>
                        <a:pt x="33" y="249"/>
                      </a:lnTo>
                      <a:lnTo>
                        <a:pt x="57" y="202"/>
                      </a:lnTo>
                      <a:lnTo>
                        <a:pt x="86" y="159"/>
                      </a:lnTo>
                      <a:lnTo>
                        <a:pt x="120" y="120"/>
                      </a:lnTo>
                      <a:lnTo>
                        <a:pt x="161" y="84"/>
                      </a:lnTo>
                      <a:lnTo>
                        <a:pt x="204" y="55"/>
                      </a:lnTo>
                      <a:lnTo>
                        <a:pt x="251" y="32"/>
                      </a:lnTo>
                      <a:lnTo>
                        <a:pt x="302" y="13"/>
                      </a:lnTo>
                      <a:lnTo>
                        <a:pt x="355" y="3"/>
                      </a:lnTo>
                      <a:lnTo>
                        <a:pt x="410" y="0"/>
                      </a:lnTo>
                      <a:close/>
                    </a:path>
                  </a:pathLst>
                </a:custGeom>
                <a:solidFill>
                  <a:schemeClr val="accent3"/>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sp>
              <p:nvSpPr>
                <p:cNvPr id="30" name="Freeform 33"/>
                <p:cNvSpPr>
                  <a:spLocks/>
                </p:cNvSpPr>
                <p:nvPr/>
              </p:nvSpPr>
              <p:spPr bwMode="auto">
                <a:xfrm>
                  <a:off x="606" y="89"/>
                  <a:ext cx="139" cy="139"/>
                </a:xfrm>
                <a:custGeom>
                  <a:avLst/>
                  <a:gdLst>
                    <a:gd name="T0" fmla="*/ 346 w 693"/>
                    <a:gd name="T1" fmla="*/ 0 h 693"/>
                    <a:gd name="T2" fmla="*/ 398 w 693"/>
                    <a:gd name="T3" fmla="*/ 4 h 693"/>
                    <a:gd name="T4" fmla="*/ 447 w 693"/>
                    <a:gd name="T5" fmla="*/ 15 h 693"/>
                    <a:gd name="T6" fmla="*/ 492 w 693"/>
                    <a:gd name="T7" fmla="*/ 32 h 693"/>
                    <a:gd name="T8" fmla="*/ 535 w 693"/>
                    <a:gd name="T9" fmla="*/ 55 h 693"/>
                    <a:gd name="T10" fmla="*/ 574 w 693"/>
                    <a:gd name="T11" fmla="*/ 85 h 693"/>
                    <a:gd name="T12" fmla="*/ 608 w 693"/>
                    <a:gd name="T13" fmla="*/ 119 h 693"/>
                    <a:gd name="T14" fmla="*/ 636 w 693"/>
                    <a:gd name="T15" fmla="*/ 158 h 693"/>
                    <a:gd name="T16" fmla="*/ 661 w 693"/>
                    <a:gd name="T17" fmla="*/ 200 h 693"/>
                    <a:gd name="T18" fmla="*/ 678 w 693"/>
                    <a:gd name="T19" fmla="*/ 246 h 693"/>
                    <a:gd name="T20" fmla="*/ 689 w 693"/>
                    <a:gd name="T21" fmla="*/ 295 h 693"/>
                    <a:gd name="T22" fmla="*/ 693 w 693"/>
                    <a:gd name="T23" fmla="*/ 347 h 693"/>
                    <a:gd name="T24" fmla="*/ 689 w 693"/>
                    <a:gd name="T25" fmla="*/ 398 h 693"/>
                    <a:gd name="T26" fmla="*/ 678 w 693"/>
                    <a:gd name="T27" fmla="*/ 446 h 693"/>
                    <a:gd name="T28" fmla="*/ 661 w 693"/>
                    <a:gd name="T29" fmla="*/ 492 h 693"/>
                    <a:gd name="T30" fmla="*/ 636 w 693"/>
                    <a:gd name="T31" fmla="*/ 535 h 693"/>
                    <a:gd name="T32" fmla="*/ 608 w 693"/>
                    <a:gd name="T33" fmla="*/ 573 h 693"/>
                    <a:gd name="T34" fmla="*/ 574 w 693"/>
                    <a:gd name="T35" fmla="*/ 608 h 693"/>
                    <a:gd name="T36" fmla="*/ 535 w 693"/>
                    <a:gd name="T37" fmla="*/ 637 h 693"/>
                    <a:gd name="T38" fmla="*/ 492 w 693"/>
                    <a:gd name="T39" fmla="*/ 660 h 693"/>
                    <a:gd name="T40" fmla="*/ 447 w 693"/>
                    <a:gd name="T41" fmla="*/ 679 h 693"/>
                    <a:gd name="T42" fmla="*/ 398 w 693"/>
                    <a:gd name="T43" fmla="*/ 690 h 693"/>
                    <a:gd name="T44" fmla="*/ 346 w 693"/>
                    <a:gd name="T45" fmla="*/ 693 h 693"/>
                    <a:gd name="T46" fmla="*/ 295 w 693"/>
                    <a:gd name="T47" fmla="*/ 690 h 693"/>
                    <a:gd name="T48" fmla="*/ 246 w 693"/>
                    <a:gd name="T49" fmla="*/ 679 h 693"/>
                    <a:gd name="T50" fmla="*/ 201 w 693"/>
                    <a:gd name="T51" fmla="*/ 660 h 693"/>
                    <a:gd name="T52" fmla="*/ 158 w 693"/>
                    <a:gd name="T53" fmla="*/ 637 h 693"/>
                    <a:gd name="T54" fmla="*/ 119 w 693"/>
                    <a:gd name="T55" fmla="*/ 608 h 693"/>
                    <a:gd name="T56" fmla="*/ 84 w 693"/>
                    <a:gd name="T57" fmla="*/ 573 h 693"/>
                    <a:gd name="T58" fmla="*/ 55 w 693"/>
                    <a:gd name="T59" fmla="*/ 535 h 693"/>
                    <a:gd name="T60" fmla="*/ 32 w 693"/>
                    <a:gd name="T61" fmla="*/ 492 h 693"/>
                    <a:gd name="T62" fmla="*/ 15 w 693"/>
                    <a:gd name="T63" fmla="*/ 446 h 693"/>
                    <a:gd name="T64" fmla="*/ 4 w 693"/>
                    <a:gd name="T65" fmla="*/ 398 h 693"/>
                    <a:gd name="T66" fmla="*/ 0 w 693"/>
                    <a:gd name="T67" fmla="*/ 347 h 693"/>
                    <a:gd name="T68" fmla="*/ 4 w 693"/>
                    <a:gd name="T69" fmla="*/ 295 h 693"/>
                    <a:gd name="T70" fmla="*/ 15 w 693"/>
                    <a:gd name="T71" fmla="*/ 246 h 693"/>
                    <a:gd name="T72" fmla="*/ 32 w 693"/>
                    <a:gd name="T73" fmla="*/ 200 h 693"/>
                    <a:gd name="T74" fmla="*/ 55 w 693"/>
                    <a:gd name="T75" fmla="*/ 158 h 693"/>
                    <a:gd name="T76" fmla="*/ 84 w 693"/>
                    <a:gd name="T77" fmla="*/ 119 h 693"/>
                    <a:gd name="T78" fmla="*/ 119 w 693"/>
                    <a:gd name="T79" fmla="*/ 85 h 693"/>
                    <a:gd name="T80" fmla="*/ 158 w 693"/>
                    <a:gd name="T81" fmla="*/ 55 h 693"/>
                    <a:gd name="T82" fmla="*/ 201 w 693"/>
                    <a:gd name="T83" fmla="*/ 32 h 693"/>
                    <a:gd name="T84" fmla="*/ 246 w 693"/>
                    <a:gd name="T85" fmla="*/ 15 h 693"/>
                    <a:gd name="T86" fmla="*/ 295 w 693"/>
                    <a:gd name="T87" fmla="*/ 4 h 693"/>
                    <a:gd name="T88" fmla="*/ 346 w 693"/>
                    <a:gd name="T89"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3" h="693">
                      <a:moveTo>
                        <a:pt x="346" y="0"/>
                      </a:moveTo>
                      <a:lnTo>
                        <a:pt x="398" y="4"/>
                      </a:lnTo>
                      <a:lnTo>
                        <a:pt x="447" y="15"/>
                      </a:lnTo>
                      <a:lnTo>
                        <a:pt x="492" y="32"/>
                      </a:lnTo>
                      <a:lnTo>
                        <a:pt x="535" y="55"/>
                      </a:lnTo>
                      <a:lnTo>
                        <a:pt x="574" y="85"/>
                      </a:lnTo>
                      <a:lnTo>
                        <a:pt x="608" y="119"/>
                      </a:lnTo>
                      <a:lnTo>
                        <a:pt x="636" y="158"/>
                      </a:lnTo>
                      <a:lnTo>
                        <a:pt x="661" y="200"/>
                      </a:lnTo>
                      <a:lnTo>
                        <a:pt x="678" y="246"/>
                      </a:lnTo>
                      <a:lnTo>
                        <a:pt x="689" y="295"/>
                      </a:lnTo>
                      <a:lnTo>
                        <a:pt x="693" y="347"/>
                      </a:lnTo>
                      <a:lnTo>
                        <a:pt x="689" y="398"/>
                      </a:lnTo>
                      <a:lnTo>
                        <a:pt x="678" y="446"/>
                      </a:lnTo>
                      <a:lnTo>
                        <a:pt x="661" y="492"/>
                      </a:lnTo>
                      <a:lnTo>
                        <a:pt x="636" y="535"/>
                      </a:lnTo>
                      <a:lnTo>
                        <a:pt x="608" y="573"/>
                      </a:lnTo>
                      <a:lnTo>
                        <a:pt x="574" y="608"/>
                      </a:lnTo>
                      <a:lnTo>
                        <a:pt x="535" y="637"/>
                      </a:lnTo>
                      <a:lnTo>
                        <a:pt x="492" y="660"/>
                      </a:lnTo>
                      <a:lnTo>
                        <a:pt x="447" y="679"/>
                      </a:lnTo>
                      <a:lnTo>
                        <a:pt x="398" y="690"/>
                      </a:lnTo>
                      <a:lnTo>
                        <a:pt x="346" y="693"/>
                      </a:lnTo>
                      <a:lnTo>
                        <a:pt x="295" y="690"/>
                      </a:lnTo>
                      <a:lnTo>
                        <a:pt x="246" y="679"/>
                      </a:lnTo>
                      <a:lnTo>
                        <a:pt x="201" y="660"/>
                      </a:lnTo>
                      <a:lnTo>
                        <a:pt x="158" y="637"/>
                      </a:lnTo>
                      <a:lnTo>
                        <a:pt x="119" y="608"/>
                      </a:lnTo>
                      <a:lnTo>
                        <a:pt x="84" y="573"/>
                      </a:lnTo>
                      <a:lnTo>
                        <a:pt x="55" y="535"/>
                      </a:lnTo>
                      <a:lnTo>
                        <a:pt x="32" y="492"/>
                      </a:lnTo>
                      <a:lnTo>
                        <a:pt x="15" y="446"/>
                      </a:lnTo>
                      <a:lnTo>
                        <a:pt x="4" y="398"/>
                      </a:lnTo>
                      <a:lnTo>
                        <a:pt x="0" y="347"/>
                      </a:lnTo>
                      <a:lnTo>
                        <a:pt x="4" y="295"/>
                      </a:lnTo>
                      <a:lnTo>
                        <a:pt x="15" y="246"/>
                      </a:lnTo>
                      <a:lnTo>
                        <a:pt x="32" y="200"/>
                      </a:lnTo>
                      <a:lnTo>
                        <a:pt x="55" y="158"/>
                      </a:lnTo>
                      <a:lnTo>
                        <a:pt x="84" y="119"/>
                      </a:lnTo>
                      <a:lnTo>
                        <a:pt x="119" y="85"/>
                      </a:lnTo>
                      <a:lnTo>
                        <a:pt x="158" y="55"/>
                      </a:lnTo>
                      <a:lnTo>
                        <a:pt x="201" y="32"/>
                      </a:lnTo>
                      <a:lnTo>
                        <a:pt x="246" y="15"/>
                      </a:lnTo>
                      <a:lnTo>
                        <a:pt x="295" y="4"/>
                      </a:lnTo>
                      <a:lnTo>
                        <a:pt x="346" y="0"/>
                      </a:lnTo>
                      <a:close/>
                    </a:path>
                  </a:pathLst>
                </a:custGeom>
                <a:solidFill>
                  <a:schemeClr val="accent3"/>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sp>
              <p:nvSpPr>
                <p:cNvPr id="31" name="Freeform 34"/>
                <p:cNvSpPr>
                  <a:spLocks noEditPoints="1"/>
                </p:cNvSpPr>
                <p:nvPr/>
              </p:nvSpPr>
              <p:spPr bwMode="auto">
                <a:xfrm>
                  <a:off x="65" y="197"/>
                  <a:ext cx="745" cy="624"/>
                </a:xfrm>
                <a:custGeom>
                  <a:avLst/>
                  <a:gdLst>
                    <a:gd name="T0" fmla="*/ 3457 w 3728"/>
                    <a:gd name="T1" fmla="*/ 884 h 3119"/>
                    <a:gd name="T2" fmla="*/ 1031 w 3728"/>
                    <a:gd name="T3" fmla="*/ 1120 h 3119"/>
                    <a:gd name="T4" fmla="*/ 1058 w 3728"/>
                    <a:gd name="T5" fmla="*/ 766 h 3119"/>
                    <a:gd name="T6" fmla="*/ 2660 w 3728"/>
                    <a:gd name="T7" fmla="*/ 908 h 3119"/>
                    <a:gd name="T8" fmla="*/ 305 w 3728"/>
                    <a:gd name="T9" fmla="*/ 738 h 3119"/>
                    <a:gd name="T10" fmla="*/ 287 w 3728"/>
                    <a:gd name="T11" fmla="*/ 1019 h 3119"/>
                    <a:gd name="T12" fmla="*/ 2325 w 3728"/>
                    <a:gd name="T13" fmla="*/ 999 h 3119"/>
                    <a:gd name="T14" fmla="*/ 2304 w 3728"/>
                    <a:gd name="T15" fmla="*/ 668 h 3119"/>
                    <a:gd name="T16" fmla="*/ 1386 w 3728"/>
                    <a:gd name="T17" fmla="*/ 841 h 3119"/>
                    <a:gd name="T18" fmla="*/ 3052 w 3728"/>
                    <a:gd name="T19" fmla="*/ 274 h 3119"/>
                    <a:gd name="T20" fmla="*/ 674 w 3728"/>
                    <a:gd name="T21" fmla="*/ 274 h 3119"/>
                    <a:gd name="T22" fmla="*/ 1863 w 3728"/>
                    <a:gd name="T23" fmla="*/ 119 h 3119"/>
                    <a:gd name="T24" fmla="*/ 1765 w 3728"/>
                    <a:gd name="T25" fmla="*/ 0 h 3119"/>
                    <a:gd name="T26" fmla="*/ 2138 w 3728"/>
                    <a:gd name="T27" fmla="*/ 77 h 3119"/>
                    <a:gd name="T28" fmla="*/ 2425 w 3728"/>
                    <a:gd name="T29" fmla="*/ 296 h 3119"/>
                    <a:gd name="T30" fmla="*/ 2719 w 3728"/>
                    <a:gd name="T31" fmla="*/ 306 h 3119"/>
                    <a:gd name="T32" fmla="*/ 2924 w 3728"/>
                    <a:gd name="T33" fmla="*/ 187 h 3119"/>
                    <a:gd name="T34" fmla="*/ 3265 w 3728"/>
                    <a:gd name="T35" fmla="*/ 230 h 3119"/>
                    <a:gd name="T36" fmla="*/ 3374 w 3728"/>
                    <a:gd name="T37" fmla="*/ 296 h 3119"/>
                    <a:gd name="T38" fmla="*/ 3570 w 3728"/>
                    <a:gd name="T39" fmla="*/ 470 h 3119"/>
                    <a:gd name="T40" fmla="*/ 3712 w 3728"/>
                    <a:gd name="T41" fmla="*/ 748 h 3119"/>
                    <a:gd name="T42" fmla="*/ 3685 w 3728"/>
                    <a:gd name="T43" fmla="*/ 1147 h 3119"/>
                    <a:gd name="T44" fmla="*/ 3520 w 3728"/>
                    <a:gd name="T45" fmla="*/ 1420 h 3119"/>
                    <a:gd name="T46" fmla="*/ 3375 w 3728"/>
                    <a:gd name="T47" fmla="*/ 1385 h 3119"/>
                    <a:gd name="T48" fmla="*/ 3277 w 3728"/>
                    <a:gd name="T49" fmla="*/ 2797 h 3119"/>
                    <a:gd name="T50" fmla="*/ 3084 w 3728"/>
                    <a:gd name="T51" fmla="*/ 2740 h 3119"/>
                    <a:gd name="T52" fmla="*/ 3034 w 3728"/>
                    <a:gd name="T53" fmla="*/ 1545 h 3119"/>
                    <a:gd name="T54" fmla="*/ 2937 w 3728"/>
                    <a:gd name="T55" fmla="*/ 2797 h 3119"/>
                    <a:gd name="T56" fmla="*/ 2744 w 3728"/>
                    <a:gd name="T57" fmla="*/ 2740 h 3119"/>
                    <a:gd name="T58" fmla="*/ 2654 w 3728"/>
                    <a:gd name="T59" fmla="*/ 1426 h 3119"/>
                    <a:gd name="T60" fmla="*/ 2502 w 3728"/>
                    <a:gd name="T61" fmla="*/ 1402 h 3119"/>
                    <a:gd name="T62" fmla="*/ 2337 w 3728"/>
                    <a:gd name="T63" fmla="*/ 1483 h 3119"/>
                    <a:gd name="T64" fmla="*/ 2231 w 3728"/>
                    <a:gd name="T65" fmla="*/ 3004 h 3119"/>
                    <a:gd name="T66" fmla="*/ 2020 w 3728"/>
                    <a:gd name="T67" fmla="*/ 3116 h 3119"/>
                    <a:gd name="T68" fmla="*/ 1869 w 3728"/>
                    <a:gd name="T69" fmla="*/ 2932 h 3119"/>
                    <a:gd name="T70" fmla="*/ 1811 w 3728"/>
                    <a:gd name="T71" fmla="*/ 3037 h 3119"/>
                    <a:gd name="T72" fmla="*/ 1582 w 3728"/>
                    <a:gd name="T73" fmla="*/ 3105 h 3119"/>
                    <a:gd name="T74" fmla="*/ 1467 w 3728"/>
                    <a:gd name="T75" fmla="*/ 1450 h 3119"/>
                    <a:gd name="T76" fmla="*/ 1287 w 3728"/>
                    <a:gd name="T77" fmla="*/ 1463 h 3119"/>
                    <a:gd name="T78" fmla="*/ 1148 w 3728"/>
                    <a:gd name="T79" fmla="*/ 1418 h 3119"/>
                    <a:gd name="T80" fmla="*/ 998 w 3728"/>
                    <a:gd name="T81" fmla="*/ 1385 h 3119"/>
                    <a:gd name="T82" fmla="*/ 900 w 3728"/>
                    <a:gd name="T83" fmla="*/ 2797 h 3119"/>
                    <a:gd name="T84" fmla="*/ 706 w 3728"/>
                    <a:gd name="T85" fmla="*/ 2740 h 3119"/>
                    <a:gd name="T86" fmla="*/ 657 w 3728"/>
                    <a:gd name="T87" fmla="*/ 1545 h 3119"/>
                    <a:gd name="T88" fmla="*/ 559 w 3728"/>
                    <a:gd name="T89" fmla="*/ 2797 h 3119"/>
                    <a:gd name="T90" fmla="*/ 366 w 3728"/>
                    <a:gd name="T91" fmla="*/ 2740 h 3119"/>
                    <a:gd name="T92" fmla="*/ 276 w 3728"/>
                    <a:gd name="T93" fmla="*/ 1426 h 3119"/>
                    <a:gd name="T94" fmla="*/ 137 w 3728"/>
                    <a:gd name="T95" fmla="*/ 1358 h 3119"/>
                    <a:gd name="T96" fmla="*/ 0 w 3728"/>
                    <a:gd name="T97" fmla="*/ 903 h 3119"/>
                    <a:gd name="T98" fmla="*/ 84 w 3728"/>
                    <a:gd name="T99" fmla="*/ 575 h 3119"/>
                    <a:gd name="T100" fmla="*/ 272 w 3728"/>
                    <a:gd name="T101" fmla="*/ 360 h 3119"/>
                    <a:gd name="T102" fmla="*/ 444 w 3728"/>
                    <a:gd name="T103" fmla="*/ 239 h 3119"/>
                    <a:gd name="T104" fmla="*/ 592 w 3728"/>
                    <a:gd name="T105" fmla="*/ 173 h 3119"/>
                    <a:gd name="T106" fmla="*/ 906 w 3728"/>
                    <a:gd name="T107" fmla="*/ 239 h 3119"/>
                    <a:gd name="T108" fmla="*/ 1179 w 3728"/>
                    <a:gd name="T109" fmla="*/ 454 h 3119"/>
                    <a:gd name="T110" fmla="*/ 1482 w 3728"/>
                    <a:gd name="T111" fmla="*/ 147 h 3119"/>
                    <a:gd name="T112" fmla="*/ 1764 w 3728"/>
                    <a:gd name="T113" fmla="*/ 0 h 3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28" h="3119">
                      <a:moveTo>
                        <a:pt x="3408" y="706"/>
                      </a:moveTo>
                      <a:lnTo>
                        <a:pt x="3408" y="1120"/>
                      </a:lnTo>
                      <a:lnTo>
                        <a:pt x="3427" y="1068"/>
                      </a:lnTo>
                      <a:lnTo>
                        <a:pt x="3441" y="1017"/>
                      </a:lnTo>
                      <a:lnTo>
                        <a:pt x="3451" y="971"/>
                      </a:lnTo>
                      <a:lnTo>
                        <a:pt x="3456" y="927"/>
                      </a:lnTo>
                      <a:lnTo>
                        <a:pt x="3457" y="884"/>
                      </a:lnTo>
                      <a:lnTo>
                        <a:pt x="3454" y="845"/>
                      </a:lnTo>
                      <a:lnTo>
                        <a:pt x="3448" y="807"/>
                      </a:lnTo>
                      <a:lnTo>
                        <a:pt x="3438" y="771"/>
                      </a:lnTo>
                      <a:lnTo>
                        <a:pt x="3424" y="738"/>
                      </a:lnTo>
                      <a:lnTo>
                        <a:pt x="3408" y="706"/>
                      </a:lnTo>
                      <a:close/>
                      <a:moveTo>
                        <a:pt x="1031" y="706"/>
                      </a:moveTo>
                      <a:lnTo>
                        <a:pt x="1031" y="1120"/>
                      </a:lnTo>
                      <a:lnTo>
                        <a:pt x="1050" y="1065"/>
                      </a:lnTo>
                      <a:lnTo>
                        <a:pt x="1065" y="1015"/>
                      </a:lnTo>
                      <a:lnTo>
                        <a:pt x="1075" y="966"/>
                      </a:lnTo>
                      <a:lnTo>
                        <a:pt x="1069" y="908"/>
                      </a:lnTo>
                      <a:lnTo>
                        <a:pt x="1066" y="852"/>
                      </a:lnTo>
                      <a:lnTo>
                        <a:pt x="1067" y="798"/>
                      </a:lnTo>
                      <a:lnTo>
                        <a:pt x="1058" y="766"/>
                      </a:lnTo>
                      <a:lnTo>
                        <a:pt x="1045" y="736"/>
                      </a:lnTo>
                      <a:lnTo>
                        <a:pt x="1031" y="706"/>
                      </a:lnTo>
                      <a:close/>
                      <a:moveTo>
                        <a:pt x="2698" y="706"/>
                      </a:moveTo>
                      <a:lnTo>
                        <a:pt x="2677" y="749"/>
                      </a:lnTo>
                      <a:lnTo>
                        <a:pt x="2662" y="797"/>
                      </a:lnTo>
                      <a:lnTo>
                        <a:pt x="2663" y="852"/>
                      </a:lnTo>
                      <a:lnTo>
                        <a:pt x="2660" y="908"/>
                      </a:lnTo>
                      <a:lnTo>
                        <a:pt x="2654" y="968"/>
                      </a:lnTo>
                      <a:lnTo>
                        <a:pt x="2664" y="1016"/>
                      </a:lnTo>
                      <a:lnTo>
                        <a:pt x="2679" y="1068"/>
                      </a:lnTo>
                      <a:lnTo>
                        <a:pt x="2698" y="1120"/>
                      </a:lnTo>
                      <a:lnTo>
                        <a:pt x="2698" y="706"/>
                      </a:lnTo>
                      <a:close/>
                      <a:moveTo>
                        <a:pt x="321" y="706"/>
                      </a:moveTo>
                      <a:lnTo>
                        <a:pt x="305" y="738"/>
                      </a:lnTo>
                      <a:lnTo>
                        <a:pt x="291" y="771"/>
                      </a:lnTo>
                      <a:lnTo>
                        <a:pt x="281" y="807"/>
                      </a:lnTo>
                      <a:lnTo>
                        <a:pt x="274" y="845"/>
                      </a:lnTo>
                      <a:lnTo>
                        <a:pt x="272" y="884"/>
                      </a:lnTo>
                      <a:lnTo>
                        <a:pt x="272" y="927"/>
                      </a:lnTo>
                      <a:lnTo>
                        <a:pt x="278" y="971"/>
                      </a:lnTo>
                      <a:lnTo>
                        <a:pt x="287" y="1019"/>
                      </a:lnTo>
                      <a:lnTo>
                        <a:pt x="301" y="1068"/>
                      </a:lnTo>
                      <a:lnTo>
                        <a:pt x="321" y="1120"/>
                      </a:lnTo>
                      <a:lnTo>
                        <a:pt x="321" y="706"/>
                      </a:lnTo>
                      <a:close/>
                      <a:moveTo>
                        <a:pt x="2284" y="632"/>
                      </a:moveTo>
                      <a:lnTo>
                        <a:pt x="2284" y="1120"/>
                      </a:lnTo>
                      <a:lnTo>
                        <a:pt x="2308" y="1058"/>
                      </a:lnTo>
                      <a:lnTo>
                        <a:pt x="2325" y="999"/>
                      </a:lnTo>
                      <a:lnTo>
                        <a:pt x="2336" y="944"/>
                      </a:lnTo>
                      <a:lnTo>
                        <a:pt x="2342" y="891"/>
                      </a:lnTo>
                      <a:lnTo>
                        <a:pt x="2343" y="841"/>
                      </a:lnTo>
                      <a:lnTo>
                        <a:pt x="2340" y="795"/>
                      </a:lnTo>
                      <a:lnTo>
                        <a:pt x="2331" y="749"/>
                      </a:lnTo>
                      <a:lnTo>
                        <a:pt x="2320" y="708"/>
                      </a:lnTo>
                      <a:lnTo>
                        <a:pt x="2304" y="668"/>
                      </a:lnTo>
                      <a:lnTo>
                        <a:pt x="2284" y="632"/>
                      </a:lnTo>
                      <a:close/>
                      <a:moveTo>
                        <a:pt x="1445" y="630"/>
                      </a:moveTo>
                      <a:lnTo>
                        <a:pt x="1426" y="667"/>
                      </a:lnTo>
                      <a:lnTo>
                        <a:pt x="1410" y="708"/>
                      </a:lnTo>
                      <a:lnTo>
                        <a:pt x="1398" y="749"/>
                      </a:lnTo>
                      <a:lnTo>
                        <a:pt x="1389" y="793"/>
                      </a:lnTo>
                      <a:lnTo>
                        <a:pt x="1386" y="841"/>
                      </a:lnTo>
                      <a:lnTo>
                        <a:pt x="1387" y="891"/>
                      </a:lnTo>
                      <a:lnTo>
                        <a:pt x="1393" y="944"/>
                      </a:lnTo>
                      <a:lnTo>
                        <a:pt x="1405" y="999"/>
                      </a:lnTo>
                      <a:lnTo>
                        <a:pt x="1422" y="1059"/>
                      </a:lnTo>
                      <a:lnTo>
                        <a:pt x="1445" y="1120"/>
                      </a:lnTo>
                      <a:lnTo>
                        <a:pt x="1445" y="630"/>
                      </a:lnTo>
                      <a:close/>
                      <a:moveTo>
                        <a:pt x="3052" y="274"/>
                      </a:moveTo>
                      <a:lnTo>
                        <a:pt x="2969" y="832"/>
                      </a:lnTo>
                      <a:lnTo>
                        <a:pt x="3052" y="948"/>
                      </a:lnTo>
                      <a:lnTo>
                        <a:pt x="3055" y="948"/>
                      </a:lnTo>
                      <a:lnTo>
                        <a:pt x="3138" y="832"/>
                      </a:lnTo>
                      <a:lnTo>
                        <a:pt x="3055" y="274"/>
                      </a:lnTo>
                      <a:lnTo>
                        <a:pt x="3052" y="274"/>
                      </a:lnTo>
                      <a:close/>
                      <a:moveTo>
                        <a:pt x="674" y="274"/>
                      </a:moveTo>
                      <a:lnTo>
                        <a:pt x="591" y="832"/>
                      </a:lnTo>
                      <a:lnTo>
                        <a:pt x="674" y="948"/>
                      </a:lnTo>
                      <a:lnTo>
                        <a:pt x="677" y="948"/>
                      </a:lnTo>
                      <a:lnTo>
                        <a:pt x="760" y="832"/>
                      </a:lnTo>
                      <a:lnTo>
                        <a:pt x="677" y="274"/>
                      </a:lnTo>
                      <a:lnTo>
                        <a:pt x="674" y="274"/>
                      </a:lnTo>
                      <a:close/>
                      <a:moveTo>
                        <a:pt x="1863" y="119"/>
                      </a:moveTo>
                      <a:lnTo>
                        <a:pt x="1765" y="780"/>
                      </a:lnTo>
                      <a:lnTo>
                        <a:pt x="1863" y="916"/>
                      </a:lnTo>
                      <a:lnTo>
                        <a:pt x="1866" y="916"/>
                      </a:lnTo>
                      <a:lnTo>
                        <a:pt x="1965" y="780"/>
                      </a:lnTo>
                      <a:lnTo>
                        <a:pt x="1866" y="119"/>
                      </a:lnTo>
                      <a:lnTo>
                        <a:pt x="1863" y="119"/>
                      </a:lnTo>
                      <a:close/>
                      <a:moveTo>
                        <a:pt x="1765" y="0"/>
                      </a:moveTo>
                      <a:lnTo>
                        <a:pt x="1864" y="104"/>
                      </a:lnTo>
                      <a:lnTo>
                        <a:pt x="1967" y="1"/>
                      </a:lnTo>
                      <a:lnTo>
                        <a:pt x="2019" y="17"/>
                      </a:lnTo>
                      <a:lnTo>
                        <a:pt x="2069" y="39"/>
                      </a:lnTo>
                      <a:lnTo>
                        <a:pt x="2117" y="66"/>
                      </a:lnTo>
                      <a:lnTo>
                        <a:pt x="2126" y="71"/>
                      </a:lnTo>
                      <a:lnTo>
                        <a:pt x="2138" y="77"/>
                      </a:lnTo>
                      <a:lnTo>
                        <a:pt x="2169" y="97"/>
                      </a:lnTo>
                      <a:lnTo>
                        <a:pt x="2206" y="120"/>
                      </a:lnTo>
                      <a:lnTo>
                        <a:pt x="2246" y="147"/>
                      </a:lnTo>
                      <a:lnTo>
                        <a:pt x="2289" y="178"/>
                      </a:lnTo>
                      <a:lnTo>
                        <a:pt x="2335" y="213"/>
                      </a:lnTo>
                      <a:lnTo>
                        <a:pt x="2380" y="252"/>
                      </a:lnTo>
                      <a:lnTo>
                        <a:pt x="2425" y="296"/>
                      </a:lnTo>
                      <a:lnTo>
                        <a:pt x="2469" y="344"/>
                      </a:lnTo>
                      <a:lnTo>
                        <a:pt x="2511" y="397"/>
                      </a:lnTo>
                      <a:lnTo>
                        <a:pt x="2550" y="454"/>
                      </a:lnTo>
                      <a:lnTo>
                        <a:pt x="2592" y="410"/>
                      </a:lnTo>
                      <a:lnTo>
                        <a:pt x="2635" y="371"/>
                      </a:lnTo>
                      <a:lnTo>
                        <a:pt x="2677" y="337"/>
                      </a:lnTo>
                      <a:lnTo>
                        <a:pt x="2719" y="306"/>
                      </a:lnTo>
                      <a:lnTo>
                        <a:pt x="2757" y="279"/>
                      </a:lnTo>
                      <a:lnTo>
                        <a:pt x="2793" y="257"/>
                      </a:lnTo>
                      <a:lnTo>
                        <a:pt x="2822" y="239"/>
                      </a:lnTo>
                      <a:lnTo>
                        <a:pt x="2830" y="234"/>
                      </a:lnTo>
                      <a:lnTo>
                        <a:pt x="2840" y="230"/>
                      </a:lnTo>
                      <a:lnTo>
                        <a:pt x="2881" y="206"/>
                      </a:lnTo>
                      <a:lnTo>
                        <a:pt x="2924" y="187"/>
                      </a:lnTo>
                      <a:lnTo>
                        <a:pt x="2969" y="174"/>
                      </a:lnTo>
                      <a:lnTo>
                        <a:pt x="2970" y="173"/>
                      </a:lnTo>
                      <a:lnTo>
                        <a:pt x="3053" y="261"/>
                      </a:lnTo>
                      <a:lnTo>
                        <a:pt x="3139" y="174"/>
                      </a:lnTo>
                      <a:lnTo>
                        <a:pt x="3183" y="187"/>
                      </a:lnTo>
                      <a:lnTo>
                        <a:pt x="3226" y="206"/>
                      </a:lnTo>
                      <a:lnTo>
                        <a:pt x="3265" y="230"/>
                      </a:lnTo>
                      <a:lnTo>
                        <a:pt x="3271" y="233"/>
                      </a:lnTo>
                      <a:lnTo>
                        <a:pt x="3277" y="235"/>
                      </a:lnTo>
                      <a:lnTo>
                        <a:pt x="3284" y="239"/>
                      </a:lnTo>
                      <a:lnTo>
                        <a:pt x="3303" y="251"/>
                      </a:lnTo>
                      <a:lnTo>
                        <a:pt x="3325" y="264"/>
                      </a:lnTo>
                      <a:lnTo>
                        <a:pt x="3348" y="279"/>
                      </a:lnTo>
                      <a:lnTo>
                        <a:pt x="3374" y="296"/>
                      </a:lnTo>
                      <a:lnTo>
                        <a:pt x="3401" y="316"/>
                      </a:lnTo>
                      <a:lnTo>
                        <a:pt x="3429" y="337"/>
                      </a:lnTo>
                      <a:lnTo>
                        <a:pt x="3457" y="359"/>
                      </a:lnTo>
                      <a:lnTo>
                        <a:pt x="3486" y="384"/>
                      </a:lnTo>
                      <a:lnTo>
                        <a:pt x="3515" y="410"/>
                      </a:lnTo>
                      <a:lnTo>
                        <a:pt x="3542" y="440"/>
                      </a:lnTo>
                      <a:lnTo>
                        <a:pt x="3570" y="470"/>
                      </a:lnTo>
                      <a:lnTo>
                        <a:pt x="3596" y="503"/>
                      </a:lnTo>
                      <a:lnTo>
                        <a:pt x="3621" y="539"/>
                      </a:lnTo>
                      <a:lnTo>
                        <a:pt x="3645" y="575"/>
                      </a:lnTo>
                      <a:lnTo>
                        <a:pt x="3666" y="616"/>
                      </a:lnTo>
                      <a:lnTo>
                        <a:pt x="3684" y="657"/>
                      </a:lnTo>
                      <a:lnTo>
                        <a:pt x="3700" y="701"/>
                      </a:lnTo>
                      <a:lnTo>
                        <a:pt x="3712" y="748"/>
                      </a:lnTo>
                      <a:lnTo>
                        <a:pt x="3722" y="798"/>
                      </a:lnTo>
                      <a:lnTo>
                        <a:pt x="3727" y="850"/>
                      </a:lnTo>
                      <a:lnTo>
                        <a:pt x="3728" y="903"/>
                      </a:lnTo>
                      <a:lnTo>
                        <a:pt x="3724" y="960"/>
                      </a:lnTo>
                      <a:lnTo>
                        <a:pt x="3717" y="1020"/>
                      </a:lnTo>
                      <a:lnTo>
                        <a:pt x="3703" y="1082"/>
                      </a:lnTo>
                      <a:lnTo>
                        <a:pt x="3685" y="1147"/>
                      </a:lnTo>
                      <a:lnTo>
                        <a:pt x="3661" y="1214"/>
                      </a:lnTo>
                      <a:lnTo>
                        <a:pt x="3630" y="1285"/>
                      </a:lnTo>
                      <a:lnTo>
                        <a:pt x="3592" y="1358"/>
                      </a:lnTo>
                      <a:lnTo>
                        <a:pt x="3579" y="1379"/>
                      </a:lnTo>
                      <a:lnTo>
                        <a:pt x="3561" y="1397"/>
                      </a:lnTo>
                      <a:lnTo>
                        <a:pt x="3542" y="1410"/>
                      </a:lnTo>
                      <a:lnTo>
                        <a:pt x="3520" y="1420"/>
                      </a:lnTo>
                      <a:lnTo>
                        <a:pt x="3498" y="1426"/>
                      </a:lnTo>
                      <a:lnTo>
                        <a:pt x="3473" y="1429"/>
                      </a:lnTo>
                      <a:lnTo>
                        <a:pt x="3452" y="1426"/>
                      </a:lnTo>
                      <a:lnTo>
                        <a:pt x="3430" y="1421"/>
                      </a:lnTo>
                      <a:lnTo>
                        <a:pt x="3410" y="1412"/>
                      </a:lnTo>
                      <a:lnTo>
                        <a:pt x="3391" y="1399"/>
                      </a:lnTo>
                      <a:lnTo>
                        <a:pt x="3375" y="1385"/>
                      </a:lnTo>
                      <a:lnTo>
                        <a:pt x="3375" y="2652"/>
                      </a:lnTo>
                      <a:lnTo>
                        <a:pt x="3372" y="2684"/>
                      </a:lnTo>
                      <a:lnTo>
                        <a:pt x="3363" y="2713"/>
                      </a:lnTo>
                      <a:lnTo>
                        <a:pt x="3348" y="2740"/>
                      </a:lnTo>
                      <a:lnTo>
                        <a:pt x="3329" y="2764"/>
                      </a:lnTo>
                      <a:lnTo>
                        <a:pt x="3304" y="2783"/>
                      </a:lnTo>
                      <a:lnTo>
                        <a:pt x="3277" y="2797"/>
                      </a:lnTo>
                      <a:lnTo>
                        <a:pt x="3248" y="2807"/>
                      </a:lnTo>
                      <a:lnTo>
                        <a:pt x="3216" y="2811"/>
                      </a:lnTo>
                      <a:lnTo>
                        <a:pt x="3184" y="2807"/>
                      </a:lnTo>
                      <a:lnTo>
                        <a:pt x="3154" y="2797"/>
                      </a:lnTo>
                      <a:lnTo>
                        <a:pt x="3127" y="2783"/>
                      </a:lnTo>
                      <a:lnTo>
                        <a:pt x="3104" y="2764"/>
                      </a:lnTo>
                      <a:lnTo>
                        <a:pt x="3084" y="2740"/>
                      </a:lnTo>
                      <a:lnTo>
                        <a:pt x="3069" y="2713"/>
                      </a:lnTo>
                      <a:lnTo>
                        <a:pt x="3061" y="2684"/>
                      </a:lnTo>
                      <a:lnTo>
                        <a:pt x="3057" y="2652"/>
                      </a:lnTo>
                      <a:lnTo>
                        <a:pt x="3057" y="1546"/>
                      </a:lnTo>
                      <a:lnTo>
                        <a:pt x="3053" y="1546"/>
                      </a:lnTo>
                      <a:lnTo>
                        <a:pt x="3044" y="1546"/>
                      </a:lnTo>
                      <a:lnTo>
                        <a:pt x="3034" y="1545"/>
                      </a:lnTo>
                      <a:lnTo>
                        <a:pt x="3035" y="2652"/>
                      </a:lnTo>
                      <a:lnTo>
                        <a:pt x="3031" y="2684"/>
                      </a:lnTo>
                      <a:lnTo>
                        <a:pt x="3021" y="2713"/>
                      </a:lnTo>
                      <a:lnTo>
                        <a:pt x="3007" y="2740"/>
                      </a:lnTo>
                      <a:lnTo>
                        <a:pt x="2987" y="2764"/>
                      </a:lnTo>
                      <a:lnTo>
                        <a:pt x="2964" y="2783"/>
                      </a:lnTo>
                      <a:lnTo>
                        <a:pt x="2937" y="2797"/>
                      </a:lnTo>
                      <a:lnTo>
                        <a:pt x="2908" y="2807"/>
                      </a:lnTo>
                      <a:lnTo>
                        <a:pt x="2876" y="2811"/>
                      </a:lnTo>
                      <a:lnTo>
                        <a:pt x="2843" y="2807"/>
                      </a:lnTo>
                      <a:lnTo>
                        <a:pt x="2813" y="2797"/>
                      </a:lnTo>
                      <a:lnTo>
                        <a:pt x="2786" y="2783"/>
                      </a:lnTo>
                      <a:lnTo>
                        <a:pt x="2763" y="2764"/>
                      </a:lnTo>
                      <a:lnTo>
                        <a:pt x="2744" y="2740"/>
                      </a:lnTo>
                      <a:lnTo>
                        <a:pt x="2729" y="2713"/>
                      </a:lnTo>
                      <a:lnTo>
                        <a:pt x="2719" y="2684"/>
                      </a:lnTo>
                      <a:lnTo>
                        <a:pt x="2717" y="2652"/>
                      </a:lnTo>
                      <a:lnTo>
                        <a:pt x="2717" y="1399"/>
                      </a:lnTo>
                      <a:lnTo>
                        <a:pt x="2696" y="1412"/>
                      </a:lnTo>
                      <a:lnTo>
                        <a:pt x="2675" y="1421"/>
                      </a:lnTo>
                      <a:lnTo>
                        <a:pt x="2654" y="1426"/>
                      </a:lnTo>
                      <a:lnTo>
                        <a:pt x="2632" y="1429"/>
                      </a:lnTo>
                      <a:lnTo>
                        <a:pt x="2606" y="1426"/>
                      </a:lnTo>
                      <a:lnTo>
                        <a:pt x="2581" y="1418"/>
                      </a:lnTo>
                      <a:lnTo>
                        <a:pt x="2557" y="1405"/>
                      </a:lnTo>
                      <a:lnTo>
                        <a:pt x="2537" y="1388"/>
                      </a:lnTo>
                      <a:lnTo>
                        <a:pt x="2520" y="1367"/>
                      </a:lnTo>
                      <a:lnTo>
                        <a:pt x="2502" y="1402"/>
                      </a:lnTo>
                      <a:lnTo>
                        <a:pt x="2486" y="1426"/>
                      </a:lnTo>
                      <a:lnTo>
                        <a:pt x="2466" y="1447"/>
                      </a:lnTo>
                      <a:lnTo>
                        <a:pt x="2442" y="1463"/>
                      </a:lnTo>
                      <a:lnTo>
                        <a:pt x="2418" y="1475"/>
                      </a:lnTo>
                      <a:lnTo>
                        <a:pt x="2390" y="1483"/>
                      </a:lnTo>
                      <a:lnTo>
                        <a:pt x="2363" y="1485"/>
                      </a:lnTo>
                      <a:lnTo>
                        <a:pt x="2337" y="1483"/>
                      </a:lnTo>
                      <a:lnTo>
                        <a:pt x="2311" y="1476"/>
                      </a:lnTo>
                      <a:lnTo>
                        <a:pt x="2287" y="1465"/>
                      </a:lnTo>
                      <a:lnTo>
                        <a:pt x="2265" y="1451"/>
                      </a:lnTo>
                      <a:lnTo>
                        <a:pt x="2245" y="1434"/>
                      </a:lnTo>
                      <a:lnTo>
                        <a:pt x="2245" y="2932"/>
                      </a:lnTo>
                      <a:lnTo>
                        <a:pt x="2242" y="2970"/>
                      </a:lnTo>
                      <a:lnTo>
                        <a:pt x="2231" y="3004"/>
                      </a:lnTo>
                      <a:lnTo>
                        <a:pt x="2213" y="3037"/>
                      </a:lnTo>
                      <a:lnTo>
                        <a:pt x="2190" y="3064"/>
                      </a:lnTo>
                      <a:lnTo>
                        <a:pt x="2162" y="3088"/>
                      </a:lnTo>
                      <a:lnTo>
                        <a:pt x="2130" y="3105"/>
                      </a:lnTo>
                      <a:lnTo>
                        <a:pt x="2095" y="3116"/>
                      </a:lnTo>
                      <a:lnTo>
                        <a:pt x="2057" y="3119"/>
                      </a:lnTo>
                      <a:lnTo>
                        <a:pt x="2020" y="3116"/>
                      </a:lnTo>
                      <a:lnTo>
                        <a:pt x="1984" y="3105"/>
                      </a:lnTo>
                      <a:lnTo>
                        <a:pt x="1953" y="3088"/>
                      </a:lnTo>
                      <a:lnTo>
                        <a:pt x="1924" y="3064"/>
                      </a:lnTo>
                      <a:lnTo>
                        <a:pt x="1901" y="3037"/>
                      </a:lnTo>
                      <a:lnTo>
                        <a:pt x="1884" y="3004"/>
                      </a:lnTo>
                      <a:lnTo>
                        <a:pt x="1873" y="2970"/>
                      </a:lnTo>
                      <a:lnTo>
                        <a:pt x="1869" y="2932"/>
                      </a:lnTo>
                      <a:lnTo>
                        <a:pt x="1869" y="1625"/>
                      </a:lnTo>
                      <a:lnTo>
                        <a:pt x="1864" y="1625"/>
                      </a:lnTo>
                      <a:lnTo>
                        <a:pt x="1842" y="1623"/>
                      </a:lnTo>
                      <a:lnTo>
                        <a:pt x="1842" y="2932"/>
                      </a:lnTo>
                      <a:lnTo>
                        <a:pt x="1839" y="2970"/>
                      </a:lnTo>
                      <a:lnTo>
                        <a:pt x="1828" y="3004"/>
                      </a:lnTo>
                      <a:lnTo>
                        <a:pt x="1811" y="3037"/>
                      </a:lnTo>
                      <a:lnTo>
                        <a:pt x="1787" y="3064"/>
                      </a:lnTo>
                      <a:lnTo>
                        <a:pt x="1759" y="3088"/>
                      </a:lnTo>
                      <a:lnTo>
                        <a:pt x="1727" y="3105"/>
                      </a:lnTo>
                      <a:lnTo>
                        <a:pt x="1692" y="3116"/>
                      </a:lnTo>
                      <a:lnTo>
                        <a:pt x="1654" y="3119"/>
                      </a:lnTo>
                      <a:lnTo>
                        <a:pt x="1616" y="3116"/>
                      </a:lnTo>
                      <a:lnTo>
                        <a:pt x="1582" y="3105"/>
                      </a:lnTo>
                      <a:lnTo>
                        <a:pt x="1549" y="3088"/>
                      </a:lnTo>
                      <a:lnTo>
                        <a:pt x="1522" y="3064"/>
                      </a:lnTo>
                      <a:lnTo>
                        <a:pt x="1498" y="3037"/>
                      </a:lnTo>
                      <a:lnTo>
                        <a:pt x="1481" y="3004"/>
                      </a:lnTo>
                      <a:lnTo>
                        <a:pt x="1470" y="2970"/>
                      </a:lnTo>
                      <a:lnTo>
                        <a:pt x="1467" y="2932"/>
                      </a:lnTo>
                      <a:lnTo>
                        <a:pt x="1467" y="1450"/>
                      </a:lnTo>
                      <a:lnTo>
                        <a:pt x="1443" y="1465"/>
                      </a:lnTo>
                      <a:lnTo>
                        <a:pt x="1418" y="1476"/>
                      </a:lnTo>
                      <a:lnTo>
                        <a:pt x="1392" y="1483"/>
                      </a:lnTo>
                      <a:lnTo>
                        <a:pt x="1366" y="1485"/>
                      </a:lnTo>
                      <a:lnTo>
                        <a:pt x="1339" y="1483"/>
                      </a:lnTo>
                      <a:lnTo>
                        <a:pt x="1312" y="1475"/>
                      </a:lnTo>
                      <a:lnTo>
                        <a:pt x="1287" y="1463"/>
                      </a:lnTo>
                      <a:lnTo>
                        <a:pt x="1263" y="1447"/>
                      </a:lnTo>
                      <a:lnTo>
                        <a:pt x="1244" y="1426"/>
                      </a:lnTo>
                      <a:lnTo>
                        <a:pt x="1227" y="1402"/>
                      </a:lnTo>
                      <a:lnTo>
                        <a:pt x="1209" y="1367"/>
                      </a:lnTo>
                      <a:lnTo>
                        <a:pt x="1191" y="1388"/>
                      </a:lnTo>
                      <a:lnTo>
                        <a:pt x="1171" y="1405"/>
                      </a:lnTo>
                      <a:lnTo>
                        <a:pt x="1148" y="1418"/>
                      </a:lnTo>
                      <a:lnTo>
                        <a:pt x="1123" y="1426"/>
                      </a:lnTo>
                      <a:lnTo>
                        <a:pt x="1097" y="1429"/>
                      </a:lnTo>
                      <a:lnTo>
                        <a:pt x="1075" y="1426"/>
                      </a:lnTo>
                      <a:lnTo>
                        <a:pt x="1053" y="1421"/>
                      </a:lnTo>
                      <a:lnTo>
                        <a:pt x="1032" y="1412"/>
                      </a:lnTo>
                      <a:lnTo>
                        <a:pt x="1014" y="1399"/>
                      </a:lnTo>
                      <a:lnTo>
                        <a:pt x="998" y="1385"/>
                      </a:lnTo>
                      <a:lnTo>
                        <a:pt x="998" y="2652"/>
                      </a:lnTo>
                      <a:lnTo>
                        <a:pt x="994" y="2684"/>
                      </a:lnTo>
                      <a:lnTo>
                        <a:pt x="985" y="2713"/>
                      </a:lnTo>
                      <a:lnTo>
                        <a:pt x="971" y="2740"/>
                      </a:lnTo>
                      <a:lnTo>
                        <a:pt x="951" y="2764"/>
                      </a:lnTo>
                      <a:lnTo>
                        <a:pt x="927" y="2783"/>
                      </a:lnTo>
                      <a:lnTo>
                        <a:pt x="900" y="2797"/>
                      </a:lnTo>
                      <a:lnTo>
                        <a:pt x="870" y="2807"/>
                      </a:lnTo>
                      <a:lnTo>
                        <a:pt x="838" y="2811"/>
                      </a:lnTo>
                      <a:lnTo>
                        <a:pt x="807" y="2807"/>
                      </a:lnTo>
                      <a:lnTo>
                        <a:pt x="776" y="2797"/>
                      </a:lnTo>
                      <a:lnTo>
                        <a:pt x="749" y="2783"/>
                      </a:lnTo>
                      <a:lnTo>
                        <a:pt x="726" y="2764"/>
                      </a:lnTo>
                      <a:lnTo>
                        <a:pt x="706" y="2740"/>
                      </a:lnTo>
                      <a:lnTo>
                        <a:pt x="692" y="2713"/>
                      </a:lnTo>
                      <a:lnTo>
                        <a:pt x="683" y="2684"/>
                      </a:lnTo>
                      <a:lnTo>
                        <a:pt x="679" y="2652"/>
                      </a:lnTo>
                      <a:lnTo>
                        <a:pt x="679" y="1546"/>
                      </a:lnTo>
                      <a:lnTo>
                        <a:pt x="676" y="1546"/>
                      </a:lnTo>
                      <a:lnTo>
                        <a:pt x="666" y="1546"/>
                      </a:lnTo>
                      <a:lnTo>
                        <a:pt x="657" y="1545"/>
                      </a:lnTo>
                      <a:lnTo>
                        <a:pt x="657" y="2652"/>
                      </a:lnTo>
                      <a:lnTo>
                        <a:pt x="654" y="2684"/>
                      </a:lnTo>
                      <a:lnTo>
                        <a:pt x="644" y="2713"/>
                      </a:lnTo>
                      <a:lnTo>
                        <a:pt x="629" y="2740"/>
                      </a:lnTo>
                      <a:lnTo>
                        <a:pt x="611" y="2764"/>
                      </a:lnTo>
                      <a:lnTo>
                        <a:pt x="586" y="2783"/>
                      </a:lnTo>
                      <a:lnTo>
                        <a:pt x="559" y="2797"/>
                      </a:lnTo>
                      <a:lnTo>
                        <a:pt x="530" y="2807"/>
                      </a:lnTo>
                      <a:lnTo>
                        <a:pt x="498" y="2811"/>
                      </a:lnTo>
                      <a:lnTo>
                        <a:pt x="466" y="2807"/>
                      </a:lnTo>
                      <a:lnTo>
                        <a:pt x="436" y="2797"/>
                      </a:lnTo>
                      <a:lnTo>
                        <a:pt x="409" y="2783"/>
                      </a:lnTo>
                      <a:lnTo>
                        <a:pt x="385" y="2764"/>
                      </a:lnTo>
                      <a:lnTo>
                        <a:pt x="366" y="2740"/>
                      </a:lnTo>
                      <a:lnTo>
                        <a:pt x="351" y="2713"/>
                      </a:lnTo>
                      <a:lnTo>
                        <a:pt x="341" y="2684"/>
                      </a:lnTo>
                      <a:lnTo>
                        <a:pt x="339" y="2652"/>
                      </a:lnTo>
                      <a:lnTo>
                        <a:pt x="339" y="1399"/>
                      </a:lnTo>
                      <a:lnTo>
                        <a:pt x="319" y="1412"/>
                      </a:lnTo>
                      <a:lnTo>
                        <a:pt x="299" y="1421"/>
                      </a:lnTo>
                      <a:lnTo>
                        <a:pt x="276" y="1426"/>
                      </a:lnTo>
                      <a:lnTo>
                        <a:pt x="254" y="1429"/>
                      </a:lnTo>
                      <a:lnTo>
                        <a:pt x="231" y="1426"/>
                      </a:lnTo>
                      <a:lnTo>
                        <a:pt x="208" y="1420"/>
                      </a:lnTo>
                      <a:lnTo>
                        <a:pt x="187" y="1410"/>
                      </a:lnTo>
                      <a:lnTo>
                        <a:pt x="168" y="1397"/>
                      </a:lnTo>
                      <a:lnTo>
                        <a:pt x="150" y="1379"/>
                      </a:lnTo>
                      <a:lnTo>
                        <a:pt x="137" y="1358"/>
                      </a:lnTo>
                      <a:lnTo>
                        <a:pt x="99" y="1285"/>
                      </a:lnTo>
                      <a:lnTo>
                        <a:pt x="68" y="1214"/>
                      </a:lnTo>
                      <a:lnTo>
                        <a:pt x="44" y="1147"/>
                      </a:lnTo>
                      <a:lnTo>
                        <a:pt x="25" y="1082"/>
                      </a:lnTo>
                      <a:lnTo>
                        <a:pt x="12" y="1020"/>
                      </a:lnTo>
                      <a:lnTo>
                        <a:pt x="3" y="961"/>
                      </a:lnTo>
                      <a:lnTo>
                        <a:pt x="0" y="903"/>
                      </a:lnTo>
                      <a:lnTo>
                        <a:pt x="1" y="850"/>
                      </a:lnTo>
                      <a:lnTo>
                        <a:pt x="7" y="798"/>
                      </a:lnTo>
                      <a:lnTo>
                        <a:pt x="16" y="748"/>
                      </a:lnTo>
                      <a:lnTo>
                        <a:pt x="29" y="701"/>
                      </a:lnTo>
                      <a:lnTo>
                        <a:pt x="45" y="657"/>
                      </a:lnTo>
                      <a:lnTo>
                        <a:pt x="63" y="616"/>
                      </a:lnTo>
                      <a:lnTo>
                        <a:pt x="84" y="575"/>
                      </a:lnTo>
                      <a:lnTo>
                        <a:pt x="108" y="539"/>
                      </a:lnTo>
                      <a:lnTo>
                        <a:pt x="132" y="503"/>
                      </a:lnTo>
                      <a:lnTo>
                        <a:pt x="159" y="470"/>
                      </a:lnTo>
                      <a:lnTo>
                        <a:pt x="186" y="440"/>
                      </a:lnTo>
                      <a:lnTo>
                        <a:pt x="214" y="411"/>
                      </a:lnTo>
                      <a:lnTo>
                        <a:pt x="242" y="384"/>
                      </a:lnTo>
                      <a:lnTo>
                        <a:pt x="272" y="360"/>
                      </a:lnTo>
                      <a:lnTo>
                        <a:pt x="300" y="337"/>
                      </a:lnTo>
                      <a:lnTo>
                        <a:pt x="327" y="316"/>
                      </a:lnTo>
                      <a:lnTo>
                        <a:pt x="354" y="296"/>
                      </a:lnTo>
                      <a:lnTo>
                        <a:pt x="379" y="279"/>
                      </a:lnTo>
                      <a:lnTo>
                        <a:pt x="404" y="264"/>
                      </a:lnTo>
                      <a:lnTo>
                        <a:pt x="425" y="251"/>
                      </a:lnTo>
                      <a:lnTo>
                        <a:pt x="444" y="239"/>
                      </a:lnTo>
                      <a:lnTo>
                        <a:pt x="450" y="235"/>
                      </a:lnTo>
                      <a:lnTo>
                        <a:pt x="456" y="233"/>
                      </a:lnTo>
                      <a:lnTo>
                        <a:pt x="463" y="230"/>
                      </a:lnTo>
                      <a:lnTo>
                        <a:pt x="503" y="206"/>
                      </a:lnTo>
                      <a:lnTo>
                        <a:pt x="546" y="187"/>
                      </a:lnTo>
                      <a:lnTo>
                        <a:pt x="591" y="174"/>
                      </a:lnTo>
                      <a:lnTo>
                        <a:pt x="592" y="173"/>
                      </a:lnTo>
                      <a:lnTo>
                        <a:pt x="676" y="261"/>
                      </a:lnTo>
                      <a:lnTo>
                        <a:pt x="761" y="174"/>
                      </a:lnTo>
                      <a:lnTo>
                        <a:pt x="805" y="187"/>
                      </a:lnTo>
                      <a:lnTo>
                        <a:pt x="848" y="207"/>
                      </a:lnTo>
                      <a:lnTo>
                        <a:pt x="889" y="230"/>
                      </a:lnTo>
                      <a:lnTo>
                        <a:pt x="897" y="234"/>
                      </a:lnTo>
                      <a:lnTo>
                        <a:pt x="906" y="239"/>
                      </a:lnTo>
                      <a:lnTo>
                        <a:pt x="936" y="257"/>
                      </a:lnTo>
                      <a:lnTo>
                        <a:pt x="971" y="279"/>
                      </a:lnTo>
                      <a:lnTo>
                        <a:pt x="1010" y="306"/>
                      </a:lnTo>
                      <a:lnTo>
                        <a:pt x="1051" y="337"/>
                      </a:lnTo>
                      <a:lnTo>
                        <a:pt x="1093" y="371"/>
                      </a:lnTo>
                      <a:lnTo>
                        <a:pt x="1136" y="410"/>
                      </a:lnTo>
                      <a:lnTo>
                        <a:pt x="1179" y="454"/>
                      </a:lnTo>
                      <a:lnTo>
                        <a:pt x="1217" y="397"/>
                      </a:lnTo>
                      <a:lnTo>
                        <a:pt x="1260" y="344"/>
                      </a:lnTo>
                      <a:lnTo>
                        <a:pt x="1304" y="296"/>
                      </a:lnTo>
                      <a:lnTo>
                        <a:pt x="1349" y="252"/>
                      </a:lnTo>
                      <a:lnTo>
                        <a:pt x="1394" y="213"/>
                      </a:lnTo>
                      <a:lnTo>
                        <a:pt x="1440" y="179"/>
                      </a:lnTo>
                      <a:lnTo>
                        <a:pt x="1482" y="147"/>
                      </a:lnTo>
                      <a:lnTo>
                        <a:pt x="1523" y="120"/>
                      </a:lnTo>
                      <a:lnTo>
                        <a:pt x="1560" y="97"/>
                      </a:lnTo>
                      <a:lnTo>
                        <a:pt x="1591" y="77"/>
                      </a:lnTo>
                      <a:lnTo>
                        <a:pt x="1612" y="67"/>
                      </a:lnTo>
                      <a:lnTo>
                        <a:pt x="1661" y="38"/>
                      </a:lnTo>
                      <a:lnTo>
                        <a:pt x="1711" y="16"/>
                      </a:lnTo>
                      <a:lnTo>
                        <a:pt x="1764" y="0"/>
                      </a:lnTo>
                      <a:lnTo>
                        <a:pt x="1765" y="0"/>
                      </a:lnTo>
                      <a:close/>
                    </a:path>
                  </a:pathLst>
                </a:custGeom>
                <a:solidFill>
                  <a:schemeClr val="accent3"/>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sp>
              <p:nvSpPr>
                <p:cNvPr id="32" name="Freeform 35"/>
                <p:cNvSpPr>
                  <a:spLocks/>
                </p:cNvSpPr>
                <p:nvPr/>
              </p:nvSpPr>
              <p:spPr bwMode="auto">
                <a:xfrm>
                  <a:off x="131" y="89"/>
                  <a:ext cx="138" cy="139"/>
                </a:xfrm>
                <a:custGeom>
                  <a:avLst/>
                  <a:gdLst>
                    <a:gd name="T0" fmla="*/ 347 w 693"/>
                    <a:gd name="T1" fmla="*/ 0 h 693"/>
                    <a:gd name="T2" fmla="*/ 398 w 693"/>
                    <a:gd name="T3" fmla="*/ 4 h 693"/>
                    <a:gd name="T4" fmla="*/ 447 w 693"/>
                    <a:gd name="T5" fmla="*/ 15 h 693"/>
                    <a:gd name="T6" fmla="*/ 492 w 693"/>
                    <a:gd name="T7" fmla="*/ 32 h 693"/>
                    <a:gd name="T8" fmla="*/ 535 w 693"/>
                    <a:gd name="T9" fmla="*/ 55 h 693"/>
                    <a:gd name="T10" fmla="*/ 574 w 693"/>
                    <a:gd name="T11" fmla="*/ 85 h 693"/>
                    <a:gd name="T12" fmla="*/ 609 w 693"/>
                    <a:gd name="T13" fmla="*/ 119 h 693"/>
                    <a:gd name="T14" fmla="*/ 637 w 693"/>
                    <a:gd name="T15" fmla="*/ 158 h 693"/>
                    <a:gd name="T16" fmla="*/ 661 w 693"/>
                    <a:gd name="T17" fmla="*/ 200 h 693"/>
                    <a:gd name="T18" fmla="*/ 678 w 693"/>
                    <a:gd name="T19" fmla="*/ 246 h 693"/>
                    <a:gd name="T20" fmla="*/ 689 w 693"/>
                    <a:gd name="T21" fmla="*/ 295 h 693"/>
                    <a:gd name="T22" fmla="*/ 693 w 693"/>
                    <a:gd name="T23" fmla="*/ 347 h 693"/>
                    <a:gd name="T24" fmla="*/ 689 w 693"/>
                    <a:gd name="T25" fmla="*/ 398 h 693"/>
                    <a:gd name="T26" fmla="*/ 678 w 693"/>
                    <a:gd name="T27" fmla="*/ 446 h 693"/>
                    <a:gd name="T28" fmla="*/ 661 w 693"/>
                    <a:gd name="T29" fmla="*/ 492 h 693"/>
                    <a:gd name="T30" fmla="*/ 637 w 693"/>
                    <a:gd name="T31" fmla="*/ 535 h 693"/>
                    <a:gd name="T32" fmla="*/ 609 w 693"/>
                    <a:gd name="T33" fmla="*/ 573 h 693"/>
                    <a:gd name="T34" fmla="*/ 574 w 693"/>
                    <a:gd name="T35" fmla="*/ 608 h 693"/>
                    <a:gd name="T36" fmla="*/ 535 w 693"/>
                    <a:gd name="T37" fmla="*/ 637 h 693"/>
                    <a:gd name="T38" fmla="*/ 492 w 693"/>
                    <a:gd name="T39" fmla="*/ 660 h 693"/>
                    <a:gd name="T40" fmla="*/ 447 w 693"/>
                    <a:gd name="T41" fmla="*/ 679 h 693"/>
                    <a:gd name="T42" fmla="*/ 398 w 693"/>
                    <a:gd name="T43" fmla="*/ 690 h 693"/>
                    <a:gd name="T44" fmla="*/ 347 w 693"/>
                    <a:gd name="T45" fmla="*/ 693 h 693"/>
                    <a:gd name="T46" fmla="*/ 295 w 693"/>
                    <a:gd name="T47" fmla="*/ 690 h 693"/>
                    <a:gd name="T48" fmla="*/ 246 w 693"/>
                    <a:gd name="T49" fmla="*/ 679 h 693"/>
                    <a:gd name="T50" fmla="*/ 201 w 693"/>
                    <a:gd name="T51" fmla="*/ 660 h 693"/>
                    <a:gd name="T52" fmla="*/ 158 w 693"/>
                    <a:gd name="T53" fmla="*/ 637 h 693"/>
                    <a:gd name="T54" fmla="*/ 119 w 693"/>
                    <a:gd name="T55" fmla="*/ 608 h 693"/>
                    <a:gd name="T56" fmla="*/ 85 w 693"/>
                    <a:gd name="T57" fmla="*/ 573 h 693"/>
                    <a:gd name="T58" fmla="*/ 56 w 693"/>
                    <a:gd name="T59" fmla="*/ 535 h 693"/>
                    <a:gd name="T60" fmla="*/ 32 w 693"/>
                    <a:gd name="T61" fmla="*/ 492 h 693"/>
                    <a:gd name="T62" fmla="*/ 15 w 693"/>
                    <a:gd name="T63" fmla="*/ 446 h 693"/>
                    <a:gd name="T64" fmla="*/ 4 w 693"/>
                    <a:gd name="T65" fmla="*/ 398 h 693"/>
                    <a:gd name="T66" fmla="*/ 0 w 693"/>
                    <a:gd name="T67" fmla="*/ 347 h 693"/>
                    <a:gd name="T68" fmla="*/ 4 w 693"/>
                    <a:gd name="T69" fmla="*/ 295 h 693"/>
                    <a:gd name="T70" fmla="*/ 15 w 693"/>
                    <a:gd name="T71" fmla="*/ 246 h 693"/>
                    <a:gd name="T72" fmla="*/ 32 w 693"/>
                    <a:gd name="T73" fmla="*/ 200 h 693"/>
                    <a:gd name="T74" fmla="*/ 56 w 693"/>
                    <a:gd name="T75" fmla="*/ 158 h 693"/>
                    <a:gd name="T76" fmla="*/ 85 w 693"/>
                    <a:gd name="T77" fmla="*/ 119 h 693"/>
                    <a:gd name="T78" fmla="*/ 119 w 693"/>
                    <a:gd name="T79" fmla="*/ 85 h 693"/>
                    <a:gd name="T80" fmla="*/ 158 w 693"/>
                    <a:gd name="T81" fmla="*/ 55 h 693"/>
                    <a:gd name="T82" fmla="*/ 201 w 693"/>
                    <a:gd name="T83" fmla="*/ 32 h 693"/>
                    <a:gd name="T84" fmla="*/ 246 w 693"/>
                    <a:gd name="T85" fmla="*/ 15 h 693"/>
                    <a:gd name="T86" fmla="*/ 295 w 693"/>
                    <a:gd name="T87" fmla="*/ 4 h 693"/>
                    <a:gd name="T88" fmla="*/ 347 w 693"/>
                    <a:gd name="T89"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3" h="693">
                      <a:moveTo>
                        <a:pt x="347" y="0"/>
                      </a:moveTo>
                      <a:lnTo>
                        <a:pt x="398" y="4"/>
                      </a:lnTo>
                      <a:lnTo>
                        <a:pt x="447" y="15"/>
                      </a:lnTo>
                      <a:lnTo>
                        <a:pt x="492" y="32"/>
                      </a:lnTo>
                      <a:lnTo>
                        <a:pt x="535" y="55"/>
                      </a:lnTo>
                      <a:lnTo>
                        <a:pt x="574" y="85"/>
                      </a:lnTo>
                      <a:lnTo>
                        <a:pt x="609" y="119"/>
                      </a:lnTo>
                      <a:lnTo>
                        <a:pt x="637" y="158"/>
                      </a:lnTo>
                      <a:lnTo>
                        <a:pt x="661" y="200"/>
                      </a:lnTo>
                      <a:lnTo>
                        <a:pt x="678" y="246"/>
                      </a:lnTo>
                      <a:lnTo>
                        <a:pt x="689" y="295"/>
                      </a:lnTo>
                      <a:lnTo>
                        <a:pt x="693" y="347"/>
                      </a:lnTo>
                      <a:lnTo>
                        <a:pt x="689" y="398"/>
                      </a:lnTo>
                      <a:lnTo>
                        <a:pt x="678" y="446"/>
                      </a:lnTo>
                      <a:lnTo>
                        <a:pt x="661" y="492"/>
                      </a:lnTo>
                      <a:lnTo>
                        <a:pt x="637" y="535"/>
                      </a:lnTo>
                      <a:lnTo>
                        <a:pt x="609" y="573"/>
                      </a:lnTo>
                      <a:lnTo>
                        <a:pt x="574" y="608"/>
                      </a:lnTo>
                      <a:lnTo>
                        <a:pt x="535" y="637"/>
                      </a:lnTo>
                      <a:lnTo>
                        <a:pt x="492" y="660"/>
                      </a:lnTo>
                      <a:lnTo>
                        <a:pt x="447" y="679"/>
                      </a:lnTo>
                      <a:lnTo>
                        <a:pt x="398" y="690"/>
                      </a:lnTo>
                      <a:lnTo>
                        <a:pt x="347" y="693"/>
                      </a:lnTo>
                      <a:lnTo>
                        <a:pt x="295" y="690"/>
                      </a:lnTo>
                      <a:lnTo>
                        <a:pt x="246" y="679"/>
                      </a:lnTo>
                      <a:lnTo>
                        <a:pt x="201" y="660"/>
                      </a:lnTo>
                      <a:lnTo>
                        <a:pt x="158" y="637"/>
                      </a:lnTo>
                      <a:lnTo>
                        <a:pt x="119" y="608"/>
                      </a:lnTo>
                      <a:lnTo>
                        <a:pt x="85" y="573"/>
                      </a:lnTo>
                      <a:lnTo>
                        <a:pt x="56" y="535"/>
                      </a:lnTo>
                      <a:lnTo>
                        <a:pt x="32" y="492"/>
                      </a:lnTo>
                      <a:lnTo>
                        <a:pt x="15" y="446"/>
                      </a:lnTo>
                      <a:lnTo>
                        <a:pt x="4" y="398"/>
                      </a:lnTo>
                      <a:lnTo>
                        <a:pt x="0" y="347"/>
                      </a:lnTo>
                      <a:lnTo>
                        <a:pt x="4" y="295"/>
                      </a:lnTo>
                      <a:lnTo>
                        <a:pt x="15" y="246"/>
                      </a:lnTo>
                      <a:lnTo>
                        <a:pt x="32" y="200"/>
                      </a:lnTo>
                      <a:lnTo>
                        <a:pt x="56" y="158"/>
                      </a:lnTo>
                      <a:lnTo>
                        <a:pt x="85" y="119"/>
                      </a:lnTo>
                      <a:lnTo>
                        <a:pt x="119" y="85"/>
                      </a:lnTo>
                      <a:lnTo>
                        <a:pt x="158" y="55"/>
                      </a:lnTo>
                      <a:lnTo>
                        <a:pt x="201" y="32"/>
                      </a:lnTo>
                      <a:lnTo>
                        <a:pt x="246" y="15"/>
                      </a:lnTo>
                      <a:lnTo>
                        <a:pt x="295" y="4"/>
                      </a:lnTo>
                      <a:lnTo>
                        <a:pt x="347" y="0"/>
                      </a:lnTo>
                      <a:close/>
                    </a:path>
                  </a:pathLst>
                </a:custGeom>
                <a:solidFill>
                  <a:schemeClr val="accent3"/>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grpSp>
          <p:grpSp>
            <p:nvGrpSpPr>
              <p:cNvPr id="24" name="Gruppieren 23"/>
              <p:cNvGrpSpPr>
                <a:grpSpLocks noChangeAspect="1"/>
              </p:cNvGrpSpPr>
              <p:nvPr/>
            </p:nvGrpSpPr>
            <p:grpSpPr>
              <a:xfrm>
                <a:off x="8294485" y="2279156"/>
                <a:ext cx="504008" cy="783386"/>
                <a:chOff x="1174830" y="1502136"/>
                <a:chExt cx="425253" cy="660979"/>
              </a:xfrm>
            </p:grpSpPr>
            <p:sp>
              <p:nvSpPr>
                <p:cNvPr id="25" name="Freeform 44"/>
                <p:cNvSpPr>
                  <a:spLocks/>
                </p:cNvSpPr>
                <p:nvPr/>
              </p:nvSpPr>
              <p:spPr bwMode="auto">
                <a:xfrm>
                  <a:off x="1237611" y="1502136"/>
                  <a:ext cx="136223" cy="137408"/>
                </a:xfrm>
                <a:custGeom>
                  <a:avLst/>
                  <a:gdLst>
                    <a:gd name="T0" fmla="*/ 289 w 577"/>
                    <a:gd name="T1" fmla="*/ 0 h 577"/>
                    <a:gd name="T2" fmla="*/ 336 w 577"/>
                    <a:gd name="T3" fmla="*/ 3 h 577"/>
                    <a:gd name="T4" fmla="*/ 380 w 577"/>
                    <a:gd name="T5" fmla="*/ 14 h 577"/>
                    <a:gd name="T6" fmla="*/ 421 w 577"/>
                    <a:gd name="T7" fmla="*/ 32 h 577"/>
                    <a:gd name="T8" fmla="*/ 459 w 577"/>
                    <a:gd name="T9" fmla="*/ 56 h 577"/>
                    <a:gd name="T10" fmla="*/ 493 w 577"/>
                    <a:gd name="T11" fmla="*/ 85 h 577"/>
                    <a:gd name="T12" fmla="*/ 522 w 577"/>
                    <a:gd name="T13" fmla="*/ 119 h 577"/>
                    <a:gd name="T14" fmla="*/ 546 w 577"/>
                    <a:gd name="T15" fmla="*/ 156 h 577"/>
                    <a:gd name="T16" fmla="*/ 563 w 577"/>
                    <a:gd name="T17" fmla="*/ 198 h 577"/>
                    <a:gd name="T18" fmla="*/ 574 w 577"/>
                    <a:gd name="T19" fmla="*/ 242 h 577"/>
                    <a:gd name="T20" fmla="*/ 577 w 577"/>
                    <a:gd name="T21" fmla="*/ 289 h 577"/>
                    <a:gd name="T22" fmla="*/ 574 w 577"/>
                    <a:gd name="T23" fmla="*/ 336 h 577"/>
                    <a:gd name="T24" fmla="*/ 563 w 577"/>
                    <a:gd name="T25" fmla="*/ 380 h 577"/>
                    <a:gd name="T26" fmla="*/ 546 w 577"/>
                    <a:gd name="T27" fmla="*/ 421 h 577"/>
                    <a:gd name="T28" fmla="*/ 522 w 577"/>
                    <a:gd name="T29" fmla="*/ 459 h 577"/>
                    <a:gd name="T30" fmla="*/ 493 w 577"/>
                    <a:gd name="T31" fmla="*/ 493 h 577"/>
                    <a:gd name="T32" fmla="*/ 459 w 577"/>
                    <a:gd name="T33" fmla="*/ 522 h 577"/>
                    <a:gd name="T34" fmla="*/ 421 w 577"/>
                    <a:gd name="T35" fmla="*/ 545 h 577"/>
                    <a:gd name="T36" fmla="*/ 380 w 577"/>
                    <a:gd name="T37" fmla="*/ 563 h 577"/>
                    <a:gd name="T38" fmla="*/ 336 w 577"/>
                    <a:gd name="T39" fmla="*/ 573 h 577"/>
                    <a:gd name="T40" fmla="*/ 289 w 577"/>
                    <a:gd name="T41" fmla="*/ 577 h 577"/>
                    <a:gd name="T42" fmla="*/ 242 w 577"/>
                    <a:gd name="T43" fmla="*/ 573 h 577"/>
                    <a:gd name="T44" fmla="*/ 198 w 577"/>
                    <a:gd name="T45" fmla="*/ 563 h 577"/>
                    <a:gd name="T46" fmla="*/ 156 w 577"/>
                    <a:gd name="T47" fmla="*/ 545 h 577"/>
                    <a:gd name="T48" fmla="*/ 119 w 577"/>
                    <a:gd name="T49" fmla="*/ 522 h 577"/>
                    <a:gd name="T50" fmla="*/ 85 w 577"/>
                    <a:gd name="T51" fmla="*/ 493 h 577"/>
                    <a:gd name="T52" fmla="*/ 56 w 577"/>
                    <a:gd name="T53" fmla="*/ 459 h 577"/>
                    <a:gd name="T54" fmla="*/ 32 w 577"/>
                    <a:gd name="T55" fmla="*/ 421 h 577"/>
                    <a:gd name="T56" fmla="*/ 14 w 577"/>
                    <a:gd name="T57" fmla="*/ 380 h 577"/>
                    <a:gd name="T58" fmla="*/ 3 w 577"/>
                    <a:gd name="T59" fmla="*/ 336 h 577"/>
                    <a:gd name="T60" fmla="*/ 0 w 577"/>
                    <a:gd name="T61" fmla="*/ 289 h 577"/>
                    <a:gd name="T62" fmla="*/ 3 w 577"/>
                    <a:gd name="T63" fmla="*/ 242 h 577"/>
                    <a:gd name="T64" fmla="*/ 15 w 577"/>
                    <a:gd name="T65" fmla="*/ 198 h 577"/>
                    <a:gd name="T66" fmla="*/ 32 w 577"/>
                    <a:gd name="T67" fmla="*/ 156 h 577"/>
                    <a:gd name="T68" fmla="*/ 56 w 577"/>
                    <a:gd name="T69" fmla="*/ 119 h 577"/>
                    <a:gd name="T70" fmla="*/ 85 w 577"/>
                    <a:gd name="T71" fmla="*/ 85 h 577"/>
                    <a:gd name="T72" fmla="*/ 119 w 577"/>
                    <a:gd name="T73" fmla="*/ 56 h 577"/>
                    <a:gd name="T74" fmla="*/ 156 w 577"/>
                    <a:gd name="T75" fmla="*/ 32 h 577"/>
                    <a:gd name="T76" fmla="*/ 198 w 577"/>
                    <a:gd name="T77" fmla="*/ 14 h 577"/>
                    <a:gd name="T78" fmla="*/ 242 w 577"/>
                    <a:gd name="T79" fmla="*/ 3 h 577"/>
                    <a:gd name="T80" fmla="*/ 289 w 577"/>
                    <a:gd name="T8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7" h="577">
                      <a:moveTo>
                        <a:pt x="289" y="0"/>
                      </a:moveTo>
                      <a:lnTo>
                        <a:pt x="336" y="3"/>
                      </a:lnTo>
                      <a:lnTo>
                        <a:pt x="380" y="14"/>
                      </a:lnTo>
                      <a:lnTo>
                        <a:pt x="421" y="32"/>
                      </a:lnTo>
                      <a:lnTo>
                        <a:pt x="459" y="56"/>
                      </a:lnTo>
                      <a:lnTo>
                        <a:pt x="493" y="85"/>
                      </a:lnTo>
                      <a:lnTo>
                        <a:pt x="522" y="119"/>
                      </a:lnTo>
                      <a:lnTo>
                        <a:pt x="546" y="156"/>
                      </a:lnTo>
                      <a:lnTo>
                        <a:pt x="563" y="198"/>
                      </a:lnTo>
                      <a:lnTo>
                        <a:pt x="574" y="242"/>
                      </a:lnTo>
                      <a:lnTo>
                        <a:pt x="577" y="289"/>
                      </a:lnTo>
                      <a:lnTo>
                        <a:pt x="574" y="336"/>
                      </a:lnTo>
                      <a:lnTo>
                        <a:pt x="563" y="380"/>
                      </a:lnTo>
                      <a:lnTo>
                        <a:pt x="546" y="421"/>
                      </a:lnTo>
                      <a:lnTo>
                        <a:pt x="522" y="459"/>
                      </a:lnTo>
                      <a:lnTo>
                        <a:pt x="493" y="493"/>
                      </a:lnTo>
                      <a:lnTo>
                        <a:pt x="459" y="522"/>
                      </a:lnTo>
                      <a:lnTo>
                        <a:pt x="421" y="545"/>
                      </a:lnTo>
                      <a:lnTo>
                        <a:pt x="380" y="563"/>
                      </a:lnTo>
                      <a:lnTo>
                        <a:pt x="336" y="573"/>
                      </a:lnTo>
                      <a:lnTo>
                        <a:pt x="289" y="577"/>
                      </a:lnTo>
                      <a:lnTo>
                        <a:pt x="242" y="573"/>
                      </a:lnTo>
                      <a:lnTo>
                        <a:pt x="198" y="563"/>
                      </a:lnTo>
                      <a:lnTo>
                        <a:pt x="156" y="545"/>
                      </a:lnTo>
                      <a:lnTo>
                        <a:pt x="119" y="522"/>
                      </a:lnTo>
                      <a:lnTo>
                        <a:pt x="85" y="493"/>
                      </a:lnTo>
                      <a:lnTo>
                        <a:pt x="56" y="459"/>
                      </a:lnTo>
                      <a:lnTo>
                        <a:pt x="32" y="421"/>
                      </a:lnTo>
                      <a:lnTo>
                        <a:pt x="14" y="380"/>
                      </a:lnTo>
                      <a:lnTo>
                        <a:pt x="3" y="336"/>
                      </a:lnTo>
                      <a:lnTo>
                        <a:pt x="0" y="289"/>
                      </a:lnTo>
                      <a:lnTo>
                        <a:pt x="3" y="242"/>
                      </a:lnTo>
                      <a:lnTo>
                        <a:pt x="15" y="198"/>
                      </a:lnTo>
                      <a:lnTo>
                        <a:pt x="32" y="156"/>
                      </a:lnTo>
                      <a:lnTo>
                        <a:pt x="56" y="119"/>
                      </a:lnTo>
                      <a:lnTo>
                        <a:pt x="85" y="85"/>
                      </a:lnTo>
                      <a:lnTo>
                        <a:pt x="119" y="56"/>
                      </a:lnTo>
                      <a:lnTo>
                        <a:pt x="156" y="32"/>
                      </a:lnTo>
                      <a:lnTo>
                        <a:pt x="198" y="14"/>
                      </a:lnTo>
                      <a:lnTo>
                        <a:pt x="242" y="3"/>
                      </a:lnTo>
                      <a:lnTo>
                        <a:pt x="289" y="0"/>
                      </a:lnTo>
                      <a:close/>
                    </a:path>
                  </a:pathLst>
                </a:custGeom>
                <a:solidFill>
                  <a:schemeClr val="accent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sp>
              <p:nvSpPr>
                <p:cNvPr id="26" name="Freeform 45"/>
                <p:cNvSpPr>
                  <a:spLocks/>
                </p:cNvSpPr>
                <p:nvPr/>
              </p:nvSpPr>
              <p:spPr bwMode="auto">
                <a:xfrm>
                  <a:off x="1174830" y="1643098"/>
                  <a:ext cx="195450" cy="520017"/>
                </a:xfrm>
                <a:custGeom>
                  <a:avLst/>
                  <a:gdLst>
                    <a:gd name="T0" fmla="*/ 627 w 829"/>
                    <a:gd name="T1" fmla="*/ 0 h 2196"/>
                    <a:gd name="T2" fmla="*/ 725 w 829"/>
                    <a:gd name="T3" fmla="*/ 38 h 2196"/>
                    <a:gd name="T4" fmla="*/ 829 w 829"/>
                    <a:gd name="T5" fmla="*/ 104 h 2196"/>
                    <a:gd name="T6" fmla="*/ 741 w 829"/>
                    <a:gd name="T7" fmla="*/ 194 h 2196"/>
                    <a:gd name="T8" fmla="*/ 665 w 829"/>
                    <a:gd name="T9" fmla="*/ 311 h 2196"/>
                    <a:gd name="T10" fmla="*/ 605 w 829"/>
                    <a:gd name="T11" fmla="*/ 458 h 2196"/>
                    <a:gd name="T12" fmla="*/ 567 w 829"/>
                    <a:gd name="T13" fmla="*/ 646 h 2196"/>
                    <a:gd name="T14" fmla="*/ 556 w 829"/>
                    <a:gd name="T15" fmla="*/ 878 h 2196"/>
                    <a:gd name="T16" fmla="*/ 589 w 829"/>
                    <a:gd name="T17" fmla="*/ 979 h 2196"/>
                    <a:gd name="T18" fmla="*/ 669 w 829"/>
                    <a:gd name="T19" fmla="*/ 1045 h 2196"/>
                    <a:gd name="T20" fmla="*/ 742 w 829"/>
                    <a:gd name="T21" fmla="*/ 1060 h 2196"/>
                    <a:gd name="T22" fmla="*/ 730 w 829"/>
                    <a:gd name="T23" fmla="*/ 1170 h 2196"/>
                    <a:gd name="T24" fmla="*/ 701 w 829"/>
                    <a:gd name="T25" fmla="*/ 1320 h 2196"/>
                    <a:gd name="T26" fmla="*/ 682 w 829"/>
                    <a:gd name="T27" fmla="*/ 1431 h 2196"/>
                    <a:gd name="T28" fmla="*/ 681 w 829"/>
                    <a:gd name="T29" fmla="*/ 1500 h 2196"/>
                    <a:gd name="T30" fmla="*/ 725 w 829"/>
                    <a:gd name="T31" fmla="*/ 1569 h 2196"/>
                    <a:gd name="T32" fmla="*/ 823 w 829"/>
                    <a:gd name="T33" fmla="*/ 1621 h 2196"/>
                    <a:gd name="T34" fmla="*/ 809 w 829"/>
                    <a:gd name="T35" fmla="*/ 2123 h 2196"/>
                    <a:gd name="T36" fmla="*/ 748 w 829"/>
                    <a:gd name="T37" fmla="*/ 2183 h 2196"/>
                    <a:gd name="T38" fmla="*/ 659 w 829"/>
                    <a:gd name="T39" fmla="*/ 2194 h 2196"/>
                    <a:gd name="T40" fmla="*/ 587 w 829"/>
                    <a:gd name="T41" fmla="*/ 2147 h 2196"/>
                    <a:gd name="T42" fmla="*/ 557 w 829"/>
                    <a:gd name="T43" fmla="*/ 2064 h 2196"/>
                    <a:gd name="T44" fmla="*/ 547 w 829"/>
                    <a:gd name="T45" fmla="*/ 1144 h 2196"/>
                    <a:gd name="T46" fmla="*/ 536 w 829"/>
                    <a:gd name="T47" fmla="*/ 2094 h 2196"/>
                    <a:gd name="T48" fmla="*/ 489 w 829"/>
                    <a:gd name="T49" fmla="*/ 2168 h 2196"/>
                    <a:gd name="T50" fmla="*/ 406 w 829"/>
                    <a:gd name="T51" fmla="*/ 2196 h 2196"/>
                    <a:gd name="T52" fmla="*/ 323 w 829"/>
                    <a:gd name="T53" fmla="*/ 2168 h 2196"/>
                    <a:gd name="T54" fmla="*/ 278 w 829"/>
                    <a:gd name="T55" fmla="*/ 2094 h 2196"/>
                    <a:gd name="T56" fmla="*/ 274 w 829"/>
                    <a:gd name="T57" fmla="*/ 982 h 2196"/>
                    <a:gd name="T58" fmla="*/ 261 w 829"/>
                    <a:gd name="T59" fmla="*/ 918 h 2196"/>
                    <a:gd name="T60" fmla="*/ 248 w 829"/>
                    <a:gd name="T61" fmla="*/ 523 h 2196"/>
                    <a:gd name="T62" fmla="*/ 227 w 829"/>
                    <a:gd name="T63" fmla="*/ 646 h 2196"/>
                    <a:gd name="T64" fmla="*/ 227 w 829"/>
                    <a:gd name="T65" fmla="*/ 804 h 2196"/>
                    <a:gd name="T66" fmla="*/ 226 w 829"/>
                    <a:gd name="T67" fmla="*/ 914 h 2196"/>
                    <a:gd name="T68" fmla="*/ 181 w 829"/>
                    <a:gd name="T69" fmla="*/ 971 h 2196"/>
                    <a:gd name="T70" fmla="*/ 126 w 829"/>
                    <a:gd name="T71" fmla="*/ 988 h 2196"/>
                    <a:gd name="T72" fmla="*/ 75 w 829"/>
                    <a:gd name="T73" fmla="*/ 978 h 2196"/>
                    <a:gd name="T74" fmla="*/ 24 w 829"/>
                    <a:gd name="T75" fmla="*/ 933 h 2196"/>
                    <a:gd name="T76" fmla="*/ 3 w 829"/>
                    <a:gd name="T77" fmla="*/ 809 h 2196"/>
                    <a:gd name="T78" fmla="*/ 8 w 829"/>
                    <a:gd name="T79" fmla="*/ 605 h 2196"/>
                    <a:gd name="T80" fmla="*/ 40 w 829"/>
                    <a:gd name="T81" fmla="*/ 439 h 2196"/>
                    <a:gd name="T82" fmla="*/ 98 w 829"/>
                    <a:gd name="T83" fmla="*/ 308 h 2196"/>
                    <a:gd name="T84" fmla="*/ 173 w 829"/>
                    <a:gd name="T85" fmla="*/ 204 h 2196"/>
                    <a:gd name="T86" fmla="*/ 263 w 829"/>
                    <a:gd name="T87" fmla="*/ 121 h 2196"/>
                    <a:gd name="T88" fmla="*/ 362 w 829"/>
                    <a:gd name="T89" fmla="*/ 54 h 2196"/>
                    <a:gd name="T90" fmla="*/ 412 w 829"/>
                    <a:gd name="T91" fmla="*/ 26 h 2196"/>
                    <a:gd name="T92" fmla="*/ 485 w 829"/>
                    <a:gd name="T93"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9" h="2196">
                      <a:moveTo>
                        <a:pt x="485" y="0"/>
                      </a:moveTo>
                      <a:lnTo>
                        <a:pt x="555" y="73"/>
                      </a:lnTo>
                      <a:lnTo>
                        <a:pt x="627" y="0"/>
                      </a:lnTo>
                      <a:lnTo>
                        <a:pt x="669" y="14"/>
                      </a:lnTo>
                      <a:lnTo>
                        <a:pt x="710" y="34"/>
                      </a:lnTo>
                      <a:lnTo>
                        <a:pt x="725" y="38"/>
                      </a:lnTo>
                      <a:lnTo>
                        <a:pt x="741" y="46"/>
                      </a:lnTo>
                      <a:lnTo>
                        <a:pt x="785" y="74"/>
                      </a:lnTo>
                      <a:lnTo>
                        <a:pt x="829" y="104"/>
                      </a:lnTo>
                      <a:lnTo>
                        <a:pt x="799" y="132"/>
                      </a:lnTo>
                      <a:lnTo>
                        <a:pt x="769" y="162"/>
                      </a:lnTo>
                      <a:lnTo>
                        <a:pt x="741" y="194"/>
                      </a:lnTo>
                      <a:lnTo>
                        <a:pt x="713" y="230"/>
                      </a:lnTo>
                      <a:lnTo>
                        <a:pt x="688" y="269"/>
                      </a:lnTo>
                      <a:lnTo>
                        <a:pt x="665" y="311"/>
                      </a:lnTo>
                      <a:lnTo>
                        <a:pt x="643" y="356"/>
                      </a:lnTo>
                      <a:lnTo>
                        <a:pt x="623" y="406"/>
                      </a:lnTo>
                      <a:lnTo>
                        <a:pt x="605" y="458"/>
                      </a:lnTo>
                      <a:lnTo>
                        <a:pt x="590" y="517"/>
                      </a:lnTo>
                      <a:lnTo>
                        <a:pt x="578" y="578"/>
                      </a:lnTo>
                      <a:lnTo>
                        <a:pt x="567" y="646"/>
                      </a:lnTo>
                      <a:lnTo>
                        <a:pt x="561" y="718"/>
                      </a:lnTo>
                      <a:lnTo>
                        <a:pt x="556" y="796"/>
                      </a:lnTo>
                      <a:lnTo>
                        <a:pt x="556" y="878"/>
                      </a:lnTo>
                      <a:lnTo>
                        <a:pt x="560" y="914"/>
                      </a:lnTo>
                      <a:lnTo>
                        <a:pt x="572" y="949"/>
                      </a:lnTo>
                      <a:lnTo>
                        <a:pt x="589" y="979"/>
                      </a:lnTo>
                      <a:lnTo>
                        <a:pt x="611" y="1007"/>
                      </a:lnTo>
                      <a:lnTo>
                        <a:pt x="638" y="1029"/>
                      </a:lnTo>
                      <a:lnTo>
                        <a:pt x="669" y="1045"/>
                      </a:lnTo>
                      <a:lnTo>
                        <a:pt x="703" y="1056"/>
                      </a:lnTo>
                      <a:lnTo>
                        <a:pt x="740" y="1060"/>
                      </a:lnTo>
                      <a:lnTo>
                        <a:pt x="742" y="1060"/>
                      </a:lnTo>
                      <a:lnTo>
                        <a:pt x="754" y="1059"/>
                      </a:lnTo>
                      <a:lnTo>
                        <a:pt x="742" y="1115"/>
                      </a:lnTo>
                      <a:lnTo>
                        <a:pt x="730" y="1170"/>
                      </a:lnTo>
                      <a:lnTo>
                        <a:pt x="719" y="1223"/>
                      </a:lnTo>
                      <a:lnTo>
                        <a:pt x="710" y="1273"/>
                      </a:lnTo>
                      <a:lnTo>
                        <a:pt x="701" y="1320"/>
                      </a:lnTo>
                      <a:lnTo>
                        <a:pt x="693" y="1362"/>
                      </a:lnTo>
                      <a:lnTo>
                        <a:pt x="687" y="1399"/>
                      </a:lnTo>
                      <a:lnTo>
                        <a:pt x="682" y="1431"/>
                      </a:lnTo>
                      <a:lnTo>
                        <a:pt x="680" y="1456"/>
                      </a:lnTo>
                      <a:lnTo>
                        <a:pt x="679" y="1475"/>
                      </a:lnTo>
                      <a:lnTo>
                        <a:pt x="681" y="1500"/>
                      </a:lnTo>
                      <a:lnTo>
                        <a:pt x="689" y="1525"/>
                      </a:lnTo>
                      <a:lnTo>
                        <a:pt x="705" y="1547"/>
                      </a:lnTo>
                      <a:lnTo>
                        <a:pt x="725" y="1569"/>
                      </a:lnTo>
                      <a:lnTo>
                        <a:pt x="752" y="1588"/>
                      </a:lnTo>
                      <a:lnTo>
                        <a:pt x="784" y="1606"/>
                      </a:lnTo>
                      <a:lnTo>
                        <a:pt x="823" y="1621"/>
                      </a:lnTo>
                      <a:lnTo>
                        <a:pt x="823" y="2064"/>
                      </a:lnTo>
                      <a:lnTo>
                        <a:pt x="819" y="2094"/>
                      </a:lnTo>
                      <a:lnTo>
                        <a:pt x="809" y="2123"/>
                      </a:lnTo>
                      <a:lnTo>
                        <a:pt x="794" y="2147"/>
                      </a:lnTo>
                      <a:lnTo>
                        <a:pt x="773" y="2168"/>
                      </a:lnTo>
                      <a:lnTo>
                        <a:pt x="748" y="2183"/>
                      </a:lnTo>
                      <a:lnTo>
                        <a:pt x="721" y="2194"/>
                      </a:lnTo>
                      <a:lnTo>
                        <a:pt x="691" y="2196"/>
                      </a:lnTo>
                      <a:lnTo>
                        <a:pt x="659" y="2194"/>
                      </a:lnTo>
                      <a:lnTo>
                        <a:pt x="632" y="2183"/>
                      </a:lnTo>
                      <a:lnTo>
                        <a:pt x="608" y="2168"/>
                      </a:lnTo>
                      <a:lnTo>
                        <a:pt x="587" y="2147"/>
                      </a:lnTo>
                      <a:lnTo>
                        <a:pt x="572" y="2123"/>
                      </a:lnTo>
                      <a:lnTo>
                        <a:pt x="561" y="2094"/>
                      </a:lnTo>
                      <a:lnTo>
                        <a:pt x="557" y="2064"/>
                      </a:lnTo>
                      <a:lnTo>
                        <a:pt x="557" y="1144"/>
                      </a:lnTo>
                      <a:lnTo>
                        <a:pt x="555" y="1144"/>
                      </a:lnTo>
                      <a:lnTo>
                        <a:pt x="547" y="1144"/>
                      </a:lnTo>
                      <a:lnTo>
                        <a:pt x="539" y="1143"/>
                      </a:lnTo>
                      <a:lnTo>
                        <a:pt x="539" y="2064"/>
                      </a:lnTo>
                      <a:lnTo>
                        <a:pt x="536" y="2094"/>
                      </a:lnTo>
                      <a:lnTo>
                        <a:pt x="526" y="2122"/>
                      </a:lnTo>
                      <a:lnTo>
                        <a:pt x="511" y="2147"/>
                      </a:lnTo>
                      <a:lnTo>
                        <a:pt x="489" y="2168"/>
                      </a:lnTo>
                      <a:lnTo>
                        <a:pt x="465" y="2183"/>
                      </a:lnTo>
                      <a:lnTo>
                        <a:pt x="437" y="2193"/>
                      </a:lnTo>
                      <a:lnTo>
                        <a:pt x="406" y="2196"/>
                      </a:lnTo>
                      <a:lnTo>
                        <a:pt x="376" y="2193"/>
                      </a:lnTo>
                      <a:lnTo>
                        <a:pt x="349" y="2183"/>
                      </a:lnTo>
                      <a:lnTo>
                        <a:pt x="323" y="2168"/>
                      </a:lnTo>
                      <a:lnTo>
                        <a:pt x="303" y="2147"/>
                      </a:lnTo>
                      <a:lnTo>
                        <a:pt x="287" y="2123"/>
                      </a:lnTo>
                      <a:lnTo>
                        <a:pt x="278" y="2094"/>
                      </a:lnTo>
                      <a:lnTo>
                        <a:pt x="274" y="2064"/>
                      </a:lnTo>
                      <a:lnTo>
                        <a:pt x="274" y="991"/>
                      </a:lnTo>
                      <a:lnTo>
                        <a:pt x="274" y="982"/>
                      </a:lnTo>
                      <a:lnTo>
                        <a:pt x="275" y="973"/>
                      </a:lnTo>
                      <a:lnTo>
                        <a:pt x="267" y="946"/>
                      </a:lnTo>
                      <a:lnTo>
                        <a:pt x="261" y="918"/>
                      </a:lnTo>
                      <a:lnTo>
                        <a:pt x="260" y="889"/>
                      </a:lnTo>
                      <a:lnTo>
                        <a:pt x="260" y="488"/>
                      </a:lnTo>
                      <a:lnTo>
                        <a:pt x="248" y="523"/>
                      </a:lnTo>
                      <a:lnTo>
                        <a:pt x="239" y="560"/>
                      </a:lnTo>
                      <a:lnTo>
                        <a:pt x="232" y="601"/>
                      </a:lnTo>
                      <a:lnTo>
                        <a:pt x="227" y="646"/>
                      </a:lnTo>
                      <a:lnTo>
                        <a:pt x="225" y="695"/>
                      </a:lnTo>
                      <a:lnTo>
                        <a:pt x="225" y="746"/>
                      </a:lnTo>
                      <a:lnTo>
                        <a:pt x="227" y="804"/>
                      </a:lnTo>
                      <a:lnTo>
                        <a:pt x="232" y="865"/>
                      </a:lnTo>
                      <a:lnTo>
                        <a:pt x="232" y="890"/>
                      </a:lnTo>
                      <a:lnTo>
                        <a:pt x="226" y="914"/>
                      </a:lnTo>
                      <a:lnTo>
                        <a:pt x="215" y="937"/>
                      </a:lnTo>
                      <a:lnTo>
                        <a:pt x="200" y="957"/>
                      </a:lnTo>
                      <a:lnTo>
                        <a:pt x="181" y="971"/>
                      </a:lnTo>
                      <a:lnTo>
                        <a:pt x="158" y="982"/>
                      </a:lnTo>
                      <a:lnTo>
                        <a:pt x="132" y="988"/>
                      </a:lnTo>
                      <a:lnTo>
                        <a:pt x="126" y="988"/>
                      </a:lnTo>
                      <a:lnTo>
                        <a:pt x="120" y="988"/>
                      </a:lnTo>
                      <a:lnTo>
                        <a:pt x="96" y="985"/>
                      </a:lnTo>
                      <a:lnTo>
                        <a:pt x="75" y="978"/>
                      </a:lnTo>
                      <a:lnTo>
                        <a:pt x="54" y="966"/>
                      </a:lnTo>
                      <a:lnTo>
                        <a:pt x="38" y="952"/>
                      </a:lnTo>
                      <a:lnTo>
                        <a:pt x="24" y="933"/>
                      </a:lnTo>
                      <a:lnTo>
                        <a:pt x="15" y="911"/>
                      </a:lnTo>
                      <a:lnTo>
                        <a:pt x="9" y="887"/>
                      </a:lnTo>
                      <a:lnTo>
                        <a:pt x="3" y="809"/>
                      </a:lnTo>
                      <a:lnTo>
                        <a:pt x="0" y="736"/>
                      </a:lnTo>
                      <a:lnTo>
                        <a:pt x="3" y="667"/>
                      </a:lnTo>
                      <a:lnTo>
                        <a:pt x="8" y="605"/>
                      </a:lnTo>
                      <a:lnTo>
                        <a:pt x="15" y="545"/>
                      </a:lnTo>
                      <a:lnTo>
                        <a:pt x="26" y="491"/>
                      </a:lnTo>
                      <a:lnTo>
                        <a:pt x="40" y="439"/>
                      </a:lnTo>
                      <a:lnTo>
                        <a:pt x="57" y="392"/>
                      </a:lnTo>
                      <a:lnTo>
                        <a:pt x="76" y="348"/>
                      </a:lnTo>
                      <a:lnTo>
                        <a:pt x="98" y="308"/>
                      </a:lnTo>
                      <a:lnTo>
                        <a:pt x="120" y="270"/>
                      </a:lnTo>
                      <a:lnTo>
                        <a:pt x="146" y="236"/>
                      </a:lnTo>
                      <a:lnTo>
                        <a:pt x="173" y="204"/>
                      </a:lnTo>
                      <a:lnTo>
                        <a:pt x="202" y="174"/>
                      </a:lnTo>
                      <a:lnTo>
                        <a:pt x="232" y="146"/>
                      </a:lnTo>
                      <a:lnTo>
                        <a:pt x="263" y="121"/>
                      </a:lnTo>
                      <a:lnTo>
                        <a:pt x="296" y="97"/>
                      </a:lnTo>
                      <a:lnTo>
                        <a:pt x="328" y="76"/>
                      </a:lnTo>
                      <a:lnTo>
                        <a:pt x="362" y="54"/>
                      </a:lnTo>
                      <a:lnTo>
                        <a:pt x="370" y="49"/>
                      </a:lnTo>
                      <a:lnTo>
                        <a:pt x="380" y="46"/>
                      </a:lnTo>
                      <a:lnTo>
                        <a:pt x="412" y="26"/>
                      </a:lnTo>
                      <a:lnTo>
                        <a:pt x="448" y="11"/>
                      </a:lnTo>
                      <a:lnTo>
                        <a:pt x="484" y="0"/>
                      </a:lnTo>
                      <a:lnTo>
                        <a:pt x="485" y="0"/>
                      </a:lnTo>
                      <a:close/>
                    </a:path>
                  </a:pathLst>
                </a:custGeom>
                <a:solidFill>
                  <a:schemeClr val="accent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sp>
              <p:nvSpPr>
                <p:cNvPr id="27" name="Freeform 46"/>
                <p:cNvSpPr>
                  <a:spLocks/>
                </p:cNvSpPr>
                <p:nvPr/>
              </p:nvSpPr>
              <p:spPr bwMode="auto">
                <a:xfrm>
                  <a:off x="1392787" y="1502136"/>
                  <a:ext cx="136223" cy="137408"/>
                </a:xfrm>
                <a:custGeom>
                  <a:avLst/>
                  <a:gdLst>
                    <a:gd name="T0" fmla="*/ 289 w 579"/>
                    <a:gd name="T1" fmla="*/ 0 h 577"/>
                    <a:gd name="T2" fmla="*/ 336 w 579"/>
                    <a:gd name="T3" fmla="*/ 3 h 577"/>
                    <a:gd name="T4" fmla="*/ 380 w 579"/>
                    <a:gd name="T5" fmla="*/ 14 h 577"/>
                    <a:gd name="T6" fmla="*/ 422 w 579"/>
                    <a:gd name="T7" fmla="*/ 32 h 577"/>
                    <a:gd name="T8" fmla="*/ 460 w 579"/>
                    <a:gd name="T9" fmla="*/ 56 h 577"/>
                    <a:gd name="T10" fmla="*/ 493 w 579"/>
                    <a:gd name="T11" fmla="*/ 85 h 577"/>
                    <a:gd name="T12" fmla="*/ 522 w 579"/>
                    <a:gd name="T13" fmla="*/ 119 h 577"/>
                    <a:gd name="T14" fmla="*/ 546 w 579"/>
                    <a:gd name="T15" fmla="*/ 156 h 577"/>
                    <a:gd name="T16" fmla="*/ 563 w 579"/>
                    <a:gd name="T17" fmla="*/ 198 h 577"/>
                    <a:gd name="T18" fmla="*/ 574 w 579"/>
                    <a:gd name="T19" fmla="*/ 242 h 577"/>
                    <a:gd name="T20" fmla="*/ 579 w 579"/>
                    <a:gd name="T21" fmla="*/ 289 h 577"/>
                    <a:gd name="T22" fmla="*/ 574 w 579"/>
                    <a:gd name="T23" fmla="*/ 336 h 577"/>
                    <a:gd name="T24" fmla="*/ 563 w 579"/>
                    <a:gd name="T25" fmla="*/ 380 h 577"/>
                    <a:gd name="T26" fmla="*/ 546 w 579"/>
                    <a:gd name="T27" fmla="*/ 421 h 577"/>
                    <a:gd name="T28" fmla="*/ 522 w 579"/>
                    <a:gd name="T29" fmla="*/ 459 h 577"/>
                    <a:gd name="T30" fmla="*/ 493 w 579"/>
                    <a:gd name="T31" fmla="*/ 493 h 577"/>
                    <a:gd name="T32" fmla="*/ 460 w 579"/>
                    <a:gd name="T33" fmla="*/ 522 h 577"/>
                    <a:gd name="T34" fmla="*/ 422 w 579"/>
                    <a:gd name="T35" fmla="*/ 545 h 577"/>
                    <a:gd name="T36" fmla="*/ 380 w 579"/>
                    <a:gd name="T37" fmla="*/ 563 h 577"/>
                    <a:gd name="T38" fmla="*/ 336 w 579"/>
                    <a:gd name="T39" fmla="*/ 573 h 577"/>
                    <a:gd name="T40" fmla="*/ 289 w 579"/>
                    <a:gd name="T41" fmla="*/ 577 h 577"/>
                    <a:gd name="T42" fmla="*/ 242 w 579"/>
                    <a:gd name="T43" fmla="*/ 573 h 577"/>
                    <a:gd name="T44" fmla="*/ 198 w 579"/>
                    <a:gd name="T45" fmla="*/ 563 h 577"/>
                    <a:gd name="T46" fmla="*/ 156 w 579"/>
                    <a:gd name="T47" fmla="*/ 545 h 577"/>
                    <a:gd name="T48" fmla="*/ 119 w 579"/>
                    <a:gd name="T49" fmla="*/ 522 h 577"/>
                    <a:gd name="T50" fmla="*/ 85 w 579"/>
                    <a:gd name="T51" fmla="*/ 493 h 577"/>
                    <a:gd name="T52" fmla="*/ 56 w 579"/>
                    <a:gd name="T53" fmla="*/ 459 h 577"/>
                    <a:gd name="T54" fmla="*/ 32 w 579"/>
                    <a:gd name="T55" fmla="*/ 421 h 577"/>
                    <a:gd name="T56" fmla="*/ 16 w 579"/>
                    <a:gd name="T57" fmla="*/ 380 h 577"/>
                    <a:gd name="T58" fmla="*/ 4 w 579"/>
                    <a:gd name="T59" fmla="*/ 336 h 577"/>
                    <a:gd name="T60" fmla="*/ 0 w 579"/>
                    <a:gd name="T61" fmla="*/ 289 h 577"/>
                    <a:gd name="T62" fmla="*/ 4 w 579"/>
                    <a:gd name="T63" fmla="*/ 242 h 577"/>
                    <a:gd name="T64" fmla="*/ 16 w 579"/>
                    <a:gd name="T65" fmla="*/ 198 h 577"/>
                    <a:gd name="T66" fmla="*/ 32 w 579"/>
                    <a:gd name="T67" fmla="*/ 156 h 577"/>
                    <a:gd name="T68" fmla="*/ 56 w 579"/>
                    <a:gd name="T69" fmla="*/ 119 h 577"/>
                    <a:gd name="T70" fmla="*/ 85 w 579"/>
                    <a:gd name="T71" fmla="*/ 85 h 577"/>
                    <a:gd name="T72" fmla="*/ 119 w 579"/>
                    <a:gd name="T73" fmla="*/ 56 h 577"/>
                    <a:gd name="T74" fmla="*/ 156 w 579"/>
                    <a:gd name="T75" fmla="*/ 32 h 577"/>
                    <a:gd name="T76" fmla="*/ 198 w 579"/>
                    <a:gd name="T77" fmla="*/ 14 h 577"/>
                    <a:gd name="T78" fmla="*/ 242 w 579"/>
                    <a:gd name="T79" fmla="*/ 3 h 577"/>
                    <a:gd name="T80" fmla="*/ 289 w 579"/>
                    <a:gd name="T8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9" h="577">
                      <a:moveTo>
                        <a:pt x="289" y="0"/>
                      </a:moveTo>
                      <a:lnTo>
                        <a:pt x="336" y="3"/>
                      </a:lnTo>
                      <a:lnTo>
                        <a:pt x="380" y="14"/>
                      </a:lnTo>
                      <a:lnTo>
                        <a:pt x="422" y="32"/>
                      </a:lnTo>
                      <a:lnTo>
                        <a:pt x="460" y="56"/>
                      </a:lnTo>
                      <a:lnTo>
                        <a:pt x="493" y="85"/>
                      </a:lnTo>
                      <a:lnTo>
                        <a:pt x="522" y="119"/>
                      </a:lnTo>
                      <a:lnTo>
                        <a:pt x="546" y="156"/>
                      </a:lnTo>
                      <a:lnTo>
                        <a:pt x="563" y="198"/>
                      </a:lnTo>
                      <a:lnTo>
                        <a:pt x="574" y="242"/>
                      </a:lnTo>
                      <a:lnTo>
                        <a:pt x="579" y="289"/>
                      </a:lnTo>
                      <a:lnTo>
                        <a:pt x="574" y="336"/>
                      </a:lnTo>
                      <a:lnTo>
                        <a:pt x="563" y="380"/>
                      </a:lnTo>
                      <a:lnTo>
                        <a:pt x="546" y="421"/>
                      </a:lnTo>
                      <a:lnTo>
                        <a:pt x="522" y="459"/>
                      </a:lnTo>
                      <a:lnTo>
                        <a:pt x="493" y="493"/>
                      </a:lnTo>
                      <a:lnTo>
                        <a:pt x="460" y="522"/>
                      </a:lnTo>
                      <a:lnTo>
                        <a:pt x="422" y="545"/>
                      </a:lnTo>
                      <a:lnTo>
                        <a:pt x="380" y="563"/>
                      </a:lnTo>
                      <a:lnTo>
                        <a:pt x="336" y="573"/>
                      </a:lnTo>
                      <a:lnTo>
                        <a:pt x="289" y="577"/>
                      </a:lnTo>
                      <a:lnTo>
                        <a:pt x="242" y="573"/>
                      </a:lnTo>
                      <a:lnTo>
                        <a:pt x="198" y="563"/>
                      </a:lnTo>
                      <a:lnTo>
                        <a:pt x="156" y="545"/>
                      </a:lnTo>
                      <a:lnTo>
                        <a:pt x="119" y="522"/>
                      </a:lnTo>
                      <a:lnTo>
                        <a:pt x="85" y="493"/>
                      </a:lnTo>
                      <a:lnTo>
                        <a:pt x="56" y="459"/>
                      </a:lnTo>
                      <a:lnTo>
                        <a:pt x="32" y="421"/>
                      </a:lnTo>
                      <a:lnTo>
                        <a:pt x="16" y="380"/>
                      </a:lnTo>
                      <a:lnTo>
                        <a:pt x="4" y="336"/>
                      </a:lnTo>
                      <a:lnTo>
                        <a:pt x="0" y="289"/>
                      </a:lnTo>
                      <a:lnTo>
                        <a:pt x="4" y="242"/>
                      </a:lnTo>
                      <a:lnTo>
                        <a:pt x="16" y="198"/>
                      </a:lnTo>
                      <a:lnTo>
                        <a:pt x="32" y="156"/>
                      </a:lnTo>
                      <a:lnTo>
                        <a:pt x="56" y="119"/>
                      </a:lnTo>
                      <a:lnTo>
                        <a:pt x="85" y="85"/>
                      </a:lnTo>
                      <a:lnTo>
                        <a:pt x="119" y="56"/>
                      </a:lnTo>
                      <a:lnTo>
                        <a:pt x="156" y="32"/>
                      </a:lnTo>
                      <a:lnTo>
                        <a:pt x="198" y="14"/>
                      </a:lnTo>
                      <a:lnTo>
                        <a:pt x="242" y="3"/>
                      </a:lnTo>
                      <a:lnTo>
                        <a:pt x="289" y="0"/>
                      </a:lnTo>
                      <a:close/>
                    </a:path>
                  </a:pathLst>
                </a:custGeom>
                <a:solidFill>
                  <a:schemeClr val="bg2"/>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sp>
              <p:nvSpPr>
                <p:cNvPr id="28" name="Freeform 47"/>
                <p:cNvSpPr>
                  <a:spLocks/>
                </p:cNvSpPr>
                <p:nvPr/>
              </p:nvSpPr>
              <p:spPr bwMode="auto">
                <a:xfrm>
                  <a:off x="1322899" y="1643098"/>
                  <a:ext cx="277184" cy="520017"/>
                </a:xfrm>
                <a:custGeom>
                  <a:avLst/>
                  <a:gdLst>
                    <a:gd name="T0" fmla="*/ 689 w 1169"/>
                    <a:gd name="T1" fmla="*/ 11 h 2196"/>
                    <a:gd name="T2" fmla="*/ 767 w 1169"/>
                    <a:gd name="T3" fmla="*/ 49 h 2196"/>
                    <a:gd name="T4" fmla="*/ 839 w 1169"/>
                    <a:gd name="T5" fmla="*/ 95 h 2196"/>
                    <a:gd name="T6" fmla="*/ 932 w 1169"/>
                    <a:gd name="T7" fmla="*/ 167 h 2196"/>
                    <a:gd name="T8" fmla="*/ 1014 w 1169"/>
                    <a:gd name="T9" fmla="*/ 258 h 2196"/>
                    <a:gd name="T10" fmla="*/ 1084 w 1169"/>
                    <a:gd name="T11" fmla="*/ 376 h 2196"/>
                    <a:gd name="T12" fmla="*/ 1136 w 1169"/>
                    <a:gd name="T13" fmla="*/ 527 h 2196"/>
                    <a:gd name="T14" fmla="*/ 1164 w 1169"/>
                    <a:gd name="T15" fmla="*/ 721 h 2196"/>
                    <a:gd name="T16" fmla="*/ 1166 w 1169"/>
                    <a:gd name="T17" fmla="*/ 902 h 2196"/>
                    <a:gd name="T18" fmla="*/ 1126 w 1169"/>
                    <a:gd name="T19" fmla="*/ 964 h 2196"/>
                    <a:gd name="T20" fmla="*/ 1056 w 1169"/>
                    <a:gd name="T21" fmla="*/ 988 h 2196"/>
                    <a:gd name="T22" fmla="*/ 1006 w 1169"/>
                    <a:gd name="T23" fmla="*/ 976 h 2196"/>
                    <a:gd name="T24" fmla="*/ 956 w 1169"/>
                    <a:gd name="T25" fmla="*/ 924 h 2196"/>
                    <a:gd name="T26" fmla="*/ 945 w 1169"/>
                    <a:gd name="T27" fmla="*/ 804 h 2196"/>
                    <a:gd name="T28" fmla="*/ 928 w 1169"/>
                    <a:gd name="T29" fmla="*/ 628 h 2196"/>
                    <a:gd name="T30" fmla="*/ 893 w 1169"/>
                    <a:gd name="T31" fmla="*/ 497 h 2196"/>
                    <a:gd name="T32" fmla="*/ 884 w 1169"/>
                    <a:gd name="T33" fmla="*/ 703 h 2196"/>
                    <a:gd name="T34" fmla="*/ 911 w 1169"/>
                    <a:gd name="T35" fmla="*/ 818 h 2196"/>
                    <a:gd name="T36" fmla="*/ 945 w 1169"/>
                    <a:gd name="T37" fmla="*/ 972 h 2196"/>
                    <a:gd name="T38" fmla="*/ 980 w 1169"/>
                    <a:gd name="T39" fmla="*/ 1139 h 2196"/>
                    <a:gd name="T40" fmla="*/ 1007 w 1169"/>
                    <a:gd name="T41" fmla="*/ 1299 h 2196"/>
                    <a:gd name="T42" fmla="*/ 1023 w 1169"/>
                    <a:gd name="T43" fmla="*/ 1426 h 2196"/>
                    <a:gd name="T44" fmla="*/ 990 w 1169"/>
                    <a:gd name="T45" fmla="*/ 1506 h 2196"/>
                    <a:gd name="T46" fmla="*/ 900 w 1169"/>
                    <a:gd name="T47" fmla="*/ 1559 h 2196"/>
                    <a:gd name="T48" fmla="*/ 860 w 1169"/>
                    <a:gd name="T49" fmla="*/ 2094 h 2196"/>
                    <a:gd name="T50" fmla="*/ 814 w 1169"/>
                    <a:gd name="T51" fmla="*/ 2168 h 2196"/>
                    <a:gd name="T52" fmla="*/ 731 w 1169"/>
                    <a:gd name="T53" fmla="*/ 2196 h 2196"/>
                    <a:gd name="T54" fmla="*/ 672 w 1169"/>
                    <a:gd name="T55" fmla="*/ 2183 h 2196"/>
                    <a:gd name="T56" fmla="*/ 611 w 1169"/>
                    <a:gd name="T57" fmla="*/ 2122 h 2196"/>
                    <a:gd name="T58" fmla="*/ 598 w 1169"/>
                    <a:gd name="T59" fmla="*/ 1607 h 2196"/>
                    <a:gd name="T60" fmla="*/ 575 w 1169"/>
                    <a:gd name="T61" fmla="*/ 2094 h 2196"/>
                    <a:gd name="T62" fmla="*/ 529 w 1169"/>
                    <a:gd name="T63" fmla="*/ 2168 h 2196"/>
                    <a:gd name="T64" fmla="*/ 447 w 1169"/>
                    <a:gd name="T65" fmla="*/ 2196 h 2196"/>
                    <a:gd name="T66" fmla="*/ 364 w 1169"/>
                    <a:gd name="T67" fmla="*/ 2168 h 2196"/>
                    <a:gd name="T68" fmla="*/ 317 w 1169"/>
                    <a:gd name="T69" fmla="*/ 2094 h 2196"/>
                    <a:gd name="T70" fmla="*/ 274 w 1169"/>
                    <a:gd name="T71" fmla="*/ 1571 h 2196"/>
                    <a:gd name="T72" fmla="*/ 176 w 1169"/>
                    <a:gd name="T73" fmla="*/ 1535 h 2196"/>
                    <a:gd name="T74" fmla="*/ 126 w 1169"/>
                    <a:gd name="T75" fmla="*/ 1492 h 2196"/>
                    <a:gd name="T76" fmla="*/ 126 w 1169"/>
                    <a:gd name="T77" fmla="*/ 1435 h 2196"/>
                    <a:gd name="T78" fmla="*/ 144 w 1169"/>
                    <a:gd name="T79" fmla="*/ 1333 h 2196"/>
                    <a:gd name="T80" fmla="*/ 172 w 1169"/>
                    <a:gd name="T81" fmla="*/ 1197 h 2196"/>
                    <a:gd name="T82" fmla="*/ 204 w 1169"/>
                    <a:gd name="T83" fmla="*/ 1043 h 2196"/>
                    <a:gd name="T84" fmla="*/ 238 w 1169"/>
                    <a:gd name="T85" fmla="*/ 893 h 2196"/>
                    <a:gd name="T86" fmla="*/ 267 w 1169"/>
                    <a:gd name="T87" fmla="*/ 764 h 2196"/>
                    <a:gd name="T88" fmla="*/ 287 w 1169"/>
                    <a:gd name="T89" fmla="*/ 677 h 2196"/>
                    <a:gd name="T90" fmla="*/ 259 w 1169"/>
                    <a:gd name="T91" fmla="*/ 546 h 2196"/>
                    <a:gd name="T92" fmla="*/ 233 w 1169"/>
                    <a:gd name="T93" fmla="*/ 688 h 2196"/>
                    <a:gd name="T94" fmla="*/ 225 w 1169"/>
                    <a:gd name="T95" fmla="*/ 875 h 2196"/>
                    <a:gd name="T96" fmla="*/ 201 w 1169"/>
                    <a:gd name="T97" fmla="*/ 945 h 2196"/>
                    <a:gd name="T98" fmla="*/ 139 w 1169"/>
                    <a:gd name="T99" fmla="*/ 985 h 2196"/>
                    <a:gd name="T100" fmla="*/ 88 w 1169"/>
                    <a:gd name="T101" fmla="*/ 985 h 2196"/>
                    <a:gd name="T102" fmla="*/ 25 w 1169"/>
                    <a:gd name="T103" fmla="*/ 947 h 2196"/>
                    <a:gd name="T104" fmla="*/ 0 w 1169"/>
                    <a:gd name="T105" fmla="*/ 877 h 2196"/>
                    <a:gd name="T106" fmla="*/ 12 w 1169"/>
                    <a:gd name="T107" fmla="*/ 652 h 2196"/>
                    <a:gd name="T108" fmla="*/ 48 w 1169"/>
                    <a:gd name="T109" fmla="*/ 472 h 2196"/>
                    <a:gd name="T110" fmla="*/ 107 w 1169"/>
                    <a:gd name="T111" fmla="*/ 332 h 2196"/>
                    <a:gd name="T112" fmla="*/ 181 w 1169"/>
                    <a:gd name="T113" fmla="*/ 224 h 2196"/>
                    <a:gd name="T114" fmla="*/ 268 w 1169"/>
                    <a:gd name="T115" fmla="*/ 142 h 2196"/>
                    <a:gd name="T116" fmla="*/ 361 w 1169"/>
                    <a:gd name="T117" fmla="*/ 74 h 2196"/>
                    <a:gd name="T118" fmla="*/ 397 w 1169"/>
                    <a:gd name="T119" fmla="*/ 53 h 2196"/>
                    <a:gd name="T120" fmla="*/ 510 w 1169"/>
                    <a:gd name="T121"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9" h="2196">
                      <a:moveTo>
                        <a:pt x="652" y="0"/>
                      </a:moveTo>
                      <a:lnTo>
                        <a:pt x="653" y="0"/>
                      </a:lnTo>
                      <a:lnTo>
                        <a:pt x="689" y="11"/>
                      </a:lnTo>
                      <a:lnTo>
                        <a:pt x="724" y="26"/>
                      </a:lnTo>
                      <a:lnTo>
                        <a:pt x="757" y="46"/>
                      </a:lnTo>
                      <a:lnTo>
                        <a:pt x="767" y="49"/>
                      </a:lnTo>
                      <a:lnTo>
                        <a:pt x="775" y="54"/>
                      </a:lnTo>
                      <a:lnTo>
                        <a:pt x="808" y="74"/>
                      </a:lnTo>
                      <a:lnTo>
                        <a:pt x="839" y="95"/>
                      </a:lnTo>
                      <a:lnTo>
                        <a:pt x="870" y="118"/>
                      </a:lnTo>
                      <a:lnTo>
                        <a:pt x="902" y="142"/>
                      </a:lnTo>
                      <a:lnTo>
                        <a:pt x="932" y="167"/>
                      </a:lnTo>
                      <a:lnTo>
                        <a:pt x="960" y="194"/>
                      </a:lnTo>
                      <a:lnTo>
                        <a:pt x="988" y="224"/>
                      </a:lnTo>
                      <a:lnTo>
                        <a:pt x="1014" y="258"/>
                      </a:lnTo>
                      <a:lnTo>
                        <a:pt x="1040" y="293"/>
                      </a:lnTo>
                      <a:lnTo>
                        <a:pt x="1062" y="332"/>
                      </a:lnTo>
                      <a:lnTo>
                        <a:pt x="1084" y="376"/>
                      </a:lnTo>
                      <a:lnTo>
                        <a:pt x="1103" y="421"/>
                      </a:lnTo>
                      <a:lnTo>
                        <a:pt x="1121" y="472"/>
                      </a:lnTo>
                      <a:lnTo>
                        <a:pt x="1136" y="527"/>
                      </a:lnTo>
                      <a:lnTo>
                        <a:pt x="1148" y="587"/>
                      </a:lnTo>
                      <a:lnTo>
                        <a:pt x="1158" y="652"/>
                      </a:lnTo>
                      <a:lnTo>
                        <a:pt x="1164" y="721"/>
                      </a:lnTo>
                      <a:lnTo>
                        <a:pt x="1168" y="796"/>
                      </a:lnTo>
                      <a:lnTo>
                        <a:pt x="1169" y="877"/>
                      </a:lnTo>
                      <a:lnTo>
                        <a:pt x="1166" y="902"/>
                      </a:lnTo>
                      <a:lnTo>
                        <a:pt x="1157" y="927"/>
                      </a:lnTo>
                      <a:lnTo>
                        <a:pt x="1144" y="947"/>
                      </a:lnTo>
                      <a:lnTo>
                        <a:pt x="1126" y="964"/>
                      </a:lnTo>
                      <a:lnTo>
                        <a:pt x="1106" y="977"/>
                      </a:lnTo>
                      <a:lnTo>
                        <a:pt x="1083" y="985"/>
                      </a:lnTo>
                      <a:lnTo>
                        <a:pt x="1056" y="988"/>
                      </a:lnTo>
                      <a:lnTo>
                        <a:pt x="1055" y="988"/>
                      </a:lnTo>
                      <a:lnTo>
                        <a:pt x="1030" y="985"/>
                      </a:lnTo>
                      <a:lnTo>
                        <a:pt x="1006" y="976"/>
                      </a:lnTo>
                      <a:lnTo>
                        <a:pt x="986" y="963"/>
                      </a:lnTo>
                      <a:lnTo>
                        <a:pt x="969" y="945"/>
                      </a:lnTo>
                      <a:lnTo>
                        <a:pt x="956" y="924"/>
                      </a:lnTo>
                      <a:lnTo>
                        <a:pt x="947" y="900"/>
                      </a:lnTo>
                      <a:lnTo>
                        <a:pt x="945" y="875"/>
                      </a:lnTo>
                      <a:lnTo>
                        <a:pt x="945" y="804"/>
                      </a:lnTo>
                      <a:lnTo>
                        <a:pt x="941" y="739"/>
                      </a:lnTo>
                      <a:lnTo>
                        <a:pt x="936" y="680"/>
                      </a:lnTo>
                      <a:lnTo>
                        <a:pt x="928" y="628"/>
                      </a:lnTo>
                      <a:lnTo>
                        <a:pt x="918" y="580"/>
                      </a:lnTo>
                      <a:lnTo>
                        <a:pt x="906" y="536"/>
                      </a:lnTo>
                      <a:lnTo>
                        <a:pt x="893" y="497"/>
                      </a:lnTo>
                      <a:lnTo>
                        <a:pt x="878" y="461"/>
                      </a:lnTo>
                      <a:lnTo>
                        <a:pt x="878" y="677"/>
                      </a:lnTo>
                      <a:lnTo>
                        <a:pt x="884" y="703"/>
                      </a:lnTo>
                      <a:lnTo>
                        <a:pt x="892" y="736"/>
                      </a:lnTo>
                      <a:lnTo>
                        <a:pt x="900" y="775"/>
                      </a:lnTo>
                      <a:lnTo>
                        <a:pt x="911" y="818"/>
                      </a:lnTo>
                      <a:lnTo>
                        <a:pt x="922" y="866"/>
                      </a:lnTo>
                      <a:lnTo>
                        <a:pt x="933" y="918"/>
                      </a:lnTo>
                      <a:lnTo>
                        <a:pt x="945" y="972"/>
                      </a:lnTo>
                      <a:lnTo>
                        <a:pt x="957" y="1027"/>
                      </a:lnTo>
                      <a:lnTo>
                        <a:pt x="969" y="1083"/>
                      </a:lnTo>
                      <a:lnTo>
                        <a:pt x="980" y="1139"/>
                      </a:lnTo>
                      <a:lnTo>
                        <a:pt x="990" y="1194"/>
                      </a:lnTo>
                      <a:lnTo>
                        <a:pt x="1000" y="1248"/>
                      </a:lnTo>
                      <a:lnTo>
                        <a:pt x="1007" y="1299"/>
                      </a:lnTo>
                      <a:lnTo>
                        <a:pt x="1014" y="1345"/>
                      </a:lnTo>
                      <a:lnTo>
                        <a:pt x="1019" y="1389"/>
                      </a:lnTo>
                      <a:lnTo>
                        <a:pt x="1023" y="1426"/>
                      </a:lnTo>
                      <a:lnTo>
                        <a:pt x="1024" y="1457"/>
                      </a:lnTo>
                      <a:lnTo>
                        <a:pt x="1010" y="1483"/>
                      </a:lnTo>
                      <a:lnTo>
                        <a:pt x="990" y="1506"/>
                      </a:lnTo>
                      <a:lnTo>
                        <a:pt x="965" y="1527"/>
                      </a:lnTo>
                      <a:lnTo>
                        <a:pt x="935" y="1545"/>
                      </a:lnTo>
                      <a:lnTo>
                        <a:pt x="900" y="1559"/>
                      </a:lnTo>
                      <a:lnTo>
                        <a:pt x="863" y="1572"/>
                      </a:lnTo>
                      <a:lnTo>
                        <a:pt x="863" y="2064"/>
                      </a:lnTo>
                      <a:lnTo>
                        <a:pt x="860" y="2094"/>
                      </a:lnTo>
                      <a:lnTo>
                        <a:pt x="850" y="2123"/>
                      </a:lnTo>
                      <a:lnTo>
                        <a:pt x="834" y="2147"/>
                      </a:lnTo>
                      <a:lnTo>
                        <a:pt x="814" y="2168"/>
                      </a:lnTo>
                      <a:lnTo>
                        <a:pt x="789" y="2183"/>
                      </a:lnTo>
                      <a:lnTo>
                        <a:pt x="761" y="2193"/>
                      </a:lnTo>
                      <a:lnTo>
                        <a:pt x="731" y="2196"/>
                      </a:lnTo>
                      <a:lnTo>
                        <a:pt x="730" y="2196"/>
                      </a:lnTo>
                      <a:lnTo>
                        <a:pt x="700" y="2193"/>
                      </a:lnTo>
                      <a:lnTo>
                        <a:pt x="672" y="2183"/>
                      </a:lnTo>
                      <a:lnTo>
                        <a:pt x="647" y="2168"/>
                      </a:lnTo>
                      <a:lnTo>
                        <a:pt x="627" y="2147"/>
                      </a:lnTo>
                      <a:lnTo>
                        <a:pt x="611" y="2122"/>
                      </a:lnTo>
                      <a:lnTo>
                        <a:pt x="601" y="2094"/>
                      </a:lnTo>
                      <a:lnTo>
                        <a:pt x="598" y="2064"/>
                      </a:lnTo>
                      <a:lnTo>
                        <a:pt x="598" y="1607"/>
                      </a:lnTo>
                      <a:lnTo>
                        <a:pt x="579" y="1607"/>
                      </a:lnTo>
                      <a:lnTo>
                        <a:pt x="579" y="2064"/>
                      </a:lnTo>
                      <a:lnTo>
                        <a:pt x="575" y="2094"/>
                      </a:lnTo>
                      <a:lnTo>
                        <a:pt x="565" y="2122"/>
                      </a:lnTo>
                      <a:lnTo>
                        <a:pt x="550" y="2147"/>
                      </a:lnTo>
                      <a:lnTo>
                        <a:pt x="529" y="2168"/>
                      </a:lnTo>
                      <a:lnTo>
                        <a:pt x="505" y="2183"/>
                      </a:lnTo>
                      <a:lnTo>
                        <a:pt x="477" y="2193"/>
                      </a:lnTo>
                      <a:lnTo>
                        <a:pt x="447" y="2196"/>
                      </a:lnTo>
                      <a:lnTo>
                        <a:pt x="417" y="2193"/>
                      </a:lnTo>
                      <a:lnTo>
                        <a:pt x="388" y="2183"/>
                      </a:lnTo>
                      <a:lnTo>
                        <a:pt x="364" y="2168"/>
                      </a:lnTo>
                      <a:lnTo>
                        <a:pt x="343" y="2147"/>
                      </a:lnTo>
                      <a:lnTo>
                        <a:pt x="328" y="2122"/>
                      </a:lnTo>
                      <a:lnTo>
                        <a:pt x="317" y="2094"/>
                      </a:lnTo>
                      <a:lnTo>
                        <a:pt x="315" y="2064"/>
                      </a:lnTo>
                      <a:lnTo>
                        <a:pt x="315" y="1581"/>
                      </a:lnTo>
                      <a:lnTo>
                        <a:pt x="274" y="1571"/>
                      </a:lnTo>
                      <a:lnTo>
                        <a:pt x="237" y="1560"/>
                      </a:lnTo>
                      <a:lnTo>
                        <a:pt x="204" y="1548"/>
                      </a:lnTo>
                      <a:lnTo>
                        <a:pt x="176" y="1535"/>
                      </a:lnTo>
                      <a:lnTo>
                        <a:pt x="154" y="1522"/>
                      </a:lnTo>
                      <a:lnTo>
                        <a:pt x="137" y="1506"/>
                      </a:lnTo>
                      <a:lnTo>
                        <a:pt x="126" y="1492"/>
                      </a:lnTo>
                      <a:lnTo>
                        <a:pt x="122" y="1475"/>
                      </a:lnTo>
                      <a:lnTo>
                        <a:pt x="124" y="1458"/>
                      </a:lnTo>
                      <a:lnTo>
                        <a:pt x="126" y="1435"/>
                      </a:lnTo>
                      <a:lnTo>
                        <a:pt x="131" y="1407"/>
                      </a:lnTo>
                      <a:lnTo>
                        <a:pt x="137" y="1372"/>
                      </a:lnTo>
                      <a:lnTo>
                        <a:pt x="144" y="1333"/>
                      </a:lnTo>
                      <a:lnTo>
                        <a:pt x="152" y="1290"/>
                      </a:lnTo>
                      <a:lnTo>
                        <a:pt x="161" y="1245"/>
                      </a:lnTo>
                      <a:lnTo>
                        <a:pt x="172" y="1197"/>
                      </a:lnTo>
                      <a:lnTo>
                        <a:pt x="181" y="1146"/>
                      </a:lnTo>
                      <a:lnTo>
                        <a:pt x="193" y="1095"/>
                      </a:lnTo>
                      <a:lnTo>
                        <a:pt x="204" y="1043"/>
                      </a:lnTo>
                      <a:lnTo>
                        <a:pt x="215" y="991"/>
                      </a:lnTo>
                      <a:lnTo>
                        <a:pt x="227" y="941"/>
                      </a:lnTo>
                      <a:lnTo>
                        <a:pt x="238" y="893"/>
                      </a:lnTo>
                      <a:lnTo>
                        <a:pt x="247" y="847"/>
                      </a:lnTo>
                      <a:lnTo>
                        <a:pt x="257" y="804"/>
                      </a:lnTo>
                      <a:lnTo>
                        <a:pt x="267" y="764"/>
                      </a:lnTo>
                      <a:lnTo>
                        <a:pt x="274" y="730"/>
                      </a:lnTo>
                      <a:lnTo>
                        <a:pt x="281" y="700"/>
                      </a:lnTo>
                      <a:lnTo>
                        <a:pt x="287" y="677"/>
                      </a:lnTo>
                      <a:lnTo>
                        <a:pt x="287" y="473"/>
                      </a:lnTo>
                      <a:lnTo>
                        <a:pt x="273" y="508"/>
                      </a:lnTo>
                      <a:lnTo>
                        <a:pt x="259" y="546"/>
                      </a:lnTo>
                      <a:lnTo>
                        <a:pt x="249" y="589"/>
                      </a:lnTo>
                      <a:lnTo>
                        <a:pt x="240" y="636"/>
                      </a:lnTo>
                      <a:lnTo>
                        <a:pt x="233" y="688"/>
                      </a:lnTo>
                      <a:lnTo>
                        <a:pt x="228" y="745"/>
                      </a:lnTo>
                      <a:lnTo>
                        <a:pt x="225" y="806"/>
                      </a:lnTo>
                      <a:lnTo>
                        <a:pt x="225" y="875"/>
                      </a:lnTo>
                      <a:lnTo>
                        <a:pt x="222" y="900"/>
                      </a:lnTo>
                      <a:lnTo>
                        <a:pt x="214" y="924"/>
                      </a:lnTo>
                      <a:lnTo>
                        <a:pt x="201" y="945"/>
                      </a:lnTo>
                      <a:lnTo>
                        <a:pt x="184" y="963"/>
                      </a:lnTo>
                      <a:lnTo>
                        <a:pt x="163" y="976"/>
                      </a:lnTo>
                      <a:lnTo>
                        <a:pt x="139" y="985"/>
                      </a:lnTo>
                      <a:lnTo>
                        <a:pt x="114" y="988"/>
                      </a:lnTo>
                      <a:lnTo>
                        <a:pt x="113" y="988"/>
                      </a:lnTo>
                      <a:lnTo>
                        <a:pt x="88" y="985"/>
                      </a:lnTo>
                      <a:lnTo>
                        <a:pt x="64" y="977"/>
                      </a:lnTo>
                      <a:lnTo>
                        <a:pt x="43" y="964"/>
                      </a:lnTo>
                      <a:lnTo>
                        <a:pt x="25" y="947"/>
                      </a:lnTo>
                      <a:lnTo>
                        <a:pt x="12" y="927"/>
                      </a:lnTo>
                      <a:lnTo>
                        <a:pt x="4" y="902"/>
                      </a:lnTo>
                      <a:lnTo>
                        <a:pt x="0" y="877"/>
                      </a:lnTo>
                      <a:lnTo>
                        <a:pt x="1" y="797"/>
                      </a:lnTo>
                      <a:lnTo>
                        <a:pt x="5" y="721"/>
                      </a:lnTo>
                      <a:lnTo>
                        <a:pt x="12" y="652"/>
                      </a:lnTo>
                      <a:lnTo>
                        <a:pt x="22" y="587"/>
                      </a:lnTo>
                      <a:lnTo>
                        <a:pt x="34" y="527"/>
                      </a:lnTo>
                      <a:lnTo>
                        <a:pt x="48" y="472"/>
                      </a:lnTo>
                      <a:lnTo>
                        <a:pt x="66" y="421"/>
                      </a:lnTo>
                      <a:lnTo>
                        <a:pt x="85" y="376"/>
                      </a:lnTo>
                      <a:lnTo>
                        <a:pt x="107" y="332"/>
                      </a:lnTo>
                      <a:lnTo>
                        <a:pt x="130" y="294"/>
                      </a:lnTo>
                      <a:lnTo>
                        <a:pt x="155" y="258"/>
                      </a:lnTo>
                      <a:lnTo>
                        <a:pt x="181" y="224"/>
                      </a:lnTo>
                      <a:lnTo>
                        <a:pt x="209" y="194"/>
                      </a:lnTo>
                      <a:lnTo>
                        <a:pt x="238" y="167"/>
                      </a:lnTo>
                      <a:lnTo>
                        <a:pt x="268" y="142"/>
                      </a:lnTo>
                      <a:lnTo>
                        <a:pt x="299" y="118"/>
                      </a:lnTo>
                      <a:lnTo>
                        <a:pt x="330" y="95"/>
                      </a:lnTo>
                      <a:lnTo>
                        <a:pt x="361" y="74"/>
                      </a:lnTo>
                      <a:lnTo>
                        <a:pt x="394" y="54"/>
                      </a:lnTo>
                      <a:lnTo>
                        <a:pt x="395" y="53"/>
                      </a:lnTo>
                      <a:lnTo>
                        <a:pt x="397" y="53"/>
                      </a:lnTo>
                      <a:lnTo>
                        <a:pt x="432" y="30"/>
                      </a:lnTo>
                      <a:lnTo>
                        <a:pt x="471" y="13"/>
                      </a:lnTo>
                      <a:lnTo>
                        <a:pt x="510" y="0"/>
                      </a:lnTo>
                      <a:lnTo>
                        <a:pt x="582" y="73"/>
                      </a:lnTo>
                      <a:lnTo>
                        <a:pt x="652" y="0"/>
                      </a:lnTo>
                      <a:close/>
                    </a:path>
                  </a:pathLst>
                </a:custGeom>
                <a:solidFill>
                  <a:schemeClr val="bg2"/>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grpSp>
        </p:grpSp>
      </p:grpSp>
      <p:grpSp>
        <p:nvGrpSpPr>
          <p:cNvPr id="4" name="Gruppieren 3"/>
          <p:cNvGrpSpPr/>
          <p:nvPr/>
        </p:nvGrpSpPr>
        <p:grpSpPr>
          <a:xfrm>
            <a:off x="5515434" y="3734063"/>
            <a:ext cx="2298674" cy="960344"/>
            <a:chOff x="6861348" y="3159354"/>
            <a:chExt cx="2298674" cy="960344"/>
          </a:xfrm>
        </p:grpSpPr>
        <p:sp>
          <p:nvSpPr>
            <p:cNvPr id="48" name="Textfeld 47"/>
            <p:cNvSpPr txBox="1"/>
            <p:nvPr/>
          </p:nvSpPr>
          <p:spPr>
            <a:xfrm flipH="1">
              <a:off x="6861348" y="3159354"/>
              <a:ext cx="2298674" cy="528350"/>
            </a:xfrm>
            <a:prstGeom prst="rect">
              <a:avLst/>
            </a:prstGeom>
            <a:noFill/>
          </p:spPr>
          <p:txBody>
            <a:bodyPr wrap="square" rtlCol="0">
              <a:spAutoFit/>
            </a:bodyPr>
            <a:lstStyle/>
            <a:p>
              <a:pPr algn="l">
                <a:spcBef>
                  <a:spcPts val="0"/>
                </a:spcBef>
              </a:pPr>
              <a:r>
                <a:rPr lang="de-DE" sz="1600" b="1" dirty="0">
                  <a:solidFill>
                    <a:schemeClr val="bg2"/>
                  </a:solidFill>
                </a:rPr>
                <a:t>Keine</a:t>
              </a:r>
              <a:r>
                <a:rPr lang="de-DE" sz="1200" dirty="0">
                  <a:solidFill>
                    <a:schemeClr val="bg2"/>
                  </a:solidFill>
                </a:rPr>
                <a:t> </a:t>
              </a:r>
              <a:r>
                <a:rPr lang="de-DE" sz="1200" dirty="0"/>
                <a:t>Nennung des Auftraggebers</a:t>
              </a:r>
            </a:p>
          </p:txBody>
        </p:sp>
        <p:grpSp>
          <p:nvGrpSpPr>
            <p:cNvPr id="3" name="Gruppieren 2"/>
            <p:cNvGrpSpPr>
              <a:grpSpLocks noChangeAspect="1"/>
            </p:cNvGrpSpPr>
            <p:nvPr/>
          </p:nvGrpSpPr>
          <p:grpSpPr>
            <a:xfrm>
              <a:off x="7547361" y="3507698"/>
              <a:ext cx="654571" cy="612000"/>
              <a:chOff x="7547360" y="3473063"/>
              <a:chExt cx="992292" cy="927758"/>
            </a:xfrm>
          </p:grpSpPr>
          <p:grpSp>
            <p:nvGrpSpPr>
              <p:cNvPr id="49" name="Gruppieren 48"/>
              <p:cNvGrpSpPr>
                <a:grpSpLocks noChangeAspect="1"/>
              </p:cNvGrpSpPr>
              <p:nvPr/>
            </p:nvGrpSpPr>
            <p:grpSpPr>
              <a:xfrm>
                <a:off x="8146962" y="3473063"/>
                <a:ext cx="392690" cy="715103"/>
                <a:chOff x="-1470023" y="2963865"/>
                <a:chExt cx="150813" cy="274635"/>
              </a:xfrm>
            </p:grpSpPr>
            <p:sp>
              <p:nvSpPr>
                <p:cNvPr id="57" name="Freeform 78"/>
                <p:cNvSpPr>
                  <a:spLocks/>
                </p:cNvSpPr>
                <p:nvPr/>
              </p:nvSpPr>
              <p:spPr bwMode="auto">
                <a:xfrm>
                  <a:off x="-1470023" y="2963865"/>
                  <a:ext cx="150813" cy="185737"/>
                </a:xfrm>
                <a:custGeom>
                  <a:avLst/>
                  <a:gdLst>
                    <a:gd name="T0" fmla="*/ 283 w 475"/>
                    <a:gd name="T1" fmla="*/ 1 h 584"/>
                    <a:gd name="T2" fmla="*/ 342 w 475"/>
                    <a:gd name="T3" fmla="*/ 14 h 584"/>
                    <a:gd name="T4" fmla="*/ 394 w 475"/>
                    <a:gd name="T5" fmla="*/ 40 h 584"/>
                    <a:gd name="T6" fmla="*/ 432 w 475"/>
                    <a:gd name="T7" fmla="*/ 78 h 584"/>
                    <a:gd name="T8" fmla="*/ 459 w 475"/>
                    <a:gd name="T9" fmla="*/ 122 h 584"/>
                    <a:gd name="T10" fmla="*/ 473 w 475"/>
                    <a:gd name="T11" fmla="*/ 178 h 584"/>
                    <a:gd name="T12" fmla="*/ 474 w 475"/>
                    <a:gd name="T13" fmla="*/ 240 h 584"/>
                    <a:gd name="T14" fmla="*/ 464 w 475"/>
                    <a:gd name="T15" fmla="*/ 295 h 584"/>
                    <a:gd name="T16" fmla="*/ 436 w 475"/>
                    <a:gd name="T17" fmla="*/ 358 h 584"/>
                    <a:gd name="T18" fmla="*/ 402 w 475"/>
                    <a:gd name="T19" fmla="*/ 405 h 584"/>
                    <a:gd name="T20" fmla="*/ 367 w 475"/>
                    <a:gd name="T21" fmla="*/ 447 h 584"/>
                    <a:gd name="T22" fmla="*/ 340 w 475"/>
                    <a:gd name="T23" fmla="*/ 493 h 584"/>
                    <a:gd name="T24" fmla="*/ 331 w 475"/>
                    <a:gd name="T25" fmla="*/ 529 h 584"/>
                    <a:gd name="T26" fmla="*/ 330 w 475"/>
                    <a:gd name="T27" fmla="*/ 584 h 584"/>
                    <a:gd name="T28" fmla="*/ 182 w 475"/>
                    <a:gd name="T29" fmla="*/ 534 h 584"/>
                    <a:gd name="T30" fmla="*/ 186 w 475"/>
                    <a:gd name="T31" fmla="*/ 491 h 584"/>
                    <a:gd name="T32" fmla="*/ 205 w 475"/>
                    <a:gd name="T33" fmla="*/ 447 h 584"/>
                    <a:gd name="T34" fmla="*/ 234 w 475"/>
                    <a:gd name="T35" fmla="*/ 402 h 584"/>
                    <a:gd name="T36" fmla="*/ 270 w 475"/>
                    <a:gd name="T37" fmla="*/ 360 h 584"/>
                    <a:gd name="T38" fmla="*/ 300 w 475"/>
                    <a:gd name="T39" fmla="*/ 314 h 584"/>
                    <a:gd name="T40" fmla="*/ 318 w 475"/>
                    <a:gd name="T41" fmla="*/ 267 h 584"/>
                    <a:gd name="T42" fmla="*/ 322 w 475"/>
                    <a:gd name="T43" fmla="*/ 221 h 584"/>
                    <a:gd name="T44" fmla="*/ 319 w 475"/>
                    <a:gd name="T45" fmla="*/ 195 h 584"/>
                    <a:gd name="T46" fmla="*/ 308 w 475"/>
                    <a:gd name="T47" fmla="*/ 164 h 584"/>
                    <a:gd name="T48" fmla="*/ 284 w 475"/>
                    <a:gd name="T49" fmla="*/ 136 h 584"/>
                    <a:gd name="T50" fmla="*/ 257 w 475"/>
                    <a:gd name="T51" fmla="*/ 126 h 584"/>
                    <a:gd name="T52" fmla="*/ 223 w 475"/>
                    <a:gd name="T53" fmla="*/ 127 h 584"/>
                    <a:gd name="T54" fmla="*/ 193 w 475"/>
                    <a:gd name="T55" fmla="*/ 138 h 584"/>
                    <a:gd name="T56" fmla="*/ 166 w 475"/>
                    <a:gd name="T57" fmla="*/ 169 h 584"/>
                    <a:gd name="T58" fmla="*/ 153 w 475"/>
                    <a:gd name="T59" fmla="*/ 210 h 584"/>
                    <a:gd name="T60" fmla="*/ 150 w 475"/>
                    <a:gd name="T61" fmla="*/ 247 h 584"/>
                    <a:gd name="T62" fmla="*/ 150 w 475"/>
                    <a:gd name="T63" fmla="*/ 266 h 584"/>
                    <a:gd name="T64" fmla="*/ 151 w 475"/>
                    <a:gd name="T65" fmla="*/ 275 h 584"/>
                    <a:gd name="T66" fmla="*/ 5 w 475"/>
                    <a:gd name="T67" fmla="*/ 278 h 584"/>
                    <a:gd name="T68" fmla="*/ 3 w 475"/>
                    <a:gd name="T69" fmla="*/ 263 h 584"/>
                    <a:gd name="T70" fmla="*/ 0 w 475"/>
                    <a:gd name="T71" fmla="*/ 251 h 584"/>
                    <a:gd name="T72" fmla="*/ 3 w 475"/>
                    <a:gd name="T73" fmla="*/ 206 h 584"/>
                    <a:gd name="T74" fmla="*/ 17 w 475"/>
                    <a:gd name="T75" fmla="*/ 145 h 584"/>
                    <a:gd name="T76" fmla="*/ 43 w 475"/>
                    <a:gd name="T77" fmla="*/ 92 h 584"/>
                    <a:gd name="T78" fmla="*/ 85 w 475"/>
                    <a:gd name="T79" fmla="*/ 50 h 584"/>
                    <a:gd name="T80" fmla="*/ 140 w 475"/>
                    <a:gd name="T81" fmla="*/ 19 h 584"/>
                    <a:gd name="T82" fmla="*/ 209 w 475"/>
                    <a:gd name="T83" fmla="*/ 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5" h="584">
                      <a:moveTo>
                        <a:pt x="249" y="0"/>
                      </a:moveTo>
                      <a:lnTo>
                        <a:pt x="283" y="1"/>
                      </a:lnTo>
                      <a:lnTo>
                        <a:pt x="314" y="6"/>
                      </a:lnTo>
                      <a:lnTo>
                        <a:pt x="342" y="14"/>
                      </a:lnTo>
                      <a:lnTo>
                        <a:pt x="369" y="26"/>
                      </a:lnTo>
                      <a:lnTo>
                        <a:pt x="394" y="40"/>
                      </a:lnTo>
                      <a:lnTo>
                        <a:pt x="414" y="57"/>
                      </a:lnTo>
                      <a:lnTo>
                        <a:pt x="432" y="78"/>
                      </a:lnTo>
                      <a:lnTo>
                        <a:pt x="447" y="99"/>
                      </a:lnTo>
                      <a:lnTo>
                        <a:pt x="459" y="122"/>
                      </a:lnTo>
                      <a:lnTo>
                        <a:pt x="467" y="149"/>
                      </a:lnTo>
                      <a:lnTo>
                        <a:pt x="473" y="178"/>
                      </a:lnTo>
                      <a:lnTo>
                        <a:pt x="475" y="208"/>
                      </a:lnTo>
                      <a:lnTo>
                        <a:pt x="474" y="240"/>
                      </a:lnTo>
                      <a:lnTo>
                        <a:pt x="470" y="270"/>
                      </a:lnTo>
                      <a:lnTo>
                        <a:pt x="464" y="295"/>
                      </a:lnTo>
                      <a:lnTo>
                        <a:pt x="451" y="330"/>
                      </a:lnTo>
                      <a:lnTo>
                        <a:pt x="436" y="358"/>
                      </a:lnTo>
                      <a:lnTo>
                        <a:pt x="420" y="383"/>
                      </a:lnTo>
                      <a:lnTo>
                        <a:pt x="402" y="405"/>
                      </a:lnTo>
                      <a:lnTo>
                        <a:pt x="384" y="427"/>
                      </a:lnTo>
                      <a:lnTo>
                        <a:pt x="367" y="447"/>
                      </a:lnTo>
                      <a:lnTo>
                        <a:pt x="352" y="470"/>
                      </a:lnTo>
                      <a:lnTo>
                        <a:pt x="340" y="493"/>
                      </a:lnTo>
                      <a:lnTo>
                        <a:pt x="334" y="510"/>
                      </a:lnTo>
                      <a:lnTo>
                        <a:pt x="331" y="529"/>
                      </a:lnTo>
                      <a:lnTo>
                        <a:pt x="330" y="552"/>
                      </a:lnTo>
                      <a:lnTo>
                        <a:pt x="330" y="584"/>
                      </a:lnTo>
                      <a:lnTo>
                        <a:pt x="182" y="584"/>
                      </a:lnTo>
                      <a:lnTo>
                        <a:pt x="182" y="534"/>
                      </a:lnTo>
                      <a:lnTo>
                        <a:pt x="183" y="511"/>
                      </a:lnTo>
                      <a:lnTo>
                        <a:pt x="186" y="491"/>
                      </a:lnTo>
                      <a:lnTo>
                        <a:pt x="193" y="473"/>
                      </a:lnTo>
                      <a:lnTo>
                        <a:pt x="205" y="447"/>
                      </a:lnTo>
                      <a:lnTo>
                        <a:pt x="218" y="424"/>
                      </a:lnTo>
                      <a:lnTo>
                        <a:pt x="234" y="402"/>
                      </a:lnTo>
                      <a:lnTo>
                        <a:pt x="253" y="381"/>
                      </a:lnTo>
                      <a:lnTo>
                        <a:pt x="270" y="360"/>
                      </a:lnTo>
                      <a:lnTo>
                        <a:pt x="286" y="337"/>
                      </a:lnTo>
                      <a:lnTo>
                        <a:pt x="300" y="314"/>
                      </a:lnTo>
                      <a:lnTo>
                        <a:pt x="311" y="286"/>
                      </a:lnTo>
                      <a:lnTo>
                        <a:pt x="318" y="267"/>
                      </a:lnTo>
                      <a:lnTo>
                        <a:pt x="321" y="244"/>
                      </a:lnTo>
                      <a:lnTo>
                        <a:pt x="322" y="221"/>
                      </a:lnTo>
                      <a:lnTo>
                        <a:pt x="321" y="210"/>
                      </a:lnTo>
                      <a:lnTo>
                        <a:pt x="319" y="195"/>
                      </a:lnTo>
                      <a:lnTo>
                        <a:pt x="316" y="180"/>
                      </a:lnTo>
                      <a:lnTo>
                        <a:pt x="308" y="164"/>
                      </a:lnTo>
                      <a:lnTo>
                        <a:pt x="298" y="149"/>
                      </a:lnTo>
                      <a:lnTo>
                        <a:pt x="284" y="136"/>
                      </a:lnTo>
                      <a:lnTo>
                        <a:pt x="272" y="130"/>
                      </a:lnTo>
                      <a:lnTo>
                        <a:pt x="257" y="126"/>
                      </a:lnTo>
                      <a:lnTo>
                        <a:pt x="240" y="125"/>
                      </a:lnTo>
                      <a:lnTo>
                        <a:pt x="223" y="127"/>
                      </a:lnTo>
                      <a:lnTo>
                        <a:pt x="207" y="131"/>
                      </a:lnTo>
                      <a:lnTo>
                        <a:pt x="193" y="138"/>
                      </a:lnTo>
                      <a:lnTo>
                        <a:pt x="178" y="152"/>
                      </a:lnTo>
                      <a:lnTo>
                        <a:pt x="166" y="169"/>
                      </a:lnTo>
                      <a:lnTo>
                        <a:pt x="159" y="189"/>
                      </a:lnTo>
                      <a:lnTo>
                        <a:pt x="153" y="210"/>
                      </a:lnTo>
                      <a:lnTo>
                        <a:pt x="151" y="230"/>
                      </a:lnTo>
                      <a:lnTo>
                        <a:pt x="150" y="247"/>
                      </a:lnTo>
                      <a:lnTo>
                        <a:pt x="150" y="260"/>
                      </a:lnTo>
                      <a:lnTo>
                        <a:pt x="150" y="266"/>
                      </a:lnTo>
                      <a:lnTo>
                        <a:pt x="151" y="270"/>
                      </a:lnTo>
                      <a:lnTo>
                        <a:pt x="151" y="275"/>
                      </a:lnTo>
                      <a:lnTo>
                        <a:pt x="151" y="278"/>
                      </a:lnTo>
                      <a:lnTo>
                        <a:pt x="5" y="278"/>
                      </a:lnTo>
                      <a:lnTo>
                        <a:pt x="4" y="271"/>
                      </a:lnTo>
                      <a:lnTo>
                        <a:pt x="3" y="263"/>
                      </a:lnTo>
                      <a:lnTo>
                        <a:pt x="2" y="257"/>
                      </a:lnTo>
                      <a:lnTo>
                        <a:pt x="0" y="251"/>
                      </a:lnTo>
                      <a:lnTo>
                        <a:pt x="0" y="238"/>
                      </a:lnTo>
                      <a:lnTo>
                        <a:pt x="3" y="206"/>
                      </a:lnTo>
                      <a:lnTo>
                        <a:pt x="8" y="175"/>
                      </a:lnTo>
                      <a:lnTo>
                        <a:pt x="17" y="145"/>
                      </a:lnTo>
                      <a:lnTo>
                        <a:pt x="28" y="117"/>
                      </a:lnTo>
                      <a:lnTo>
                        <a:pt x="43" y="92"/>
                      </a:lnTo>
                      <a:lnTo>
                        <a:pt x="62" y="69"/>
                      </a:lnTo>
                      <a:lnTo>
                        <a:pt x="85" y="50"/>
                      </a:lnTo>
                      <a:lnTo>
                        <a:pt x="111" y="33"/>
                      </a:lnTo>
                      <a:lnTo>
                        <a:pt x="140" y="19"/>
                      </a:lnTo>
                      <a:lnTo>
                        <a:pt x="172" y="8"/>
                      </a:lnTo>
                      <a:lnTo>
                        <a:pt x="209" y="2"/>
                      </a:lnTo>
                      <a:lnTo>
                        <a:pt x="24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solidFill>
                      <a:schemeClr val="bg2"/>
                    </a:solidFill>
                  </a:endParaRPr>
                </a:p>
              </p:txBody>
            </p:sp>
            <p:sp>
              <p:nvSpPr>
                <p:cNvPr id="58" name="Rectangle 79"/>
                <p:cNvSpPr>
                  <a:spLocks noChangeArrowheads="1"/>
                </p:cNvSpPr>
                <p:nvPr/>
              </p:nvSpPr>
              <p:spPr bwMode="auto">
                <a:xfrm>
                  <a:off x="-1414463" y="3187700"/>
                  <a:ext cx="52388" cy="50800"/>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solidFill>
                      <a:schemeClr val="bg2"/>
                    </a:solidFill>
                  </a:endParaRPr>
                </a:p>
              </p:txBody>
            </p:sp>
          </p:grpSp>
          <p:grpSp>
            <p:nvGrpSpPr>
              <p:cNvPr id="50" name="Group 109"/>
              <p:cNvGrpSpPr>
                <a:grpSpLocks noChangeAspect="1"/>
              </p:cNvGrpSpPr>
              <p:nvPr/>
            </p:nvGrpSpPr>
            <p:grpSpPr bwMode="auto">
              <a:xfrm>
                <a:off x="7547360" y="3720639"/>
                <a:ext cx="590466" cy="680182"/>
                <a:chOff x="-1169" y="2249"/>
                <a:chExt cx="566" cy="652"/>
              </a:xfrm>
              <a:solidFill>
                <a:srgbClr val="666666"/>
              </a:solidFill>
            </p:grpSpPr>
            <p:sp>
              <p:nvSpPr>
                <p:cNvPr id="51" name="Freeform 111"/>
                <p:cNvSpPr>
                  <a:spLocks/>
                </p:cNvSpPr>
                <p:nvPr/>
              </p:nvSpPr>
              <p:spPr bwMode="auto">
                <a:xfrm>
                  <a:off x="-1076" y="2249"/>
                  <a:ext cx="107" cy="108"/>
                </a:xfrm>
                <a:custGeom>
                  <a:avLst/>
                  <a:gdLst>
                    <a:gd name="T0" fmla="*/ 322 w 643"/>
                    <a:gd name="T1" fmla="*/ 0 h 645"/>
                    <a:gd name="T2" fmla="*/ 369 w 643"/>
                    <a:gd name="T3" fmla="*/ 4 h 645"/>
                    <a:gd name="T4" fmla="*/ 414 w 643"/>
                    <a:gd name="T5" fmla="*/ 15 h 645"/>
                    <a:gd name="T6" fmla="*/ 457 w 643"/>
                    <a:gd name="T7" fmla="*/ 31 h 645"/>
                    <a:gd name="T8" fmla="*/ 496 w 643"/>
                    <a:gd name="T9" fmla="*/ 53 h 645"/>
                    <a:gd name="T10" fmla="*/ 532 w 643"/>
                    <a:gd name="T11" fmla="*/ 80 h 645"/>
                    <a:gd name="T12" fmla="*/ 564 w 643"/>
                    <a:gd name="T13" fmla="*/ 111 h 645"/>
                    <a:gd name="T14" fmla="*/ 592 w 643"/>
                    <a:gd name="T15" fmla="*/ 147 h 645"/>
                    <a:gd name="T16" fmla="*/ 613 w 643"/>
                    <a:gd name="T17" fmla="*/ 187 h 645"/>
                    <a:gd name="T18" fmla="*/ 630 w 643"/>
                    <a:gd name="T19" fmla="*/ 230 h 645"/>
                    <a:gd name="T20" fmla="*/ 639 w 643"/>
                    <a:gd name="T21" fmla="*/ 276 h 645"/>
                    <a:gd name="T22" fmla="*/ 643 w 643"/>
                    <a:gd name="T23" fmla="*/ 323 h 645"/>
                    <a:gd name="T24" fmla="*/ 639 w 643"/>
                    <a:gd name="T25" fmla="*/ 371 h 645"/>
                    <a:gd name="T26" fmla="*/ 630 w 643"/>
                    <a:gd name="T27" fmla="*/ 416 h 645"/>
                    <a:gd name="T28" fmla="*/ 613 w 643"/>
                    <a:gd name="T29" fmla="*/ 459 h 645"/>
                    <a:gd name="T30" fmla="*/ 592 w 643"/>
                    <a:gd name="T31" fmla="*/ 498 h 645"/>
                    <a:gd name="T32" fmla="*/ 564 w 643"/>
                    <a:gd name="T33" fmla="*/ 534 h 645"/>
                    <a:gd name="T34" fmla="*/ 532 w 643"/>
                    <a:gd name="T35" fmla="*/ 566 h 645"/>
                    <a:gd name="T36" fmla="*/ 496 w 643"/>
                    <a:gd name="T37" fmla="*/ 592 h 645"/>
                    <a:gd name="T38" fmla="*/ 457 w 643"/>
                    <a:gd name="T39" fmla="*/ 615 h 645"/>
                    <a:gd name="T40" fmla="*/ 414 w 643"/>
                    <a:gd name="T41" fmla="*/ 631 h 645"/>
                    <a:gd name="T42" fmla="*/ 369 w 643"/>
                    <a:gd name="T43" fmla="*/ 641 h 645"/>
                    <a:gd name="T44" fmla="*/ 322 w 643"/>
                    <a:gd name="T45" fmla="*/ 645 h 645"/>
                    <a:gd name="T46" fmla="*/ 274 w 643"/>
                    <a:gd name="T47" fmla="*/ 641 h 645"/>
                    <a:gd name="T48" fmla="*/ 229 w 643"/>
                    <a:gd name="T49" fmla="*/ 631 h 645"/>
                    <a:gd name="T50" fmla="*/ 186 w 643"/>
                    <a:gd name="T51" fmla="*/ 615 h 645"/>
                    <a:gd name="T52" fmla="*/ 147 w 643"/>
                    <a:gd name="T53" fmla="*/ 592 h 645"/>
                    <a:gd name="T54" fmla="*/ 111 w 643"/>
                    <a:gd name="T55" fmla="*/ 566 h 645"/>
                    <a:gd name="T56" fmla="*/ 79 w 643"/>
                    <a:gd name="T57" fmla="*/ 534 h 645"/>
                    <a:gd name="T58" fmla="*/ 53 w 643"/>
                    <a:gd name="T59" fmla="*/ 498 h 645"/>
                    <a:gd name="T60" fmla="*/ 30 w 643"/>
                    <a:gd name="T61" fmla="*/ 459 h 645"/>
                    <a:gd name="T62" fmla="*/ 13 w 643"/>
                    <a:gd name="T63" fmla="*/ 416 h 645"/>
                    <a:gd name="T64" fmla="*/ 4 w 643"/>
                    <a:gd name="T65" fmla="*/ 371 h 645"/>
                    <a:gd name="T66" fmla="*/ 0 w 643"/>
                    <a:gd name="T67" fmla="*/ 323 h 645"/>
                    <a:gd name="T68" fmla="*/ 4 w 643"/>
                    <a:gd name="T69" fmla="*/ 276 h 645"/>
                    <a:gd name="T70" fmla="*/ 13 w 643"/>
                    <a:gd name="T71" fmla="*/ 230 h 645"/>
                    <a:gd name="T72" fmla="*/ 30 w 643"/>
                    <a:gd name="T73" fmla="*/ 187 h 645"/>
                    <a:gd name="T74" fmla="*/ 53 w 643"/>
                    <a:gd name="T75" fmla="*/ 147 h 645"/>
                    <a:gd name="T76" fmla="*/ 79 w 643"/>
                    <a:gd name="T77" fmla="*/ 111 h 645"/>
                    <a:gd name="T78" fmla="*/ 111 w 643"/>
                    <a:gd name="T79" fmla="*/ 80 h 645"/>
                    <a:gd name="T80" fmla="*/ 147 w 643"/>
                    <a:gd name="T81" fmla="*/ 53 h 645"/>
                    <a:gd name="T82" fmla="*/ 186 w 643"/>
                    <a:gd name="T83" fmla="*/ 31 h 645"/>
                    <a:gd name="T84" fmla="*/ 229 w 643"/>
                    <a:gd name="T85" fmla="*/ 15 h 645"/>
                    <a:gd name="T86" fmla="*/ 274 w 643"/>
                    <a:gd name="T87" fmla="*/ 4 h 645"/>
                    <a:gd name="T88" fmla="*/ 322 w 643"/>
                    <a:gd name="T89"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3" h="645">
                      <a:moveTo>
                        <a:pt x="322" y="0"/>
                      </a:moveTo>
                      <a:lnTo>
                        <a:pt x="369" y="4"/>
                      </a:lnTo>
                      <a:lnTo>
                        <a:pt x="414" y="15"/>
                      </a:lnTo>
                      <a:lnTo>
                        <a:pt x="457" y="31"/>
                      </a:lnTo>
                      <a:lnTo>
                        <a:pt x="496" y="53"/>
                      </a:lnTo>
                      <a:lnTo>
                        <a:pt x="532" y="80"/>
                      </a:lnTo>
                      <a:lnTo>
                        <a:pt x="564" y="111"/>
                      </a:lnTo>
                      <a:lnTo>
                        <a:pt x="592" y="147"/>
                      </a:lnTo>
                      <a:lnTo>
                        <a:pt x="613" y="187"/>
                      </a:lnTo>
                      <a:lnTo>
                        <a:pt x="630" y="230"/>
                      </a:lnTo>
                      <a:lnTo>
                        <a:pt x="639" y="276"/>
                      </a:lnTo>
                      <a:lnTo>
                        <a:pt x="643" y="323"/>
                      </a:lnTo>
                      <a:lnTo>
                        <a:pt x="639" y="371"/>
                      </a:lnTo>
                      <a:lnTo>
                        <a:pt x="630" y="416"/>
                      </a:lnTo>
                      <a:lnTo>
                        <a:pt x="613" y="459"/>
                      </a:lnTo>
                      <a:lnTo>
                        <a:pt x="592" y="498"/>
                      </a:lnTo>
                      <a:lnTo>
                        <a:pt x="564" y="534"/>
                      </a:lnTo>
                      <a:lnTo>
                        <a:pt x="532" y="566"/>
                      </a:lnTo>
                      <a:lnTo>
                        <a:pt x="496" y="592"/>
                      </a:lnTo>
                      <a:lnTo>
                        <a:pt x="457" y="615"/>
                      </a:lnTo>
                      <a:lnTo>
                        <a:pt x="414" y="631"/>
                      </a:lnTo>
                      <a:lnTo>
                        <a:pt x="369" y="641"/>
                      </a:lnTo>
                      <a:lnTo>
                        <a:pt x="322" y="645"/>
                      </a:lnTo>
                      <a:lnTo>
                        <a:pt x="274" y="641"/>
                      </a:lnTo>
                      <a:lnTo>
                        <a:pt x="229" y="631"/>
                      </a:lnTo>
                      <a:lnTo>
                        <a:pt x="186" y="615"/>
                      </a:lnTo>
                      <a:lnTo>
                        <a:pt x="147" y="592"/>
                      </a:lnTo>
                      <a:lnTo>
                        <a:pt x="111" y="566"/>
                      </a:lnTo>
                      <a:lnTo>
                        <a:pt x="79" y="534"/>
                      </a:lnTo>
                      <a:lnTo>
                        <a:pt x="53" y="498"/>
                      </a:lnTo>
                      <a:lnTo>
                        <a:pt x="30" y="459"/>
                      </a:lnTo>
                      <a:lnTo>
                        <a:pt x="13" y="416"/>
                      </a:lnTo>
                      <a:lnTo>
                        <a:pt x="4" y="371"/>
                      </a:lnTo>
                      <a:lnTo>
                        <a:pt x="0" y="323"/>
                      </a:lnTo>
                      <a:lnTo>
                        <a:pt x="4" y="276"/>
                      </a:lnTo>
                      <a:lnTo>
                        <a:pt x="13" y="230"/>
                      </a:lnTo>
                      <a:lnTo>
                        <a:pt x="30" y="187"/>
                      </a:lnTo>
                      <a:lnTo>
                        <a:pt x="53" y="147"/>
                      </a:lnTo>
                      <a:lnTo>
                        <a:pt x="79" y="111"/>
                      </a:lnTo>
                      <a:lnTo>
                        <a:pt x="111" y="80"/>
                      </a:lnTo>
                      <a:lnTo>
                        <a:pt x="147" y="53"/>
                      </a:lnTo>
                      <a:lnTo>
                        <a:pt x="186" y="31"/>
                      </a:lnTo>
                      <a:lnTo>
                        <a:pt x="229" y="15"/>
                      </a:lnTo>
                      <a:lnTo>
                        <a:pt x="274" y="4"/>
                      </a:lnTo>
                      <a:lnTo>
                        <a:pt x="32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sp>
              <p:nvSpPr>
                <p:cNvPr id="52" name="Freeform 112"/>
                <p:cNvSpPr>
                  <a:spLocks/>
                </p:cNvSpPr>
                <p:nvPr/>
              </p:nvSpPr>
              <p:spPr bwMode="auto">
                <a:xfrm>
                  <a:off x="-1091" y="2583"/>
                  <a:ext cx="137" cy="318"/>
                </a:xfrm>
                <a:custGeom>
                  <a:avLst/>
                  <a:gdLst>
                    <a:gd name="T0" fmla="*/ 825 w 825"/>
                    <a:gd name="T1" fmla="*/ 1726 h 1912"/>
                    <a:gd name="T2" fmla="*/ 813 w 825"/>
                    <a:gd name="T3" fmla="*/ 1791 h 1912"/>
                    <a:gd name="T4" fmla="*/ 781 w 825"/>
                    <a:gd name="T5" fmla="*/ 1846 h 1912"/>
                    <a:gd name="T6" fmla="*/ 733 w 825"/>
                    <a:gd name="T7" fmla="*/ 1887 h 1912"/>
                    <a:gd name="T8" fmla="*/ 673 w 825"/>
                    <a:gd name="T9" fmla="*/ 1910 h 1912"/>
                    <a:gd name="T10" fmla="*/ 606 w 825"/>
                    <a:gd name="T11" fmla="*/ 1910 h 1912"/>
                    <a:gd name="T12" fmla="*/ 545 w 825"/>
                    <a:gd name="T13" fmla="*/ 1887 h 1912"/>
                    <a:gd name="T14" fmla="*/ 497 w 825"/>
                    <a:gd name="T15" fmla="*/ 1846 h 1912"/>
                    <a:gd name="T16" fmla="*/ 465 w 825"/>
                    <a:gd name="T17" fmla="*/ 1791 h 1912"/>
                    <a:gd name="T18" fmla="*/ 453 w 825"/>
                    <a:gd name="T19" fmla="*/ 1726 h 1912"/>
                    <a:gd name="T20" fmla="*/ 450 w 825"/>
                    <a:gd name="T21" fmla="*/ 260 h 1912"/>
                    <a:gd name="T22" fmla="*/ 429 w 825"/>
                    <a:gd name="T23" fmla="*/ 240 h 1912"/>
                    <a:gd name="T24" fmla="*/ 398 w 825"/>
                    <a:gd name="T25" fmla="*/ 240 h 1912"/>
                    <a:gd name="T26" fmla="*/ 375 w 825"/>
                    <a:gd name="T27" fmla="*/ 262 h 1912"/>
                    <a:gd name="T28" fmla="*/ 373 w 825"/>
                    <a:gd name="T29" fmla="*/ 1726 h 1912"/>
                    <a:gd name="T30" fmla="*/ 361 w 825"/>
                    <a:gd name="T31" fmla="*/ 1791 h 1912"/>
                    <a:gd name="T32" fmla="*/ 329 w 825"/>
                    <a:gd name="T33" fmla="*/ 1846 h 1912"/>
                    <a:gd name="T34" fmla="*/ 280 w 825"/>
                    <a:gd name="T35" fmla="*/ 1887 h 1912"/>
                    <a:gd name="T36" fmla="*/ 219 w 825"/>
                    <a:gd name="T37" fmla="*/ 1910 h 1912"/>
                    <a:gd name="T38" fmla="*/ 153 w 825"/>
                    <a:gd name="T39" fmla="*/ 1910 h 1912"/>
                    <a:gd name="T40" fmla="*/ 92 w 825"/>
                    <a:gd name="T41" fmla="*/ 1887 h 1912"/>
                    <a:gd name="T42" fmla="*/ 44 w 825"/>
                    <a:gd name="T43" fmla="*/ 1846 h 1912"/>
                    <a:gd name="T44" fmla="*/ 12 w 825"/>
                    <a:gd name="T45" fmla="*/ 1791 h 1912"/>
                    <a:gd name="T46" fmla="*/ 0 w 825"/>
                    <a:gd name="T47" fmla="*/ 1726 h 1912"/>
                    <a:gd name="T48" fmla="*/ 0 w 825"/>
                    <a:gd name="T49" fmla="*/ 1674 h 1912"/>
                    <a:gd name="T50" fmla="*/ 0 w 825"/>
                    <a:gd name="T51" fmla="*/ 1595 h 1912"/>
                    <a:gd name="T52" fmla="*/ 0 w 825"/>
                    <a:gd name="T53" fmla="*/ 1493 h 1912"/>
                    <a:gd name="T54" fmla="*/ 0 w 825"/>
                    <a:gd name="T55" fmla="*/ 1373 h 1912"/>
                    <a:gd name="T56" fmla="*/ 0 w 825"/>
                    <a:gd name="T57" fmla="*/ 1237 h 1912"/>
                    <a:gd name="T58" fmla="*/ 0 w 825"/>
                    <a:gd name="T59" fmla="*/ 1093 h 1912"/>
                    <a:gd name="T60" fmla="*/ 0 w 825"/>
                    <a:gd name="T61" fmla="*/ 941 h 1912"/>
                    <a:gd name="T62" fmla="*/ 0 w 825"/>
                    <a:gd name="T63" fmla="*/ 790 h 1912"/>
                    <a:gd name="T64" fmla="*/ 0 w 825"/>
                    <a:gd name="T65" fmla="*/ 642 h 1912"/>
                    <a:gd name="T66" fmla="*/ 0 w 825"/>
                    <a:gd name="T67" fmla="*/ 502 h 1912"/>
                    <a:gd name="T68" fmla="*/ 0 w 825"/>
                    <a:gd name="T69" fmla="*/ 374 h 1912"/>
                    <a:gd name="T70" fmla="*/ 0 w 825"/>
                    <a:gd name="T71" fmla="*/ 264 h 1912"/>
                    <a:gd name="T72" fmla="*/ 0 w 825"/>
                    <a:gd name="T73" fmla="*/ 173 h 1912"/>
                    <a:gd name="T74" fmla="*/ 0 w 825"/>
                    <a:gd name="T75" fmla="*/ 109 h 1912"/>
                    <a:gd name="T76" fmla="*/ 0 w 825"/>
                    <a:gd name="T77" fmla="*/ 74 h 1912"/>
                    <a:gd name="T78" fmla="*/ 54 w 825"/>
                    <a:gd name="T79" fmla="*/ 92 h 1912"/>
                    <a:gd name="T80" fmla="*/ 144 w 825"/>
                    <a:gd name="T81" fmla="*/ 131 h 1912"/>
                    <a:gd name="T82" fmla="*/ 219 w 825"/>
                    <a:gd name="T83" fmla="*/ 161 h 1912"/>
                    <a:gd name="T84" fmla="*/ 281 w 825"/>
                    <a:gd name="T85" fmla="*/ 183 h 1912"/>
                    <a:gd name="T86" fmla="*/ 334 w 825"/>
                    <a:gd name="T87" fmla="*/ 196 h 1912"/>
                    <a:gd name="T88" fmla="*/ 382 w 825"/>
                    <a:gd name="T89" fmla="*/ 198 h 1912"/>
                    <a:gd name="T90" fmla="*/ 431 w 825"/>
                    <a:gd name="T91" fmla="*/ 191 h 1912"/>
                    <a:gd name="T92" fmla="*/ 485 w 825"/>
                    <a:gd name="T93" fmla="*/ 174 h 1912"/>
                    <a:gd name="T94" fmla="*/ 545 w 825"/>
                    <a:gd name="T95" fmla="*/ 147 h 1912"/>
                    <a:gd name="T96" fmla="*/ 619 w 825"/>
                    <a:gd name="T97" fmla="*/ 110 h 1912"/>
                    <a:gd name="T98" fmla="*/ 711 w 825"/>
                    <a:gd name="T99" fmla="*/ 60 h 1912"/>
                    <a:gd name="T100" fmla="*/ 821 w 825"/>
                    <a:gd name="T101" fmla="*/ 0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5" h="1912">
                      <a:moveTo>
                        <a:pt x="821" y="0"/>
                      </a:moveTo>
                      <a:lnTo>
                        <a:pt x="825" y="1726"/>
                      </a:lnTo>
                      <a:lnTo>
                        <a:pt x="823" y="1760"/>
                      </a:lnTo>
                      <a:lnTo>
                        <a:pt x="813" y="1791"/>
                      </a:lnTo>
                      <a:lnTo>
                        <a:pt x="800" y="1821"/>
                      </a:lnTo>
                      <a:lnTo>
                        <a:pt x="781" y="1846"/>
                      </a:lnTo>
                      <a:lnTo>
                        <a:pt x="758" y="1868"/>
                      </a:lnTo>
                      <a:lnTo>
                        <a:pt x="733" y="1887"/>
                      </a:lnTo>
                      <a:lnTo>
                        <a:pt x="704" y="1900"/>
                      </a:lnTo>
                      <a:lnTo>
                        <a:pt x="673" y="1910"/>
                      </a:lnTo>
                      <a:lnTo>
                        <a:pt x="639" y="1912"/>
                      </a:lnTo>
                      <a:lnTo>
                        <a:pt x="606" y="1910"/>
                      </a:lnTo>
                      <a:lnTo>
                        <a:pt x="574" y="1900"/>
                      </a:lnTo>
                      <a:lnTo>
                        <a:pt x="545" y="1887"/>
                      </a:lnTo>
                      <a:lnTo>
                        <a:pt x="519" y="1868"/>
                      </a:lnTo>
                      <a:lnTo>
                        <a:pt x="497" y="1846"/>
                      </a:lnTo>
                      <a:lnTo>
                        <a:pt x="479" y="1821"/>
                      </a:lnTo>
                      <a:lnTo>
                        <a:pt x="465" y="1791"/>
                      </a:lnTo>
                      <a:lnTo>
                        <a:pt x="456" y="1760"/>
                      </a:lnTo>
                      <a:lnTo>
                        <a:pt x="453" y="1726"/>
                      </a:lnTo>
                      <a:lnTo>
                        <a:pt x="453" y="275"/>
                      </a:lnTo>
                      <a:lnTo>
                        <a:pt x="450" y="260"/>
                      </a:lnTo>
                      <a:lnTo>
                        <a:pt x="442" y="248"/>
                      </a:lnTo>
                      <a:lnTo>
                        <a:pt x="429" y="240"/>
                      </a:lnTo>
                      <a:lnTo>
                        <a:pt x="415" y="236"/>
                      </a:lnTo>
                      <a:lnTo>
                        <a:pt x="398" y="240"/>
                      </a:lnTo>
                      <a:lnTo>
                        <a:pt x="385" y="249"/>
                      </a:lnTo>
                      <a:lnTo>
                        <a:pt x="375" y="262"/>
                      </a:lnTo>
                      <a:lnTo>
                        <a:pt x="373" y="278"/>
                      </a:lnTo>
                      <a:lnTo>
                        <a:pt x="373" y="1726"/>
                      </a:lnTo>
                      <a:lnTo>
                        <a:pt x="369" y="1760"/>
                      </a:lnTo>
                      <a:lnTo>
                        <a:pt x="361" y="1791"/>
                      </a:lnTo>
                      <a:lnTo>
                        <a:pt x="347" y="1821"/>
                      </a:lnTo>
                      <a:lnTo>
                        <a:pt x="329" y="1846"/>
                      </a:lnTo>
                      <a:lnTo>
                        <a:pt x="306" y="1868"/>
                      </a:lnTo>
                      <a:lnTo>
                        <a:pt x="280" y="1887"/>
                      </a:lnTo>
                      <a:lnTo>
                        <a:pt x="252" y="1900"/>
                      </a:lnTo>
                      <a:lnTo>
                        <a:pt x="219" y="1910"/>
                      </a:lnTo>
                      <a:lnTo>
                        <a:pt x="186" y="1912"/>
                      </a:lnTo>
                      <a:lnTo>
                        <a:pt x="153" y="1910"/>
                      </a:lnTo>
                      <a:lnTo>
                        <a:pt x="122" y="1900"/>
                      </a:lnTo>
                      <a:lnTo>
                        <a:pt x="92" y="1887"/>
                      </a:lnTo>
                      <a:lnTo>
                        <a:pt x="66" y="1868"/>
                      </a:lnTo>
                      <a:lnTo>
                        <a:pt x="44" y="1846"/>
                      </a:lnTo>
                      <a:lnTo>
                        <a:pt x="25" y="1821"/>
                      </a:lnTo>
                      <a:lnTo>
                        <a:pt x="12" y="1791"/>
                      </a:lnTo>
                      <a:lnTo>
                        <a:pt x="3" y="1760"/>
                      </a:lnTo>
                      <a:lnTo>
                        <a:pt x="0" y="1726"/>
                      </a:lnTo>
                      <a:lnTo>
                        <a:pt x="0" y="1704"/>
                      </a:lnTo>
                      <a:lnTo>
                        <a:pt x="0" y="1674"/>
                      </a:lnTo>
                      <a:lnTo>
                        <a:pt x="0" y="1638"/>
                      </a:lnTo>
                      <a:lnTo>
                        <a:pt x="0" y="1595"/>
                      </a:lnTo>
                      <a:lnTo>
                        <a:pt x="0" y="1547"/>
                      </a:lnTo>
                      <a:lnTo>
                        <a:pt x="0" y="1493"/>
                      </a:lnTo>
                      <a:lnTo>
                        <a:pt x="0" y="1435"/>
                      </a:lnTo>
                      <a:lnTo>
                        <a:pt x="0" y="1373"/>
                      </a:lnTo>
                      <a:lnTo>
                        <a:pt x="0" y="1306"/>
                      </a:lnTo>
                      <a:lnTo>
                        <a:pt x="0" y="1237"/>
                      </a:lnTo>
                      <a:lnTo>
                        <a:pt x="0" y="1165"/>
                      </a:lnTo>
                      <a:lnTo>
                        <a:pt x="0" y="1093"/>
                      </a:lnTo>
                      <a:lnTo>
                        <a:pt x="0" y="1018"/>
                      </a:lnTo>
                      <a:lnTo>
                        <a:pt x="0" y="941"/>
                      </a:lnTo>
                      <a:lnTo>
                        <a:pt x="0" y="866"/>
                      </a:lnTo>
                      <a:lnTo>
                        <a:pt x="0" y="790"/>
                      </a:lnTo>
                      <a:lnTo>
                        <a:pt x="0" y="715"/>
                      </a:lnTo>
                      <a:lnTo>
                        <a:pt x="0" y="642"/>
                      </a:lnTo>
                      <a:lnTo>
                        <a:pt x="0" y="571"/>
                      </a:lnTo>
                      <a:lnTo>
                        <a:pt x="0" y="502"/>
                      </a:lnTo>
                      <a:lnTo>
                        <a:pt x="0" y="436"/>
                      </a:lnTo>
                      <a:lnTo>
                        <a:pt x="0" y="374"/>
                      </a:lnTo>
                      <a:lnTo>
                        <a:pt x="0" y="316"/>
                      </a:lnTo>
                      <a:lnTo>
                        <a:pt x="0" y="264"/>
                      </a:lnTo>
                      <a:lnTo>
                        <a:pt x="0" y="215"/>
                      </a:lnTo>
                      <a:lnTo>
                        <a:pt x="0" y="173"/>
                      </a:lnTo>
                      <a:lnTo>
                        <a:pt x="0" y="137"/>
                      </a:lnTo>
                      <a:lnTo>
                        <a:pt x="0" y="109"/>
                      </a:lnTo>
                      <a:lnTo>
                        <a:pt x="0" y="87"/>
                      </a:lnTo>
                      <a:lnTo>
                        <a:pt x="0" y="74"/>
                      </a:lnTo>
                      <a:lnTo>
                        <a:pt x="0" y="71"/>
                      </a:lnTo>
                      <a:lnTo>
                        <a:pt x="54" y="92"/>
                      </a:lnTo>
                      <a:lnTo>
                        <a:pt x="102" y="113"/>
                      </a:lnTo>
                      <a:lnTo>
                        <a:pt x="144" y="131"/>
                      </a:lnTo>
                      <a:lnTo>
                        <a:pt x="184" y="148"/>
                      </a:lnTo>
                      <a:lnTo>
                        <a:pt x="219" y="161"/>
                      </a:lnTo>
                      <a:lnTo>
                        <a:pt x="252" y="173"/>
                      </a:lnTo>
                      <a:lnTo>
                        <a:pt x="281" y="183"/>
                      </a:lnTo>
                      <a:lnTo>
                        <a:pt x="309" y="191"/>
                      </a:lnTo>
                      <a:lnTo>
                        <a:pt x="334" y="196"/>
                      </a:lnTo>
                      <a:lnTo>
                        <a:pt x="359" y="198"/>
                      </a:lnTo>
                      <a:lnTo>
                        <a:pt x="382" y="198"/>
                      </a:lnTo>
                      <a:lnTo>
                        <a:pt x="407" y="196"/>
                      </a:lnTo>
                      <a:lnTo>
                        <a:pt x="431" y="191"/>
                      </a:lnTo>
                      <a:lnTo>
                        <a:pt x="457" y="184"/>
                      </a:lnTo>
                      <a:lnTo>
                        <a:pt x="485" y="174"/>
                      </a:lnTo>
                      <a:lnTo>
                        <a:pt x="514" y="162"/>
                      </a:lnTo>
                      <a:lnTo>
                        <a:pt x="545" y="147"/>
                      </a:lnTo>
                      <a:lnTo>
                        <a:pt x="581" y="130"/>
                      </a:lnTo>
                      <a:lnTo>
                        <a:pt x="619" y="110"/>
                      </a:lnTo>
                      <a:lnTo>
                        <a:pt x="662" y="86"/>
                      </a:lnTo>
                      <a:lnTo>
                        <a:pt x="711" y="60"/>
                      </a:lnTo>
                      <a:lnTo>
                        <a:pt x="763" y="31"/>
                      </a:lnTo>
                      <a:lnTo>
                        <a:pt x="821"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sp>
              <p:nvSpPr>
                <p:cNvPr id="53" name="Freeform 113"/>
                <p:cNvSpPr>
                  <a:spLocks/>
                </p:cNvSpPr>
                <p:nvPr/>
              </p:nvSpPr>
              <p:spPr bwMode="auto">
                <a:xfrm>
                  <a:off x="-943" y="2546"/>
                  <a:ext cx="52" cy="105"/>
                </a:xfrm>
                <a:custGeom>
                  <a:avLst/>
                  <a:gdLst>
                    <a:gd name="T0" fmla="*/ 310 w 312"/>
                    <a:gd name="T1" fmla="*/ 0 h 631"/>
                    <a:gd name="T2" fmla="*/ 312 w 312"/>
                    <a:gd name="T3" fmla="*/ 475 h 631"/>
                    <a:gd name="T4" fmla="*/ 310 w 312"/>
                    <a:gd name="T5" fmla="*/ 506 h 631"/>
                    <a:gd name="T6" fmla="*/ 300 w 312"/>
                    <a:gd name="T7" fmla="*/ 535 h 631"/>
                    <a:gd name="T8" fmla="*/ 286 w 312"/>
                    <a:gd name="T9" fmla="*/ 562 h 631"/>
                    <a:gd name="T10" fmla="*/ 268 w 312"/>
                    <a:gd name="T11" fmla="*/ 585 h 631"/>
                    <a:gd name="T12" fmla="*/ 244 w 312"/>
                    <a:gd name="T13" fmla="*/ 604 h 631"/>
                    <a:gd name="T14" fmla="*/ 218 w 312"/>
                    <a:gd name="T15" fmla="*/ 618 h 631"/>
                    <a:gd name="T16" fmla="*/ 190 w 312"/>
                    <a:gd name="T17" fmla="*/ 628 h 631"/>
                    <a:gd name="T18" fmla="*/ 159 w 312"/>
                    <a:gd name="T19" fmla="*/ 631 h 631"/>
                    <a:gd name="T20" fmla="*/ 158 w 312"/>
                    <a:gd name="T21" fmla="*/ 631 h 631"/>
                    <a:gd name="T22" fmla="*/ 127 w 312"/>
                    <a:gd name="T23" fmla="*/ 628 h 631"/>
                    <a:gd name="T24" fmla="*/ 97 w 312"/>
                    <a:gd name="T25" fmla="*/ 618 h 631"/>
                    <a:gd name="T26" fmla="*/ 71 w 312"/>
                    <a:gd name="T27" fmla="*/ 604 h 631"/>
                    <a:gd name="T28" fmla="*/ 48 w 312"/>
                    <a:gd name="T29" fmla="*/ 586 h 631"/>
                    <a:gd name="T30" fmla="*/ 29 w 312"/>
                    <a:gd name="T31" fmla="*/ 562 h 631"/>
                    <a:gd name="T32" fmla="*/ 15 w 312"/>
                    <a:gd name="T33" fmla="*/ 536 h 631"/>
                    <a:gd name="T34" fmla="*/ 5 w 312"/>
                    <a:gd name="T35" fmla="*/ 507 h 631"/>
                    <a:gd name="T36" fmla="*/ 3 w 312"/>
                    <a:gd name="T37" fmla="*/ 476 h 631"/>
                    <a:gd name="T38" fmla="*/ 0 w 312"/>
                    <a:gd name="T39" fmla="*/ 183 h 631"/>
                    <a:gd name="T40" fmla="*/ 229 w 312"/>
                    <a:gd name="T41" fmla="*/ 62 h 631"/>
                    <a:gd name="T42" fmla="*/ 259 w 312"/>
                    <a:gd name="T43" fmla="*/ 44 h 631"/>
                    <a:gd name="T44" fmla="*/ 286 w 312"/>
                    <a:gd name="T45" fmla="*/ 24 h 631"/>
                    <a:gd name="T46" fmla="*/ 310 w 312"/>
                    <a:gd name="T47" fmla="*/ 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2" h="631">
                      <a:moveTo>
                        <a:pt x="310" y="0"/>
                      </a:moveTo>
                      <a:lnTo>
                        <a:pt x="312" y="475"/>
                      </a:lnTo>
                      <a:lnTo>
                        <a:pt x="310" y="506"/>
                      </a:lnTo>
                      <a:lnTo>
                        <a:pt x="300" y="535"/>
                      </a:lnTo>
                      <a:lnTo>
                        <a:pt x="286" y="562"/>
                      </a:lnTo>
                      <a:lnTo>
                        <a:pt x="268" y="585"/>
                      </a:lnTo>
                      <a:lnTo>
                        <a:pt x="244" y="604"/>
                      </a:lnTo>
                      <a:lnTo>
                        <a:pt x="218" y="618"/>
                      </a:lnTo>
                      <a:lnTo>
                        <a:pt x="190" y="628"/>
                      </a:lnTo>
                      <a:lnTo>
                        <a:pt x="159" y="631"/>
                      </a:lnTo>
                      <a:lnTo>
                        <a:pt x="158" y="631"/>
                      </a:lnTo>
                      <a:lnTo>
                        <a:pt x="127" y="628"/>
                      </a:lnTo>
                      <a:lnTo>
                        <a:pt x="97" y="618"/>
                      </a:lnTo>
                      <a:lnTo>
                        <a:pt x="71" y="604"/>
                      </a:lnTo>
                      <a:lnTo>
                        <a:pt x="48" y="586"/>
                      </a:lnTo>
                      <a:lnTo>
                        <a:pt x="29" y="562"/>
                      </a:lnTo>
                      <a:lnTo>
                        <a:pt x="15" y="536"/>
                      </a:lnTo>
                      <a:lnTo>
                        <a:pt x="5" y="507"/>
                      </a:lnTo>
                      <a:lnTo>
                        <a:pt x="3" y="476"/>
                      </a:lnTo>
                      <a:lnTo>
                        <a:pt x="0" y="183"/>
                      </a:lnTo>
                      <a:lnTo>
                        <a:pt x="229" y="62"/>
                      </a:lnTo>
                      <a:lnTo>
                        <a:pt x="259" y="44"/>
                      </a:lnTo>
                      <a:lnTo>
                        <a:pt x="286" y="24"/>
                      </a:lnTo>
                      <a:lnTo>
                        <a:pt x="31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sp>
              <p:nvSpPr>
                <p:cNvPr id="54" name="Freeform 114"/>
                <p:cNvSpPr>
                  <a:spLocks/>
                </p:cNvSpPr>
                <p:nvPr/>
              </p:nvSpPr>
              <p:spPr bwMode="auto">
                <a:xfrm>
                  <a:off x="-857" y="2249"/>
                  <a:ext cx="107" cy="108"/>
                </a:xfrm>
                <a:custGeom>
                  <a:avLst/>
                  <a:gdLst>
                    <a:gd name="T0" fmla="*/ 321 w 642"/>
                    <a:gd name="T1" fmla="*/ 0 h 645"/>
                    <a:gd name="T2" fmla="*/ 369 w 642"/>
                    <a:gd name="T3" fmla="*/ 4 h 645"/>
                    <a:gd name="T4" fmla="*/ 414 w 642"/>
                    <a:gd name="T5" fmla="*/ 15 h 645"/>
                    <a:gd name="T6" fmla="*/ 457 w 642"/>
                    <a:gd name="T7" fmla="*/ 31 h 645"/>
                    <a:gd name="T8" fmla="*/ 496 w 642"/>
                    <a:gd name="T9" fmla="*/ 53 h 645"/>
                    <a:gd name="T10" fmla="*/ 532 w 642"/>
                    <a:gd name="T11" fmla="*/ 80 h 645"/>
                    <a:gd name="T12" fmla="*/ 564 w 642"/>
                    <a:gd name="T13" fmla="*/ 111 h 645"/>
                    <a:gd name="T14" fmla="*/ 591 w 642"/>
                    <a:gd name="T15" fmla="*/ 147 h 645"/>
                    <a:gd name="T16" fmla="*/ 613 w 642"/>
                    <a:gd name="T17" fmla="*/ 187 h 645"/>
                    <a:gd name="T18" fmla="*/ 629 w 642"/>
                    <a:gd name="T19" fmla="*/ 230 h 645"/>
                    <a:gd name="T20" fmla="*/ 639 w 642"/>
                    <a:gd name="T21" fmla="*/ 276 h 645"/>
                    <a:gd name="T22" fmla="*/ 642 w 642"/>
                    <a:gd name="T23" fmla="*/ 323 h 645"/>
                    <a:gd name="T24" fmla="*/ 639 w 642"/>
                    <a:gd name="T25" fmla="*/ 371 h 645"/>
                    <a:gd name="T26" fmla="*/ 629 w 642"/>
                    <a:gd name="T27" fmla="*/ 416 h 645"/>
                    <a:gd name="T28" fmla="*/ 613 w 642"/>
                    <a:gd name="T29" fmla="*/ 459 h 645"/>
                    <a:gd name="T30" fmla="*/ 591 w 642"/>
                    <a:gd name="T31" fmla="*/ 498 h 645"/>
                    <a:gd name="T32" fmla="*/ 564 w 642"/>
                    <a:gd name="T33" fmla="*/ 534 h 645"/>
                    <a:gd name="T34" fmla="*/ 532 w 642"/>
                    <a:gd name="T35" fmla="*/ 566 h 645"/>
                    <a:gd name="T36" fmla="*/ 496 w 642"/>
                    <a:gd name="T37" fmla="*/ 592 h 645"/>
                    <a:gd name="T38" fmla="*/ 457 w 642"/>
                    <a:gd name="T39" fmla="*/ 615 h 645"/>
                    <a:gd name="T40" fmla="*/ 414 w 642"/>
                    <a:gd name="T41" fmla="*/ 631 h 645"/>
                    <a:gd name="T42" fmla="*/ 369 w 642"/>
                    <a:gd name="T43" fmla="*/ 641 h 645"/>
                    <a:gd name="T44" fmla="*/ 321 w 642"/>
                    <a:gd name="T45" fmla="*/ 645 h 645"/>
                    <a:gd name="T46" fmla="*/ 273 w 642"/>
                    <a:gd name="T47" fmla="*/ 641 h 645"/>
                    <a:gd name="T48" fmla="*/ 228 w 642"/>
                    <a:gd name="T49" fmla="*/ 631 h 645"/>
                    <a:gd name="T50" fmla="*/ 185 w 642"/>
                    <a:gd name="T51" fmla="*/ 615 h 645"/>
                    <a:gd name="T52" fmla="*/ 146 w 642"/>
                    <a:gd name="T53" fmla="*/ 592 h 645"/>
                    <a:gd name="T54" fmla="*/ 110 w 642"/>
                    <a:gd name="T55" fmla="*/ 566 h 645"/>
                    <a:gd name="T56" fmla="*/ 78 w 642"/>
                    <a:gd name="T57" fmla="*/ 534 h 645"/>
                    <a:gd name="T58" fmla="*/ 51 w 642"/>
                    <a:gd name="T59" fmla="*/ 498 h 645"/>
                    <a:gd name="T60" fmla="*/ 29 w 642"/>
                    <a:gd name="T61" fmla="*/ 459 h 645"/>
                    <a:gd name="T62" fmla="*/ 13 w 642"/>
                    <a:gd name="T63" fmla="*/ 416 h 645"/>
                    <a:gd name="T64" fmla="*/ 3 w 642"/>
                    <a:gd name="T65" fmla="*/ 371 h 645"/>
                    <a:gd name="T66" fmla="*/ 0 w 642"/>
                    <a:gd name="T67" fmla="*/ 323 h 645"/>
                    <a:gd name="T68" fmla="*/ 3 w 642"/>
                    <a:gd name="T69" fmla="*/ 276 h 645"/>
                    <a:gd name="T70" fmla="*/ 13 w 642"/>
                    <a:gd name="T71" fmla="*/ 230 h 645"/>
                    <a:gd name="T72" fmla="*/ 29 w 642"/>
                    <a:gd name="T73" fmla="*/ 187 h 645"/>
                    <a:gd name="T74" fmla="*/ 51 w 642"/>
                    <a:gd name="T75" fmla="*/ 147 h 645"/>
                    <a:gd name="T76" fmla="*/ 78 w 642"/>
                    <a:gd name="T77" fmla="*/ 111 h 645"/>
                    <a:gd name="T78" fmla="*/ 110 w 642"/>
                    <a:gd name="T79" fmla="*/ 80 h 645"/>
                    <a:gd name="T80" fmla="*/ 146 w 642"/>
                    <a:gd name="T81" fmla="*/ 53 h 645"/>
                    <a:gd name="T82" fmla="*/ 185 w 642"/>
                    <a:gd name="T83" fmla="*/ 31 h 645"/>
                    <a:gd name="T84" fmla="*/ 228 w 642"/>
                    <a:gd name="T85" fmla="*/ 15 h 645"/>
                    <a:gd name="T86" fmla="*/ 273 w 642"/>
                    <a:gd name="T87" fmla="*/ 4 h 645"/>
                    <a:gd name="T88" fmla="*/ 321 w 642"/>
                    <a:gd name="T89"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2" h="645">
                      <a:moveTo>
                        <a:pt x="321" y="0"/>
                      </a:moveTo>
                      <a:lnTo>
                        <a:pt x="369" y="4"/>
                      </a:lnTo>
                      <a:lnTo>
                        <a:pt x="414" y="15"/>
                      </a:lnTo>
                      <a:lnTo>
                        <a:pt x="457" y="31"/>
                      </a:lnTo>
                      <a:lnTo>
                        <a:pt x="496" y="53"/>
                      </a:lnTo>
                      <a:lnTo>
                        <a:pt x="532" y="80"/>
                      </a:lnTo>
                      <a:lnTo>
                        <a:pt x="564" y="111"/>
                      </a:lnTo>
                      <a:lnTo>
                        <a:pt x="591" y="147"/>
                      </a:lnTo>
                      <a:lnTo>
                        <a:pt x="613" y="187"/>
                      </a:lnTo>
                      <a:lnTo>
                        <a:pt x="629" y="230"/>
                      </a:lnTo>
                      <a:lnTo>
                        <a:pt x="639" y="276"/>
                      </a:lnTo>
                      <a:lnTo>
                        <a:pt x="642" y="323"/>
                      </a:lnTo>
                      <a:lnTo>
                        <a:pt x="639" y="371"/>
                      </a:lnTo>
                      <a:lnTo>
                        <a:pt x="629" y="416"/>
                      </a:lnTo>
                      <a:lnTo>
                        <a:pt x="613" y="459"/>
                      </a:lnTo>
                      <a:lnTo>
                        <a:pt x="591" y="498"/>
                      </a:lnTo>
                      <a:lnTo>
                        <a:pt x="564" y="534"/>
                      </a:lnTo>
                      <a:lnTo>
                        <a:pt x="532" y="566"/>
                      </a:lnTo>
                      <a:lnTo>
                        <a:pt x="496" y="592"/>
                      </a:lnTo>
                      <a:lnTo>
                        <a:pt x="457" y="615"/>
                      </a:lnTo>
                      <a:lnTo>
                        <a:pt x="414" y="631"/>
                      </a:lnTo>
                      <a:lnTo>
                        <a:pt x="369" y="641"/>
                      </a:lnTo>
                      <a:lnTo>
                        <a:pt x="321" y="645"/>
                      </a:lnTo>
                      <a:lnTo>
                        <a:pt x="273" y="641"/>
                      </a:lnTo>
                      <a:lnTo>
                        <a:pt x="228" y="631"/>
                      </a:lnTo>
                      <a:lnTo>
                        <a:pt x="185" y="615"/>
                      </a:lnTo>
                      <a:lnTo>
                        <a:pt x="146" y="592"/>
                      </a:lnTo>
                      <a:lnTo>
                        <a:pt x="110" y="566"/>
                      </a:lnTo>
                      <a:lnTo>
                        <a:pt x="78" y="534"/>
                      </a:lnTo>
                      <a:lnTo>
                        <a:pt x="51" y="498"/>
                      </a:lnTo>
                      <a:lnTo>
                        <a:pt x="29" y="459"/>
                      </a:lnTo>
                      <a:lnTo>
                        <a:pt x="13" y="416"/>
                      </a:lnTo>
                      <a:lnTo>
                        <a:pt x="3" y="371"/>
                      </a:lnTo>
                      <a:lnTo>
                        <a:pt x="0" y="323"/>
                      </a:lnTo>
                      <a:lnTo>
                        <a:pt x="3" y="276"/>
                      </a:lnTo>
                      <a:lnTo>
                        <a:pt x="13" y="230"/>
                      </a:lnTo>
                      <a:lnTo>
                        <a:pt x="29" y="187"/>
                      </a:lnTo>
                      <a:lnTo>
                        <a:pt x="51" y="147"/>
                      </a:lnTo>
                      <a:lnTo>
                        <a:pt x="78" y="111"/>
                      </a:lnTo>
                      <a:lnTo>
                        <a:pt x="110" y="80"/>
                      </a:lnTo>
                      <a:lnTo>
                        <a:pt x="146" y="53"/>
                      </a:lnTo>
                      <a:lnTo>
                        <a:pt x="185" y="31"/>
                      </a:lnTo>
                      <a:lnTo>
                        <a:pt x="228" y="15"/>
                      </a:lnTo>
                      <a:lnTo>
                        <a:pt x="273" y="4"/>
                      </a:lnTo>
                      <a:lnTo>
                        <a:pt x="321"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sp>
              <p:nvSpPr>
                <p:cNvPr id="55" name="Freeform 115"/>
                <p:cNvSpPr>
                  <a:spLocks/>
                </p:cNvSpPr>
                <p:nvPr/>
              </p:nvSpPr>
              <p:spPr bwMode="auto">
                <a:xfrm>
                  <a:off x="-797" y="2818"/>
                  <a:ext cx="62" cy="83"/>
                </a:xfrm>
                <a:custGeom>
                  <a:avLst/>
                  <a:gdLst>
                    <a:gd name="T0" fmla="*/ 0 w 373"/>
                    <a:gd name="T1" fmla="*/ 0 h 499"/>
                    <a:gd name="T2" fmla="*/ 32 w 373"/>
                    <a:gd name="T3" fmla="*/ 12 h 499"/>
                    <a:gd name="T4" fmla="*/ 67 w 373"/>
                    <a:gd name="T5" fmla="*/ 20 h 499"/>
                    <a:gd name="T6" fmla="*/ 102 w 373"/>
                    <a:gd name="T7" fmla="*/ 23 h 499"/>
                    <a:gd name="T8" fmla="*/ 373 w 373"/>
                    <a:gd name="T9" fmla="*/ 23 h 499"/>
                    <a:gd name="T10" fmla="*/ 373 w 373"/>
                    <a:gd name="T11" fmla="*/ 313 h 499"/>
                    <a:gd name="T12" fmla="*/ 369 w 373"/>
                    <a:gd name="T13" fmla="*/ 347 h 499"/>
                    <a:gd name="T14" fmla="*/ 361 w 373"/>
                    <a:gd name="T15" fmla="*/ 378 h 499"/>
                    <a:gd name="T16" fmla="*/ 348 w 373"/>
                    <a:gd name="T17" fmla="*/ 408 h 499"/>
                    <a:gd name="T18" fmla="*/ 328 w 373"/>
                    <a:gd name="T19" fmla="*/ 433 h 499"/>
                    <a:gd name="T20" fmla="*/ 306 w 373"/>
                    <a:gd name="T21" fmla="*/ 455 h 499"/>
                    <a:gd name="T22" fmla="*/ 280 w 373"/>
                    <a:gd name="T23" fmla="*/ 474 h 499"/>
                    <a:gd name="T24" fmla="*/ 251 w 373"/>
                    <a:gd name="T25" fmla="*/ 487 h 499"/>
                    <a:gd name="T26" fmla="*/ 220 w 373"/>
                    <a:gd name="T27" fmla="*/ 497 h 499"/>
                    <a:gd name="T28" fmla="*/ 186 w 373"/>
                    <a:gd name="T29" fmla="*/ 499 h 499"/>
                    <a:gd name="T30" fmla="*/ 152 w 373"/>
                    <a:gd name="T31" fmla="*/ 497 h 499"/>
                    <a:gd name="T32" fmla="*/ 121 w 373"/>
                    <a:gd name="T33" fmla="*/ 487 h 499"/>
                    <a:gd name="T34" fmla="*/ 92 w 373"/>
                    <a:gd name="T35" fmla="*/ 474 h 499"/>
                    <a:gd name="T36" fmla="*/ 67 w 373"/>
                    <a:gd name="T37" fmla="*/ 455 h 499"/>
                    <a:gd name="T38" fmla="*/ 44 w 373"/>
                    <a:gd name="T39" fmla="*/ 433 h 499"/>
                    <a:gd name="T40" fmla="*/ 25 w 373"/>
                    <a:gd name="T41" fmla="*/ 408 h 499"/>
                    <a:gd name="T42" fmla="*/ 12 w 373"/>
                    <a:gd name="T43" fmla="*/ 378 h 499"/>
                    <a:gd name="T44" fmla="*/ 4 w 373"/>
                    <a:gd name="T45" fmla="*/ 347 h 499"/>
                    <a:gd name="T46" fmla="*/ 0 w 373"/>
                    <a:gd name="T47" fmla="*/ 313 h 499"/>
                    <a:gd name="T48" fmla="*/ 0 w 373"/>
                    <a:gd name="T4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3" h="499">
                      <a:moveTo>
                        <a:pt x="0" y="0"/>
                      </a:moveTo>
                      <a:lnTo>
                        <a:pt x="32" y="12"/>
                      </a:lnTo>
                      <a:lnTo>
                        <a:pt x="67" y="20"/>
                      </a:lnTo>
                      <a:lnTo>
                        <a:pt x="102" y="23"/>
                      </a:lnTo>
                      <a:lnTo>
                        <a:pt x="373" y="23"/>
                      </a:lnTo>
                      <a:lnTo>
                        <a:pt x="373" y="313"/>
                      </a:lnTo>
                      <a:lnTo>
                        <a:pt x="369" y="347"/>
                      </a:lnTo>
                      <a:lnTo>
                        <a:pt x="361" y="378"/>
                      </a:lnTo>
                      <a:lnTo>
                        <a:pt x="348" y="408"/>
                      </a:lnTo>
                      <a:lnTo>
                        <a:pt x="328" y="433"/>
                      </a:lnTo>
                      <a:lnTo>
                        <a:pt x="306" y="455"/>
                      </a:lnTo>
                      <a:lnTo>
                        <a:pt x="280" y="474"/>
                      </a:lnTo>
                      <a:lnTo>
                        <a:pt x="251" y="487"/>
                      </a:lnTo>
                      <a:lnTo>
                        <a:pt x="220" y="497"/>
                      </a:lnTo>
                      <a:lnTo>
                        <a:pt x="186" y="499"/>
                      </a:lnTo>
                      <a:lnTo>
                        <a:pt x="152" y="497"/>
                      </a:lnTo>
                      <a:lnTo>
                        <a:pt x="121" y="487"/>
                      </a:lnTo>
                      <a:lnTo>
                        <a:pt x="92" y="474"/>
                      </a:lnTo>
                      <a:lnTo>
                        <a:pt x="67" y="455"/>
                      </a:lnTo>
                      <a:lnTo>
                        <a:pt x="44" y="433"/>
                      </a:lnTo>
                      <a:lnTo>
                        <a:pt x="25" y="408"/>
                      </a:lnTo>
                      <a:lnTo>
                        <a:pt x="12" y="378"/>
                      </a:lnTo>
                      <a:lnTo>
                        <a:pt x="4" y="347"/>
                      </a:lnTo>
                      <a:lnTo>
                        <a:pt x="0" y="313"/>
                      </a:lnTo>
                      <a:lnTo>
                        <a:pt x="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sp>
              <p:nvSpPr>
                <p:cNvPr id="56" name="Freeform 116"/>
                <p:cNvSpPr>
                  <a:spLocks/>
                </p:cNvSpPr>
                <p:nvPr/>
              </p:nvSpPr>
              <p:spPr bwMode="auto">
                <a:xfrm>
                  <a:off x="-1169" y="2374"/>
                  <a:ext cx="566" cy="527"/>
                </a:xfrm>
                <a:custGeom>
                  <a:avLst/>
                  <a:gdLst>
                    <a:gd name="T0" fmla="*/ 1353 w 3395"/>
                    <a:gd name="T1" fmla="*/ 34 h 3164"/>
                    <a:gd name="T2" fmla="*/ 1301 w 3395"/>
                    <a:gd name="T3" fmla="*/ 178 h 3164"/>
                    <a:gd name="T4" fmla="*/ 1233 w 3395"/>
                    <a:gd name="T5" fmla="*/ 364 h 3164"/>
                    <a:gd name="T6" fmla="*/ 1177 w 3395"/>
                    <a:gd name="T7" fmla="*/ 520 h 3164"/>
                    <a:gd name="T8" fmla="*/ 466 w 3395"/>
                    <a:gd name="T9" fmla="*/ 602 h 3164"/>
                    <a:gd name="T10" fmla="*/ 440 w 3395"/>
                    <a:gd name="T11" fmla="*/ 402 h 3164"/>
                    <a:gd name="T12" fmla="*/ 381 w 3395"/>
                    <a:gd name="T13" fmla="*/ 607 h 3164"/>
                    <a:gd name="T14" fmla="*/ 828 w 3395"/>
                    <a:gd name="T15" fmla="*/ 945 h 3164"/>
                    <a:gd name="T16" fmla="*/ 1572 w 3395"/>
                    <a:gd name="T17" fmla="*/ 29 h 3164"/>
                    <a:gd name="T18" fmla="*/ 2657 w 3395"/>
                    <a:gd name="T19" fmla="*/ 4 h 3164"/>
                    <a:gd name="T20" fmla="*/ 2866 w 3395"/>
                    <a:gd name="T21" fmla="*/ 107 h 3164"/>
                    <a:gd name="T22" fmla="*/ 2971 w 3395"/>
                    <a:gd name="T23" fmla="*/ 316 h 3164"/>
                    <a:gd name="T24" fmla="*/ 3103 w 3395"/>
                    <a:gd name="T25" fmla="*/ 1437 h 3164"/>
                    <a:gd name="T26" fmla="*/ 3148 w 3395"/>
                    <a:gd name="T27" fmla="*/ 1715 h 3164"/>
                    <a:gd name="T28" fmla="*/ 3384 w 3395"/>
                    <a:gd name="T29" fmla="*/ 1753 h 3164"/>
                    <a:gd name="T30" fmla="*/ 3384 w 3395"/>
                    <a:gd name="T31" fmla="*/ 2479 h 3164"/>
                    <a:gd name="T32" fmla="*/ 2333 w 3395"/>
                    <a:gd name="T33" fmla="*/ 2517 h 3164"/>
                    <a:gd name="T34" fmla="*/ 2260 w 3395"/>
                    <a:gd name="T35" fmla="*/ 2461 h 3164"/>
                    <a:gd name="T36" fmla="*/ 2279 w 3395"/>
                    <a:gd name="T37" fmla="*/ 1737 h 3164"/>
                    <a:gd name="T38" fmla="*/ 2504 w 3395"/>
                    <a:gd name="T39" fmla="*/ 1516 h 3164"/>
                    <a:gd name="T40" fmla="*/ 2570 w 3395"/>
                    <a:gd name="T41" fmla="*/ 1429 h 3164"/>
                    <a:gd name="T42" fmla="*/ 2655 w 3395"/>
                    <a:gd name="T43" fmla="*/ 345 h 3164"/>
                    <a:gd name="T44" fmla="*/ 2602 w 3395"/>
                    <a:gd name="T45" fmla="*/ 355 h 3164"/>
                    <a:gd name="T46" fmla="*/ 2477 w 3395"/>
                    <a:gd name="T47" fmla="*/ 1270 h 3164"/>
                    <a:gd name="T48" fmla="*/ 2347 w 3395"/>
                    <a:gd name="T49" fmla="*/ 1405 h 3164"/>
                    <a:gd name="T50" fmla="*/ 2291 w 3395"/>
                    <a:gd name="T51" fmla="*/ 1548 h 3164"/>
                    <a:gd name="T52" fmla="*/ 2219 w 3395"/>
                    <a:gd name="T53" fmla="*/ 1500 h 3164"/>
                    <a:gd name="T54" fmla="*/ 2154 w 3395"/>
                    <a:gd name="T55" fmla="*/ 1513 h 3164"/>
                    <a:gd name="T56" fmla="*/ 2098 w 3395"/>
                    <a:gd name="T57" fmla="*/ 1718 h 3164"/>
                    <a:gd name="T58" fmla="*/ 2098 w 3395"/>
                    <a:gd name="T59" fmla="*/ 2514 h 3164"/>
                    <a:gd name="T60" fmla="*/ 2148 w 3395"/>
                    <a:gd name="T61" fmla="*/ 3012 h 3164"/>
                    <a:gd name="T62" fmla="*/ 2059 w 3395"/>
                    <a:gd name="T63" fmla="*/ 3139 h 3164"/>
                    <a:gd name="T64" fmla="*/ 1899 w 3395"/>
                    <a:gd name="T65" fmla="*/ 3152 h 3164"/>
                    <a:gd name="T66" fmla="*/ 1790 w 3395"/>
                    <a:gd name="T67" fmla="*/ 3043 h 3164"/>
                    <a:gd name="T68" fmla="*/ 1779 w 3395"/>
                    <a:gd name="T69" fmla="*/ 2938 h 3164"/>
                    <a:gd name="T70" fmla="*/ 1779 w 3395"/>
                    <a:gd name="T71" fmla="*/ 2716 h 3164"/>
                    <a:gd name="T72" fmla="*/ 1779 w 3395"/>
                    <a:gd name="T73" fmla="*/ 2352 h 3164"/>
                    <a:gd name="T74" fmla="*/ 1779 w 3395"/>
                    <a:gd name="T75" fmla="*/ 1900 h 3164"/>
                    <a:gd name="T76" fmla="*/ 1779 w 3395"/>
                    <a:gd name="T77" fmla="*/ 1418 h 3164"/>
                    <a:gd name="T78" fmla="*/ 1779 w 3395"/>
                    <a:gd name="T79" fmla="*/ 963 h 3164"/>
                    <a:gd name="T80" fmla="*/ 1779 w 3395"/>
                    <a:gd name="T81" fmla="*/ 590 h 3164"/>
                    <a:gd name="T82" fmla="*/ 1779 w 3395"/>
                    <a:gd name="T83" fmla="*/ 359 h 3164"/>
                    <a:gd name="T84" fmla="*/ 1774 w 3395"/>
                    <a:gd name="T85" fmla="*/ 323 h 3164"/>
                    <a:gd name="T86" fmla="*/ 1731 w 3395"/>
                    <a:gd name="T87" fmla="*/ 434 h 3164"/>
                    <a:gd name="T88" fmla="*/ 1667 w 3395"/>
                    <a:gd name="T89" fmla="*/ 607 h 3164"/>
                    <a:gd name="T90" fmla="*/ 1604 w 3395"/>
                    <a:gd name="T91" fmla="*/ 772 h 3164"/>
                    <a:gd name="T92" fmla="*/ 1562 w 3395"/>
                    <a:gd name="T93" fmla="*/ 878 h 3164"/>
                    <a:gd name="T94" fmla="*/ 1443 w 3395"/>
                    <a:gd name="T95" fmla="*/ 969 h 3164"/>
                    <a:gd name="T96" fmla="*/ 1232 w 3395"/>
                    <a:gd name="T97" fmla="*/ 1082 h 3164"/>
                    <a:gd name="T98" fmla="*/ 1009 w 3395"/>
                    <a:gd name="T99" fmla="*/ 1201 h 3164"/>
                    <a:gd name="T100" fmla="*/ 884 w 3395"/>
                    <a:gd name="T101" fmla="*/ 1264 h 3164"/>
                    <a:gd name="T102" fmla="*/ 95 w 3395"/>
                    <a:gd name="T103" fmla="*/ 975 h 3164"/>
                    <a:gd name="T104" fmla="*/ 15 w 3395"/>
                    <a:gd name="T105" fmla="*/ 898 h 3164"/>
                    <a:gd name="T106" fmla="*/ 13 w 3395"/>
                    <a:gd name="T107" fmla="*/ 761 h 3164"/>
                    <a:gd name="T108" fmla="*/ 74 w 3395"/>
                    <a:gd name="T109" fmla="*/ 553 h 3164"/>
                    <a:gd name="T110" fmla="*/ 146 w 3395"/>
                    <a:gd name="T111" fmla="*/ 300 h 3164"/>
                    <a:gd name="T112" fmla="*/ 200 w 3395"/>
                    <a:gd name="T113" fmla="*/ 112 h 3164"/>
                    <a:gd name="T114" fmla="*/ 293 w 3395"/>
                    <a:gd name="T115" fmla="*/ 11 h 3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95" h="3164">
                      <a:moveTo>
                        <a:pt x="349" y="0"/>
                      </a:moveTo>
                      <a:lnTo>
                        <a:pt x="1366" y="0"/>
                      </a:lnTo>
                      <a:lnTo>
                        <a:pt x="1364" y="6"/>
                      </a:lnTo>
                      <a:lnTo>
                        <a:pt x="1359" y="17"/>
                      </a:lnTo>
                      <a:lnTo>
                        <a:pt x="1353" y="34"/>
                      </a:lnTo>
                      <a:lnTo>
                        <a:pt x="1346" y="56"/>
                      </a:lnTo>
                      <a:lnTo>
                        <a:pt x="1336" y="81"/>
                      </a:lnTo>
                      <a:lnTo>
                        <a:pt x="1326" y="111"/>
                      </a:lnTo>
                      <a:lnTo>
                        <a:pt x="1314" y="143"/>
                      </a:lnTo>
                      <a:lnTo>
                        <a:pt x="1301" y="178"/>
                      </a:lnTo>
                      <a:lnTo>
                        <a:pt x="1287" y="214"/>
                      </a:lnTo>
                      <a:lnTo>
                        <a:pt x="1274" y="250"/>
                      </a:lnTo>
                      <a:lnTo>
                        <a:pt x="1260" y="289"/>
                      </a:lnTo>
                      <a:lnTo>
                        <a:pt x="1247" y="327"/>
                      </a:lnTo>
                      <a:lnTo>
                        <a:pt x="1233" y="364"/>
                      </a:lnTo>
                      <a:lnTo>
                        <a:pt x="1220" y="401"/>
                      </a:lnTo>
                      <a:lnTo>
                        <a:pt x="1208" y="434"/>
                      </a:lnTo>
                      <a:lnTo>
                        <a:pt x="1196" y="466"/>
                      </a:lnTo>
                      <a:lnTo>
                        <a:pt x="1186" y="495"/>
                      </a:lnTo>
                      <a:lnTo>
                        <a:pt x="1177" y="520"/>
                      </a:lnTo>
                      <a:lnTo>
                        <a:pt x="1170" y="541"/>
                      </a:lnTo>
                      <a:lnTo>
                        <a:pt x="1164" y="557"/>
                      </a:lnTo>
                      <a:lnTo>
                        <a:pt x="1160" y="567"/>
                      </a:lnTo>
                      <a:lnTo>
                        <a:pt x="819" y="750"/>
                      </a:lnTo>
                      <a:lnTo>
                        <a:pt x="466" y="602"/>
                      </a:lnTo>
                      <a:lnTo>
                        <a:pt x="466" y="311"/>
                      </a:lnTo>
                      <a:lnTo>
                        <a:pt x="465" y="311"/>
                      </a:lnTo>
                      <a:lnTo>
                        <a:pt x="458" y="336"/>
                      </a:lnTo>
                      <a:lnTo>
                        <a:pt x="450" y="366"/>
                      </a:lnTo>
                      <a:lnTo>
                        <a:pt x="440" y="402"/>
                      </a:lnTo>
                      <a:lnTo>
                        <a:pt x="428" y="440"/>
                      </a:lnTo>
                      <a:lnTo>
                        <a:pt x="416" y="480"/>
                      </a:lnTo>
                      <a:lnTo>
                        <a:pt x="405" y="523"/>
                      </a:lnTo>
                      <a:lnTo>
                        <a:pt x="393" y="565"/>
                      </a:lnTo>
                      <a:lnTo>
                        <a:pt x="381" y="607"/>
                      </a:lnTo>
                      <a:lnTo>
                        <a:pt x="370" y="646"/>
                      </a:lnTo>
                      <a:lnTo>
                        <a:pt x="359" y="682"/>
                      </a:lnTo>
                      <a:lnTo>
                        <a:pt x="350" y="714"/>
                      </a:lnTo>
                      <a:lnTo>
                        <a:pt x="343" y="741"/>
                      </a:lnTo>
                      <a:lnTo>
                        <a:pt x="828" y="945"/>
                      </a:lnTo>
                      <a:lnTo>
                        <a:pt x="1303" y="691"/>
                      </a:lnTo>
                      <a:lnTo>
                        <a:pt x="1515" y="103"/>
                      </a:lnTo>
                      <a:lnTo>
                        <a:pt x="1529" y="74"/>
                      </a:lnTo>
                      <a:lnTo>
                        <a:pt x="1548" y="49"/>
                      </a:lnTo>
                      <a:lnTo>
                        <a:pt x="1572" y="29"/>
                      </a:lnTo>
                      <a:lnTo>
                        <a:pt x="1599" y="13"/>
                      </a:lnTo>
                      <a:lnTo>
                        <a:pt x="1629" y="4"/>
                      </a:lnTo>
                      <a:lnTo>
                        <a:pt x="1661" y="0"/>
                      </a:lnTo>
                      <a:lnTo>
                        <a:pt x="2608" y="0"/>
                      </a:lnTo>
                      <a:lnTo>
                        <a:pt x="2657" y="4"/>
                      </a:lnTo>
                      <a:lnTo>
                        <a:pt x="2705" y="13"/>
                      </a:lnTo>
                      <a:lnTo>
                        <a:pt x="2750" y="29"/>
                      </a:lnTo>
                      <a:lnTo>
                        <a:pt x="2793" y="50"/>
                      </a:lnTo>
                      <a:lnTo>
                        <a:pt x="2832" y="77"/>
                      </a:lnTo>
                      <a:lnTo>
                        <a:pt x="2866" y="107"/>
                      </a:lnTo>
                      <a:lnTo>
                        <a:pt x="2897" y="142"/>
                      </a:lnTo>
                      <a:lnTo>
                        <a:pt x="2925" y="181"/>
                      </a:lnTo>
                      <a:lnTo>
                        <a:pt x="2946" y="223"/>
                      </a:lnTo>
                      <a:lnTo>
                        <a:pt x="2962" y="268"/>
                      </a:lnTo>
                      <a:lnTo>
                        <a:pt x="2971" y="316"/>
                      </a:lnTo>
                      <a:lnTo>
                        <a:pt x="2975" y="366"/>
                      </a:lnTo>
                      <a:lnTo>
                        <a:pt x="2981" y="1425"/>
                      </a:lnTo>
                      <a:lnTo>
                        <a:pt x="3058" y="1425"/>
                      </a:lnTo>
                      <a:lnTo>
                        <a:pt x="3082" y="1429"/>
                      </a:lnTo>
                      <a:lnTo>
                        <a:pt x="3103" y="1437"/>
                      </a:lnTo>
                      <a:lnTo>
                        <a:pt x="3121" y="1451"/>
                      </a:lnTo>
                      <a:lnTo>
                        <a:pt x="3135" y="1470"/>
                      </a:lnTo>
                      <a:lnTo>
                        <a:pt x="3145" y="1492"/>
                      </a:lnTo>
                      <a:lnTo>
                        <a:pt x="3148" y="1516"/>
                      </a:lnTo>
                      <a:lnTo>
                        <a:pt x="3148" y="1715"/>
                      </a:lnTo>
                      <a:lnTo>
                        <a:pt x="3317" y="1715"/>
                      </a:lnTo>
                      <a:lnTo>
                        <a:pt x="3338" y="1717"/>
                      </a:lnTo>
                      <a:lnTo>
                        <a:pt x="3357" y="1724"/>
                      </a:lnTo>
                      <a:lnTo>
                        <a:pt x="3372" y="1737"/>
                      </a:lnTo>
                      <a:lnTo>
                        <a:pt x="3384" y="1753"/>
                      </a:lnTo>
                      <a:lnTo>
                        <a:pt x="3392" y="1770"/>
                      </a:lnTo>
                      <a:lnTo>
                        <a:pt x="3395" y="1791"/>
                      </a:lnTo>
                      <a:lnTo>
                        <a:pt x="3395" y="2440"/>
                      </a:lnTo>
                      <a:lnTo>
                        <a:pt x="3392" y="2461"/>
                      </a:lnTo>
                      <a:lnTo>
                        <a:pt x="3384" y="2479"/>
                      </a:lnTo>
                      <a:lnTo>
                        <a:pt x="3372" y="2495"/>
                      </a:lnTo>
                      <a:lnTo>
                        <a:pt x="3357" y="2507"/>
                      </a:lnTo>
                      <a:lnTo>
                        <a:pt x="3338" y="2515"/>
                      </a:lnTo>
                      <a:lnTo>
                        <a:pt x="3317" y="2517"/>
                      </a:lnTo>
                      <a:lnTo>
                        <a:pt x="2333" y="2517"/>
                      </a:lnTo>
                      <a:lnTo>
                        <a:pt x="2313" y="2515"/>
                      </a:lnTo>
                      <a:lnTo>
                        <a:pt x="2295" y="2507"/>
                      </a:lnTo>
                      <a:lnTo>
                        <a:pt x="2279" y="2495"/>
                      </a:lnTo>
                      <a:lnTo>
                        <a:pt x="2267" y="2479"/>
                      </a:lnTo>
                      <a:lnTo>
                        <a:pt x="2260" y="2461"/>
                      </a:lnTo>
                      <a:lnTo>
                        <a:pt x="2257" y="2440"/>
                      </a:lnTo>
                      <a:lnTo>
                        <a:pt x="2257" y="1791"/>
                      </a:lnTo>
                      <a:lnTo>
                        <a:pt x="2260" y="1770"/>
                      </a:lnTo>
                      <a:lnTo>
                        <a:pt x="2267" y="1753"/>
                      </a:lnTo>
                      <a:lnTo>
                        <a:pt x="2279" y="1737"/>
                      </a:lnTo>
                      <a:lnTo>
                        <a:pt x="2295" y="1724"/>
                      </a:lnTo>
                      <a:lnTo>
                        <a:pt x="2313" y="1717"/>
                      </a:lnTo>
                      <a:lnTo>
                        <a:pt x="2333" y="1715"/>
                      </a:lnTo>
                      <a:lnTo>
                        <a:pt x="2504" y="1715"/>
                      </a:lnTo>
                      <a:lnTo>
                        <a:pt x="2504" y="1516"/>
                      </a:lnTo>
                      <a:lnTo>
                        <a:pt x="2507" y="1492"/>
                      </a:lnTo>
                      <a:lnTo>
                        <a:pt x="2515" y="1470"/>
                      </a:lnTo>
                      <a:lnTo>
                        <a:pt x="2530" y="1451"/>
                      </a:lnTo>
                      <a:lnTo>
                        <a:pt x="2549" y="1437"/>
                      </a:lnTo>
                      <a:lnTo>
                        <a:pt x="2570" y="1429"/>
                      </a:lnTo>
                      <a:lnTo>
                        <a:pt x="2594" y="1425"/>
                      </a:lnTo>
                      <a:lnTo>
                        <a:pt x="2670" y="1425"/>
                      </a:lnTo>
                      <a:lnTo>
                        <a:pt x="2665" y="367"/>
                      </a:lnTo>
                      <a:lnTo>
                        <a:pt x="2662" y="355"/>
                      </a:lnTo>
                      <a:lnTo>
                        <a:pt x="2655" y="345"/>
                      </a:lnTo>
                      <a:lnTo>
                        <a:pt x="2645" y="339"/>
                      </a:lnTo>
                      <a:lnTo>
                        <a:pt x="2632" y="336"/>
                      </a:lnTo>
                      <a:lnTo>
                        <a:pt x="2619" y="339"/>
                      </a:lnTo>
                      <a:lnTo>
                        <a:pt x="2609" y="346"/>
                      </a:lnTo>
                      <a:lnTo>
                        <a:pt x="2602" y="355"/>
                      </a:lnTo>
                      <a:lnTo>
                        <a:pt x="2600" y="368"/>
                      </a:lnTo>
                      <a:lnTo>
                        <a:pt x="2600" y="1244"/>
                      </a:lnTo>
                      <a:lnTo>
                        <a:pt x="2556" y="1248"/>
                      </a:lnTo>
                      <a:lnTo>
                        <a:pt x="2515" y="1256"/>
                      </a:lnTo>
                      <a:lnTo>
                        <a:pt x="2477" y="1270"/>
                      </a:lnTo>
                      <a:lnTo>
                        <a:pt x="2444" y="1290"/>
                      </a:lnTo>
                      <a:lnTo>
                        <a:pt x="2413" y="1313"/>
                      </a:lnTo>
                      <a:lnTo>
                        <a:pt x="2387" y="1340"/>
                      </a:lnTo>
                      <a:lnTo>
                        <a:pt x="2364" y="1371"/>
                      </a:lnTo>
                      <a:lnTo>
                        <a:pt x="2347" y="1405"/>
                      </a:lnTo>
                      <a:lnTo>
                        <a:pt x="2333" y="1441"/>
                      </a:lnTo>
                      <a:lnTo>
                        <a:pt x="2325" y="1477"/>
                      </a:lnTo>
                      <a:lnTo>
                        <a:pt x="2323" y="1516"/>
                      </a:lnTo>
                      <a:lnTo>
                        <a:pt x="2323" y="1544"/>
                      </a:lnTo>
                      <a:lnTo>
                        <a:pt x="2291" y="1548"/>
                      </a:lnTo>
                      <a:lnTo>
                        <a:pt x="2260" y="1555"/>
                      </a:lnTo>
                      <a:lnTo>
                        <a:pt x="2231" y="1567"/>
                      </a:lnTo>
                      <a:lnTo>
                        <a:pt x="2231" y="1529"/>
                      </a:lnTo>
                      <a:lnTo>
                        <a:pt x="2228" y="1513"/>
                      </a:lnTo>
                      <a:lnTo>
                        <a:pt x="2219" y="1500"/>
                      </a:lnTo>
                      <a:lnTo>
                        <a:pt x="2206" y="1492"/>
                      </a:lnTo>
                      <a:lnTo>
                        <a:pt x="2191" y="1488"/>
                      </a:lnTo>
                      <a:lnTo>
                        <a:pt x="2175" y="1492"/>
                      </a:lnTo>
                      <a:lnTo>
                        <a:pt x="2162" y="1500"/>
                      </a:lnTo>
                      <a:lnTo>
                        <a:pt x="2154" y="1513"/>
                      </a:lnTo>
                      <a:lnTo>
                        <a:pt x="2150" y="1529"/>
                      </a:lnTo>
                      <a:lnTo>
                        <a:pt x="2150" y="1625"/>
                      </a:lnTo>
                      <a:lnTo>
                        <a:pt x="2129" y="1654"/>
                      </a:lnTo>
                      <a:lnTo>
                        <a:pt x="2111" y="1685"/>
                      </a:lnTo>
                      <a:lnTo>
                        <a:pt x="2098" y="1718"/>
                      </a:lnTo>
                      <a:lnTo>
                        <a:pt x="2089" y="1754"/>
                      </a:lnTo>
                      <a:lnTo>
                        <a:pt x="2087" y="1791"/>
                      </a:lnTo>
                      <a:lnTo>
                        <a:pt x="2087" y="2440"/>
                      </a:lnTo>
                      <a:lnTo>
                        <a:pt x="2089" y="2478"/>
                      </a:lnTo>
                      <a:lnTo>
                        <a:pt x="2098" y="2514"/>
                      </a:lnTo>
                      <a:lnTo>
                        <a:pt x="2111" y="2547"/>
                      </a:lnTo>
                      <a:lnTo>
                        <a:pt x="2129" y="2578"/>
                      </a:lnTo>
                      <a:lnTo>
                        <a:pt x="2150" y="2606"/>
                      </a:lnTo>
                      <a:lnTo>
                        <a:pt x="2150" y="2978"/>
                      </a:lnTo>
                      <a:lnTo>
                        <a:pt x="2148" y="3012"/>
                      </a:lnTo>
                      <a:lnTo>
                        <a:pt x="2139" y="3043"/>
                      </a:lnTo>
                      <a:lnTo>
                        <a:pt x="2125" y="3073"/>
                      </a:lnTo>
                      <a:lnTo>
                        <a:pt x="2107" y="3098"/>
                      </a:lnTo>
                      <a:lnTo>
                        <a:pt x="2085" y="3120"/>
                      </a:lnTo>
                      <a:lnTo>
                        <a:pt x="2059" y="3139"/>
                      </a:lnTo>
                      <a:lnTo>
                        <a:pt x="2030" y="3152"/>
                      </a:lnTo>
                      <a:lnTo>
                        <a:pt x="1998" y="3162"/>
                      </a:lnTo>
                      <a:lnTo>
                        <a:pt x="1965" y="3164"/>
                      </a:lnTo>
                      <a:lnTo>
                        <a:pt x="1931" y="3162"/>
                      </a:lnTo>
                      <a:lnTo>
                        <a:pt x="1899" y="3152"/>
                      </a:lnTo>
                      <a:lnTo>
                        <a:pt x="1871" y="3139"/>
                      </a:lnTo>
                      <a:lnTo>
                        <a:pt x="1844" y="3120"/>
                      </a:lnTo>
                      <a:lnTo>
                        <a:pt x="1822" y="3098"/>
                      </a:lnTo>
                      <a:lnTo>
                        <a:pt x="1804" y="3073"/>
                      </a:lnTo>
                      <a:lnTo>
                        <a:pt x="1790" y="3043"/>
                      </a:lnTo>
                      <a:lnTo>
                        <a:pt x="1781" y="3012"/>
                      </a:lnTo>
                      <a:lnTo>
                        <a:pt x="1779" y="2978"/>
                      </a:lnTo>
                      <a:lnTo>
                        <a:pt x="1779" y="2974"/>
                      </a:lnTo>
                      <a:lnTo>
                        <a:pt x="1779" y="2959"/>
                      </a:lnTo>
                      <a:lnTo>
                        <a:pt x="1779" y="2938"/>
                      </a:lnTo>
                      <a:lnTo>
                        <a:pt x="1779" y="2908"/>
                      </a:lnTo>
                      <a:lnTo>
                        <a:pt x="1779" y="2870"/>
                      </a:lnTo>
                      <a:lnTo>
                        <a:pt x="1779" y="2826"/>
                      </a:lnTo>
                      <a:lnTo>
                        <a:pt x="1779" y="2775"/>
                      </a:lnTo>
                      <a:lnTo>
                        <a:pt x="1779" y="2716"/>
                      </a:lnTo>
                      <a:lnTo>
                        <a:pt x="1779" y="2653"/>
                      </a:lnTo>
                      <a:lnTo>
                        <a:pt x="1779" y="2584"/>
                      </a:lnTo>
                      <a:lnTo>
                        <a:pt x="1779" y="2511"/>
                      </a:lnTo>
                      <a:lnTo>
                        <a:pt x="1779" y="2433"/>
                      </a:lnTo>
                      <a:lnTo>
                        <a:pt x="1779" y="2352"/>
                      </a:lnTo>
                      <a:lnTo>
                        <a:pt x="1779" y="2266"/>
                      </a:lnTo>
                      <a:lnTo>
                        <a:pt x="1779" y="2178"/>
                      </a:lnTo>
                      <a:lnTo>
                        <a:pt x="1779" y="2087"/>
                      </a:lnTo>
                      <a:lnTo>
                        <a:pt x="1779" y="1994"/>
                      </a:lnTo>
                      <a:lnTo>
                        <a:pt x="1779" y="1900"/>
                      </a:lnTo>
                      <a:lnTo>
                        <a:pt x="1779" y="1804"/>
                      </a:lnTo>
                      <a:lnTo>
                        <a:pt x="1779" y="1707"/>
                      </a:lnTo>
                      <a:lnTo>
                        <a:pt x="1779" y="1611"/>
                      </a:lnTo>
                      <a:lnTo>
                        <a:pt x="1779" y="1514"/>
                      </a:lnTo>
                      <a:lnTo>
                        <a:pt x="1779" y="1418"/>
                      </a:lnTo>
                      <a:lnTo>
                        <a:pt x="1779" y="1323"/>
                      </a:lnTo>
                      <a:lnTo>
                        <a:pt x="1779" y="1230"/>
                      </a:lnTo>
                      <a:lnTo>
                        <a:pt x="1779" y="1138"/>
                      </a:lnTo>
                      <a:lnTo>
                        <a:pt x="1779" y="1049"/>
                      </a:lnTo>
                      <a:lnTo>
                        <a:pt x="1779" y="963"/>
                      </a:lnTo>
                      <a:lnTo>
                        <a:pt x="1779" y="879"/>
                      </a:lnTo>
                      <a:lnTo>
                        <a:pt x="1779" y="801"/>
                      </a:lnTo>
                      <a:lnTo>
                        <a:pt x="1779" y="726"/>
                      </a:lnTo>
                      <a:lnTo>
                        <a:pt x="1779" y="655"/>
                      </a:lnTo>
                      <a:lnTo>
                        <a:pt x="1779" y="590"/>
                      </a:lnTo>
                      <a:lnTo>
                        <a:pt x="1779" y="532"/>
                      </a:lnTo>
                      <a:lnTo>
                        <a:pt x="1779" y="478"/>
                      </a:lnTo>
                      <a:lnTo>
                        <a:pt x="1779" y="432"/>
                      </a:lnTo>
                      <a:lnTo>
                        <a:pt x="1779" y="391"/>
                      </a:lnTo>
                      <a:lnTo>
                        <a:pt x="1779" y="359"/>
                      </a:lnTo>
                      <a:lnTo>
                        <a:pt x="1779" y="334"/>
                      </a:lnTo>
                      <a:lnTo>
                        <a:pt x="1779" y="318"/>
                      </a:lnTo>
                      <a:lnTo>
                        <a:pt x="1779" y="311"/>
                      </a:lnTo>
                      <a:lnTo>
                        <a:pt x="1777" y="314"/>
                      </a:lnTo>
                      <a:lnTo>
                        <a:pt x="1774" y="323"/>
                      </a:lnTo>
                      <a:lnTo>
                        <a:pt x="1768" y="337"/>
                      </a:lnTo>
                      <a:lnTo>
                        <a:pt x="1761" y="355"/>
                      </a:lnTo>
                      <a:lnTo>
                        <a:pt x="1753" y="379"/>
                      </a:lnTo>
                      <a:lnTo>
                        <a:pt x="1743" y="405"/>
                      </a:lnTo>
                      <a:lnTo>
                        <a:pt x="1731" y="434"/>
                      </a:lnTo>
                      <a:lnTo>
                        <a:pt x="1719" y="466"/>
                      </a:lnTo>
                      <a:lnTo>
                        <a:pt x="1706" y="499"/>
                      </a:lnTo>
                      <a:lnTo>
                        <a:pt x="1693" y="535"/>
                      </a:lnTo>
                      <a:lnTo>
                        <a:pt x="1680" y="571"/>
                      </a:lnTo>
                      <a:lnTo>
                        <a:pt x="1667" y="607"/>
                      </a:lnTo>
                      <a:lnTo>
                        <a:pt x="1653" y="642"/>
                      </a:lnTo>
                      <a:lnTo>
                        <a:pt x="1640" y="678"/>
                      </a:lnTo>
                      <a:lnTo>
                        <a:pt x="1628" y="711"/>
                      </a:lnTo>
                      <a:lnTo>
                        <a:pt x="1616" y="742"/>
                      </a:lnTo>
                      <a:lnTo>
                        <a:pt x="1604" y="772"/>
                      </a:lnTo>
                      <a:lnTo>
                        <a:pt x="1594" y="798"/>
                      </a:lnTo>
                      <a:lnTo>
                        <a:pt x="1586" y="821"/>
                      </a:lnTo>
                      <a:lnTo>
                        <a:pt x="1579" y="839"/>
                      </a:lnTo>
                      <a:lnTo>
                        <a:pt x="1574" y="853"/>
                      </a:lnTo>
                      <a:lnTo>
                        <a:pt x="1562" y="878"/>
                      </a:lnTo>
                      <a:lnTo>
                        <a:pt x="1546" y="901"/>
                      </a:lnTo>
                      <a:lnTo>
                        <a:pt x="1525" y="921"/>
                      </a:lnTo>
                      <a:lnTo>
                        <a:pt x="1502" y="937"/>
                      </a:lnTo>
                      <a:lnTo>
                        <a:pt x="1475" y="951"/>
                      </a:lnTo>
                      <a:lnTo>
                        <a:pt x="1443" y="969"/>
                      </a:lnTo>
                      <a:lnTo>
                        <a:pt x="1406" y="988"/>
                      </a:lnTo>
                      <a:lnTo>
                        <a:pt x="1366" y="1009"/>
                      </a:lnTo>
                      <a:lnTo>
                        <a:pt x="1323" y="1032"/>
                      </a:lnTo>
                      <a:lnTo>
                        <a:pt x="1278" y="1057"/>
                      </a:lnTo>
                      <a:lnTo>
                        <a:pt x="1232" y="1082"/>
                      </a:lnTo>
                      <a:lnTo>
                        <a:pt x="1185" y="1107"/>
                      </a:lnTo>
                      <a:lnTo>
                        <a:pt x="1139" y="1132"/>
                      </a:lnTo>
                      <a:lnTo>
                        <a:pt x="1092" y="1156"/>
                      </a:lnTo>
                      <a:lnTo>
                        <a:pt x="1049" y="1178"/>
                      </a:lnTo>
                      <a:lnTo>
                        <a:pt x="1009" y="1201"/>
                      </a:lnTo>
                      <a:lnTo>
                        <a:pt x="971" y="1220"/>
                      </a:lnTo>
                      <a:lnTo>
                        <a:pt x="939" y="1238"/>
                      </a:lnTo>
                      <a:lnTo>
                        <a:pt x="911" y="1253"/>
                      </a:lnTo>
                      <a:lnTo>
                        <a:pt x="910" y="1253"/>
                      </a:lnTo>
                      <a:lnTo>
                        <a:pt x="884" y="1264"/>
                      </a:lnTo>
                      <a:lnTo>
                        <a:pt x="856" y="1270"/>
                      </a:lnTo>
                      <a:lnTo>
                        <a:pt x="828" y="1271"/>
                      </a:lnTo>
                      <a:lnTo>
                        <a:pt x="801" y="1268"/>
                      </a:lnTo>
                      <a:lnTo>
                        <a:pt x="775" y="1259"/>
                      </a:lnTo>
                      <a:lnTo>
                        <a:pt x="95" y="975"/>
                      </a:lnTo>
                      <a:lnTo>
                        <a:pt x="95" y="975"/>
                      </a:lnTo>
                      <a:lnTo>
                        <a:pt x="69" y="960"/>
                      </a:lnTo>
                      <a:lnTo>
                        <a:pt x="48" y="943"/>
                      </a:lnTo>
                      <a:lnTo>
                        <a:pt x="29" y="922"/>
                      </a:lnTo>
                      <a:lnTo>
                        <a:pt x="15" y="898"/>
                      </a:lnTo>
                      <a:lnTo>
                        <a:pt x="6" y="872"/>
                      </a:lnTo>
                      <a:lnTo>
                        <a:pt x="0" y="845"/>
                      </a:lnTo>
                      <a:lnTo>
                        <a:pt x="1" y="816"/>
                      </a:lnTo>
                      <a:lnTo>
                        <a:pt x="6" y="789"/>
                      </a:lnTo>
                      <a:lnTo>
                        <a:pt x="13" y="761"/>
                      </a:lnTo>
                      <a:lnTo>
                        <a:pt x="23" y="729"/>
                      </a:lnTo>
                      <a:lnTo>
                        <a:pt x="35" y="691"/>
                      </a:lnTo>
                      <a:lnTo>
                        <a:pt x="46" y="648"/>
                      </a:lnTo>
                      <a:lnTo>
                        <a:pt x="59" y="602"/>
                      </a:lnTo>
                      <a:lnTo>
                        <a:pt x="74" y="553"/>
                      </a:lnTo>
                      <a:lnTo>
                        <a:pt x="88" y="503"/>
                      </a:lnTo>
                      <a:lnTo>
                        <a:pt x="102" y="452"/>
                      </a:lnTo>
                      <a:lnTo>
                        <a:pt x="118" y="401"/>
                      </a:lnTo>
                      <a:lnTo>
                        <a:pt x="132" y="349"/>
                      </a:lnTo>
                      <a:lnTo>
                        <a:pt x="146" y="300"/>
                      </a:lnTo>
                      <a:lnTo>
                        <a:pt x="159" y="254"/>
                      </a:lnTo>
                      <a:lnTo>
                        <a:pt x="171" y="211"/>
                      </a:lnTo>
                      <a:lnTo>
                        <a:pt x="182" y="173"/>
                      </a:lnTo>
                      <a:lnTo>
                        <a:pt x="192" y="140"/>
                      </a:lnTo>
                      <a:lnTo>
                        <a:pt x="200" y="112"/>
                      </a:lnTo>
                      <a:lnTo>
                        <a:pt x="211" y="85"/>
                      </a:lnTo>
                      <a:lnTo>
                        <a:pt x="226" y="61"/>
                      </a:lnTo>
                      <a:lnTo>
                        <a:pt x="245" y="41"/>
                      </a:lnTo>
                      <a:lnTo>
                        <a:pt x="267" y="23"/>
                      </a:lnTo>
                      <a:lnTo>
                        <a:pt x="293" y="11"/>
                      </a:lnTo>
                      <a:lnTo>
                        <a:pt x="320" y="3"/>
                      </a:lnTo>
                      <a:lnTo>
                        <a:pt x="349"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grpSp>
        </p:grpSp>
      </p:grpSp>
      <p:grpSp>
        <p:nvGrpSpPr>
          <p:cNvPr id="68" name="Gruppieren 67"/>
          <p:cNvGrpSpPr/>
          <p:nvPr/>
        </p:nvGrpSpPr>
        <p:grpSpPr>
          <a:xfrm>
            <a:off x="6409035" y="1574800"/>
            <a:ext cx="3148276" cy="707886"/>
            <a:chOff x="4513055" y="4150733"/>
            <a:chExt cx="3148276" cy="707886"/>
          </a:xfrm>
        </p:grpSpPr>
        <p:sp>
          <p:nvSpPr>
            <p:cNvPr id="69" name="Textfeld 68"/>
            <p:cNvSpPr txBox="1"/>
            <p:nvPr/>
          </p:nvSpPr>
          <p:spPr>
            <a:xfrm>
              <a:off x="5153668" y="4150733"/>
              <a:ext cx="2507663" cy="707886"/>
            </a:xfrm>
            <a:prstGeom prst="rect">
              <a:avLst/>
            </a:prstGeom>
            <a:noFill/>
          </p:spPr>
          <p:txBody>
            <a:bodyPr wrap="square" rtlCol="0">
              <a:spAutoFit/>
            </a:bodyPr>
            <a:lstStyle/>
            <a:p>
              <a:pPr algn="l">
                <a:spcBef>
                  <a:spcPts val="0"/>
                </a:spcBef>
              </a:pPr>
              <a:r>
                <a:rPr lang="de-DE" sz="1200" kern="0" dirty="0"/>
                <a:t>Befragungszeitraum:</a:t>
              </a:r>
            </a:p>
            <a:p>
              <a:pPr algn="l">
                <a:spcBef>
                  <a:spcPts val="0"/>
                </a:spcBef>
              </a:pPr>
              <a:r>
                <a:rPr lang="de-DE" sz="1600" b="1" dirty="0">
                  <a:solidFill>
                    <a:schemeClr val="bg2"/>
                  </a:solidFill>
                </a:rPr>
                <a:t>Juni 2023 (Welle 5)</a:t>
              </a:r>
              <a:br>
                <a:rPr lang="de-DE" sz="1600" b="1" dirty="0">
                  <a:solidFill>
                    <a:schemeClr val="bg2"/>
                  </a:solidFill>
                </a:rPr>
              </a:br>
              <a:r>
                <a:rPr lang="de-DE" sz="1200" dirty="0"/>
                <a:t>(KW</a:t>
              </a:r>
              <a:r>
                <a:rPr lang="de-DE" sz="1200" b="1" dirty="0">
                  <a:solidFill>
                    <a:schemeClr val="bg2"/>
                  </a:solidFill>
                </a:rPr>
                <a:t>24 – 25</a:t>
              </a:r>
              <a:r>
                <a:rPr lang="de-DE" sz="1200" dirty="0"/>
                <a:t>)</a:t>
              </a:r>
            </a:p>
          </p:txBody>
        </p:sp>
        <p:grpSp>
          <p:nvGrpSpPr>
            <p:cNvPr id="70" name="Group 80"/>
            <p:cNvGrpSpPr>
              <a:grpSpLocks noChangeAspect="1"/>
            </p:cNvGrpSpPr>
            <p:nvPr/>
          </p:nvGrpSpPr>
          <p:grpSpPr bwMode="auto">
            <a:xfrm>
              <a:off x="4513055" y="4216676"/>
              <a:ext cx="616422" cy="576000"/>
              <a:chOff x="2903" y="2283"/>
              <a:chExt cx="183" cy="171"/>
            </a:xfrm>
            <a:solidFill>
              <a:srgbClr val="FFE9B4"/>
            </a:solidFill>
          </p:grpSpPr>
          <p:sp>
            <p:nvSpPr>
              <p:cNvPr id="71" name="Freeform 82"/>
              <p:cNvSpPr>
                <a:spLocks noEditPoints="1"/>
              </p:cNvSpPr>
              <p:nvPr/>
            </p:nvSpPr>
            <p:spPr bwMode="auto">
              <a:xfrm>
                <a:off x="2903" y="2308"/>
                <a:ext cx="183" cy="146"/>
              </a:xfrm>
              <a:custGeom>
                <a:avLst/>
                <a:gdLst>
                  <a:gd name="T0" fmla="*/ 406 w 3474"/>
                  <a:gd name="T1" fmla="*/ 671 h 2770"/>
                  <a:gd name="T2" fmla="*/ 323 w 3474"/>
                  <a:gd name="T3" fmla="*/ 729 h 2770"/>
                  <a:gd name="T4" fmla="*/ 278 w 3474"/>
                  <a:gd name="T5" fmla="*/ 821 h 2770"/>
                  <a:gd name="T6" fmla="*/ 278 w 3474"/>
                  <a:gd name="T7" fmla="*/ 2347 h 2770"/>
                  <a:gd name="T8" fmla="*/ 323 w 3474"/>
                  <a:gd name="T9" fmla="*/ 2440 h 2770"/>
                  <a:gd name="T10" fmla="*/ 406 w 3474"/>
                  <a:gd name="T11" fmla="*/ 2499 h 2770"/>
                  <a:gd name="T12" fmla="*/ 2999 w 3474"/>
                  <a:gd name="T13" fmla="*/ 2511 h 2770"/>
                  <a:gd name="T14" fmla="*/ 3100 w 3474"/>
                  <a:gd name="T15" fmla="*/ 2484 h 2770"/>
                  <a:gd name="T16" fmla="*/ 3171 w 3474"/>
                  <a:gd name="T17" fmla="*/ 2411 h 2770"/>
                  <a:gd name="T18" fmla="*/ 3199 w 3474"/>
                  <a:gd name="T19" fmla="*/ 2311 h 2770"/>
                  <a:gd name="T20" fmla="*/ 3186 w 3474"/>
                  <a:gd name="T21" fmla="*/ 788 h 2770"/>
                  <a:gd name="T22" fmla="*/ 3128 w 3474"/>
                  <a:gd name="T23" fmla="*/ 704 h 2770"/>
                  <a:gd name="T24" fmla="*/ 3034 w 3474"/>
                  <a:gd name="T25" fmla="*/ 661 h 2770"/>
                  <a:gd name="T26" fmla="*/ 398 w 3474"/>
                  <a:gd name="T27" fmla="*/ 0 h 2770"/>
                  <a:gd name="T28" fmla="*/ 517 w 3474"/>
                  <a:gd name="T29" fmla="*/ 136 h 2770"/>
                  <a:gd name="T30" fmla="*/ 562 w 3474"/>
                  <a:gd name="T31" fmla="*/ 254 h 2770"/>
                  <a:gd name="T32" fmla="*/ 649 w 3474"/>
                  <a:gd name="T33" fmla="*/ 342 h 2770"/>
                  <a:gd name="T34" fmla="*/ 767 w 3474"/>
                  <a:gd name="T35" fmla="*/ 386 h 2770"/>
                  <a:gd name="T36" fmla="*/ 896 w 3474"/>
                  <a:gd name="T37" fmla="*/ 377 h 2770"/>
                  <a:gd name="T38" fmla="*/ 1004 w 3474"/>
                  <a:gd name="T39" fmla="*/ 316 h 2770"/>
                  <a:gd name="T40" fmla="*/ 1079 w 3474"/>
                  <a:gd name="T41" fmla="*/ 217 h 2770"/>
                  <a:gd name="T42" fmla="*/ 1107 w 3474"/>
                  <a:gd name="T43" fmla="*/ 93 h 2770"/>
                  <a:gd name="T44" fmla="*/ 1441 w 3474"/>
                  <a:gd name="T45" fmla="*/ 93 h 2770"/>
                  <a:gd name="T46" fmla="*/ 1468 w 3474"/>
                  <a:gd name="T47" fmla="*/ 217 h 2770"/>
                  <a:gd name="T48" fmla="*/ 1543 w 3474"/>
                  <a:gd name="T49" fmla="*/ 316 h 2770"/>
                  <a:gd name="T50" fmla="*/ 1652 w 3474"/>
                  <a:gd name="T51" fmla="*/ 377 h 2770"/>
                  <a:gd name="T52" fmla="*/ 1781 w 3474"/>
                  <a:gd name="T53" fmla="*/ 386 h 2770"/>
                  <a:gd name="T54" fmla="*/ 1898 w 3474"/>
                  <a:gd name="T55" fmla="*/ 342 h 2770"/>
                  <a:gd name="T56" fmla="*/ 1986 w 3474"/>
                  <a:gd name="T57" fmla="*/ 254 h 2770"/>
                  <a:gd name="T58" fmla="*/ 2030 w 3474"/>
                  <a:gd name="T59" fmla="*/ 136 h 2770"/>
                  <a:gd name="T60" fmla="*/ 2367 w 3474"/>
                  <a:gd name="T61" fmla="*/ 0 h 2770"/>
                  <a:gd name="T62" fmla="*/ 2380 w 3474"/>
                  <a:gd name="T63" fmla="*/ 178 h 2770"/>
                  <a:gd name="T64" fmla="*/ 2440 w 3474"/>
                  <a:gd name="T65" fmla="*/ 287 h 2770"/>
                  <a:gd name="T66" fmla="*/ 2539 w 3474"/>
                  <a:gd name="T67" fmla="*/ 362 h 2770"/>
                  <a:gd name="T68" fmla="*/ 2663 w 3474"/>
                  <a:gd name="T69" fmla="*/ 389 h 2770"/>
                  <a:gd name="T70" fmla="*/ 2788 w 3474"/>
                  <a:gd name="T71" fmla="*/ 362 h 2770"/>
                  <a:gd name="T72" fmla="*/ 2887 w 3474"/>
                  <a:gd name="T73" fmla="*/ 287 h 2770"/>
                  <a:gd name="T74" fmla="*/ 2947 w 3474"/>
                  <a:gd name="T75" fmla="*/ 178 h 2770"/>
                  <a:gd name="T76" fmla="*/ 2960 w 3474"/>
                  <a:gd name="T77" fmla="*/ 0 h 2770"/>
                  <a:gd name="T78" fmla="*/ 3175 w 3474"/>
                  <a:gd name="T79" fmla="*/ 13 h 2770"/>
                  <a:gd name="T80" fmla="*/ 3303 w 3474"/>
                  <a:gd name="T81" fmla="*/ 72 h 2770"/>
                  <a:gd name="T82" fmla="*/ 3402 w 3474"/>
                  <a:gd name="T83" fmla="*/ 171 h 2770"/>
                  <a:gd name="T84" fmla="*/ 3462 w 3474"/>
                  <a:gd name="T85" fmla="*/ 301 h 2770"/>
                  <a:gd name="T86" fmla="*/ 3474 w 3474"/>
                  <a:gd name="T87" fmla="*/ 2372 h 2770"/>
                  <a:gd name="T88" fmla="*/ 3447 w 3474"/>
                  <a:gd name="T89" fmla="*/ 2515 h 2770"/>
                  <a:gd name="T90" fmla="*/ 3374 w 3474"/>
                  <a:gd name="T91" fmla="*/ 2637 h 2770"/>
                  <a:gd name="T92" fmla="*/ 3263 w 3474"/>
                  <a:gd name="T93" fmla="*/ 2723 h 2770"/>
                  <a:gd name="T94" fmla="*/ 3126 w 3474"/>
                  <a:gd name="T95" fmla="*/ 2767 h 2770"/>
                  <a:gd name="T96" fmla="*/ 348 w 3474"/>
                  <a:gd name="T97" fmla="*/ 2767 h 2770"/>
                  <a:gd name="T98" fmla="*/ 211 w 3474"/>
                  <a:gd name="T99" fmla="*/ 2723 h 2770"/>
                  <a:gd name="T100" fmla="*/ 100 w 3474"/>
                  <a:gd name="T101" fmla="*/ 2637 h 2770"/>
                  <a:gd name="T102" fmla="*/ 26 w 3474"/>
                  <a:gd name="T103" fmla="*/ 2515 h 2770"/>
                  <a:gd name="T104" fmla="*/ 0 w 3474"/>
                  <a:gd name="T105" fmla="*/ 2372 h 2770"/>
                  <a:gd name="T106" fmla="*/ 13 w 3474"/>
                  <a:gd name="T107" fmla="*/ 301 h 2770"/>
                  <a:gd name="T108" fmla="*/ 72 w 3474"/>
                  <a:gd name="T109" fmla="*/ 171 h 2770"/>
                  <a:gd name="T110" fmla="*/ 171 w 3474"/>
                  <a:gd name="T111" fmla="*/ 72 h 2770"/>
                  <a:gd name="T112" fmla="*/ 300 w 3474"/>
                  <a:gd name="T113" fmla="*/ 13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4" h="2770">
                    <a:moveTo>
                      <a:pt x="475" y="658"/>
                    </a:moveTo>
                    <a:lnTo>
                      <a:pt x="439" y="661"/>
                    </a:lnTo>
                    <a:lnTo>
                      <a:pt x="406" y="671"/>
                    </a:lnTo>
                    <a:lnTo>
                      <a:pt x="374" y="685"/>
                    </a:lnTo>
                    <a:lnTo>
                      <a:pt x="347" y="704"/>
                    </a:lnTo>
                    <a:lnTo>
                      <a:pt x="323" y="729"/>
                    </a:lnTo>
                    <a:lnTo>
                      <a:pt x="302" y="757"/>
                    </a:lnTo>
                    <a:lnTo>
                      <a:pt x="288" y="788"/>
                    </a:lnTo>
                    <a:lnTo>
                      <a:pt x="278" y="821"/>
                    </a:lnTo>
                    <a:lnTo>
                      <a:pt x="275" y="858"/>
                    </a:lnTo>
                    <a:lnTo>
                      <a:pt x="275" y="2311"/>
                    </a:lnTo>
                    <a:lnTo>
                      <a:pt x="278" y="2347"/>
                    </a:lnTo>
                    <a:lnTo>
                      <a:pt x="288" y="2381"/>
                    </a:lnTo>
                    <a:lnTo>
                      <a:pt x="302" y="2411"/>
                    </a:lnTo>
                    <a:lnTo>
                      <a:pt x="323" y="2440"/>
                    </a:lnTo>
                    <a:lnTo>
                      <a:pt x="347" y="2464"/>
                    </a:lnTo>
                    <a:lnTo>
                      <a:pt x="374" y="2484"/>
                    </a:lnTo>
                    <a:lnTo>
                      <a:pt x="406" y="2499"/>
                    </a:lnTo>
                    <a:lnTo>
                      <a:pt x="439" y="2508"/>
                    </a:lnTo>
                    <a:lnTo>
                      <a:pt x="475" y="2511"/>
                    </a:lnTo>
                    <a:lnTo>
                      <a:pt x="2999" y="2511"/>
                    </a:lnTo>
                    <a:lnTo>
                      <a:pt x="3034" y="2508"/>
                    </a:lnTo>
                    <a:lnTo>
                      <a:pt x="3068" y="2499"/>
                    </a:lnTo>
                    <a:lnTo>
                      <a:pt x="3100" y="2484"/>
                    </a:lnTo>
                    <a:lnTo>
                      <a:pt x="3128" y="2464"/>
                    </a:lnTo>
                    <a:lnTo>
                      <a:pt x="3151" y="2440"/>
                    </a:lnTo>
                    <a:lnTo>
                      <a:pt x="3171" y="2411"/>
                    </a:lnTo>
                    <a:lnTo>
                      <a:pt x="3186" y="2381"/>
                    </a:lnTo>
                    <a:lnTo>
                      <a:pt x="3196" y="2347"/>
                    </a:lnTo>
                    <a:lnTo>
                      <a:pt x="3199" y="2311"/>
                    </a:lnTo>
                    <a:lnTo>
                      <a:pt x="3199" y="858"/>
                    </a:lnTo>
                    <a:lnTo>
                      <a:pt x="3196" y="821"/>
                    </a:lnTo>
                    <a:lnTo>
                      <a:pt x="3186" y="788"/>
                    </a:lnTo>
                    <a:lnTo>
                      <a:pt x="3171" y="757"/>
                    </a:lnTo>
                    <a:lnTo>
                      <a:pt x="3151" y="729"/>
                    </a:lnTo>
                    <a:lnTo>
                      <a:pt x="3128" y="704"/>
                    </a:lnTo>
                    <a:lnTo>
                      <a:pt x="3100" y="685"/>
                    </a:lnTo>
                    <a:lnTo>
                      <a:pt x="3068" y="671"/>
                    </a:lnTo>
                    <a:lnTo>
                      <a:pt x="3034" y="661"/>
                    </a:lnTo>
                    <a:lnTo>
                      <a:pt x="2999" y="658"/>
                    </a:lnTo>
                    <a:lnTo>
                      <a:pt x="475" y="658"/>
                    </a:lnTo>
                    <a:close/>
                    <a:moveTo>
                      <a:pt x="398" y="0"/>
                    </a:moveTo>
                    <a:lnTo>
                      <a:pt x="514" y="0"/>
                    </a:lnTo>
                    <a:lnTo>
                      <a:pt x="514" y="93"/>
                    </a:lnTo>
                    <a:lnTo>
                      <a:pt x="517" y="136"/>
                    </a:lnTo>
                    <a:lnTo>
                      <a:pt x="527" y="178"/>
                    </a:lnTo>
                    <a:lnTo>
                      <a:pt x="542" y="217"/>
                    </a:lnTo>
                    <a:lnTo>
                      <a:pt x="562" y="254"/>
                    </a:lnTo>
                    <a:lnTo>
                      <a:pt x="587" y="287"/>
                    </a:lnTo>
                    <a:lnTo>
                      <a:pt x="617" y="316"/>
                    </a:lnTo>
                    <a:lnTo>
                      <a:pt x="649" y="342"/>
                    </a:lnTo>
                    <a:lnTo>
                      <a:pt x="686" y="362"/>
                    </a:lnTo>
                    <a:lnTo>
                      <a:pt x="725" y="377"/>
                    </a:lnTo>
                    <a:lnTo>
                      <a:pt x="767" y="386"/>
                    </a:lnTo>
                    <a:lnTo>
                      <a:pt x="810" y="389"/>
                    </a:lnTo>
                    <a:lnTo>
                      <a:pt x="855" y="386"/>
                    </a:lnTo>
                    <a:lnTo>
                      <a:pt x="896" y="377"/>
                    </a:lnTo>
                    <a:lnTo>
                      <a:pt x="936" y="362"/>
                    </a:lnTo>
                    <a:lnTo>
                      <a:pt x="972" y="342"/>
                    </a:lnTo>
                    <a:lnTo>
                      <a:pt x="1004" y="316"/>
                    </a:lnTo>
                    <a:lnTo>
                      <a:pt x="1034" y="287"/>
                    </a:lnTo>
                    <a:lnTo>
                      <a:pt x="1059" y="254"/>
                    </a:lnTo>
                    <a:lnTo>
                      <a:pt x="1079" y="217"/>
                    </a:lnTo>
                    <a:lnTo>
                      <a:pt x="1094" y="178"/>
                    </a:lnTo>
                    <a:lnTo>
                      <a:pt x="1103" y="136"/>
                    </a:lnTo>
                    <a:lnTo>
                      <a:pt x="1107" y="93"/>
                    </a:lnTo>
                    <a:lnTo>
                      <a:pt x="1107" y="0"/>
                    </a:lnTo>
                    <a:lnTo>
                      <a:pt x="1441" y="0"/>
                    </a:lnTo>
                    <a:lnTo>
                      <a:pt x="1441" y="93"/>
                    </a:lnTo>
                    <a:lnTo>
                      <a:pt x="1444" y="136"/>
                    </a:lnTo>
                    <a:lnTo>
                      <a:pt x="1453" y="178"/>
                    </a:lnTo>
                    <a:lnTo>
                      <a:pt x="1468" y="217"/>
                    </a:lnTo>
                    <a:lnTo>
                      <a:pt x="1488" y="254"/>
                    </a:lnTo>
                    <a:lnTo>
                      <a:pt x="1513" y="287"/>
                    </a:lnTo>
                    <a:lnTo>
                      <a:pt x="1543" y="316"/>
                    </a:lnTo>
                    <a:lnTo>
                      <a:pt x="1576" y="342"/>
                    </a:lnTo>
                    <a:lnTo>
                      <a:pt x="1613" y="362"/>
                    </a:lnTo>
                    <a:lnTo>
                      <a:pt x="1652" y="377"/>
                    </a:lnTo>
                    <a:lnTo>
                      <a:pt x="1694" y="386"/>
                    </a:lnTo>
                    <a:lnTo>
                      <a:pt x="1737" y="389"/>
                    </a:lnTo>
                    <a:lnTo>
                      <a:pt x="1781" y="386"/>
                    </a:lnTo>
                    <a:lnTo>
                      <a:pt x="1822" y="377"/>
                    </a:lnTo>
                    <a:lnTo>
                      <a:pt x="1861" y="362"/>
                    </a:lnTo>
                    <a:lnTo>
                      <a:pt x="1898" y="342"/>
                    </a:lnTo>
                    <a:lnTo>
                      <a:pt x="1931" y="316"/>
                    </a:lnTo>
                    <a:lnTo>
                      <a:pt x="1960" y="287"/>
                    </a:lnTo>
                    <a:lnTo>
                      <a:pt x="1986" y="254"/>
                    </a:lnTo>
                    <a:lnTo>
                      <a:pt x="2006" y="217"/>
                    </a:lnTo>
                    <a:lnTo>
                      <a:pt x="2020" y="178"/>
                    </a:lnTo>
                    <a:lnTo>
                      <a:pt x="2030" y="136"/>
                    </a:lnTo>
                    <a:lnTo>
                      <a:pt x="2033" y="93"/>
                    </a:lnTo>
                    <a:lnTo>
                      <a:pt x="2033" y="0"/>
                    </a:lnTo>
                    <a:lnTo>
                      <a:pt x="2367" y="0"/>
                    </a:lnTo>
                    <a:lnTo>
                      <a:pt x="2367" y="93"/>
                    </a:lnTo>
                    <a:lnTo>
                      <a:pt x="2370" y="136"/>
                    </a:lnTo>
                    <a:lnTo>
                      <a:pt x="2380" y="178"/>
                    </a:lnTo>
                    <a:lnTo>
                      <a:pt x="2395" y="217"/>
                    </a:lnTo>
                    <a:lnTo>
                      <a:pt x="2415" y="254"/>
                    </a:lnTo>
                    <a:lnTo>
                      <a:pt x="2440" y="287"/>
                    </a:lnTo>
                    <a:lnTo>
                      <a:pt x="2469" y="316"/>
                    </a:lnTo>
                    <a:lnTo>
                      <a:pt x="2502" y="342"/>
                    </a:lnTo>
                    <a:lnTo>
                      <a:pt x="2539" y="362"/>
                    </a:lnTo>
                    <a:lnTo>
                      <a:pt x="2578" y="377"/>
                    </a:lnTo>
                    <a:lnTo>
                      <a:pt x="2620" y="386"/>
                    </a:lnTo>
                    <a:lnTo>
                      <a:pt x="2663" y="389"/>
                    </a:lnTo>
                    <a:lnTo>
                      <a:pt x="2708" y="386"/>
                    </a:lnTo>
                    <a:lnTo>
                      <a:pt x="2749" y="377"/>
                    </a:lnTo>
                    <a:lnTo>
                      <a:pt x="2788" y="362"/>
                    </a:lnTo>
                    <a:lnTo>
                      <a:pt x="2825" y="342"/>
                    </a:lnTo>
                    <a:lnTo>
                      <a:pt x="2857" y="316"/>
                    </a:lnTo>
                    <a:lnTo>
                      <a:pt x="2887" y="287"/>
                    </a:lnTo>
                    <a:lnTo>
                      <a:pt x="2912" y="254"/>
                    </a:lnTo>
                    <a:lnTo>
                      <a:pt x="2932" y="217"/>
                    </a:lnTo>
                    <a:lnTo>
                      <a:pt x="2947" y="178"/>
                    </a:lnTo>
                    <a:lnTo>
                      <a:pt x="2956" y="136"/>
                    </a:lnTo>
                    <a:lnTo>
                      <a:pt x="2960" y="93"/>
                    </a:lnTo>
                    <a:lnTo>
                      <a:pt x="2960" y="0"/>
                    </a:lnTo>
                    <a:lnTo>
                      <a:pt x="3076" y="0"/>
                    </a:lnTo>
                    <a:lnTo>
                      <a:pt x="3126" y="3"/>
                    </a:lnTo>
                    <a:lnTo>
                      <a:pt x="3175" y="13"/>
                    </a:lnTo>
                    <a:lnTo>
                      <a:pt x="3220" y="28"/>
                    </a:lnTo>
                    <a:lnTo>
                      <a:pt x="3263" y="48"/>
                    </a:lnTo>
                    <a:lnTo>
                      <a:pt x="3303" y="72"/>
                    </a:lnTo>
                    <a:lnTo>
                      <a:pt x="3340" y="101"/>
                    </a:lnTo>
                    <a:lnTo>
                      <a:pt x="3374" y="134"/>
                    </a:lnTo>
                    <a:lnTo>
                      <a:pt x="3402" y="171"/>
                    </a:lnTo>
                    <a:lnTo>
                      <a:pt x="3427" y="211"/>
                    </a:lnTo>
                    <a:lnTo>
                      <a:pt x="3447" y="254"/>
                    </a:lnTo>
                    <a:lnTo>
                      <a:pt x="3462" y="301"/>
                    </a:lnTo>
                    <a:lnTo>
                      <a:pt x="3471" y="348"/>
                    </a:lnTo>
                    <a:lnTo>
                      <a:pt x="3474" y="399"/>
                    </a:lnTo>
                    <a:lnTo>
                      <a:pt x="3474" y="2372"/>
                    </a:lnTo>
                    <a:lnTo>
                      <a:pt x="3471" y="2422"/>
                    </a:lnTo>
                    <a:lnTo>
                      <a:pt x="3462" y="2470"/>
                    </a:lnTo>
                    <a:lnTo>
                      <a:pt x="3447" y="2515"/>
                    </a:lnTo>
                    <a:lnTo>
                      <a:pt x="3427" y="2559"/>
                    </a:lnTo>
                    <a:lnTo>
                      <a:pt x="3402" y="2600"/>
                    </a:lnTo>
                    <a:lnTo>
                      <a:pt x="3374" y="2637"/>
                    </a:lnTo>
                    <a:lnTo>
                      <a:pt x="3340" y="2669"/>
                    </a:lnTo>
                    <a:lnTo>
                      <a:pt x="3303" y="2699"/>
                    </a:lnTo>
                    <a:lnTo>
                      <a:pt x="3263" y="2723"/>
                    </a:lnTo>
                    <a:lnTo>
                      <a:pt x="3220" y="2743"/>
                    </a:lnTo>
                    <a:lnTo>
                      <a:pt x="3175" y="2758"/>
                    </a:lnTo>
                    <a:lnTo>
                      <a:pt x="3126" y="2767"/>
                    </a:lnTo>
                    <a:lnTo>
                      <a:pt x="3076" y="2770"/>
                    </a:lnTo>
                    <a:lnTo>
                      <a:pt x="398" y="2770"/>
                    </a:lnTo>
                    <a:lnTo>
                      <a:pt x="348" y="2767"/>
                    </a:lnTo>
                    <a:lnTo>
                      <a:pt x="300" y="2758"/>
                    </a:lnTo>
                    <a:lnTo>
                      <a:pt x="254" y="2743"/>
                    </a:lnTo>
                    <a:lnTo>
                      <a:pt x="211" y="2723"/>
                    </a:lnTo>
                    <a:lnTo>
                      <a:pt x="171" y="2699"/>
                    </a:lnTo>
                    <a:lnTo>
                      <a:pt x="134" y="2669"/>
                    </a:lnTo>
                    <a:lnTo>
                      <a:pt x="100" y="2637"/>
                    </a:lnTo>
                    <a:lnTo>
                      <a:pt x="72" y="2600"/>
                    </a:lnTo>
                    <a:lnTo>
                      <a:pt x="46" y="2559"/>
                    </a:lnTo>
                    <a:lnTo>
                      <a:pt x="26" y="2515"/>
                    </a:lnTo>
                    <a:lnTo>
                      <a:pt x="13" y="2470"/>
                    </a:lnTo>
                    <a:lnTo>
                      <a:pt x="3" y="2422"/>
                    </a:lnTo>
                    <a:lnTo>
                      <a:pt x="0" y="2372"/>
                    </a:lnTo>
                    <a:lnTo>
                      <a:pt x="0" y="399"/>
                    </a:lnTo>
                    <a:lnTo>
                      <a:pt x="3" y="348"/>
                    </a:lnTo>
                    <a:lnTo>
                      <a:pt x="13" y="301"/>
                    </a:lnTo>
                    <a:lnTo>
                      <a:pt x="26" y="254"/>
                    </a:lnTo>
                    <a:lnTo>
                      <a:pt x="46" y="211"/>
                    </a:lnTo>
                    <a:lnTo>
                      <a:pt x="72" y="171"/>
                    </a:lnTo>
                    <a:lnTo>
                      <a:pt x="100" y="134"/>
                    </a:lnTo>
                    <a:lnTo>
                      <a:pt x="134" y="101"/>
                    </a:lnTo>
                    <a:lnTo>
                      <a:pt x="171" y="72"/>
                    </a:lnTo>
                    <a:lnTo>
                      <a:pt x="211" y="48"/>
                    </a:lnTo>
                    <a:lnTo>
                      <a:pt x="254" y="28"/>
                    </a:lnTo>
                    <a:lnTo>
                      <a:pt x="300" y="13"/>
                    </a:lnTo>
                    <a:lnTo>
                      <a:pt x="348" y="3"/>
                    </a:lnTo>
                    <a:lnTo>
                      <a:pt x="39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dirty="0"/>
              </a:p>
            </p:txBody>
          </p:sp>
          <p:sp>
            <p:nvSpPr>
              <p:cNvPr id="72" name="Freeform 83"/>
              <p:cNvSpPr>
                <a:spLocks/>
              </p:cNvSpPr>
              <p:nvPr/>
            </p:nvSpPr>
            <p:spPr bwMode="auto">
              <a:xfrm>
                <a:off x="3027" y="2351"/>
                <a:ext cx="32" cy="31"/>
              </a:xfrm>
              <a:custGeom>
                <a:avLst/>
                <a:gdLst>
                  <a:gd name="T0" fmla="*/ 106 w 599"/>
                  <a:gd name="T1" fmla="*/ 0 h 599"/>
                  <a:gd name="T2" fmla="*/ 493 w 599"/>
                  <a:gd name="T3" fmla="*/ 0 h 599"/>
                  <a:gd name="T4" fmla="*/ 518 w 599"/>
                  <a:gd name="T5" fmla="*/ 4 h 599"/>
                  <a:gd name="T6" fmla="*/ 540 w 599"/>
                  <a:gd name="T7" fmla="*/ 11 h 599"/>
                  <a:gd name="T8" fmla="*/ 559 w 599"/>
                  <a:gd name="T9" fmla="*/ 24 h 599"/>
                  <a:gd name="T10" fmla="*/ 575 w 599"/>
                  <a:gd name="T11" fmla="*/ 40 h 599"/>
                  <a:gd name="T12" fmla="*/ 588 w 599"/>
                  <a:gd name="T13" fmla="*/ 60 h 599"/>
                  <a:gd name="T14" fmla="*/ 596 w 599"/>
                  <a:gd name="T15" fmla="*/ 83 h 599"/>
                  <a:gd name="T16" fmla="*/ 599 w 599"/>
                  <a:gd name="T17" fmla="*/ 107 h 599"/>
                  <a:gd name="T18" fmla="*/ 599 w 599"/>
                  <a:gd name="T19" fmla="*/ 494 h 599"/>
                  <a:gd name="T20" fmla="*/ 596 w 599"/>
                  <a:gd name="T21" fmla="*/ 518 h 599"/>
                  <a:gd name="T22" fmla="*/ 588 w 599"/>
                  <a:gd name="T23" fmla="*/ 540 h 599"/>
                  <a:gd name="T24" fmla="*/ 575 w 599"/>
                  <a:gd name="T25" fmla="*/ 559 h 599"/>
                  <a:gd name="T26" fmla="*/ 559 w 599"/>
                  <a:gd name="T27" fmla="*/ 576 h 599"/>
                  <a:gd name="T28" fmla="*/ 540 w 599"/>
                  <a:gd name="T29" fmla="*/ 589 h 599"/>
                  <a:gd name="T30" fmla="*/ 518 w 599"/>
                  <a:gd name="T31" fmla="*/ 596 h 599"/>
                  <a:gd name="T32" fmla="*/ 493 w 599"/>
                  <a:gd name="T33" fmla="*/ 599 h 599"/>
                  <a:gd name="T34" fmla="*/ 106 w 599"/>
                  <a:gd name="T35" fmla="*/ 599 h 599"/>
                  <a:gd name="T36" fmla="*/ 82 w 599"/>
                  <a:gd name="T37" fmla="*/ 596 h 599"/>
                  <a:gd name="T38" fmla="*/ 59 w 599"/>
                  <a:gd name="T39" fmla="*/ 589 h 599"/>
                  <a:gd name="T40" fmla="*/ 40 w 599"/>
                  <a:gd name="T41" fmla="*/ 576 h 599"/>
                  <a:gd name="T42" fmla="*/ 23 w 599"/>
                  <a:gd name="T43" fmla="*/ 559 h 599"/>
                  <a:gd name="T44" fmla="*/ 11 w 599"/>
                  <a:gd name="T45" fmla="*/ 540 h 599"/>
                  <a:gd name="T46" fmla="*/ 3 w 599"/>
                  <a:gd name="T47" fmla="*/ 518 h 599"/>
                  <a:gd name="T48" fmla="*/ 0 w 599"/>
                  <a:gd name="T49" fmla="*/ 494 h 599"/>
                  <a:gd name="T50" fmla="*/ 0 w 599"/>
                  <a:gd name="T51" fmla="*/ 107 h 599"/>
                  <a:gd name="T52" fmla="*/ 3 w 599"/>
                  <a:gd name="T53" fmla="*/ 83 h 599"/>
                  <a:gd name="T54" fmla="*/ 11 w 599"/>
                  <a:gd name="T55" fmla="*/ 60 h 599"/>
                  <a:gd name="T56" fmla="*/ 23 w 599"/>
                  <a:gd name="T57" fmla="*/ 40 h 599"/>
                  <a:gd name="T58" fmla="*/ 40 w 599"/>
                  <a:gd name="T59" fmla="*/ 24 h 599"/>
                  <a:gd name="T60" fmla="*/ 59 w 599"/>
                  <a:gd name="T61" fmla="*/ 11 h 599"/>
                  <a:gd name="T62" fmla="*/ 82 w 599"/>
                  <a:gd name="T63" fmla="*/ 4 h 599"/>
                  <a:gd name="T64" fmla="*/ 106 w 599"/>
                  <a:gd name="T6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9" h="599">
                    <a:moveTo>
                      <a:pt x="106" y="0"/>
                    </a:moveTo>
                    <a:lnTo>
                      <a:pt x="493" y="0"/>
                    </a:lnTo>
                    <a:lnTo>
                      <a:pt x="518" y="4"/>
                    </a:lnTo>
                    <a:lnTo>
                      <a:pt x="540" y="11"/>
                    </a:lnTo>
                    <a:lnTo>
                      <a:pt x="559" y="24"/>
                    </a:lnTo>
                    <a:lnTo>
                      <a:pt x="575" y="40"/>
                    </a:lnTo>
                    <a:lnTo>
                      <a:pt x="588" y="60"/>
                    </a:lnTo>
                    <a:lnTo>
                      <a:pt x="596" y="83"/>
                    </a:lnTo>
                    <a:lnTo>
                      <a:pt x="599" y="107"/>
                    </a:lnTo>
                    <a:lnTo>
                      <a:pt x="599" y="494"/>
                    </a:lnTo>
                    <a:lnTo>
                      <a:pt x="596" y="518"/>
                    </a:lnTo>
                    <a:lnTo>
                      <a:pt x="588" y="540"/>
                    </a:lnTo>
                    <a:lnTo>
                      <a:pt x="575" y="559"/>
                    </a:lnTo>
                    <a:lnTo>
                      <a:pt x="559" y="576"/>
                    </a:lnTo>
                    <a:lnTo>
                      <a:pt x="540" y="589"/>
                    </a:lnTo>
                    <a:lnTo>
                      <a:pt x="518" y="596"/>
                    </a:lnTo>
                    <a:lnTo>
                      <a:pt x="493" y="599"/>
                    </a:lnTo>
                    <a:lnTo>
                      <a:pt x="106" y="599"/>
                    </a:lnTo>
                    <a:lnTo>
                      <a:pt x="82" y="596"/>
                    </a:lnTo>
                    <a:lnTo>
                      <a:pt x="59" y="589"/>
                    </a:lnTo>
                    <a:lnTo>
                      <a:pt x="40" y="576"/>
                    </a:lnTo>
                    <a:lnTo>
                      <a:pt x="23" y="559"/>
                    </a:lnTo>
                    <a:lnTo>
                      <a:pt x="11" y="540"/>
                    </a:lnTo>
                    <a:lnTo>
                      <a:pt x="3" y="518"/>
                    </a:lnTo>
                    <a:lnTo>
                      <a:pt x="0" y="494"/>
                    </a:lnTo>
                    <a:lnTo>
                      <a:pt x="0" y="107"/>
                    </a:lnTo>
                    <a:lnTo>
                      <a:pt x="3" y="83"/>
                    </a:lnTo>
                    <a:lnTo>
                      <a:pt x="11" y="60"/>
                    </a:lnTo>
                    <a:lnTo>
                      <a:pt x="23" y="40"/>
                    </a:lnTo>
                    <a:lnTo>
                      <a:pt x="40" y="24"/>
                    </a:lnTo>
                    <a:lnTo>
                      <a:pt x="59" y="11"/>
                    </a:lnTo>
                    <a:lnTo>
                      <a:pt x="82" y="4"/>
                    </a:lnTo>
                    <a:lnTo>
                      <a:pt x="10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dirty="0"/>
              </a:p>
            </p:txBody>
          </p:sp>
          <p:sp>
            <p:nvSpPr>
              <p:cNvPr id="73" name="Freeform 84"/>
              <p:cNvSpPr>
                <a:spLocks/>
              </p:cNvSpPr>
              <p:nvPr/>
            </p:nvSpPr>
            <p:spPr bwMode="auto">
              <a:xfrm>
                <a:off x="2930" y="2351"/>
                <a:ext cx="31" cy="31"/>
              </a:xfrm>
              <a:custGeom>
                <a:avLst/>
                <a:gdLst>
                  <a:gd name="T0" fmla="*/ 107 w 599"/>
                  <a:gd name="T1" fmla="*/ 0 h 599"/>
                  <a:gd name="T2" fmla="*/ 493 w 599"/>
                  <a:gd name="T3" fmla="*/ 0 h 599"/>
                  <a:gd name="T4" fmla="*/ 518 w 599"/>
                  <a:gd name="T5" fmla="*/ 4 h 599"/>
                  <a:gd name="T6" fmla="*/ 540 w 599"/>
                  <a:gd name="T7" fmla="*/ 11 h 599"/>
                  <a:gd name="T8" fmla="*/ 559 w 599"/>
                  <a:gd name="T9" fmla="*/ 24 h 599"/>
                  <a:gd name="T10" fmla="*/ 576 w 599"/>
                  <a:gd name="T11" fmla="*/ 40 h 599"/>
                  <a:gd name="T12" fmla="*/ 588 w 599"/>
                  <a:gd name="T13" fmla="*/ 60 h 599"/>
                  <a:gd name="T14" fmla="*/ 596 w 599"/>
                  <a:gd name="T15" fmla="*/ 83 h 599"/>
                  <a:gd name="T16" fmla="*/ 599 w 599"/>
                  <a:gd name="T17" fmla="*/ 107 h 599"/>
                  <a:gd name="T18" fmla="*/ 599 w 599"/>
                  <a:gd name="T19" fmla="*/ 494 h 599"/>
                  <a:gd name="T20" fmla="*/ 596 w 599"/>
                  <a:gd name="T21" fmla="*/ 518 h 599"/>
                  <a:gd name="T22" fmla="*/ 588 w 599"/>
                  <a:gd name="T23" fmla="*/ 540 h 599"/>
                  <a:gd name="T24" fmla="*/ 576 w 599"/>
                  <a:gd name="T25" fmla="*/ 559 h 599"/>
                  <a:gd name="T26" fmla="*/ 559 w 599"/>
                  <a:gd name="T27" fmla="*/ 576 h 599"/>
                  <a:gd name="T28" fmla="*/ 540 w 599"/>
                  <a:gd name="T29" fmla="*/ 589 h 599"/>
                  <a:gd name="T30" fmla="*/ 518 w 599"/>
                  <a:gd name="T31" fmla="*/ 596 h 599"/>
                  <a:gd name="T32" fmla="*/ 493 w 599"/>
                  <a:gd name="T33" fmla="*/ 599 h 599"/>
                  <a:gd name="T34" fmla="*/ 107 w 599"/>
                  <a:gd name="T35" fmla="*/ 599 h 599"/>
                  <a:gd name="T36" fmla="*/ 82 w 599"/>
                  <a:gd name="T37" fmla="*/ 596 h 599"/>
                  <a:gd name="T38" fmla="*/ 60 w 599"/>
                  <a:gd name="T39" fmla="*/ 589 h 599"/>
                  <a:gd name="T40" fmla="*/ 40 w 599"/>
                  <a:gd name="T41" fmla="*/ 576 h 599"/>
                  <a:gd name="T42" fmla="*/ 23 w 599"/>
                  <a:gd name="T43" fmla="*/ 559 h 599"/>
                  <a:gd name="T44" fmla="*/ 11 w 599"/>
                  <a:gd name="T45" fmla="*/ 540 h 599"/>
                  <a:gd name="T46" fmla="*/ 3 w 599"/>
                  <a:gd name="T47" fmla="*/ 518 h 599"/>
                  <a:gd name="T48" fmla="*/ 0 w 599"/>
                  <a:gd name="T49" fmla="*/ 494 h 599"/>
                  <a:gd name="T50" fmla="*/ 0 w 599"/>
                  <a:gd name="T51" fmla="*/ 107 h 599"/>
                  <a:gd name="T52" fmla="*/ 3 w 599"/>
                  <a:gd name="T53" fmla="*/ 83 h 599"/>
                  <a:gd name="T54" fmla="*/ 11 w 599"/>
                  <a:gd name="T55" fmla="*/ 60 h 599"/>
                  <a:gd name="T56" fmla="*/ 23 w 599"/>
                  <a:gd name="T57" fmla="*/ 40 h 599"/>
                  <a:gd name="T58" fmla="*/ 40 w 599"/>
                  <a:gd name="T59" fmla="*/ 24 h 599"/>
                  <a:gd name="T60" fmla="*/ 60 w 599"/>
                  <a:gd name="T61" fmla="*/ 11 h 599"/>
                  <a:gd name="T62" fmla="*/ 82 w 599"/>
                  <a:gd name="T63" fmla="*/ 4 h 599"/>
                  <a:gd name="T64" fmla="*/ 107 w 599"/>
                  <a:gd name="T6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9" h="599">
                    <a:moveTo>
                      <a:pt x="107" y="0"/>
                    </a:moveTo>
                    <a:lnTo>
                      <a:pt x="493" y="0"/>
                    </a:lnTo>
                    <a:lnTo>
                      <a:pt x="518" y="4"/>
                    </a:lnTo>
                    <a:lnTo>
                      <a:pt x="540" y="11"/>
                    </a:lnTo>
                    <a:lnTo>
                      <a:pt x="559" y="24"/>
                    </a:lnTo>
                    <a:lnTo>
                      <a:pt x="576" y="40"/>
                    </a:lnTo>
                    <a:lnTo>
                      <a:pt x="588" y="60"/>
                    </a:lnTo>
                    <a:lnTo>
                      <a:pt x="596" y="83"/>
                    </a:lnTo>
                    <a:lnTo>
                      <a:pt x="599" y="107"/>
                    </a:lnTo>
                    <a:lnTo>
                      <a:pt x="599" y="494"/>
                    </a:lnTo>
                    <a:lnTo>
                      <a:pt x="596" y="518"/>
                    </a:lnTo>
                    <a:lnTo>
                      <a:pt x="588" y="540"/>
                    </a:lnTo>
                    <a:lnTo>
                      <a:pt x="576" y="559"/>
                    </a:lnTo>
                    <a:lnTo>
                      <a:pt x="559" y="576"/>
                    </a:lnTo>
                    <a:lnTo>
                      <a:pt x="540" y="589"/>
                    </a:lnTo>
                    <a:lnTo>
                      <a:pt x="518" y="596"/>
                    </a:lnTo>
                    <a:lnTo>
                      <a:pt x="493" y="599"/>
                    </a:lnTo>
                    <a:lnTo>
                      <a:pt x="107" y="599"/>
                    </a:lnTo>
                    <a:lnTo>
                      <a:pt x="82" y="596"/>
                    </a:lnTo>
                    <a:lnTo>
                      <a:pt x="60" y="589"/>
                    </a:lnTo>
                    <a:lnTo>
                      <a:pt x="40" y="576"/>
                    </a:lnTo>
                    <a:lnTo>
                      <a:pt x="23" y="559"/>
                    </a:lnTo>
                    <a:lnTo>
                      <a:pt x="11" y="540"/>
                    </a:lnTo>
                    <a:lnTo>
                      <a:pt x="3" y="518"/>
                    </a:lnTo>
                    <a:lnTo>
                      <a:pt x="0" y="494"/>
                    </a:lnTo>
                    <a:lnTo>
                      <a:pt x="0" y="107"/>
                    </a:lnTo>
                    <a:lnTo>
                      <a:pt x="3" y="83"/>
                    </a:lnTo>
                    <a:lnTo>
                      <a:pt x="11" y="60"/>
                    </a:lnTo>
                    <a:lnTo>
                      <a:pt x="23" y="40"/>
                    </a:lnTo>
                    <a:lnTo>
                      <a:pt x="40" y="24"/>
                    </a:lnTo>
                    <a:lnTo>
                      <a:pt x="60" y="11"/>
                    </a:lnTo>
                    <a:lnTo>
                      <a:pt x="82" y="4"/>
                    </a:lnTo>
                    <a:lnTo>
                      <a:pt x="107"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dirty="0"/>
              </a:p>
            </p:txBody>
          </p:sp>
          <p:sp>
            <p:nvSpPr>
              <p:cNvPr id="74" name="Freeform 85"/>
              <p:cNvSpPr>
                <a:spLocks/>
              </p:cNvSpPr>
              <p:nvPr/>
            </p:nvSpPr>
            <p:spPr bwMode="auto">
              <a:xfrm>
                <a:off x="2930" y="2400"/>
                <a:ext cx="31" cy="31"/>
              </a:xfrm>
              <a:custGeom>
                <a:avLst/>
                <a:gdLst>
                  <a:gd name="T0" fmla="*/ 107 w 599"/>
                  <a:gd name="T1" fmla="*/ 0 h 599"/>
                  <a:gd name="T2" fmla="*/ 493 w 599"/>
                  <a:gd name="T3" fmla="*/ 0 h 599"/>
                  <a:gd name="T4" fmla="*/ 518 w 599"/>
                  <a:gd name="T5" fmla="*/ 3 h 599"/>
                  <a:gd name="T6" fmla="*/ 540 w 599"/>
                  <a:gd name="T7" fmla="*/ 11 h 599"/>
                  <a:gd name="T8" fmla="*/ 559 w 599"/>
                  <a:gd name="T9" fmla="*/ 23 h 599"/>
                  <a:gd name="T10" fmla="*/ 576 w 599"/>
                  <a:gd name="T11" fmla="*/ 40 h 599"/>
                  <a:gd name="T12" fmla="*/ 588 w 599"/>
                  <a:gd name="T13" fmla="*/ 60 h 599"/>
                  <a:gd name="T14" fmla="*/ 596 w 599"/>
                  <a:gd name="T15" fmla="*/ 82 h 599"/>
                  <a:gd name="T16" fmla="*/ 599 w 599"/>
                  <a:gd name="T17" fmla="*/ 106 h 599"/>
                  <a:gd name="T18" fmla="*/ 599 w 599"/>
                  <a:gd name="T19" fmla="*/ 493 h 599"/>
                  <a:gd name="T20" fmla="*/ 596 w 599"/>
                  <a:gd name="T21" fmla="*/ 518 h 599"/>
                  <a:gd name="T22" fmla="*/ 588 w 599"/>
                  <a:gd name="T23" fmla="*/ 540 h 599"/>
                  <a:gd name="T24" fmla="*/ 576 w 599"/>
                  <a:gd name="T25" fmla="*/ 559 h 599"/>
                  <a:gd name="T26" fmla="*/ 559 w 599"/>
                  <a:gd name="T27" fmla="*/ 576 h 599"/>
                  <a:gd name="T28" fmla="*/ 540 w 599"/>
                  <a:gd name="T29" fmla="*/ 588 h 599"/>
                  <a:gd name="T30" fmla="*/ 518 w 599"/>
                  <a:gd name="T31" fmla="*/ 596 h 599"/>
                  <a:gd name="T32" fmla="*/ 493 w 599"/>
                  <a:gd name="T33" fmla="*/ 599 h 599"/>
                  <a:gd name="T34" fmla="*/ 107 w 599"/>
                  <a:gd name="T35" fmla="*/ 599 h 599"/>
                  <a:gd name="T36" fmla="*/ 82 w 599"/>
                  <a:gd name="T37" fmla="*/ 596 h 599"/>
                  <a:gd name="T38" fmla="*/ 60 w 599"/>
                  <a:gd name="T39" fmla="*/ 588 h 599"/>
                  <a:gd name="T40" fmla="*/ 40 w 599"/>
                  <a:gd name="T41" fmla="*/ 576 h 599"/>
                  <a:gd name="T42" fmla="*/ 23 w 599"/>
                  <a:gd name="T43" fmla="*/ 559 h 599"/>
                  <a:gd name="T44" fmla="*/ 11 w 599"/>
                  <a:gd name="T45" fmla="*/ 540 h 599"/>
                  <a:gd name="T46" fmla="*/ 3 w 599"/>
                  <a:gd name="T47" fmla="*/ 518 h 599"/>
                  <a:gd name="T48" fmla="*/ 0 w 599"/>
                  <a:gd name="T49" fmla="*/ 493 h 599"/>
                  <a:gd name="T50" fmla="*/ 0 w 599"/>
                  <a:gd name="T51" fmla="*/ 106 h 599"/>
                  <a:gd name="T52" fmla="*/ 3 w 599"/>
                  <a:gd name="T53" fmla="*/ 82 h 599"/>
                  <a:gd name="T54" fmla="*/ 11 w 599"/>
                  <a:gd name="T55" fmla="*/ 60 h 599"/>
                  <a:gd name="T56" fmla="*/ 23 w 599"/>
                  <a:gd name="T57" fmla="*/ 40 h 599"/>
                  <a:gd name="T58" fmla="*/ 40 w 599"/>
                  <a:gd name="T59" fmla="*/ 23 h 599"/>
                  <a:gd name="T60" fmla="*/ 60 w 599"/>
                  <a:gd name="T61" fmla="*/ 11 h 599"/>
                  <a:gd name="T62" fmla="*/ 82 w 599"/>
                  <a:gd name="T63" fmla="*/ 3 h 599"/>
                  <a:gd name="T64" fmla="*/ 107 w 599"/>
                  <a:gd name="T6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9" h="599">
                    <a:moveTo>
                      <a:pt x="107" y="0"/>
                    </a:moveTo>
                    <a:lnTo>
                      <a:pt x="493" y="0"/>
                    </a:lnTo>
                    <a:lnTo>
                      <a:pt x="518" y="3"/>
                    </a:lnTo>
                    <a:lnTo>
                      <a:pt x="540" y="11"/>
                    </a:lnTo>
                    <a:lnTo>
                      <a:pt x="559" y="23"/>
                    </a:lnTo>
                    <a:lnTo>
                      <a:pt x="576" y="40"/>
                    </a:lnTo>
                    <a:lnTo>
                      <a:pt x="588" y="60"/>
                    </a:lnTo>
                    <a:lnTo>
                      <a:pt x="596" y="82"/>
                    </a:lnTo>
                    <a:lnTo>
                      <a:pt x="599" y="106"/>
                    </a:lnTo>
                    <a:lnTo>
                      <a:pt x="599" y="493"/>
                    </a:lnTo>
                    <a:lnTo>
                      <a:pt x="596" y="518"/>
                    </a:lnTo>
                    <a:lnTo>
                      <a:pt x="588" y="540"/>
                    </a:lnTo>
                    <a:lnTo>
                      <a:pt x="576" y="559"/>
                    </a:lnTo>
                    <a:lnTo>
                      <a:pt x="559" y="576"/>
                    </a:lnTo>
                    <a:lnTo>
                      <a:pt x="540" y="588"/>
                    </a:lnTo>
                    <a:lnTo>
                      <a:pt x="518" y="596"/>
                    </a:lnTo>
                    <a:lnTo>
                      <a:pt x="493" y="599"/>
                    </a:lnTo>
                    <a:lnTo>
                      <a:pt x="107" y="599"/>
                    </a:lnTo>
                    <a:lnTo>
                      <a:pt x="82" y="596"/>
                    </a:lnTo>
                    <a:lnTo>
                      <a:pt x="60" y="588"/>
                    </a:lnTo>
                    <a:lnTo>
                      <a:pt x="40" y="576"/>
                    </a:lnTo>
                    <a:lnTo>
                      <a:pt x="23" y="559"/>
                    </a:lnTo>
                    <a:lnTo>
                      <a:pt x="11" y="540"/>
                    </a:lnTo>
                    <a:lnTo>
                      <a:pt x="3" y="518"/>
                    </a:lnTo>
                    <a:lnTo>
                      <a:pt x="0" y="493"/>
                    </a:lnTo>
                    <a:lnTo>
                      <a:pt x="0" y="106"/>
                    </a:lnTo>
                    <a:lnTo>
                      <a:pt x="3" y="82"/>
                    </a:lnTo>
                    <a:lnTo>
                      <a:pt x="11" y="60"/>
                    </a:lnTo>
                    <a:lnTo>
                      <a:pt x="23" y="40"/>
                    </a:lnTo>
                    <a:lnTo>
                      <a:pt x="40" y="23"/>
                    </a:lnTo>
                    <a:lnTo>
                      <a:pt x="60" y="11"/>
                    </a:lnTo>
                    <a:lnTo>
                      <a:pt x="82" y="3"/>
                    </a:lnTo>
                    <a:lnTo>
                      <a:pt x="107"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dirty="0"/>
              </a:p>
            </p:txBody>
          </p:sp>
          <p:sp>
            <p:nvSpPr>
              <p:cNvPr id="75" name="Freeform 86"/>
              <p:cNvSpPr>
                <a:spLocks/>
              </p:cNvSpPr>
              <p:nvPr/>
            </p:nvSpPr>
            <p:spPr bwMode="auto">
              <a:xfrm>
                <a:off x="2979" y="2400"/>
                <a:ext cx="31" cy="31"/>
              </a:xfrm>
              <a:custGeom>
                <a:avLst/>
                <a:gdLst>
                  <a:gd name="T0" fmla="*/ 106 w 598"/>
                  <a:gd name="T1" fmla="*/ 0 h 599"/>
                  <a:gd name="T2" fmla="*/ 493 w 598"/>
                  <a:gd name="T3" fmla="*/ 0 h 599"/>
                  <a:gd name="T4" fmla="*/ 517 w 598"/>
                  <a:gd name="T5" fmla="*/ 3 h 599"/>
                  <a:gd name="T6" fmla="*/ 539 w 598"/>
                  <a:gd name="T7" fmla="*/ 11 h 599"/>
                  <a:gd name="T8" fmla="*/ 558 w 598"/>
                  <a:gd name="T9" fmla="*/ 23 h 599"/>
                  <a:gd name="T10" fmla="*/ 575 w 598"/>
                  <a:gd name="T11" fmla="*/ 40 h 599"/>
                  <a:gd name="T12" fmla="*/ 588 w 598"/>
                  <a:gd name="T13" fmla="*/ 60 h 599"/>
                  <a:gd name="T14" fmla="*/ 595 w 598"/>
                  <a:gd name="T15" fmla="*/ 82 h 599"/>
                  <a:gd name="T16" fmla="*/ 598 w 598"/>
                  <a:gd name="T17" fmla="*/ 106 h 599"/>
                  <a:gd name="T18" fmla="*/ 598 w 598"/>
                  <a:gd name="T19" fmla="*/ 493 h 599"/>
                  <a:gd name="T20" fmla="*/ 595 w 598"/>
                  <a:gd name="T21" fmla="*/ 518 h 599"/>
                  <a:gd name="T22" fmla="*/ 588 w 598"/>
                  <a:gd name="T23" fmla="*/ 540 h 599"/>
                  <a:gd name="T24" fmla="*/ 575 w 598"/>
                  <a:gd name="T25" fmla="*/ 559 h 599"/>
                  <a:gd name="T26" fmla="*/ 558 w 598"/>
                  <a:gd name="T27" fmla="*/ 576 h 599"/>
                  <a:gd name="T28" fmla="*/ 539 w 598"/>
                  <a:gd name="T29" fmla="*/ 588 h 599"/>
                  <a:gd name="T30" fmla="*/ 517 w 598"/>
                  <a:gd name="T31" fmla="*/ 596 h 599"/>
                  <a:gd name="T32" fmla="*/ 493 w 598"/>
                  <a:gd name="T33" fmla="*/ 599 h 599"/>
                  <a:gd name="T34" fmla="*/ 106 w 598"/>
                  <a:gd name="T35" fmla="*/ 599 h 599"/>
                  <a:gd name="T36" fmla="*/ 82 w 598"/>
                  <a:gd name="T37" fmla="*/ 596 h 599"/>
                  <a:gd name="T38" fmla="*/ 59 w 598"/>
                  <a:gd name="T39" fmla="*/ 588 h 599"/>
                  <a:gd name="T40" fmla="*/ 40 w 598"/>
                  <a:gd name="T41" fmla="*/ 576 h 599"/>
                  <a:gd name="T42" fmla="*/ 23 w 598"/>
                  <a:gd name="T43" fmla="*/ 559 h 599"/>
                  <a:gd name="T44" fmla="*/ 10 w 598"/>
                  <a:gd name="T45" fmla="*/ 540 h 599"/>
                  <a:gd name="T46" fmla="*/ 3 w 598"/>
                  <a:gd name="T47" fmla="*/ 518 h 599"/>
                  <a:gd name="T48" fmla="*/ 0 w 598"/>
                  <a:gd name="T49" fmla="*/ 493 h 599"/>
                  <a:gd name="T50" fmla="*/ 0 w 598"/>
                  <a:gd name="T51" fmla="*/ 106 h 599"/>
                  <a:gd name="T52" fmla="*/ 3 w 598"/>
                  <a:gd name="T53" fmla="*/ 82 h 599"/>
                  <a:gd name="T54" fmla="*/ 10 w 598"/>
                  <a:gd name="T55" fmla="*/ 60 h 599"/>
                  <a:gd name="T56" fmla="*/ 23 w 598"/>
                  <a:gd name="T57" fmla="*/ 40 h 599"/>
                  <a:gd name="T58" fmla="*/ 40 w 598"/>
                  <a:gd name="T59" fmla="*/ 23 h 599"/>
                  <a:gd name="T60" fmla="*/ 59 w 598"/>
                  <a:gd name="T61" fmla="*/ 11 h 599"/>
                  <a:gd name="T62" fmla="*/ 82 w 598"/>
                  <a:gd name="T63" fmla="*/ 3 h 599"/>
                  <a:gd name="T64" fmla="*/ 106 w 598"/>
                  <a:gd name="T6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8" h="599">
                    <a:moveTo>
                      <a:pt x="106" y="0"/>
                    </a:moveTo>
                    <a:lnTo>
                      <a:pt x="493" y="0"/>
                    </a:lnTo>
                    <a:lnTo>
                      <a:pt x="517" y="3"/>
                    </a:lnTo>
                    <a:lnTo>
                      <a:pt x="539" y="11"/>
                    </a:lnTo>
                    <a:lnTo>
                      <a:pt x="558" y="23"/>
                    </a:lnTo>
                    <a:lnTo>
                      <a:pt x="575" y="40"/>
                    </a:lnTo>
                    <a:lnTo>
                      <a:pt x="588" y="60"/>
                    </a:lnTo>
                    <a:lnTo>
                      <a:pt x="595" y="82"/>
                    </a:lnTo>
                    <a:lnTo>
                      <a:pt x="598" y="106"/>
                    </a:lnTo>
                    <a:lnTo>
                      <a:pt x="598" y="493"/>
                    </a:lnTo>
                    <a:lnTo>
                      <a:pt x="595" y="518"/>
                    </a:lnTo>
                    <a:lnTo>
                      <a:pt x="588" y="540"/>
                    </a:lnTo>
                    <a:lnTo>
                      <a:pt x="575" y="559"/>
                    </a:lnTo>
                    <a:lnTo>
                      <a:pt x="558" y="576"/>
                    </a:lnTo>
                    <a:lnTo>
                      <a:pt x="539" y="588"/>
                    </a:lnTo>
                    <a:lnTo>
                      <a:pt x="517" y="596"/>
                    </a:lnTo>
                    <a:lnTo>
                      <a:pt x="493" y="599"/>
                    </a:lnTo>
                    <a:lnTo>
                      <a:pt x="106" y="599"/>
                    </a:lnTo>
                    <a:lnTo>
                      <a:pt x="82" y="596"/>
                    </a:lnTo>
                    <a:lnTo>
                      <a:pt x="59" y="588"/>
                    </a:lnTo>
                    <a:lnTo>
                      <a:pt x="40" y="576"/>
                    </a:lnTo>
                    <a:lnTo>
                      <a:pt x="23" y="559"/>
                    </a:lnTo>
                    <a:lnTo>
                      <a:pt x="10" y="540"/>
                    </a:lnTo>
                    <a:lnTo>
                      <a:pt x="3" y="518"/>
                    </a:lnTo>
                    <a:lnTo>
                      <a:pt x="0" y="493"/>
                    </a:lnTo>
                    <a:lnTo>
                      <a:pt x="0" y="106"/>
                    </a:lnTo>
                    <a:lnTo>
                      <a:pt x="3" y="82"/>
                    </a:lnTo>
                    <a:lnTo>
                      <a:pt x="10" y="60"/>
                    </a:lnTo>
                    <a:lnTo>
                      <a:pt x="23" y="40"/>
                    </a:lnTo>
                    <a:lnTo>
                      <a:pt x="40" y="23"/>
                    </a:lnTo>
                    <a:lnTo>
                      <a:pt x="59" y="11"/>
                    </a:lnTo>
                    <a:lnTo>
                      <a:pt x="82" y="3"/>
                    </a:lnTo>
                    <a:lnTo>
                      <a:pt x="10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dirty="0"/>
              </a:p>
            </p:txBody>
          </p:sp>
          <p:sp>
            <p:nvSpPr>
              <p:cNvPr id="76" name="Freeform 87"/>
              <p:cNvSpPr>
                <a:spLocks/>
              </p:cNvSpPr>
              <p:nvPr/>
            </p:nvSpPr>
            <p:spPr bwMode="auto">
              <a:xfrm>
                <a:off x="3027" y="2400"/>
                <a:ext cx="32" cy="31"/>
              </a:xfrm>
              <a:custGeom>
                <a:avLst/>
                <a:gdLst>
                  <a:gd name="T0" fmla="*/ 106 w 599"/>
                  <a:gd name="T1" fmla="*/ 0 h 599"/>
                  <a:gd name="T2" fmla="*/ 493 w 599"/>
                  <a:gd name="T3" fmla="*/ 0 h 599"/>
                  <a:gd name="T4" fmla="*/ 518 w 599"/>
                  <a:gd name="T5" fmla="*/ 3 h 599"/>
                  <a:gd name="T6" fmla="*/ 540 w 599"/>
                  <a:gd name="T7" fmla="*/ 11 h 599"/>
                  <a:gd name="T8" fmla="*/ 559 w 599"/>
                  <a:gd name="T9" fmla="*/ 23 h 599"/>
                  <a:gd name="T10" fmla="*/ 575 w 599"/>
                  <a:gd name="T11" fmla="*/ 40 h 599"/>
                  <a:gd name="T12" fmla="*/ 588 w 599"/>
                  <a:gd name="T13" fmla="*/ 60 h 599"/>
                  <a:gd name="T14" fmla="*/ 596 w 599"/>
                  <a:gd name="T15" fmla="*/ 82 h 599"/>
                  <a:gd name="T16" fmla="*/ 599 w 599"/>
                  <a:gd name="T17" fmla="*/ 106 h 599"/>
                  <a:gd name="T18" fmla="*/ 599 w 599"/>
                  <a:gd name="T19" fmla="*/ 493 h 599"/>
                  <a:gd name="T20" fmla="*/ 596 w 599"/>
                  <a:gd name="T21" fmla="*/ 518 h 599"/>
                  <a:gd name="T22" fmla="*/ 588 w 599"/>
                  <a:gd name="T23" fmla="*/ 540 h 599"/>
                  <a:gd name="T24" fmla="*/ 575 w 599"/>
                  <a:gd name="T25" fmla="*/ 559 h 599"/>
                  <a:gd name="T26" fmla="*/ 559 w 599"/>
                  <a:gd name="T27" fmla="*/ 576 h 599"/>
                  <a:gd name="T28" fmla="*/ 540 w 599"/>
                  <a:gd name="T29" fmla="*/ 588 h 599"/>
                  <a:gd name="T30" fmla="*/ 518 w 599"/>
                  <a:gd name="T31" fmla="*/ 596 h 599"/>
                  <a:gd name="T32" fmla="*/ 493 w 599"/>
                  <a:gd name="T33" fmla="*/ 599 h 599"/>
                  <a:gd name="T34" fmla="*/ 106 w 599"/>
                  <a:gd name="T35" fmla="*/ 599 h 599"/>
                  <a:gd name="T36" fmla="*/ 82 w 599"/>
                  <a:gd name="T37" fmla="*/ 596 h 599"/>
                  <a:gd name="T38" fmla="*/ 59 w 599"/>
                  <a:gd name="T39" fmla="*/ 588 h 599"/>
                  <a:gd name="T40" fmla="*/ 40 w 599"/>
                  <a:gd name="T41" fmla="*/ 576 h 599"/>
                  <a:gd name="T42" fmla="*/ 23 w 599"/>
                  <a:gd name="T43" fmla="*/ 559 h 599"/>
                  <a:gd name="T44" fmla="*/ 11 w 599"/>
                  <a:gd name="T45" fmla="*/ 540 h 599"/>
                  <a:gd name="T46" fmla="*/ 3 w 599"/>
                  <a:gd name="T47" fmla="*/ 518 h 599"/>
                  <a:gd name="T48" fmla="*/ 0 w 599"/>
                  <a:gd name="T49" fmla="*/ 493 h 599"/>
                  <a:gd name="T50" fmla="*/ 0 w 599"/>
                  <a:gd name="T51" fmla="*/ 106 h 599"/>
                  <a:gd name="T52" fmla="*/ 3 w 599"/>
                  <a:gd name="T53" fmla="*/ 82 h 599"/>
                  <a:gd name="T54" fmla="*/ 11 w 599"/>
                  <a:gd name="T55" fmla="*/ 60 h 599"/>
                  <a:gd name="T56" fmla="*/ 23 w 599"/>
                  <a:gd name="T57" fmla="*/ 40 h 599"/>
                  <a:gd name="T58" fmla="*/ 40 w 599"/>
                  <a:gd name="T59" fmla="*/ 23 h 599"/>
                  <a:gd name="T60" fmla="*/ 59 w 599"/>
                  <a:gd name="T61" fmla="*/ 11 h 599"/>
                  <a:gd name="T62" fmla="*/ 82 w 599"/>
                  <a:gd name="T63" fmla="*/ 3 h 599"/>
                  <a:gd name="T64" fmla="*/ 106 w 599"/>
                  <a:gd name="T6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9" h="599">
                    <a:moveTo>
                      <a:pt x="106" y="0"/>
                    </a:moveTo>
                    <a:lnTo>
                      <a:pt x="493" y="0"/>
                    </a:lnTo>
                    <a:lnTo>
                      <a:pt x="518" y="3"/>
                    </a:lnTo>
                    <a:lnTo>
                      <a:pt x="540" y="11"/>
                    </a:lnTo>
                    <a:lnTo>
                      <a:pt x="559" y="23"/>
                    </a:lnTo>
                    <a:lnTo>
                      <a:pt x="575" y="40"/>
                    </a:lnTo>
                    <a:lnTo>
                      <a:pt x="588" y="60"/>
                    </a:lnTo>
                    <a:lnTo>
                      <a:pt x="596" y="82"/>
                    </a:lnTo>
                    <a:lnTo>
                      <a:pt x="599" y="106"/>
                    </a:lnTo>
                    <a:lnTo>
                      <a:pt x="599" y="493"/>
                    </a:lnTo>
                    <a:lnTo>
                      <a:pt x="596" y="518"/>
                    </a:lnTo>
                    <a:lnTo>
                      <a:pt x="588" y="540"/>
                    </a:lnTo>
                    <a:lnTo>
                      <a:pt x="575" y="559"/>
                    </a:lnTo>
                    <a:lnTo>
                      <a:pt x="559" y="576"/>
                    </a:lnTo>
                    <a:lnTo>
                      <a:pt x="540" y="588"/>
                    </a:lnTo>
                    <a:lnTo>
                      <a:pt x="518" y="596"/>
                    </a:lnTo>
                    <a:lnTo>
                      <a:pt x="493" y="599"/>
                    </a:lnTo>
                    <a:lnTo>
                      <a:pt x="106" y="599"/>
                    </a:lnTo>
                    <a:lnTo>
                      <a:pt x="82" y="596"/>
                    </a:lnTo>
                    <a:lnTo>
                      <a:pt x="59" y="588"/>
                    </a:lnTo>
                    <a:lnTo>
                      <a:pt x="40" y="576"/>
                    </a:lnTo>
                    <a:lnTo>
                      <a:pt x="23" y="559"/>
                    </a:lnTo>
                    <a:lnTo>
                      <a:pt x="11" y="540"/>
                    </a:lnTo>
                    <a:lnTo>
                      <a:pt x="3" y="518"/>
                    </a:lnTo>
                    <a:lnTo>
                      <a:pt x="0" y="493"/>
                    </a:lnTo>
                    <a:lnTo>
                      <a:pt x="0" y="106"/>
                    </a:lnTo>
                    <a:lnTo>
                      <a:pt x="3" y="82"/>
                    </a:lnTo>
                    <a:lnTo>
                      <a:pt x="11" y="60"/>
                    </a:lnTo>
                    <a:lnTo>
                      <a:pt x="23" y="40"/>
                    </a:lnTo>
                    <a:lnTo>
                      <a:pt x="40" y="23"/>
                    </a:lnTo>
                    <a:lnTo>
                      <a:pt x="59" y="11"/>
                    </a:lnTo>
                    <a:lnTo>
                      <a:pt x="82" y="3"/>
                    </a:lnTo>
                    <a:lnTo>
                      <a:pt x="10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dirty="0"/>
              </a:p>
            </p:txBody>
          </p:sp>
          <p:sp>
            <p:nvSpPr>
              <p:cNvPr id="77" name="Freeform 88"/>
              <p:cNvSpPr>
                <a:spLocks noEditPoints="1"/>
              </p:cNvSpPr>
              <p:nvPr/>
            </p:nvSpPr>
            <p:spPr bwMode="auto">
              <a:xfrm>
                <a:off x="2973" y="2345"/>
                <a:ext cx="51" cy="57"/>
              </a:xfrm>
              <a:custGeom>
                <a:avLst/>
                <a:gdLst>
                  <a:gd name="T0" fmla="*/ 731 w 970"/>
                  <a:gd name="T1" fmla="*/ 124 h 1082"/>
                  <a:gd name="T2" fmla="*/ 532 w 970"/>
                  <a:gd name="T3" fmla="*/ 317 h 1082"/>
                  <a:gd name="T4" fmla="*/ 326 w 970"/>
                  <a:gd name="T5" fmla="*/ 300 h 1082"/>
                  <a:gd name="T6" fmla="*/ 185 w 970"/>
                  <a:gd name="T7" fmla="*/ 193 h 1082"/>
                  <a:gd name="T8" fmla="*/ 144 w 970"/>
                  <a:gd name="T9" fmla="*/ 199 h 1082"/>
                  <a:gd name="T10" fmla="*/ 119 w 970"/>
                  <a:gd name="T11" fmla="*/ 233 h 1082"/>
                  <a:gd name="T12" fmla="*/ 121 w 970"/>
                  <a:gd name="T13" fmla="*/ 277 h 1082"/>
                  <a:gd name="T14" fmla="*/ 202 w 970"/>
                  <a:gd name="T15" fmla="*/ 345 h 1082"/>
                  <a:gd name="T16" fmla="*/ 364 w 970"/>
                  <a:gd name="T17" fmla="*/ 495 h 1082"/>
                  <a:gd name="T18" fmla="*/ 188 w 970"/>
                  <a:gd name="T19" fmla="*/ 703 h 1082"/>
                  <a:gd name="T20" fmla="*/ 177 w 970"/>
                  <a:gd name="T21" fmla="*/ 754 h 1082"/>
                  <a:gd name="T22" fmla="*/ 204 w 970"/>
                  <a:gd name="T23" fmla="*/ 795 h 1082"/>
                  <a:gd name="T24" fmla="*/ 245 w 970"/>
                  <a:gd name="T25" fmla="*/ 803 h 1082"/>
                  <a:gd name="T26" fmla="*/ 326 w 970"/>
                  <a:gd name="T27" fmla="*/ 715 h 1082"/>
                  <a:gd name="T28" fmla="*/ 506 w 970"/>
                  <a:gd name="T29" fmla="*/ 654 h 1082"/>
                  <a:gd name="T30" fmla="*/ 693 w 970"/>
                  <a:gd name="T31" fmla="*/ 876 h 1082"/>
                  <a:gd name="T32" fmla="*/ 783 w 970"/>
                  <a:gd name="T33" fmla="*/ 965 h 1082"/>
                  <a:gd name="T34" fmla="*/ 824 w 970"/>
                  <a:gd name="T35" fmla="*/ 959 h 1082"/>
                  <a:gd name="T36" fmla="*/ 851 w 970"/>
                  <a:gd name="T37" fmla="*/ 925 h 1082"/>
                  <a:gd name="T38" fmla="*/ 849 w 970"/>
                  <a:gd name="T39" fmla="*/ 881 h 1082"/>
                  <a:gd name="T40" fmla="*/ 678 w 970"/>
                  <a:gd name="T41" fmla="*/ 682 h 1082"/>
                  <a:gd name="T42" fmla="*/ 612 w 970"/>
                  <a:gd name="T43" fmla="*/ 400 h 1082"/>
                  <a:gd name="T44" fmla="*/ 812 w 970"/>
                  <a:gd name="T45" fmla="*/ 201 h 1082"/>
                  <a:gd name="T46" fmla="*/ 815 w 970"/>
                  <a:gd name="T47" fmla="*/ 157 h 1082"/>
                  <a:gd name="T48" fmla="*/ 786 w 970"/>
                  <a:gd name="T49" fmla="*/ 125 h 1082"/>
                  <a:gd name="T50" fmla="*/ 757 w 970"/>
                  <a:gd name="T51" fmla="*/ 0 h 1082"/>
                  <a:gd name="T52" fmla="*/ 844 w 970"/>
                  <a:gd name="T53" fmla="*/ 24 h 1082"/>
                  <a:gd name="T54" fmla="*/ 908 w 970"/>
                  <a:gd name="T55" fmla="*/ 86 h 1082"/>
                  <a:gd name="T56" fmla="*/ 935 w 970"/>
                  <a:gd name="T57" fmla="*/ 170 h 1082"/>
                  <a:gd name="T58" fmla="*/ 916 w 970"/>
                  <a:gd name="T59" fmla="*/ 252 h 1082"/>
                  <a:gd name="T60" fmla="*/ 822 w 970"/>
                  <a:gd name="T61" fmla="*/ 356 h 1082"/>
                  <a:gd name="T62" fmla="*/ 714 w 970"/>
                  <a:gd name="T63" fmla="*/ 545 h 1082"/>
                  <a:gd name="T64" fmla="*/ 861 w 970"/>
                  <a:gd name="T65" fmla="*/ 717 h 1082"/>
                  <a:gd name="T66" fmla="*/ 957 w 970"/>
                  <a:gd name="T67" fmla="*/ 835 h 1082"/>
                  <a:gd name="T68" fmla="*/ 970 w 970"/>
                  <a:gd name="T69" fmla="*/ 919 h 1082"/>
                  <a:gd name="T70" fmla="*/ 943 w 970"/>
                  <a:gd name="T71" fmla="*/ 1001 h 1082"/>
                  <a:gd name="T72" fmla="*/ 879 w 970"/>
                  <a:gd name="T73" fmla="*/ 1060 h 1082"/>
                  <a:gd name="T74" fmla="*/ 796 w 970"/>
                  <a:gd name="T75" fmla="*/ 1082 h 1082"/>
                  <a:gd name="T76" fmla="*/ 717 w 970"/>
                  <a:gd name="T77" fmla="*/ 1062 h 1082"/>
                  <a:gd name="T78" fmla="*/ 607 w 970"/>
                  <a:gd name="T79" fmla="*/ 953 h 1082"/>
                  <a:gd name="T80" fmla="*/ 441 w 970"/>
                  <a:gd name="T81" fmla="*/ 757 h 1082"/>
                  <a:gd name="T82" fmla="*/ 361 w 970"/>
                  <a:gd name="T83" fmla="*/ 855 h 1082"/>
                  <a:gd name="T84" fmla="*/ 291 w 970"/>
                  <a:gd name="T85" fmla="*/ 909 h 1082"/>
                  <a:gd name="T86" fmla="*/ 205 w 970"/>
                  <a:gd name="T87" fmla="*/ 918 h 1082"/>
                  <a:gd name="T88" fmla="*/ 130 w 970"/>
                  <a:gd name="T89" fmla="*/ 885 h 1082"/>
                  <a:gd name="T90" fmla="*/ 78 w 970"/>
                  <a:gd name="T91" fmla="*/ 820 h 1082"/>
                  <a:gd name="T92" fmla="*/ 59 w 970"/>
                  <a:gd name="T93" fmla="*/ 736 h 1082"/>
                  <a:gd name="T94" fmla="*/ 81 w 970"/>
                  <a:gd name="T95" fmla="*/ 655 h 1082"/>
                  <a:gd name="T96" fmla="*/ 116 w 970"/>
                  <a:gd name="T97" fmla="*/ 426 h 1082"/>
                  <a:gd name="T98" fmla="*/ 54 w 970"/>
                  <a:gd name="T99" fmla="*/ 379 h 1082"/>
                  <a:gd name="T100" fmla="*/ 9 w 970"/>
                  <a:gd name="T101" fmla="*/ 310 h 1082"/>
                  <a:gd name="T102" fmla="*/ 2 w 970"/>
                  <a:gd name="T103" fmla="*/ 228 h 1082"/>
                  <a:gd name="T104" fmla="*/ 38 w 970"/>
                  <a:gd name="T105" fmla="*/ 143 h 1082"/>
                  <a:gd name="T106" fmla="*/ 109 w 970"/>
                  <a:gd name="T107" fmla="*/ 87 h 1082"/>
                  <a:gd name="T108" fmla="*/ 195 w 970"/>
                  <a:gd name="T109" fmla="*/ 77 h 1082"/>
                  <a:gd name="T110" fmla="*/ 265 w 970"/>
                  <a:gd name="T111" fmla="*/ 106 h 1082"/>
                  <a:gd name="T112" fmla="*/ 569 w 970"/>
                  <a:gd name="T113" fmla="*/ 116 h 1082"/>
                  <a:gd name="T114" fmla="*/ 659 w 970"/>
                  <a:gd name="T115" fmla="*/ 32 h 1082"/>
                  <a:gd name="T116" fmla="*/ 731 w 970"/>
                  <a:gd name="T117" fmla="*/ 3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0" h="1082">
                    <a:moveTo>
                      <a:pt x="757" y="116"/>
                    </a:moveTo>
                    <a:lnTo>
                      <a:pt x="745" y="118"/>
                    </a:lnTo>
                    <a:lnTo>
                      <a:pt x="731" y="124"/>
                    </a:lnTo>
                    <a:lnTo>
                      <a:pt x="718" y="133"/>
                    </a:lnTo>
                    <a:lnTo>
                      <a:pt x="625" y="224"/>
                    </a:lnTo>
                    <a:lnTo>
                      <a:pt x="532" y="317"/>
                    </a:lnTo>
                    <a:lnTo>
                      <a:pt x="441" y="410"/>
                    </a:lnTo>
                    <a:lnTo>
                      <a:pt x="385" y="354"/>
                    </a:lnTo>
                    <a:lnTo>
                      <a:pt x="326" y="300"/>
                    </a:lnTo>
                    <a:lnTo>
                      <a:pt x="265" y="249"/>
                    </a:lnTo>
                    <a:lnTo>
                      <a:pt x="200" y="201"/>
                    </a:lnTo>
                    <a:lnTo>
                      <a:pt x="185" y="193"/>
                    </a:lnTo>
                    <a:lnTo>
                      <a:pt x="170" y="191"/>
                    </a:lnTo>
                    <a:lnTo>
                      <a:pt x="157" y="193"/>
                    </a:lnTo>
                    <a:lnTo>
                      <a:pt x="144" y="199"/>
                    </a:lnTo>
                    <a:lnTo>
                      <a:pt x="134" y="208"/>
                    </a:lnTo>
                    <a:lnTo>
                      <a:pt x="125" y="220"/>
                    </a:lnTo>
                    <a:lnTo>
                      <a:pt x="119" y="233"/>
                    </a:lnTo>
                    <a:lnTo>
                      <a:pt x="117" y="247"/>
                    </a:lnTo>
                    <a:lnTo>
                      <a:pt x="117" y="262"/>
                    </a:lnTo>
                    <a:lnTo>
                      <a:pt x="121" y="277"/>
                    </a:lnTo>
                    <a:lnTo>
                      <a:pt x="129" y="289"/>
                    </a:lnTo>
                    <a:lnTo>
                      <a:pt x="142" y="301"/>
                    </a:lnTo>
                    <a:lnTo>
                      <a:pt x="202" y="345"/>
                    </a:lnTo>
                    <a:lnTo>
                      <a:pt x="259" y="393"/>
                    </a:lnTo>
                    <a:lnTo>
                      <a:pt x="313" y="442"/>
                    </a:lnTo>
                    <a:lnTo>
                      <a:pt x="364" y="495"/>
                    </a:lnTo>
                    <a:lnTo>
                      <a:pt x="304" y="562"/>
                    </a:lnTo>
                    <a:lnTo>
                      <a:pt x="245" y="632"/>
                    </a:lnTo>
                    <a:lnTo>
                      <a:pt x="188" y="703"/>
                    </a:lnTo>
                    <a:lnTo>
                      <a:pt x="179" y="719"/>
                    </a:lnTo>
                    <a:lnTo>
                      <a:pt x="175" y="737"/>
                    </a:lnTo>
                    <a:lnTo>
                      <a:pt x="177" y="754"/>
                    </a:lnTo>
                    <a:lnTo>
                      <a:pt x="182" y="770"/>
                    </a:lnTo>
                    <a:lnTo>
                      <a:pt x="191" y="784"/>
                    </a:lnTo>
                    <a:lnTo>
                      <a:pt x="204" y="795"/>
                    </a:lnTo>
                    <a:lnTo>
                      <a:pt x="218" y="802"/>
                    </a:lnTo>
                    <a:lnTo>
                      <a:pt x="233" y="805"/>
                    </a:lnTo>
                    <a:lnTo>
                      <a:pt x="245" y="803"/>
                    </a:lnTo>
                    <a:lnTo>
                      <a:pt x="258" y="796"/>
                    </a:lnTo>
                    <a:lnTo>
                      <a:pt x="271" y="785"/>
                    </a:lnTo>
                    <a:lnTo>
                      <a:pt x="326" y="715"/>
                    </a:lnTo>
                    <a:lnTo>
                      <a:pt x="384" y="647"/>
                    </a:lnTo>
                    <a:lnTo>
                      <a:pt x="443" y="580"/>
                    </a:lnTo>
                    <a:lnTo>
                      <a:pt x="506" y="654"/>
                    </a:lnTo>
                    <a:lnTo>
                      <a:pt x="568" y="729"/>
                    </a:lnTo>
                    <a:lnTo>
                      <a:pt x="630" y="803"/>
                    </a:lnTo>
                    <a:lnTo>
                      <a:pt x="693" y="876"/>
                    </a:lnTo>
                    <a:lnTo>
                      <a:pt x="757" y="948"/>
                    </a:lnTo>
                    <a:lnTo>
                      <a:pt x="770" y="959"/>
                    </a:lnTo>
                    <a:lnTo>
                      <a:pt x="783" y="965"/>
                    </a:lnTo>
                    <a:lnTo>
                      <a:pt x="796" y="966"/>
                    </a:lnTo>
                    <a:lnTo>
                      <a:pt x="810" y="964"/>
                    </a:lnTo>
                    <a:lnTo>
                      <a:pt x="824" y="959"/>
                    </a:lnTo>
                    <a:lnTo>
                      <a:pt x="835" y="950"/>
                    </a:lnTo>
                    <a:lnTo>
                      <a:pt x="845" y="939"/>
                    </a:lnTo>
                    <a:lnTo>
                      <a:pt x="851" y="925"/>
                    </a:lnTo>
                    <a:lnTo>
                      <a:pt x="855" y="911"/>
                    </a:lnTo>
                    <a:lnTo>
                      <a:pt x="854" y="896"/>
                    </a:lnTo>
                    <a:lnTo>
                      <a:pt x="849" y="881"/>
                    </a:lnTo>
                    <a:lnTo>
                      <a:pt x="840" y="867"/>
                    </a:lnTo>
                    <a:lnTo>
                      <a:pt x="757" y="775"/>
                    </a:lnTo>
                    <a:lnTo>
                      <a:pt x="678" y="682"/>
                    </a:lnTo>
                    <a:lnTo>
                      <a:pt x="599" y="589"/>
                    </a:lnTo>
                    <a:lnTo>
                      <a:pt x="519" y="496"/>
                    </a:lnTo>
                    <a:lnTo>
                      <a:pt x="612" y="400"/>
                    </a:lnTo>
                    <a:lnTo>
                      <a:pt x="706" y="307"/>
                    </a:lnTo>
                    <a:lnTo>
                      <a:pt x="801" y="214"/>
                    </a:lnTo>
                    <a:lnTo>
                      <a:pt x="812" y="201"/>
                    </a:lnTo>
                    <a:lnTo>
                      <a:pt x="818" y="186"/>
                    </a:lnTo>
                    <a:lnTo>
                      <a:pt x="819" y="171"/>
                    </a:lnTo>
                    <a:lnTo>
                      <a:pt x="815" y="157"/>
                    </a:lnTo>
                    <a:lnTo>
                      <a:pt x="808" y="145"/>
                    </a:lnTo>
                    <a:lnTo>
                      <a:pt x="799" y="133"/>
                    </a:lnTo>
                    <a:lnTo>
                      <a:pt x="786" y="125"/>
                    </a:lnTo>
                    <a:lnTo>
                      <a:pt x="772" y="118"/>
                    </a:lnTo>
                    <a:lnTo>
                      <a:pt x="757" y="116"/>
                    </a:lnTo>
                    <a:close/>
                    <a:moveTo>
                      <a:pt x="757" y="0"/>
                    </a:moveTo>
                    <a:lnTo>
                      <a:pt x="788" y="4"/>
                    </a:lnTo>
                    <a:lnTo>
                      <a:pt x="816" y="11"/>
                    </a:lnTo>
                    <a:lnTo>
                      <a:pt x="844" y="24"/>
                    </a:lnTo>
                    <a:lnTo>
                      <a:pt x="868" y="40"/>
                    </a:lnTo>
                    <a:lnTo>
                      <a:pt x="890" y="62"/>
                    </a:lnTo>
                    <a:lnTo>
                      <a:pt x="908" y="86"/>
                    </a:lnTo>
                    <a:lnTo>
                      <a:pt x="922" y="113"/>
                    </a:lnTo>
                    <a:lnTo>
                      <a:pt x="930" y="142"/>
                    </a:lnTo>
                    <a:lnTo>
                      <a:pt x="935" y="170"/>
                    </a:lnTo>
                    <a:lnTo>
                      <a:pt x="932" y="199"/>
                    </a:lnTo>
                    <a:lnTo>
                      <a:pt x="927" y="226"/>
                    </a:lnTo>
                    <a:lnTo>
                      <a:pt x="916" y="252"/>
                    </a:lnTo>
                    <a:lnTo>
                      <a:pt x="901" y="277"/>
                    </a:lnTo>
                    <a:lnTo>
                      <a:pt x="881" y="299"/>
                    </a:lnTo>
                    <a:lnTo>
                      <a:pt x="822" y="356"/>
                    </a:lnTo>
                    <a:lnTo>
                      <a:pt x="767" y="409"/>
                    </a:lnTo>
                    <a:lnTo>
                      <a:pt x="714" y="462"/>
                    </a:lnTo>
                    <a:lnTo>
                      <a:pt x="714" y="545"/>
                    </a:lnTo>
                    <a:lnTo>
                      <a:pt x="737" y="573"/>
                    </a:lnTo>
                    <a:lnTo>
                      <a:pt x="799" y="646"/>
                    </a:lnTo>
                    <a:lnTo>
                      <a:pt x="861" y="717"/>
                    </a:lnTo>
                    <a:lnTo>
                      <a:pt x="924" y="788"/>
                    </a:lnTo>
                    <a:lnTo>
                      <a:pt x="942" y="810"/>
                    </a:lnTo>
                    <a:lnTo>
                      <a:pt x="957" y="835"/>
                    </a:lnTo>
                    <a:lnTo>
                      <a:pt x="966" y="863"/>
                    </a:lnTo>
                    <a:lnTo>
                      <a:pt x="970" y="890"/>
                    </a:lnTo>
                    <a:lnTo>
                      <a:pt x="970" y="919"/>
                    </a:lnTo>
                    <a:lnTo>
                      <a:pt x="966" y="946"/>
                    </a:lnTo>
                    <a:lnTo>
                      <a:pt x="957" y="974"/>
                    </a:lnTo>
                    <a:lnTo>
                      <a:pt x="943" y="1001"/>
                    </a:lnTo>
                    <a:lnTo>
                      <a:pt x="925" y="1024"/>
                    </a:lnTo>
                    <a:lnTo>
                      <a:pt x="903" y="1044"/>
                    </a:lnTo>
                    <a:lnTo>
                      <a:pt x="879" y="1060"/>
                    </a:lnTo>
                    <a:lnTo>
                      <a:pt x="852" y="1073"/>
                    </a:lnTo>
                    <a:lnTo>
                      <a:pt x="825" y="1080"/>
                    </a:lnTo>
                    <a:lnTo>
                      <a:pt x="796" y="1082"/>
                    </a:lnTo>
                    <a:lnTo>
                      <a:pt x="769" y="1080"/>
                    </a:lnTo>
                    <a:lnTo>
                      <a:pt x="742" y="1074"/>
                    </a:lnTo>
                    <a:lnTo>
                      <a:pt x="717" y="1062"/>
                    </a:lnTo>
                    <a:lnTo>
                      <a:pt x="694" y="1047"/>
                    </a:lnTo>
                    <a:lnTo>
                      <a:pt x="673" y="1027"/>
                    </a:lnTo>
                    <a:lnTo>
                      <a:pt x="607" y="953"/>
                    </a:lnTo>
                    <a:lnTo>
                      <a:pt x="542" y="879"/>
                    </a:lnTo>
                    <a:lnTo>
                      <a:pt x="480" y="804"/>
                    </a:lnTo>
                    <a:lnTo>
                      <a:pt x="441" y="757"/>
                    </a:lnTo>
                    <a:lnTo>
                      <a:pt x="413" y="791"/>
                    </a:lnTo>
                    <a:lnTo>
                      <a:pt x="386" y="824"/>
                    </a:lnTo>
                    <a:lnTo>
                      <a:pt x="361" y="855"/>
                    </a:lnTo>
                    <a:lnTo>
                      <a:pt x="340" y="879"/>
                    </a:lnTo>
                    <a:lnTo>
                      <a:pt x="317" y="896"/>
                    </a:lnTo>
                    <a:lnTo>
                      <a:pt x="291" y="909"/>
                    </a:lnTo>
                    <a:lnTo>
                      <a:pt x="262" y="918"/>
                    </a:lnTo>
                    <a:lnTo>
                      <a:pt x="233" y="921"/>
                    </a:lnTo>
                    <a:lnTo>
                      <a:pt x="205" y="918"/>
                    </a:lnTo>
                    <a:lnTo>
                      <a:pt x="179" y="911"/>
                    </a:lnTo>
                    <a:lnTo>
                      <a:pt x="154" y="900"/>
                    </a:lnTo>
                    <a:lnTo>
                      <a:pt x="130" y="885"/>
                    </a:lnTo>
                    <a:lnTo>
                      <a:pt x="110" y="866"/>
                    </a:lnTo>
                    <a:lnTo>
                      <a:pt x="92" y="844"/>
                    </a:lnTo>
                    <a:lnTo>
                      <a:pt x="78" y="820"/>
                    </a:lnTo>
                    <a:lnTo>
                      <a:pt x="67" y="792"/>
                    </a:lnTo>
                    <a:lnTo>
                      <a:pt x="61" y="765"/>
                    </a:lnTo>
                    <a:lnTo>
                      <a:pt x="59" y="736"/>
                    </a:lnTo>
                    <a:lnTo>
                      <a:pt x="62" y="708"/>
                    </a:lnTo>
                    <a:lnTo>
                      <a:pt x="69" y="681"/>
                    </a:lnTo>
                    <a:lnTo>
                      <a:pt x="81" y="655"/>
                    </a:lnTo>
                    <a:lnTo>
                      <a:pt x="97" y="631"/>
                    </a:lnTo>
                    <a:lnTo>
                      <a:pt x="116" y="608"/>
                    </a:lnTo>
                    <a:lnTo>
                      <a:pt x="116" y="426"/>
                    </a:lnTo>
                    <a:lnTo>
                      <a:pt x="97" y="412"/>
                    </a:lnTo>
                    <a:lnTo>
                      <a:pt x="77" y="397"/>
                    </a:lnTo>
                    <a:lnTo>
                      <a:pt x="54" y="379"/>
                    </a:lnTo>
                    <a:lnTo>
                      <a:pt x="35" y="358"/>
                    </a:lnTo>
                    <a:lnTo>
                      <a:pt x="21" y="335"/>
                    </a:lnTo>
                    <a:lnTo>
                      <a:pt x="9" y="310"/>
                    </a:lnTo>
                    <a:lnTo>
                      <a:pt x="3" y="284"/>
                    </a:lnTo>
                    <a:lnTo>
                      <a:pt x="0" y="256"/>
                    </a:lnTo>
                    <a:lnTo>
                      <a:pt x="2" y="228"/>
                    </a:lnTo>
                    <a:lnTo>
                      <a:pt x="8" y="200"/>
                    </a:lnTo>
                    <a:lnTo>
                      <a:pt x="21" y="169"/>
                    </a:lnTo>
                    <a:lnTo>
                      <a:pt x="38" y="143"/>
                    </a:lnTo>
                    <a:lnTo>
                      <a:pt x="59" y="120"/>
                    </a:lnTo>
                    <a:lnTo>
                      <a:pt x="83" y="101"/>
                    </a:lnTo>
                    <a:lnTo>
                      <a:pt x="109" y="87"/>
                    </a:lnTo>
                    <a:lnTo>
                      <a:pt x="139" y="78"/>
                    </a:lnTo>
                    <a:lnTo>
                      <a:pt x="170" y="75"/>
                    </a:lnTo>
                    <a:lnTo>
                      <a:pt x="195" y="77"/>
                    </a:lnTo>
                    <a:lnTo>
                      <a:pt x="220" y="83"/>
                    </a:lnTo>
                    <a:lnTo>
                      <a:pt x="243" y="92"/>
                    </a:lnTo>
                    <a:lnTo>
                      <a:pt x="265" y="106"/>
                    </a:lnTo>
                    <a:lnTo>
                      <a:pt x="274" y="111"/>
                    </a:lnTo>
                    <a:lnTo>
                      <a:pt x="281" y="116"/>
                    </a:lnTo>
                    <a:lnTo>
                      <a:pt x="569" y="116"/>
                    </a:lnTo>
                    <a:lnTo>
                      <a:pt x="604" y="84"/>
                    </a:lnTo>
                    <a:lnTo>
                      <a:pt x="639" y="49"/>
                    </a:lnTo>
                    <a:lnTo>
                      <a:pt x="659" y="32"/>
                    </a:lnTo>
                    <a:lnTo>
                      <a:pt x="683" y="18"/>
                    </a:lnTo>
                    <a:lnTo>
                      <a:pt x="706" y="9"/>
                    </a:lnTo>
                    <a:lnTo>
                      <a:pt x="731" y="3"/>
                    </a:lnTo>
                    <a:lnTo>
                      <a:pt x="75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dirty="0"/>
              </a:p>
            </p:txBody>
          </p:sp>
          <p:sp>
            <p:nvSpPr>
              <p:cNvPr id="78" name="Freeform 89"/>
              <p:cNvSpPr>
                <a:spLocks/>
              </p:cNvSpPr>
              <p:nvPr/>
            </p:nvSpPr>
            <p:spPr bwMode="auto">
              <a:xfrm>
                <a:off x="2936" y="2283"/>
                <a:ext cx="19" cy="39"/>
              </a:xfrm>
              <a:custGeom>
                <a:avLst/>
                <a:gdLst>
                  <a:gd name="T0" fmla="*/ 180 w 361"/>
                  <a:gd name="T1" fmla="*/ 0 h 743"/>
                  <a:gd name="T2" fmla="*/ 213 w 361"/>
                  <a:gd name="T3" fmla="*/ 3 h 743"/>
                  <a:gd name="T4" fmla="*/ 244 w 361"/>
                  <a:gd name="T5" fmla="*/ 12 h 743"/>
                  <a:gd name="T6" fmla="*/ 272 w 361"/>
                  <a:gd name="T7" fmla="*/ 24 h 743"/>
                  <a:gd name="T8" fmla="*/ 296 w 361"/>
                  <a:gd name="T9" fmla="*/ 42 h 743"/>
                  <a:gd name="T10" fmla="*/ 319 w 361"/>
                  <a:gd name="T11" fmla="*/ 64 h 743"/>
                  <a:gd name="T12" fmla="*/ 336 w 361"/>
                  <a:gd name="T13" fmla="*/ 90 h 743"/>
                  <a:gd name="T14" fmla="*/ 350 w 361"/>
                  <a:gd name="T15" fmla="*/ 117 h 743"/>
                  <a:gd name="T16" fmla="*/ 359 w 361"/>
                  <a:gd name="T17" fmla="*/ 148 h 743"/>
                  <a:gd name="T18" fmla="*/ 361 w 361"/>
                  <a:gd name="T19" fmla="*/ 180 h 743"/>
                  <a:gd name="T20" fmla="*/ 361 w 361"/>
                  <a:gd name="T21" fmla="*/ 563 h 743"/>
                  <a:gd name="T22" fmla="*/ 359 w 361"/>
                  <a:gd name="T23" fmla="*/ 596 h 743"/>
                  <a:gd name="T24" fmla="*/ 350 w 361"/>
                  <a:gd name="T25" fmla="*/ 626 h 743"/>
                  <a:gd name="T26" fmla="*/ 336 w 361"/>
                  <a:gd name="T27" fmla="*/ 654 h 743"/>
                  <a:gd name="T28" fmla="*/ 319 w 361"/>
                  <a:gd name="T29" fmla="*/ 679 h 743"/>
                  <a:gd name="T30" fmla="*/ 296 w 361"/>
                  <a:gd name="T31" fmla="*/ 701 h 743"/>
                  <a:gd name="T32" fmla="*/ 272 w 361"/>
                  <a:gd name="T33" fmla="*/ 719 h 743"/>
                  <a:gd name="T34" fmla="*/ 244 w 361"/>
                  <a:gd name="T35" fmla="*/ 732 h 743"/>
                  <a:gd name="T36" fmla="*/ 213 w 361"/>
                  <a:gd name="T37" fmla="*/ 740 h 743"/>
                  <a:gd name="T38" fmla="*/ 180 w 361"/>
                  <a:gd name="T39" fmla="*/ 743 h 743"/>
                  <a:gd name="T40" fmla="*/ 148 w 361"/>
                  <a:gd name="T41" fmla="*/ 740 h 743"/>
                  <a:gd name="T42" fmla="*/ 117 w 361"/>
                  <a:gd name="T43" fmla="*/ 732 h 743"/>
                  <a:gd name="T44" fmla="*/ 90 w 361"/>
                  <a:gd name="T45" fmla="*/ 719 h 743"/>
                  <a:gd name="T46" fmla="*/ 65 w 361"/>
                  <a:gd name="T47" fmla="*/ 701 h 743"/>
                  <a:gd name="T48" fmla="*/ 42 w 361"/>
                  <a:gd name="T49" fmla="*/ 679 h 743"/>
                  <a:gd name="T50" fmla="*/ 25 w 361"/>
                  <a:gd name="T51" fmla="*/ 654 h 743"/>
                  <a:gd name="T52" fmla="*/ 12 w 361"/>
                  <a:gd name="T53" fmla="*/ 626 h 743"/>
                  <a:gd name="T54" fmla="*/ 3 w 361"/>
                  <a:gd name="T55" fmla="*/ 596 h 743"/>
                  <a:gd name="T56" fmla="*/ 0 w 361"/>
                  <a:gd name="T57" fmla="*/ 563 h 743"/>
                  <a:gd name="T58" fmla="*/ 0 w 361"/>
                  <a:gd name="T59" fmla="*/ 180 h 743"/>
                  <a:gd name="T60" fmla="*/ 3 w 361"/>
                  <a:gd name="T61" fmla="*/ 148 h 743"/>
                  <a:gd name="T62" fmla="*/ 12 w 361"/>
                  <a:gd name="T63" fmla="*/ 117 h 743"/>
                  <a:gd name="T64" fmla="*/ 25 w 361"/>
                  <a:gd name="T65" fmla="*/ 90 h 743"/>
                  <a:gd name="T66" fmla="*/ 42 w 361"/>
                  <a:gd name="T67" fmla="*/ 64 h 743"/>
                  <a:gd name="T68" fmla="*/ 65 w 361"/>
                  <a:gd name="T69" fmla="*/ 42 h 743"/>
                  <a:gd name="T70" fmla="*/ 90 w 361"/>
                  <a:gd name="T71" fmla="*/ 24 h 743"/>
                  <a:gd name="T72" fmla="*/ 117 w 361"/>
                  <a:gd name="T73" fmla="*/ 12 h 743"/>
                  <a:gd name="T74" fmla="*/ 148 w 361"/>
                  <a:gd name="T75" fmla="*/ 3 h 743"/>
                  <a:gd name="T76" fmla="*/ 180 w 361"/>
                  <a:gd name="T77"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743">
                    <a:moveTo>
                      <a:pt x="180" y="0"/>
                    </a:moveTo>
                    <a:lnTo>
                      <a:pt x="213" y="3"/>
                    </a:lnTo>
                    <a:lnTo>
                      <a:pt x="244" y="12"/>
                    </a:lnTo>
                    <a:lnTo>
                      <a:pt x="272" y="24"/>
                    </a:lnTo>
                    <a:lnTo>
                      <a:pt x="296" y="42"/>
                    </a:lnTo>
                    <a:lnTo>
                      <a:pt x="319" y="64"/>
                    </a:lnTo>
                    <a:lnTo>
                      <a:pt x="336" y="90"/>
                    </a:lnTo>
                    <a:lnTo>
                      <a:pt x="350" y="117"/>
                    </a:lnTo>
                    <a:lnTo>
                      <a:pt x="359" y="148"/>
                    </a:lnTo>
                    <a:lnTo>
                      <a:pt x="361" y="180"/>
                    </a:lnTo>
                    <a:lnTo>
                      <a:pt x="361" y="563"/>
                    </a:lnTo>
                    <a:lnTo>
                      <a:pt x="359" y="596"/>
                    </a:lnTo>
                    <a:lnTo>
                      <a:pt x="350" y="626"/>
                    </a:lnTo>
                    <a:lnTo>
                      <a:pt x="336" y="654"/>
                    </a:lnTo>
                    <a:lnTo>
                      <a:pt x="319" y="679"/>
                    </a:lnTo>
                    <a:lnTo>
                      <a:pt x="296" y="701"/>
                    </a:lnTo>
                    <a:lnTo>
                      <a:pt x="272" y="719"/>
                    </a:lnTo>
                    <a:lnTo>
                      <a:pt x="244" y="732"/>
                    </a:lnTo>
                    <a:lnTo>
                      <a:pt x="213" y="740"/>
                    </a:lnTo>
                    <a:lnTo>
                      <a:pt x="180" y="743"/>
                    </a:lnTo>
                    <a:lnTo>
                      <a:pt x="148" y="740"/>
                    </a:lnTo>
                    <a:lnTo>
                      <a:pt x="117" y="732"/>
                    </a:lnTo>
                    <a:lnTo>
                      <a:pt x="90" y="719"/>
                    </a:lnTo>
                    <a:lnTo>
                      <a:pt x="65" y="701"/>
                    </a:lnTo>
                    <a:lnTo>
                      <a:pt x="42" y="679"/>
                    </a:lnTo>
                    <a:lnTo>
                      <a:pt x="25" y="654"/>
                    </a:lnTo>
                    <a:lnTo>
                      <a:pt x="12" y="626"/>
                    </a:lnTo>
                    <a:lnTo>
                      <a:pt x="3" y="596"/>
                    </a:lnTo>
                    <a:lnTo>
                      <a:pt x="0" y="563"/>
                    </a:lnTo>
                    <a:lnTo>
                      <a:pt x="0" y="180"/>
                    </a:lnTo>
                    <a:lnTo>
                      <a:pt x="3" y="148"/>
                    </a:lnTo>
                    <a:lnTo>
                      <a:pt x="12" y="117"/>
                    </a:lnTo>
                    <a:lnTo>
                      <a:pt x="25" y="90"/>
                    </a:lnTo>
                    <a:lnTo>
                      <a:pt x="42" y="64"/>
                    </a:lnTo>
                    <a:lnTo>
                      <a:pt x="65" y="42"/>
                    </a:lnTo>
                    <a:lnTo>
                      <a:pt x="90" y="24"/>
                    </a:lnTo>
                    <a:lnTo>
                      <a:pt x="117" y="12"/>
                    </a:lnTo>
                    <a:lnTo>
                      <a:pt x="148" y="3"/>
                    </a:lnTo>
                    <a:lnTo>
                      <a:pt x="18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dirty="0"/>
              </a:p>
            </p:txBody>
          </p:sp>
          <p:sp>
            <p:nvSpPr>
              <p:cNvPr id="79" name="Freeform 90"/>
              <p:cNvSpPr>
                <a:spLocks/>
              </p:cNvSpPr>
              <p:nvPr/>
            </p:nvSpPr>
            <p:spPr bwMode="auto">
              <a:xfrm>
                <a:off x="3034" y="2283"/>
                <a:ext cx="19" cy="39"/>
              </a:xfrm>
              <a:custGeom>
                <a:avLst/>
                <a:gdLst>
                  <a:gd name="T0" fmla="*/ 180 w 361"/>
                  <a:gd name="T1" fmla="*/ 0 h 743"/>
                  <a:gd name="T2" fmla="*/ 213 w 361"/>
                  <a:gd name="T3" fmla="*/ 3 h 743"/>
                  <a:gd name="T4" fmla="*/ 244 w 361"/>
                  <a:gd name="T5" fmla="*/ 12 h 743"/>
                  <a:gd name="T6" fmla="*/ 271 w 361"/>
                  <a:gd name="T7" fmla="*/ 24 h 743"/>
                  <a:gd name="T8" fmla="*/ 296 w 361"/>
                  <a:gd name="T9" fmla="*/ 42 h 743"/>
                  <a:gd name="T10" fmla="*/ 318 w 361"/>
                  <a:gd name="T11" fmla="*/ 64 h 743"/>
                  <a:gd name="T12" fmla="*/ 336 w 361"/>
                  <a:gd name="T13" fmla="*/ 90 h 743"/>
                  <a:gd name="T14" fmla="*/ 350 w 361"/>
                  <a:gd name="T15" fmla="*/ 117 h 743"/>
                  <a:gd name="T16" fmla="*/ 358 w 361"/>
                  <a:gd name="T17" fmla="*/ 148 h 743"/>
                  <a:gd name="T18" fmla="*/ 361 w 361"/>
                  <a:gd name="T19" fmla="*/ 180 h 743"/>
                  <a:gd name="T20" fmla="*/ 361 w 361"/>
                  <a:gd name="T21" fmla="*/ 563 h 743"/>
                  <a:gd name="T22" fmla="*/ 358 w 361"/>
                  <a:gd name="T23" fmla="*/ 596 h 743"/>
                  <a:gd name="T24" fmla="*/ 350 w 361"/>
                  <a:gd name="T25" fmla="*/ 626 h 743"/>
                  <a:gd name="T26" fmla="*/ 336 w 361"/>
                  <a:gd name="T27" fmla="*/ 654 h 743"/>
                  <a:gd name="T28" fmla="*/ 318 w 361"/>
                  <a:gd name="T29" fmla="*/ 679 h 743"/>
                  <a:gd name="T30" fmla="*/ 296 w 361"/>
                  <a:gd name="T31" fmla="*/ 701 h 743"/>
                  <a:gd name="T32" fmla="*/ 271 w 361"/>
                  <a:gd name="T33" fmla="*/ 719 h 743"/>
                  <a:gd name="T34" fmla="*/ 244 w 361"/>
                  <a:gd name="T35" fmla="*/ 732 h 743"/>
                  <a:gd name="T36" fmla="*/ 213 w 361"/>
                  <a:gd name="T37" fmla="*/ 740 h 743"/>
                  <a:gd name="T38" fmla="*/ 180 w 361"/>
                  <a:gd name="T39" fmla="*/ 743 h 743"/>
                  <a:gd name="T40" fmla="*/ 148 w 361"/>
                  <a:gd name="T41" fmla="*/ 740 h 743"/>
                  <a:gd name="T42" fmla="*/ 117 w 361"/>
                  <a:gd name="T43" fmla="*/ 732 h 743"/>
                  <a:gd name="T44" fmla="*/ 90 w 361"/>
                  <a:gd name="T45" fmla="*/ 719 h 743"/>
                  <a:gd name="T46" fmla="*/ 64 w 361"/>
                  <a:gd name="T47" fmla="*/ 701 h 743"/>
                  <a:gd name="T48" fmla="*/ 42 w 361"/>
                  <a:gd name="T49" fmla="*/ 679 h 743"/>
                  <a:gd name="T50" fmla="*/ 24 w 361"/>
                  <a:gd name="T51" fmla="*/ 654 h 743"/>
                  <a:gd name="T52" fmla="*/ 12 w 361"/>
                  <a:gd name="T53" fmla="*/ 626 h 743"/>
                  <a:gd name="T54" fmla="*/ 3 w 361"/>
                  <a:gd name="T55" fmla="*/ 596 h 743"/>
                  <a:gd name="T56" fmla="*/ 0 w 361"/>
                  <a:gd name="T57" fmla="*/ 563 h 743"/>
                  <a:gd name="T58" fmla="*/ 0 w 361"/>
                  <a:gd name="T59" fmla="*/ 180 h 743"/>
                  <a:gd name="T60" fmla="*/ 3 w 361"/>
                  <a:gd name="T61" fmla="*/ 148 h 743"/>
                  <a:gd name="T62" fmla="*/ 12 w 361"/>
                  <a:gd name="T63" fmla="*/ 117 h 743"/>
                  <a:gd name="T64" fmla="*/ 24 w 361"/>
                  <a:gd name="T65" fmla="*/ 90 h 743"/>
                  <a:gd name="T66" fmla="*/ 42 w 361"/>
                  <a:gd name="T67" fmla="*/ 64 h 743"/>
                  <a:gd name="T68" fmla="*/ 64 w 361"/>
                  <a:gd name="T69" fmla="*/ 42 h 743"/>
                  <a:gd name="T70" fmla="*/ 90 w 361"/>
                  <a:gd name="T71" fmla="*/ 24 h 743"/>
                  <a:gd name="T72" fmla="*/ 117 w 361"/>
                  <a:gd name="T73" fmla="*/ 12 h 743"/>
                  <a:gd name="T74" fmla="*/ 148 w 361"/>
                  <a:gd name="T75" fmla="*/ 3 h 743"/>
                  <a:gd name="T76" fmla="*/ 180 w 361"/>
                  <a:gd name="T77"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743">
                    <a:moveTo>
                      <a:pt x="180" y="0"/>
                    </a:moveTo>
                    <a:lnTo>
                      <a:pt x="213" y="3"/>
                    </a:lnTo>
                    <a:lnTo>
                      <a:pt x="244" y="12"/>
                    </a:lnTo>
                    <a:lnTo>
                      <a:pt x="271" y="24"/>
                    </a:lnTo>
                    <a:lnTo>
                      <a:pt x="296" y="42"/>
                    </a:lnTo>
                    <a:lnTo>
                      <a:pt x="318" y="64"/>
                    </a:lnTo>
                    <a:lnTo>
                      <a:pt x="336" y="90"/>
                    </a:lnTo>
                    <a:lnTo>
                      <a:pt x="350" y="117"/>
                    </a:lnTo>
                    <a:lnTo>
                      <a:pt x="358" y="148"/>
                    </a:lnTo>
                    <a:lnTo>
                      <a:pt x="361" y="180"/>
                    </a:lnTo>
                    <a:lnTo>
                      <a:pt x="361" y="563"/>
                    </a:lnTo>
                    <a:lnTo>
                      <a:pt x="358" y="596"/>
                    </a:lnTo>
                    <a:lnTo>
                      <a:pt x="350" y="626"/>
                    </a:lnTo>
                    <a:lnTo>
                      <a:pt x="336" y="654"/>
                    </a:lnTo>
                    <a:lnTo>
                      <a:pt x="318" y="679"/>
                    </a:lnTo>
                    <a:lnTo>
                      <a:pt x="296" y="701"/>
                    </a:lnTo>
                    <a:lnTo>
                      <a:pt x="271" y="719"/>
                    </a:lnTo>
                    <a:lnTo>
                      <a:pt x="244" y="732"/>
                    </a:lnTo>
                    <a:lnTo>
                      <a:pt x="213" y="740"/>
                    </a:lnTo>
                    <a:lnTo>
                      <a:pt x="180" y="743"/>
                    </a:lnTo>
                    <a:lnTo>
                      <a:pt x="148" y="740"/>
                    </a:lnTo>
                    <a:lnTo>
                      <a:pt x="117" y="732"/>
                    </a:lnTo>
                    <a:lnTo>
                      <a:pt x="90" y="719"/>
                    </a:lnTo>
                    <a:lnTo>
                      <a:pt x="64" y="701"/>
                    </a:lnTo>
                    <a:lnTo>
                      <a:pt x="42" y="679"/>
                    </a:lnTo>
                    <a:lnTo>
                      <a:pt x="24" y="654"/>
                    </a:lnTo>
                    <a:lnTo>
                      <a:pt x="12" y="626"/>
                    </a:lnTo>
                    <a:lnTo>
                      <a:pt x="3" y="596"/>
                    </a:lnTo>
                    <a:lnTo>
                      <a:pt x="0" y="563"/>
                    </a:lnTo>
                    <a:lnTo>
                      <a:pt x="0" y="180"/>
                    </a:lnTo>
                    <a:lnTo>
                      <a:pt x="3" y="148"/>
                    </a:lnTo>
                    <a:lnTo>
                      <a:pt x="12" y="117"/>
                    </a:lnTo>
                    <a:lnTo>
                      <a:pt x="24" y="90"/>
                    </a:lnTo>
                    <a:lnTo>
                      <a:pt x="42" y="64"/>
                    </a:lnTo>
                    <a:lnTo>
                      <a:pt x="64" y="42"/>
                    </a:lnTo>
                    <a:lnTo>
                      <a:pt x="90" y="24"/>
                    </a:lnTo>
                    <a:lnTo>
                      <a:pt x="117" y="12"/>
                    </a:lnTo>
                    <a:lnTo>
                      <a:pt x="148" y="3"/>
                    </a:lnTo>
                    <a:lnTo>
                      <a:pt x="18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dirty="0"/>
              </a:p>
            </p:txBody>
          </p:sp>
          <p:sp>
            <p:nvSpPr>
              <p:cNvPr id="80" name="Freeform 91"/>
              <p:cNvSpPr>
                <a:spLocks/>
              </p:cNvSpPr>
              <p:nvPr/>
            </p:nvSpPr>
            <p:spPr bwMode="auto">
              <a:xfrm>
                <a:off x="2985" y="2283"/>
                <a:ext cx="19" cy="39"/>
              </a:xfrm>
              <a:custGeom>
                <a:avLst/>
                <a:gdLst>
                  <a:gd name="T0" fmla="*/ 180 w 360"/>
                  <a:gd name="T1" fmla="*/ 0 h 743"/>
                  <a:gd name="T2" fmla="*/ 213 w 360"/>
                  <a:gd name="T3" fmla="*/ 3 h 743"/>
                  <a:gd name="T4" fmla="*/ 243 w 360"/>
                  <a:gd name="T5" fmla="*/ 12 h 743"/>
                  <a:gd name="T6" fmla="*/ 272 w 360"/>
                  <a:gd name="T7" fmla="*/ 24 h 743"/>
                  <a:gd name="T8" fmla="*/ 296 w 360"/>
                  <a:gd name="T9" fmla="*/ 42 h 743"/>
                  <a:gd name="T10" fmla="*/ 318 w 360"/>
                  <a:gd name="T11" fmla="*/ 64 h 743"/>
                  <a:gd name="T12" fmla="*/ 336 w 360"/>
                  <a:gd name="T13" fmla="*/ 90 h 743"/>
                  <a:gd name="T14" fmla="*/ 350 w 360"/>
                  <a:gd name="T15" fmla="*/ 117 h 743"/>
                  <a:gd name="T16" fmla="*/ 358 w 360"/>
                  <a:gd name="T17" fmla="*/ 148 h 743"/>
                  <a:gd name="T18" fmla="*/ 360 w 360"/>
                  <a:gd name="T19" fmla="*/ 180 h 743"/>
                  <a:gd name="T20" fmla="*/ 360 w 360"/>
                  <a:gd name="T21" fmla="*/ 563 h 743"/>
                  <a:gd name="T22" fmla="*/ 358 w 360"/>
                  <a:gd name="T23" fmla="*/ 596 h 743"/>
                  <a:gd name="T24" fmla="*/ 350 w 360"/>
                  <a:gd name="T25" fmla="*/ 626 h 743"/>
                  <a:gd name="T26" fmla="*/ 336 w 360"/>
                  <a:gd name="T27" fmla="*/ 654 h 743"/>
                  <a:gd name="T28" fmla="*/ 318 w 360"/>
                  <a:gd name="T29" fmla="*/ 679 h 743"/>
                  <a:gd name="T30" fmla="*/ 296 w 360"/>
                  <a:gd name="T31" fmla="*/ 701 h 743"/>
                  <a:gd name="T32" fmla="*/ 272 w 360"/>
                  <a:gd name="T33" fmla="*/ 719 h 743"/>
                  <a:gd name="T34" fmla="*/ 243 w 360"/>
                  <a:gd name="T35" fmla="*/ 732 h 743"/>
                  <a:gd name="T36" fmla="*/ 213 w 360"/>
                  <a:gd name="T37" fmla="*/ 740 h 743"/>
                  <a:gd name="T38" fmla="*/ 180 w 360"/>
                  <a:gd name="T39" fmla="*/ 743 h 743"/>
                  <a:gd name="T40" fmla="*/ 147 w 360"/>
                  <a:gd name="T41" fmla="*/ 740 h 743"/>
                  <a:gd name="T42" fmla="*/ 117 w 360"/>
                  <a:gd name="T43" fmla="*/ 732 h 743"/>
                  <a:gd name="T44" fmla="*/ 89 w 360"/>
                  <a:gd name="T45" fmla="*/ 719 h 743"/>
                  <a:gd name="T46" fmla="*/ 64 w 360"/>
                  <a:gd name="T47" fmla="*/ 701 h 743"/>
                  <a:gd name="T48" fmla="*/ 42 w 360"/>
                  <a:gd name="T49" fmla="*/ 679 h 743"/>
                  <a:gd name="T50" fmla="*/ 24 w 360"/>
                  <a:gd name="T51" fmla="*/ 654 h 743"/>
                  <a:gd name="T52" fmla="*/ 11 w 360"/>
                  <a:gd name="T53" fmla="*/ 626 h 743"/>
                  <a:gd name="T54" fmla="*/ 3 w 360"/>
                  <a:gd name="T55" fmla="*/ 596 h 743"/>
                  <a:gd name="T56" fmla="*/ 0 w 360"/>
                  <a:gd name="T57" fmla="*/ 563 h 743"/>
                  <a:gd name="T58" fmla="*/ 0 w 360"/>
                  <a:gd name="T59" fmla="*/ 180 h 743"/>
                  <a:gd name="T60" fmla="*/ 3 w 360"/>
                  <a:gd name="T61" fmla="*/ 148 h 743"/>
                  <a:gd name="T62" fmla="*/ 11 w 360"/>
                  <a:gd name="T63" fmla="*/ 117 h 743"/>
                  <a:gd name="T64" fmla="*/ 24 w 360"/>
                  <a:gd name="T65" fmla="*/ 90 h 743"/>
                  <a:gd name="T66" fmla="*/ 42 w 360"/>
                  <a:gd name="T67" fmla="*/ 64 h 743"/>
                  <a:gd name="T68" fmla="*/ 64 w 360"/>
                  <a:gd name="T69" fmla="*/ 42 h 743"/>
                  <a:gd name="T70" fmla="*/ 89 w 360"/>
                  <a:gd name="T71" fmla="*/ 24 h 743"/>
                  <a:gd name="T72" fmla="*/ 117 w 360"/>
                  <a:gd name="T73" fmla="*/ 12 h 743"/>
                  <a:gd name="T74" fmla="*/ 147 w 360"/>
                  <a:gd name="T75" fmla="*/ 3 h 743"/>
                  <a:gd name="T76" fmla="*/ 180 w 360"/>
                  <a:gd name="T77"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0" h="743">
                    <a:moveTo>
                      <a:pt x="180" y="0"/>
                    </a:moveTo>
                    <a:lnTo>
                      <a:pt x="213" y="3"/>
                    </a:lnTo>
                    <a:lnTo>
                      <a:pt x="243" y="12"/>
                    </a:lnTo>
                    <a:lnTo>
                      <a:pt x="272" y="24"/>
                    </a:lnTo>
                    <a:lnTo>
                      <a:pt x="296" y="42"/>
                    </a:lnTo>
                    <a:lnTo>
                      <a:pt x="318" y="64"/>
                    </a:lnTo>
                    <a:lnTo>
                      <a:pt x="336" y="90"/>
                    </a:lnTo>
                    <a:lnTo>
                      <a:pt x="350" y="117"/>
                    </a:lnTo>
                    <a:lnTo>
                      <a:pt x="358" y="148"/>
                    </a:lnTo>
                    <a:lnTo>
                      <a:pt x="360" y="180"/>
                    </a:lnTo>
                    <a:lnTo>
                      <a:pt x="360" y="563"/>
                    </a:lnTo>
                    <a:lnTo>
                      <a:pt x="358" y="596"/>
                    </a:lnTo>
                    <a:lnTo>
                      <a:pt x="350" y="626"/>
                    </a:lnTo>
                    <a:lnTo>
                      <a:pt x="336" y="654"/>
                    </a:lnTo>
                    <a:lnTo>
                      <a:pt x="318" y="679"/>
                    </a:lnTo>
                    <a:lnTo>
                      <a:pt x="296" y="701"/>
                    </a:lnTo>
                    <a:lnTo>
                      <a:pt x="272" y="719"/>
                    </a:lnTo>
                    <a:lnTo>
                      <a:pt x="243" y="732"/>
                    </a:lnTo>
                    <a:lnTo>
                      <a:pt x="213" y="740"/>
                    </a:lnTo>
                    <a:lnTo>
                      <a:pt x="180" y="743"/>
                    </a:lnTo>
                    <a:lnTo>
                      <a:pt x="147" y="740"/>
                    </a:lnTo>
                    <a:lnTo>
                      <a:pt x="117" y="732"/>
                    </a:lnTo>
                    <a:lnTo>
                      <a:pt x="89" y="719"/>
                    </a:lnTo>
                    <a:lnTo>
                      <a:pt x="64" y="701"/>
                    </a:lnTo>
                    <a:lnTo>
                      <a:pt x="42" y="679"/>
                    </a:lnTo>
                    <a:lnTo>
                      <a:pt x="24" y="654"/>
                    </a:lnTo>
                    <a:lnTo>
                      <a:pt x="11" y="626"/>
                    </a:lnTo>
                    <a:lnTo>
                      <a:pt x="3" y="596"/>
                    </a:lnTo>
                    <a:lnTo>
                      <a:pt x="0" y="563"/>
                    </a:lnTo>
                    <a:lnTo>
                      <a:pt x="0" y="180"/>
                    </a:lnTo>
                    <a:lnTo>
                      <a:pt x="3" y="148"/>
                    </a:lnTo>
                    <a:lnTo>
                      <a:pt x="11" y="117"/>
                    </a:lnTo>
                    <a:lnTo>
                      <a:pt x="24" y="90"/>
                    </a:lnTo>
                    <a:lnTo>
                      <a:pt x="42" y="64"/>
                    </a:lnTo>
                    <a:lnTo>
                      <a:pt x="64" y="42"/>
                    </a:lnTo>
                    <a:lnTo>
                      <a:pt x="89" y="24"/>
                    </a:lnTo>
                    <a:lnTo>
                      <a:pt x="117" y="12"/>
                    </a:lnTo>
                    <a:lnTo>
                      <a:pt x="147" y="3"/>
                    </a:lnTo>
                    <a:lnTo>
                      <a:pt x="18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dirty="0"/>
              </a:p>
            </p:txBody>
          </p:sp>
        </p:grpSp>
      </p:grpSp>
      <p:grpSp>
        <p:nvGrpSpPr>
          <p:cNvPr id="13316" name="Gruppieren 13315"/>
          <p:cNvGrpSpPr/>
          <p:nvPr/>
        </p:nvGrpSpPr>
        <p:grpSpPr>
          <a:xfrm>
            <a:off x="3054634" y="1535351"/>
            <a:ext cx="2933863" cy="1194978"/>
            <a:chOff x="2227749" y="2643484"/>
            <a:chExt cx="2933863" cy="1194978"/>
          </a:xfrm>
        </p:grpSpPr>
        <p:sp>
          <p:nvSpPr>
            <p:cNvPr id="35" name="Textfeld 34"/>
            <p:cNvSpPr txBox="1"/>
            <p:nvPr/>
          </p:nvSpPr>
          <p:spPr>
            <a:xfrm>
              <a:off x="2227749" y="3315242"/>
              <a:ext cx="2933863" cy="523220"/>
            </a:xfrm>
            <a:prstGeom prst="rect">
              <a:avLst/>
            </a:prstGeom>
            <a:noFill/>
          </p:spPr>
          <p:txBody>
            <a:bodyPr wrap="square" rtlCol="0">
              <a:spAutoFit/>
            </a:bodyPr>
            <a:lstStyle/>
            <a:p>
              <a:pPr marL="377825" indent="-377825" algn="r" defTabSz="1616075">
                <a:spcBef>
                  <a:spcPts val="0"/>
                </a:spcBef>
                <a:tabLst>
                  <a:tab pos="2603500" algn="l"/>
                </a:tabLst>
              </a:pPr>
              <a:r>
                <a:rPr lang="de-DE" sz="1200" dirty="0"/>
                <a:t>Computer </a:t>
              </a:r>
              <a:r>
                <a:rPr lang="de-DE" sz="1200" dirty="0" err="1"/>
                <a:t>Assistet</a:t>
              </a:r>
              <a:r>
                <a:rPr lang="de-DE" sz="1200" dirty="0"/>
                <a:t> Web </a:t>
              </a:r>
              <a:r>
                <a:rPr lang="de-DE" sz="1200" dirty="0" err="1"/>
                <a:t>Interviewing</a:t>
              </a:r>
              <a:r>
                <a:rPr lang="de-DE" sz="1200" dirty="0"/>
                <a:t> </a:t>
              </a:r>
              <a:br>
                <a:rPr lang="de-DE" sz="1200" dirty="0"/>
              </a:br>
              <a:r>
                <a:rPr lang="de-DE" sz="1200" dirty="0"/>
                <a:t>(CAWI) </a:t>
              </a:r>
              <a:r>
                <a:rPr lang="de-DE" sz="1600" b="1" dirty="0">
                  <a:solidFill>
                    <a:schemeClr val="bg2"/>
                  </a:solidFill>
                </a:rPr>
                <a:t>Online Interviews</a:t>
              </a:r>
              <a:endParaRPr lang="de-DE" sz="1200" b="1" dirty="0">
                <a:solidFill>
                  <a:schemeClr val="bg2"/>
                </a:solidFill>
              </a:endParaRPr>
            </a:p>
          </p:txBody>
        </p:sp>
        <p:grpSp>
          <p:nvGrpSpPr>
            <p:cNvPr id="101" name="Gruppieren 100"/>
            <p:cNvGrpSpPr>
              <a:grpSpLocks noChangeAspect="1"/>
            </p:cNvGrpSpPr>
            <p:nvPr/>
          </p:nvGrpSpPr>
          <p:grpSpPr>
            <a:xfrm>
              <a:off x="3485709" y="2643484"/>
              <a:ext cx="792000" cy="715013"/>
              <a:chOff x="1101725" y="-582613"/>
              <a:chExt cx="7038975" cy="6354764"/>
            </a:xfrm>
            <a:solidFill>
              <a:schemeClr val="accent3"/>
            </a:solidFill>
          </p:grpSpPr>
          <p:sp>
            <p:nvSpPr>
              <p:cNvPr id="102" name="Freeform 15"/>
              <p:cNvSpPr>
                <a:spLocks/>
              </p:cNvSpPr>
              <p:nvPr/>
            </p:nvSpPr>
            <p:spPr bwMode="auto">
              <a:xfrm>
                <a:off x="3190875" y="-582613"/>
                <a:ext cx="4837113" cy="3584575"/>
              </a:xfrm>
              <a:custGeom>
                <a:avLst/>
                <a:gdLst>
                  <a:gd name="T0" fmla="*/ 130 w 1290"/>
                  <a:gd name="T1" fmla="*/ 130 h 956"/>
                  <a:gd name="T2" fmla="*/ 1160 w 1290"/>
                  <a:gd name="T3" fmla="*/ 130 h 956"/>
                  <a:gd name="T4" fmla="*/ 1160 w 1290"/>
                  <a:gd name="T5" fmla="*/ 825 h 956"/>
                  <a:gd name="T6" fmla="*/ 592 w 1290"/>
                  <a:gd name="T7" fmla="*/ 825 h 956"/>
                  <a:gd name="T8" fmla="*/ 592 w 1290"/>
                  <a:gd name="T9" fmla="*/ 956 h 956"/>
                  <a:gd name="T10" fmla="*/ 1165 w 1290"/>
                  <a:gd name="T11" fmla="*/ 956 h 956"/>
                  <a:gd name="T12" fmla="*/ 1290 w 1290"/>
                  <a:gd name="T13" fmla="*/ 831 h 956"/>
                  <a:gd name="T14" fmla="*/ 1290 w 1290"/>
                  <a:gd name="T15" fmla="*/ 125 h 956"/>
                  <a:gd name="T16" fmla="*/ 1165 w 1290"/>
                  <a:gd name="T17" fmla="*/ 0 h 956"/>
                  <a:gd name="T18" fmla="*/ 125 w 1290"/>
                  <a:gd name="T19" fmla="*/ 0 h 956"/>
                  <a:gd name="T20" fmla="*/ 0 w 1290"/>
                  <a:gd name="T21" fmla="*/ 125 h 956"/>
                  <a:gd name="T22" fmla="*/ 0 w 1290"/>
                  <a:gd name="T23" fmla="*/ 343 h 956"/>
                  <a:gd name="T24" fmla="*/ 130 w 1290"/>
                  <a:gd name="T25" fmla="*/ 343 h 956"/>
                  <a:gd name="T26" fmla="*/ 130 w 1290"/>
                  <a:gd name="T27" fmla="*/ 13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0" h="956">
                    <a:moveTo>
                      <a:pt x="130" y="130"/>
                    </a:moveTo>
                    <a:cubicBezTo>
                      <a:pt x="1160" y="130"/>
                      <a:pt x="1160" y="130"/>
                      <a:pt x="1160" y="130"/>
                    </a:cubicBezTo>
                    <a:cubicBezTo>
                      <a:pt x="1160" y="825"/>
                      <a:pt x="1160" y="825"/>
                      <a:pt x="1160" y="825"/>
                    </a:cubicBezTo>
                    <a:cubicBezTo>
                      <a:pt x="592" y="825"/>
                      <a:pt x="592" y="825"/>
                      <a:pt x="592" y="825"/>
                    </a:cubicBezTo>
                    <a:cubicBezTo>
                      <a:pt x="592" y="956"/>
                      <a:pt x="592" y="956"/>
                      <a:pt x="592" y="956"/>
                    </a:cubicBezTo>
                    <a:cubicBezTo>
                      <a:pt x="1165" y="956"/>
                      <a:pt x="1165" y="956"/>
                      <a:pt x="1165" y="956"/>
                    </a:cubicBezTo>
                    <a:cubicBezTo>
                      <a:pt x="1234" y="956"/>
                      <a:pt x="1290" y="900"/>
                      <a:pt x="1290" y="831"/>
                    </a:cubicBezTo>
                    <a:cubicBezTo>
                      <a:pt x="1290" y="125"/>
                      <a:pt x="1290" y="125"/>
                      <a:pt x="1290" y="125"/>
                    </a:cubicBezTo>
                    <a:cubicBezTo>
                      <a:pt x="1290" y="56"/>
                      <a:pt x="1234" y="0"/>
                      <a:pt x="1165" y="0"/>
                    </a:cubicBezTo>
                    <a:cubicBezTo>
                      <a:pt x="125" y="0"/>
                      <a:pt x="125" y="0"/>
                      <a:pt x="125" y="0"/>
                    </a:cubicBezTo>
                    <a:cubicBezTo>
                      <a:pt x="56" y="0"/>
                      <a:pt x="0" y="56"/>
                      <a:pt x="0" y="125"/>
                    </a:cubicBezTo>
                    <a:cubicBezTo>
                      <a:pt x="0" y="343"/>
                      <a:pt x="0" y="343"/>
                      <a:pt x="0" y="343"/>
                    </a:cubicBezTo>
                    <a:cubicBezTo>
                      <a:pt x="130" y="343"/>
                      <a:pt x="130" y="343"/>
                      <a:pt x="130" y="343"/>
                    </a:cubicBezTo>
                    <a:lnTo>
                      <a:pt x="13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16"/>
              <p:cNvSpPr>
                <a:spLocks/>
              </p:cNvSpPr>
              <p:nvPr/>
            </p:nvSpPr>
            <p:spPr bwMode="auto">
              <a:xfrm>
                <a:off x="5410200" y="3106738"/>
                <a:ext cx="1951038" cy="550863"/>
              </a:xfrm>
              <a:custGeom>
                <a:avLst/>
                <a:gdLst>
                  <a:gd name="T0" fmla="*/ 0 w 520"/>
                  <a:gd name="T1" fmla="*/ 147 h 147"/>
                  <a:gd name="T2" fmla="*/ 364 w 520"/>
                  <a:gd name="T3" fmla="*/ 147 h 147"/>
                  <a:gd name="T4" fmla="*/ 483 w 520"/>
                  <a:gd name="T5" fmla="*/ 29 h 147"/>
                  <a:gd name="T6" fmla="*/ 520 w 520"/>
                  <a:gd name="T7" fmla="*/ 0 h 147"/>
                  <a:gd name="T8" fmla="*/ 0 w 520"/>
                  <a:gd name="T9" fmla="*/ 0 h 147"/>
                  <a:gd name="T10" fmla="*/ 0 w 520"/>
                  <a:gd name="T11" fmla="*/ 147 h 147"/>
                </a:gdLst>
                <a:ahLst/>
                <a:cxnLst>
                  <a:cxn ang="0">
                    <a:pos x="T0" y="T1"/>
                  </a:cxn>
                  <a:cxn ang="0">
                    <a:pos x="T2" y="T3"/>
                  </a:cxn>
                  <a:cxn ang="0">
                    <a:pos x="T4" y="T5"/>
                  </a:cxn>
                  <a:cxn ang="0">
                    <a:pos x="T6" y="T7"/>
                  </a:cxn>
                  <a:cxn ang="0">
                    <a:pos x="T8" y="T9"/>
                  </a:cxn>
                  <a:cxn ang="0">
                    <a:pos x="T10" y="T11"/>
                  </a:cxn>
                </a:cxnLst>
                <a:rect l="0" t="0" r="r" b="b"/>
                <a:pathLst>
                  <a:path w="520" h="147">
                    <a:moveTo>
                      <a:pt x="0" y="147"/>
                    </a:moveTo>
                    <a:cubicBezTo>
                      <a:pt x="364" y="147"/>
                      <a:pt x="364" y="147"/>
                      <a:pt x="364" y="147"/>
                    </a:cubicBezTo>
                    <a:cubicBezTo>
                      <a:pt x="483" y="29"/>
                      <a:pt x="483" y="29"/>
                      <a:pt x="483" y="29"/>
                    </a:cubicBezTo>
                    <a:cubicBezTo>
                      <a:pt x="494" y="18"/>
                      <a:pt x="507" y="8"/>
                      <a:pt x="520" y="0"/>
                    </a:cubicBezTo>
                    <a:cubicBezTo>
                      <a:pt x="0" y="0"/>
                      <a:pt x="0" y="0"/>
                      <a:pt x="0" y="0"/>
                    </a:cubicBezTo>
                    <a:lnTo>
                      <a:pt x="0"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17"/>
              <p:cNvSpPr>
                <a:spLocks noEditPoints="1"/>
              </p:cNvSpPr>
              <p:nvPr/>
            </p:nvSpPr>
            <p:spPr bwMode="auto">
              <a:xfrm>
                <a:off x="2343150" y="1069975"/>
                <a:ext cx="2700338" cy="3543300"/>
              </a:xfrm>
              <a:custGeom>
                <a:avLst/>
                <a:gdLst>
                  <a:gd name="T0" fmla="*/ 720 w 720"/>
                  <a:gd name="T1" fmla="*/ 135 h 945"/>
                  <a:gd name="T2" fmla="*/ 586 w 720"/>
                  <a:gd name="T3" fmla="*/ 0 h 945"/>
                  <a:gd name="T4" fmla="*/ 134 w 720"/>
                  <a:gd name="T5" fmla="*/ 0 h 945"/>
                  <a:gd name="T6" fmla="*/ 0 w 720"/>
                  <a:gd name="T7" fmla="*/ 135 h 945"/>
                  <a:gd name="T8" fmla="*/ 0 w 720"/>
                  <a:gd name="T9" fmla="*/ 319 h 945"/>
                  <a:gd name="T10" fmla="*/ 62 w 720"/>
                  <a:gd name="T11" fmla="*/ 319 h 945"/>
                  <a:gd name="T12" fmla="*/ 133 w 720"/>
                  <a:gd name="T13" fmla="*/ 336 h 945"/>
                  <a:gd name="T14" fmla="*/ 134 w 720"/>
                  <a:gd name="T15" fmla="*/ 131 h 945"/>
                  <a:gd name="T16" fmla="*/ 590 w 720"/>
                  <a:gd name="T17" fmla="*/ 131 h 945"/>
                  <a:gd name="T18" fmla="*/ 590 w 720"/>
                  <a:gd name="T19" fmla="*/ 762 h 945"/>
                  <a:gd name="T20" fmla="*/ 225 w 720"/>
                  <a:gd name="T21" fmla="*/ 762 h 945"/>
                  <a:gd name="T22" fmla="*/ 225 w 720"/>
                  <a:gd name="T23" fmla="*/ 885 h 945"/>
                  <a:gd name="T24" fmla="*/ 225 w 720"/>
                  <a:gd name="T25" fmla="*/ 945 h 945"/>
                  <a:gd name="T26" fmla="*/ 576 w 720"/>
                  <a:gd name="T27" fmla="*/ 945 h 945"/>
                  <a:gd name="T28" fmla="*/ 581 w 720"/>
                  <a:gd name="T29" fmla="*/ 885 h 945"/>
                  <a:gd name="T30" fmla="*/ 632 w 720"/>
                  <a:gd name="T31" fmla="*/ 795 h 945"/>
                  <a:gd name="T32" fmla="*/ 632 w 720"/>
                  <a:gd name="T33" fmla="*/ 795 h 945"/>
                  <a:gd name="T34" fmla="*/ 720 w 720"/>
                  <a:gd name="T35" fmla="*/ 745 h 945"/>
                  <a:gd name="T36" fmla="*/ 720 w 720"/>
                  <a:gd name="T37" fmla="*/ 135 h 945"/>
                  <a:gd name="T38" fmla="*/ 318 w 720"/>
                  <a:gd name="T39" fmla="*/ 843 h 945"/>
                  <a:gd name="T40" fmla="*/ 360 w 720"/>
                  <a:gd name="T41" fmla="*/ 801 h 945"/>
                  <a:gd name="T42" fmla="*/ 402 w 720"/>
                  <a:gd name="T43" fmla="*/ 843 h 945"/>
                  <a:gd name="T44" fmla="*/ 360 w 720"/>
                  <a:gd name="T45" fmla="*/ 885 h 945"/>
                  <a:gd name="T46" fmla="*/ 318 w 720"/>
                  <a:gd name="T47" fmla="*/ 843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0" h="945">
                    <a:moveTo>
                      <a:pt x="720" y="135"/>
                    </a:moveTo>
                    <a:cubicBezTo>
                      <a:pt x="720" y="61"/>
                      <a:pt x="660" y="0"/>
                      <a:pt x="586" y="0"/>
                    </a:cubicBezTo>
                    <a:cubicBezTo>
                      <a:pt x="134" y="0"/>
                      <a:pt x="134" y="0"/>
                      <a:pt x="134" y="0"/>
                    </a:cubicBezTo>
                    <a:cubicBezTo>
                      <a:pt x="60" y="0"/>
                      <a:pt x="0" y="61"/>
                      <a:pt x="0" y="135"/>
                    </a:cubicBezTo>
                    <a:cubicBezTo>
                      <a:pt x="0" y="319"/>
                      <a:pt x="0" y="319"/>
                      <a:pt x="0" y="319"/>
                    </a:cubicBezTo>
                    <a:cubicBezTo>
                      <a:pt x="62" y="319"/>
                      <a:pt x="62" y="319"/>
                      <a:pt x="62" y="319"/>
                    </a:cubicBezTo>
                    <a:cubicBezTo>
                      <a:pt x="88" y="319"/>
                      <a:pt x="111" y="325"/>
                      <a:pt x="133" y="336"/>
                    </a:cubicBezTo>
                    <a:cubicBezTo>
                      <a:pt x="134" y="131"/>
                      <a:pt x="134" y="131"/>
                      <a:pt x="134" y="131"/>
                    </a:cubicBezTo>
                    <a:cubicBezTo>
                      <a:pt x="590" y="131"/>
                      <a:pt x="590" y="131"/>
                      <a:pt x="590" y="131"/>
                    </a:cubicBezTo>
                    <a:cubicBezTo>
                      <a:pt x="590" y="762"/>
                      <a:pt x="590" y="762"/>
                      <a:pt x="590" y="762"/>
                    </a:cubicBezTo>
                    <a:cubicBezTo>
                      <a:pt x="225" y="762"/>
                      <a:pt x="225" y="762"/>
                      <a:pt x="225" y="762"/>
                    </a:cubicBezTo>
                    <a:cubicBezTo>
                      <a:pt x="225" y="885"/>
                      <a:pt x="225" y="885"/>
                      <a:pt x="225" y="885"/>
                    </a:cubicBezTo>
                    <a:cubicBezTo>
                      <a:pt x="225" y="945"/>
                      <a:pt x="225" y="945"/>
                      <a:pt x="225" y="945"/>
                    </a:cubicBezTo>
                    <a:cubicBezTo>
                      <a:pt x="576" y="945"/>
                      <a:pt x="576" y="945"/>
                      <a:pt x="576" y="945"/>
                    </a:cubicBezTo>
                    <a:cubicBezTo>
                      <a:pt x="575" y="924"/>
                      <a:pt x="577" y="904"/>
                      <a:pt x="581" y="885"/>
                    </a:cubicBezTo>
                    <a:cubicBezTo>
                      <a:pt x="590" y="852"/>
                      <a:pt x="606" y="821"/>
                      <a:pt x="632" y="795"/>
                    </a:cubicBezTo>
                    <a:cubicBezTo>
                      <a:pt x="632" y="795"/>
                      <a:pt x="632" y="795"/>
                      <a:pt x="632" y="795"/>
                    </a:cubicBezTo>
                    <a:cubicBezTo>
                      <a:pt x="657" y="769"/>
                      <a:pt x="688" y="753"/>
                      <a:pt x="720" y="745"/>
                    </a:cubicBezTo>
                    <a:cubicBezTo>
                      <a:pt x="720" y="135"/>
                      <a:pt x="720" y="135"/>
                      <a:pt x="720" y="135"/>
                    </a:cubicBezTo>
                    <a:close/>
                    <a:moveTo>
                      <a:pt x="318" y="843"/>
                    </a:moveTo>
                    <a:cubicBezTo>
                      <a:pt x="318" y="820"/>
                      <a:pt x="337" y="801"/>
                      <a:pt x="360" y="801"/>
                    </a:cubicBezTo>
                    <a:cubicBezTo>
                      <a:pt x="383" y="801"/>
                      <a:pt x="402" y="820"/>
                      <a:pt x="402" y="843"/>
                    </a:cubicBezTo>
                    <a:cubicBezTo>
                      <a:pt x="402" y="866"/>
                      <a:pt x="383" y="885"/>
                      <a:pt x="360" y="885"/>
                    </a:cubicBezTo>
                    <a:cubicBezTo>
                      <a:pt x="337" y="885"/>
                      <a:pt x="318" y="866"/>
                      <a:pt x="318"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18"/>
              <p:cNvSpPr>
                <a:spLocks noEditPoints="1"/>
              </p:cNvSpPr>
              <p:nvPr/>
            </p:nvSpPr>
            <p:spPr bwMode="auto">
              <a:xfrm>
                <a:off x="1101725" y="2570163"/>
                <a:ext cx="1778000" cy="2827338"/>
              </a:xfrm>
              <a:custGeom>
                <a:avLst/>
                <a:gdLst>
                  <a:gd name="T0" fmla="*/ 393 w 474"/>
                  <a:gd name="T1" fmla="*/ 0 h 754"/>
                  <a:gd name="T2" fmla="*/ 81 w 474"/>
                  <a:gd name="T3" fmla="*/ 0 h 754"/>
                  <a:gd name="T4" fmla="*/ 0 w 474"/>
                  <a:gd name="T5" fmla="*/ 82 h 754"/>
                  <a:gd name="T6" fmla="*/ 0 w 474"/>
                  <a:gd name="T7" fmla="*/ 673 h 754"/>
                  <a:gd name="T8" fmla="*/ 81 w 474"/>
                  <a:gd name="T9" fmla="*/ 754 h 754"/>
                  <a:gd name="T10" fmla="*/ 393 w 474"/>
                  <a:gd name="T11" fmla="*/ 754 h 754"/>
                  <a:gd name="T12" fmla="*/ 474 w 474"/>
                  <a:gd name="T13" fmla="*/ 673 h 754"/>
                  <a:gd name="T14" fmla="*/ 474 w 474"/>
                  <a:gd name="T15" fmla="*/ 82 h 754"/>
                  <a:gd name="T16" fmla="*/ 393 w 474"/>
                  <a:gd name="T17" fmla="*/ 0 h 754"/>
                  <a:gd name="T18" fmla="*/ 98 w 474"/>
                  <a:gd name="T19" fmla="*/ 98 h 754"/>
                  <a:gd name="T20" fmla="*/ 377 w 474"/>
                  <a:gd name="T21" fmla="*/ 98 h 754"/>
                  <a:gd name="T22" fmla="*/ 377 w 474"/>
                  <a:gd name="T23" fmla="*/ 627 h 754"/>
                  <a:gd name="T24" fmla="*/ 98 w 474"/>
                  <a:gd name="T25" fmla="*/ 627 h 754"/>
                  <a:gd name="T26" fmla="*/ 98 w 474"/>
                  <a:gd name="T27" fmla="*/ 98 h 754"/>
                  <a:gd name="T28" fmla="*/ 203 w 474"/>
                  <a:gd name="T29" fmla="*/ 690 h 754"/>
                  <a:gd name="T30" fmla="*/ 237 w 474"/>
                  <a:gd name="T31" fmla="*/ 656 h 754"/>
                  <a:gd name="T32" fmla="*/ 272 w 474"/>
                  <a:gd name="T33" fmla="*/ 690 h 754"/>
                  <a:gd name="T34" fmla="*/ 237 w 474"/>
                  <a:gd name="T35" fmla="*/ 725 h 754"/>
                  <a:gd name="T36" fmla="*/ 203 w 474"/>
                  <a:gd name="T37" fmla="*/ 69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4" h="754">
                    <a:moveTo>
                      <a:pt x="393" y="0"/>
                    </a:moveTo>
                    <a:cubicBezTo>
                      <a:pt x="81" y="0"/>
                      <a:pt x="81" y="0"/>
                      <a:pt x="81" y="0"/>
                    </a:cubicBezTo>
                    <a:cubicBezTo>
                      <a:pt x="36" y="0"/>
                      <a:pt x="0" y="37"/>
                      <a:pt x="0" y="82"/>
                    </a:cubicBezTo>
                    <a:cubicBezTo>
                      <a:pt x="0" y="673"/>
                      <a:pt x="0" y="673"/>
                      <a:pt x="0" y="673"/>
                    </a:cubicBezTo>
                    <a:cubicBezTo>
                      <a:pt x="0" y="717"/>
                      <a:pt x="36" y="754"/>
                      <a:pt x="81" y="754"/>
                    </a:cubicBezTo>
                    <a:cubicBezTo>
                      <a:pt x="393" y="754"/>
                      <a:pt x="393" y="754"/>
                      <a:pt x="393" y="754"/>
                    </a:cubicBezTo>
                    <a:cubicBezTo>
                      <a:pt x="438" y="754"/>
                      <a:pt x="474" y="717"/>
                      <a:pt x="474" y="673"/>
                    </a:cubicBezTo>
                    <a:cubicBezTo>
                      <a:pt x="474" y="82"/>
                      <a:pt x="474" y="82"/>
                      <a:pt x="474" y="82"/>
                    </a:cubicBezTo>
                    <a:cubicBezTo>
                      <a:pt x="474" y="37"/>
                      <a:pt x="438" y="0"/>
                      <a:pt x="393" y="0"/>
                    </a:cubicBezTo>
                    <a:close/>
                    <a:moveTo>
                      <a:pt x="98" y="98"/>
                    </a:moveTo>
                    <a:cubicBezTo>
                      <a:pt x="377" y="98"/>
                      <a:pt x="377" y="98"/>
                      <a:pt x="377" y="98"/>
                    </a:cubicBezTo>
                    <a:cubicBezTo>
                      <a:pt x="377" y="627"/>
                      <a:pt x="377" y="627"/>
                      <a:pt x="377" y="627"/>
                    </a:cubicBezTo>
                    <a:cubicBezTo>
                      <a:pt x="98" y="627"/>
                      <a:pt x="98" y="627"/>
                      <a:pt x="98" y="627"/>
                    </a:cubicBezTo>
                    <a:lnTo>
                      <a:pt x="98" y="98"/>
                    </a:lnTo>
                    <a:close/>
                    <a:moveTo>
                      <a:pt x="203" y="690"/>
                    </a:moveTo>
                    <a:cubicBezTo>
                      <a:pt x="203" y="671"/>
                      <a:pt x="218" y="656"/>
                      <a:pt x="237" y="656"/>
                    </a:cubicBezTo>
                    <a:cubicBezTo>
                      <a:pt x="256" y="656"/>
                      <a:pt x="272" y="671"/>
                      <a:pt x="272" y="690"/>
                    </a:cubicBezTo>
                    <a:cubicBezTo>
                      <a:pt x="272" y="709"/>
                      <a:pt x="256" y="725"/>
                      <a:pt x="237" y="725"/>
                    </a:cubicBezTo>
                    <a:cubicBezTo>
                      <a:pt x="218" y="725"/>
                      <a:pt x="203" y="709"/>
                      <a:pt x="203" y="6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19"/>
              <p:cNvSpPr>
                <a:spLocks/>
              </p:cNvSpPr>
              <p:nvPr/>
            </p:nvSpPr>
            <p:spPr bwMode="auto">
              <a:xfrm>
                <a:off x="4829175" y="3332163"/>
                <a:ext cx="3311525" cy="2439988"/>
              </a:xfrm>
              <a:custGeom>
                <a:avLst/>
                <a:gdLst>
                  <a:gd name="T0" fmla="*/ 707 w 883"/>
                  <a:gd name="T1" fmla="*/ 38 h 651"/>
                  <a:gd name="T2" fmla="*/ 330 w 883"/>
                  <a:gd name="T3" fmla="*/ 415 h 651"/>
                  <a:gd name="T4" fmla="*/ 176 w 883"/>
                  <a:gd name="T5" fmla="*/ 261 h 651"/>
                  <a:gd name="T6" fmla="*/ 38 w 883"/>
                  <a:gd name="T7" fmla="*/ 261 h 651"/>
                  <a:gd name="T8" fmla="*/ 38 w 883"/>
                  <a:gd name="T9" fmla="*/ 399 h 651"/>
                  <a:gd name="T10" fmla="*/ 261 w 883"/>
                  <a:gd name="T11" fmla="*/ 622 h 651"/>
                  <a:gd name="T12" fmla="*/ 330 w 883"/>
                  <a:gd name="T13" fmla="*/ 651 h 651"/>
                  <a:gd name="T14" fmla="*/ 399 w 883"/>
                  <a:gd name="T15" fmla="*/ 622 h 651"/>
                  <a:gd name="T16" fmla="*/ 845 w 883"/>
                  <a:gd name="T17" fmla="*/ 176 h 651"/>
                  <a:gd name="T18" fmla="*/ 845 w 883"/>
                  <a:gd name="T19" fmla="*/ 38 h 651"/>
                  <a:gd name="T20" fmla="*/ 707 w 883"/>
                  <a:gd name="T21" fmla="*/ 38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3" h="651">
                    <a:moveTo>
                      <a:pt x="707" y="38"/>
                    </a:moveTo>
                    <a:cubicBezTo>
                      <a:pt x="330" y="415"/>
                      <a:pt x="330" y="415"/>
                      <a:pt x="330" y="415"/>
                    </a:cubicBezTo>
                    <a:cubicBezTo>
                      <a:pt x="176" y="261"/>
                      <a:pt x="176" y="261"/>
                      <a:pt x="176" y="261"/>
                    </a:cubicBezTo>
                    <a:cubicBezTo>
                      <a:pt x="138" y="223"/>
                      <a:pt x="76" y="223"/>
                      <a:pt x="38" y="261"/>
                    </a:cubicBezTo>
                    <a:cubicBezTo>
                      <a:pt x="0" y="299"/>
                      <a:pt x="0" y="361"/>
                      <a:pt x="38" y="399"/>
                    </a:cubicBezTo>
                    <a:cubicBezTo>
                      <a:pt x="261" y="622"/>
                      <a:pt x="261" y="622"/>
                      <a:pt x="261" y="622"/>
                    </a:cubicBezTo>
                    <a:cubicBezTo>
                      <a:pt x="279" y="640"/>
                      <a:pt x="304" y="651"/>
                      <a:pt x="330" y="651"/>
                    </a:cubicBezTo>
                    <a:cubicBezTo>
                      <a:pt x="356" y="651"/>
                      <a:pt x="381" y="640"/>
                      <a:pt x="399" y="622"/>
                    </a:cubicBezTo>
                    <a:cubicBezTo>
                      <a:pt x="845" y="176"/>
                      <a:pt x="845" y="176"/>
                      <a:pt x="845" y="176"/>
                    </a:cubicBezTo>
                    <a:cubicBezTo>
                      <a:pt x="883" y="138"/>
                      <a:pt x="883" y="76"/>
                      <a:pt x="845" y="38"/>
                    </a:cubicBezTo>
                    <a:cubicBezTo>
                      <a:pt x="807" y="0"/>
                      <a:pt x="745" y="0"/>
                      <a:pt x="70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13337" name="Gruppieren 13336"/>
          <p:cNvGrpSpPr/>
          <p:nvPr/>
        </p:nvGrpSpPr>
        <p:grpSpPr>
          <a:xfrm>
            <a:off x="729785" y="1822680"/>
            <a:ext cx="2196000" cy="977714"/>
            <a:chOff x="1105241" y="3007004"/>
            <a:chExt cx="2196000" cy="977714"/>
          </a:xfrm>
        </p:grpSpPr>
        <p:sp>
          <p:nvSpPr>
            <p:cNvPr id="12" name="Textfeld 11"/>
            <p:cNvSpPr txBox="1"/>
            <p:nvPr/>
          </p:nvSpPr>
          <p:spPr>
            <a:xfrm flipH="1">
              <a:off x="1105241" y="3120379"/>
              <a:ext cx="2196000" cy="864339"/>
            </a:xfrm>
            <a:prstGeom prst="rect">
              <a:avLst/>
            </a:prstGeom>
            <a:noFill/>
          </p:spPr>
          <p:txBody>
            <a:bodyPr wrap="square" rtlCol="0">
              <a:spAutoFit/>
            </a:bodyPr>
            <a:lstStyle/>
            <a:p>
              <a:pPr algn="r">
                <a:lnSpc>
                  <a:spcPts val="1700"/>
                </a:lnSpc>
                <a:spcBef>
                  <a:spcPts val="0"/>
                </a:spcBef>
              </a:pPr>
              <a:r>
                <a:rPr lang="de-DE" sz="2000" b="1" dirty="0">
                  <a:solidFill>
                    <a:schemeClr val="bg2"/>
                  </a:solidFill>
                </a:rPr>
                <a:t>1.008</a:t>
              </a:r>
            </a:p>
            <a:p>
              <a:pPr algn="r">
                <a:spcBef>
                  <a:spcPts val="0"/>
                </a:spcBef>
              </a:pPr>
              <a:r>
                <a:rPr lang="de-DE" sz="1200" dirty="0"/>
                <a:t>Privatkunden </a:t>
              </a:r>
              <a:br>
                <a:rPr lang="de-DE" sz="1200" dirty="0"/>
              </a:br>
              <a:r>
                <a:rPr lang="de-DE" sz="1200" dirty="0"/>
                <a:t>- deutschlandweit repräsentativ</a:t>
              </a:r>
            </a:p>
            <a:p>
              <a:pPr algn="r">
                <a:spcBef>
                  <a:spcPts val="0"/>
                </a:spcBef>
              </a:pPr>
              <a:r>
                <a:rPr lang="de-DE" sz="1200" dirty="0"/>
                <a:t>- (Co-)Entscheider bzgl. Energie</a:t>
              </a:r>
            </a:p>
          </p:txBody>
        </p:sp>
        <p:grpSp>
          <p:nvGrpSpPr>
            <p:cNvPr id="14" name="Gruppieren 13"/>
            <p:cNvGrpSpPr/>
            <p:nvPr/>
          </p:nvGrpSpPr>
          <p:grpSpPr>
            <a:xfrm>
              <a:off x="1920506" y="3007004"/>
              <a:ext cx="343807" cy="534386"/>
              <a:chOff x="1174830" y="1502136"/>
              <a:chExt cx="425253" cy="660979"/>
            </a:xfrm>
            <a:solidFill>
              <a:schemeClr val="accent3"/>
            </a:solidFill>
          </p:grpSpPr>
          <p:sp>
            <p:nvSpPr>
              <p:cNvPr id="16" name="Freeform 44"/>
              <p:cNvSpPr>
                <a:spLocks/>
              </p:cNvSpPr>
              <p:nvPr/>
            </p:nvSpPr>
            <p:spPr bwMode="auto">
              <a:xfrm>
                <a:off x="1237611" y="1502136"/>
                <a:ext cx="136223" cy="137408"/>
              </a:xfrm>
              <a:custGeom>
                <a:avLst/>
                <a:gdLst>
                  <a:gd name="T0" fmla="*/ 289 w 577"/>
                  <a:gd name="T1" fmla="*/ 0 h 577"/>
                  <a:gd name="T2" fmla="*/ 336 w 577"/>
                  <a:gd name="T3" fmla="*/ 3 h 577"/>
                  <a:gd name="T4" fmla="*/ 380 w 577"/>
                  <a:gd name="T5" fmla="*/ 14 h 577"/>
                  <a:gd name="T6" fmla="*/ 421 w 577"/>
                  <a:gd name="T7" fmla="*/ 32 h 577"/>
                  <a:gd name="T8" fmla="*/ 459 w 577"/>
                  <a:gd name="T9" fmla="*/ 56 h 577"/>
                  <a:gd name="T10" fmla="*/ 493 w 577"/>
                  <a:gd name="T11" fmla="*/ 85 h 577"/>
                  <a:gd name="T12" fmla="*/ 522 w 577"/>
                  <a:gd name="T13" fmla="*/ 119 h 577"/>
                  <a:gd name="T14" fmla="*/ 546 w 577"/>
                  <a:gd name="T15" fmla="*/ 156 h 577"/>
                  <a:gd name="T16" fmla="*/ 563 w 577"/>
                  <a:gd name="T17" fmla="*/ 198 h 577"/>
                  <a:gd name="T18" fmla="*/ 574 w 577"/>
                  <a:gd name="T19" fmla="*/ 242 h 577"/>
                  <a:gd name="T20" fmla="*/ 577 w 577"/>
                  <a:gd name="T21" fmla="*/ 289 h 577"/>
                  <a:gd name="T22" fmla="*/ 574 w 577"/>
                  <a:gd name="T23" fmla="*/ 336 h 577"/>
                  <a:gd name="T24" fmla="*/ 563 w 577"/>
                  <a:gd name="T25" fmla="*/ 380 h 577"/>
                  <a:gd name="T26" fmla="*/ 546 w 577"/>
                  <a:gd name="T27" fmla="*/ 421 h 577"/>
                  <a:gd name="T28" fmla="*/ 522 w 577"/>
                  <a:gd name="T29" fmla="*/ 459 h 577"/>
                  <a:gd name="T30" fmla="*/ 493 w 577"/>
                  <a:gd name="T31" fmla="*/ 493 h 577"/>
                  <a:gd name="T32" fmla="*/ 459 w 577"/>
                  <a:gd name="T33" fmla="*/ 522 h 577"/>
                  <a:gd name="T34" fmla="*/ 421 w 577"/>
                  <a:gd name="T35" fmla="*/ 545 h 577"/>
                  <a:gd name="T36" fmla="*/ 380 w 577"/>
                  <a:gd name="T37" fmla="*/ 563 h 577"/>
                  <a:gd name="T38" fmla="*/ 336 w 577"/>
                  <a:gd name="T39" fmla="*/ 573 h 577"/>
                  <a:gd name="T40" fmla="*/ 289 w 577"/>
                  <a:gd name="T41" fmla="*/ 577 h 577"/>
                  <a:gd name="T42" fmla="*/ 242 w 577"/>
                  <a:gd name="T43" fmla="*/ 573 h 577"/>
                  <a:gd name="T44" fmla="*/ 198 w 577"/>
                  <a:gd name="T45" fmla="*/ 563 h 577"/>
                  <a:gd name="T46" fmla="*/ 156 w 577"/>
                  <a:gd name="T47" fmla="*/ 545 h 577"/>
                  <a:gd name="T48" fmla="*/ 119 w 577"/>
                  <a:gd name="T49" fmla="*/ 522 h 577"/>
                  <a:gd name="T50" fmla="*/ 85 w 577"/>
                  <a:gd name="T51" fmla="*/ 493 h 577"/>
                  <a:gd name="T52" fmla="*/ 56 w 577"/>
                  <a:gd name="T53" fmla="*/ 459 h 577"/>
                  <a:gd name="T54" fmla="*/ 32 w 577"/>
                  <a:gd name="T55" fmla="*/ 421 h 577"/>
                  <a:gd name="T56" fmla="*/ 14 w 577"/>
                  <a:gd name="T57" fmla="*/ 380 h 577"/>
                  <a:gd name="T58" fmla="*/ 3 w 577"/>
                  <a:gd name="T59" fmla="*/ 336 h 577"/>
                  <a:gd name="T60" fmla="*/ 0 w 577"/>
                  <a:gd name="T61" fmla="*/ 289 h 577"/>
                  <a:gd name="T62" fmla="*/ 3 w 577"/>
                  <a:gd name="T63" fmla="*/ 242 h 577"/>
                  <a:gd name="T64" fmla="*/ 15 w 577"/>
                  <a:gd name="T65" fmla="*/ 198 h 577"/>
                  <a:gd name="T66" fmla="*/ 32 w 577"/>
                  <a:gd name="T67" fmla="*/ 156 h 577"/>
                  <a:gd name="T68" fmla="*/ 56 w 577"/>
                  <a:gd name="T69" fmla="*/ 119 h 577"/>
                  <a:gd name="T70" fmla="*/ 85 w 577"/>
                  <a:gd name="T71" fmla="*/ 85 h 577"/>
                  <a:gd name="T72" fmla="*/ 119 w 577"/>
                  <a:gd name="T73" fmla="*/ 56 h 577"/>
                  <a:gd name="T74" fmla="*/ 156 w 577"/>
                  <a:gd name="T75" fmla="*/ 32 h 577"/>
                  <a:gd name="T76" fmla="*/ 198 w 577"/>
                  <a:gd name="T77" fmla="*/ 14 h 577"/>
                  <a:gd name="T78" fmla="*/ 242 w 577"/>
                  <a:gd name="T79" fmla="*/ 3 h 577"/>
                  <a:gd name="T80" fmla="*/ 289 w 577"/>
                  <a:gd name="T8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7" h="577">
                    <a:moveTo>
                      <a:pt x="289" y="0"/>
                    </a:moveTo>
                    <a:lnTo>
                      <a:pt x="336" y="3"/>
                    </a:lnTo>
                    <a:lnTo>
                      <a:pt x="380" y="14"/>
                    </a:lnTo>
                    <a:lnTo>
                      <a:pt x="421" y="32"/>
                    </a:lnTo>
                    <a:lnTo>
                      <a:pt x="459" y="56"/>
                    </a:lnTo>
                    <a:lnTo>
                      <a:pt x="493" y="85"/>
                    </a:lnTo>
                    <a:lnTo>
                      <a:pt x="522" y="119"/>
                    </a:lnTo>
                    <a:lnTo>
                      <a:pt x="546" y="156"/>
                    </a:lnTo>
                    <a:lnTo>
                      <a:pt x="563" y="198"/>
                    </a:lnTo>
                    <a:lnTo>
                      <a:pt x="574" y="242"/>
                    </a:lnTo>
                    <a:lnTo>
                      <a:pt x="577" y="289"/>
                    </a:lnTo>
                    <a:lnTo>
                      <a:pt x="574" y="336"/>
                    </a:lnTo>
                    <a:lnTo>
                      <a:pt x="563" y="380"/>
                    </a:lnTo>
                    <a:lnTo>
                      <a:pt x="546" y="421"/>
                    </a:lnTo>
                    <a:lnTo>
                      <a:pt x="522" y="459"/>
                    </a:lnTo>
                    <a:lnTo>
                      <a:pt x="493" y="493"/>
                    </a:lnTo>
                    <a:lnTo>
                      <a:pt x="459" y="522"/>
                    </a:lnTo>
                    <a:lnTo>
                      <a:pt x="421" y="545"/>
                    </a:lnTo>
                    <a:lnTo>
                      <a:pt x="380" y="563"/>
                    </a:lnTo>
                    <a:lnTo>
                      <a:pt x="336" y="573"/>
                    </a:lnTo>
                    <a:lnTo>
                      <a:pt x="289" y="577"/>
                    </a:lnTo>
                    <a:lnTo>
                      <a:pt x="242" y="573"/>
                    </a:lnTo>
                    <a:lnTo>
                      <a:pt x="198" y="563"/>
                    </a:lnTo>
                    <a:lnTo>
                      <a:pt x="156" y="545"/>
                    </a:lnTo>
                    <a:lnTo>
                      <a:pt x="119" y="522"/>
                    </a:lnTo>
                    <a:lnTo>
                      <a:pt x="85" y="493"/>
                    </a:lnTo>
                    <a:lnTo>
                      <a:pt x="56" y="459"/>
                    </a:lnTo>
                    <a:lnTo>
                      <a:pt x="32" y="421"/>
                    </a:lnTo>
                    <a:lnTo>
                      <a:pt x="14" y="380"/>
                    </a:lnTo>
                    <a:lnTo>
                      <a:pt x="3" y="336"/>
                    </a:lnTo>
                    <a:lnTo>
                      <a:pt x="0" y="289"/>
                    </a:lnTo>
                    <a:lnTo>
                      <a:pt x="3" y="242"/>
                    </a:lnTo>
                    <a:lnTo>
                      <a:pt x="15" y="198"/>
                    </a:lnTo>
                    <a:lnTo>
                      <a:pt x="32" y="156"/>
                    </a:lnTo>
                    <a:lnTo>
                      <a:pt x="56" y="119"/>
                    </a:lnTo>
                    <a:lnTo>
                      <a:pt x="85" y="85"/>
                    </a:lnTo>
                    <a:lnTo>
                      <a:pt x="119" y="56"/>
                    </a:lnTo>
                    <a:lnTo>
                      <a:pt x="156" y="32"/>
                    </a:lnTo>
                    <a:lnTo>
                      <a:pt x="198" y="14"/>
                    </a:lnTo>
                    <a:lnTo>
                      <a:pt x="242" y="3"/>
                    </a:lnTo>
                    <a:lnTo>
                      <a:pt x="289"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sp>
            <p:nvSpPr>
              <p:cNvPr id="17" name="Freeform 45"/>
              <p:cNvSpPr>
                <a:spLocks/>
              </p:cNvSpPr>
              <p:nvPr/>
            </p:nvSpPr>
            <p:spPr bwMode="auto">
              <a:xfrm>
                <a:off x="1174830" y="1643098"/>
                <a:ext cx="195450" cy="520017"/>
              </a:xfrm>
              <a:custGeom>
                <a:avLst/>
                <a:gdLst>
                  <a:gd name="T0" fmla="*/ 627 w 829"/>
                  <a:gd name="T1" fmla="*/ 0 h 2196"/>
                  <a:gd name="T2" fmla="*/ 725 w 829"/>
                  <a:gd name="T3" fmla="*/ 38 h 2196"/>
                  <a:gd name="T4" fmla="*/ 829 w 829"/>
                  <a:gd name="T5" fmla="*/ 104 h 2196"/>
                  <a:gd name="T6" fmla="*/ 741 w 829"/>
                  <a:gd name="T7" fmla="*/ 194 h 2196"/>
                  <a:gd name="T8" fmla="*/ 665 w 829"/>
                  <a:gd name="T9" fmla="*/ 311 h 2196"/>
                  <a:gd name="T10" fmla="*/ 605 w 829"/>
                  <a:gd name="T11" fmla="*/ 458 h 2196"/>
                  <a:gd name="T12" fmla="*/ 567 w 829"/>
                  <a:gd name="T13" fmla="*/ 646 h 2196"/>
                  <a:gd name="T14" fmla="*/ 556 w 829"/>
                  <a:gd name="T15" fmla="*/ 878 h 2196"/>
                  <a:gd name="T16" fmla="*/ 589 w 829"/>
                  <a:gd name="T17" fmla="*/ 979 h 2196"/>
                  <a:gd name="T18" fmla="*/ 669 w 829"/>
                  <a:gd name="T19" fmla="*/ 1045 h 2196"/>
                  <a:gd name="T20" fmla="*/ 742 w 829"/>
                  <a:gd name="T21" fmla="*/ 1060 h 2196"/>
                  <a:gd name="T22" fmla="*/ 730 w 829"/>
                  <a:gd name="T23" fmla="*/ 1170 h 2196"/>
                  <a:gd name="T24" fmla="*/ 701 w 829"/>
                  <a:gd name="T25" fmla="*/ 1320 h 2196"/>
                  <a:gd name="T26" fmla="*/ 682 w 829"/>
                  <a:gd name="T27" fmla="*/ 1431 h 2196"/>
                  <a:gd name="T28" fmla="*/ 681 w 829"/>
                  <a:gd name="T29" fmla="*/ 1500 h 2196"/>
                  <a:gd name="T30" fmla="*/ 725 w 829"/>
                  <a:gd name="T31" fmla="*/ 1569 h 2196"/>
                  <a:gd name="T32" fmla="*/ 823 w 829"/>
                  <a:gd name="T33" fmla="*/ 1621 h 2196"/>
                  <a:gd name="T34" fmla="*/ 809 w 829"/>
                  <a:gd name="T35" fmla="*/ 2123 h 2196"/>
                  <a:gd name="T36" fmla="*/ 748 w 829"/>
                  <a:gd name="T37" fmla="*/ 2183 h 2196"/>
                  <a:gd name="T38" fmla="*/ 659 w 829"/>
                  <a:gd name="T39" fmla="*/ 2194 h 2196"/>
                  <a:gd name="T40" fmla="*/ 587 w 829"/>
                  <a:gd name="T41" fmla="*/ 2147 h 2196"/>
                  <a:gd name="T42" fmla="*/ 557 w 829"/>
                  <a:gd name="T43" fmla="*/ 2064 h 2196"/>
                  <a:gd name="T44" fmla="*/ 547 w 829"/>
                  <a:gd name="T45" fmla="*/ 1144 h 2196"/>
                  <a:gd name="T46" fmla="*/ 536 w 829"/>
                  <a:gd name="T47" fmla="*/ 2094 h 2196"/>
                  <a:gd name="T48" fmla="*/ 489 w 829"/>
                  <a:gd name="T49" fmla="*/ 2168 h 2196"/>
                  <a:gd name="T50" fmla="*/ 406 w 829"/>
                  <a:gd name="T51" fmla="*/ 2196 h 2196"/>
                  <a:gd name="T52" fmla="*/ 323 w 829"/>
                  <a:gd name="T53" fmla="*/ 2168 h 2196"/>
                  <a:gd name="T54" fmla="*/ 278 w 829"/>
                  <a:gd name="T55" fmla="*/ 2094 h 2196"/>
                  <a:gd name="T56" fmla="*/ 274 w 829"/>
                  <a:gd name="T57" fmla="*/ 982 h 2196"/>
                  <a:gd name="T58" fmla="*/ 261 w 829"/>
                  <a:gd name="T59" fmla="*/ 918 h 2196"/>
                  <a:gd name="T60" fmla="*/ 248 w 829"/>
                  <a:gd name="T61" fmla="*/ 523 h 2196"/>
                  <a:gd name="T62" fmla="*/ 227 w 829"/>
                  <a:gd name="T63" fmla="*/ 646 h 2196"/>
                  <a:gd name="T64" fmla="*/ 227 w 829"/>
                  <a:gd name="T65" fmla="*/ 804 h 2196"/>
                  <a:gd name="T66" fmla="*/ 226 w 829"/>
                  <a:gd name="T67" fmla="*/ 914 h 2196"/>
                  <a:gd name="T68" fmla="*/ 181 w 829"/>
                  <a:gd name="T69" fmla="*/ 971 h 2196"/>
                  <a:gd name="T70" fmla="*/ 126 w 829"/>
                  <a:gd name="T71" fmla="*/ 988 h 2196"/>
                  <a:gd name="T72" fmla="*/ 75 w 829"/>
                  <a:gd name="T73" fmla="*/ 978 h 2196"/>
                  <a:gd name="T74" fmla="*/ 24 w 829"/>
                  <a:gd name="T75" fmla="*/ 933 h 2196"/>
                  <a:gd name="T76" fmla="*/ 3 w 829"/>
                  <a:gd name="T77" fmla="*/ 809 h 2196"/>
                  <a:gd name="T78" fmla="*/ 8 w 829"/>
                  <a:gd name="T79" fmla="*/ 605 h 2196"/>
                  <a:gd name="T80" fmla="*/ 40 w 829"/>
                  <a:gd name="T81" fmla="*/ 439 h 2196"/>
                  <a:gd name="T82" fmla="*/ 98 w 829"/>
                  <a:gd name="T83" fmla="*/ 308 h 2196"/>
                  <a:gd name="T84" fmla="*/ 173 w 829"/>
                  <a:gd name="T85" fmla="*/ 204 h 2196"/>
                  <a:gd name="T86" fmla="*/ 263 w 829"/>
                  <a:gd name="T87" fmla="*/ 121 h 2196"/>
                  <a:gd name="T88" fmla="*/ 362 w 829"/>
                  <a:gd name="T89" fmla="*/ 54 h 2196"/>
                  <a:gd name="T90" fmla="*/ 412 w 829"/>
                  <a:gd name="T91" fmla="*/ 26 h 2196"/>
                  <a:gd name="T92" fmla="*/ 485 w 829"/>
                  <a:gd name="T93"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9" h="2196">
                    <a:moveTo>
                      <a:pt x="485" y="0"/>
                    </a:moveTo>
                    <a:lnTo>
                      <a:pt x="555" y="73"/>
                    </a:lnTo>
                    <a:lnTo>
                      <a:pt x="627" y="0"/>
                    </a:lnTo>
                    <a:lnTo>
                      <a:pt x="669" y="14"/>
                    </a:lnTo>
                    <a:lnTo>
                      <a:pt x="710" y="34"/>
                    </a:lnTo>
                    <a:lnTo>
                      <a:pt x="725" y="38"/>
                    </a:lnTo>
                    <a:lnTo>
                      <a:pt x="741" y="46"/>
                    </a:lnTo>
                    <a:lnTo>
                      <a:pt x="785" y="74"/>
                    </a:lnTo>
                    <a:lnTo>
                      <a:pt x="829" y="104"/>
                    </a:lnTo>
                    <a:lnTo>
                      <a:pt x="799" y="132"/>
                    </a:lnTo>
                    <a:lnTo>
                      <a:pt x="769" y="162"/>
                    </a:lnTo>
                    <a:lnTo>
                      <a:pt x="741" y="194"/>
                    </a:lnTo>
                    <a:lnTo>
                      <a:pt x="713" y="230"/>
                    </a:lnTo>
                    <a:lnTo>
                      <a:pt x="688" y="269"/>
                    </a:lnTo>
                    <a:lnTo>
                      <a:pt x="665" y="311"/>
                    </a:lnTo>
                    <a:lnTo>
                      <a:pt x="643" y="356"/>
                    </a:lnTo>
                    <a:lnTo>
                      <a:pt x="623" y="406"/>
                    </a:lnTo>
                    <a:lnTo>
                      <a:pt x="605" y="458"/>
                    </a:lnTo>
                    <a:lnTo>
                      <a:pt x="590" y="517"/>
                    </a:lnTo>
                    <a:lnTo>
                      <a:pt x="578" y="578"/>
                    </a:lnTo>
                    <a:lnTo>
                      <a:pt x="567" y="646"/>
                    </a:lnTo>
                    <a:lnTo>
                      <a:pt x="561" y="718"/>
                    </a:lnTo>
                    <a:lnTo>
                      <a:pt x="556" y="796"/>
                    </a:lnTo>
                    <a:lnTo>
                      <a:pt x="556" y="878"/>
                    </a:lnTo>
                    <a:lnTo>
                      <a:pt x="560" y="914"/>
                    </a:lnTo>
                    <a:lnTo>
                      <a:pt x="572" y="949"/>
                    </a:lnTo>
                    <a:lnTo>
                      <a:pt x="589" y="979"/>
                    </a:lnTo>
                    <a:lnTo>
                      <a:pt x="611" y="1007"/>
                    </a:lnTo>
                    <a:lnTo>
                      <a:pt x="638" y="1029"/>
                    </a:lnTo>
                    <a:lnTo>
                      <a:pt x="669" y="1045"/>
                    </a:lnTo>
                    <a:lnTo>
                      <a:pt x="703" y="1056"/>
                    </a:lnTo>
                    <a:lnTo>
                      <a:pt x="740" y="1060"/>
                    </a:lnTo>
                    <a:lnTo>
                      <a:pt x="742" y="1060"/>
                    </a:lnTo>
                    <a:lnTo>
                      <a:pt x="754" y="1059"/>
                    </a:lnTo>
                    <a:lnTo>
                      <a:pt x="742" y="1115"/>
                    </a:lnTo>
                    <a:lnTo>
                      <a:pt x="730" y="1170"/>
                    </a:lnTo>
                    <a:lnTo>
                      <a:pt x="719" y="1223"/>
                    </a:lnTo>
                    <a:lnTo>
                      <a:pt x="710" y="1273"/>
                    </a:lnTo>
                    <a:lnTo>
                      <a:pt x="701" y="1320"/>
                    </a:lnTo>
                    <a:lnTo>
                      <a:pt x="693" y="1362"/>
                    </a:lnTo>
                    <a:lnTo>
                      <a:pt x="687" y="1399"/>
                    </a:lnTo>
                    <a:lnTo>
                      <a:pt x="682" y="1431"/>
                    </a:lnTo>
                    <a:lnTo>
                      <a:pt x="680" y="1456"/>
                    </a:lnTo>
                    <a:lnTo>
                      <a:pt x="679" y="1475"/>
                    </a:lnTo>
                    <a:lnTo>
                      <a:pt x="681" y="1500"/>
                    </a:lnTo>
                    <a:lnTo>
                      <a:pt x="689" y="1525"/>
                    </a:lnTo>
                    <a:lnTo>
                      <a:pt x="705" y="1547"/>
                    </a:lnTo>
                    <a:lnTo>
                      <a:pt x="725" y="1569"/>
                    </a:lnTo>
                    <a:lnTo>
                      <a:pt x="752" y="1588"/>
                    </a:lnTo>
                    <a:lnTo>
                      <a:pt x="784" y="1606"/>
                    </a:lnTo>
                    <a:lnTo>
                      <a:pt x="823" y="1621"/>
                    </a:lnTo>
                    <a:lnTo>
                      <a:pt x="823" y="2064"/>
                    </a:lnTo>
                    <a:lnTo>
                      <a:pt x="819" y="2094"/>
                    </a:lnTo>
                    <a:lnTo>
                      <a:pt x="809" y="2123"/>
                    </a:lnTo>
                    <a:lnTo>
                      <a:pt x="794" y="2147"/>
                    </a:lnTo>
                    <a:lnTo>
                      <a:pt x="773" y="2168"/>
                    </a:lnTo>
                    <a:lnTo>
                      <a:pt x="748" y="2183"/>
                    </a:lnTo>
                    <a:lnTo>
                      <a:pt x="721" y="2194"/>
                    </a:lnTo>
                    <a:lnTo>
                      <a:pt x="691" y="2196"/>
                    </a:lnTo>
                    <a:lnTo>
                      <a:pt x="659" y="2194"/>
                    </a:lnTo>
                    <a:lnTo>
                      <a:pt x="632" y="2183"/>
                    </a:lnTo>
                    <a:lnTo>
                      <a:pt x="608" y="2168"/>
                    </a:lnTo>
                    <a:lnTo>
                      <a:pt x="587" y="2147"/>
                    </a:lnTo>
                    <a:lnTo>
                      <a:pt x="572" y="2123"/>
                    </a:lnTo>
                    <a:lnTo>
                      <a:pt x="561" y="2094"/>
                    </a:lnTo>
                    <a:lnTo>
                      <a:pt x="557" y="2064"/>
                    </a:lnTo>
                    <a:lnTo>
                      <a:pt x="557" y="1144"/>
                    </a:lnTo>
                    <a:lnTo>
                      <a:pt x="555" y="1144"/>
                    </a:lnTo>
                    <a:lnTo>
                      <a:pt x="547" y="1144"/>
                    </a:lnTo>
                    <a:lnTo>
                      <a:pt x="539" y="1143"/>
                    </a:lnTo>
                    <a:lnTo>
                      <a:pt x="539" y="2064"/>
                    </a:lnTo>
                    <a:lnTo>
                      <a:pt x="536" y="2094"/>
                    </a:lnTo>
                    <a:lnTo>
                      <a:pt x="526" y="2122"/>
                    </a:lnTo>
                    <a:lnTo>
                      <a:pt x="511" y="2147"/>
                    </a:lnTo>
                    <a:lnTo>
                      <a:pt x="489" y="2168"/>
                    </a:lnTo>
                    <a:lnTo>
                      <a:pt x="465" y="2183"/>
                    </a:lnTo>
                    <a:lnTo>
                      <a:pt x="437" y="2193"/>
                    </a:lnTo>
                    <a:lnTo>
                      <a:pt x="406" y="2196"/>
                    </a:lnTo>
                    <a:lnTo>
                      <a:pt x="376" y="2193"/>
                    </a:lnTo>
                    <a:lnTo>
                      <a:pt x="349" y="2183"/>
                    </a:lnTo>
                    <a:lnTo>
                      <a:pt x="323" y="2168"/>
                    </a:lnTo>
                    <a:lnTo>
                      <a:pt x="303" y="2147"/>
                    </a:lnTo>
                    <a:lnTo>
                      <a:pt x="287" y="2123"/>
                    </a:lnTo>
                    <a:lnTo>
                      <a:pt x="278" y="2094"/>
                    </a:lnTo>
                    <a:lnTo>
                      <a:pt x="274" y="2064"/>
                    </a:lnTo>
                    <a:lnTo>
                      <a:pt x="274" y="991"/>
                    </a:lnTo>
                    <a:lnTo>
                      <a:pt x="274" y="982"/>
                    </a:lnTo>
                    <a:lnTo>
                      <a:pt x="275" y="973"/>
                    </a:lnTo>
                    <a:lnTo>
                      <a:pt x="267" y="946"/>
                    </a:lnTo>
                    <a:lnTo>
                      <a:pt x="261" y="918"/>
                    </a:lnTo>
                    <a:lnTo>
                      <a:pt x="260" y="889"/>
                    </a:lnTo>
                    <a:lnTo>
                      <a:pt x="260" y="488"/>
                    </a:lnTo>
                    <a:lnTo>
                      <a:pt x="248" y="523"/>
                    </a:lnTo>
                    <a:lnTo>
                      <a:pt x="239" y="560"/>
                    </a:lnTo>
                    <a:lnTo>
                      <a:pt x="232" y="601"/>
                    </a:lnTo>
                    <a:lnTo>
                      <a:pt x="227" y="646"/>
                    </a:lnTo>
                    <a:lnTo>
                      <a:pt x="225" y="695"/>
                    </a:lnTo>
                    <a:lnTo>
                      <a:pt x="225" y="746"/>
                    </a:lnTo>
                    <a:lnTo>
                      <a:pt x="227" y="804"/>
                    </a:lnTo>
                    <a:lnTo>
                      <a:pt x="232" y="865"/>
                    </a:lnTo>
                    <a:lnTo>
                      <a:pt x="232" y="890"/>
                    </a:lnTo>
                    <a:lnTo>
                      <a:pt x="226" y="914"/>
                    </a:lnTo>
                    <a:lnTo>
                      <a:pt x="215" y="937"/>
                    </a:lnTo>
                    <a:lnTo>
                      <a:pt x="200" y="957"/>
                    </a:lnTo>
                    <a:lnTo>
                      <a:pt x="181" y="971"/>
                    </a:lnTo>
                    <a:lnTo>
                      <a:pt x="158" y="982"/>
                    </a:lnTo>
                    <a:lnTo>
                      <a:pt x="132" y="988"/>
                    </a:lnTo>
                    <a:lnTo>
                      <a:pt x="126" y="988"/>
                    </a:lnTo>
                    <a:lnTo>
                      <a:pt x="120" y="988"/>
                    </a:lnTo>
                    <a:lnTo>
                      <a:pt x="96" y="985"/>
                    </a:lnTo>
                    <a:lnTo>
                      <a:pt x="75" y="978"/>
                    </a:lnTo>
                    <a:lnTo>
                      <a:pt x="54" y="966"/>
                    </a:lnTo>
                    <a:lnTo>
                      <a:pt x="38" y="952"/>
                    </a:lnTo>
                    <a:lnTo>
                      <a:pt x="24" y="933"/>
                    </a:lnTo>
                    <a:lnTo>
                      <a:pt x="15" y="911"/>
                    </a:lnTo>
                    <a:lnTo>
                      <a:pt x="9" y="887"/>
                    </a:lnTo>
                    <a:lnTo>
                      <a:pt x="3" y="809"/>
                    </a:lnTo>
                    <a:lnTo>
                      <a:pt x="0" y="736"/>
                    </a:lnTo>
                    <a:lnTo>
                      <a:pt x="3" y="667"/>
                    </a:lnTo>
                    <a:lnTo>
                      <a:pt x="8" y="605"/>
                    </a:lnTo>
                    <a:lnTo>
                      <a:pt x="15" y="545"/>
                    </a:lnTo>
                    <a:lnTo>
                      <a:pt x="26" y="491"/>
                    </a:lnTo>
                    <a:lnTo>
                      <a:pt x="40" y="439"/>
                    </a:lnTo>
                    <a:lnTo>
                      <a:pt x="57" y="392"/>
                    </a:lnTo>
                    <a:lnTo>
                      <a:pt x="76" y="348"/>
                    </a:lnTo>
                    <a:lnTo>
                      <a:pt x="98" y="308"/>
                    </a:lnTo>
                    <a:lnTo>
                      <a:pt x="120" y="270"/>
                    </a:lnTo>
                    <a:lnTo>
                      <a:pt x="146" y="236"/>
                    </a:lnTo>
                    <a:lnTo>
                      <a:pt x="173" y="204"/>
                    </a:lnTo>
                    <a:lnTo>
                      <a:pt x="202" y="174"/>
                    </a:lnTo>
                    <a:lnTo>
                      <a:pt x="232" y="146"/>
                    </a:lnTo>
                    <a:lnTo>
                      <a:pt x="263" y="121"/>
                    </a:lnTo>
                    <a:lnTo>
                      <a:pt x="296" y="97"/>
                    </a:lnTo>
                    <a:lnTo>
                      <a:pt x="328" y="76"/>
                    </a:lnTo>
                    <a:lnTo>
                      <a:pt x="362" y="54"/>
                    </a:lnTo>
                    <a:lnTo>
                      <a:pt x="370" y="49"/>
                    </a:lnTo>
                    <a:lnTo>
                      <a:pt x="380" y="46"/>
                    </a:lnTo>
                    <a:lnTo>
                      <a:pt x="412" y="26"/>
                    </a:lnTo>
                    <a:lnTo>
                      <a:pt x="448" y="11"/>
                    </a:lnTo>
                    <a:lnTo>
                      <a:pt x="484" y="0"/>
                    </a:lnTo>
                    <a:lnTo>
                      <a:pt x="485"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sp>
            <p:nvSpPr>
              <p:cNvPr id="18" name="Freeform 46"/>
              <p:cNvSpPr>
                <a:spLocks/>
              </p:cNvSpPr>
              <p:nvPr/>
            </p:nvSpPr>
            <p:spPr bwMode="auto">
              <a:xfrm>
                <a:off x="1392787" y="1502136"/>
                <a:ext cx="136223" cy="137408"/>
              </a:xfrm>
              <a:custGeom>
                <a:avLst/>
                <a:gdLst>
                  <a:gd name="T0" fmla="*/ 289 w 579"/>
                  <a:gd name="T1" fmla="*/ 0 h 577"/>
                  <a:gd name="T2" fmla="*/ 336 w 579"/>
                  <a:gd name="T3" fmla="*/ 3 h 577"/>
                  <a:gd name="T4" fmla="*/ 380 w 579"/>
                  <a:gd name="T5" fmla="*/ 14 h 577"/>
                  <a:gd name="T6" fmla="*/ 422 w 579"/>
                  <a:gd name="T7" fmla="*/ 32 h 577"/>
                  <a:gd name="T8" fmla="*/ 460 w 579"/>
                  <a:gd name="T9" fmla="*/ 56 h 577"/>
                  <a:gd name="T10" fmla="*/ 493 w 579"/>
                  <a:gd name="T11" fmla="*/ 85 h 577"/>
                  <a:gd name="T12" fmla="*/ 522 w 579"/>
                  <a:gd name="T13" fmla="*/ 119 h 577"/>
                  <a:gd name="T14" fmla="*/ 546 w 579"/>
                  <a:gd name="T15" fmla="*/ 156 h 577"/>
                  <a:gd name="T16" fmla="*/ 563 w 579"/>
                  <a:gd name="T17" fmla="*/ 198 h 577"/>
                  <a:gd name="T18" fmla="*/ 574 w 579"/>
                  <a:gd name="T19" fmla="*/ 242 h 577"/>
                  <a:gd name="T20" fmla="*/ 579 w 579"/>
                  <a:gd name="T21" fmla="*/ 289 h 577"/>
                  <a:gd name="T22" fmla="*/ 574 w 579"/>
                  <a:gd name="T23" fmla="*/ 336 h 577"/>
                  <a:gd name="T24" fmla="*/ 563 w 579"/>
                  <a:gd name="T25" fmla="*/ 380 h 577"/>
                  <a:gd name="T26" fmla="*/ 546 w 579"/>
                  <a:gd name="T27" fmla="*/ 421 h 577"/>
                  <a:gd name="T28" fmla="*/ 522 w 579"/>
                  <a:gd name="T29" fmla="*/ 459 h 577"/>
                  <a:gd name="T30" fmla="*/ 493 w 579"/>
                  <a:gd name="T31" fmla="*/ 493 h 577"/>
                  <a:gd name="T32" fmla="*/ 460 w 579"/>
                  <a:gd name="T33" fmla="*/ 522 h 577"/>
                  <a:gd name="T34" fmla="*/ 422 w 579"/>
                  <a:gd name="T35" fmla="*/ 545 h 577"/>
                  <a:gd name="T36" fmla="*/ 380 w 579"/>
                  <a:gd name="T37" fmla="*/ 563 h 577"/>
                  <a:gd name="T38" fmla="*/ 336 w 579"/>
                  <a:gd name="T39" fmla="*/ 573 h 577"/>
                  <a:gd name="T40" fmla="*/ 289 w 579"/>
                  <a:gd name="T41" fmla="*/ 577 h 577"/>
                  <a:gd name="T42" fmla="*/ 242 w 579"/>
                  <a:gd name="T43" fmla="*/ 573 h 577"/>
                  <a:gd name="T44" fmla="*/ 198 w 579"/>
                  <a:gd name="T45" fmla="*/ 563 h 577"/>
                  <a:gd name="T46" fmla="*/ 156 w 579"/>
                  <a:gd name="T47" fmla="*/ 545 h 577"/>
                  <a:gd name="T48" fmla="*/ 119 w 579"/>
                  <a:gd name="T49" fmla="*/ 522 h 577"/>
                  <a:gd name="T50" fmla="*/ 85 w 579"/>
                  <a:gd name="T51" fmla="*/ 493 h 577"/>
                  <a:gd name="T52" fmla="*/ 56 w 579"/>
                  <a:gd name="T53" fmla="*/ 459 h 577"/>
                  <a:gd name="T54" fmla="*/ 32 w 579"/>
                  <a:gd name="T55" fmla="*/ 421 h 577"/>
                  <a:gd name="T56" fmla="*/ 16 w 579"/>
                  <a:gd name="T57" fmla="*/ 380 h 577"/>
                  <a:gd name="T58" fmla="*/ 4 w 579"/>
                  <a:gd name="T59" fmla="*/ 336 h 577"/>
                  <a:gd name="T60" fmla="*/ 0 w 579"/>
                  <a:gd name="T61" fmla="*/ 289 h 577"/>
                  <a:gd name="T62" fmla="*/ 4 w 579"/>
                  <a:gd name="T63" fmla="*/ 242 h 577"/>
                  <a:gd name="T64" fmla="*/ 16 w 579"/>
                  <a:gd name="T65" fmla="*/ 198 h 577"/>
                  <a:gd name="T66" fmla="*/ 32 w 579"/>
                  <a:gd name="T67" fmla="*/ 156 h 577"/>
                  <a:gd name="T68" fmla="*/ 56 w 579"/>
                  <a:gd name="T69" fmla="*/ 119 h 577"/>
                  <a:gd name="T70" fmla="*/ 85 w 579"/>
                  <a:gd name="T71" fmla="*/ 85 h 577"/>
                  <a:gd name="T72" fmla="*/ 119 w 579"/>
                  <a:gd name="T73" fmla="*/ 56 h 577"/>
                  <a:gd name="T74" fmla="*/ 156 w 579"/>
                  <a:gd name="T75" fmla="*/ 32 h 577"/>
                  <a:gd name="T76" fmla="*/ 198 w 579"/>
                  <a:gd name="T77" fmla="*/ 14 h 577"/>
                  <a:gd name="T78" fmla="*/ 242 w 579"/>
                  <a:gd name="T79" fmla="*/ 3 h 577"/>
                  <a:gd name="T80" fmla="*/ 289 w 579"/>
                  <a:gd name="T8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9" h="577">
                    <a:moveTo>
                      <a:pt x="289" y="0"/>
                    </a:moveTo>
                    <a:lnTo>
                      <a:pt x="336" y="3"/>
                    </a:lnTo>
                    <a:lnTo>
                      <a:pt x="380" y="14"/>
                    </a:lnTo>
                    <a:lnTo>
                      <a:pt x="422" y="32"/>
                    </a:lnTo>
                    <a:lnTo>
                      <a:pt x="460" y="56"/>
                    </a:lnTo>
                    <a:lnTo>
                      <a:pt x="493" y="85"/>
                    </a:lnTo>
                    <a:lnTo>
                      <a:pt x="522" y="119"/>
                    </a:lnTo>
                    <a:lnTo>
                      <a:pt x="546" y="156"/>
                    </a:lnTo>
                    <a:lnTo>
                      <a:pt x="563" y="198"/>
                    </a:lnTo>
                    <a:lnTo>
                      <a:pt x="574" y="242"/>
                    </a:lnTo>
                    <a:lnTo>
                      <a:pt x="579" y="289"/>
                    </a:lnTo>
                    <a:lnTo>
                      <a:pt x="574" y="336"/>
                    </a:lnTo>
                    <a:lnTo>
                      <a:pt x="563" y="380"/>
                    </a:lnTo>
                    <a:lnTo>
                      <a:pt x="546" y="421"/>
                    </a:lnTo>
                    <a:lnTo>
                      <a:pt x="522" y="459"/>
                    </a:lnTo>
                    <a:lnTo>
                      <a:pt x="493" y="493"/>
                    </a:lnTo>
                    <a:lnTo>
                      <a:pt x="460" y="522"/>
                    </a:lnTo>
                    <a:lnTo>
                      <a:pt x="422" y="545"/>
                    </a:lnTo>
                    <a:lnTo>
                      <a:pt x="380" y="563"/>
                    </a:lnTo>
                    <a:lnTo>
                      <a:pt x="336" y="573"/>
                    </a:lnTo>
                    <a:lnTo>
                      <a:pt x="289" y="577"/>
                    </a:lnTo>
                    <a:lnTo>
                      <a:pt x="242" y="573"/>
                    </a:lnTo>
                    <a:lnTo>
                      <a:pt x="198" y="563"/>
                    </a:lnTo>
                    <a:lnTo>
                      <a:pt x="156" y="545"/>
                    </a:lnTo>
                    <a:lnTo>
                      <a:pt x="119" y="522"/>
                    </a:lnTo>
                    <a:lnTo>
                      <a:pt x="85" y="493"/>
                    </a:lnTo>
                    <a:lnTo>
                      <a:pt x="56" y="459"/>
                    </a:lnTo>
                    <a:lnTo>
                      <a:pt x="32" y="421"/>
                    </a:lnTo>
                    <a:lnTo>
                      <a:pt x="16" y="380"/>
                    </a:lnTo>
                    <a:lnTo>
                      <a:pt x="4" y="336"/>
                    </a:lnTo>
                    <a:lnTo>
                      <a:pt x="0" y="289"/>
                    </a:lnTo>
                    <a:lnTo>
                      <a:pt x="4" y="242"/>
                    </a:lnTo>
                    <a:lnTo>
                      <a:pt x="16" y="198"/>
                    </a:lnTo>
                    <a:lnTo>
                      <a:pt x="32" y="156"/>
                    </a:lnTo>
                    <a:lnTo>
                      <a:pt x="56" y="119"/>
                    </a:lnTo>
                    <a:lnTo>
                      <a:pt x="85" y="85"/>
                    </a:lnTo>
                    <a:lnTo>
                      <a:pt x="119" y="56"/>
                    </a:lnTo>
                    <a:lnTo>
                      <a:pt x="156" y="32"/>
                    </a:lnTo>
                    <a:lnTo>
                      <a:pt x="198" y="14"/>
                    </a:lnTo>
                    <a:lnTo>
                      <a:pt x="242" y="3"/>
                    </a:lnTo>
                    <a:lnTo>
                      <a:pt x="289" y="0"/>
                    </a:lnTo>
                    <a:close/>
                  </a:path>
                </a:pathLst>
              </a:custGeom>
              <a:solidFill>
                <a:schemeClr val="accent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sp>
            <p:nvSpPr>
              <p:cNvPr id="19" name="Freeform 47"/>
              <p:cNvSpPr>
                <a:spLocks/>
              </p:cNvSpPr>
              <p:nvPr/>
            </p:nvSpPr>
            <p:spPr bwMode="auto">
              <a:xfrm>
                <a:off x="1322899" y="1643098"/>
                <a:ext cx="277184" cy="520017"/>
              </a:xfrm>
              <a:custGeom>
                <a:avLst/>
                <a:gdLst>
                  <a:gd name="T0" fmla="*/ 689 w 1169"/>
                  <a:gd name="T1" fmla="*/ 11 h 2196"/>
                  <a:gd name="T2" fmla="*/ 767 w 1169"/>
                  <a:gd name="T3" fmla="*/ 49 h 2196"/>
                  <a:gd name="T4" fmla="*/ 839 w 1169"/>
                  <a:gd name="T5" fmla="*/ 95 h 2196"/>
                  <a:gd name="T6" fmla="*/ 932 w 1169"/>
                  <a:gd name="T7" fmla="*/ 167 h 2196"/>
                  <a:gd name="T8" fmla="*/ 1014 w 1169"/>
                  <a:gd name="T9" fmla="*/ 258 h 2196"/>
                  <a:gd name="T10" fmla="*/ 1084 w 1169"/>
                  <a:gd name="T11" fmla="*/ 376 h 2196"/>
                  <a:gd name="T12" fmla="*/ 1136 w 1169"/>
                  <a:gd name="T13" fmla="*/ 527 h 2196"/>
                  <a:gd name="T14" fmla="*/ 1164 w 1169"/>
                  <a:gd name="T15" fmla="*/ 721 h 2196"/>
                  <a:gd name="T16" fmla="*/ 1166 w 1169"/>
                  <a:gd name="T17" fmla="*/ 902 h 2196"/>
                  <a:gd name="T18" fmla="*/ 1126 w 1169"/>
                  <a:gd name="T19" fmla="*/ 964 h 2196"/>
                  <a:gd name="T20" fmla="*/ 1056 w 1169"/>
                  <a:gd name="T21" fmla="*/ 988 h 2196"/>
                  <a:gd name="T22" fmla="*/ 1006 w 1169"/>
                  <a:gd name="T23" fmla="*/ 976 h 2196"/>
                  <a:gd name="T24" fmla="*/ 956 w 1169"/>
                  <a:gd name="T25" fmla="*/ 924 h 2196"/>
                  <a:gd name="T26" fmla="*/ 945 w 1169"/>
                  <a:gd name="T27" fmla="*/ 804 h 2196"/>
                  <a:gd name="T28" fmla="*/ 928 w 1169"/>
                  <a:gd name="T29" fmla="*/ 628 h 2196"/>
                  <a:gd name="T30" fmla="*/ 893 w 1169"/>
                  <a:gd name="T31" fmla="*/ 497 h 2196"/>
                  <a:gd name="T32" fmla="*/ 884 w 1169"/>
                  <a:gd name="T33" fmla="*/ 703 h 2196"/>
                  <a:gd name="T34" fmla="*/ 911 w 1169"/>
                  <a:gd name="T35" fmla="*/ 818 h 2196"/>
                  <a:gd name="T36" fmla="*/ 945 w 1169"/>
                  <a:gd name="T37" fmla="*/ 972 h 2196"/>
                  <a:gd name="T38" fmla="*/ 980 w 1169"/>
                  <a:gd name="T39" fmla="*/ 1139 h 2196"/>
                  <a:gd name="T40" fmla="*/ 1007 w 1169"/>
                  <a:gd name="T41" fmla="*/ 1299 h 2196"/>
                  <a:gd name="T42" fmla="*/ 1023 w 1169"/>
                  <a:gd name="T43" fmla="*/ 1426 h 2196"/>
                  <a:gd name="T44" fmla="*/ 990 w 1169"/>
                  <a:gd name="T45" fmla="*/ 1506 h 2196"/>
                  <a:gd name="T46" fmla="*/ 900 w 1169"/>
                  <a:gd name="T47" fmla="*/ 1559 h 2196"/>
                  <a:gd name="T48" fmla="*/ 860 w 1169"/>
                  <a:gd name="T49" fmla="*/ 2094 h 2196"/>
                  <a:gd name="T50" fmla="*/ 814 w 1169"/>
                  <a:gd name="T51" fmla="*/ 2168 h 2196"/>
                  <a:gd name="T52" fmla="*/ 731 w 1169"/>
                  <a:gd name="T53" fmla="*/ 2196 h 2196"/>
                  <a:gd name="T54" fmla="*/ 672 w 1169"/>
                  <a:gd name="T55" fmla="*/ 2183 h 2196"/>
                  <a:gd name="T56" fmla="*/ 611 w 1169"/>
                  <a:gd name="T57" fmla="*/ 2122 h 2196"/>
                  <a:gd name="T58" fmla="*/ 598 w 1169"/>
                  <a:gd name="T59" fmla="*/ 1607 h 2196"/>
                  <a:gd name="T60" fmla="*/ 575 w 1169"/>
                  <a:gd name="T61" fmla="*/ 2094 h 2196"/>
                  <a:gd name="T62" fmla="*/ 529 w 1169"/>
                  <a:gd name="T63" fmla="*/ 2168 h 2196"/>
                  <a:gd name="T64" fmla="*/ 447 w 1169"/>
                  <a:gd name="T65" fmla="*/ 2196 h 2196"/>
                  <a:gd name="T66" fmla="*/ 364 w 1169"/>
                  <a:gd name="T67" fmla="*/ 2168 h 2196"/>
                  <a:gd name="T68" fmla="*/ 317 w 1169"/>
                  <a:gd name="T69" fmla="*/ 2094 h 2196"/>
                  <a:gd name="T70" fmla="*/ 274 w 1169"/>
                  <a:gd name="T71" fmla="*/ 1571 h 2196"/>
                  <a:gd name="T72" fmla="*/ 176 w 1169"/>
                  <a:gd name="T73" fmla="*/ 1535 h 2196"/>
                  <a:gd name="T74" fmla="*/ 126 w 1169"/>
                  <a:gd name="T75" fmla="*/ 1492 h 2196"/>
                  <a:gd name="T76" fmla="*/ 126 w 1169"/>
                  <a:gd name="T77" fmla="*/ 1435 h 2196"/>
                  <a:gd name="T78" fmla="*/ 144 w 1169"/>
                  <a:gd name="T79" fmla="*/ 1333 h 2196"/>
                  <a:gd name="T80" fmla="*/ 172 w 1169"/>
                  <a:gd name="T81" fmla="*/ 1197 h 2196"/>
                  <a:gd name="T82" fmla="*/ 204 w 1169"/>
                  <a:gd name="T83" fmla="*/ 1043 h 2196"/>
                  <a:gd name="T84" fmla="*/ 238 w 1169"/>
                  <a:gd name="T85" fmla="*/ 893 h 2196"/>
                  <a:gd name="T86" fmla="*/ 267 w 1169"/>
                  <a:gd name="T87" fmla="*/ 764 h 2196"/>
                  <a:gd name="T88" fmla="*/ 287 w 1169"/>
                  <a:gd name="T89" fmla="*/ 677 h 2196"/>
                  <a:gd name="T90" fmla="*/ 259 w 1169"/>
                  <a:gd name="T91" fmla="*/ 546 h 2196"/>
                  <a:gd name="T92" fmla="*/ 233 w 1169"/>
                  <a:gd name="T93" fmla="*/ 688 h 2196"/>
                  <a:gd name="T94" fmla="*/ 225 w 1169"/>
                  <a:gd name="T95" fmla="*/ 875 h 2196"/>
                  <a:gd name="T96" fmla="*/ 201 w 1169"/>
                  <a:gd name="T97" fmla="*/ 945 h 2196"/>
                  <a:gd name="T98" fmla="*/ 139 w 1169"/>
                  <a:gd name="T99" fmla="*/ 985 h 2196"/>
                  <a:gd name="T100" fmla="*/ 88 w 1169"/>
                  <a:gd name="T101" fmla="*/ 985 h 2196"/>
                  <a:gd name="T102" fmla="*/ 25 w 1169"/>
                  <a:gd name="T103" fmla="*/ 947 h 2196"/>
                  <a:gd name="T104" fmla="*/ 0 w 1169"/>
                  <a:gd name="T105" fmla="*/ 877 h 2196"/>
                  <a:gd name="T106" fmla="*/ 12 w 1169"/>
                  <a:gd name="T107" fmla="*/ 652 h 2196"/>
                  <a:gd name="T108" fmla="*/ 48 w 1169"/>
                  <a:gd name="T109" fmla="*/ 472 h 2196"/>
                  <a:gd name="T110" fmla="*/ 107 w 1169"/>
                  <a:gd name="T111" fmla="*/ 332 h 2196"/>
                  <a:gd name="T112" fmla="*/ 181 w 1169"/>
                  <a:gd name="T113" fmla="*/ 224 h 2196"/>
                  <a:gd name="T114" fmla="*/ 268 w 1169"/>
                  <a:gd name="T115" fmla="*/ 142 h 2196"/>
                  <a:gd name="T116" fmla="*/ 361 w 1169"/>
                  <a:gd name="T117" fmla="*/ 74 h 2196"/>
                  <a:gd name="T118" fmla="*/ 397 w 1169"/>
                  <a:gd name="T119" fmla="*/ 53 h 2196"/>
                  <a:gd name="T120" fmla="*/ 510 w 1169"/>
                  <a:gd name="T121"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9" h="2196">
                    <a:moveTo>
                      <a:pt x="652" y="0"/>
                    </a:moveTo>
                    <a:lnTo>
                      <a:pt x="653" y="0"/>
                    </a:lnTo>
                    <a:lnTo>
                      <a:pt x="689" y="11"/>
                    </a:lnTo>
                    <a:lnTo>
                      <a:pt x="724" y="26"/>
                    </a:lnTo>
                    <a:lnTo>
                      <a:pt x="757" y="46"/>
                    </a:lnTo>
                    <a:lnTo>
                      <a:pt x="767" y="49"/>
                    </a:lnTo>
                    <a:lnTo>
                      <a:pt x="775" y="54"/>
                    </a:lnTo>
                    <a:lnTo>
                      <a:pt x="808" y="74"/>
                    </a:lnTo>
                    <a:lnTo>
                      <a:pt x="839" y="95"/>
                    </a:lnTo>
                    <a:lnTo>
                      <a:pt x="870" y="118"/>
                    </a:lnTo>
                    <a:lnTo>
                      <a:pt x="902" y="142"/>
                    </a:lnTo>
                    <a:lnTo>
                      <a:pt x="932" y="167"/>
                    </a:lnTo>
                    <a:lnTo>
                      <a:pt x="960" y="194"/>
                    </a:lnTo>
                    <a:lnTo>
                      <a:pt x="988" y="224"/>
                    </a:lnTo>
                    <a:lnTo>
                      <a:pt x="1014" y="258"/>
                    </a:lnTo>
                    <a:lnTo>
                      <a:pt x="1040" y="293"/>
                    </a:lnTo>
                    <a:lnTo>
                      <a:pt x="1062" y="332"/>
                    </a:lnTo>
                    <a:lnTo>
                      <a:pt x="1084" y="376"/>
                    </a:lnTo>
                    <a:lnTo>
                      <a:pt x="1103" y="421"/>
                    </a:lnTo>
                    <a:lnTo>
                      <a:pt x="1121" y="472"/>
                    </a:lnTo>
                    <a:lnTo>
                      <a:pt x="1136" y="527"/>
                    </a:lnTo>
                    <a:lnTo>
                      <a:pt x="1148" y="587"/>
                    </a:lnTo>
                    <a:lnTo>
                      <a:pt x="1158" y="652"/>
                    </a:lnTo>
                    <a:lnTo>
                      <a:pt x="1164" y="721"/>
                    </a:lnTo>
                    <a:lnTo>
                      <a:pt x="1168" y="796"/>
                    </a:lnTo>
                    <a:lnTo>
                      <a:pt x="1169" y="877"/>
                    </a:lnTo>
                    <a:lnTo>
                      <a:pt x="1166" y="902"/>
                    </a:lnTo>
                    <a:lnTo>
                      <a:pt x="1157" y="927"/>
                    </a:lnTo>
                    <a:lnTo>
                      <a:pt x="1144" y="947"/>
                    </a:lnTo>
                    <a:lnTo>
                      <a:pt x="1126" y="964"/>
                    </a:lnTo>
                    <a:lnTo>
                      <a:pt x="1106" y="977"/>
                    </a:lnTo>
                    <a:lnTo>
                      <a:pt x="1083" y="985"/>
                    </a:lnTo>
                    <a:lnTo>
                      <a:pt x="1056" y="988"/>
                    </a:lnTo>
                    <a:lnTo>
                      <a:pt x="1055" y="988"/>
                    </a:lnTo>
                    <a:lnTo>
                      <a:pt x="1030" y="985"/>
                    </a:lnTo>
                    <a:lnTo>
                      <a:pt x="1006" y="976"/>
                    </a:lnTo>
                    <a:lnTo>
                      <a:pt x="986" y="963"/>
                    </a:lnTo>
                    <a:lnTo>
                      <a:pt x="969" y="945"/>
                    </a:lnTo>
                    <a:lnTo>
                      <a:pt x="956" y="924"/>
                    </a:lnTo>
                    <a:lnTo>
                      <a:pt x="947" y="900"/>
                    </a:lnTo>
                    <a:lnTo>
                      <a:pt x="945" y="875"/>
                    </a:lnTo>
                    <a:lnTo>
                      <a:pt x="945" y="804"/>
                    </a:lnTo>
                    <a:lnTo>
                      <a:pt x="941" y="739"/>
                    </a:lnTo>
                    <a:lnTo>
                      <a:pt x="936" y="680"/>
                    </a:lnTo>
                    <a:lnTo>
                      <a:pt x="928" y="628"/>
                    </a:lnTo>
                    <a:lnTo>
                      <a:pt x="918" y="580"/>
                    </a:lnTo>
                    <a:lnTo>
                      <a:pt x="906" y="536"/>
                    </a:lnTo>
                    <a:lnTo>
                      <a:pt x="893" y="497"/>
                    </a:lnTo>
                    <a:lnTo>
                      <a:pt x="878" y="461"/>
                    </a:lnTo>
                    <a:lnTo>
                      <a:pt x="878" y="677"/>
                    </a:lnTo>
                    <a:lnTo>
                      <a:pt x="884" y="703"/>
                    </a:lnTo>
                    <a:lnTo>
                      <a:pt x="892" y="736"/>
                    </a:lnTo>
                    <a:lnTo>
                      <a:pt x="900" y="775"/>
                    </a:lnTo>
                    <a:lnTo>
                      <a:pt x="911" y="818"/>
                    </a:lnTo>
                    <a:lnTo>
                      <a:pt x="922" y="866"/>
                    </a:lnTo>
                    <a:lnTo>
                      <a:pt x="933" y="918"/>
                    </a:lnTo>
                    <a:lnTo>
                      <a:pt x="945" y="972"/>
                    </a:lnTo>
                    <a:lnTo>
                      <a:pt x="957" y="1027"/>
                    </a:lnTo>
                    <a:lnTo>
                      <a:pt x="969" y="1083"/>
                    </a:lnTo>
                    <a:lnTo>
                      <a:pt x="980" y="1139"/>
                    </a:lnTo>
                    <a:lnTo>
                      <a:pt x="990" y="1194"/>
                    </a:lnTo>
                    <a:lnTo>
                      <a:pt x="1000" y="1248"/>
                    </a:lnTo>
                    <a:lnTo>
                      <a:pt x="1007" y="1299"/>
                    </a:lnTo>
                    <a:lnTo>
                      <a:pt x="1014" y="1345"/>
                    </a:lnTo>
                    <a:lnTo>
                      <a:pt x="1019" y="1389"/>
                    </a:lnTo>
                    <a:lnTo>
                      <a:pt x="1023" y="1426"/>
                    </a:lnTo>
                    <a:lnTo>
                      <a:pt x="1024" y="1457"/>
                    </a:lnTo>
                    <a:lnTo>
                      <a:pt x="1010" y="1483"/>
                    </a:lnTo>
                    <a:lnTo>
                      <a:pt x="990" y="1506"/>
                    </a:lnTo>
                    <a:lnTo>
                      <a:pt x="965" y="1527"/>
                    </a:lnTo>
                    <a:lnTo>
                      <a:pt x="935" y="1545"/>
                    </a:lnTo>
                    <a:lnTo>
                      <a:pt x="900" y="1559"/>
                    </a:lnTo>
                    <a:lnTo>
                      <a:pt x="863" y="1572"/>
                    </a:lnTo>
                    <a:lnTo>
                      <a:pt x="863" y="2064"/>
                    </a:lnTo>
                    <a:lnTo>
                      <a:pt x="860" y="2094"/>
                    </a:lnTo>
                    <a:lnTo>
                      <a:pt x="850" y="2123"/>
                    </a:lnTo>
                    <a:lnTo>
                      <a:pt x="834" y="2147"/>
                    </a:lnTo>
                    <a:lnTo>
                      <a:pt x="814" y="2168"/>
                    </a:lnTo>
                    <a:lnTo>
                      <a:pt x="789" y="2183"/>
                    </a:lnTo>
                    <a:lnTo>
                      <a:pt x="761" y="2193"/>
                    </a:lnTo>
                    <a:lnTo>
                      <a:pt x="731" y="2196"/>
                    </a:lnTo>
                    <a:lnTo>
                      <a:pt x="730" y="2196"/>
                    </a:lnTo>
                    <a:lnTo>
                      <a:pt x="700" y="2193"/>
                    </a:lnTo>
                    <a:lnTo>
                      <a:pt x="672" y="2183"/>
                    </a:lnTo>
                    <a:lnTo>
                      <a:pt x="647" y="2168"/>
                    </a:lnTo>
                    <a:lnTo>
                      <a:pt x="627" y="2147"/>
                    </a:lnTo>
                    <a:lnTo>
                      <a:pt x="611" y="2122"/>
                    </a:lnTo>
                    <a:lnTo>
                      <a:pt x="601" y="2094"/>
                    </a:lnTo>
                    <a:lnTo>
                      <a:pt x="598" y="2064"/>
                    </a:lnTo>
                    <a:lnTo>
                      <a:pt x="598" y="1607"/>
                    </a:lnTo>
                    <a:lnTo>
                      <a:pt x="579" y="1607"/>
                    </a:lnTo>
                    <a:lnTo>
                      <a:pt x="579" y="2064"/>
                    </a:lnTo>
                    <a:lnTo>
                      <a:pt x="575" y="2094"/>
                    </a:lnTo>
                    <a:lnTo>
                      <a:pt x="565" y="2122"/>
                    </a:lnTo>
                    <a:lnTo>
                      <a:pt x="550" y="2147"/>
                    </a:lnTo>
                    <a:lnTo>
                      <a:pt x="529" y="2168"/>
                    </a:lnTo>
                    <a:lnTo>
                      <a:pt x="505" y="2183"/>
                    </a:lnTo>
                    <a:lnTo>
                      <a:pt x="477" y="2193"/>
                    </a:lnTo>
                    <a:lnTo>
                      <a:pt x="447" y="2196"/>
                    </a:lnTo>
                    <a:lnTo>
                      <a:pt x="417" y="2193"/>
                    </a:lnTo>
                    <a:lnTo>
                      <a:pt x="388" y="2183"/>
                    </a:lnTo>
                    <a:lnTo>
                      <a:pt x="364" y="2168"/>
                    </a:lnTo>
                    <a:lnTo>
                      <a:pt x="343" y="2147"/>
                    </a:lnTo>
                    <a:lnTo>
                      <a:pt x="328" y="2122"/>
                    </a:lnTo>
                    <a:lnTo>
                      <a:pt x="317" y="2094"/>
                    </a:lnTo>
                    <a:lnTo>
                      <a:pt x="315" y="2064"/>
                    </a:lnTo>
                    <a:lnTo>
                      <a:pt x="315" y="1581"/>
                    </a:lnTo>
                    <a:lnTo>
                      <a:pt x="274" y="1571"/>
                    </a:lnTo>
                    <a:lnTo>
                      <a:pt x="237" y="1560"/>
                    </a:lnTo>
                    <a:lnTo>
                      <a:pt x="204" y="1548"/>
                    </a:lnTo>
                    <a:lnTo>
                      <a:pt x="176" y="1535"/>
                    </a:lnTo>
                    <a:lnTo>
                      <a:pt x="154" y="1522"/>
                    </a:lnTo>
                    <a:lnTo>
                      <a:pt x="137" y="1506"/>
                    </a:lnTo>
                    <a:lnTo>
                      <a:pt x="126" y="1492"/>
                    </a:lnTo>
                    <a:lnTo>
                      <a:pt x="122" y="1475"/>
                    </a:lnTo>
                    <a:lnTo>
                      <a:pt x="124" y="1458"/>
                    </a:lnTo>
                    <a:lnTo>
                      <a:pt x="126" y="1435"/>
                    </a:lnTo>
                    <a:lnTo>
                      <a:pt x="131" y="1407"/>
                    </a:lnTo>
                    <a:lnTo>
                      <a:pt x="137" y="1372"/>
                    </a:lnTo>
                    <a:lnTo>
                      <a:pt x="144" y="1333"/>
                    </a:lnTo>
                    <a:lnTo>
                      <a:pt x="152" y="1290"/>
                    </a:lnTo>
                    <a:lnTo>
                      <a:pt x="161" y="1245"/>
                    </a:lnTo>
                    <a:lnTo>
                      <a:pt x="172" y="1197"/>
                    </a:lnTo>
                    <a:lnTo>
                      <a:pt x="181" y="1146"/>
                    </a:lnTo>
                    <a:lnTo>
                      <a:pt x="193" y="1095"/>
                    </a:lnTo>
                    <a:lnTo>
                      <a:pt x="204" y="1043"/>
                    </a:lnTo>
                    <a:lnTo>
                      <a:pt x="215" y="991"/>
                    </a:lnTo>
                    <a:lnTo>
                      <a:pt x="227" y="941"/>
                    </a:lnTo>
                    <a:lnTo>
                      <a:pt x="238" y="893"/>
                    </a:lnTo>
                    <a:lnTo>
                      <a:pt x="247" y="847"/>
                    </a:lnTo>
                    <a:lnTo>
                      <a:pt x="257" y="804"/>
                    </a:lnTo>
                    <a:lnTo>
                      <a:pt x="267" y="764"/>
                    </a:lnTo>
                    <a:lnTo>
                      <a:pt x="274" y="730"/>
                    </a:lnTo>
                    <a:lnTo>
                      <a:pt x="281" y="700"/>
                    </a:lnTo>
                    <a:lnTo>
                      <a:pt x="287" y="677"/>
                    </a:lnTo>
                    <a:lnTo>
                      <a:pt x="287" y="473"/>
                    </a:lnTo>
                    <a:lnTo>
                      <a:pt x="273" y="508"/>
                    </a:lnTo>
                    <a:lnTo>
                      <a:pt x="259" y="546"/>
                    </a:lnTo>
                    <a:lnTo>
                      <a:pt x="249" y="589"/>
                    </a:lnTo>
                    <a:lnTo>
                      <a:pt x="240" y="636"/>
                    </a:lnTo>
                    <a:lnTo>
                      <a:pt x="233" y="688"/>
                    </a:lnTo>
                    <a:lnTo>
                      <a:pt x="228" y="745"/>
                    </a:lnTo>
                    <a:lnTo>
                      <a:pt x="225" y="806"/>
                    </a:lnTo>
                    <a:lnTo>
                      <a:pt x="225" y="875"/>
                    </a:lnTo>
                    <a:lnTo>
                      <a:pt x="222" y="900"/>
                    </a:lnTo>
                    <a:lnTo>
                      <a:pt x="214" y="924"/>
                    </a:lnTo>
                    <a:lnTo>
                      <a:pt x="201" y="945"/>
                    </a:lnTo>
                    <a:lnTo>
                      <a:pt x="184" y="963"/>
                    </a:lnTo>
                    <a:lnTo>
                      <a:pt x="163" y="976"/>
                    </a:lnTo>
                    <a:lnTo>
                      <a:pt x="139" y="985"/>
                    </a:lnTo>
                    <a:lnTo>
                      <a:pt x="114" y="988"/>
                    </a:lnTo>
                    <a:lnTo>
                      <a:pt x="113" y="988"/>
                    </a:lnTo>
                    <a:lnTo>
                      <a:pt x="88" y="985"/>
                    </a:lnTo>
                    <a:lnTo>
                      <a:pt x="64" y="977"/>
                    </a:lnTo>
                    <a:lnTo>
                      <a:pt x="43" y="964"/>
                    </a:lnTo>
                    <a:lnTo>
                      <a:pt x="25" y="947"/>
                    </a:lnTo>
                    <a:lnTo>
                      <a:pt x="12" y="927"/>
                    </a:lnTo>
                    <a:lnTo>
                      <a:pt x="4" y="902"/>
                    </a:lnTo>
                    <a:lnTo>
                      <a:pt x="0" y="877"/>
                    </a:lnTo>
                    <a:lnTo>
                      <a:pt x="1" y="797"/>
                    </a:lnTo>
                    <a:lnTo>
                      <a:pt x="5" y="721"/>
                    </a:lnTo>
                    <a:lnTo>
                      <a:pt x="12" y="652"/>
                    </a:lnTo>
                    <a:lnTo>
                      <a:pt x="22" y="587"/>
                    </a:lnTo>
                    <a:lnTo>
                      <a:pt x="34" y="527"/>
                    </a:lnTo>
                    <a:lnTo>
                      <a:pt x="48" y="472"/>
                    </a:lnTo>
                    <a:lnTo>
                      <a:pt x="66" y="421"/>
                    </a:lnTo>
                    <a:lnTo>
                      <a:pt x="85" y="376"/>
                    </a:lnTo>
                    <a:lnTo>
                      <a:pt x="107" y="332"/>
                    </a:lnTo>
                    <a:lnTo>
                      <a:pt x="130" y="294"/>
                    </a:lnTo>
                    <a:lnTo>
                      <a:pt x="155" y="258"/>
                    </a:lnTo>
                    <a:lnTo>
                      <a:pt x="181" y="224"/>
                    </a:lnTo>
                    <a:lnTo>
                      <a:pt x="209" y="194"/>
                    </a:lnTo>
                    <a:lnTo>
                      <a:pt x="238" y="167"/>
                    </a:lnTo>
                    <a:lnTo>
                      <a:pt x="268" y="142"/>
                    </a:lnTo>
                    <a:lnTo>
                      <a:pt x="299" y="118"/>
                    </a:lnTo>
                    <a:lnTo>
                      <a:pt x="330" y="95"/>
                    </a:lnTo>
                    <a:lnTo>
                      <a:pt x="361" y="74"/>
                    </a:lnTo>
                    <a:lnTo>
                      <a:pt x="394" y="54"/>
                    </a:lnTo>
                    <a:lnTo>
                      <a:pt x="395" y="53"/>
                    </a:lnTo>
                    <a:lnTo>
                      <a:pt x="397" y="53"/>
                    </a:lnTo>
                    <a:lnTo>
                      <a:pt x="432" y="30"/>
                    </a:lnTo>
                    <a:lnTo>
                      <a:pt x="471" y="13"/>
                    </a:lnTo>
                    <a:lnTo>
                      <a:pt x="510" y="0"/>
                    </a:lnTo>
                    <a:lnTo>
                      <a:pt x="582" y="73"/>
                    </a:lnTo>
                    <a:lnTo>
                      <a:pt x="652" y="0"/>
                    </a:lnTo>
                    <a:close/>
                  </a:path>
                </a:pathLst>
              </a:custGeom>
              <a:solidFill>
                <a:schemeClr val="accent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grpSp>
      </p:grpSp>
      <p:grpSp>
        <p:nvGrpSpPr>
          <p:cNvPr id="6" name="Gruppieren 5"/>
          <p:cNvGrpSpPr/>
          <p:nvPr/>
        </p:nvGrpSpPr>
        <p:grpSpPr>
          <a:xfrm>
            <a:off x="6352895" y="2512851"/>
            <a:ext cx="3190562" cy="1200329"/>
            <a:chOff x="7937208" y="2241808"/>
            <a:chExt cx="3190562" cy="1200329"/>
          </a:xfrm>
        </p:grpSpPr>
        <p:sp>
          <p:nvSpPr>
            <p:cNvPr id="85" name="Freeform 6"/>
            <p:cNvSpPr>
              <a:spLocks noChangeAspect="1" noEditPoints="1"/>
            </p:cNvSpPr>
            <p:nvPr/>
          </p:nvSpPr>
          <p:spPr bwMode="auto">
            <a:xfrm>
              <a:off x="7937208" y="2331806"/>
              <a:ext cx="684211" cy="324000"/>
            </a:xfrm>
            <a:custGeom>
              <a:avLst/>
              <a:gdLst>
                <a:gd name="T0" fmla="*/ 1831 w 2048"/>
                <a:gd name="T1" fmla="*/ 0 h 970"/>
                <a:gd name="T2" fmla="*/ 1613 w 2048"/>
                <a:gd name="T3" fmla="*/ 217 h 970"/>
                <a:gd name="T4" fmla="*/ 1648 w 2048"/>
                <a:gd name="T5" fmla="*/ 336 h 970"/>
                <a:gd name="T6" fmla="*/ 1413 w 2048"/>
                <a:gd name="T7" fmla="*/ 571 h 970"/>
                <a:gd name="T8" fmla="*/ 1295 w 2048"/>
                <a:gd name="T9" fmla="*/ 535 h 970"/>
                <a:gd name="T10" fmla="*/ 1173 w 2048"/>
                <a:gd name="T11" fmla="*/ 573 h 970"/>
                <a:gd name="T12" fmla="*/ 935 w 2048"/>
                <a:gd name="T13" fmla="*/ 336 h 970"/>
                <a:gd name="T14" fmla="*/ 971 w 2048"/>
                <a:gd name="T15" fmla="*/ 217 h 970"/>
                <a:gd name="T16" fmla="*/ 753 w 2048"/>
                <a:gd name="T17" fmla="*/ 0 h 970"/>
                <a:gd name="T18" fmla="*/ 536 w 2048"/>
                <a:gd name="T19" fmla="*/ 217 h 970"/>
                <a:gd name="T20" fmla="*/ 571 w 2048"/>
                <a:gd name="T21" fmla="*/ 336 h 970"/>
                <a:gd name="T22" fmla="*/ 336 w 2048"/>
                <a:gd name="T23" fmla="*/ 571 h 970"/>
                <a:gd name="T24" fmla="*/ 217 w 2048"/>
                <a:gd name="T25" fmla="*/ 535 h 970"/>
                <a:gd name="T26" fmla="*/ 0 w 2048"/>
                <a:gd name="T27" fmla="*/ 753 h 970"/>
                <a:gd name="T28" fmla="*/ 217 w 2048"/>
                <a:gd name="T29" fmla="*/ 970 h 970"/>
                <a:gd name="T30" fmla="*/ 435 w 2048"/>
                <a:gd name="T31" fmla="*/ 753 h 970"/>
                <a:gd name="T32" fmla="*/ 400 w 2048"/>
                <a:gd name="T33" fmla="*/ 634 h 970"/>
                <a:gd name="T34" fmla="*/ 635 w 2048"/>
                <a:gd name="T35" fmla="*/ 399 h 970"/>
                <a:gd name="T36" fmla="*/ 753 w 2048"/>
                <a:gd name="T37" fmla="*/ 435 h 970"/>
                <a:gd name="T38" fmla="*/ 872 w 2048"/>
                <a:gd name="T39" fmla="*/ 399 h 970"/>
                <a:gd name="T40" fmla="*/ 1110 w 2048"/>
                <a:gd name="T41" fmla="*/ 638 h 970"/>
                <a:gd name="T42" fmla="*/ 1077 w 2048"/>
                <a:gd name="T43" fmla="*/ 753 h 970"/>
                <a:gd name="T44" fmla="*/ 1295 w 2048"/>
                <a:gd name="T45" fmla="*/ 970 h 970"/>
                <a:gd name="T46" fmla="*/ 1512 w 2048"/>
                <a:gd name="T47" fmla="*/ 753 h 970"/>
                <a:gd name="T48" fmla="*/ 1477 w 2048"/>
                <a:gd name="T49" fmla="*/ 634 h 970"/>
                <a:gd name="T50" fmla="*/ 1712 w 2048"/>
                <a:gd name="T51" fmla="*/ 399 h 970"/>
                <a:gd name="T52" fmla="*/ 1831 w 2048"/>
                <a:gd name="T53" fmla="*/ 435 h 970"/>
                <a:gd name="T54" fmla="*/ 2048 w 2048"/>
                <a:gd name="T55" fmla="*/ 217 h 970"/>
                <a:gd name="T56" fmla="*/ 1831 w 2048"/>
                <a:gd name="T57" fmla="*/ 0 h 970"/>
                <a:gd name="T58" fmla="*/ 217 w 2048"/>
                <a:gd name="T59" fmla="*/ 880 h 970"/>
                <a:gd name="T60" fmla="*/ 90 w 2048"/>
                <a:gd name="T61" fmla="*/ 753 h 970"/>
                <a:gd name="T62" fmla="*/ 217 w 2048"/>
                <a:gd name="T63" fmla="*/ 625 h 970"/>
                <a:gd name="T64" fmla="*/ 345 w 2048"/>
                <a:gd name="T65" fmla="*/ 753 h 970"/>
                <a:gd name="T66" fmla="*/ 217 w 2048"/>
                <a:gd name="T67" fmla="*/ 880 h 970"/>
                <a:gd name="T68" fmla="*/ 626 w 2048"/>
                <a:gd name="T69" fmla="*/ 217 h 970"/>
                <a:gd name="T70" fmla="*/ 753 w 2048"/>
                <a:gd name="T71" fmla="*/ 90 h 970"/>
                <a:gd name="T72" fmla="*/ 881 w 2048"/>
                <a:gd name="T73" fmla="*/ 217 h 970"/>
                <a:gd name="T74" fmla="*/ 753 w 2048"/>
                <a:gd name="T75" fmla="*/ 345 h 970"/>
                <a:gd name="T76" fmla="*/ 626 w 2048"/>
                <a:gd name="T77" fmla="*/ 217 h 970"/>
                <a:gd name="T78" fmla="*/ 1295 w 2048"/>
                <a:gd name="T79" fmla="*/ 880 h 970"/>
                <a:gd name="T80" fmla="*/ 1167 w 2048"/>
                <a:gd name="T81" fmla="*/ 753 h 970"/>
                <a:gd name="T82" fmla="*/ 1295 w 2048"/>
                <a:gd name="T83" fmla="*/ 625 h 970"/>
                <a:gd name="T84" fmla="*/ 1422 w 2048"/>
                <a:gd name="T85" fmla="*/ 753 h 970"/>
                <a:gd name="T86" fmla="*/ 1295 w 2048"/>
                <a:gd name="T87" fmla="*/ 880 h 970"/>
                <a:gd name="T88" fmla="*/ 1831 w 2048"/>
                <a:gd name="T89" fmla="*/ 345 h 970"/>
                <a:gd name="T90" fmla="*/ 1703 w 2048"/>
                <a:gd name="T91" fmla="*/ 217 h 970"/>
                <a:gd name="T92" fmla="*/ 1831 w 2048"/>
                <a:gd name="T93" fmla="*/ 90 h 970"/>
                <a:gd name="T94" fmla="*/ 1958 w 2048"/>
                <a:gd name="T95" fmla="*/ 217 h 970"/>
                <a:gd name="T96" fmla="*/ 1831 w 2048"/>
                <a:gd name="T97" fmla="*/ 345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48" h="970">
                  <a:moveTo>
                    <a:pt x="1831" y="0"/>
                  </a:moveTo>
                  <a:cubicBezTo>
                    <a:pt x="1711" y="0"/>
                    <a:pt x="1613" y="97"/>
                    <a:pt x="1613" y="217"/>
                  </a:cubicBezTo>
                  <a:cubicBezTo>
                    <a:pt x="1613" y="261"/>
                    <a:pt x="1626" y="302"/>
                    <a:pt x="1648" y="336"/>
                  </a:cubicBezTo>
                  <a:cubicBezTo>
                    <a:pt x="1413" y="571"/>
                    <a:pt x="1413" y="571"/>
                    <a:pt x="1413" y="571"/>
                  </a:cubicBezTo>
                  <a:cubicBezTo>
                    <a:pt x="1379" y="548"/>
                    <a:pt x="1339" y="535"/>
                    <a:pt x="1295" y="535"/>
                  </a:cubicBezTo>
                  <a:cubicBezTo>
                    <a:pt x="1250" y="535"/>
                    <a:pt x="1207" y="549"/>
                    <a:pt x="1173" y="573"/>
                  </a:cubicBezTo>
                  <a:cubicBezTo>
                    <a:pt x="935" y="336"/>
                    <a:pt x="935" y="336"/>
                    <a:pt x="935" y="336"/>
                  </a:cubicBezTo>
                  <a:cubicBezTo>
                    <a:pt x="958" y="302"/>
                    <a:pt x="971" y="261"/>
                    <a:pt x="971" y="217"/>
                  </a:cubicBezTo>
                  <a:cubicBezTo>
                    <a:pt x="971" y="97"/>
                    <a:pt x="873" y="0"/>
                    <a:pt x="753" y="0"/>
                  </a:cubicBezTo>
                  <a:cubicBezTo>
                    <a:pt x="633" y="0"/>
                    <a:pt x="536" y="97"/>
                    <a:pt x="536" y="217"/>
                  </a:cubicBezTo>
                  <a:cubicBezTo>
                    <a:pt x="536" y="261"/>
                    <a:pt x="549" y="302"/>
                    <a:pt x="571" y="336"/>
                  </a:cubicBezTo>
                  <a:cubicBezTo>
                    <a:pt x="336" y="571"/>
                    <a:pt x="336" y="571"/>
                    <a:pt x="336" y="571"/>
                  </a:cubicBezTo>
                  <a:cubicBezTo>
                    <a:pt x="302" y="548"/>
                    <a:pt x="261" y="535"/>
                    <a:pt x="217" y="535"/>
                  </a:cubicBezTo>
                  <a:cubicBezTo>
                    <a:pt x="98" y="535"/>
                    <a:pt x="0" y="633"/>
                    <a:pt x="0" y="753"/>
                  </a:cubicBezTo>
                  <a:cubicBezTo>
                    <a:pt x="0" y="873"/>
                    <a:pt x="98" y="970"/>
                    <a:pt x="217" y="970"/>
                  </a:cubicBezTo>
                  <a:cubicBezTo>
                    <a:pt x="337" y="970"/>
                    <a:pt x="435" y="873"/>
                    <a:pt x="435" y="753"/>
                  </a:cubicBezTo>
                  <a:cubicBezTo>
                    <a:pt x="435" y="709"/>
                    <a:pt x="422" y="668"/>
                    <a:pt x="400" y="634"/>
                  </a:cubicBezTo>
                  <a:cubicBezTo>
                    <a:pt x="635" y="399"/>
                    <a:pt x="635" y="399"/>
                    <a:pt x="635" y="399"/>
                  </a:cubicBezTo>
                  <a:cubicBezTo>
                    <a:pt x="669" y="422"/>
                    <a:pt x="709" y="435"/>
                    <a:pt x="753" y="435"/>
                  </a:cubicBezTo>
                  <a:cubicBezTo>
                    <a:pt x="797" y="435"/>
                    <a:pt x="838" y="422"/>
                    <a:pt x="872" y="399"/>
                  </a:cubicBezTo>
                  <a:cubicBezTo>
                    <a:pt x="1110" y="638"/>
                    <a:pt x="1110" y="638"/>
                    <a:pt x="1110" y="638"/>
                  </a:cubicBezTo>
                  <a:cubicBezTo>
                    <a:pt x="1090" y="671"/>
                    <a:pt x="1077" y="711"/>
                    <a:pt x="1077" y="753"/>
                  </a:cubicBezTo>
                  <a:cubicBezTo>
                    <a:pt x="1077" y="873"/>
                    <a:pt x="1175" y="970"/>
                    <a:pt x="1295" y="970"/>
                  </a:cubicBezTo>
                  <a:cubicBezTo>
                    <a:pt x="1415" y="970"/>
                    <a:pt x="1512" y="873"/>
                    <a:pt x="1512" y="753"/>
                  </a:cubicBezTo>
                  <a:cubicBezTo>
                    <a:pt x="1512" y="709"/>
                    <a:pt x="1499" y="668"/>
                    <a:pt x="1477" y="634"/>
                  </a:cubicBezTo>
                  <a:cubicBezTo>
                    <a:pt x="1712" y="399"/>
                    <a:pt x="1712" y="399"/>
                    <a:pt x="1712" y="399"/>
                  </a:cubicBezTo>
                  <a:cubicBezTo>
                    <a:pt x="1746" y="422"/>
                    <a:pt x="1787" y="435"/>
                    <a:pt x="1831" y="435"/>
                  </a:cubicBezTo>
                  <a:cubicBezTo>
                    <a:pt x="1950" y="435"/>
                    <a:pt x="2048" y="337"/>
                    <a:pt x="2048" y="217"/>
                  </a:cubicBezTo>
                  <a:cubicBezTo>
                    <a:pt x="2048" y="97"/>
                    <a:pt x="1950" y="0"/>
                    <a:pt x="1831" y="0"/>
                  </a:cubicBezTo>
                  <a:close/>
                  <a:moveTo>
                    <a:pt x="217" y="880"/>
                  </a:moveTo>
                  <a:cubicBezTo>
                    <a:pt x="147" y="880"/>
                    <a:pt x="90" y="823"/>
                    <a:pt x="90" y="753"/>
                  </a:cubicBezTo>
                  <a:cubicBezTo>
                    <a:pt x="90" y="682"/>
                    <a:pt x="147" y="625"/>
                    <a:pt x="217" y="625"/>
                  </a:cubicBezTo>
                  <a:cubicBezTo>
                    <a:pt x="288" y="625"/>
                    <a:pt x="345" y="682"/>
                    <a:pt x="345" y="753"/>
                  </a:cubicBezTo>
                  <a:cubicBezTo>
                    <a:pt x="345" y="823"/>
                    <a:pt x="288" y="880"/>
                    <a:pt x="217" y="880"/>
                  </a:cubicBezTo>
                  <a:close/>
                  <a:moveTo>
                    <a:pt x="626" y="217"/>
                  </a:moveTo>
                  <a:cubicBezTo>
                    <a:pt x="626" y="147"/>
                    <a:pt x="683" y="90"/>
                    <a:pt x="753" y="90"/>
                  </a:cubicBezTo>
                  <a:cubicBezTo>
                    <a:pt x="823" y="90"/>
                    <a:pt x="881" y="147"/>
                    <a:pt x="881" y="217"/>
                  </a:cubicBezTo>
                  <a:cubicBezTo>
                    <a:pt x="881" y="288"/>
                    <a:pt x="823" y="345"/>
                    <a:pt x="753" y="345"/>
                  </a:cubicBezTo>
                  <a:cubicBezTo>
                    <a:pt x="683" y="345"/>
                    <a:pt x="626" y="288"/>
                    <a:pt x="626" y="217"/>
                  </a:cubicBezTo>
                  <a:close/>
                  <a:moveTo>
                    <a:pt x="1295" y="880"/>
                  </a:moveTo>
                  <a:cubicBezTo>
                    <a:pt x="1225" y="880"/>
                    <a:pt x="1167" y="823"/>
                    <a:pt x="1167" y="753"/>
                  </a:cubicBezTo>
                  <a:cubicBezTo>
                    <a:pt x="1167" y="682"/>
                    <a:pt x="1225" y="625"/>
                    <a:pt x="1295" y="625"/>
                  </a:cubicBezTo>
                  <a:cubicBezTo>
                    <a:pt x="1365" y="625"/>
                    <a:pt x="1422" y="682"/>
                    <a:pt x="1422" y="753"/>
                  </a:cubicBezTo>
                  <a:cubicBezTo>
                    <a:pt x="1422" y="823"/>
                    <a:pt x="1365" y="880"/>
                    <a:pt x="1295" y="880"/>
                  </a:cubicBezTo>
                  <a:close/>
                  <a:moveTo>
                    <a:pt x="1831" y="345"/>
                  </a:moveTo>
                  <a:cubicBezTo>
                    <a:pt x="1760" y="345"/>
                    <a:pt x="1703" y="288"/>
                    <a:pt x="1703" y="217"/>
                  </a:cubicBezTo>
                  <a:cubicBezTo>
                    <a:pt x="1703" y="147"/>
                    <a:pt x="1760" y="90"/>
                    <a:pt x="1831" y="90"/>
                  </a:cubicBezTo>
                  <a:cubicBezTo>
                    <a:pt x="1901" y="90"/>
                    <a:pt x="1958" y="147"/>
                    <a:pt x="1958" y="217"/>
                  </a:cubicBezTo>
                  <a:cubicBezTo>
                    <a:pt x="1958" y="288"/>
                    <a:pt x="1901" y="345"/>
                    <a:pt x="1831" y="345"/>
                  </a:cubicBezTo>
                  <a:close/>
                </a:path>
              </a:pathLst>
            </a:custGeom>
            <a:solidFill>
              <a:schemeClr val="accent3"/>
            </a:solidFill>
            <a:ln>
              <a:solidFill>
                <a:schemeClr val="accent3"/>
              </a:solidFill>
            </a:ln>
          </p:spPr>
          <p:txBody>
            <a:bodyPr vert="horz" wrap="square" lIns="91440" tIns="45720" rIns="91440" bIns="45720" numCol="1" anchor="t" anchorCtr="0" compatLnSpc="1">
              <a:prstTxWarp prst="textNoShape">
                <a:avLst/>
              </a:prstTxWarp>
            </a:bodyPr>
            <a:lstStyle/>
            <a:p>
              <a:endParaRPr lang="en-GB" dirty="0"/>
            </a:p>
          </p:txBody>
        </p:sp>
        <p:sp>
          <p:nvSpPr>
            <p:cNvPr id="89" name="Textfeld 88"/>
            <p:cNvSpPr txBox="1"/>
            <p:nvPr/>
          </p:nvSpPr>
          <p:spPr>
            <a:xfrm>
              <a:off x="8620107" y="2241808"/>
              <a:ext cx="2507663" cy="1200329"/>
            </a:xfrm>
            <a:prstGeom prst="rect">
              <a:avLst/>
            </a:prstGeom>
            <a:noFill/>
          </p:spPr>
          <p:txBody>
            <a:bodyPr wrap="square" rtlCol="0">
              <a:spAutoFit/>
            </a:bodyPr>
            <a:lstStyle/>
            <a:p>
              <a:pPr algn="l">
                <a:spcBef>
                  <a:spcPts val="0"/>
                </a:spcBef>
              </a:pPr>
              <a:r>
                <a:rPr lang="de-DE" sz="1200" kern="0" dirty="0"/>
                <a:t>Tracking:</a:t>
              </a:r>
            </a:p>
            <a:p>
              <a:pPr marL="171450" indent="-171450">
                <a:buFont typeface="Arial" panose="020B0604020202020204" pitchFamily="34" charset="0"/>
                <a:buChar char="•"/>
              </a:pPr>
              <a:r>
                <a:rPr lang="pl-PL" sz="1200" dirty="0"/>
                <a:t>W1 / </a:t>
              </a:r>
              <a:r>
                <a:rPr lang="de-DE" sz="1200" dirty="0"/>
                <a:t>April </a:t>
              </a:r>
              <a:r>
                <a:rPr lang="pl-PL" sz="1200" dirty="0"/>
                <a:t>2022</a:t>
              </a:r>
            </a:p>
            <a:p>
              <a:pPr marL="171450" indent="-171450">
                <a:buFont typeface="Arial" panose="020B0604020202020204" pitchFamily="34" charset="0"/>
                <a:buChar char="•"/>
              </a:pPr>
              <a:r>
                <a:rPr lang="pl-PL" sz="1200" dirty="0"/>
                <a:t>W2 / </a:t>
              </a:r>
              <a:r>
                <a:rPr lang="de-DE" sz="1200" dirty="0"/>
                <a:t>Juli </a:t>
              </a:r>
              <a:r>
                <a:rPr lang="pl-PL" sz="1200" dirty="0"/>
                <a:t>2022</a:t>
              </a:r>
            </a:p>
            <a:p>
              <a:pPr marL="171450" indent="-171450">
                <a:buFont typeface="Arial" panose="020B0604020202020204" pitchFamily="34" charset="0"/>
                <a:buChar char="•"/>
              </a:pPr>
              <a:r>
                <a:rPr lang="pl-PL" sz="1200" dirty="0"/>
                <a:t>W3 / Dezember 2022</a:t>
              </a:r>
            </a:p>
            <a:p>
              <a:pPr marL="171450" indent="-171450">
                <a:buFont typeface="Arial" panose="020B0604020202020204" pitchFamily="34" charset="0"/>
                <a:buChar char="•"/>
              </a:pPr>
              <a:r>
                <a:rPr lang="pl-PL" sz="1200" dirty="0"/>
                <a:t>W4 / Januar 2023</a:t>
              </a:r>
            </a:p>
            <a:p>
              <a:pPr marL="171450" indent="-171450">
                <a:buFont typeface="Arial" panose="020B0604020202020204" pitchFamily="34" charset="0"/>
                <a:buChar char="•"/>
              </a:pPr>
              <a:r>
                <a:rPr lang="pl-PL" sz="1200" dirty="0"/>
                <a:t>W5 / Juni 2023</a:t>
              </a:r>
            </a:p>
          </p:txBody>
        </p:sp>
      </p:grpSp>
      <p:grpSp>
        <p:nvGrpSpPr>
          <p:cNvPr id="107" name="Gruppieren 106"/>
          <p:cNvGrpSpPr/>
          <p:nvPr/>
        </p:nvGrpSpPr>
        <p:grpSpPr>
          <a:xfrm>
            <a:off x="293317" y="3358418"/>
            <a:ext cx="2731528" cy="912538"/>
            <a:chOff x="508753" y="4039138"/>
            <a:chExt cx="2731528" cy="912538"/>
          </a:xfrm>
        </p:grpSpPr>
        <p:sp>
          <p:nvSpPr>
            <p:cNvPr id="108" name="Textfeld 107"/>
            <p:cNvSpPr txBox="1"/>
            <p:nvPr/>
          </p:nvSpPr>
          <p:spPr>
            <a:xfrm flipH="1">
              <a:off x="508753" y="4087337"/>
              <a:ext cx="2731528" cy="864339"/>
            </a:xfrm>
            <a:prstGeom prst="rect">
              <a:avLst/>
            </a:prstGeom>
            <a:noFill/>
          </p:spPr>
          <p:txBody>
            <a:bodyPr wrap="square" rtlCol="0">
              <a:spAutoFit/>
            </a:bodyPr>
            <a:lstStyle/>
            <a:p>
              <a:pPr algn="r">
                <a:lnSpc>
                  <a:spcPts val="1700"/>
                </a:lnSpc>
              </a:pPr>
              <a:r>
                <a:rPr lang="de-DE" sz="2000" b="1" dirty="0">
                  <a:solidFill>
                    <a:schemeClr val="bg2"/>
                  </a:solidFill>
                </a:rPr>
                <a:t>413</a:t>
              </a:r>
            </a:p>
            <a:p>
              <a:pPr algn="r">
                <a:spcBef>
                  <a:spcPts val="0"/>
                </a:spcBef>
              </a:pPr>
              <a:r>
                <a:rPr lang="de-DE" sz="1200" dirty="0"/>
                <a:t>Heizungsentscheider </a:t>
              </a:r>
              <a:br>
                <a:rPr lang="de-DE" sz="1200" dirty="0"/>
              </a:br>
              <a:r>
                <a:rPr lang="de-DE" sz="1200" dirty="0"/>
                <a:t>Gas &amp; Öl in der </a:t>
              </a:r>
              <a:br>
                <a:rPr lang="de-DE" sz="1200" dirty="0"/>
              </a:br>
              <a:r>
                <a:rPr lang="de-DE" sz="1200" dirty="0"/>
                <a:t>Gesamtstichprobe</a:t>
              </a:r>
            </a:p>
          </p:txBody>
        </p:sp>
        <p:grpSp>
          <p:nvGrpSpPr>
            <p:cNvPr id="110" name="Gruppieren 109"/>
            <p:cNvGrpSpPr/>
            <p:nvPr/>
          </p:nvGrpSpPr>
          <p:grpSpPr>
            <a:xfrm>
              <a:off x="1130655" y="4039138"/>
              <a:ext cx="666370" cy="468000"/>
              <a:chOff x="798159" y="3921379"/>
              <a:chExt cx="666370" cy="468000"/>
            </a:xfrm>
          </p:grpSpPr>
          <p:sp>
            <p:nvSpPr>
              <p:cNvPr id="111" name="Freeform 48"/>
              <p:cNvSpPr>
                <a:spLocks noChangeAspect="1" noEditPoints="1"/>
              </p:cNvSpPr>
              <p:nvPr/>
            </p:nvSpPr>
            <p:spPr bwMode="auto">
              <a:xfrm>
                <a:off x="798159" y="3941237"/>
                <a:ext cx="387115" cy="360000"/>
              </a:xfrm>
              <a:custGeom>
                <a:avLst/>
                <a:gdLst>
                  <a:gd name="T0" fmla="*/ 1793 w 3526"/>
                  <a:gd name="T1" fmla="*/ 1094 h 3279"/>
                  <a:gd name="T2" fmla="*/ 1642 w 3526"/>
                  <a:gd name="T3" fmla="*/ 1256 h 3279"/>
                  <a:gd name="T4" fmla="*/ 1507 w 3526"/>
                  <a:gd name="T5" fmla="*/ 1508 h 3279"/>
                  <a:gd name="T6" fmla="*/ 1451 w 3526"/>
                  <a:gd name="T7" fmla="*/ 1797 h 3279"/>
                  <a:gd name="T8" fmla="*/ 1482 w 3526"/>
                  <a:gd name="T9" fmla="*/ 2079 h 3279"/>
                  <a:gd name="T10" fmla="*/ 1453 w 3526"/>
                  <a:gd name="T11" fmla="*/ 2178 h 3279"/>
                  <a:gd name="T12" fmla="*/ 1345 w 3526"/>
                  <a:gd name="T13" fmla="*/ 2060 h 3279"/>
                  <a:gd name="T14" fmla="*/ 1296 w 3526"/>
                  <a:gd name="T15" fmla="*/ 1888 h 3279"/>
                  <a:gd name="T16" fmla="*/ 1313 w 3526"/>
                  <a:gd name="T17" fmla="*/ 1684 h 3279"/>
                  <a:gd name="T18" fmla="*/ 1352 w 3526"/>
                  <a:gd name="T19" fmla="*/ 1558 h 3279"/>
                  <a:gd name="T20" fmla="*/ 1312 w 3526"/>
                  <a:gd name="T21" fmla="*/ 1547 h 3279"/>
                  <a:gd name="T22" fmla="*/ 1166 w 3526"/>
                  <a:gd name="T23" fmla="*/ 1687 h 3279"/>
                  <a:gd name="T24" fmla="*/ 1046 w 3526"/>
                  <a:gd name="T25" fmla="*/ 1904 h 3279"/>
                  <a:gd name="T26" fmla="*/ 1002 w 3526"/>
                  <a:gd name="T27" fmla="*/ 2159 h 3279"/>
                  <a:gd name="T28" fmla="*/ 1050 w 3526"/>
                  <a:gd name="T29" fmla="*/ 2428 h 3279"/>
                  <a:gd name="T30" fmla="*/ 1183 w 3526"/>
                  <a:gd name="T31" fmla="*/ 2656 h 3279"/>
                  <a:gd name="T32" fmla="*/ 1384 w 3526"/>
                  <a:gd name="T33" fmla="*/ 2826 h 3279"/>
                  <a:gd name="T34" fmla="*/ 1635 w 3526"/>
                  <a:gd name="T35" fmla="*/ 2918 h 3279"/>
                  <a:gd name="T36" fmla="*/ 1913 w 3526"/>
                  <a:gd name="T37" fmla="*/ 2918 h 3279"/>
                  <a:gd name="T38" fmla="*/ 2163 w 3526"/>
                  <a:gd name="T39" fmla="*/ 2826 h 3279"/>
                  <a:gd name="T40" fmla="*/ 2364 w 3526"/>
                  <a:gd name="T41" fmla="*/ 2657 h 3279"/>
                  <a:gd name="T42" fmla="*/ 2497 w 3526"/>
                  <a:gd name="T43" fmla="*/ 2428 h 3279"/>
                  <a:gd name="T44" fmla="*/ 2545 w 3526"/>
                  <a:gd name="T45" fmla="*/ 2160 h 3279"/>
                  <a:gd name="T46" fmla="*/ 2498 w 3526"/>
                  <a:gd name="T47" fmla="*/ 1897 h 3279"/>
                  <a:gd name="T48" fmla="*/ 2369 w 3526"/>
                  <a:gd name="T49" fmla="*/ 1673 h 3279"/>
                  <a:gd name="T50" fmla="*/ 2210 w 3526"/>
                  <a:gd name="T51" fmla="*/ 1530 h 3279"/>
                  <a:gd name="T52" fmla="*/ 2167 w 3526"/>
                  <a:gd name="T53" fmla="*/ 1535 h 3279"/>
                  <a:gd name="T54" fmla="*/ 2152 w 3526"/>
                  <a:gd name="T55" fmla="*/ 1609 h 3279"/>
                  <a:gd name="T56" fmla="*/ 2112 w 3526"/>
                  <a:gd name="T57" fmla="*/ 1719 h 3279"/>
                  <a:gd name="T58" fmla="*/ 2042 w 3526"/>
                  <a:gd name="T59" fmla="*/ 1809 h 3279"/>
                  <a:gd name="T60" fmla="*/ 1935 w 3526"/>
                  <a:gd name="T61" fmla="*/ 1846 h 3279"/>
                  <a:gd name="T62" fmla="*/ 1828 w 3526"/>
                  <a:gd name="T63" fmla="*/ 1569 h 3279"/>
                  <a:gd name="T64" fmla="*/ 1813 w 3526"/>
                  <a:gd name="T65" fmla="*/ 1262 h 3279"/>
                  <a:gd name="T66" fmla="*/ 1842 w 3526"/>
                  <a:gd name="T67" fmla="*/ 1098 h 3279"/>
                  <a:gd name="T68" fmla="*/ 1767 w 3526"/>
                  <a:gd name="T69" fmla="*/ 0 h 3279"/>
                  <a:gd name="T70" fmla="*/ 1955 w 3526"/>
                  <a:gd name="T71" fmla="*/ 33 h 3279"/>
                  <a:gd name="T72" fmla="*/ 2119 w 3526"/>
                  <a:gd name="T73" fmla="*/ 130 h 3279"/>
                  <a:gd name="T74" fmla="*/ 2448 w 3526"/>
                  <a:gd name="T75" fmla="*/ 165 h 3279"/>
                  <a:gd name="T76" fmla="*/ 2516 w 3526"/>
                  <a:gd name="T77" fmla="*/ 48 h 3279"/>
                  <a:gd name="T78" fmla="*/ 2648 w 3526"/>
                  <a:gd name="T79" fmla="*/ 0 h 3279"/>
                  <a:gd name="T80" fmla="*/ 2914 w 3526"/>
                  <a:gd name="T81" fmla="*/ 22 h 3279"/>
                  <a:gd name="T82" fmla="*/ 3001 w 3526"/>
                  <a:gd name="T83" fmla="*/ 107 h 3279"/>
                  <a:gd name="T84" fmla="*/ 3023 w 3526"/>
                  <a:gd name="T85" fmla="*/ 1050 h 3279"/>
                  <a:gd name="T86" fmla="*/ 3501 w 3526"/>
                  <a:gd name="T87" fmla="*/ 1572 h 3279"/>
                  <a:gd name="T88" fmla="*/ 3523 w 3526"/>
                  <a:gd name="T89" fmla="*/ 1726 h 3279"/>
                  <a:gd name="T90" fmla="*/ 3467 w 3526"/>
                  <a:gd name="T91" fmla="*/ 1859 h 3279"/>
                  <a:gd name="T92" fmla="*/ 3353 w 3526"/>
                  <a:gd name="T93" fmla="*/ 1948 h 3279"/>
                  <a:gd name="T94" fmla="*/ 3024 w 3526"/>
                  <a:gd name="T95" fmla="*/ 1971 h 3279"/>
                  <a:gd name="T96" fmla="*/ 3000 w 3526"/>
                  <a:gd name="T97" fmla="*/ 3085 h 3279"/>
                  <a:gd name="T98" fmla="*/ 2901 w 3526"/>
                  <a:gd name="T99" fmla="*/ 3213 h 3279"/>
                  <a:gd name="T100" fmla="*/ 2749 w 3526"/>
                  <a:gd name="T101" fmla="*/ 3277 h 3279"/>
                  <a:gd name="T102" fmla="*/ 735 w 3526"/>
                  <a:gd name="T103" fmla="*/ 3269 h 3279"/>
                  <a:gd name="T104" fmla="*/ 595 w 3526"/>
                  <a:gd name="T105" fmla="*/ 3187 h 3279"/>
                  <a:gd name="T106" fmla="*/ 512 w 3526"/>
                  <a:gd name="T107" fmla="*/ 3047 h 3279"/>
                  <a:gd name="T108" fmla="*/ 290 w 3526"/>
                  <a:gd name="T109" fmla="*/ 1972 h 3279"/>
                  <a:gd name="T110" fmla="*/ 142 w 3526"/>
                  <a:gd name="T111" fmla="*/ 1932 h 3279"/>
                  <a:gd name="T112" fmla="*/ 40 w 3526"/>
                  <a:gd name="T113" fmla="*/ 1830 h 3279"/>
                  <a:gd name="T114" fmla="*/ 0 w 3526"/>
                  <a:gd name="T115" fmla="*/ 1688 h 3279"/>
                  <a:gd name="T116" fmla="*/ 43 w 3526"/>
                  <a:gd name="T117" fmla="*/ 1533 h 3279"/>
                  <a:gd name="T118" fmla="*/ 1417 w 3526"/>
                  <a:gd name="T119" fmla="*/ 126 h 3279"/>
                  <a:gd name="T120" fmla="*/ 1609 w 3526"/>
                  <a:gd name="T121" fmla="*/ 24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26" h="3279">
                    <a:moveTo>
                      <a:pt x="1824" y="1082"/>
                    </a:moveTo>
                    <a:lnTo>
                      <a:pt x="1815" y="1083"/>
                    </a:lnTo>
                    <a:lnTo>
                      <a:pt x="1804" y="1087"/>
                    </a:lnTo>
                    <a:lnTo>
                      <a:pt x="1793" y="1094"/>
                    </a:lnTo>
                    <a:lnTo>
                      <a:pt x="1786" y="1101"/>
                    </a:lnTo>
                    <a:lnTo>
                      <a:pt x="1735" y="1149"/>
                    </a:lnTo>
                    <a:lnTo>
                      <a:pt x="1686" y="1201"/>
                    </a:lnTo>
                    <a:lnTo>
                      <a:pt x="1642" y="1256"/>
                    </a:lnTo>
                    <a:lnTo>
                      <a:pt x="1602" y="1314"/>
                    </a:lnTo>
                    <a:lnTo>
                      <a:pt x="1566" y="1376"/>
                    </a:lnTo>
                    <a:lnTo>
                      <a:pt x="1534" y="1440"/>
                    </a:lnTo>
                    <a:lnTo>
                      <a:pt x="1507" y="1508"/>
                    </a:lnTo>
                    <a:lnTo>
                      <a:pt x="1484" y="1578"/>
                    </a:lnTo>
                    <a:lnTo>
                      <a:pt x="1467" y="1650"/>
                    </a:lnTo>
                    <a:lnTo>
                      <a:pt x="1457" y="1725"/>
                    </a:lnTo>
                    <a:lnTo>
                      <a:pt x="1451" y="1797"/>
                    </a:lnTo>
                    <a:lnTo>
                      <a:pt x="1451" y="1870"/>
                    </a:lnTo>
                    <a:lnTo>
                      <a:pt x="1457" y="1941"/>
                    </a:lnTo>
                    <a:lnTo>
                      <a:pt x="1466" y="2010"/>
                    </a:lnTo>
                    <a:lnTo>
                      <a:pt x="1482" y="2079"/>
                    </a:lnTo>
                    <a:lnTo>
                      <a:pt x="1503" y="2145"/>
                    </a:lnTo>
                    <a:lnTo>
                      <a:pt x="1527" y="2210"/>
                    </a:lnTo>
                    <a:lnTo>
                      <a:pt x="1489" y="2196"/>
                    </a:lnTo>
                    <a:lnTo>
                      <a:pt x="1453" y="2178"/>
                    </a:lnTo>
                    <a:lnTo>
                      <a:pt x="1421" y="2155"/>
                    </a:lnTo>
                    <a:lnTo>
                      <a:pt x="1392" y="2127"/>
                    </a:lnTo>
                    <a:lnTo>
                      <a:pt x="1367" y="2096"/>
                    </a:lnTo>
                    <a:lnTo>
                      <a:pt x="1345" y="2060"/>
                    </a:lnTo>
                    <a:lnTo>
                      <a:pt x="1327" y="2022"/>
                    </a:lnTo>
                    <a:lnTo>
                      <a:pt x="1312" y="1980"/>
                    </a:lnTo>
                    <a:lnTo>
                      <a:pt x="1303" y="1935"/>
                    </a:lnTo>
                    <a:lnTo>
                      <a:pt x="1296" y="1888"/>
                    </a:lnTo>
                    <a:lnTo>
                      <a:pt x="1294" y="1839"/>
                    </a:lnTo>
                    <a:lnTo>
                      <a:pt x="1296" y="1789"/>
                    </a:lnTo>
                    <a:lnTo>
                      <a:pt x="1303" y="1736"/>
                    </a:lnTo>
                    <a:lnTo>
                      <a:pt x="1313" y="1684"/>
                    </a:lnTo>
                    <a:lnTo>
                      <a:pt x="1329" y="1630"/>
                    </a:lnTo>
                    <a:lnTo>
                      <a:pt x="1351" y="1576"/>
                    </a:lnTo>
                    <a:lnTo>
                      <a:pt x="1354" y="1566"/>
                    </a:lnTo>
                    <a:lnTo>
                      <a:pt x="1352" y="1558"/>
                    </a:lnTo>
                    <a:lnTo>
                      <a:pt x="1346" y="1550"/>
                    </a:lnTo>
                    <a:lnTo>
                      <a:pt x="1338" y="1546"/>
                    </a:lnTo>
                    <a:lnTo>
                      <a:pt x="1326" y="1544"/>
                    </a:lnTo>
                    <a:lnTo>
                      <a:pt x="1312" y="1547"/>
                    </a:lnTo>
                    <a:lnTo>
                      <a:pt x="1296" y="1556"/>
                    </a:lnTo>
                    <a:lnTo>
                      <a:pt x="1249" y="1596"/>
                    </a:lnTo>
                    <a:lnTo>
                      <a:pt x="1206" y="1640"/>
                    </a:lnTo>
                    <a:lnTo>
                      <a:pt x="1166" y="1687"/>
                    </a:lnTo>
                    <a:lnTo>
                      <a:pt x="1129" y="1736"/>
                    </a:lnTo>
                    <a:lnTo>
                      <a:pt x="1097" y="1790"/>
                    </a:lnTo>
                    <a:lnTo>
                      <a:pt x="1069" y="1846"/>
                    </a:lnTo>
                    <a:lnTo>
                      <a:pt x="1046" y="1904"/>
                    </a:lnTo>
                    <a:lnTo>
                      <a:pt x="1027" y="1964"/>
                    </a:lnTo>
                    <a:lnTo>
                      <a:pt x="1013" y="2027"/>
                    </a:lnTo>
                    <a:lnTo>
                      <a:pt x="1005" y="2093"/>
                    </a:lnTo>
                    <a:lnTo>
                      <a:pt x="1002" y="2159"/>
                    </a:lnTo>
                    <a:lnTo>
                      <a:pt x="1005" y="2229"/>
                    </a:lnTo>
                    <a:lnTo>
                      <a:pt x="1015" y="2298"/>
                    </a:lnTo>
                    <a:lnTo>
                      <a:pt x="1030" y="2364"/>
                    </a:lnTo>
                    <a:lnTo>
                      <a:pt x="1050" y="2428"/>
                    </a:lnTo>
                    <a:lnTo>
                      <a:pt x="1076" y="2490"/>
                    </a:lnTo>
                    <a:lnTo>
                      <a:pt x="1107" y="2549"/>
                    </a:lnTo>
                    <a:lnTo>
                      <a:pt x="1143" y="2605"/>
                    </a:lnTo>
                    <a:lnTo>
                      <a:pt x="1183" y="2656"/>
                    </a:lnTo>
                    <a:lnTo>
                      <a:pt x="1228" y="2705"/>
                    </a:lnTo>
                    <a:lnTo>
                      <a:pt x="1276" y="2749"/>
                    </a:lnTo>
                    <a:lnTo>
                      <a:pt x="1328" y="2790"/>
                    </a:lnTo>
                    <a:lnTo>
                      <a:pt x="1384" y="2826"/>
                    </a:lnTo>
                    <a:lnTo>
                      <a:pt x="1443" y="2857"/>
                    </a:lnTo>
                    <a:lnTo>
                      <a:pt x="1505" y="2883"/>
                    </a:lnTo>
                    <a:lnTo>
                      <a:pt x="1569" y="2903"/>
                    </a:lnTo>
                    <a:lnTo>
                      <a:pt x="1635" y="2918"/>
                    </a:lnTo>
                    <a:lnTo>
                      <a:pt x="1704" y="2928"/>
                    </a:lnTo>
                    <a:lnTo>
                      <a:pt x="1774" y="2931"/>
                    </a:lnTo>
                    <a:lnTo>
                      <a:pt x="1845" y="2928"/>
                    </a:lnTo>
                    <a:lnTo>
                      <a:pt x="1913" y="2918"/>
                    </a:lnTo>
                    <a:lnTo>
                      <a:pt x="1979" y="2903"/>
                    </a:lnTo>
                    <a:lnTo>
                      <a:pt x="2044" y="2883"/>
                    </a:lnTo>
                    <a:lnTo>
                      <a:pt x="2105" y="2857"/>
                    </a:lnTo>
                    <a:lnTo>
                      <a:pt x="2163" y="2826"/>
                    </a:lnTo>
                    <a:lnTo>
                      <a:pt x="2219" y="2790"/>
                    </a:lnTo>
                    <a:lnTo>
                      <a:pt x="2271" y="2749"/>
                    </a:lnTo>
                    <a:lnTo>
                      <a:pt x="2320" y="2705"/>
                    </a:lnTo>
                    <a:lnTo>
                      <a:pt x="2364" y="2657"/>
                    </a:lnTo>
                    <a:lnTo>
                      <a:pt x="2404" y="2605"/>
                    </a:lnTo>
                    <a:lnTo>
                      <a:pt x="2440" y="2549"/>
                    </a:lnTo>
                    <a:lnTo>
                      <a:pt x="2471" y="2490"/>
                    </a:lnTo>
                    <a:lnTo>
                      <a:pt x="2497" y="2428"/>
                    </a:lnTo>
                    <a:lnTo>
                      <a:pt x="2518" y="2365"/>
                    </a:lnTo>
                    <a:lnTo>
                      <a:pt x="2533" y="2298"/>
                    </a:lnTo>
                    <a:lnTo>
                      <a:pt x="2542" y="2229"/>
                    </a:lnTo>
                    <a:lnTo>
                      <a:pt x="2545" y="2160"/>
                    </a:lnTo>
                    <a:lnTo>
                      <a:pt x="2542" y="2090"/>
                    </a:lnTo>
                    <a:lnTo>
                      <a:pt x="2533" y="2024"/>
                    </a:lnTo>
                    <a:lnTo>
                      <a:pt x="2518" y="1959"/>
                    </a:lnTo>
                    <a:lnTo>
                      <a:pt x="2498" y="1897"/>
                    </a:lnTo>
                    <a:lnTo>
                      <a:pt x="2474" y="1836"/>
                    </a:lnTo>
                    <a:lnTo>
                      <a:pt x="2443" y="1779"/>
                    </a:lnTo>
                    <a:lnTo>
                      <a:pt x="2408" y="1725"/>
                    </a:lnTo>
                    <a:lnTo>
                      <a:pt x="2369" y="1673"/>
                    </a:lnTo>
                    <a:lnTo>
                      <a:pt x="2326" y="1625"/>
                    </a:lnTo>
                    <a:lnTo>
                      <a:pt x="2279" y="1581"/>
                    </a:lnTo>
                    <a:lnTo>
                      <a:pt x="2228" y="1541"/>
                    </a:lnTo>
                    <a:lnTo>
                      <a:pt x="2210" y="1530"/>
                    </a:lnTo>
                    <a:lnTo>
                      <a:pt x="2196" y="1525"/>
                    </a:lnTo>
                    <a:lnTo>
                      <a:pt x="2184" y="1525"/>
                    </a:lnTo>
                    <a:lnTo>
                      <a:pt x="2174" y="1528"/>
                    </a:lnTo>
                    <a:lnTo>
                      <a:pt x="2167" y="1535"/>
                    </a:lnTo>
                    <a:lnTo>
                      <a:pt x="2162" y="1545"/>
                    </a:lnTo>
                    <a:lnTo>
                      <a:pt x="2161" y="1556"/>
                    </a:lnTo>
                    <a:lnTo>
                      <a:pt x="2157" y="1581"/>
                    </a:lnTo>
                    <a:lnTo>
                      <a:pt x="2152" y="1609"/>
                    </a:lnTo>
                    <a:lnTo>
                      <a:pt x="2144" y="1637"/>
                    </a:lnTo>
                    <a:lnTo>
                      <a:pt x="2136" y="1665"/>
                    </a:lnTo>
                    <a:lnTo>
                      <a:pt x="2125" y="1693"/>
                    </a:lnTo>
                    <a:lnTo>
                      <a:pt x="2112" y="1719"/>
                    </a:lnTo>
                    <a:lnTo>
                      <a:pt x="2097" y="1745"/>
                    </a:lnTo>
                    <a:lnTo>
                      <a:pt x="2081" y="1769"/>
                    </a:lnTo>
                    <a:lnTo>
                      <a:pt x="2063" y="1790"/>
                    </a:lnTo>
                    <a:lnTo>
                      <a:pt x="2042" y="1809"/>
                    </a:lnTo>
                    <a:lnTo>
                      <a:pt x="2018" y="1824"/>
                    </a:lnTo>
                    <a:lnTo>
                      <a:pt x="1992" y="1836"/>
                    </a:lnTo>
                    <a:lnTo>
                      <a:pt x="1965" y="1843"/>
                    </a:lnTo>
                    <a:lnTo>
                      <a:pt x="1935" y="1846"/>
                    </a:lnTo>
                    <a:lnTo>
                      <a:pt x="1899" y="1780"/>
                    </a:lnTo>
                    <a:lnTo>
                      <a:pt x="1870" y="1712"/>
                    </a:lnTo>
                    <a:lnTo>
                      <a:pt x="1846" y="1641"/>
                    </a:lnTo>
                    <a:lnTo>
                      <a:pt x="1828" y="1569"/>
                    </a:lnTo>
                    <a:lnTo>
                      <a:pt x="1815" y="1494"/>
                    </a:lnTo>
                    <a:lnTo>
                      <a:pt x="1807" y="1418"/>
                    </a:lnTo>
                    <a:lnTo>
                      <a:pt x="1807" y="1341"/>
                    </a:lnTo>
                    <a:lnTo>
                      <a:pt x="1813" y="1262"/>
                    </a:lnTo>
                    <a:lnTo>
                      <a:pt x="1819" y="1211"/>
                    </a:lnTo>
                    <a:lnTo>
                      <a:pt x="1829" y="1160"/>
                    </a:lnTo>
                    <a:lnTo>
                      <a:pt x="1840" y="1109"/>
                    </a:lnTo>
                    <a:lnTo>
                      <a:pt x="1842" y="1098"/>
                    </a:lnTo>
                    <a:lnTo>
                      <a:pt x="1838" y="1090"/>
                    </a:lnTo>
                    <a:lnTo>
                      <a:pt x="1833" y="1083"/>
                    </a:lnTo>
                    <a:lnTo>
                      <a:pt x="1824" y="1082"/>
                    </a:lnTo>
                    <a:close/>
                    <a:moveTo>
                      <a:pt x="1767" y="0"/>
                    </a:moveTo>
                    <a:lnTo>
                      <a:pt x="1815" y="2"/>
                    </a:lnTo>
                    <a:lnTo>
                      <a:pt x="1862" y="9"/>
                    </a:lnTo>
                    <a:lnTo>
                      <a:pt x="1909" y="19"/>
                    </a:lnTo>
                    <a:lnTo>
                      <a:pt x="1955" y="33"/>
                    </a:lnTo>
                    <a:lnTo>
                      <a:pt x="1999" y="51"/>
                    </a:lnTo>
                    <a:lnTo>
                      <a:pt x="2040" y="74"/>
                    </a:lnTo>
                    <a:lnTo>
                      <a:pt x="2081" y="101"/>
                    </a:lnTo>
                    <a:lnTo>
                      <a:pt x="2119" y="130"/>
                    </a:lnTo>
                    <a:lnTo>
                      <a:pt x="2154" y="165"/>
                    </a:lnTo>
                    <a:lnTo>
                      <a:pt x="2445" y="459"/>
                    </a:lnTo>
                    <a:lnTo>
                      <a:pt x="2445" y="200"/>
                    </a:lnTo>
                    <a:lnTo>
                      <a:pt x="2448" y="165"/>
                    </a:lnTo>
                    <a:lnTo>
                      <a:pt x="2456" y="130"/>
                    </a:lnTo>
                    <a:lnTo>
                      <a:pt x="2471" y="99"/>
                    </a:lnTo>
                    <a:lnTo>
                      <a:pt x="2492" y="72"/>
                    </a:lnTo>
                    <a:lnTo>
                      <a:pt x="2516" y="48"/>
                    </a:lnTo>
                    <a:lnTo>
                      <a:pt x="2545" y="28"/>
                    </a:lnTo>
                    <a:lnTo>
                      <a:pt x="2576" y="13"/>
                    </a:lnTo>
                    <a:lnTo>
                      <a:pt x="2612" y="3"/>
                    </a:lnTo>
                    <a:lnTo>
                      <a:pt x="2648" y="0"/>
                    </a:lnTo>
                    <a:lnTo>
                      <a:pt x="2820" y="0"/>
                    </a:lnTo>
                    <a:lnTo>
                      <a:pt x="2853" y="3"/>
                    </a:lnTo>
                    <a:lnTo>
                      <a:pt x="2885" y="11"/>
                    </a:lnTo>
                    <a:lnTo>
                      <a:pt x="2914" y="22"/>
                    </a:lnTo>
                    <a:lnTo>
                      <a:pt x="2941" y="38"/>
                    </a:lnTo>
                    <a:lnTo>
                      <a:pt x="2964" y="58"/>
                    </a:lnTo>
                    <a:lnTo>
                      <a:pt x="2985" y="81"/>
                    </a:lnTo>
                    <a:lnTo>
                      <a:pt x="3001" y="107"/>
                    </a:lnTo>
                    <a:lnTo>
                      <a:pt x="3014" y="136"/>
                    </a:lnTo>
                    <a:lnTo>
                      <a:pt x="3021" y="167"/>
                    </a:lnTo>
                    <a:lnTo>
                      <a:pt x="3023" y="200"/>
                    </a:lnTo>
                    <a:lnTo>
                      <a:pt x="3023" y="1050"/>
                    </a:lnTo>
                    <a:lnTo>
                      <a:pt x="3423" y="1457"/>
                    </a:lnTo>
                    <a:lnTo>
                      <a:pt x="3455" y="1495"/>
                    </a:lnTo>
                    <a:lnTo>
                      <a:pt x="3482" y="1532"/>
                    </a:lnTo>
                    <a:lnTo>
                      <a:pt x="3501" y="1572"/>
                    </a:lnTo>
                    <a:lnTo>
                      <a:pt x="3515" y="1610"/>
                    </a:lnTo>
                    <a:lnTo>
                      <a:pt x="3523" y="1650"/>
                    </a:lnTo>
                    <a:lnTo>
                      <a:pt x="3526" y="1688"/>
                    </a:lnTo>
                    <a:lnTo>
                      <a:pt x="3523" y="1726"/>
                    </a:lnTo>
                    <a:lnTo>
                      <a:pt x="3515" y="1762"/>
                    </a:lnTo>
                    <a:lnTo>
                      <a:pt x="3503" y="1796"/>
                    </a:lnTo>
                    <a:lnTo>
                      <a:pt x="3487" y="1828"/>
                    </a:lnTo>
                    <a:lnTo>
                      <a:pt x="3467" y="1859"/>
                    </a:lnTo>
                    <a:lnTo>
                      <a:pt x="3444" y="1886"/>
                    </a:lnTo>
                    <a:lnTo>
                      <a:pt x="3416" y="1911"/>
                    </a:lnTo>
                    <a:lnTo>
                      <a:pt x="3386" y="1931"/>
                    </a:lnTo>
                    <a:lnTo>
                      <a:pt x="3353" y="1948"/>
                    </a:lnTo>
                    <a:lnTo>
                      <a:pt x="3317" y="1960"/>
                    </a:lnTo>
                    <a:lnTo>
                      <a:pt x="3280" y="1969"/>
                    </a:lnTo>
                    <a:lnTo>
                      <a:pt x="3240" y="1971"/>
                    </a:lnTo>
                    <a:lnTo>
                      <a:pt x="3024" y="1971"/>
                    </a:lnTo>
                    <a:lnTo>
                      <a:pt x="3024" y="2962"/>
                    </a:lnTo>
                    <a:lnTo>
                      <a:pt x="3021" y="3005"/>
                    </a:lnTo>
                    <a:lnTo>
                      <a:pt x="3013" y="3045"/>
                    </a:lnTo>
                    <a:lnTo>
                      <a:pt x="3000" y="3085"/>
                    </a:lnTo>
                    <a:lnTo>
                      <a:pt x="2982" y="3121"/>
                    </a:lnTo>
                    <a:lnTo>
                      <a:pt x="2958" y="3155"/>
                    </a:lnTo>
                    <a:lnTo>
                      <a:pt x="2931" y="3185"/>
                    </a:lnTo>
                    <a:lnTo>
                      <a:pt x="2901" y="3213"/>
                    </a:lnTo>
                    <a:lnTo>
                      <a:pt x="2867" y="3236"/>
                    </a:lnTo>
                    <a:lnTo>
                      <a:pt x="2831" y="3255"/>
                    </a:lnTo>
                    <a:lnTo>
                      <a:pt x="2791" y="3269"/>
                    </a:lnTo>
                    <a:lnTo>
                      <a:pt x="2749" y="3277"/>
                    </a:lnTo>
                    <a:lnTo>
                      <a:pt x="2707" y="3279"/>
                    </a:lnTo>
                    <a:lnTo>
                      <a:pt x="818" y="3279"/>
                    </a:lnTo>
                    <a:lnTo>
                      <a:pt x="775" y="3277"/>
                    </a:lnTo>
                    <a:lnTo>
                      <a:pt x="735" y="3269"/>
                    </a:lnTo>
                    <a:lnTo>
                      <a:pt x="695" y="3255"/>
                    </a:lnTo>
                    <a:lnTo>
                      <a:pt x="659" y="3237"/>
                    </a:lnTo>
                    <a:lnTo>
                      <a:pt x="626" y="3214"/>
                    </a:lnTo>
                    <a:lnTo>
                      <a:pt x="595" y="3187"/>
                    </a:lnTo>
                    <a:lnTo>
                      <a:pt x="568" y="3156"/>
                    </a:lnTo>
                    <a:lnTo>
                      <a:pt x="544" y="3122"/>
                    </a:lnTo>
                    <a:lnTo>
                      <a:pt x="526" y="3086"/>
                    </a:lnTo>
                    <a:lnTo>
                      <a:pt x="512" y="3047"/>
                    </a:lnTo>
                    <a:lnTo>
                      <a:pt x="504" y="3006"/>
                    </a:lnTo>
                    <a:lnTo>
                      <a:pt x="500" y="2962"/>
                    </a:lnTo>
                    <a:lnTo>
                      <a:pt x="500" y="1972"/>
                    </a:lnTo>
                    <a:lnTo>
                      <a:pt x="290" y="1972"/>
                    </a:lnTo>
                    <a:lnTo>
                      <a:pt x="249" y="1969"/>
                    </a:lnTo>
                    <a:lnTo>
                      <a:pt x="212" y="1961"/>
                    </a:lnTo>
                    <a:lnTo>
                      <a:pt x="176" y="1948"/>
                    </a:lnTo>
                    <a:lnTo>
                      <a:pt x="142" y="1932"/>
                    </a:lnTo>
                    <a:lnTo>
                      <a:pt x="112" y="1911"/>
                    </a:lnTo>
                    <a:lnTo>
                      <a:pt x="84" y="1887"/>
                    </a:lnTo>
                    <a:lnTo>
                      <a:pt x="60" y="1859"/>
                    </a:lnTo>
                    <a:lnTo>
                      <a:pt x="40" y="1830"/>
                    </a:lnTo>
                    <a:lnTo>
                      <a:pt x="24" y="1797"/>
                    </a:lnTo>
                    <a:lnTo>
                      <a:pt x="11" y="1762"/>
                    </a:lnTo>
                    <a:lnTo>
                      <a:pt x="3" y="1726"/>
                    </a:lnTo>
                    <a:lnTo>
                      <a:pt x="0" y="1688"/>
                    </a:lnTo>
                    <a:lnTo>
                      <a:pt x="2" y="1650"/>
                    </a:lnTo>
                    <a:lnTo>
                      <a:pt x="10" y="1611"/>
                    </a:lnTo>
                    <a:lnTo>
                      <a:pt x="24" y="1572"/>
                    </a:lnTo>
                    <a:lnTo>
                      <a:pt x="43" y="1533"/>
                    </a:lnTo>
                    <a:lnTo>
                      <a:pt x="68" y="1495"/>
                    </a:lnTo>
                    <a:lnTo>
                      <a:pt x="102" y="1458"/>
                    </a:lnTo>
                    <a:lnTo>
                      <a:pt x="1374" y="165"/>
                    </a:lnTo>
                    <a:lnTo>
                      <a:pt x="1417" y="126"/>
                    </a:lnTo>
                    <a:lnTo>
                      <a:pt x="1462" y="93"/>
                    </a:lnTo>
                    <a:lnTo>
                      <a:pt x="1509" y="65"/>
                    </a:lnTo>
                    <a:lnTo>
                      <a:pt x="1558" y="42"/>
                    </a:lnTo>
                    <a:lnTo>
                      <a:pt x="1609" y="24"/>
                    </a:lnTo>
                    <a:lnTo>
                      <a:pt x="1661" y="11"/>
                    </a:lnTo>
                    <a:lnTo>
                      <a:pt x="1713" y="3"/>
                    </a:lnTo>
                    <a:lnTo>
                      <a:pt x="1767" y="0"/>
                    </a:lnTo>
                    <a:close/>
                  </a:path>
                </a:pathLst>
              </a:custGeom>
              <a:solidFill>
                <a:schemeClr val="accent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12" name="Gruppieren 111"/>
              <p:cNvGrpSpPr>
                <a:grpSpLocks noChangeAspect="1"/>
              </p:cNvGrpSpPr>
              <p:nvPr/>
            </p:nvGrpSpPr>
            <p:grpSpPr>
              <a:xfrm>
                <a:off x="1163432" y="3921379"/>
                <a:ext cx="301097" cy="468000"/>
                <a:chOff x="1174830" y="1502136"/>
                <a:chExt cx="425253" cy="660979"/>
              </a:xfrm>
            </p:grpSpPr>
            <p:sp>
              <p:nvSpPr>
                <p:cNvPr id="113" name="Freeform 44"/>
                <p:cNvSpPr>
                  <a:spLocks/>
                </p:cNvSpPr>
                <p:nvPr/>
              </p:nvSpPr>
              <p:spPr bwMode="auto">
                <a:xfrm>
                  <a:off x="1237611" y="1502136"/>
                  <a:ext cx="136223" cy="137408"/>
                </a:xfrm>
                <a:custGeom>
                  <a:avLst/>
                  <a:gdLst>
                    <a:gd name="T0" fmla="*/ 289 w 577"/>
                    <a:gd name="T1" fmla="*/ 0 h 577"/>
                    <a:gd name="T2" fmla="*/ 336 w 577"/>
                    <a:gd name="T3" fmla="*/ 3 h 577"/>
                    <a:gd name="T4" fmla="*/ 380 w 577"/>
                    <a:gd name="T5" fmla="*/ 14 h 577"/>
                    <a:gd name="T6" fmla="*/ 421 w 577"/>
                    <a:gd name="T7" fmla="*/ 32 h 577"/>
                    <a:gd name="T8" fmla="*/ 459 w 577"/>
                    <a:gd name="T9" fmla="*/ 56 h 577"/>
                    <a:gd name="T10" fmla="*/ 493 w 577"/>
                    <a:gd name="T11" fmla="*/ 85 h 577"/>
                    <a:gd name="T12" fmla="*/ 522 w 577"/>
                    <a:gd name="T13" fmla="*/ 119 h 577"/>
                    <a:gd name="T14" fmla="*/ 546 w 577"/>
                    <a:gd name="T15" fmla="*/ 156 h 577"/>
                    <a:gd name="T16" fmla="*/ 563 w 577"/>
                    <a:gd name="T17" fmla="*/ 198 h 577"/>
                    <a:gd name="T18" fmla="*/ 574 w 577"/>
                    <a:gd name="T19" fmla="*/ 242 h 577"/>
                    <a:gd name="T20" fmla="*/ 577 w 577"/>
                    <a:gd name="T21" fmla="*/ 289 h 577"/>
                    <a:gd name="T22" fmla="*/ 574 w 577"/>
                    <a:gd name="T23" fmla="*/ 336 h 577"/>
                    <a:gd name="T24" fmla="*/ 563 w 577"/>
                    <a:gd name="T25" fmla="*/ 380 h 577"/>
                    <a:gd name="T26" fmla="*/ 546 w 577"/>
                    <a:gd name="T27" fmla="*/ 421 h 577"/>
                    <a:gd name="T28" fmla="*/ 522 w 577"/>
                    <a:gd name="T29" fmla="*/ 459 h 577"/>
                    <a:gd name="T30" fmla="*/ 493 w 577"/>
                    <a:gd name="T31" fmla="*/ 493 h 577"/>
                    <a:gd name="T32" fmla="*/ 459 w 577"/>
                    <a:gd name="T33" fmla="*/ 522 h 577"/>
                    <a:gd name="T34" fmla="*/ 421 w 577"/>
                    <a:gd name="T35" fmla="*/ 545 h 577"/>
                    <a:gd name="T36" fmla="*/ 380 w 577"/>
                    <a:gd name="T37" fmla="*/ 563 h 577"/>
                    <a:gd name="T38" fmla="*/ 336 w 577"/>
                    <a:gd name="T39" fmla="*/ 573 h 577"/>
                    <a:gd name="T40" fmla="*/ 289 w 577"/>
                    <a:gd name="T41" fmla="*/ 577 h 577"/>
                    <a:gd name="T42" fmla="*/ 242 w 577"/>
                    <a:gd name="T43" fmla="*/ 573 h 577"/>
                    <a:gd name="T44" fmla="*/ 198 w 577"/>
                    <a:gd name="T45" fmla="*/ 563 h 577"/>
                    <a:gd name="T46" fmla="*/ 156 w 577"/>
                    <a:gd name="T47" fmla="*/ 545 h 577"/>
                    <a:gd name="T48" fmla="*/ 119 w 577"/>
                    <a:gd name="T49" fmla="*/ 522 h 577"/>
                    <a:gd name="T50" fmla="*/ 85 w 577"/>
                    <a:gd name="T51" fmla="*/ 493 h 577"/>
                    <a:gd name="T52" fmla="*/ 56 w 577"/>
                    <a:gd name="T53" fmla="*/ 459 h 577"/>
                    <a:gd name="T54" fmla="*/ 32 w 577"/>
                    <a:gd name="T55" fmla="*/ 421 h 577"/>
                    <a:gd name="T56" fmla="*/ 14 w 577"/>
                    <a:gd name="T57" fmla="*/ 380 h 577"/>
                    <a:gd name="T58" fmla="*/ 3 w 577"/>
                    <a:gd name="T59" fmla="*/ 336 h 577"/>
                    <a:gd name="T60" fmla="*/ 0 w 577"/>
                    <a:gd name="T61" fmla="*/ 289 h 577"/>
                    <a:gd name="T62" fmla="*/ 3 w 577"/>
                    <a:gd name="T63" fmla="*/ 242 h 577"/>
                    <a:gd name="T64" fmla="*/ 15 w 577"/>
                    <a:gd name="T65" fmla="*/ 198 h 577"/>
                    <a:gd name="T66" fmla="*/ 32 w 577"/>
                    <a:gd name="T67" fmla="*/ 156 h 577"/>
                    <a:gd name="T68" fmla="*/ 56 w 577"/>
                    <a:gd name="T69" fmla="*/ 119 h 577"/>
                    <a:gd name="T70" fmla="*/ 85 w 577"/>
                    <a:gd name="T71" fmla="*/ 85 h 577"/>
                    <a:gd name="T72" fmla="*/ 119 w 577"/>
                    <a:gd name="T73" fmla="*/ 56 h 577"/>
                    <a:gd name="T74" fmla="*/ 156 w 577"/>
                    <a:gd name="T75" fmla="*/ 32 h 577"/>
                    <a:gd name="T76" fmla="*/ 198 w 577"/>
                    <a:gd name="T77" fmla="*/ 14 h 577"/>
                    <a:gd name="T78" fmla="*/ 242 w 577"/>
                    <a:gd name="T79" fmla="*/ 3 h 577"/>
                    <a:gd name="T80" fmla="*/ 289 w 577"/>
                    <a:gd name="T8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7" h="577">
                      <a:moveTo>
                        <a:pt x="289" y="0"/>
                      </a:moveTo>
                      <a:lnTo>
                        <a:pt x="336" y="3"/>
                      </a:lnTo>
                      <a:lnTo>
                        <a:pt x="380" y="14"/>
                      </a:lnTo>
                      <a:lnTo>
                        <a:pt x="421" y="32"/>
                      </a:lnTo>
                      <a:lnTo>
                        <a:pt x="459" y="56"/>
                      </a:lnTo>
                      <a:lnTo>
                        <a:pt x="493" y="85"/>
                      </a:lnTo>
                      <a:lnTo>
                        <a:pt x="522" y="119"/>
                      </a:lnTo>
                      <a:lnTo>
                        <a:pt x="546" y="156"/>
                      </a:lnTo>
                      <a:lnTo>
                        <a:pt x="563" y="198"/>
                      </a:lnTo>
                      <a:lnTo>
                        <a:pt x="574" y="242"/>
                      </a:lnTo>
                      <a:lnTo>
                        <a:pt x="577" y="289"/>
                      </a:lnTo>
                      <a:lnTo>
                        <a:pt x="574" y="336"/>
                      </a:lnTo>
                      <a:lnTo>
                        <a:pt x="563" y="380"/>
                      </a:lnTo>
                      <a:lnTo>
                        <a:pt x="546" y="421"/>
                      </a:lnTo>
                      <a:lnTo>
                        <a:pt x="522" y="459"/>
                      </a:lnTo>
                      <a:lnTo>
                        <a:pt x="493" y="493"/>
                      </a:lnTo>
                      <a:lnTo>
                        <a:pt x="459" y="522"/>
                      </a:lnTo>
                      <a:lnTo>
                        <a:pt x="421" y="545"/>
                      </a:lnTo>
                      <a:lnTo>
                        <a:pt x="380" y="563"/>
                      </a:lnTo>
                      <a:lnTo>
                        <a:pt x="336" y="573"/>
                      </a:lnTo>
                      <a:lnTo>
                        <a:pt x="289" y="577"/>
                      </a:lnTo>
                      <a:lnTo>
                        <a:pt x="242" y="573"/>
                      </a:lnTo>
                      <a:lnTo>
                        <a:pt x="198" y="563"/>
                      </a:lnTo>
                      <a:lnTo>
                        <a:pt x="156" y="545"/>
                      </a:lnTo>
                      <a:lnTo>
                        <a:pt x="119" y="522"/>
                      </a:lnTo>
                      <a:lnTo>
                        <a:pt x="85" y="493"/>
                      </a:lnTo>
                      <a:lnTo>
                        <a:pt x="56" y="459"/>
                      </a:lnTo>
                      <a:lnTo>
                        <a:pt x="32" y="421"/>
                      </a:lnTo>
                      <a:lnTo>
                        <a:pt x="14" y="380"/>
                      </a:lnTo>
                      <a:lnTo>
                        <a:pt x="3" y="336"/>
                      </a:lnTo>
                      <a:lnTo>
                        <a:pt x="0" y="289"/>
                      </a:lnTo>
                      <a:lnTo>
                        <a:pt x="3" y="242"/>
                      </a:lnTo>
                      <a:lnTo>
                        <a:pt x="15" y="198"/>
                      </a:lnTo>
                      <a:lnTo>
                        <a:pt x="32" y="156"/>
                      </a:lnTo>
                      <a:lnTo>
                        <a:pt x="56" y="119"/>
                      </a:lnTo>
                      <a:lnTo>
                        <a:pt x="85" y="85"/>
                      </a:lnTo>
                      <a:lnTo>
                        <a:pt x="119" y="56"/>
                      </a:lnTo>
                      <a:lnTo>
                        <a:pt x="156" y="32"/>
                      </a:lnTo>
                      <a:lnTo>
                        <a:pt x="198" y="14"/>
                      </a:lnTo>
                      <a:lnTo>
                        <a:pt x="242" y="3"/>
                      </a:lnTo>
                      <a:lnTo>
                        <a:pt x="289" y="0"/>
                      </a:lnTo>
                      <a:close/>
                    </a:path>
                  </a:pathLst>
                </a:custGeom>
                <a:solidFill>
                  <a:schemeClr val="accent3"/>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sp>
              <p:nvSpPr>
                <p:cNvPr id="114" name="Freeform 45"/>
                <p:cNvSpPr>
                  <a:spLocks/>
                </p:cNvSpPr>
                <p:nvPr/>
              </p:nvSpPr>
              <p:spPr bwMode="auto">
                <a:xfrm>
                  <a:off x="1174830" y="1643098"/>
                  <a:ext cx="195450" cy="520017"/>
                </a:xfrm>
                <a:custGeom>
                  <a:avLst/>
                  <a:gdLst>
                    <a:gd name="T0" fmla="*/ 627 w 829"/>
                    <a:gd name="T1" fmla="*/ 0 h 2196"/>
                    <a:gd name="T2" fmla="*/ 725 w 829"/>
                    <a:gd name="T3" fmla="*/ 38 h 2196"/>
                    <a:gd name="T4" fmla="*/ 829 w 829"/>
                    <a:gd name="T5" fmla="*/ 104 h 2196"/>
                    <a:gd name="T6" fmla="*/ 741 w 829"/>
                    <a:gd name="T7" fmla="*/ 194 h 2196"/>
                    <a:gd name="T8" fmla="*/ 665 w 829"/>
                    <a:gd name="T9" fmla="*/ 311 h 2196"/>
                    <a:gd name="T10" fmla="*/ 605 w 829"/>
                    <a:gd name="T11" fmla="*/ 458 h 2196"/>
                    <a:gd name="T12" fmla="*/ 567 w 829"/>
                    <a:gd name="T13" fmla="*/ 646 h 2196"/>
                    <a:gd name="T14" fmla="*/ 556 w 829"/>
                    <a:gd name="T15" fmla="*/ 878 h 2196"/>
                    <a:gd name="T16" fmla="*/ 589 w 829"/>
                    <a:gd name="T17" fmla="*/ 979 h 2196"/>
                    <a:gd name="T18" fmla="*/ 669 w 829"/>
                    <a:gd name="T19" fmla="*/ 1045 h 2196"/>
                    <a:gd name="T20" fmla="*/ 742 w 829"/>
                    <a:gd name="T21" fmla="*/ 1060 h 2196"/>
                    <a:gd name="T22" fmla="*/ 730 w 829"/>
                    <a:gd name="T23" fmla="*/ 1170 h 2196"/>
                    <a:gd name="T24" fmla="*/ 701 w 829"/>
                    <a:gd name="T25" fmla="*/ 1320 h 2196"/>
                    <a:gd name="T26" fmla="*/ 682 w 829"/>
                    <a:gd name="T27" fmla="*/ 1431 h 2196"/>
                    <a:gd name="T28" fmla="*/ 681 w 829"/>
                    <a:gd name="T29" fmla="*/ 1500 h 2196"/>
                    <a:gd name="T30" fmla="*/ 725 w 829"/>
                    <a:gd name="T31" fmla="*/ 1569 h 2196"/>
                    <a:gd name="T32" fmla="*/ 823 w 829"/>
                    <a:gd name="T33" fmla="*/ 1621 h 2196"/>
                    <a:gd name="T34" fmla="*/ 809 w 829"/>
                    <a:gd name="T35" fmla="*/ 2123 h 2196"/>
                    <a:gd name="T36" fmla="*/ 748 w 829"/>
                    <a:gd name="T37" fmla="*/ 2183 h 2196"/>
                    <a:gd name="T38" fmla="*/ 659 w 829"/>
                    <a:gd name="T39" fmla="*/ 2194 h 2196"/>
                    <a:gd name="T40" fmla="*/ 587 w 829"/>
                    <a:gd name="T41" fmla="*/ 2147 h 2196"/>
                    <a:gd name="T42" fmla="*/ 557 w 829"/>
                    <a:gd name="T43" fmla="*/ 2064 h 2196"/>
                    <a:gd name="T44" fmla="*/ 547 w 829"/>
                    <a:gd name="T45" fmla="*/ 1144 h 2196"/>
                    <a:gd name="T46" fmla="*/ 536 w 829"/>
                    <a:gd name="T47" fmla="*/ 2094 h 2196"/>
                    <a:gd name="T48" fmla="*/ 489 w 829"/>
                    <a:gd name="T49" fmla="*/ 2168 h 2196"/>
                    <a:gd name="T50" fmla="*/ 406 w 829"/>
                    <a:gd name="T51" fmla="*/ 2196 h 2196"/>
                    <a:gd name="T52" fmla="*/ 323 w 829"/>
                    <a:gd name="T53" fmla="*/ 2168 h 2196"/>
                    <a:gd name="T54" fmla="*/ 278 w 829"/>
                    <a:gd name="T55" fmla="*/ 2094 h 2196"/>
                    <a:gd name="T56" fmla="*/ 274 w 829"/>
                    <a:gd name="T57" fmla="*/ 982 h 2196"/>
                    <a:gd name="T58" fmla="*/ 261 w 829"/>
                    <a:gd name="T59" fmla="*/ 918 h 2196"/>
                    <a:gd name="T60" fmla="*/ 248 w 829"/>
                    <a:gd name="T61" fmla="*/ 523 h 2196"/>
                    <a:gd name="T62" fmla="*/ 227 w 829"/>
                    <a:gd name="T63" fmla="*/ 646 h 2196"/>
                    <a:gd name="T64" fmla="*/ 227 w 829"/>
                    <a:gd name="T65" fmla="*/ 804 h 2196"/>
                    <a:gd name="T66" fmla="*/ 226 w 829"/>
                    <a:gd name="T67" fmla="*/ 914 h 2196"/>
                    <a:gd name="T68" fmla="*/ 181 w 829"/>
                    <a:gd name="T69" fmla="*/ 971 h 2196"/>
                    <a:gd name="T70" fmla="*/ 126 w 829"/>
                    <a:gd name="T71" fmla="*/ 988 h 2196"/>
                    <a:gd name="T72" fmla="*/ 75 w 829"/>
                    <a:gd name="T73" fmla="*/ 978 h 2196"/>
                    <a:gd name="T74" fmla="*/ 24 w 829"/>
                    <a:gd name="T75" fmla="*/ 933 h 2196"/>
                    <a:gd name="T76" fmla="*/ 3 w 829"/>
                    <a:gd name="T77" fmla="*/ 809 h 2196"/>
                    <a:gd name="T78" fmla="*/ 8 w 829"/>
                    <a:gd name="T79" fmla="*/ 605 h 2196"/>
                    <a:gd name="T80" fmla="*/ 40 w 829"/>
                    <a:gd name="T81" fmla="*/ 439 h 2196"/>
                    <a:gd name="T82" fmla="*/ 98 w 829"/>
                    <a:gd name="T83" fmla="*/ 308 h 2196"/>
                    <a:gd name="T84" fmla="*/ 173 w 829"/>
                    <a:gd name="T85" fmla="*/ 204 h 2196"/>
                    <a:gd name="T86" fmla="*/ 263 w 829"/>
                    <a:gd name="T87" fmla="*/ 121 h 2196"/>
                    <a:gd name="T88" fmla="*/ 362 w 829"/>
                    <a:gd name="T89" fmla="*/ 54 h 2196"/>
                    <a:gd name="T90" fmla="*/ 412 w 829"/>
                    <a:gd name="T91" fmla="*/ 26 h 2196"/>
                    <a:gd name="T92" fmla="*/ 485 w 829"/>
                    <a:gd name="T93"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9" h="2196">
                      <a:moveTo>
                        <a:pt x="485" y="0"/>
                      </a:moveTo>
                      <a:lnTo>
                        <a:pt x="555" y="73"/>
                      </a:lnTo>
                      <a:lnTo>
                        <a:pt x="627" y="0"/>
                      </a:lnTo>
                      <a:lnTo>
                        <a:pt x="669" y="14"/>
                      </a:lnTo>
                      <a:lnTo>
                        <a:pt x="710" y="34"/>
                      </a:lnTo>
                      <a:lnTo>
                        <a:pt x="725" y="38"/>
                      </a:lnTo>
                      <a:lnTo>
                        <a:pt x="741" y="46"/>
                      </a:lnTo>
                      <a:lnTo>
                        <a:pt x="785" y="74"/>
                      </a:lnTo>
                      <a:lnTo>
                        <a:pt x="829" y="104"/>
                      </a:lnTo>
                      <a:lnTo>
                        <a:pt x="799" y="132"/>
                      </a:lnTo>
                      <a:lnTo>
                        <a:pt x="769" y="162"/>
                      </a:lnTo>
                      <a:lnTo>
                        <a:pt x="741" y="194"/>
                      </a:lnTo>
                      <a:lnTo>
                        <a:pt x="713" y="230"/>
                      </a:lnTo>
                      <a:lnTo>
                        <a:pt x="688" y="269"/>
                      </a:lnTo>
                      <a:lnTo>
                        <a:pt x="665" y="311"/>
                      </a:lnTo>
                      <a:lnTo>
                        <a:pt x="643" y="356"/>
                      </a:lnTo>
                      <a:lnTo>
                        <a:pt x="623" y="406"/>
                      </a:lnTo>
                      <a:lnTo>
                        <a:pt x="605" y="458"/>
                      </a:lnTo>
                      <a:lnTo>
                        <a:pt x="590" y="517"/>
                      </a:lnTo>
                      <a:lnTo>
                        <a:pt x="578" y="578"/>
                      </a:lnTo>
                      <a:lnTo>
                        <a:pt x="567" y="646"/>
                      </a:lnTo>
                      <a:lnTo>
                        <a:pt x="561" y="718"/>
                      </a:lnTo>
                      <a:lnTo>
                        <a:pt x="556" y="796"/>
                      </a:lnTo>
                      <a:lnTo>
                        <a:pt x="556" y="878"/>
                      </a:lnTo>
                      <a:lnTo>
                        <a:pt x="560" y="914"/>
                      </a:lnTo>
                      <a:lnTo>
                        <a:pt x="572" y="949"/>
                      </a:lnTo>
                      <a:lnTo>
                        <a:pt x="589" y="979"/>
                      </a:lnTo>
                      <a:lnTo>
                        <a:pt x="611" y="1007"/>
                      </a:lnTo>
                      <a:lnTo>
                        <a:pt x="638" y="1029"/>
                      </a:lnTo>
                      <a:lnTo>
                        <a:pt x="669" y="1045"/>
                      </a:lnTo>
                      <a:lnTo>
                        <a:pt x="703" y="1056"/>
                      </a:lnTo>
                      <a:lnTo>
                        <a:pt x="740" y="1060"/>
                      </a:lnTo>
                      <a:lnTo>
                        <a:pt x="742" y="1060"/>
                      </a:lnTo>
                      <a:lnTo>
                        <a:pt x="754" y="1059"/>
                      </a:lnTo>
                      <a:lnTo>
                        <a:pt x="742" y="1115"/>
                      </a:lnTo>
                      <a:lnTo>
                        <a:pt x="730" y="1170"/>
                      </a:lnTo>
                      <a:lnTo>
                        <a:pt x="719" y="1223"/>
                      </a:lnTo>
                      <a:lnTo>
                        <a:pt x="710" y="1273"/>
                      </a:lnTo>
                      <a:lnTo>
                        <a:pt x="701" y="1320"/>
                      </a:lnTo>
                      <a:lnTo>
                        <a:pt x="693" y="1362"/>
                      </a:lnTo>
                      <a:lnTo>
                        <a:pt x="687" y="1399"/>
                      </a:lnTo>
                      <a:lnTo>
                        <a:pt x="682" y="1431"/>
                      </a:lnTo>
                      <a:lnTo>
                        <a:pt x="680" y="1456"/>
                      </a:lnTo>
                      <a:lnTo>
                        <a:pt x="679" y="1475"/>
                      </a:lnTo>
                      <a:lnTo>
                        <a:pt x="681" y="1500"/>
                      </a:lnTo>
                      <a:lnTo>
                        <a:pt x="689" y="1525"/>
                      </a:lnTo>
                      <a:lnTo>
                        <a:pt x="705" y="1547"/>
                      </a:lnTo>
                      <a:lnTo>
                        <a:pt x="725" y="1569"/>
                      </a:lnTo>
                      <a:lnTo>
                        <a:pt x="752" y="1588"/>
                      </a:lnTo>
                      <a:lnTo>
                        <a:pt x="784" y="1606"/>
                      </a:lnTo>
                      <a:lnTo>
                        <a:pt x="823" y="1621"/>
                      </a:lnTo>
                      <a:lnTo>
                        <a:pt x="823" y="2064"/>
                      </a:lnTo>
                      <a:lnTo>
                        <a:pt x="819" y="2094"/>
                      </a:lnTo>
                      <a:lnTo>
                        <a:pt x="809" y="2123"/>
                      </a:lnTo>
                      <a:lnTo>
                        <a:pt x="794" y="2147"/>
                      </a:lnTo>
                      <a:lnTo>
                        <a:pt x="773" y="2168"/>
                      </a:lnTo>
                      <a:lnTo>
                        <a:pt x="748" y="2183"/>
                      </a:lnTo>
                      <a:lnTo>
                        <a:pt x="721" y="2194"/>
                      </a:lnTo>
                      <a:lnTo>
                        <a:pt x="691" y="2196"/>
                      </a:lnTo>
                      <a:lnTo>
                        <a:pt x="659" y="2194"/>
                      </a:lnTo>
                      <a:lnTo>
                        <a:pt x="632" y="2183"/>
                      </a:lnTo>
                      <a:lnTo>
                        <a:pt x="608" y="2168"/>
                      </a:lnTo>
                      <a:lnTo>
                        <a:pt x="587" y="2147"/>
                      </a:lnTo>
                      <a:lnTo>
                        <a:pt x="572" y="2123"/>
                      </a:lnTo>
                      <a:lnTo>
                        <a:pt x="561" y="2094"/>
                      </a:lnTo>
                      <a:lnTo>
                        <a:pt x="557" y="2064"/>
                      </a:lnTo>
                      <a:lnTo>
                        <a:pt x="557" y="1144"/>
                      </a:lnTo>
                      <a:lnTo>
                        <a:pt x="555" y="1144"/>
                      </a:lnTo>
                      <a:lnTo>
                        <a:pt x="547" y="1144"/>
                      </a:lnTo>
                      <a:lnTo>
                        <a:pt x="539" y="1143"/>
                      </a:lnTo>
                      <a:lnTo>
                        <a:pt x="539" y="2064"/>
                      </a:lnTo>
                      <a:lnTo>
                        <a:pt x="536" y="2094"/>
                      </a:lnTo>
                      <a:lnTo>
                        <a:pt x="526" y="2122"/>
                      </a:lnTo>
                      <a:lnTo>
                        <a:pt x="511" y="2147"/>
                      </a:lnTo>
                      <a:lnTo>
                        <a:pt x="489" y="2168"/>
                      </a:lnTo>
                      <a:lnTo>
                        <a:pt x="465" y="2183"/>
                      </a:lnTo>
                      <a:lnTo>
                        <a:pt x="437" y="2193"/>
                      </a:lnTo>
                      <a:lnTo>
                        <a:pt x="406" y="2196"/>
                      </a:lnTo>
                      <a:lnTo>
                        <a:pt x="376" y="2193"/>
                      </a:lnTo>
                      <a:lnTo>
                        <a:pt x="349" y="2183"/>
                      </a:lnTo>
                      <a:lnTo>
                        <a:pt x="323" y="2168"/>
                      </a:lnTo>
                      <a:lnTo>
                        <a:pt x="303" y="2147"/>
                      </a:lnTo>
                      <a:lnTo>
                        <a:pt x="287" y="2123"/>
                      </a:lnTo>
                      <a:lnTo>
                        <a:pt x="278" y="2094"/>
                      </a:lnTo>
                      <a:lnTo>
                        <a:pt x="274" y="2064"/>
                      </a:lnTo>
                      <a:lnTo>
                        <a:pt x="274" y="991"/>
                      </a:lnTo>
                      <a:lnTo>
                        <a:pt x="274" y="982"/>
                      </a:lnTo>
                      <a:lnTo>
                        <a:pt x="275" y="973"/>
                      </a:lnTo>
                      <a:lnTo>
                        <a:pt x="267" y="946"/>
                      </a:lnTo>
                      <a:lnTo>
                        <a:pt x="261" y="918"/>
                      </a:lnTo>
                      <a:lnTo>
                        <a:pt x="260" y="889"/>
                      </a:lnTo>
                      <a:lnTo>
                        <a:pt x="260" y="488"/>
                      </a:lnTo>
                      <a:lnTo>
                        <a:pt x="248" y="523"/>
                      </a:lnTo>
                      <a:lnTo>
                        <a:pt x="239" y="560"/>
                      </a:lnTo>
                      <a:lnTo>
                        <a:pt x="232" y="601"/>
                      </a:lnTo>
                      <a:lnTo>
                        <a:pt x="227" y="646"/>
                      </a:lnTo>
                      <a:lnTo>
                        <a:pt x="225" y="695"/>
                      </a:lnTo>
                      <a:lnTo>
                        <a:pt x="225" y="746"/>
                      </a:lnTo>
                      <a:lnTo>
                        <a:pt x="227" y="804"/>
                      </a:lnTo>
                      <a:lnTo>
                        <a:pt x="232" y="865"/>
                      </a:lnTo>
                      <a:lnTo>
                        <a:pt x="232" y="890"/>
                      </a:lnTo>
                      <a:lnTo>
                        <a:pt x="226" y="914"/>
                      </a:lnTo>
                      <a:lnTo>
                        <a:pt x="215" y="937"/>
                      </a:lnTo>
                      <a:lnTo>
                        <a:pt x="200" y="957"/>
                      </a:lnTo>
                      <a:lnTo>
                        <a:pt x="181" y="971"/>
                      </a:lnTo>
                      <a:lnTo>
                        <a:pt x="158" y="982"/>
                      </a:lnTo>
                      <a:lnTo>
                        <a:pt x="132" y="988"/>
                      </a:lnTo>
                      <a:lnTo>
                        <a:pt x="126" y="988"/>
                      </a:lnTo>
                      <a:lnTo>
                        <a:pt x="120" y="988"/>
                      </a:lnTo>
                      <a:lnTo>
                        <a:pt x="96" y="985"/>
                      </a:lnTo>
                      <a:lnTo>
                        <a:pt x="75" y="978"/>
                      </a:lnTo>
                      <a:lnTo>
                        <a:pt x="54" y="966"/>
                      </a:lnTo>
                      <a:lnTo>
                        <a:pt x="38" y="952"/>
                      </a:lnTo>
                      <a:lnTo>
                        <a:pt x="24" y="933"/>
                      </a:lnTo>
                      <a:lnTo>
                        <a:pt x="15" y="911"/>
                      </a:lnTo>
                      <a:lnTo>
                        <a:pt x="9" y="887"/>
                      </a:lnTo>
                      <a:lnTo>
                        <a:pt x="3" y="809"/>
                      </a:lnTo>
                      <a:lnTo>
                        <a:pt x="0" y="736"/>
                      </a:lnTo>
                      <a:lnTo>
                        <a:pt x="3" y="667"/>
                      </a:lnTo>
                      <a:lnTo>
                        <a:pt x="8" y="605"/>
                      </a:lnTo>
                      <a:lnTo>
                        <a:pt x="15" y="545"/>
                      </a:lnTo>
                      <a:lnTo>
                        <a:pt x="26" y="491"/>
                      </a:lnTo>
                      <a:lnTo>
                        <a:pt x="40" y="439"/>
                      </a:lnTo>
                      <a:lnTo>
                        <a:pt x="57" y="392"/>
                      </a:lnTo>
                      <a:lnTo>
                        <a:pt x="76" y="348"/>
                      </a:lnTo>
                      <a:lnTo>
                        <a:pt x="98" y="308"/>
                      </a:lnTo>
                      <a:lnTo>
                        <a:pt x="120" y="270"/>
                      </a:lnTo>
                      <a:lnTo>
                        <a:pt x="146" y="236"/>
                      </a:lnTo>
                      <a:lnTo>
                        <a:pt x="173" y="204"/>
                      </a:lnTo>
                      <a:lnTo>
                        <a:pt x="202" y="174"/>
                      </a:lnTo>
                      <a:lnTo>
                        <a:pt x="232" y="146"/>
                      </a:lnTo>
                      <a:lnTo>
                        <a:pt x="263" y="121"/>
                      </a:lnTo>
                      <a:lnTo>
                        <a:pt x="296" y="97"/>
                      </a:lnTo>
                      <a:lnTo>
                        <a:pt x="328" y="76"/>
                      </a:lnTo>
                      <a:lnTo>
                        <a:pt x="362" y="54"/>
                      </a:lnTo>
                      <a:lnTo>
                        <a:pt x="370" y="49"/>
                      </a:lnTo>
                      <a:lnTo>
                        <a:pt x="380" y="46"/>
                      </a:lnTo>
                      <a:lnTo>
                        <a:pt x="412" y="26"/>
                      </a:lnTo>
                      <a:lnTo>
                        <a:pt x="448" y="11"/>
                      </a:lnTo>
                      <a:lnTo>
                        <a:pt x="484" y="0"/>
                      </a:lnTo>
                      <a:lnTo>
                        <a:pt x="485" y="0"/>
                      </a:lnTo>
                      <a:close/>
                    </a:path>
                  </a:pathLst>
                </a:custGeom>
                <a:solidFill>
                  <a:schemeClr val="accent3"/>
                </a:solidFill>
                <a:ln w="0">
                  <a:solidFill>
                    <a:schemeClr val="bg1"/>
                  </a:solidFill>
                  <a:prstDash val="solid"/>
                  <a:round/>
                  <a:headEnd/>
                  <a:tailEnd/>
                </a:ln>
                <a:effectLst>
                  <a:outerShdw dist="25400" dir="10800000" sx="94000" sy="94000" algn="r" rotWithShape="0">
                    <a:schemeClr val="bg1"/>
                  </a:outerShdw>
                </a:effectLst>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sp>
              <p:nvSpPr>
                <p:cNvPr id="115" name="Freeform 46"/>
                <p:cNvSpPr>
                  <a:spLocks/>
                </p:cNvSpPr>
                <p:nvPr/>
              </p:nvSpPr>
              <p:spPr bwMode="auto">
                <a:xfrm>
                  <a:off x="1392787" y="1502136"/>
                  <a:ext cx="136223" cy="137408"/>
                </a:xfrm>
                <a:custGeom>
                  <a:avLst/>
                  <a:gdLst>
                    <a:gd name="T0" fmla="*/ 289 w 579"/>
                    <a:gd name="T1" fmla="*/ 0 h 577"/>
                    <a:gd name="T2" fmla="*/ 336 w 579"/>
                    <a:gd name="T3" fmla="*/ 3 h 577"/>
                    <a:gd name="T4" fmla="*/ 380 w 579"/>
                    <a:gd name="T5" fmla="*/ 14 h 577"/>
                    <a:gd name="T6" fmla="*/ 422 w 579"/>
                    <a:gd name="T7" fmla="*/ 32 h 577"/>
                    <a:gd name="T8" fmla="*/ 460 w 579"/>
                    <a:gd name="T9" fmla="*/ 56 h 577"/>
                    <a:gd name="T10" fmla="*/ 493 w 579"/>
                    <a:gd name="T11" fmla="*/ 85 h 577"/>
                    <a:gd name="T12" fmla="*/ 522 w 579"/>
                    <a:gd name="T13" fmla="*/ 119 h 577"/>
                    <a:gd name="T14" fmla="*/ 546 w 579"/>
                    <a:gd name="T15" fmla="*/ 156 h 577"/>
                    <a:gd name="T16" fmla="*/ 563 w 579"/>
                    <a:gd name="T17" fmla="*/ 198 h 577"/>
                    <a:gd name="T18" fmla="*/ 574 w 579"/>
                    <a:gd name="T19" fmla="*/ 242 h 577"/>
                    <a:gd name="T20" fmla="*/ 579 w 579"/>
                    <a:gd name="T21" fmla="*/ 289 h 577"/>
                    <a:gd name="T22" fmla="*/ 574 w 579"/>
                    <a:gd name="T23" fmla="*/ 336 h 577"/>
                    <a:gd name="T24" fmla="*/ 563 w 579"/>
                    <a:gd name="T25" fmla="*/ 380 h 577"/>
                    <a:gd name="T26" fmla="*/ 546 w 579"/>
                    <a:gd name="T27" fmla="*/ 421 h 577"/>
                    <a:gd name="T28" fmla="*/ 522 w 579"/>
                    <a:gd name="T29" fmla="*/ 459 h 577"/>
                    <a:gd name="T30" fmla="*/ 493 w 579"/>
                    <a:gd name="T31" fmla="*/ 493 h 577"/>
                    <a:gd name="T32" fmla="*/ 460 w 579"/>
                    <a:gd name="T33" fmla="*/ 522 h 577"/>
                    <a:gd name="T34" fmla="*/ 422 w 579"/>
                    <a:gd name="T35" fmla="*/ 545 h 577"/>
                    <a:gd name="T36" fmla="*/ 380 w 579"/>
                    <a:gd name="T37" fmla="*/ 563 h 577"/>
                    <a:gd name="T38" fmla="*/ 336 w 579"/>
                    <a:gd name="T39" fmla="*/ 573 h 577"/>
                    <a:gd name="T40" fmla="*/ 289 w 579"/>
                    <a:gd name="T41" fmla="*/ 577 h 577"/>
                    <a:gd name="T42" fmla="*/ 242 w 579"/>
                    <a:gd name="T43" fmla="*/ 573 h 577"/>
                    <a:gd name="T44" fmla="*/ 198 w 579"/>
                    <a:gd name="T45" fmla="*/ 563 h 577"/>
                    <a:gd name="T46" fmla="*/ 156 w 579"/>
                    <a:gd name="T47" fmla="*/ 545 h 577"/>
                    <a:gd name="T48" fmla="*/ 119 w 579"/>
                    <a:gd name="T49" fmla="*/ 522 h 577"/>
                    <a:gd name="T50" fmla="*/ 85 w 579"/>
                    <a:gd name="T51" fmla="*/ 493 h 577"/>
                    <a:gd name="T52" fmla="*/ 56 w 579"/>
                    <a:gd name="T53" fmla="*/ 459 h 577"/>
                    <a:gd name="T54" fmla="*/ 32 w 579"/>
                    <a:gd name="T55" fmla="*/ 421 h 577"/>
                    <a:gd name="T56" fmla="*/ 16 w 579"/>
                    <a:gd name="T57" fmla="*/ 380 h 577"/>
                    <a:gd name="T58" fmla="*/ 4 w 579"/>
                    <a:gd name="T59" fmla="*/ 336 h 577"/>
                    <a:gd name="T60" fmla="*/ 0 w 579"/>
                    <a:gd name="T61" fmla="*/ 289 h 577"/>
                    <a:gd name="T62" fmla="*/ 4 w 579"/>
                    <a:gd name="T63" fmla="*/ 242 h 577"/>
                    <a:gd name="T64" fmla="*/ 16 w 579"/>
                    <a:gd name="T65" fmla="*/ 198 h 577"/>
                    <a:gd name="T66" fmla="*/ 32 w 579"/>
                    <a:gd name="T67" fmla="*/ 156 h 577"/>
                    <a:gd name="T68" fmla="*/ 56 w 579"/>
                    <a:gd name="T69" fmla="*/ 119 h 577"/>
                    <a:gd name="T70" fmla="*/ 85 w 579"/>
                    <a:gd name="T71" fmla="*/ 85 h 577"/>
                    <a:gd name="T72" fmla="*/ 119 w 579"/>
                    <a:gd name="T73" fmla="*/ 56 h 577"/>
                    <a:gd name="T74" fmla="*/ 156 w 579"/>
                    <a:gd name="T75" fmla="*/ 32 h 577"/>
                    <a:gd name="T76" fmla="*/ 198 w 579"/>
                    <a:gd name="T77" fmla="*/ 14 h 577"/>
                    <a:gd name="T78" fmla="*/ 242 w 579"/>
                    <a:gd name="T79" fmla="*/ 3 h 577"/>
                    <a:gd name="T80" fmla="*/ 289 w 579"/>
                    <a:gd name="T8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9" h="577">
                      <a:moveTo>
                        <a:pt x="289" y="0"/>
                      </a:moveTo>
                      <a:lnTo>
                        <a:pt x="336" y="3"/>
                      </a:lnTo>
                      <a:lnTo>
                        <a:pt x="380" y="14"/>
                      </a:lnTo>
                      <a:lnTo>
                        <a:pt x="422" y="32"/>
                      </a:lnTo>
                      <a:lnTo>
                        <a:pt x="460" y="56"/>
                      </a:lnTo>
                      <a:lnTo>
                        <a:pt x="493" y="85"/>
                      </a:lnTo>
                      <a:lnTo>
                        <a:pt x="522" y="119"/>
                      </a:lnTo>
                      <a:lnTo>
                        <a:pt x="546" y="156"/>
                      </a:lnTo>
                      <a:lnTo>
                        <a:pt x="563" y="198"/>
                      </a:lnTo>
                      <a:lnTo>
                        <a:pt x="574" y="242"/>
                      </a:lnTo>
                      <a:lnTo>
                        <a:pt x="579" y="289"/>
                      </a:lnTo>
                      <a:lnTo>
                        <a:pt x="574" y="336"/>
                      </a:lnTo>
                      <a:lnTo>
                        <a:pt x="563" y="380"/>
                      </a:lnTo>
                      <a:lnTo>
                        <a:pt x="546" y="421"/>
                      </a:lnTo>
                      <a:lnTo>
                        <a:pt x="522" y="459"/>
                      </a:lnTo>
                      <a:lnTo>
                        <a:pt x="493" y="493"/>
                      </a:lnTo>
                      <a:lnTo>
                        <a:pt x="460" y="522"/>
                      </a:lnTo>
                      <a:lnTo>
                        <a:pt x="422" y="545"/>
                      </a:lnTo>
                      <a:lnTo>
                        <a:pt x="380" y="563"/>
                      </a:lnTo>
                      <a:lnTo>
                        <a:pt x="336" y="573"/>
                      </a:lnTo>
                      <a:lnTo>
                        <a:pt x="289" y="577"/>
                      </a:lnTo>
                      <a:lnTo>
                        <a:pt x="242" y="573"/>
                      </a:lnTo>
                      <a:lnTo>
                        <a:pt x="198" y="563"/>
                      </a:lnTo>
                      <a:lnTo>
                        <a:pt x="156" y="545"/>
                      </a:lnTo>
                      <a:lnTo>
                        <a:pt x="119" y="522"/>
                      </a:lnTo>
                      <a:lnTo>
                        <a:pt x="85" y="493"/>
                      </a:lnTo>
                      <a:lnTo>
                        <a:pt x="56" y="459"/>
                      </a:lnTo>
                      <a:lnTo>
                        <a:pt x="32" y="421"/>
                      </a:lnTo>
                      <a:lnTo>
                        <a:pt x="16" y="380"/>
                      </a:lnTo>
                      <a:lnTo>
                        <a:pt x="4" y="336"/>
                      </a:lnTo>
                      <a:lnTo>
                        <a:pt x="0" y="289"/>
                      </a:lnTo>
                      <a:lnTo>
                        <a:pt x="4" y="242"/>
                      </a:lnTo>
                      <a:lnTo>
                        <a:pt x="16" y="198"/>
                      </a:lnTo>
                      <a:lnTo>
                        <a:pt x="32" y="156"/>
                      </a:lnTo>
                      <a:lnTo>
                        <a:pt x="56" y="119"/>
                      </a:lnTo>
                      <a:lnTo>
                        <a:pt x="85" y="85"/>
                      </a:lnTo>
                      <a:lnTo>
                        <a:pt x="119" y="56"/>
                      </a:lnTo>
                      <a:lnTo>
                        <a:pt x="156" y="32"/>
                      </a:lnTo>
                      <a:lnTo>
                        <a:pt x="198" y="14"/>
                      </a:lnTo>
                      <a:lnTo>
                        <a:pt x="242" y="3"/>
                      </a:lnTo>
                      <a:lnTo>
                        <a:pt x="289" y="0"/>
                      </a:lnTo>
                      <a:close/>
                    </a:path>
                  </a:pathLst>
                </a:custGeom>
                <a:solidFill>
                  <a:schemeClr val="accent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sp>
              <p:nvSpPr>
                <p:cNvPr id="116" name="Freeform 47"/>
                <p:cNvSpPr>
                  <a:spLocks/>
                </p:cNvSpPr>
                <p:nvPr/>
              </p:nvSpPr>
              <p:spPr bwMode="auto">
                <a:xfrm>
                  <a:off x="1322899" y="1643098"/>
                  <a:ext cx="277184" cy="520017"/>
                </a:xfrm>
                <a:custGeom>
                  <a:avLst/>
                  <a:gdLst>
                    <a:gd name="T0" fmla="*/ 689 w 1169"/>
                    <a:gd name="T1" fmla="*/ 11 h 2196"/>
                    <a:gd name="T2" fmla="*/ 767 w 1169"/>
                    <a:gd name="T3" fmla="*/ 49 h 2196"/>
                    <a:gd name="T4" fmla="*/ 839 w 1169"/>
                    <a:gd name="T5" fmla="*/ 95 h 2196"/>
                    <a:gd name="T6" fmla="*/ 932 w 1169"/>
                    <a:gd name="T7" fmla="*/ 167 h 2196"/>
                    <a:gd name="T8" fmla="*/ 1014 w 1169"/>
                    <a:gd name="T9" fmla="*/ 258 h 2196"/>
                    <a:gd name="T10" fmla="*/ 1084 w 1169"/>
                    <a:gd name="T11" fmla="*/ 376 h 2196"/>
                    <a:gd name="T12" fmla="*/ 1136 w 1169"/>
                    <a:gd name="T13" fmla="*/ 527 h 2196"/>
                    <a:gd name="T14" fmla="*/ 1164 w 1169"/>
                    <a:gd name="T15" fmla="*/ 721 h 2196"/>
                    <a:gd name="T16" fmla="*/ 1166 w 1169"/>
                    <a:gd name="T17" fmla="*/ 902 h 2196"/>
                    <a:gd name="T18" fmla="*/ 1126 w 1169"/>
                    <a:gd name="T19" fmla="*/ 964 h 2196"/>
                    <a:gd name="T20" fmla="*/ 1056 w 1169"/>
                    <a:gd name="T21" fmla="*/ 988 h 2196"/>
                    <a:gd name="T22" fmla="*/ 1006 w 1169"/>
                    <a:gd name="T23" fmla="*/ 976 h 2196"/>
                    <a:gd name="T24" fmla="*/ 956 w 1169"/>
                    <a:gd name="T25" fmla="*/ 924 h 2196"/>
                    <a:gd name="T26" fmla="*/ 945 w 1169"/>
                    <a:gd name="T27" fmla="*/ 804 h 2196"/>
                    <a:gd name="T28" fmla="*/ 928 w 1169"/>
                    <a:gd name="T29" fmla="*/ 628 h 2196"/>
                    <a:gd name="T30" fmla="*/ 893 w 1169"/>
                    <a:gd name="T31" fmla="*/ 497 h 2196"/>
                    <a:gd name="T32" fmla="*/ 884 w 1169"/>
                    <a:gd name="T33" fmla="*/ 703 h 2196"/>
                    <a:gd name="T34" fmla="*/ 911 w 1169"/>
                    <a:gd name="T35" fmla="*/ 818 h 2196"/>
                    <a:gd name="T36" fmla="*/ 945 w 1169"/>
                    <a:gd name="T37" fmla="*/ 972 h 2196"/>
                    <a:gd name="T38" fmla="*/ 980 w 1169"/>
                    <a:gd name="T39" fmla="*/ 1139 h 2196"/>
                    <a:gd name="T40" fmla="*/ 1007 w 1169"/>
                    <a:gd name="T41" fmla="*/ 1299 h 2196"/>
                    <a:gd name="T42" fmla="*/ 1023 w 1169"/>
                    <a:gd name="T43" fmla="*/ 1426 h 2196"/>
                    <a:gd name="T44" fmla="*/ 990 w 1169"/>
                    <a:gd name="T45" fmla="*/ 1506 h 2196"/>
                    <a:gd name="T46" fmla="*/ 900 w 1169"/>
                    <a:gd name="T47" fmla="*/ 1559 h 2196"/>
                    <a:gd name="T48" fmla="*/ 860 w 1169"/>
                    <a:gd name="T49" fmla="*/ 2094 h 2196"/>
                    <a:gd name="T50" fmla="*/ 814 w 1169"/>
                    <a:gd name="T51" fmla="*/ 2168 h 2196"/>
                    <a:gd name="T52" fmla="*/ 731 w 1169"/>
                    <a:gd name="T53" fmla="*/ 2196 h 2196"/>
                    <a:gd name="T54" fmla="*/ 672 w 1169"/>
                    <a:gd name="T55" fmla="*/ 2183 h 2196"/>
                    <a:gd name="T56" fmla="*/ 611 w 1169"/>
                    <a:gd name="T57" fmla="*/ 2122 h 2196"/>
                    <a:gd name="T58" fmla="*/ 598 w 1169"/>
                    <a:gd name="T59" fmla="*/ 1607 h 2196"/>
                    <a:gd name="T60" fmla="*/ 575 w 1169"/>
                    <a:gd name="T61" fmla="*/ 2094 h 2196"/>
                    <a:gd name="T62" fmla="*/ 529 w 1169"/>
                    <a:gd name="T63" fmla="*/ 2168 h 2196"/>
                    <a:gd name="T64" fmla="*/ 447 w 1169"/>
                    <a:gd name="T65" fmla="*/ 2196 h 2196"/>
                    <a:gd name="T66" fmla="*/ 364 w 1169"/>
                    <a:gd name="T67" fmla="*/ 2168 h 2196"/>
                    <a:gd name="T68" fmla="*/ 317 w 1169"/>
                    <a:gd name="T69" fmla="*/ 2094 h 2196"/>
                    <a:gd name="T70" fmla="*/ 274 w 1169"/>
                    <a:gd name="T71" fmla="*/ 1571 h 2196"/>
                    <a:gd name="T72" fmla="*/ 176 w 1169"/>
                    <a:gd name="T73" fmla="*/ 1535 h 2196"/>
                    <a:gd name="T74" fmla="*/ 126 w 1169"/>
                    <a:gd name="T75" fmla="*/ 1492 h 2196"/>
                    <a:gd name="T76" fmla="*/ 126 w 1169"/>
                    <a:gd name="T77" fmla="*/ 1435 h 2196"/>
                    <a:gd name="T78" fmla="*/ 144 w 1169"/>
                    <a:gd name="T79" fmla="*/ 1333 h 2196"/>
                    <a:gd name="T80" fmla="*/ 172 w 1169"/>
                    <a:gd name="T81" fmla="*/ 1197 h 2196"/>
                    <a:gd name="T82" fmla="*/ 204 w 1169"/>
                    <a:gd name="T83" fmla="*/ 1043 h 2196"/>
                    <a:gd name="T84" fmla="*/ 238 w 1169"/>
                    <a:gd name="T85" fmla="*/ 893 h 2196"/>
                    <a:gd name="T86" fmla="*/ 267 w 1169"/>
                    <a:gd name="T87" fmla="*/ 764 h 2196"/>
                    <a:gd name="T88" fmla="*/ 287 w 1169"/>
                    <a:gd name="T89" fmla="*/ 677 h 2196"/>
                    <a:gd name="T90" fmla="*/ 259 w 1169"/>
                    <a:gd name="T91" fmla="*/ 546 h 2196"/>
                    <a:gd name="T92" fmla="*/ 233 w 1169"/>
                    <a:gd name="T93" fmla="*/ 688 h 2196"/>
                    <a:gd name="T94" fmla="*/ 225 w 1169"/>
                    <a:gd name="T95" fmla="*/ 875 h 2196"/>
                    <a:gd name="T96" fmla="*/ 201 w 1169"/>
                    <a:gd name="T97" fmla="*/ 945 h 2196"/>
                    <a:gd name="T98" fmla="*/ 139 w 1169"/>
                    <a:gd name="T99" fmla="*/ 985 h 2196"/>
                    <a:gd name="T100" fmla="*/ 88 w 1169"/>
                    <a:gd name="T101" fmla="*/ 985 h 2196"/>
                    <a:gd name="T102" fmla="*/ 25 w 1169"/>
                    <a:gd name="T103" fmla="*/ 947 h 2196"/>
                    <a:gd name="T104" fmla="*/ 0 w 1169"/>
                    <a:gd name="T105" fmla="*/ 877 h 2196"/>
                    <a:gd name="T106" fmla="*/ 12 w 1169"/>
                    <a:gd name="T107" fmla="*/ 652 h 2196"/>
                    <a:gd name="T108" fmla="*/ 48 w 1169"/>
                    <a:gd name="T109" fmla="*/ 472 h 2196"/>
                    <a:gd name="T110" fmla="*/ 107 w 1169"/>
                    <a:gd name="T111" fmla="*/ 332 h 2196"/>
                    <a:gd name="T112" fmla="*/ 181 w 1169"/>
                    <a:gd name="T113" fmla="*/ 224 h 2196"/>
                    <a:gd name="T114" fmla="*/ 268 w 1169"/>
                    <a:gd name="T115" fmla="*/ 142 h 2196"/>
                    <a:gd name="T116" fmla="*/ 361 w 1169"/>
                    <a:gd name="T117" fmla="*/ 74 h 2196"/>
                    <a:gd name="T118" fmla="*/ 397 w 1169"/>
                    <a:gd name="T119" fmla="*/ 53 h 2196"/>
                    <a:gd name="T120" fmla="*/ 510 w 1169"/>
                    <a:gd name="T121" fmla="*/ 0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9" h="2196">
                      <a:moveTo>
                        <a:pt x="652" y="0"/>
                      </a:moveTo>
                      <a:lnTo>
                        <a:pt x="653" y="0"/>
                      </a:lnTo>
                      <a:lnTo>
                        <a:pt x="689" y="11"/>
                      </a:lnTo>
                      <a:lnTo>
                        <a:pt x="724" y="26"/>
                      </a:lnTo>
                      <a:lnTo>
                        <a:pt x="757" y="46"/>
                      </a:lnTo>
                      <a:lnTo>
                        <a:pt x="767" y="49"/>
                      </a:lnTo>
                      <a:lnTo>
                        <a:pt x="775" y="54"/>
                      </a:lnTo>
                      <a:lnTo>
                        <a:pt x="808" y="74"/>
                      </a:lnTo>
                      <a:lnTo>
                        <a:pt x="839" y="95"/>
                      </a:lnTo>
                      <a:lnTo>
                        <a:pt x="870" y="118"/>
                      </a:lnTo>
                      <a:lnTo>
                        <a:pt x="902" y="142"/>
                      </a:lnTo>
                      <a:lnTo>
                        <a:pt x="932" y="167"/>
                      </a:lnTo>
                      <a:lnTo>
                        <a:pt x="960" y="194"/>
                      </a:lnTo>
                      <a:lnTo>
                        <a:pt x="988" y="224"/>
                      </a:lnTo>
                      <a:lnTo>
                        <a:pt x="1014" y="258"/>
                      </a:lnTo>
                      <a:lnTo>
                        <a:pt x="1040" y="293"/>
                      </a:lnTo>
                      <a:lnTo>
                        <a:pt x="1062" y="332"/>
                      </a:lnTo>
                      <a:lnTo>
                        <a:pt x="1084" y="376"/>
                      </a:lnTo>
                      <a:lnTo>
                        <a:pt x="1103" y="421"/>
                      </a:lnTo>
                      <a:lnTo>
                        <a:pt x="1121" y="472"/>
                      </a:lnTo>
                      <a:lnTo>
                        <a:pt x="1136" y="527"/>
                      </a:lnTo>
                      <a:lnTo>
                        <a:pt x="1148" y="587"/>
                      </a:lnTo>
                      <a:lnTo>
                        <a:pt x="1158" y="652"/>
                      </a:lnTo>
                      <a:lnTo>
                        <a:pt x="1164" y="721"/>
                      </a:lnTo>
                      <a:lnTo>
                        <a:pt x="1168" y="796"/>
                      </a:lnTo>
                      <a:lnTo>
                        <a:pt x="1169" y="877"/>
                      </a:lnTo>
                      <a:lnTo>
                        <a:pt x="1166" y="902"/>
                      </a:lnTo>
                      <a:lnTo>
                        <a:pt x="1157" y="927"/>
                      </a:lnTo>
                      <a:lnTo>
                        <a:pt x="1144" y="947"/>
                      </a:lnTo>
                      <a:lnTo>
                        <a:pt x="1126" y="964"/>
                      </a:lnTo>
                      <a:lnTo>
                        <a:pt x="1106" y="977"/>
                      </a:lnTo>
                      <a:lnTo>
                        <a:pt x="1083" y="985"/>
                      </a:lnTo>
                      <a:lnTo>
                        <a:pt x="1056" y="988"/>
                      </a:lnTo>
                      <a:lnTo>
                        <a:pt x="1055" y="988"/>
                      </a:lnTo>
                      <a:lnTo>
                        <a:pt x="1030" y="985"/>
                      </a:lnTo>
                      <a:lnTo>
                        <a:pt x="1006" y="976"/>
                      </a:lnTo>
                      <a:lnTo>
                        <a:pt x="986" y="963"/>
                      </a:lnTo>
                      <a:lnTo>
                        <a:pt x="969" y="945"/>
                      </a:lnTo>
                      <a:lnTo>
                        <a:pt x="956" y="924"/>
                      </a:lnTo>
                      <a:lnTo>
                        <a:pt x="947" y="900"/>
                      </a:lnTo>
                      <a:lnTo>
                        <a:pt x="945" y="875"/>
                      </a:lnTo>
                      <a:lnTo>
                        <a:pt x="945" y="804"/>
                      </a:lnTo>
                      <a:lnTo>
                        <a:pt x="941" y="739"/>
                      </a:lnTo>
                      <a:lnTo>
                        <a:pt x="936" y="680"/>
                      </a:lnTo>
                      <a:lnTo>
                        <a:pt x="928" y="628"/>
                      </a:lnTo>
                      <a:lnTo>
                        <a:pt x="918" y="580"/>
                      </a:lnTo>
                      <a:lnTo>
                        <a:pt x="906" y="536"/>
                      </a:lnTo>
                      <a:lnTo>
                        <a:pt x="893" y="497"/>
                      </a:lnTo>
                      <a:lnTo>
                        <a:pt x="878" y="461"/>
                      </a:lnTo>
                      <a:lnTo>
                        <a:pt x="878" y="677"/>
                      </a:lnTo>
                      <a:lnTo>
                        <a:pt x="884" y="703"/>
                      </a:lnTo>
                      <a:lnTo>
                        <a:pt x="892" y="736"/>
                      </a:lnTo>
                      <a:lnTo>
                        <a:pt x="900" y="775"/>
                      </a:lnTo>
                      <a:lnTo>
                        <a:pt x="911" y="818"/>
                      </a:lnTo>
                      <a:lnTo>
                        <a:pt x="922" y="866"/>
                      </a:lnTo>
                      <a:lnTo>
                        <a:pt x="933" y="918"/>
                      </a:lnTo>
                      <a:lnTo>
                        <a:pt x="945" y="972"/>
                      </a:lnTo>
                      <a:lnTo>
                        <a:pt x="957" y="1027"/>
                      </a:lnTo>
                      <a:lnTo>
                        <a:pt x="969" y="1083"/>
                      </a:lnTo>
                      <a:lnTo>
                        <a:pt x="980" y="1139"/>
                      </a:lnTo>
                      <a:lnTo>
                        <a:pt x="990" y="1194"/>
                      </a:lnTo>
                      <a:lnTo>
                        <a:pt x="1000" y="1248"/>
                      </a:lnTo>
                      <a:lnTo>
                        <a:pt x="1007" y="1299"/>
                      </a:lnTo>
                      <a:lnTo>
                        <a:pt x="1014" y="1345"/>
                      </a:lnTo>
                      <a:lnTo>
                        <a:pt x="1019" y="1389"/>
                      </a:lnTo>
                      <a:lnTo>
                        <a:pt x="1023" y="1426"/>
                      </a:lnTo>
                      <a:lnTo>
                        <a:pt x="1024" y="1457"/>
                      </a:lnTo>
                      <a:lnTo>
                        <a:pt x="1010" y="1483"/>
                      </a:lnTo>
                      <a:lnTo>
                        <a:pt x="990" y="1506"/>
                      </a:lnTo>
                      <a:lnTo>
                        <a:pt x="965" y="1527"/>
                      </a:lnTo>
                      <a:lnTo>
                        <a:pt x="935" y="1545"/>
                      </a:lnTo>
                      <a:lnTo>
                        <a:pt x="900" y="1559"/>
                      </a:lnTo>
                      <a:lnTo>
                        <a:pt x="863" y="1572"/>
                      </a:lnTo>
                      <a:lnTo>
                        <a:pt x="863" y="2064"/>
                      </a:lnTo>
                      <a:lnTo>
                        <a:pt x="860" y="2094"/>
                      </a:lnTo>
                      <a:lnTo>
                        <a:pt x="850" y="2123"/>
                      </a:lnTo>
                      <a:lnTo>
                        <a:pt x="834" y="2147"/>
                      </a:lnTo>
                      <a:lnTo>
                        <a:pt x="814" y="2168"/>
                      </a:lnTo>
                      <a:lnTo>
                        <a:pt x="789" y="2183"/>
                      </a:lnTo>
                      <a:lnTo>
                        <a:pt x="761" y="2193"/>
                      </a:lnTo>
                      <a:lnTo>
                        <a:pt x="731" y="2196"/>
                      </a:lnTo>
                      <a:lnTo>
                        <a:pt x="730" y="2196"/>
                      </a:lnTo>
                      <a:lnTo>
                        <a:pt x="700" y="2193"/>
                      </a:lnTo>
                      <a:lnTo>
                        <a:pt x="672" y="2183"/>
                      </a:lnTo>
                      <a:lnTo>
                        <a:pt x="647" y="2168"/>
                      </a:lnTo>
                      <a:lnTo>
                        <a:pt x="627" y="2147"/>
                      </a:lnTo>
                      <a:lnTo>
                        <a:pt x="611" y="2122"/>
                      </a:lnTo>
                      <a:lnTo>
                        <a:pt x="601" y="2094"/>
                      </a:lnTo>
                      <a:lnTo>
                        <a:pt x="598" y="2064"/>
                      </a:lnTo>
                      <a:lnTo>
                        <a:pt x="598" y="1607"/>
                      </a:lnTo>
                      <a:lnTo>
                        <a:pt x="579" y="1607"/>
                      </a:lnTo>
                      <a:lnTo>
                        <a:pt x="579" y="2064"/>
                      </a:lnTo>
                      <a:lnTo>
                        <a:pt x="575" y="2094"/>
                      </a:lnTo>
                      <a:lnTo>
                        <a:pt x="565" y="2122"/>
                      </a:lnTo>
                      <a:lnTo>
                        <a:pt x="550" y="2147"/>
                      </a:lnTo>
                      <a:lnTo>
                        <a:pt x="529" y="2168"/>
                      </a:lnTo>
                      <a:lnTo>
                        <a:pt x="505" y="2183"/>
                      </a:lnTo>
                      <a:lnTo>
                        <a:pt x="477" y="2193"/>
                      </a:lnTo>
                      <a:lnTo>
                        <a:pt x="447" y="2196"/>
                      </a:lnTo>
                      <a:lnTo>
                        <a:pt x="417" y="2193"/>
                      </a:lnTo>
                      <a:lnTo>
                        <a:pt x="388" y="2183"/>
                      </a:lnTo>
                      <a:lnTo>
                        <a:pt x="364" y="2168"/>
                      </a:lnTo>
                      <a:lnTo>
                        <a:pt x="343" y="2147"/>
                      </a:lnTo>
                      <a:lnTo>
                        <a:pt x="328" y="2122"/>
                      </a:lnTo>
                      <a:lnTo>
                        <a:pt x="317" y="2094"/>
                      </a:lnTo>
                      <a:lnTo>
                        <a:pt x="315" y="2064"/>
                      </a:lnTo>
                      <a:lnTo>
                        <a:pt x="315" y="1581"/>
                      </a:lnTo>
                      <a:lnTo>
                        <a:pt x="274" y="1571"/>
                      </a:lnTo>
                      <a:lnTo>
                        <a:pt x="237" y="1560"/>
                      </a:lnTo>
                      <a:lnTo>
                        <a:pt x="204" y="1548"/>
                      </a:lnTo>
                      <a:lnTo>
                        <a:pt x="176" y="1535"/>
                      </a:lnTo>
                      <a:lnTo>
                        <a:pt x="154" y="1522"/>
                      </a:lnTo>
                      <a:lnTo>
                        <a:pt x="137" y="1506"/>
                      </a:lnTo>
                      <a:lnTo>
                        <a:pt x="126" y="1492"/>
                      </a:lnTo>
                      <a:lnTo>
                        <a:pt x="122" y="1475"/>
                      </a:lnTo>
                      <a:lnTo>
                        <a:pt x="124" y="1458"/>
                      </a:lnTo>
                      <a:lnTo>
                        <a:pt x="126" y="1435"/>
                      </a:lnTo>
                      <a:lnTo>
                        <a:pt x="131" y="1407"/>
                      </a:lnTo>
                      <a:lnTo>
                        <a:pt x="137" y="1372"/>
                      </a:lnTo>
                      <a:lnTo>
                        <a:pt x="144" y="1333"/>
                      </a:lnTo>
                      <a:lnTo>
                        <a:pt x="152" y="1290"/>
                      </a:lnTo>
                      <a:lnTo>
                        <a:pt x="161" y="1245"/>
                      </a:lnTo>
                      <a:lnTo>
                        <a:pt x="172" y="1197"/>
                      </a:lnTo>
                      <a:lnTo>
                        <a:pt x="181" y="1146"/>
                      </a:lnTo>
                      <a:lnTo>
                        <a:pt x="193" y="1095"/>
                      </a:lnTo>
                      <a:lnTo>
                        <a:pt x="204" y="1043"/>
                      </a:lnTo>
                      <a:lnTo>
                        <a:pt x="215" y="991"/>
                      </a:lnTo>
                      <a:lnTo>
                        <a:pt x="227" y="941"/>
                      </a:lnTo>
                      <a:lnTo>
                        <a:pt x="238" y="893"/>
                      </a:lnTo>
                      <a:lnTo>
                        <a:pt x="247" y="847"/>
                      </a:lnTo>
                      <a:lnTo>
                        <a:pt x="257" y="804"/>
                      </a:lnTo>
                      <a:lnTo>
                        <a:pt x="267" y="764"/>
                      </a:lnTo>
                      <a:lnTo>
                        <a:pt x="274" y="730"/>
                      </a:lnTo>
                      <a:lnTo>
                        <a:pt x="281" y="700"/>
                      </a:lnTo>
                      <a:lnTo>
                        <a:pt x="287" y="677"/>
                      </a:lnTo>
                      <a:lnTo>
                        <a:pt x="287" y="473"/>
                      </a:lnTo>
                      <a:lnTo>
                        <a:pt x="273" y="508"/>
                      </a:lnTo>
                      <a:lnTo>
                        <a:pt x="259" y="546"/>
                      </a:lnTo>
                      <a:lnTo>
                        <a:pt x="249" y="589"/>
                      </a:lnTo>
                      <a:lnTo>
                        <a:pt x="240" y="636"/>
                      </a:lnTo>
                      <a:lnTo>
                        <a:pt x="233" y="688"/>
                      </a:lnTo>
                      <a:lnTo>
                        <a:pt x="228" y="745"/>
                      </a:lnTo>
                      <a:lnTo>
                        <a:pt x="225" y="806"/>
                      </a:lnTo>
                      <a:lnTo>
                        <a:pt x="225" y="875"/>
                      </a:lnTo>
                      <a:lnTo>
                        <a:pt x="222" y="900"/>
                      </a:lnTo>
                      <a:lnTo>
                        <a:pt x="214" y="924"/>
                      </a:lnTo>
                      <a:lnTo>
                        <a:pt x="201" y="945"/>
                      </a:lnTo>
                      <a:lnTo>
                        <a:pt x="184" y="963"/>
                      </a:lnTo>
                      <a:lnTo>
                        <a:pt x="163" y="976"/>
                      </a:lnTo>
                      <a:lnTo>
                        <a:pt x="139" y="985"/>
                      </a:lnTo>
                      <a:lnTo>
                        <a:pt x="114" y="988"/>
                      </a:lnTo>
                      <a:lnTo>
                        <a:pt x="113" y="988"/>
                      </a:lnTo>
                      <a:lnTo>
                        <a:pt x="88" y="985"/>
                      </a:lnTo>
                      <a:lnTo>
                        <a:pt x="64" y="977"/>
                      </a:lnTo>
                      <a:lnTo>
                        <a:pt x="43" y="964"/>
                      </a:lnTo>
                      <a:lnTo>
                        <a:pt x="25" y="947"/>
                      </a:lnTo>
                      <a:lnTo>
                        <a:pt x="12" y="927"/>
                      </a:lnTo>
                      <a:lnTo>
                        <a:pt x="4" y="902"/>
                      </a:lnTo>
                      <a:lnTo>
                        <a:pt x="0" y="877"/>
                      </a:lnTo>
                      <a:lnTo>
                        <a:pt x="1" y="797"/>
                      </a:lnTo>
                      <a:lnTo>
                        <a:pt x="5" y="721"/>
                      </a:lnTo>
                      <a:lnTo>
                        <a:pt x="12" y="652"/>
                      </a:lnTo>
                      <a:lnTo>
                        <a:pt x="22" y="587"/>
                      </a:lnTo>
                      <a:lnTo>
                        <a:pt x="34" y="527"/>
                      </a:lnTo>
                      <a:lnTo>
                        <a:pt x="48" y="472"/>
                      </a:lnTo>
                      <a:lnTo>
                        <a:pt x="66" y="421"/>
                      </a:lnTo>
                      <a:lnTo>
                        <a:pt x="85" y="376"/>
                      </a:lnTo>
                      <a:lnTo>
                        <a:pt x="107" y="332"/>
                      </a:lnTo>
                      <a:lnTo>
                        <a:pt x="130" y="294"/>
                      </a:lnTo>
                      <a:lnTo>
                        <a:pt x="155" y="258"/>
                      </a:lnTo>
                      <a:lnTo>
                        <a:pt x="181" y="224"/>
                      </a:lnTo>
                      <a:lnTo>
                        <a:pt x="209" y="194"/>
                      </a:lnTo>
                      <a:lnTo>
                        <a:pt x="238" y="167"/>
                      </a:lnTo>
                      <a:lnTo>
                        <a:pt x="268" y="142"/>
                      </a:lnTo>
                      <a:lnTo>
                        <a:pt x="299" y="118"/>
                      </a:lnTo>
                      <a:lnTo>
                        <a:pt x="330" y="95"/>
                      </a:lnTo>
                      <a:lnTo>
                        <a:pt x="361" y="74"/>
                      </a:lnTo>
                      <a:lnTo>
                        <a:pt x="394" y="54"/>
                      </a:lnTo>
                      <a:lnTo>
                        <a:pt x="395" y="53"/>
                      </a:lnTo>
                      <a:lnTo>
                        <a:pt x="397" y="53"/>
                      </a:lnTo>
                      <a:lnTo>
                        <a:pt x="432" y="30"/>
                      </a:lnTo>
                      <a:lnTo>
                        <a:pt x="471" y="13"/>
                      </a:lnTo>
                      <a:lnTo>
                        <a:pt x="510" y="0"/>
                      </a:lnTo>
                      <a:lnTo>
                        <a:pt x="582" y="73"/>
                      </a:lnTo>
                      <a:lnTo>
                        <a:pt x="652" y="0"/>
                      </a:lnTo>
                      <a:close/>
                    </a:path>
                  </a:pathLst>
                </a:custGeom>
                <a:solidFill>
                  <a:schemeClr val="accent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600"/>
                </a:p>
              </p:txBody>
            </p:sp>
          </p:grpSp>
        </p:grpSp>
      </p:grpSp>
      <p:grpSp>
        <p:nvGrpSpPr>
          <p:cNvPr id="117" name="Gruppieren 116"/>
          <p:cNvGrpSpPr/>
          <p:nvPr/>
        </p:nvGrpSpPr>
        <p:grpSpPr>
          <a:xfrm>
            <a:off x="3548812" y="3724517"/>
            <a:ext cx="1837509" cy="895160"/>
            <a:chOff x="2626776" y="3926561"/>
            <a:chExt cx="1837509" cy="895160"/>
          </a:xfrm>
        </p:grpSpPr>
        <p:sp>
          <p:nvSpPr>
            <p:cNvPr id="118" name="Textfeld 117"/>
            <p:cNvSpPr txBox="1"/>
            <p:nvPr/>
          </p:nvSpPr>
          <p:spPr>
            <a:xfrm>
              <a:off x="2626776" y="3926561"/>
              <a:ext cx="1837509" cy="296491"/>
            </a:xfrm>
            <a:prstGeom prst="rect">
              <a:avLst/>
            </a:prstGeom>
            <a:noFill/>
          </p:spPr>
          <p:txBody>
            <a:bodyPr wrap="square" rtlCol="0">
              <a:spAutoFit/>
            </a:bodyPr>
            <a:lstStyle/>
            <a:p>
              <a:pPr algn="ctr">
                <a:lnSpc>
                  <a:spcPts val="1700"/>
                </a:lnSpc>
                <a:spcBef>
                  <a:spcPts val="0"/>
                </a:spcBef>
              </a:pPr>
              <a:r>
                <a:rPr lang="de-DE" sz="1200" kern="0" dirty="0"/>
                <a:t>Interviewdauer</a:t>
              </a:r>
            </a:p>
          </p:txBody>
        </p:sp>
        <p:grpSp>
          <p:nvGrpSpPr>
            <p:cNvPr id="119" name="Gruppierung 5"/>
            <p:cNvGrpSpPr/>
            <p:nvPr/>
          </p:nvGrpSpPr>
          <p:grpSpPr>
            <a:xfrm>
              <a:off x="3181204" y="4270190"/>
              <a:ext cx="754118" cy="551531"/>
              <a:chOff x="1038077" y="4895914"/>
              <a:chExt cx="795560" cy="551531"/>
            </a:xfrm>
            <a:solidFill>
              <a:schemeClr val="accent3"/>
            </a:solidFill>
          </p:grpSpPr>
          <p:sp>
            <p:nvSpPr>
              <p:cNvPr id="121" name="Freeform 81"/>
              <p:cNvSpPr>
                <a:spLocks/>
              </p:cNvSpPr>
              <p:nvPr/>
            </p:nvSpPr>
            <p:spPr bwMode="auto">
              <a:xfrm>
                <a:off x="1038077" y="5031364"/>
                <a:ext cx="768842" cy="416081"/>
              </a:xfrm>
              <a:custGeom>
                <a:avLst/>
                <a:gdLst>
                  <a:gd name="T0" fmla="*/ 3452 w 3661"/>
                  <a:gd name="T1" fmla="*/ 38 h 1827"/>
                  <a:gd name="T2" fmla="*/ 3433 w 3661"/>
                  <a:gd name="T3" fmla="*/ 68 h 1827"/>
                  <a:gd name="T4" fmla="*/ 3400 w 3661"/>
                  <a:gd name="T5" fmla="*/ 124 h 1827"/>
                  <a:gd name="T6" fmla="*/ 3358 w 3661"/>
                  <a:gd name="T7" fmla="*/ 192 h 1827"/>
                  <a:gd name="T8" fmla="*/ 3392 w 3661"/>
                  <a:gd name="T9" fmla="*/ 288 h 1827"/>
                  <a:gd name="T10" fmla="*/ 3540 w 3661"/>
                  <a:gd name="T11" fmla="*/ 454 h 1827"/>
                  <a:gd name="T12" fmla="*/ 3630 w 3661"/>
                  <a:gd name="T13" fmla="*/ 632 h 1827"/>
                  <a:gd name="T14" fmla="*/ 3661 w 3661"/>
                  <a:gd name="T15" fmla="*/ 823 h 1827"/>
                  <a:gd name="T16" fmla="*/ 3629 w 3661"/>
                  <a:gd name="T17" fmla="*/ 1018 h 1827"/>
                  <a:gd name="T18" fmla="*/ 3534 w 3661"/>
                  <a:gd name="T19" fmla="*/ 1201 h 1827"/>
                  <a:gd name="T20" fmla="*/ 3379 w 3661"/>
                  <a:gd name="T21" fmla="*/ 1369 h 1827"/>
                  <a:gd name="T22" fmla="*/ 3168 w 3661"/>
                  <a:gd name="T23" fmla="*/ 1517 h 1827"/>
                  <a:gd name="T24" fmla="*/ 2907 w 3661"/>
                  <a:gd name="T25" fmla="*/ 1641 h 1827"/>
                  <a:gd name="T26" fmla="*/ 2613 w 3661"/>
                  <a:gd name="T27" fmla="*/ 1733 h 1827"/>
                  <a:gd name="T28" fmla="*/ 2290 w 3661"/>
                  <a:gd name="T29" fmla="*/ 1796 h 1827"/>
                  <a:gd name="T30" fmla="*/ 1948 w 3661"/>
                  <a:gd name="T31" fmla="*/ 1824 h 1827"/>
                  <a:gd name="T32" fmla="*/ 1597 w 3661"/>
                  <a:gd name="T33" fmla="*/ 1819 h 1827"/>
                  <a:gd name="T34" fmla="*/ 1261 w 3661"/>
                  <a:gd name="T35" fmla="*/ 1779 h 1827"/>
                  <a:gd name="T36" fmla="*/ 948 w 3661"/>
                  <a:gd name="T37" fmla="*/ 1706 h 1827"/>
                  <a:gd name="T38" fmla="*/ 664 w 3661"/>
                  <a:gd name="T39" fmla="*/ 1603 h 1827"/>
                  <a:gd name="T40" fmla="*/ 417 w 3661"/>
                  <a:gd name="T41" fmla="*/ 1470 h 1827"/>
                  <a:gd name="T42" fmla="*/ 224 w 3661"/>
                  <a:gd name="T43" fmla="*/ 1315 h 1827"/>
                  <a:gd name="T44" fmla="*/ 89 w 3661"/>
                  <a:gd name="T45" fmla="*/ 1142 h 1827"/>
                  <a:gd name="T46" fmla="*/ 15 w 3661"/>
                  <a:gd name="T47" fmla="*/ 954 h 1827"/>
                  <a:gd name="T48" fmla="*/ 3 w 3661"/>
                  <a:gd name="T49" fmla="*/ 754 h 1827"/>
                  <a:gd name="T50" fmla="*/ 62 w 3661"/>
                  <a:gd name="T51" fmla="*/ 555 h 1827"/>
                  <a:gd name="T52" fmla="*/ 183 w 3661"/>
                  <a:gd name="T53" fmla="*/ 375 h 1827"/>
                  <a:gd name="T54" fmla="*/ 349 w 3661"/>
                  <a:gd name="T55" fmla="*/ 223 h 1827"/>
                  <a:gd name="T56" fmla="*/ 423 w 3661"/>
                  <a:gd name="T57" fmla="*/ 587 h 1827"/>
                  <a:gd name="T58" fmla="*/ 348 w 3661"/>
                  <a:gd name="T59" fmla="*/ 701 h 1827"/>
                  <a:gd name="T60" fmla="*/ 320 w 3661"/>
                  <a:gd name="T61" fmla="*/ 823 h 1827"/>
                  <a:gd name="T62" fmla="*/ 357 w 3661"/>
                  <a:gd name="T63" fmla="*/ 962 h 1827"/>
                  <a:gd name="T64" fmla="*/ 464 w 3661"/>
                  <a:gd name="T65" fmla="*/ 1100 h 1827"/>
                  <a:gd name="T66" fmla="*/ 635 w 3661"/>
                  <a:gd name="T67" fmla="*/ 1227 h 1827"/>
                  <a:gd name="T68" fmla="*/ 863 w 3661"/>
                  <a:gd name="T69" fmla="*/ 1339 h 1827"/>
                  <a:gd name="T70" fmla="*/ 1142 w 3661"/>
                  <a:gd name="T71" fmla="*/ 1427 h 1827"/>
                  <a:gd name="T72" fmla="*/ 1466 w 3661"/>
                  <a:gd name="T73" fmla="*/ 1485 h 1827"/>
                  <a:gd name="T74" fmla="*/ 1831 w 3661"/>
                  <a:gd name="T75" fmla="*/ 1506 h 1827"/>
                  <a:gd name="T76" fmla="*/ 2194 w 3661"/>
                  <a:gd name="T77" fmla="*/ 1485 h 1827"/>
                  <a:gd name="T78" fmla="*/ 2519 w 3661"/>
                  <a:gd name="T79" fmla="*/ 1427 h 1827"/>
                  <a:gd name="T80" fmla="*/ 2799 w 3661"/>
                  <a:gd name="T81" fmla="*/ 1339 h 1827"/>
                  <a:gd name="T82" fmla="*/ 3027 w 3661"/>
                  <a:gd name="T83" fmla="*/ 1227 h 1827"/>
                  <a:gd name="T84" fmla="*/ 3197 w 3661"/>
                  <a:gd name="T85" fmla="*/ 1100 h 1827"/>
                  <a:gd name="T86" fmla="*/ 3304 w 3661"/>
                  <a:gd name="T87" fmla="*/ 962 h 1827"/>
                  <a:gd name="T88" fmla="*/ 3342 w 3661"/>
                  <a:gd name="T89" fmla="*/ 823 h 1827"/>
                  <a:gd name="T90" fmla="*/ 3316 w 3661"/>
                  <a:gd name="T91" fmla="*/ 704 h 1827"/>
                  <a:gd name="T92" fmla="*/ 3251 w 3661"/>
                  <a:gd name="T93" fmla="*/ 601 h 1827"/>
                  <a:gd name="T94" fmla="*/ 3163 w 3661"/>
                  <a:gd name="T95" fmla="*/ 513 h 1827"/>
                  <a:gd name="T96" fmla="*/ 3130 w 3661"/>
                  <a:gd name="T97" fmla="*/ 568 h 1827"/>
                  <a:gd name="T98" fmla="*/ 3096 w 3661"/>
                  <a:gd name="T99" fmla="*/ 622 h 1827"/>
                  <a:gd name="T100" fmla="*/ 3072 w 3661"/>
                  <a:gd name="T101" fmla="*/ 662 h 1827"/>
                  <a:gd name="T102" fmla="*/ 2681 w 3661"/>
                  <a:gd name="T103" fmla="*/ 0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61" h="1827">
                    <a:moveTo>
                      <a:pt x="2681" y="0"/>
                    </a:moveTo>
                    <a:lnTo>
                      <a:pt x="3454" y="35"/>
                    </a:lnTo>
                    <a:lnTo>
                      <a:pt x="3452" y="38"/>
                    </a:lnTo>
                    <a:lnTo>
                      <a:pt x="3448" y="45"/>
                    </a:lnTo>
                    <a:lnTo>
                      <a:pt x="3442" y="55"/>
                    </a:lnTo>
                    <a:lnTo>
                      <a:pt x="3433" y="68"/>
                    </a:lnTo>
                    <a:lnTo>
                      <a:pt x="3424" y="84"/>
                    </a:lnTo>
                    <a:lnTo>
                      <a:pt x="3412" y="104"/>
                    </a:lnTo>
                    <a:lnTo>
                      <a:pt x="3400" y="124"/>
                    </a:lnTo>
                    <a:lnTo>
                      <a:pt x="3386" y="146"/>
                    </a:lnTo>
                    <a:lnTo>
                      <a:pt x="3373" y="169"/>
                    </a:lnTo>
                    <a:lnTo>
                      <a:pt x="3358" y="192"/>
                    </a:lnTo>
                    <a:lnTo>
                      <a:pt x="3344" y="214"/>
                    </a:lnTo>
                    <a:lnTo>
                      <a:pt x="3330" y="237"/>
                    </a:lnTo>
                    <a:lnTo>
                      <a:pt x="3392" y="288"/>
                    </a:lnTo>
                    <a:lnTo>
                      <a:pt x="3448" y="342"/>
                    </a:lnTo>
                    <a:lnTo>
                      <a:pt x="3497" y="397"/>
                    </a:lnTo>
                    <a:lnTo>
                      <a:pt x="3540" y="454"/>
                    </a:lnTo>
                    <a:lnTo>
                      <a:pt x="3577" y="512"/>
                    </a:lnTo>
                    <a:lnTo>
                      <a:pt x="3606" y="572"/>
                    </a:lnTo>
                    <a:lnTo>
                      <a:pt x="3630" y="632"/>
                    </a:lnTo>
                    <a:lnTo>
                      <a:pt x="3647" y="695"/>
                    </a:lnTo>
                    <a:lnTo>
                      <a:pt x="3657" y="758"/>
                    </a:lnTo>
                    <a:lnTo>
                      <a:pt x="3661" y="823"/>
                    </a:lnTo>
                    <a:lnTo>
                      <a:pt x="3657" y="889"/>
                    </a:lnTo>
                    <a:lnTo>
                      <a:pt x="3647" y="954"/>
                    </a:lnTo>
                    <a:lnTo>
                      <a:pt x="3629" y="1018"/>
                    </a:lnTo>
                    <a:lnTo>
                      <a:pt x="3604" y="1080"/>
                    </a:lnTo>
                    <a:lnTo>
                      <a:pt x="3572" y="1142"/>
                    </a:lnTo>
                    <a:lnTo>
                      <a:pt x="3534" y="1201"/>
                    </a:lnTo>
                    <a:lnTo>
                      <a:pt x="3489" y="1259"/>
                    </a:lnTo>
                    <a:lnTo>
                      <a:pt x="3438" y="1315"/>
                    </a:lnTo>
                    <a:lnTo>
                      <a:pt x="3379" y="1369"/>
                    </a:lnTo>
                    <a:lnTo>
                      <a:pt x="3314" y="1420"/>
                    </a:lnTo>
                    <a:lnTo>
                      <a:pt x="3244" y="1470"/>
                    </a:lnTo>
                    <a:lnTo>
                      <a:pt x="3168" y="1517"/>
                    </a:lnTo>
                    <a:lnTo>
                      <a:pt x="3084" y="1562"/>
                    </a:lnTo>
                    <a:lnTo>
                      <a:pt x="2998" y="1603"/>
                    </a:lnTo>
                    <a:lnTo>
                      <a:pt x="2907" y="1641"/>
                    </a:lnTo>
                    <a:lnTo>
                      <a:pt x="2812" y="1675"/>
                    </a:lnTo>
                    <a:lnTo>
                      <a:pt x="2714" y="1706"/>
                    </a:lnTo>
                    <a:lnTo>
                      <a:pt x="2613" y="1733"/>
                    </a:lnTo>
                    <a:lnTo>
                      <a:pt x="2508" y="1758"/>
                    </a:lnTo>
                    <a:lnTo>
                      <a:pt x="2400" y="1779"/>
                    </a:lnTo>
                    <a:lnTo>
                      <a:pt x="2290" y="1796"/>
                    </a:lnTo>
                    <a:lnTo>
                      <a:pt x="2177" y="1808"/>
                    </a:lnTo>
                    <a:lnTo>
                      <a:pt x="2063" y="1819"/>
                    </a:lnTo>
                    <a:lnTo>
                      <a:pt x="1948" y="1824"/>
                    </a:lnTo>
                    <a:lnTo>
                      <a:pt x="1831" y="1827"/>
                    </a:lnTo>
                    <a:lnTo>
                      <a:pt x="1714" y="1824"/>
                    </a:lnTo>
                    <a:lnTo>
                      <a:pt x="1597" y="1819"/>
                    </a:lnTo>
                    <a:lnTo>
                      <a:pt x="1483" y="1808"/>
                    </a:lnTo>
                    <a:lnTo>
                      <a:pt x="1372" y="1796"/>
                    </a:lnTo>
                    <a:lnTo>
                      <a:pt x="1261" y="1779"/>
                    </a:lnTo>
                    <a:lnTo>
                      <a:pt x="1154" y="1758"/>
                    </a:lnTo>
                    <a:lnTo>
                      <a:pt x="1049" y="1733"/>
                    </a:lnTo>
                    <a:lnTo>
                      <a:pt x="948" y="1706"/>
                    </a:lnTo>
                    <a:lnTo>
                      <a:pt x="849" y="1675"/>
                    </a:lnTo>
                    <a:lnTo>
                      <a:pt x="754" y="1641"/>
                    </a:lnTo>
                    <a:lnTo>
                      <a:pt x="664" y="1603"/>
                    </a:lnTo>
                    <a:lnTo>
                      <a:pt x="578" y="1562"/>
                    </a:lnTo>
                    <a:lnTo>
                      <a:pt x="494" y="1517"/>
                    </a:lnTo>
                    <a:lnTo>
                      <a:pt x="417" y="1470"/>
                    </a:lnTo>
                    <a:lnTo>
                      <a:pt x="346" y="1420"/>
                    </a:lnTo>
                    <a:lnTo>
                      <a:pt x="283" y="1369"/>
                    </a:lnTo>
                    <a:lnTo>
                      <a:pt x="224" y="1315"/>
                    </a:lnTo>
                    <a:lnTo>
                      <a:pt x="172" y="1259"/>
                    </a:lnTo>
                    <a:lnTo>
                      <a:pt x="128" y="1201"/>
                    </a:lnTo>
                    <a:lnTo>
                      <a:pt x="89" y="1142"/>
                    </a:lnTo>
                    <a:lnTo>
                      <a:pt x="57" y="1080"/>
                    </a:lnTo>
                    <a:lnTo>
                      <a:pt x="32" y="1018"/>
                    </a:lnTo>
                    <a:lnTo>
                      <a:pt x="15" y="954"/>
                    </a:lnTo>
                    <a:lnTo>
                      <a:pt x="3" y="889"/>
                    </a:lnTo>
                    <a:lnTo>
                      <a:pt x="0" y="823"/>
                    </a:lnTo>
                    <a:lnTo>
                      <a:pt x="3" y="754"/>
                    </a:lnTo>
                    <a:lnTo>
                      <a:pt x="16" y="687"/>
                    </a:lnTo>
                    <a:lnTo>
                      <a:pt x="35" y="620"/>
                    </a:lnTo>
                    <a:lnTo>
                      <a:pt x="62" y="555"/>
                    </a:lnTo>
                    <a:lnTo>
                      <a:pt x="97" y="491"/>
                    </a:lnTo>
                    <a:lnTo>
                      <a:pt x="139" y="430"/>
                    </a:lnTo>
                    <a:lnTo>
                      <a:pt x="183" y="375"/>
                    </a:lnTo>
                    <a:lnTo>
                      <a:pt x="234" y="323"/>
                    </a:lnTo>
                    <a:lnTo>
                      <a:pt x="288" y="271"/>
                    </a:lnTo>
                    <a:lnTo>
                      <a:pt x="349" y="223"/>
                    </a:lnTo>
                    <a:lnTo>
                      <a:pt x="488" y="522"/>
                    </a:lnTo>
                    <a:lnTo>
                      <a:pt x="453" y="554"/>
                    </a:lnTo>
                    <a:lnTo>
                      <a:pt x="423" y="587"/>
                    </a:lnTo>
                    <a:lnTo>
                      <a:pt x="395" y="621"/>
                    </a:lnTo>
                    <a:lnTo>
                      <a:pt x="368" y="661"/>
                    </a:lnTo>
                    <a:lnTo>
                      <a:pt x="348" y="701"/>
                    </a:lnTo>
                    <a:lnTo>
                      <a:pt x="332" y="742"/>
                    </a:lnTo>
                    <a:lnTo>
                      <a:pt x="324" y="782"/>
                    </a:lnTo>
                    <a:lnTo>
                      <a:pt x="320" y="823"/>
                    </a:lnTo>
                    <a:lnTo>
                      <a:pt x="325" y="868"/>
                    </a:lnTo>
                    <a:lnTo>
                      <a:pt x="336" y="915"/>
                    </a:lnTo>
                    <a:lnTo>
                      <a:pt x="357" y="962"/>
                    </a:lnTo>
                    <a:lnTo>
                      <a:pt x="385" y="1009"/>
                    </a:lnTo>
                    <a:lnTo>
                      <a:pt x="420" y="1054"/>
                    </a:lnTo>
                    <a:lnTo>
                      <a:pt x="464" y="1100"/>
                    </a:lnTo>
                    <a:lnTo>
                      <a:pt x="514" y="1143"/>
                    </a:lnTo>
                    <a:lnTo>
                      <a:pt x="571" y="1186"/>
                    </a:lnTo>
                    <a:lnTo>
                      <a:pt x="635" y="1227"/>
                    </a:lnTo>
                    <a:lnTo>
                      <a:pt x="704" y="1267"/>
                    </a:lnTo>
                    <a:lnTo>
                      <a:pt x="780" y="1304"/>
                    </a:lnTo>
                    <a:lnTo>
                      <a:pt x="863" y="1339"/>
                    </a:lnTo>
                    <a:lnTo>
                      <a:pt x="950" y="1371"/>
                    </a:lnTo>
                    <a:lnTo>
                      <a:pt x="1044" y="1400"/>
                    </a:lnTo>
                    <a:lnTo>
                      <a:pt x="1142" y="1427"/>
                    </a:lnTo>
                    <a:lnTo>
                      <a:pt x="1245" y="1451"/>
                    </a:lnTo>
                    <a:lnTo>
                      <a:pt x="1354" y="1470"/>
                    </a:lnTo>
                    <a:lnTo>
                      <a:pt x="1466" y="1485"/>
                    </a:lnTo>
                    <a:lnTo>
                      <a:pt x="1584" y="1496"/>
                    </a:lnTo>
                    <a:lnTo>
                      <a:pt x="1706" y="1504"/>
                    </a:lnTo>
                    <a:lnTo>
                      <a:pt x="1831" y="1506"/>
                    </a:lnTo>
                    <a:lnTo>
                      <a:pt x="1956" y="1504"/>
                    </a:lnTo>
                    <a:lnTo>
                      <a:pt x="2077" y="1496"/>
                    </a:lnTo>
                    <a:lnTo>
                      <a:pt x="2194" y="1485"/>
                    </a:lnTo>
                    <a:lnTo>
                      <a:pt x="2307" y="1470"/>
                    </a:lnTo>
                    <a:lnTo>
                      <a:pt x="2416" y="1451"/>
                    </a:lnTo>
                    <a:lnTo>
                      <a:pt x="2519" y="1427"/>
                    </a:lnTo>
                    <a:lnTo>
                      <a:pt x="2618" y="1400"/>
                    </a:lnTo>
                    <a:lnTo>
                      <a:pt x="2712" y="1371"/>
                    </a:lnTo>
                    <a:lnTo>
                      <a:pt x="2799" y="1339"/>
                    </a:lnTo>
                    <a:lnTo>
                      <a:pt x="2882" y="1304"/>
                    </a:lnTo>
                    <a:lnTo>
                      <a:pt x="2957" y="1267"/>
                    </a:lnTo>
                    <a:lnTo>
                      <a:pt x="3027" y="1227"/>
                    </a:lnTo>
                    <a:lnTo>
                      <a:pt x="3090" y="1186"/>
                    </a:lnTo>
                    <a:lnTo>
                      <a:pt x="3147" y="1143"/>
                    </a:lnTo>
                    <a:lnTo>
                      <a:pt x="3197" y="1100"/>
                    </a:lnTo>
                    <a:lnTo>
                      <a:pt x="3240" y="1054"/>
                    </a:lnTo>
                    <a:lnTo>
                      <a:pt x="3276" y="1009"/>
                    </a:lnTo>
                    <a:lnTo>
                      <a:pt x="3304" y="962"/>
                    </a:lnTo>
                    <a:lnTo>
                      <a:pt x="3325" y="915"/>
                    </a:lnTo>
                    <a:lnTo>
                      <a:pt x="3337" y="868"/>
                    </a:lnTo>
                    <a:lnTo>
                      <a:pt x="3342" y="823"/>
                    </a:lnTo>
                    <a:lnTo>
                      <a:pt x="3338" y="782"/>
                    </a:lnTo>
                    <a:lnTo>
                      <a:pt x="3329" y="742"/>
                    </a:lnTo>
                    <a:lnTo>
                      <a:pt x="3316" y="704"/>
                    </a:lnTo>
                    <a:lnTo>
                      <a:pt x="3297" y="668"/>
                    </a:lnTo>
                    <a:lnTo>
                      <a:pt x="3276" y="634"/>
                    </a:lnTo>
                    <a:lnTo>
                      <a:pt x="3251" y="601"/>
                    </a:lnTo>
                    <a:lnTo>
                      <a:pt x="3223" y="570"/>
                    </a:lnTo>
                    <a:lnTo>
                      <a:pt x="3194" y="540"/>
                    </a:lnTo>
                    <a:lnTo>
                      <a:pt x="3163" y="513"/>
                    </a:lnTo>
                    <a:lnTo>
                      <a:pt x="3153" y="530"/>
                    </a:lnTo>
                    <a:lnTo>
                      <a:pt x="3141" y="548"/>
                    </a:lnTo>
                    <a:lnTo>
                      <a:pt x="3130" y="568"/>
                    </a:lnTo>
                    <a:lnTo>
                      <a:pt x="3119" y="587"/>
                    </a:lnTo>
                    <a:lnTo>
                      <a:pt x="3107" y="605"/>
                    </a:lnTo>
                    <a:lnTo>
                      <a:pt x="3096" y="622"/>
                    </a:lnTo>
                    <a:lnTo>
                      <a:pt x="3087" y="638"/>
                    </a:lnTo>
                    <a:lnTo>
                      <a:pt x="3079" y="652"/>
                    </a:lnTo>
                    <a:lnTo>
                      <a:pt x="3072" y="662"/>
                    </a:lnTo>
                    <a:lnTo>
                      <a:pt x="3068" y="669"/>
                    </a:lnTo>
                    <a:lnTo>
                      <a:pt x="3066" y="671"/>
                    </a:lnTo>
                    <a:lnTo>
                      <a:pt x="26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000">
                  <a:solidFill>
                    <a:schemeClr val="accent3"/>
                  </a:solidFill>
                </a:endParaRPr>
              </a:p>
            </p:txBody>
          </p:sp>
          <p:grpSp>
            <p:nvGrpSpPr>
              <p:cNvPr id="122" name="Gruppierung 4"/>
              <p:cNvGrpSpPr/>
              <p:nvPr/>
            </p:nvGrpSpPr>
            <p:grpSpPr>
              <a:xfrm>
                <a:off x="1632540" y="4895914"/>
                <a:ext cx="201097" cy="94895"/>
                <a:chOff x="1539414" y="4895914"/>
                <a:chExt cx="201097" cy="94895"/>
              </a:xfrm>
              <a:grpFill/>
            </p:grpSpPr>
            <p:sp>
              <p:nvSpPr>
                <p:cNvPr id="123" name="Freeform 84"/>
                <p:cNvSpPr>
                  <a:spLocks/>
                </p:cNvSpPr>
                <p:nvPr/>
              </p:nvSpPr>
              <p:spPr bwMode="auto">
                <a:xfrm>
                  <a:off x="1539414" y="4921057"/>
                  <a:ext cx="87921" cy="69752"/>
                </a:xfrm>
                <a:custGeom>
                  <a:avLst/>
                  <a:gdLst>
                    <a:gd name="T0" fmla="*/ 201 w 469"/>
                    <a:gd name="T1" fmla="*/ 0 h 432"/>
                    <a:gd name="T2" fmla="*/ 221 w 469"/>
                    <a:gd name="T3" fmla="*/ 3 h 432"/>
                    <a:gd name="T4" fmla="*/ 239 w 469"/>
                    <a:gd name="T5" fmla="*/ 11 h 432"/>
                    <a:gd name="T6" fmla="*/ 254 w 469"/>
                    <a:gd name="T7" fmla="*/ 25 h 432"/>
                    <a:gd name="T8" fmla="*/ 267 w 469"/>
                    <a:gd name="T9" fmla="*/ 43 h 432"/>
                    <a:gd name="T10" fmla="*/ 276 w 469"/>
                    <a:gd name="T11" fmla="*/ 65 h 432"/>
                    <a:gd name="T12" fmla="*/ 291 w 469"/>
                    <a:gd name="T13" fmla="*/ 48 h 432"/>
                    <a:gd name="T14" fmla="*/ 306 w 469"/>
                    <a:gd name="T15" fmla="*/ 33 h 432"/>
                    <a:gd name="T16" fmla="*/ 322 w 469"/>
                    <a:gd name="T17" fmla="*/ 19 h 432"/>
                    <a:gd name="T18" fmla="*/ 341 w 469"/>
                    <a:gd name="T19" fmla="*/ 9 h 432"/>
                    <a:gd name="T20" fmla="*/ 359 w 469"/>
                    <a:gd name="T21" fmla="*/ 3 h 432"/>
                    <a:gd name="T22" fmla="*/ 379 w 469"/>
                    <a:gd name="T23" fmla="*/ 0 h 432"/>
                    <a:gd name="T24" fmla="*/ 403 w 469"/>
                    <a:gd name="T25" fmla="*/ 2 h 432"/>
                    <a:gd name="T26" fmla="*/ 424 w 469"/>
                    <a:gd name="T27" fmla="*/ 9 h 432"/>
                    <a:gd name="T28" fmla="*/ 440 w 469"/>
                    <a:gd name="T29" fmla="*/ 20 h 432"/>
                    <a:gd name="T30" fmla="*/ 452 w 469"/>
                    <a:gd name="T31" fmla="*/ 36 h 432"/>
                    <a:gd name="T32" fmla="*/ 461 w 469"/>
                    <a:gd name="T33" fmla="*/ 57 h 432"/>
                    <a:gd name="T34" fmla="*/ 467 w 469"/>
                    <a:gd name="T35" fmla="*/ 82 h 432"/>
                    <a:gd name="T36" fmla="*/ 469 w 469"/>
                    <a:gd name="T37" fmla="*/ 113 h 432"/>
                    <a:gd name="T38" fmla="*/ 469 w 469"/>
                    <a:gd name="T39" fmla="*/ 432 h 432"/>
                    <a:gd name="T40" fmla="*/ 371 w 469"/>
                    <a:gd name="T41" fmla="*/ 432 h 432"/>
                    <a:gd name="T42" fmla="*/ 371 w 469"/>
                    <a:gd name="T43" fmla="*/ 109 h 432"/>
                    <a:gd name="T44" fmla="*/ 370 w 469"/>
                    <a:gd name="T45" fmla="*/ 94 h 432"/>
                    <a:gd name="T46" fmla="*/ 367 w 469"/>
                    <a:gd name="T47" fmla="*/ 84 h 432"/>
                    <a:gd name="T48" fmla="*/ 361 w 469"/>
                    <a:gd name="T49" fmla="*/ 78 h 432"/>
                    <a:gd name="T50" fmla="*/ 354 w 469"/>
                    <a:gd name="T51" fmla="*/ 75 h 432"/>
                    <a:gd name="T52" fmla="*/ 345 w 469"/>
                    <a:gd name="T53" fmla="*/ 74 h 432"/>
                    <a:gd name="T54" fmla="*/ 333 w 469"/>
                    <a:gd name="T55" fmla="*/ 76 h 432"/>
                    <a:gd name="T56" fmla="*/ 319 w 469"/>
                    <a:gd name="T57" fmla="*/ 82 h 432"/>
                    <a:gd name="T58" fmla="*/ 305 w 469"/>
                    <a:gd name="T59" fmla="*/ 91 h 432"/>
                    <a:gd name="T60" fmla="*/ 293 w 469"/>
                    <a:gd name="T61" fmla="*/ 101 h 432"/>
                    <a:gd name="T62" fmla="*/ 284 w 469"/>
                    <a:gd name="T63" fmla="*/ 111 h 432"/>
                    <a:gd name="T64" fmla="*/ 284 w 469"/>
                    <a:gd name="T65" fmla="*/ 432 h 432"/>
                    <a:gd name="T66" fmla="*/ 186 w 469"/>
                    <a:gd name="T67" fmla="*/ 432 h 432"/>
                    <a:gd name="T68" fmla="*/ 186 w 469"/>
                    <a:gd name="T69" fmla="*/ 109 h 432"/>
                    <a:gd name="T70" fmla="*/ 185 w 469"/>
                    <a:gd name="T71" fmla="*/ 94 h 432"/>
                    <a:gd name="T72" fmla="*/ 181 w 469"/>
                    <a:gd name="T73" fmla="*/ 84 h 432"/>
                    <a:gd name="T74" fmla="*/ 175 w 469"/>
                    <a:gd name="T75" fmla="*/ 78 h 432"/>
                    <a:gd name="T76" fmla="*/ 169 w 469"/>
                    <a:gd name="T77" fmla="*/ 75 h 432"/>
                    <a:gd name="T78" fmla="*/ 160 w 469"/>
                    <a:gd name="T79" fmla="*/ 74 h 432"/>
                    <a:gd name="T80" fmla="*/ 146 w 469"/>
                    <a:gd name="T81" fmla="*/ 76 h 432"/>
                    <a:gd name="T82" fmla="*/ 132 w 469"/>
                    <a:gd name="T83" fmla="*/ 82 h 432"/>
                    <a:gd name="T84" fmla="*/ 118 w 469"/>
                    <a:gd name="T85" fmla="*/ 91 h 432"/>
                    <a:gd name="T86" fmla="*/ 107 w 469"/>
                    <a:gd name="T87" fmla="*/ 101 h 432"/>
                    <a:gd name="T88" fmla="*/ 99 w 469"/>
                    <a:gd name="T89" fmla="*/ 111 h 432"/>
                    <a:gd name="T90" fmla="*/ 99 w 469"/>
                    <a:gd name="T91" fmla="*/ 432 h 432"/>
                    <a:gd name="T92" fmla="*/ 0 w 469"/>
                    <a:gd name="T93" fmla="*/ 432 h 432"/>
                    <a:gd name="T94" fmla="*/ 0 w 469"/>
                    <a:gd name="T95" fmla="*/ 8 h 432"/>
                    <a:gd name="T96" fmla="*/ 96 w 469"/>
                    <a:gd name="T97" fmla="*/ 8 h 432"/>
                    <a:gd name="T98" fmla="*/ 96 w 469"/>
                    <a:gd name="T99" fmla="*/ 57 h 432"/>
                    <a:gd name="T100" fmla="*/ 115 w 469"/>
                    <a:gd name="T101" fmla="*/ 40 h 432"/>
                    <a:gd name="T102" fmla="*/ 134 w 469"/>
                    <a:gd name="T103" fmla="*/ 24 h 432"/>
                    <a:gd name="T104" fmla="*/ 155 w 469"/>
                    <a:gd name="T105" fmla="*/ 11 h 432"/>
                    <a:gd name="T106" fmla="*/ 177 w 469"/>
                    <a:gd name="T107" fmla="*/ 3 h 432"/>
                    <a:gd name="T108" fmla="*/ 201 w 469"/>
                    <a:gd name="T109"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9" h="432">
                      <a:moveTo>
                        <a:pt x="201" y="0"/>
                      </a:moveTo>
                      <a:lnTo>
                        <a:pt x="221" y="3"/>
                      </a:lnTo>
                      <a:lnTo>
                        <a:pt x="239" y="11"/>
                      </a:lnTo>
                      <a:lnTo>
                        <a:pt x="254" y="25"/>
                      </a:lnTo>
                      <a:lnTo>
                        <a:pt x="267" y="43"/>
                      </a:lnTo>
                      <a:lnTo>
                        <a:pt x="276" y="65"/>
                      </a:lnTo>
                      <a:lnTo>
                        <a:pt x="291" y="48"/>
                      </a:lnTo>
                      <a:lnTo>
                        <a:pt x="306" y="33"/>
                      </a:lnTo>
                      <a:lnTo>
                        <a:pt x="322" y="19"/>
                      </a:lnTo>
                      <a:lnTo>
                        <a:pt x="341" y="9"/>
                      </a:lnTo>
                      <a:lnTo>
                        <a:pt x="359" y="3"/>
                      </a:lnTo>
                      <a:lnTo>
                        <a:pt x="379" y="0"/>
                      </a:lnTo>
                      <a:lnTo>
                        <a:pt x="403" y="2"/>
                      </a:lnTo>
                      <a:lnTo>
                        <a:pt x="424" y="9"/>
                      </a:lnTo>
                      <a:lnTo>
                        <a:pt x="440" y="20"/>
                      </a:lnTo>
                      <a:lnTo>
                        <a:pt x="452" y="36"/>
                      </a:lnTo>
                      <a:lnTo>
                        <a:pt x="461" y="57"/>
                      </a:lnTo>
                      <a:lnTo>
                        <a:pt x="467" y="82"/>
                      </a:lnTo>
                      <a:lnTo>
                        <a:pt x="469" y="113"/>
                      </a:lnTo>
                      <a:lnTo>
                        <a:pt x="469" y="432"/>
                      </a:lnTo>
                      <a:lnTo>
                        <a:pt x="371" y="432"/>
                      </a:lnTo>
                      <a:lnTo>
                        <a:pt x="371" y="109"/>
                      </a:lnTo>
                      <a:lnTo>
                        <a:pt x="370" y="94"/>
                      </a:lnTo>
                      <a:lnTo>
                        <a:pt x="367" y="84"/>
                      </a:lnTo>
                      <a:lnTo>
                        <a:pt x="361" y="78"/>
                      </a:lnTo>
                      <a:lnTo>
                        <a:pt x="354" y="75"/>
                      </a:lnTo>
                      <a:lnTo>
                        <a:pt x="345" y="74"/>
                      </a:lnTo>
                      <a:lnTo>
                        <a:pt x="333" y="76"/>
                      </a:lnTo>
                      <a:lnTo>
                        <a:pt x="319" y="82"/>
                      </a:lnTo>
                      <a:lnTo>
                        <a:pt x="305" y="91"/>
                      </a:lnTo>
                      <a:lnTo>
                        <a:pt x="293" y="101"/>
                      </a:lnTo>
                      <a:lnTo>
                        <a:pt x="284" y="111"/>
                      </a:lnTo>
                      <a:lnTo>
                        <a:pt x="284" y="432"/>
                      </a:lnTo>
                      <a:lnTo>
                        <a:pt x="186" y="432"/>
                      </a:lnTo>
                      <a:lnTo>
                        <a:pt x="186" y="109"/>
                      </a:lnTo>
                      <a:lnTo>
                        <a:pt x="185" y="94"/>
                      </a:lnTo>
                      <a:lnTo>
                        <a:pt x="181" y="84"/>
                      </a:lnTo>
                      <a:lnTo>
                        <a:pt x="175" y="78"/>
                      </a:lnTo>
                      <a:lnTo>
                        <a:pt x="169" y="75"/>
                      </a:lnTo>
                      <a:lnTo>
                        <a:pt x="160" y="74"/>
                      </a:lnTo>
                      <a:lnTo>
                        <a:pt x="146" y="76"/>
                      </a:lnTo>
                      <a:lnTo>
                        <a:pt x="132" y="82"/>
                      </a:lnTo>
                      <a:lnTo>
                        <a:pt x="118" y="91"/>
                      </a:lnTo>
                      <a:lnTo>
                        <a:pt x="107" y="101"/>
                      </a:lnTo>
                      <a:lnTo>
                        <a:pt x="99" y="111"/>
                      </a:lnTo>
                      <a:lnTo>
                        <a:pt x="99" y="432"/>
                      </a:lnTo>
                      <a:lnTo>
                        <a:pt x="0" y="432"/>
                      </a:lnTo>
                      <a:lnTo>
                        <a:pt x="0" y="8"/>
                      </a:lnTo>
                      <a:lnTo>
                        <a:pt x="96" y="8"/>
                      </a:lnTo>
                      <a:lnTo>
                        <a:pt x="96" y="57"/>
                      </a:lnTo>
                      <a:lnTo>
                        <a:pt x="115" y="40"/>
                      </a:lnTo>
                      <a:lnTo>
                        <a:pt x="134" y="24"/>
                      </a:lnTo>
                      <a:lnTo>
                        <a:pt x="155" y="11"/>
                      </a:lnTo>
                      <a:lnTo>
                        <a:pt x="177" y="3"/>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000">
                    <a:solidFill>
                      <a:schemeClr val="accent3"/>
                    </a:solidFill>
                  </a:endParaRPr>
                </a:p>
              </p:txBody>
            </p:sp>
            <p:sp>
              <p:nvSpPr>
                <p:cNvPr id="125" name="Rectangle 85"/>
                <p:cNvSpPr>
                  <a:spLocks noChangeArrowheads="1"/>
                </p:cNvSpPr>
                <p:nvPr/>
              </p:nvSpPr>
              <p:spPr bwMode="auto">
                <a:xfrm>
                  <a:off x="1646977" y="4895914"/>
                  <a:ext cx="18707" cy="1459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000">
                    <a:solidFill>
                      <a:schemeClr val="accent3"/>
                    </a:solidFill>
                  </a:endParaRPr>
                </a:p>
              </p:txBody>
            </p:sp>
            <p:sp>
              <p:nvSpPr>
                <p:cNvPr id="126" name="Rectangle 86"/>
                <p:cNvSpPr>
                  <a:spLocks noChangeArrowheads="1"/>
                </p:cNvSpPr>
                <p:nvPr/>
              </p:nvSpPr>
              <p:spPr bwMode="auto">
                <a:xfrm>
                  <a:off x="1646977" y="4921868"/>
                  <a:ext cx="18707" cy="6894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000">
                    <a:solidFill>
                      <a:schemeClr val="accent3"/>
                    </a:solidFill>
                  </a:endParaRPr>
                </a:p>
              </p:txBody>
            </p:sp>
            <p:sp>
              <p:nvSpPr>
                <p:cNvPr id="127" name="Freeform 87"/>
                <p:cNvSpPr>
                  <a:spLocks/>
                </p:cNvSpPr>
                <p:nvPr/>
              </p:nvSpPr>
              <p:spPr bwMode="auto">
                <a:xfrm>
                  <a:off x="1685326" y="4921057"/>
                  <a:ext cx="55185" cy="69752"/>
                </a:xfrm>
                <a:custGeom>
                  <a:avLst/>
                  <a:gdLst>
                    <a:gd name="T0" fmla="*/ 205 w 297"/>
                    <a:gd name="T1" fmla="*/ 0 h 432"/>
                    <a:gd name="T2" fmla="*/ 226 w 297"/>
                    <a:gd name="T3" fmla="*/ 2 h 432"/>
                    <a:gd name="T4" fmla="*/ 244 w 297"/>
                    <a:gd name="T5" fmla="*/ 7 h 432"/>
                    <a:gd name="T6" fmla="*/ 260 w 297"/>
                    <a:gd name="T7" fmla="*/ 15 h 432"/>
                    <a:gd name="T8" fmla="*/ 274 w 297"/>
                    <a:gd name="T9" fmla="*/ 25 h 432"/>
                    <a:gd name="T10" fmla="*/ 283 w 297"/>
                    <a:gd name="T11" fmla="*/ 41 h 432"/>
                    <a:gd name="T12" fmla="*/ 291 w 297"/>
                    <a:gd name="T13" fmla="*/ 59 h 432"/>
                    <a:gd name="T14" fmla="*/ 294 w 297"/>
                    <a:gd name="T15" fmla="*/ 82 h 432"/>
                    <a:gd name="T16" fmla="*/ 297 w 297"/>
                    <a:gd name="T17" fmla="*/ 109 h 432"/>
                    <a:gd name="T18" fmla="*/ 297 w 297"/>
                    <a:gd name="T19" fmla="*/ 432 h 432"/>
                    <a:gd name="T20" fmla="*/ 199 w 297"/>
                    <a:gd name="T21" fmla="*/ 432 h 432"/>
                    <a:gd name="T22" fmla="*/ 199 w 297"/>
                    <a:gd name="T23" fmla="*/ 121 h 432"/>
                    <a:gd name="T24" fmla="*/ 197 w 297"/>
                    <a:gd name="T25" fmla="*/ 105 h 432"/>
                    <a:gd name="T26" fmla="*/ 193 w 297"/>
                    <a:gd name="T27" fmla="*/ 92 h 432"/>
                    <a:gd name="T28" fmla="*/ 186 w 297"/>
                    <a:gd name="T29" fmla="*/ 82 h 432"/>
                    <a:gd name="T30" fmla="*/ 176 w 297"/>
                    <a:gd name="T31" fmla="*/ 76 h 432"/>
                    <a:gd name="T32" fmla="*/ 162 w 297"/>
                    <a:gd name="T33" fmla="*/ 74 h 432"/>
                    <a:gd name="T34" fmla="*/ 147 w 297"/>
                    <a:gd name="T35" fmla="*/ 77 h 432"/>
                    <a:gd name="T36" fmla="*/ 130 w 297"/>
                    <a:gd name="T37" fmla="*/ 85 h 432"/>
                    <a:gd name="T38" fmla="*/ 114 w 297"/>
                    <a:gd name="T39" fmla="*/ 98 h 432"/>
                    <a:gd name="T40" fmla="*/ 98 w 297"/>
                    <a:gd name="T41" fmla="*/ 111 h 432"/>
                    <a:gd name="T42" fmla="*/ 98 w 297"/>
                    <a:gd name="T43" fmla="*/ 432 h 432"/>
                    <a:gd name="T44" fmla="*/ 0 w 297"/>
                    <a:gd name="T45" fmla="*/ 432 h 432"/>
                    <a:gd name="T46" fmla="*/ 0 w 297"/>
                    <a:gd name="T47" fmla="*/ 8 h 432"/>
                    <a:gd name="T48" fmla="*/ 95 w 297"/>
                    <a:gd name="T49" fmla="*/ 8 h 432"/>
                    <a:gd name="T50" fmla="*/ 95 w 297"/>
                    <a:gd name="T51" fmla="*/ 57 h 432"/>
                    <a:gd name="T52" fmla="*/ 117 w 297"/>
                    <a:gd name="T53" fmla="*/ 39 h 432"/>
                    <a:gd name="T54" fmla="*/ 138 w 297"/>
                    <a:gd name="T55" fmla="*/ 24 h 432"/>
                    <a:gd name="T56" fmla="*/ 160 w 297"/>
                    <a:gd name="T57" fmla="*/ 11 h 432"/>
                    <a:gd name="T58" fmla="*/ 182 w 297"/>
                    <a:gd name="T59" fmla="*/ 3 h 432"/>
                    <a:gd name="T60" fmla="*/ 205 w 297"/>
                    <a:gd name="T6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7" h="432">
                      <a:moveTo>
                        <a:pt x="205" y="0"/>
                      </a:moveTo>
                      <a:lnTo>
                        <a:pt x="226" y="2"/>
                      </a:lnTo>
                      <a:lnTo>
                        <a:pt x="244" y="7"/>
                      </a:lnTo>
                      <a:lnTo>
                        <a:pt x="260" y="15"/>
                      </a:lnTo>
                      <a:lnTo>
                        <a:pt x="274" y="25"/>
                      </a:lnTo>
                      <a:lnTo>
                        <a:pt x="283" y="41"/>
                      </a:lnTo>
                      <a:lnTo>
                        <a:pt x="291" y="59"/>
                      </a:lnTo>
                      <a:lnTo>
                        <a:pt x="294" y="82"/>
                      </a:lnTo>
                      <a:lnTo>
                        <a:pt x="297" y="109"/>
                      </a:lnTo>
                      <a:lnTo>
                        <a:pt x="297" y="432"/>
                      </a:lnTo>
                      <a:lnTo>
                        <a:pt x="199" y="432"/>
                      </a:lnTo>
                      <a:lnTo>
                        <a:pt x="199" y="121"/>
                      </a:lnTo>
                      <a:lnTo>
                        <a:pt x="197" y="105"/>
                      </a:lnTo>
                      <a:lnTo>
                        <a:pt x="193" y="92"/>
                      </a:lnTo>
                      <a:lnTo>
                        <a:pt x="186" y="82"/>
                      </a:lnTo>
                      <a:lnTo>
                        <a:pt x="176" y="76"/>
                      </a:lnTo>
                      <a:lnTo>
                        <a:pt x="162" y="74"/>
                      </a:lnTo>
                      <a:lnTo>
                        <a:pt x="147" y="77"/>
                      </a:lnTo>
                      <a:lnTo>
                        <a:pt x="130" y="85"/>
                      </a:lnTo>
                      <a:lnTo>
                        <a:pt x="114" y="98"/>
                      </a:lnTo>
                      <a:lnTo>
                        <a:pt x="98" y="111"/>
                      </a:lnTo>
                      <a:lnTo>
                        <a:pt x="98" y="432"/>
                      </a:lnTo>
                      <a:lnTo>
                        <a:pt x="0" y="432"/>
                      </a:lnTo>
                      <a:lnTo>
                        <a:pt x="0" y="8"/>
                      </a:lnTo>
                      <a:lnTo>
                        <a:pt x="95" y="8"/>
                      </a:lnTo>
                      <a:lnTo>
                        <a:pt x="95" y="57"/>
                      </a:lnTo>
                      <a:lnTo>
                        <a:pt x="117" y="39"/>
                      </a:lnTo>
                      <a:lnTo>
                        <a:pt x="138" y="24"/>
                      </a:lnTo>
                      <a:lnTo>
                        <a:pt x="160" y="11"/>
                      </a:lnTo>
                      <a:lnTo>
                        <a:pt x="182" y="3"/>
                      </a:lnTo>
                      <a:lnTo>
                        <a:pt x="2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nSpc>
                      <a:spcPts val="1700"/>
                    </a:lnSpc>
                    <a:spcBef>
                      <a:spcPts val="0"/>
                    </a:spcBef>
                  </a:pPr>
                  <a:endParaRPr lang="de-DE" sz="1000">
                    <a:solidFill>
                      <a:schemeClr val="accent3"/>
                    </a:solidFill>
                  </a:endParaRPr>
                </a:p>
              </p:txBody>
            </p:sp>
          </p:grpSp>
        </p:grpSp>
        <p:sp>
          <p:nvSpPr>
            <p:cNvPr id="120" name="Textfeld 119"/>
            <p:cNvSpPr txBox="1"/>
            <p:nvPr/>
          </p:nvSpPr>
          <p:spPr>
            <a:xfrm>
              <a:off x="3024629" y="4200228"/>
              <a:ext cx="837399" cy="337080"/>
            </a:xfrm>
            <a:prstGeom prst="rect">
              <a:avLst/>
            </a:prstGeom>
            <a:noFill/>
          </p:spPr>
          <p:txBody>
            <a:bodyPr wrap="square" rtlCol="0">
              <a:spAutoFit/>
            </a:bodyPr>
            <a:lstStyle/>
            <a:p>
              <a:pPr>
                <a:lnSpc>
                  <a:spcPts val="1700"/>
                </a:lnSpc>
                <a:spcBef>
                  <a:spcPts val="0"/>
                </a:spcBef>
              </a:pPr>
              <a:r>
                <a:rPr lang="de-DE" sz="1800" b="1" dirty="0">
                  <a:solidFill>
                    <a:schemeClr val="bg2"/>
                  </a:solidFill>
                </a:rPr>
                <a:t>ca.</a:t>
              </a:r>
              <a:r>
                <a:rPr lang="de-DE" sz="2400" b="1" dirty="0">
                  <a:solidFill>
                    <a:schemeClr val="bg2"/>
                  </a:solidFill>
                </a:rPr>
                <a:t>15</a:t>
              </a:r>
              <a:endParaRPr lang="de-DE" sz="3200" b="1" dirty="0">
                <a:solidFill>
                  <a:schemeClr val="bg2"/>
                </a:solidFill>
              </a:endParaRPr>
            </a:p>
          </p:txBody>
        </p:sp>
      </p:grpSp>
    </p:spTree>
    <p:extLst>
      <p:ext uri="{BB962C8B-B14F-4D97-AF65-F5344CB8AC3E}">
        <p14:creationId xmlns:p14="http://schemas.microsoft.com/office/powerpoint/2010/main" val="1222129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nvGraphicFramePr>
        <p:xfrm>
          <a:off x="431639" y="2105646"/>
          <a:ext cx="8352000" cy="2358004"/>
        </p:xfrm>
        <a:graphic>
          <a:graphicData uri="http://schemas.openxmlformats.org/drawingml/2006/table">
            <a:tbl>
              <a:tblPr>
                <a:tableStyleId>{5C22544A-7EE6-4342-B048-85BDC9FD1C3A}</a:tableStyleId>
              </a:tblPr>
              <a:tblGrid>
                <a:gridCol w="3492000">
                  <a:extLst>
                    <a:ext uri="{9D8B030D-6E8A-4147-A177-3AD203B41FA5}">
                      <a16:colId xmlns:a16="http://schemas.microsoft.com/office/drawing/2014/main" val="20000"/>
                    </a:ext>
                  </a:extLst>
                </a:gridCol>
                <a:gridCol w="4860000">
                  <a:extLst>
                    <a:ext uri="{9D8B030D-6E8A-4147-A177-3AD203B41FA5}">
                      <a16:colId xmlns:a16="http://schemas.microsoft.com/office/drawing/2014/main" val="20001"/>
                    </a:ext>
                  </a:extLst>
                </a:gridCol>
              </a:tblGrid>
              <a:tr h="214364">
                <a:tc>
                  <a:txBody>
                    <a:bodyPr/>
                    <a:lstStyle/>
                    <a:p>
                      <a:pPr marL="0" algn="r" defTabSz="691157" rtl="0" eaLnBrk="1" fontAlgn="b" latinLnBrk="0" hangingPunct="1"/>
                      <a:r>
                        <a:rPr lang="de-DE" sz="1100" u="none" strike="noStrike" kern="1200" dirty="0">
                          <a:solidFill>
                            <a:schemeClr val="dk1"/>
                          </a:solidFill>
                          <a:effectLst/>
                          <a:latin typeface="+mn-lt"/>
                          <a:ea typeface="+mn-ea"/>
                          <a:cs typeface="+mn-cs"/>
                        </a:rPr>
                        <a:t>Krieg / politische Spannungen</a:t>
                      </a:r>
                    </a:p>
                  </a:txBody>
                  <a:tcPr marL="9525" marR="9525" marT="9525" marB="0" anchor="b">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e-DE" sz="1100" b="1" i="0" u="none" strike="noStrike" dirty="0">
                        <a:effectLst/>
                        <a:latin typeface="Arial"/>
                      </a:endParaRPr>
                    </a:p>
                  </a:txBody>
                  <a:tcPr marL="6995" marR="6995" marT="699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4364">
                <a:tc>
                  <a:txBody>
                    <a:bodyPr/>
                    <a:lstStyle/>
                    <a:p>
                      <a:pPr marL="0" algn="r" defTabSz="691157" rtl="0" eaLnBrk="1" fontAlgn="b" latinLnBrk="0" hangingPunct="1"/>
                      <a:r>
                        <a:rPr lang="de-DE" sz="1100" u="none" strike="noStrike" kern="1200" dirty="0">
                          <a:solidFill>
                            <a:schemeClr val="dk1"/>
                          </a:solidFill>
                          <a:effectLst/>
                          <a:latin typeface="+mn-lt"/>
                          <a:ea typeface="+mn-ea"/>
                          <a:cs typeface="+mn-cs"/>
                        </a:rPr>
                        <a:t>Gewinnstreben der Energieversorger</a:t>
                      </a:r>
                    </a:p>
                  </a:txBody>
                  <a:tcPr marL="9525" marR="9525" marT="9525" marB="0" anchor="b">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e-DE" sz="1100" b="1" i="0" u="none" strike="noStrike" dirty="0">
                        <a:effectLst/>
                        <a:latin typeface="Helvetica"/>
                      </a:endParaRPr>
                    </a:p>
                  </a:txBody>
                  <a:tcPr marL="6995" marR="6995" marT="699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4364">
                <a:tc>
                  <a:txBody>
                    <a:bodyPr/>
                    <a:lstStyle/>
                    <a:p>
                      <a:pPr marL="0" algn="r" defTabSz="691157" rtl="0" eaLnBrk="1" fontAlgn="b" latinLnBrk="0" hangingPunct="1"/>
                      <a:r>
                        <a:rPr lang="de-DE" sz="1100" u="none" strike="noStrike" kern="1200">
                          <a:solidFill>
                            <a:schemeClr val="dk1"/>
                          </a:solidFill>
                          <a:effectLst/>
                          <a:latin typeface="+mn-lt"/>
                          <a:ea typeface="+mn-ea"/>
                          <a:cs typeface="+mn-cs"/>
                        </a:rPr>
                        <a:t>Ausgaben für Klimaschutzmaßnahmen / die Energiewende</a:t>
                      </a:r>
                    </a:p>
                  </a:txBody>
                  <a:tcPr marL="9525" marR="9525" marT="9525" marB="0" anchor="b">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e-DE" sz="1100" b="1" i="0" u="none" strike="noStrike" dirty="0">
                        <a:effectLst/>
                        <a:latin typeface="Helvetica"/>
                      </a:endParaRPr>
                    </a:p>
                  </a:txBody>
                  <a:tcPr marL="6995" marR="6995" marT="699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4364">
                <a:tc>
                  <a:txBody>
                    <a:bodyPr/>
                    <a:lstStyle/>
                    <a:p>
                      <a:pPr marL="0" algn="r" defTabSz="691157" rtl="0" eaLnBrk="1" fontAlgn="b" latinLnBrk="0" hangingPunct="1"/>
                      <a:r>
                        <a:rPr lang="de-DE" sz="1100" u="none" strike="noStrike" kern="1200">
                          <a:solidFill>
                            <a:schemeClr val="dk1"/>
                          </a:solidFill>
                          <a:effectLst/>
                          <a:latin typeface="+mn-lt"/>
                          <a:ea typeface="+mn-ea"/>
                          <a:cs typeface="+mn-cs"/>
                        </a:rPr>
                        <a:t>Steigende staatliche Steuern &amp; Abgaben</a:t>
                      </a:r>
                    </a:p>
                  </a:txBody>
                  <a:tcPr marL="9525" marR="9525" marT="9525" marB="0" anchor="b">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e-DE" sz="1100" b="1" i="0" u="none" strike="noStrike" dirty="0">
                        <a:effectLst/>
                        <a:latin typeface="Arial"/>
                      </a:endParaRPr>
                    </a:p>
                  </a:txBody>
                  <a:tcPr marL="6995" marR="6995" marT="699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4364">
                <a:tc>
                  <a:txBody>
                    <a:bodyPr/>
                    <a:lstStyle/>
                    <a:p>
                      <a:pPr marL="0" algn="r" defTabSz="691157" rtl="0" eaLnBrk="1" fontAlgn="b" latinLnBrk="0" hangingPunct="1"/>
                      <a:r>
                        <a:rPr lang="de-DE" sz="1100" u="none" strike="noStrike" kern="1200">
                          <a:solidFill>
                            <a:schemeClr val="dk1"/>
                          </a:solidFill>
                          <a:effectLst/>
                          <a:latin typeface="+mn-lt"/>
                          <a:ea typeface="+mn-ea"/>
                          <a:cs typeface="+mn-cs"/>
                        </a:rPr>
                        <a:t>Steigende Preise an den Energiebörsen</a:t>
                      </a:r>
                    </a:p>
                  </a:txBody>
                  <a:tcPr marL="9525" marR="9525" marT="9525" marB="0" anchor="b">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e-DE" sz="1100" b="1" i="0" u="none" strike="noStrike" dirty="0">
                        <a:effectLst/>
                        <a:latin typeface="Helvetica"/>
                      </a:endParaRPr>
                    </a:p>
                  </a:txBody>
                  <a:tcPr marL="6995" marR="6995" marT="699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4364">
                <a:tc>
                  <a:txBody>
                    <a:bodyPr/>
                    <a:lstStyle/>
                    <a:p>
                      <a:pPr marL="0" algn="r" defTabSz="691157" rtl="0" eaLnBrk="1" fontAlgn="b" latinLnBrk="0" hangingPunct="1"/>
                      <a:r>
                        <a:rPr lang="de-DE" sz="1100" u="none" strike="noStrike" kern="1200">
                          <a:solidFill>
                            <a:schemeClr val="dk1"/>
                          </a:solidFill>
                          <a:effectLst/>
                          <a:latin typeface="+mn-lt"/>
                          <a:ea typeface="+mn-ea"/>
                          <a:cs typeface="+mn-cs"/>
                        </a:rPr>
                        <a:t>Spekulationsaktivitäten im Markt</a:t>
                      </a:r>
                    </a:p>
                  </a:txBody>
                  <a:tcPr marL="9525" marR="9525" marT="9525" marB="0" anchor="b">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e-DE" sz="1100" b="1" i="0" u="none" strike="noStrike" dirty="0">
                        <a:effectLst/>
                        <a:latin typeface="Arial"/>
                      </a:endParaRPr>
                    </a:p>
                  </a:txBody>
                  <a:tcPr marL="6995" marR="6995" marT="699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4364">
                <a:tc>
                  <a:txBody>
                    <a:bodyPr/>
                    <a:lstStyle/>
                    <a:p>
                      <a:pPr marL="0" algn="r" defTabSz="691157" rtl="0" eaLnBrk="1" fontAlgn="b" latinLnBrk="0" hangingPunct="1"/>
                      <a:r>
                        <a:rPr lang="de-DE" sz="1100" u="none" strike="noStrike" kern="1200">
                          <a:solidFill>
                            <a:schemeClr val="dk1"/>
                          </a:solidFill>
                          <a:effectLst/>
                          <a:latin typeface="+mn-lt"/>
                          <a:ea typeface="+mn-ea"/>
                          <a:cs typeface="+mn-cs"/>
                        </a:rPr>
                        <a:t>Knapperes Angebot fossiler Energieträger</a:t>
                      </a:r>
                    </a:p>
                  </a:txBody>
                  <a:tcPr marL="9525" marR="9525" marT="9525" marB="0" anchor="b">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e-DE" sz="1100" b="1" i="0" u="none" strike="noStrike" dirty="0">
                        <a:effectLst/>
                        <a:latin typeface="Arial"/>
                      </a:endParaRPr>
                    </a:p>
                  </a:txBody>
                  <a:tcPr marL="6995" marR="6995" marT="699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4364">
                <a:tc>
                  <a:txBody>
                    <a:bodyPr/>
                    <a:lstStyle/>
                    <a:p>
                      <a:pPr marL="0" algn="r" defTabSz="691157" rtl="0" eaLnBrk="1" fontAlgn="b" latinLnBrk="0" hangingPunct="1"/>
                      <a:r>
                        <a:rPr lang="de-DE" sz="1100" u="none" strike="noStrike" kern="1200">
                          <a:solidFill>
                            <a:schemeClr val="dk1"/>
                          </a:solidFill>
                          <a:effectLst/>
                          <a:latin typeface="+mn-lt"/>
                          <a:ea typeface="+mn-ea"/>
                          <a:cs typeface="+mn-cs"/>
                        </a:rPr>
                        <a:t>Zu wenige Erneuerbare Energien verfügbar</a:t>
                      </a:r>
                    </a:p>
                  </a:txBody>
                  <a:tcPr marL="9525" marR="9525" marT="9525" marB="0" anchor="b">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e-DE" sz="1100" b="1" i="0" u="none" strike="noStrike" dirty="0">
                        <a:effectLst/>
                        <a:latin typeface="Helvetica"/>
                      </a:endParaRPr>
                    </a:p>
                  </a:txBody>
                  <a:tcPr marL="6995" marR="6995" marT="699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4364">
                <a:tc>
                  <a:txBody>
                    <a:bodyPr/>
                    <a:lstStyle/>
                    <a:p>
                      <a:pPr marL="0" algn="r" defTabSz="691157" rtl="0" eaLnBrk="1" fontAlgn="b" latinLnBrk="0" hangingPunct="1"/>
                      <a:r>
                        <a:rPr lang="de-DE" sz="1100" u="none" strike="noStrike" kern="1200" dirty="0">
                          <a:solidFill>
                            <a:schemeClr val="dk1"/>
                          </a:solidFill>
                          <a:effectLst/>
                          <a:latin typeface="+mn-lt"/>
                          <a:ea typeface="+mn-ea"/>
                          <a:cs typeface="+mn-cs"/>
                        </a:rPr>
                        <a:t>Vermehrte Nachfrage nach Energie (z.B. durch die Industrie)</a:t>
                      </a:r>
                    </a:p>
                  </a:txBody>
                  <a:tcPr marL="9525" marR="9525" marT="9525" marB="0" anchor="b">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e-DE" sz="1100" b="1" i="0" u="none" strike="noStrike" dirty="0">
                        <a:effectLst/>
                        <a:latin typeface="Arial"/>
                      </a:endParaRPr>
                    </a:p>
                  </a:txBody>
                  <a:tcPr marL="6995" marR="6995" marT="699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4364">
                <a:tc>
                  <a:txBody>
                    <a:bodyPr/>
                    <a:lstStyle/>
                    <a:p>
                      <a:pPr marL="0" algn="r" defTabSz="691157" rtl="0" eaLnBrk="1" fontAlgn="b" latinLnBrk="0" hangingPunct="1"/>
                      <a:r>
                        <a:rPr lang="de-DE" sz="1100" u="none" strike="noStrike" kern="1200" dirty="0">
                          <a:solidFill>
                            <a:schemeClr val="dk1"/>
                          </a:solidFill>
                          <a:effectLst/>
                          <a:latin typeface="+mn-lt"/>
                          <a:ea typeface="+mn-ea"/>
                          <a:cs typeface="+mn-cs"/>
                        </a:rPr>
                        <a:t>Sonstiges</a:t>
                      </a:r>
                    </a:p>
                  </a:txBody>
                  <a:tcPr marL="9525" marR="9525" marT="9525" marB="0" anchor="b">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e-DE" sz="1100" b="1" i="0" u="none" strike="noStrike" dirty="0">
                        <a:effectLst/>
                        <a:latin typeface="Arial"/>
                      </a:endParaRPr>
                    </a:p>
                  </a:txBody>
                  <a:tcPr marL="6995" marR="6995" marT="699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4364">
                <a:tc>
                  <a:txBody>
                    <a:bodyPr/>
                    <a:lstStyle/>
                    <a:p>
                      <a:pPr marL="0" algn="r" defTabSz="691157" rtl="0" eaLnBrk="1" fontAlgn="b" latinLnBrk="0" hangingPunct="1"/>
                      <a:r>
                        <a:rPr lang="de-DE" sz="1100" u="none" strike="noStrike" kern="1200" dirty="0">
                          <a:solidFill>
                            <a:schemeClr val="dk1"/>
                          </a:solidFill>
                          <a:effectLst/>
                          <a:latin typeface="+mn-lt"/>
                          <a:ea typeface="+mn-ea"/>
                          <a:cs typeface="+mn-cs"/>
                        </a:rPr>
                        <a:t>Weiß nicht / keine Angabe</a:t>
                      </a:r>
                    </a:p>
                  </a:txBody>
                  <a:tcPr marL="9525" marR="9525" marT="9525" marB="0" anchor="b">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de-DE" sz="1100" b="1" i="0" u="none" strike="noStrike" dirty="0">
                        <a:effectLst/>
                        <a:latin typeface="Arial"/>
                      </a:endParaRPr>
                    </a:p>
                  </a:txBody>
                  <a:tcPr marL="6995" marR="6995" marT="699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pSp>
        <p:nvGrpSpPr>
          <p:cNvPr id="32" name="Gruppieren 31"/>
          <p:cNvGrpSpPr>
            <a:grpSpLocks noChangeAspect="1"/>
          </p:cNvGrpSpPr>
          <p:nvPr/>
        </p:nvGrpSpPr>
        <p:grpSpPr>
          <a:xfrm>
            <a:off x="4482206" y="2510648"/>
            <a:ext cx="1664609" cy="1548000"/>
            <a:chOff x="3868312" y="75812"/>
            <a:chExt cx="1896881" cy="1764000"/>
          </a:xfrm>
        </p:grpSpPr>
        <p:grpSp>
          <p:nvGrpSpPr>
            <p:cNvPr id="33" name="Gruppieren 32"/>
            <p:cNvGrpSpPr>
              <a:grpSpLocks noChangeAspect="1"/>
            </p:cNvGrpSpPr>
            <p:nvPr/>
          </p:nvGrpSpPr>
          <p:grpSpPr>
            <a:xfrm>
              <a:off x="3868312" y="75812"/>
              <a:ext cx="1896881" cy="1764000"/>
              <a:chOff x="3868312" y="75812"/>
              <a:chExt cx="1896881" cy="1764000"/>
            </a:xfrm>
          </p:grpSpPr>
          <p:sp>
            <p:nvSpPr>
              <p:cNvPr id="35" name="Freeform 48">
                <a:extLst>
                  <a:ext uri="{FF2B5EF4-FFF2-40B4-BE49-F238E27FC236}">
                    <a16:creationId xmlns:a16="http://schemas.microsoft.com/office/drawing/2014/main" id="{8D757FFB-3CE9-5A93-A435-CE01EB6AA340}"/>
                  </a:ext>
                </a:extLst>
              </p:cNvPr>
              <p:cNvSpPr>
                <a:spLocks noChangeAspect="1" noEditPoints="1"/>
              </p:cNvSpPr>
              <p:nvPr/>
            </p:nvSpPr>
            <p:spPr bwMode="auto">
              <a:xfrm>
                <a:off x="3868312" y="75812"/>
                <a:ext cx="1896881" cy="1764000"/>
              </a:xfrm>
              <a:custGeom>
                <a:avLst/>
                <a:gdLst>
                  <a:gd name="T0" fmla="*/ 1793 w 3526"/>
                  <a:gd name="T1" fmla="*/ 1094 h 3279"/>
                  <a:gd name="T2" fmla="*/ 1642 w 3526"/>
                  <a:gd name="T3" fmla="*/ 1256 h 3279"/>
                  <a:gd name="T4" fmla="*/ 1507 w 3526"/>
                  <a:gd name="T5" fmla="*/ 1508 h 3279"/>
                  <a:gd name="T6" fmla="*/ 1451 w 3526"/>
                  <a:gd name="T7" fmla="*/ 1797 h 3279"/>
                  <a:gd name="T8" fmla="*/ 1482 w 3526"/>
                  <a:gd name="T9" fmla="*/ 2079 h 3279"/>
                  <a:gd name="T10" fmla="*/ 1453 w 3526"/>
                  <a:gd name="T11" fmla="*/ 2178 h 3279"/>
                  <a:gd name="T12" fmla="*/ 1345 w 3526"/>
                  <a:gd name="T13" fmla="*/ 2060 h 3279"/>
                  <a:gd name="T14" fmla="*/ 1296 w 3526"/>
                  <a:gd name="T15" fmla="*/ 1888 h 3279"/>
                  <a:gd name="T16" fmla="*/ 1313 w 3526"/>
                  <a:gd name="T17" fmla="*/ 1684 h 3279"/>
                  <a:gd name="T18" fmla="*/ 1352 w 3526"/>
                  <a:gd name="T19" fmla="*/ 1558 h 3279"/>
                  <a:gd name="T20" fmla="*/ 1312 w 3526"/>
                  <a:gd name="T21" fmla="*/ 1547 h 3279"/>
                  <a:gd name="T22" fmla="*/ 1166 w 3526"/>
                  <a:gd name="T23" fmla="*/ 1687 h 3279"/>
                  <a:gd name="T24" fmla="*/ 1046 w 3526"/>
                  <a:gd name="T25" fmla="*/ 1904 h 3279"/>
                  <a:gd name="T26" fmla="*/ 1002 w 3526"/>
                  <a:gd name="T27" fmla="*/ 2159 h 3279"/>
                  <a:gd name="T28" fmla="*/ 1050 w 3526"/>
                  <a:gd name="T29" fmla="*/ 2428 h 3279"/>
                  <a:gd name="T30" fmla="*/ 1183 w 3526"/>
                  <a:gd name="T31" fmla="*/ 2656 h 3279"/>
                  <a:gd name="T32" fmla="*/ 1384 w 3526"/>
                  <a:gd name="T33" fmla="*/ 2826 h 3279"/>
                  <a:gd name="T34" fmla="*/ 1635 w 3526"/>
                  <a:gd name="T35" fmla="*/ 2918 h 3279"/>
                  <a:gd name="T36" fmla="*/ 1913 w 3526"/>
                  <a:gd name="T37" fmla="*/ 2918 h 3279"/>
                  <a:gd name="T38" fmla="*/ 2163 w 3526"/>
                  <a:gd name="T39" fmla="*/ 2826 h 3279"/>
                  <a:gd name="T40" fmla="*/ 2364 w 3526"/>
                  <a:gd name="T41" fmla="*/ 2657 h 3279"/>
                  <a:gd name="T42" fmla="*/ 2497 w 3526"/>
                  <a:gd name="T43" fmla="*/ 2428 h 3279"/>
                  <a:gd name="T44" fmla="*/ 2545 w 3526"/>
                  <a:gd name="T45" fmla="*/ 2160 h 3279"/>
                  <a:gd name="T46" fmla="*/ 2498 w 3526"/>
                  <a:gd name="T47" fmla="*/ 1897 h 3279"/>
                  <a:gd name="T48" fmla="*/ 2369 w 3526"/>
                  <a:gd name="T49" fmla="*/ 1673 h 3279"/>
                  <a:gd name="T50" fmla="*/ 2210 w 3526"/>
                  <a:gd name="T51" fmla="*/ 1530 h 3279"/>
                  <a:gd name="T52" fmla="*/ 2167 w 3526"/>
                  <a:gd name="T53" fmla="*/ 1535 h 3279"/>
                  <a:gd name="T54" fmla="*/ 2152 w 3526"/>
                  <a:gd name="T55" fmla="*/ 1609 h 3279"/>
                  <a:gd name="T56" fmla="*/ 2112 w 3526"/>
                  <a:gd name="T57" fmla="*/ 1719 h 3279"/>
                  <a:gd name="T58" fmla="*/ 2042 w 3526"/>
                  <a:gd name="T59" fmla="*/ 1809 h 3279"/>
                  <a:gd name="T60" fmla="*/ 1935 w 3526"/>
                  <a:gd name="T61" fmla="*/ 1846 h 3279"/>
                  <a:gd name="T62" fmla="*/ 1828 w 3526"/>
                  <a:gd name="T63" fmla="*/ 1569 h 3279"/>
                  <a:gd name="T64" fmla="*/ 1813 w 3526"/>
                  <a:gd name="T65" fmla="*/ 1262 h 3279"/>
                  <a:gd name="T66" fmla="*/ 1842 w 3526"/>
                  <a:gd name="T67" fmla="*/ 1098 h 3279"/>
                  <a:gd name="T68" fmla="*/ 1767 w 3526"/>
                  <a:gd name="T69" fmla="*/ 0 h 3279"/>
                  <a:gd name="T70" fmla="*/ 1955 w 3526"/>
                  <a:gd name="T71" fmla="*/ 33 h 3279"/>
                  <a:gd name="T72" fmla="*/ 2119 w 3526"/>
                  <a:gd name="T73" fmla="*/ 130 h 3279"/>
                  <a:gd name="T74" fmla="*/ 2448 w 3526"/>
                  <a:gd name="T75" fmla="*/ 165 h 3279"/>
                  <a:gd name="T76" fmla="*/ 2516 w 3526"/>
                  <a:gd name="T77" fmla="*/ 48 h 3279"/>
                  <a:gd name="T78" fmla="*/ 2648 w 3526"/>
                  <a:gd name="T79" fmla="*/ 0 h 3279"/>
                  <a:gd name="T80" fmla="*/ 2914 w 3526"/>
                  <a:gd name="T81" fmla="*/ 22 h 3279"/>
                  <a:gd name="T82" fmla="*/ 3001 w 3526"/>
                  <a:gd name="T83" fmla="*/ 107 h 3279"/>
                  <a:gd name="T84" fmla="*/ 3023 w 3526"/>
                  <a:gd name="T85" fmla="*/ 1050 h 3279"/>
                  <a:gd name="T86" fmla="*/ 3501 w 3526"/>
                  <a:gd name="T87" fmla="*/ 1572 h 3279"/>
                  <a:gd name="T88" fmla="*/ 3523 w 3526"/>
                  <a:gd name="T89" fmla="*/ 1726 h 3279"/>
                  <a:gd name="T90" fmla="*/ 3467 w 3526"/>
                  <a:gd name="T91" fmla="*/ 1859 h 3279"/>
                  <a:gd name="T92" fmla="*/ 3353 w 3526"/>
                  <a:gd name="T93" fmla="*/ 1948 h 3279"/>
                  <a:gd name="T94" fmla="*/ 3024 w 3526"/>
                  <a:gd name="T95" fmla="*/ 1971 h 3279"/>
                  <a:gd name="T96" fmla="*/ 3000 w 3526"/>
                  <a:gd name="T97" fmla="*/ 3085 h 3279"/>
                  <a:gd name="T98" fmla="*/ 2901 w 3526"/>
                  <a:gd name="T99" fmla="*/ 3213 h 3279"/>
                  <a:gd name="T100" fmla="*/ 2749 w 3526"/>
                  <a:gd name="T101" fmla="*/ 3277 h 3279"/>
                  <a:gd name="T102" fmla="*/ 735 w 3526"/>
                  <a:gd name="T103" fmla="*/ 3269 h 3279"/>
                  <a:gd name="T104" fmla="*/ 595 w 3526"/>
                  <a:gd name="T105" fmla="*/ 3187 h 3279"/>
                  <a:gd name="T106" fmla="*/ 512 w 3526"/>
                  <a:gd name="T107" fmla="*/ 3047 h 3279"/>
                  <a:gd name="T108" fmla="*/ 290 w 3526"/>
                  <a:gd name="T109" fmla="*/ 1972 h 3279"/>
                  <a:gd name="T110" fmla="*/ 142 w 3526"/>
                  <a:gd name="T111" fmla="*/ 1932 h 3279"/>
                  <a:gd name="T112" fmla="*/ 40 w 3526"/>
                  <a:gd name="T113" fmla="*/ 1830 h 3279"/>
                  <a:gd name="T114" fmla="*/ 0 w 3526"/>
                  <a:gd name="T115" fmla="*/ 1688 h 3279"/>
                  <a:gd name="T116" fmla="*/ 43 w 3526"/>
                  <a:gd name="T117" fmla="*/ 1533 h 3279"/>
                  <a:gd name="T118" fmla="*/ 1417 w 3526"/>
                  <a:gd name="T119" fmla="*/ 126 h 3279"/>
                  <a:gd name="T120" fmla="*/ 1609 w 3526"/>
                  <a:gd name="T121" fmla="*/ 24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26" h="3279">
                    <a:moveTo>
                      <a:pt x="1824" y="1082"/>
                    </a:moveTo>
                    <a:lnTo>
                      <a:pt x="1815" y="1083"/>
                    </a:lnTo>
                    <a:lnTo>
                      <a:pt x="1804" y="1087"/>
                    </a:lnTo>
                    <a:lnTo>
                      <a:pt x="1793" y="1094"/>
                    </a:lnTo>
                    <a:lnTo>
                      <a:pt x="1786" y="1101"/>
                    </a:lnTo>
                    <a:lnTo>
                      <a:pt x="1735" y="1149"/>
                    </a:lnTo>
                    <a:lnTo>
                      <a:pt x="1686" y="1201"/>
                    </a:lnTo>
                    <a:lnTo>
                      <a:pt x="1642" y="1256"/>
                    </a:lnTo>
                    <a:lnTo>
                      <a:pt x="1602" y="1314"/>
                    </a:lnTo>
                    <a:lnTo>
                      <a:pt x="1566" y="1376"/>
                    </a:lnTo>
                    <a:lnTo>
                      <a:pt x="1534" y="1440"/>
                    </a:lnTo>
                    <a:lnTo>
                      <a:pt x="1507" y="1508"/>
                    </a:lnTo>
                    <a:lnTo>
                      <a:pt x="1484" y="1578"/>
                    </a:lnTo>
                    <a:lnTo>
                      <a:pt x="1467" y="1650"/>
                    </a:lnTo>
                    <a:lnTo>
                      <a:pt x="1457" y="1725"/>
                    </a:lnTo>
                    <a:lnTo>
                      <a:pt x="1451" y="1797"/>
                    </a:lnTo>
                    <a:lnTo>
                      <a:pt x="1451" y="1870"/>
                    </a:lnTo>
                    <a:lnTo>
                      <a:pt x="1457" y="1941"/>
                    </a:lnTo>
                    <a:lnTo>
                      <a:pt x="1466" y="2010"/>
                    </a:lnTo>
                    <a:lnTo>
                      <a:pt x="1482" y="2079"/>
                    </a:lnTo>
                    <a:lnTo>
                      <a:pt x="1503" y="2145"/>
                    </a:lnTo>
                    <a:lnTo>
                      <a:pt x="1527" y="2210"/>
                    </a:lnTo>
                    <a:lnTo>
                      <a:pt x="1489" y="2196"/>
                    </a:lnTo>
                    <a:lnTo>
                      <a:pt x="1453" y="2178"/>
                    </a:lnTo>
                    <a:lnTo>
                      <a:pt x="1421" y="2155"/>
                    </a:lnTo>
                    <a:lnTo>
                      <a:pt x="1392" y="2127"/>
                    </a:lnTo>
                    <a:lnTo>
                      <a:pt x="1367" y="2096"/>
                    </a:lnTo>
                    <a:lnTo>
                      <a:pt x="1345" y="2060"/>
                    </a:lnTo>
                    <a:lnTo>
                      <a:pt x="1327" y="2022"/>
                    </a:lnTo>
                    <a:lnTo>
                      <a:pt x="1312" y="1980"/>
                    </a:lnTo>
                    <a:lnTo>
                      <a:pt x="1303" y="1935"/>
                    </a:lnTo>
                    <a:lnTo>
                      <a:pt x="1296" y="1888"/>
                    </a:lnTo>
                    <a:lnTo>
                      <a:pt x="1294" y="1839"/>
                    </a:lnTo>
                    <a:lnTo>
                      <a:pt x="1296" y="1789"/>
                    </a:lnTo>
                    <a:lnTo>
                      <a:pt x="1303" y="1736"/>
                    </a:lnTo>
                    <a:lnTo>
                      <a:pt x="1313" y="1684"/>
                    </a:lnTo>
                    <a:lnTo>
                      <a:pt x="1329" y="1630"/>
                    </a:lnTo>
                    <a:lnTo>
                      <a:pt x="1351" y="1576"/>
                    </a:lnTo>
                    <a:lnTo>
                      <a:pt x="1354" y="1566"/>
                    </a:lnTo>
                    <a:lnTo>
                      <a:pt x="1352" y="1558"/>
                    </a:lnTo>
                    <a:lnTo>
                      <a:pt x="1346" y="1550"/>
                    </a:lnTo>
                    <a:lnTo>
                      <a:pt x="1338" y="1546"/>
                    </a:lnTo>
                    <a:lnTo>
                      <a:pt x="1326" y="1544"/>
                    </a:lnTo>
                    <a:lnTo>
                      <a:pt x="1312" y="1547"/>
                    </a:lnTo>
                    <a:lnTo>
                      <a:pt x="1296" y="1556"/>
                    </a:lnTo>
                    <a:lnTo>
                      <a:pt x="1249" y="1596"/>
                    </a:lnTo>
                    <a:lnTo>
                      <a:pt x="1206" y="1640"/>
                    </a:lnTo>
                    <a:lnTo>
                      <a:pt x="1166" y="1687"/>
                    </a:lnTo>
                    <a:lnTo>
                      <a:pt x="1129" y="1736"/>
                    </a:lnTo>
                    <a:lnTo>
                      <a:pt x="1097" y="1790"/>
                    </a:lnTo>
                    <a:lnTo>
                      <a:pt x="1069" y="1846"/>
                    </a:lnTo>
                    <a:lnTo>
                      <a:pt x="1046" y="1904"/>
                    </a:lnTo>
                    <a:lnTo>
                      <a:pt x="1027" y="1964"/>
                    </a:lnTo>
                    <a:lnTo>
                      <a:pt x="1013" y="2027"/>
                    </a:lnTo>
                    <a:lnTo>
                      <a:pt x="1005" y="2093"/>
                    </a:lnTo>
                    <a:lnTo>
                      <a:pt x="1002" y="2159"/>
                    </a:lnTo>
                    <a:lnTo>
                      <a:pt x="1005" y="2229"/>
                    </a:lnTo>
                    <a:lnTo>
                      <a:pt x="1015" y="2298"/>
                    </a:lnTo>
                    <a:lnTo>
                      <a:pt x="1030" y="2364"/>
                    </a:lnTo>
                    <a:lnTo>
                      <a:pt x="1050" y="2428"/>
                    </a:lnTo>
                    <a:lnTo>
                      <a:pt x="1076" y="2490"/>
                    </a:lnTo>
                    <a:lnTo>
                      <a:pt x="1107" y="2549"/>
                    </a:lnTo>
                    <a:lnTo>
                      <a:pt x="1143" y="2605"/>
                    </a:lnTo>
                    <a:lnTo>
                      <a:pt x="1183" y="2656"/>
                    </a:lnTo>
                    <a:lnTo>
                      <a:pt x="1228" y="2705"/>
                    </a:lnTo>
                    <a:lnTo>
                      <a:pt x="1276" y="2749"/>
                    </a:lnTo>
                    <a:lnTo>
                      <a:pt x="1328" y="2790"/>
                    </a:lnTo>
                    <a:lnTo>
                      <a:pt x="1384" y="2826"/>
                    </a:lnTo>
                    <a:lnTo>
                      <a:pt x="1443" y="2857"/>
                    </a:lnTo>
                    <a:lnTo>
                      <a:pt x="1505" y="2883"/>
                    </a:lnTo>
                    <a:lnTo>
                      <a:pt x="1569" y="2903"/>
                    </a:lnTo>
                    <a:lnTo>
                      <a:pt x="1635" y="2918"/>
                    </a:lnTo>
                    <a:lnTo>
                      <a:pt x="1704" y="2928"/>
                    </a:lnTo>
                    <a:lnTo>
                      <a:pt x="1774" y="2931"/>
                    </a:lnTo>
                    <a:lnTo>
                      <a:pt x="1845" y="2928"/>
                    </a:lnTo>
                    <a:lnTo>
                      <a:pt x="1913" y="2918"/>
                    </a:lnTo>
                    <a:lnTo>
                      <a:pt x="1979" y="2903"/>
                    </a:lnTo>
                    <a:lnTo>
                      <a:pt x="2044" y="2883"/>
                    </a:lnTo>
                    <a:lnTo>
                      <a:pt x="2105" y="2857"/>
                    </a:lnTo>
                    <a:lnTo>
                      <a:pt x="2163" y="2826"/>
                    </a:lnTo>
                    <a:lnTo>
                      <a:pt x="2219" y="2790"/>
                    </a:lnTo>
                    <a:lnTo>
                      <a:pt x="2271" y="2749"/>
                    </a:lnTo>
                    <a:lnTo>
                      <a:pt x="2320" y="2705"/>
                    </a:lnTo>
                    <a:lnTo>
                      <a:pt x="2364" y="2657"/>
                    </a:lnTo>
                    <a:lnTo>
                      <a:pt x="2404" y="2605"/>
                    </a:lnTo>
                    <a:lnTo>
                      <a:pt x="2440" y="2549"/>
                    </a:lnTo>
                    <a:lnTo>
                      <a:pt x="2471" y="2490"/>
                    </a:lnTo>
                    <a:lnTo>
                      <a:pt x="2497" y="2428"/>
                    </a:lnTo>
                    <a:lnTo>
                      <a:pt x="2518" y="2365"/>
                    </a:lnTo>
                    <a:lnTo>
                      <a:pt x="2533" y="2298"/>
                    </a:lnTo>
                    <a:lnTo>
                      <a:pt x="2542" y="2229"/>
                    </a:lnTo>
                    <a:lnTo>
                      <a:pt x="2545" y="2160"/>
                    </a:lnTo>
                    <a:lnTo>
                      <a:pt x="2542" y="2090"/>
                    </a:lnTo>
                    <a:lnTo>
                      <a:pt x="2533" y="2024"/>
                    </a:lnTo>
                    <a:lnTo>
                      <a:pt x="2518" y="1959"/>
                    </a:lnTo>
                    <a:lnTo>
                      <a:pt x="2498" y="1897"/>
                    </a:lnTo>
                    <a:lnTo>
                      <a:pt x="2474" y="1836"/>
                    </a:lnTo>
                    <a:lnTo>
                      <a:pt x="2443" y="1779"/>
                    </a:lnTo>
                    <a:lnTo>
                      <a:pt x="2408" y="1725"/>
                    </a:lnTo>
                    <a:lnTo>
                      <a:pt x="2369" y="1673"/>
                    </a:lnTo>
                    <a:lnTo>
                      <a:pt x="2326" y="1625"/>
                    </a:lnTo>
                    <a:lnTo>
                      <a:pt x="2279" y="1581"/>
                    </a:lnTo>
                    <a:lnTo>
                      <a:pt x="2228" y="1541"/>
                    </a:lnTo>
                    <a:lnTo>
                      <a:pt x="2210" y="1530"/>
                    </a:lnTo>
                    <a:lnTo>
                      <a:pt x="2196" y="1525"/>
                    </a:lnTo>
                    <a:lnTo>
                      <a:pt x="2184" y="1525"/>
                    </a:lnTo>
                    <a:lnTo>
                      <a:pt x="2174" y="1528"/>
                    </a:lnTo>
                    <a:lnTo>
                      <a:pt x="2167" y="1535"/>
                    </a:lnTo>
                    <a:lnTo>
                      <a:pt x="2162" y="1545"/>
                    </a:lnTo>
                    <a:lnTo>
                      <a:pt x="2161" y="1556"/>
                    </a:lnTo>
                    <a:lnTo>
                      <a:pt x="2157" y="1581"/>
                    </a:lnTo>
                    <a:lnTo>
                      <a:pt x="2152" y="1609"/>
                    </a:lnTo>
                    <a:lnTo>
                      <a:pt x="2144" y="1637"/>
                    </a:lnTo>
                    <a:lnTo>
                      <a:pt x="2136" y="1665"/>
                    </a:lnTo>
                    <a:lnTo>
                      <a:pt x="2125" y="1693"/>
                    </a:lnTo>
                    <a:lnTo>
                      <a:pt x="2112" y="1719"/>
                    </a:lnTo>
                    <a:lnTo>
                      <a:pt x="2097" y="1745"/>
                    </a:lnTo>
                    <a:lnTo>
                      <a:pt x="2081" y="1769"/>
                    </a:lnTo>
                    <a:lnTo>
                      <a:pt x="2063" y="1790"/>
                    </a:lnTo>
                    <a:lnTo>
                      <a:pt x="2042" y="1809"/>
                    </a:lnTo>
                    <a:lnTo>
                      <a:pt x="2018" y="1824"/>
                    </a:lnTo>
                    <a:lnTo>
                      <a:pt x="1992" y="1836"/>
                    </a:lnTo>
                    <a:lnTo>
                      <a:pt x="1965" y="1843"/>
                    </a:lnTo>
                    <a:lnTo>
                      <a:pt x="1935" y="1846"/>
                    </a:lnTo>
                    <a:lnTo>
                      <a:pt x="1899" y="1780"/>
                    </a:lnTo>
                    <a:lnTo>
                      <a:pt x="1870" y="1712"/>
                    </a:lnTo>
                    <a:lnTo>
                      <a:pt x="1846" y="1641"/>
                    </a:lnTo>
                    <a:lnTo>
                      <a:pt x="1828" y="1569"/>
                    </a:lnTo>
                    <a:lnTo>
                      <a:pt x="1815" y="1494"/>
                    </a:lnTo>
                    <a:lnTo>
                      <a:pt x="1807" y="1418"/>
                    </a:lnTo>
                    <a:lnTo>
                      <a:pt x="1807" y="1341"/>
                    </a:lnTo>
                    <a:lnTo>
                      <a:pt x="1813" y="1262"/>
                    </a:lnTo>
                    <a:lnTo>
                      <a:pt x="1819" y="1211"/>
                    </a:lnTo>
                    <a:lnTo>
                      <a:pt x="1829" y="1160"/>
                    </a:lnTo>
                    <a:lnTo>
                      <a:pt x="1840" y="1109"/>
                    </a:lnTo>
                    <a:lnTo>
                      <a:pt x="1842" y="1098"/>
                    </a:lnTo>
                    <a:lnTo>
                      <a:pt x="1838" y="1090"/>
                    </a:lnTo>
                    <a:lnTo>
                      <a:pt x="1833" y="1083"/>
                    </a:lnTo>
                    <a:lnTo>
                      <a:pt x="1824" y="1082"/>
                    </a:lnTo>
                    <a:close/>
                    <a:moveTo>
                      <a:pt x="1767" y="0"/>
                    </a:moveTo>
                    <a:lnTo>
                      <a:pt x="1815" y="2"/>
                    </a:lnTo>
                    <a:lnTo>
                      <a:pt x="1862" y="9"/>
                    </a:lnTo>
                    <a:lnTo>
                      <a:pt x="1909" y="19"/>
                    </a:lnTo>
                    <a:lnTo>
                      <a:pt x="1955" y="33"/>
                    </a:lnTo>
                    <a:lnTo>
                      <a:pt x="1999" y="51"/>
                    </a:lnTo>
                    <a:lnTo>
                      <a:pt x="2040" y="74"/>
                    </a:lnTo>
                    <a:lnTo>
                      <a:pt x="2081" y="101"/>
                    </a:lnTo>
                    <a:lnTo>
                      <a:pt x="2119" y="130"/>
                    </a:lnTo>
                    <a:lnTo>
                      <a:pt x="2154" y="165"/>
                    </a:lnTo>
                    <a:lnTo>
                      <a:pt x="2445" y="459"/>
                    </a:lnTo>
                    <a:lnTo>
                      <a:pt x="2445" y="200"/>
                    </a:lnTo>
                    <a:lnTo>
                      <a:pt x="2448" y="165"/>
                    </a:lnTo>
                    <a:lnTo>
                      <a:pt x="2456" y="130"/>
                    </a:lnTo>
                    <a:lnTo>
                      <a:pt x="2471" y="99"/>
                    </a:lnTo>
                    <a:lnTo>
                      <a:pt x="2492" y="72"/>
                    </a:lnTo>
                    <a:lnTo>
                      <a:pt x="2516" y="48"/>
                    </a:lnTo>
                    <a:lnTo>
                      <a:pt x="2545" y="28"/>
                    </a:lnTo>
                    <a:lnTo>
                      <a:pt x="2576" y="13"/>
                    </a:lnTo>
                    <a:lnTo>
                      <a:pt x="2612" y="3"/>
                    </a:lnTo>
                    <a:lnTo>
                      <a:pt x="2648" y="0"/>
                    </a:lnTo>
                    <a:lnTo>
                      <a:pt x="2820" y="0"/>
                    </a:lnTo>
                    <a:lnTo>
                      <a:pt x="2853" y="3"/>
                    </a:lnTo>
                    <a:lnTo>
                      <a:pt x="2885" y="11"/>
                    </a:lnTo>
                    <a:lnTo>
                      <a:pt x="2914" y="22"/>
                    </a:lnTo>
                    <a:lnTo>
                      <a:pt x="2941" y="38"/>
                    </a:lnTo>
                    <a:lnTo>
                      <a:pt x="2964" y="58"/>
                    </a:lnTo>
                    <a:lnTo>
                      <a:pt x="2985" y="81"/>
                    </a:lnTo>
                    <a:lnTo>
                      <a:pt x="3001" y="107"/>
                    </a:lnTo>
                    <a:lnTo>
                      <a:pt x="3014" y="136"/>
                    </a:lnTo>
                    <a:lnTo>
                      <a:pt x="3021" y="167"/>
                    </a:lnTo>
                    <a:lnTo>
                      <a:pt x="3023" y="200"/>
                    </a:lnTo>
                    <a:lnTo>
                      <a:pt x="3023" y="1050"/>
                    </a:lnTo>
                    <a:lnTo>
                      <a:pt x="3423" y="1457"/>
                    </a:lnTo>
                    <a:lnTo>
                      <a:pt x="3455" y="1495"/>
                    </a:lnTo>
                    <a:lnTo>
                      <a:pt x="3482" y="1532"/>
                    </a:lnTo>
                    <a:lnTo>
                      <a:pt x="3501" y="1572"/>
                    </a:lnTo>
                    <a:lnTo>
                      <a:pt x="3515" y="1610"/>
                    </a:lnTo>
                    <a:lnTo>
                      <a:pt x="3523" y="1650"/>
                    </a:lnTo>
                    <a:lnTo>
                      <a:pt x="3526" y="1688"/>
                    </a:lnTo>
                    <a:lnTo>
                      <a:pt x="3523" y="1726"/>
                    </a:lnTo>
                    <a:lnTo>
                      <a:pt x="3515" y="1762"/>
                    </a:lnTo>
                    <a:lnTo>
                      <a:pt x="3503" y="1796"/>
                    </a:lnTo>
                    <a:lnTo>
                      <a:pt x="3487" y="1828"/>
                    </a:lnTo>
                    <a:lnTo>
                      <a:pt x="3467" y="1859"/>
                    </a:lnTo>
                    <a:lnTo>
                      <a:pt x="3444" y="1886"/>
                    </a:lnTo>
                    <a:lnTo>
                      <a:pt x="3416" y="1911"/>
                    </a:lnTo>
                    <a:lnTo>
                      <a:pt x="3386" y="1931"/>
                    </a:lnTo>
                    <a:lnTo>
                      <a:pt x="3353" y="1948"/>
                    </a:lnTo>
                    <a:lnTo>
                      <a:pt x="3317" y="1960"/>
                    </a:lnTo>
                    <a:lnTo>
                      <a:pt x="3280" y="1969"/>
                    </a:lnTo>
                    <a:lnTo>
                      <a:pt x="3240" y="1971"/>
                    </a:lnTo>
                    <a:lnTo>
                      <a:pt x="3024" y="1971"/>
                    </a:lnTo>
                    <a:lnTo>
                      <a:pt x="3024" y="2962"/>
                    </a:lnTo>
                    <a:lnTo>
                      <a:pt x="3021" y="3005"/>
                    </a:lnTo>
                    <a:lnTo>
                      <a:pt x="3013" y="3045"/>
                    </a:lnTo>
                    <a:lnTo>
                      <a:pt x="3000" y="3085"/>
                    </a:lnTo>
                    <a:lnTo>
                      <a:pt x="2982" y="3121"/>
                    </a:lnTo>
                    <a:lnTo>
                      <a:pt x="2958" y="3155"/>
                    </a:lnTo>
                    <a:lnTo>
                      <a:pt x="2931" y="3185"/>
                    </a:lnTo>
                    <a:lnTo>
                      <a:pt x="2901" y="3213"/>
                    </a:lnTo>
                    <a:lnTo>
                      <a:pt x="2867" y="3236"/>
                    </a:lnTo>
                    <a:lnTo>
                      <a:pt x="2831" y="3255"/>
                    </a:lnTo>
                    <a:lnTo>
                      <a:pt x="2791" y="3269"/>
                    </a:lnTo>
                    <a:lnTo>
                      <a:pt x="2749" y="3277"/>
                    </a:lnTo>
                    <a:lnTo>
                      <a:pt x="2707" y="3279"/>
                    </a:lnTo>
                    <a:lnTo>
                      <a:pt x="818" y="3279"/>
                    </a:lnTo>
                    <a:lnTo>
                      <a:pt x="775" y="3277"/>
                    </a:lnTo>
                    <a:lnTo>
                      <a:pt x="735" y="3269"/>
                    </a:lnTo>
                    <a:lnTo>
                      <a:pt x="695" y="3255"/>
                    </a:lnTo>
                    <a:lnTo>
                      <a:pt x="659" y="3237"/>
                    </a:lnTo>
                    <a:lnTo>
                      <a:pt x="626" y="3214"/>
                    </a:lnTo>
                    <a:lnTo>
                      <a:pt x="595" y="3187"/>
                    </a:lnTo>
                    <a:lnTo>
                      <a:pt x="568" y="3156"/>
                    </a:lnTo>
                    <a:lnTo>
                      <a:pt x="544" y="3122"/>
                    </a:lnTo>
                    <a:lnTo>
                      <a:pt x="526" y="3086"/>
                    </a:lnTo>
                    <a:lnTo>
                      <a:pt x="512" y="3047"/>
                    </a:lnTo>
                    <a:lnTo>
                      <a:pt x="504" y="3006"/>
                    </a:lnTo>
                    <a:lnTo>
                      <a:pt x="500" y="2962"/>
                    </a:lnTo>
                    <a:lnTo>
                      <a:pt x="500" y="1972"/>
                    </a:lnTo>
                    <a:lnTo>
                      <a:pt x="290" y="1972"/>
                    </a:lnTo>
                    <a:lnTo>
                      <a:pt x="249" y="1969"/>
                    </a:lnTo>
                    <a:lnTo>
                      <a:pt x="212" y="1961"/>
                    </a:lnTo>
                    <a:lnTo>
                      <a:pt x="176" y="1948"/>
                    </a:lnTo>
                    <a:lnTo>
                      <a:pt x="142" y="1932"/>
                    </a:lnTo>
                    <a:lnTo>
                      <a:pt x="112" y="1911"/>
                    </a:lnTo>
                    <a:lnTo>
                      <a:pt x="84" y="1887"/>
                    </a:lnTo>
                    <a:lnTo>
                      <a:pt x="60" y="1859"/>
                    </a:lnTo>
                    <a:lnTo>
                      <a:pt x="40" y="1830"/>
                    </a:lnTo>
                    <a:lnTo>
                      <a:pt x="24" y="1797"/>
                    </a:lnTo>
                    <a:lnTo>
                      <a:pt x="11" y="1762"/>
                    </a:lnTo>
                    <a:lnTo>
                      <a:pt x="3" y="1726"/>
                    </a:lnTo>
                    <a:lnTo>
                      <a:pt x="0" y="1688"/>
                    </a:lnTo>
                    <a:lnTo>
                      <a:pt x="2" y="1650"/>
                    </a:lnTo>
                    <a:lnTo>
                      <a:pt x="10" y="1611"/>
                    </a:lnTo>
                    <a:lnTo>
                      <a:pt x="24" y="1572"/>
                    </a:lnTo>
                    <a:lnTo>
                      <a:pt x="43" y="1533"/>
                    </a:lnTo>
                    <a:lnTo>
                      <a:pt x="68" y="1495"/>
                    </a:lnTo>
                    <a:lnTo>
                      <a:pt x="102" y="1458"/>
                    </a:lnTo>
                    <a:lnTo>
                      <a:pt x="1374" y="165"/>
                    </a:lnTo>
                    <a:lnTo>
                      <a:pt x="1417" y="126"/>
                    </a:lnTo>
                    <a:lnTo>
                      <a:pt x="1462" y="93"/>
                    </a:lnTo>
                    <a:lnTo>
                      <a:pt x="1509" y="65"/>
                    </a:lnTo>
                    <a:lnTo>
                      <a:pt x="1558" y="42"/>
                    </a:lnTo>
                    <a:lnTo>
                      <a:pt x="1609" y="24"/>
                    </a:lnTo>
                    <a:lnTo>
                      <a:pt x="1661" y="11"/>
                    </a:lnTo>
                    <a:lnTo>
                      <a:pt x="1713" y="3"/>
                    </a:lnTo>
                    <a:lnTo>
                      <a:pt x="1767"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6" name="Rechteck 35"/>
              <p:cNvSpPr/>
              <p:nvPr/>
            </p:nvSpPr>
            <p:spPr>
              <a:xfrm>
                <a:off x="4306697" y="570217"/>
                <a:ext cx="1020112" cy="1110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grpSp>
        <p:sp>
          <p:nvSpPr>
            <p:cNvPr id="34" name="Freeform 70"/>
            <p:cNvSpPr>
              <a:spLocks noChangeAspect="1"/>
            </p:cNvSpPr>
            <p:nvPr/>
          </p:nvSpPr>
          <p:spPr bwMode="auto">
            <a:xfrm>
              <a:off x="4471088" y="628431"/>
              <a:ext cx="691329" cy="994008"/>
            </a:xfrm>
            <a:custGeom>
              <a:avLst/>
              <a:gdLst>
                <a:gd name="T0" fmla="*/ 22 w 46"/>
                <a:gd name="T1" fmla="*/ 0 h 66"/>
                <a:gd name="T2" fmla="*/ 11 w 46"/>
                <a:gd name="T3" fmla="*/ 24 h 66"/>
                <a:gd name="T4" fmla="*/ 0 w 46"/>
                <a:gd name="T5" fmla="*/ 41 h 66"/>
                <a:gd name="T6" fmla="*/ 10 w 46"/>
                <a:gd name="T7" fmla="*/ 64 h 66"/>
                <a:gd name="T8" fmla="*/ 16 w 46"/>
                <a:gd name="T9" fmla="*/ 48 h 66"/>
                <a:gd name="T10" fmla="*/ 23 w 46"/>
                <a:gd name="T11" fmla="*/ 36 h 66"/>
                <a:gd name="T12" fmla="*/ 29 w 46"/>
                <a:gd name="T13" fmla="*/ 48 h 66"/>
                <a:gd name="T14" fmla="*/ 29 w 46"/>
                <a:gd name="T15" fmla="*/ 66 h 66"/>
                <a:gd name="T16" fmla="*/ 44 w 46"/>
                <a:gd name="T17" fmla="*/ 45 h 66"/>
                <a:gd name="T18" fmla="*/ 22 w 4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6">
                  <a:moveTo>
                    <a:pt x="22" y="0"/>
                  </a:moveTo>
                  <a:cubicBezTo>
                    <a:pt x="22" y="0"/>
                    <a:pt x="21" y="14"/>
                    <a:pt x="11" y="24"/>
                  </a:cubicBezTo>
                  <a:cubicBezTo>
                    <a:pt x="2" y="31"/>
                    <a:pt x="1" y="35"/>
                    <a:pt x="0" y="41"/>
                  </a:cubicBezTo>
                  <a:cubicBezTo>
                    <a:pt x="0" y="46"/>
                    <a:pt x="0" y="57"/>
                    <a:pt x="10" y="64"/>
                  </a:cubicBezTo>
                  <a:cubicBezTo>
                    <a:pt x="10" y="64"/>
                    <a:pt x="7" y="55"/>
                    <a:pt x="16" y="48"/>
                  </a:cubicBezTo>
                  <a:cubicBezTo>
                    <a:pt x="24" y="41"/>
                    <a:pt x="23" y="36"/>
                    <a:pt x="23" y="36"/>
                  </a:cubicBezTo>
                  <a:cubicBezTo>
                    <a:pt x="23" y="36"/>
                    <a:pt x="25" y="43"/>
                    <a:pt x="29" y="48"/>
                  </a:cubicBezTo>
                  <a:cubicBezTo>
                    <a:pt x="34" y="52"/>
                    <a:pt x="33" y="59"/>
                    <a:pt x="29" y="66"/>
                  </a:cubicBezTo>
                  <a:cubicBezTo>
                    <a:pt x="29" y="66"/>
                    <a:pt x="43" y="57"/>
                    <a:pt x="44" y="45"/>
                  </a:cubicBezTo>
                  <a:cubicBezTo>
                    <a:pt x="46" y="26"/>
                    <a:pt x="29"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a:p>
          </p:txBody>
        </p:sp>
      </p:grpSp>
      <p:grpSp>
        <p:nvGrpSpPr>
          <p:cNvPr id="37" name="Gruppieren 36"/>
          <p:cNvGrpSpPr>
            <a:grpSpLocks noChangeAspect="1"/>
          </p:cNvGrpSpPr>
          <p:nvPr/>
        </p:nvGrpSpPr>
        <p:grpSpPr>
          <a:xfrm>
            <a:off x="7073015" y="2510648"/>
            <a:ext cx="1664609" cy="1548000"/>
            <a:chOff x="6098894" y="186649"/>
            <a:chExt cx="1896881" cy="1764000"/>
          </a:xfrm>
        </p:grpSpPr>
        <p:grpSp>
          <p:nvGrpSpPr>
            <p:cNvPr id="38" name="Gruppieren 37"/>
            <p:cNvGrpSpPr/>
            <p:nvPr/>
          </p:nvGrpSpPr>
          <p:grpSpPr>
            <a:xfrm>
              <a:off x="6098894" y="186649"/>
              <a:ext cx="1896881" cy="1764000"/>
              <a:chOff x="3868312" y="75812"/>
              <a:chExt cx="1896881" cy="1764000"/>
            </a:xfrm>
          </p:grpSpPr>
          <p:sp>
            <p:nvSpPr>
              <p:cNvPr id="42" name="Freeform 48">
                <a:extLst>
                  <a:ext uri="{FF2B5EF4-FFF2-40B4-BE49-F238E27FC236}">
                    <a16:creationId xmlns:a16="http://schemas.microsoft.com/office/drawing/2014/main" id="{8D757FFB-3CE9-5A93-A435-CE01EB6AA340}"/>
                  </a:ext>
                </a:extLst>
              </p:cNvPr>
              <p:cNvSpPr>
                <a:spLocks noChangeAspect="1" noEditPoints="1"/>
              </p:cNvSpPr>
              <p:nvPr/>
            </p:nvSpPr>
            <p:spPr bwMode="auto">
              <a:xfrm>
                <a:off x="3868312" y="75812"/>
                <a:ext cx="1896881" cy="1764000"/>
              </a:xfrm>
              <a:custGeom>
                <a:avLst/>
                <a:gdLst>
                  <a:gd name="T0" fmla="*/ 1793 w 3526"/>
                  <a:gd name="T1" fmla="*/ 1094 h 3279"/>
                  <a:gd name="T2" fmla="*/ 1642 w 3526"/>
                  <a:gd name="T3" fmla="*/ 1256 h 3279"/>
                  <a:gd name="T4" fmla="*/ 1507 w 3526"/>
                  <a:gd name="T5" fmla="*/ 1508 h 3279"/>
                  <a:gd name="T6" fmla="*/ 1451 w 3526"/>
                  <a:gd name="T7" fmla="*/ 1797 h 3279"/>
                  <a:gd name="T8" fmla="*/ 1482 w 3526"/>
                  <a:gd name="T9" fmla="*/ 2079 h 3279"/>
                  <a:gd name="T10" fmla="*/ 1453 w 3526"/>
                  <a:gd name="T11" fmla="*/ 2178 h 3279"/>
                  <a:gd name="T12" fmla="*/ 1345 w 3526"/>
                  <a:gd name="T13" fmla="*/ 2060 h 3279"/>
                  <a:gd name="T14" fmla="*/ 1296 w 3526"/>
                  <a:gd name="T15" fmla="*/ 1888 h 3279"/>
                  <a:gd name="T16" fmla="*/ 1313 w 3526"/>
                  <a:gd name="T17" fmla="*/ 1684 h 3279"/>
                  <a:gd name="T18" fmla="*/ 1352 w 3526"/>
                  <a:gd name="T19" fmla="*/ 1558 h 3279"/>
                  <a:gd name="T20" fmla="*/ 1312 w 3526"/>
                  <a:gd name="T21" fmla="*/ 1547 h 3279"/>
                  <a:gd name="T22" fmla="*/ 1166 w 3526"/>
                  <a:gd name="T23" fmla="*/ 1687 h 3279"/>
                  <a:gd name="T24" fmla="*/ 1046 w 3526"/>
                  <a:gd name="T25" fmla="*/ 1904 h 3279"/>
                  <a:gd name="T26" fmla="*/ 1002 w 3526"/>
                  <a:gd name="T27" fmla="*/ 2159 h 3279"/>
                  <a:gd name="T28" fmla="*/ 1050 w 3526"/>
                  <a:gd name="T29" fmla="*/ 2428 h 3279"/>
                  <a:gd name="T30" fmla="*/ 1183 w 3526"/>
                  <a:gd name="T31" fmla="*/ 2656 h 3279"/>
                  <a:gd name="T32" fmla="*/ 1384 w 3526"/>
                  <a:gd name="T33" fmla="*/ 2826 h 3279"/>
                  <a:gd name="T34" fmla="*/ 1635 w 3526"/>
                  <a:gd name="T35" fmla="*/ 2918 h 3279"/>
                  <a:gd name="T36" fmla="*/ 1913 w 3526"/>
                  <a:gd name="T37" fmla="*/ 2918 h 3279"/>
                  <a:gd name="T38" fmla="*/ 2163 w 3526"/>
                  <a:gd name="T39" fmla="*/ 2826 h 3279"/>
                  <a:gd name="T40" fmla="*/ 2364 w 3526"/>
                  <a:gd name="T41" fmla="*/ 2657 h 3279"/>
                  <a:gd name="T42" fmla="*/ 2497 w 3526"/>
                  <a:gd name="T43" fmla="*/ 2428 h 3279"/>
                  <a:gd name="T44" fmla="*/ 2545 w 3526"/>
                  <a:gd name="T45" fmla="*/ 2160 h 3279"/>
                  <a:gd name="T46" fmla="*/ 2498 w 3526"/>
                  <a:gd name="T47" fmla="*/ 1897 h 3279"/>
                  <a:gd name="T48" fmla="*/ 2369 w 3526"/>
                  <a:gd name="T49" fmla="*/ 1673 h 3279"/>
                  <a:gd name="T50" fmla="*/ 2210 w 3526"/>
                  <a:gd name="T51" fmla="*/ 1530 h 3279"/>
                  <a:gd name="T52" fmla="*/ 2167 w 3526"/>
                  <a:gd name="T53" fmla="*/ 1535 h 3279"/>
                  <a:gd name="T54" fmla="*/ 2152 w 3526"/>
                  <a:gd name="T55" fmla="*/ 1609 h 3279"/>
                  <a:gd name="T56" fmla="*/ 2112 w 3526"/>
                  <a:gd name="T57" fmla="*/ 1719 h 3279"/>
                  <a:gd name="T58" fmla="*/ 2042 w 3526"/>
                  <a:gd name="T59" fmla="*/ 1809 h 3279"/>
                  <a:gd name="T60" fmla="*/ 1935 w 3526"/>
                  <a:gd name="T61" fmla="*/ 1846 h 3279"/>
                  <a:gd name="T62" fmla="*/ 1828 w 3526"/>
                  <a:gd name="T63" fmla="*/ 1569 h 3279"/>
                  <a:gd name="T64" fmla="*/ 1813 w 3526"/>
                  <a:gd name="T65" fmla="*/ 1262 h 3279"/>
                  <a:gd name="T66" fmla="*/ 1842 w 3526"/>
                  <a:gd name="T67" fmla="*/ 1098 h 3279"/>
                  <a:gd name="T68" fmla="*/ 1767 w 3526"/>
                  <a:gd name="T69" fmla="*/ 0 h 3279"/>
                  <a:gd name="T70" fmla="*/ 1955 w 3526"/>
                  <a:gd name="T71" fmla="*/ 33 h 3279"/>
                  <a:gd name="T72" fmla="*/ 2119 w 3526"/>
                  <a:gd name="T73" fmla="*/ 130 h 3279"/>
                  <a:gd name="T74" fmla="*/ 2448 w 3526"/>
                  <a:gd name="T75" fmla="*/ 165 h 3279"/>
                  <a:gd name="T76" fmla="*/ 2516 w 3526"/>
                  <a:gd name="T77" fmla="*/ 48 h 3279"/>
                  <a:gd name="T78" fmla="*/ 2648 w 3526"/>
                  <a:gd name="T79" fmla="*/ 0 h 3279"/>
                  <a:gd name="T80" fmla="*/ 2914 w 3526"/>
                  <a:gd name="T81" fmla="*/ 22 h 3279"/>
                  <a:gd name="T82" fmla="*/ 3001 w 3526"/>
                  <a:gd name="T83" fmla="*/ 107 h 3279"/>
                  <a:gd name="T84" fmla="*/ 3023 w 3526"/>
                  <a:gd name="T85" fmla="*/ 1050 h 3279"/>
                  <a:gd name="T86" fmla="*/ 3501 w 3526"/>
                  <a:gd name="T87" fmla="*/ 1572 h 3279"/>
                  <a:gd name="T88" fmla="*/ 3523 w 3526"/>
                  <a:gd name="T89" fmla="*/ 1726 h 3279"/>
                  <a:gd name="T90" fmla="*/ 3467 w 3526"/>
                  <a:gd name="T91" fmla="*/ 1859 h 3279"/>
                  <a:gd name="T92" fmla="*/ 3353 w 3526"/>
                  <a:gd name="T93" fmla="*/ 1948 h 3279"/>
                  <a:gd name="T94" fmla="*/ 3024 w 3526"/>
                  <a:gd name="T95" fmla="*/ 1971 h 3279"/>
                  <a:gd name="T96" fmla="*/ 3000 w 3526"/>
                  <a:gd name="T97" fmla="*/ 3085 h 3279"/>
                  <a:gd name="T98" fmla="*/ 2901 w 3526"/>
                  <a:gd name="T99" fmla="*/ 3213 h 3279"/>
                  <a:gd name="T100" fmla="*/ 2749 w 3526"/>
                  <a:gd name="T101" fmla="*/ 3277 h 3279"/>
                  <a:gd name="T102" fmla="*/ 735 w 3526"/>
                  <a:gd name="T103" fmla="*/ 3269 h 3279"/>
                  <a:gd name="T104" fmla="*/ 595 w 3526"/>
                  <a:gd name="T105" fmla="*/ 3187 h 3279"/>
                  <a:gd name="T106" fmla="*/ 512 w 3526"/>
                  <a:gd name="T107" fmla="*/ 3047 h 3279"/>
                  <a:gd name="T108" fmla="*/ 290 w 3526"/>
                  <a:gd name="T109" fmla="*/ 1972 h 3279"/>
                  <a:gd name="T110" fmla="*/ 142 w 3526"/>
                  <a:gd name="T111" fmla="*/ 1932 h 3279"/>
                  <a:gd name="T112" fmla="*/ 40 w 3526"/>
                  <a:gd name="T113" fmla="*/ 1830 h 3279"/>
                  <a:gd name="T114" fmla="*/ 0 w 3526"/>
                  <a:gd name="T115" fmla="*/ 1688 h 3279"/>
                  <a:gd name="T116" fmla="*/ 43 w 3526"/>
                  <a:gd name="T117" fmla="*/ 1533 h 3279"/>
                  <a:gd name="T118" fmla="*/ 1417 w 3526"/>
                  <a:gd name="T119" fmla="*/ 126 h 3279"/>
                  <a:gd name="T120" fmla="*/ 1609 w 3526"/>
                  <a:gd name="T121" fmla="*/ 24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26" h="3279">
                    <a:moveTo>
                      <a:pt x="1824" y="1082"/>
                    </a:moveTo>
                    <a:lnTo>
                      <a:pt x="1815" y="1083"/>
                    </a:lnTo>
                    <a:lnTo>
                      <a:pt x="1804" y="1087"/>
                    </a:lnTo>
                    <a:lnTo>
                      <a:pt x="1793" y="1094"/>
                    </a:lnTo>
                    <a:lnTo>
                      <a:pt x="1786" y="1101"/>
                    </a:lnTo>
                    <a:lnTo>
                      <a:pt x="1735" y="1149"/>
                    </a:lnTo>
                    <a:lnTo>
                      <a:pt x="1686" y="1201"/>
                    </a:lnTo>
                    <a:lnTo>
                      <a:pt x="1642" y="1256"/>
                    </a:lnTo>
                    <a:lnTo>
                      <a:pt x="1602" y="1314"/>
                    </a:lnTo>
                    <a:lnTo>
                      <a:pt x="1566" y="1376"/>
                    </a:lnTo>
                    <a:lnTo>
                      <a:pt x="1534" y="1440"/>
                    </a:lnTo>
                    <a:lnTo>
                      <a:pt x="1507" y="1508"/>
                    </a:lnTo>
                    <a:lnTo>
                      <a:pt x="1484" y="1578"/>
                    </a:lnTo>
                    <a:lnTo>
                      <a:pt x="1467" y="1650"/>
                    </a:lnTo>
                    <a:lnTo>
                      <a:pt x="1457" y="1725"/>
                    </a:lnTo>
                    <a:lnTo>
                      <a:pt x="1451" y="1797"/>
                    </a:lnTo>
                    <a:lnTo>
                      <a:pt x="1451" y="1870"/>
                    </a:lnTo>
                    <a:lnTo>
                      <a:pt x="1457" y="1941"/>
                    </a:lnTo>
                    <a:lnTo>
                      <a:pt x="1466" y="2010"/>
                    </a:lnTo>
                    <a:lnTo>
                      <a:pt x="1482" y="2079"/>
                    </a:lnTo>
                    <a:lnTo>
                      <a:pt x="1503" y="2145"/>
                    </a:lnTo>
                    <a:lnTo>
                      <a:pt x="1527" y="2210"/>
                    </a:lnTo>
                    <a:lnTo>
                      <a:pt x="1489" y="2196"/>
                    </a:lnTo>
                    <a:lnTo>
                      <a:pt x="1453" y="2178"/>
                    </a:lnTo>
                    <a:lnTo>
                      <a:pt x="1421" y="2155"/>
                    </a:lnTo>
                    <a:lnTo>
                      <a:pt x="1392" y="2127"/>
                    </a:lnTo>
                    <a:lnTo>
                      <a:pt x="1367" y="2096"/>
                    </a:lnTo>
                    <a:lnTo>
                      <a:pt x="1345" y="2060"/>
                    </a:lnTo>
                    <a:lnTo>
                      <a:pt x="1327" y="2022"/>
                    </a:lnTo>
                    <a:lnTo>
                      <a:pt x="1312" y="1980"/>
                    </a:lnTo>
                    <a:lnTo>
                      <a:pt x="1303" y="1935"/>
                    </a:lnTo>
                    <a:lnTo>
                      <a:pt x="1296" y="1888"/>
                    </a:lnTo>
                    <a:lnTo>
                      <a:pt x="1294" y="1839"/>
                    </a:lnTo>
                    <a:lnTo>
                      <a:pt x="1296" y="1789"/>
                    </a:lnTo>
                    <a:lnTo>
                      <a:pt x="1303" y="1736"/>
                    </a:lnTo>
                    <a:lnTo>
                      <a:pt x="1313" y="1684"/>
                    </a:lnTo>
                    <a:lnTo>
                      <a:pt x="1329" y="1630"/>
                    </a:lnTo>
                    <a:lnTo>
                      <a:pt x="1351" y="1576"/>
                    </a:lnTo>
                    <a:lnTo>
                      <a:pt x="1354" y="1566"/>
                    </a:lnTo>
                    <a:lnTo>
                      <a:pt x="1352" y="1558"/>
                    </a:lnTo>
                    <a:lnTo>
                      <a:pt x="1346" y="1550"/>
                    </a:lnTo>
                    <a:lnTo>
                      <a:pt x="1338" y="1546"/>
                    </a:lnTo>
                    <a:lnTo>
                      <a:pt x="1326" y="1544"/>
                    </a:lnTo>
                    <a:lnTo>
                      <a:pt x="1312" y="1547"/>
                    </a:lnTo>
                    <a:lnTo>
                      <a:pt x="1296" y="1556"/>
                    </a:lnTo>
                    <a:lnTo>
                      <a:pt x="1249" y="1596"/>
                    </a:lnTo>
                    <a:lnTo>
                      <a:pt x="1206" y="1640"/>
                    </a:lnTo>
                    <a:lnTo>
                      <a:pt x="1166" y="1687"/>
                    </a:lnTo>
                    <a:lnTo>
                      <a:pt x="1129" y="1736"/>
                    </a:lnTo>
                    <a:lnTo>
                      <a:pt x="1097" y="1790"/>
                    </a:lnTo>
                    <a:lnTo>
                      <a:pt x="1069" y="1846"/>
                    </a:lnTo>
                    <a:lnTo>
                      <a:pt x="1046" y="1904"/>
                    </a:lnTo>
                    <a:lnTo>
                      <a:pt x="1027" y="1964"/>
                    </a:lnTo>
                    <a:lnTo>
                      <a:pt x="1013" y="2027"/>
                    </a:lnTo>
                    <a:lnTo>
                      <a:pt x="1005" y="2093"/>
                    </a:lnTo>
                    <a:lnTo>
                      <a:pt x="1002" y="2159"/>
                    </a:lnTo>
                    <a:lnTo>
                      <a:pt x="1005" y="2229"/>
                    </a:lnTo>
                    <a:lnTo>
                      <a:pt x="1015" y="2298"/>
                    </a:lnTo>
                    <a:lnTo>
                      <a:pt x="1030" y="2364"/>
                    </a:lnTo>
                    <a:lnTo>
                      <a:pt x="1050" y="2428"/>
                    </a:lnTo>
                    <a:lnTo>
                      <a:pt x="1076" y="2490"/>
                    </a:lnTo>
                    <a:lnTo>
                      <a:pt x="1107" y="2549"/>
                    </a:lnTo>
                    <a:lnTo>
                      <a:pt x="1143" y="2605"/>
                    </a:lnTo>
                    <a:lnTo>
                      <a:pt x="1183" y="2656"/>
                    </a:lnTo>
                    <a:lnTo>
                      <a:pt x="1228" y="2705"/>
                    </a:lnTo>
                    <a:lnTo>
                      <a:pt x="1276" y="2749"/>
                    </a:lnTo>
                    <a:lnTo>
                      <a:pt x="1328" y="2790"/>
                    </a:lnTo>
                    <a:lnTo>
                      <a:pt x="1384" y="2826"/>
                    </a:lnTo>
                    <a:lnTo>
                      <a:pt x="1443" y="2857"/>
                    </a:lnTo>
                    <a:lnTo>
                      <a:pt x="1505" y="2883"/>
                    </a:lnTo>
                    <a:lnTo>
                      <a:pt x="1569" y="2903"/>
                    </a:lnTo>
                    <a:lnTo>
                      <a:pt x="1635" y="2918"/>
                    </a:lnTo>
                    <a:lnTo>
                      <a:pt x="1704" y="2928"/>
                    </a:lnTo>
                    <a:lnTo>
                      <a:pt x="1774" y="2931"/>
                    </a:lnTo>
                    <a:lnTo>
                      <a:pt x="1845" y="2928"/>
                    </a:lnTo>
                    <a:lnTo>
                      <a:pt x="1913" y="2918"/>
                    </a:lnTo>
                    <a:lnTo>
                      <a:pt x="1979" y="2903"/>
                    </a:lnTo>
                    <a:lnTo>
                      <a:pt x="2044" y="2883"/>
                    </a:lnTo>
                    <a:lnTo>
                      <a:pt x="2105" y="2857"/>
                    </a:lnTo>
                    <a:lnTo>
                      <a:pt x="2163" y="2826"/>
                    </a:lnTo>
                    <a:lnTo>
                      <a:pt x="2219" y="2790"/>
                    </a:lnTo>
                    <a:lnTo>
                      <a:pt x="2271" y="2749"/>
                    </a:lnTo>
                    <a:lnTo>
                      <a:pt x="2320" y="2705"/>
                    </a:lnTo>
                    <a:lnTo>
                      <a:pt x="2364" y="2657"/>
                    </a:lnTo>
                    <a:lnTo>
                      <a:pt x="2404" y="2605"/>
                    </a:lnTo>
                    <a:lnTo>
                      <a:pt x="2440" y="2549"/>
                    </a:lnTo>
                    <a:lnTo>
                      <a:pt x="2471" y="2490"/>
                    </a:lnTo>
                    <a:lnTo>
                      <a:pt x="2497" y="2428"/>
                    </a:lnTo>
                    <a:lnTo>
                      <a:pt x="2518" y="2365"/>
                    </a:lnTo>
                    <a:lnTo>
                      <a:pt x="2533" y="2298"/>
                    </a:lnTo>
                    <a:lnTo>
                      <a:pt x="2542" y="2229"/>
                    </a:lnTo>
                    <a:lnTo>
                      <a:pt x="2545" y="2160"/>
                    </a:lnTo>
                    <a:lnTo>
                      <a:pt x="2542" y="2090"/>
                    </a:lnTo>
                    <a:lnTo>
                      <a:pt x="2533" y="2024"/>
                    </a:lnTo>
                    <a:lnTo>
                      <a:pt x="2518" y="1959"/>
                    </a:lnTo>
                    <a:lnTo>
                      <a:pt x="2498" y="1897"/>
                    </a:lnTo>
                    <a:lnTo>
                      <a:pt x="2474" y="1836"/>
                    </a:lnTo>
                    <a:lnTo>
                      <a:pt x="2443" y="1779"/>
                    </a:lnTo>
                    <a:lnTo>
                      <a:pt x="2408" y="1725"/>
                    </a:lnTo>
                    <a:lnTo>
                      <a:pt x="2369" y="1673"/>
                    </a:lnTo>
                    <a:lnTo>
                      <a:pt x="2326" y="1625"/>
                    </a:lnTo>
                    <a:lnTo>
                      <a:pt x="2279" y="1581"/>
                    </a:lnTo>
                    <a:lnTo>
                      <a:pt x="2228" y="1541"/>
                    </a:lnTo>
                    <a:lnTo>
                      <a:pt x="2210" y="1530"/>
                    </a:lnTo>
                    <a:lnTo>
                      <a:pt x="2196" y="1525"/>
                    </a:lnTo>
                    <a:lnTo>
                      <a:pt x="2184" y="1525"/>
                    </a:lnTo>
                    <a:lnTo>
                      <a:pt x="2174" y="1528"/>
                    </a:lnTo>
                    <a:lnTo>
                      <a:pt x="2167" y="1535"/>
                    </a:lnTo>
                    <a:lnTo>
                      <a:pt x="2162" y="1545"/>
                    </a:lnTo>
                    <a:lnTo>
                      <a:pt x="2161" y="1556"/>
                    </a:lnTo>
                    <a:lnTo>
                      <a:pt x="2157" y="1581"/>
                    </a:lnTo>
                    <a:lnTo>
                      <a:pt x="2152" y="1609"/>
                    </a:lnTo>
                    <a:lnTo>
                      <a:pt x="2144" y="1637"/>
                    </a:lnTo>
                    <a:lnTo>
                      <a:pt x="2136" y="1665"/>
                    </a:lnTo>
                    <a:lnTo>
                      <a:pt x="2125" y="1693"/>
                    </a:lnTo>
                    <a:lnTo>
                      <a:pt x="2112" y="1719"/>
                    </a:lnTo>
                    <a:lnTo>
                      <a:pt x="2097" y="1745"/>
                    </a:lnTo>
                    <a:lnTo>
                      <a:pt x="2081" y="1769"/>
                    </a:lnTo>
                    <a:lnTo>
                      <a:pt x="2063" y="1790"/>
                    </a:lnTo>
                    <a:lnTo>
                      <a:pt x="2042" y="1809"/>
                    </a:lnTo>
                    <a:lnTo>
                      <a:pt x="2018" y="1824"/>
                    </a:lnTo>
                    <a:lnTo>
                      <a:pt x="1992" y="1836"/>
                    </a:lnTo>
                    <a:lnTo>
                      <a:pt x="1965" y="1843"/>
                    </a:lnTo>
                    <a:lnTo>
                      <a:pt x="1935" y="1846"/>
                    </a:lnTo>
                    <a:lnTo>
                      <a:pt x="1899" y="1780"/>
                    </a:lnTo>
                    <a:lnTo>
                      <a:pt x="1870" y="1712"/>
                    </a:lnTo>
                    <a:lnTo>
                      <a:pt x="1846" y="1641"/>
                    </a:lnTo>
                    <a:lnTo>
                      <a:pt x="1828" y="1569"/>
                    </a:lnTo>
                    <a:lnTo>
                      <a:pt x="1815" y="1494"/>
                    </a:lnTo>
                    <a:lnTo>
                      <a:pt x="1807" y="1418"/>
                    </a:lnTo>
                    <a:lnTo>
                      <a:pt x="1807" y="1341"/>
                    </a:lnTo>
                    <a:lnTo>
                      <a:pt x="1813" y="1262"/>
                    </a:lnTo>
                    <a:lnTo>
                      <a:pt x="1819" y="1211"/>
                    </a:lnTo>
                    <a:lnTo>
                      <a:pt x="1829" y="1160"/>
                    </a:lnTo>
                    <a:lnTo>
                      <a:pt x="1840" y="1109"/>
                    </a:lnTo>
                    <a:lnTo>
                      <a:pt x="1842" y="1098"/>
                    </a:lnTo>
                    <a:lnTo>
                      <a:pt x="1838" y="1090"/>
                    </a:lnTo>
                    <a:lnTo>
                      <a:pt x="1833" y="1083"/>
                    </a:lnTo>
                    <a:lnTo>
                      <a:pt x="1824" y="1082"/>
                    </a:lnTo>
                    <a:close/>
                    <a:moveTo>
                      <a:pt x="1767" y="0"/>
                    </a:moveTo>
                    <a:lnTo>
                      <a:pt x="1815" y="2"/>
                    </a:lnTo>
                    <a:lnTo>
                      <a:pt x="1862" y="9"/>
                    </a:lnTo>
                    <a:lnTo>
                      <a:pt x="1909" y="19"/>
                    </a:lnTo>
                    <a:lnTo>
                      <a:pt x="1955" y="33"/>
                    </a:lnTo>
                    <a:lnTo>
                      <a:pt x="1999" y="51"/>
                    </a:lnTo>
                    <a:lnTo>
                      <a:pt x="2040" y="74"/>
                    </a:lnTo>
                    <a:lnTo>
                      <a:pt x="2081" y="101"/>
                    </a:lnTo>
                    <a:lnTo>
                      <a:pt x="2119" y="130"/>
                    </a:lnTo>
                    <a:lnTo>
                      <a:pt x="2154" y="165"/>
                    </a:lnTo>
                    <a:lnTo>
                      <a:pt x="2445" y="459"/>
                    </a:lnTo>
                    <a:lnTo>
                      <a:pt x="2445" y="200"/>
                    </a:lnTo>
                    <a:lnTo>
                      <a:pt x="2448" y="165"/>
                    </a:lnTo>
                    <a:lnTo>
                      <a:pt x="2456" y="130"/>
                    </a:lnTo>
                    <a:lnTo>
                      <a:pt x="2471" y="99"/>
                    </a:lnTo>
                    <a:lnTo>
                      <a:pt x="2492" y="72"/>
                    </a:lnTo>
                    <a:lnTo>
                      <a:pt x="2516" y="48"/>
                    </a:lnTo>
                    <a:lnTo>
                      <a:pt x="2545" y="28"/>
                    </a:lnTo>
                    <a:lnTo>
                      <a:pt x="2576" y="13"/>
                    </a:lnTo>
                    <a:lnTo>
                      <a:pt x="2612" y="3"/>
                    </a:lnTo>
                    <a:lnTo>
                      <a:pt x="2648" y="0"/>
                    </a:lnTo>
                    <a:lnTo>
                      <a:pt x="2820" y="0"/>
                    </a:lnTo>
                    <a:lnTo>
                      <a:pt x="2853" y="3"/>
                    </a:lnTo>
                    <a:lnTo>
                      <a:pt x="2885" y="11"/>
                    </a:lnTo>
                    <a:lnTo>
                      <a:pt x="2914" y="22"/>
                    </a:lnTo>
                    <a:lnTo>
                      <a:pt x="2941" y="38"/>
                    </a:lnTo>
                    <a:lnTo>
                      <a:pt x="2964" y="58"/>
                    </a:lnTo>
                    <a:lnTo>
                      <a:pt x="2985" y="81"/>
                    </a:lnTo>
                    <a:lnTo>
                      <a:pt x="3001" y="107"/>
                    </a:lnTo>
                    <a:lnTo>
                      <a:pt x="3014" y="136"/>
                    </a:lnTo>
                    <a:lnTo>
                      <a:pt x="3021" y="167"/>
                    </a:lnTo>
                    <a:lnTo>
                      <a:pt x="3023" y="200"/>
                    </a:lnTo>
                    <a:lnTo>
                      <a:pt x="3023" y="1050"/>
                    </a:lnTo>
                    <a:lnTo>
                      <a:pt x="3423" y="1457"/>
                    </a:lnTo>
                    <a:lnTo>
                      <a:pt x="3455" y="1495"/>
                    </a:lnTo>
                    <a:lnTo>
                      <a:pt x="3482" y="1532"/>
                    </a:lnTo>
                    <a:lnTo>
                      <a:pt x="3501" y="1572"/>
                    </a:lnTo>
                    <a:lnTo>
                      <a:pt x="3515" y="1610"/>
                    </a:lnTo>
                    <a:lnTo>
                      <a:pt x="3523" y="1650"/>
                    </a:lnTo>
                    <a:lnTo>
                      <a:pt x="3526" y="1688"/>
                    </a:lnTo>
                    <a:lnTo>
                      <a:pt x="3523" y="1726"/>
                    </a:lnTo>
                    <a:lnTo>
                      <a:pt x="3515" y="1762"/>
                    </a:lnTo>
                    <a:lnTo>
                      <a:pt x="3503" y="1796"/>
                    </a:lnTo>
                    <a:lnTo>
                      <a:pt x="3487" y="1828"/>
                    </a:lnTo>
                    <a:lnTo>
                      <a:pt x="3467" y="1859"/>
                    </a:lnTo>
                    <a:lnTo>
                      <a:pt x="3444" y="1886"/>
                    </a:lnTo>
                    <a:lnTo>
                      <a:pt x="3416" y="1911"/>
                    </a:lnTo>
                    <a:lnTo>
                      <a:pt x="3386" y="1931"/>
                    </a:lnTo>
                    <a:lnTo>
                      <a:pt x="3353" y="1948"/>
                    </a:lnTo>
                    <a:lnTo>
                      <a:pt x="3317" y="1960"/>
                    </a:lnTo>
                    <a:lnTo>
                      <a:pt x="3280" y="1969"/>
                    </a:lnTo>
                    <a:lnTo>
                      <a:pt x="3240" y="1971"/>
                    </a:lnTo>
                    <a:lnTo>
                      <a:pt x="3024" y="1971"/>
                    </a:lnTo>
                    <a:lnTo>
                      <a:pt x="3024" y="2962"/>
                    </a:lnTo>
                    <a:lnTo>
                      <a:pt x="3021" y="3005"/>
                    </a:lnTo>
                    <a:lnTo>
                      <a:pt x="3013" y="3045"/>
                    </a:lnTo>
                    <a:lnTo>
                      <a:pt x="3000" y="3085"/>
                    </a:lnTo>
                    <a:lnTo>
                      <a:pt x="2982" y="3121"/>
                    </a:lnTo>
                    <a:lnTo>
                      <a:pt x="2958" y="3155"/>
                    </a:lnTo>
                    <a:lnTo>
                      <a:pt x="2931" y="3185"/>
                    </a:lnTo>
                    <a:lnTo>
                      <a:pt x="2901" y="3213"/>
                    </a:lnTo>
                    <a:lnTo>
                      <a:pt x="2867" y="3236"/>
                    </a:lnTo>
                    <a:lnTo>
                      <a:pt x="2831" y="3255"/>
                    </a:lnTo>
                    <a:lnTo>
                      <a:pt x="2791" y="3269"/>
                    </a:lnTo>
                    <a:lnTo>
                      <a:pt x="2749" y="3277"/>
                    </a:lnTo>
                    <a:lnTo>
                      <a:pt x="2707" y="3279"/>
                    </a:lnTo>
                    <a:lnTo>
                      <a:pt x="818" y="3279"/>
                    </a:lnTo>
                    <a:lnTo>
                      <a:pt x="775" y="3277"/>
                    </a:lnTo>
                    <a:lnTo>
                      <a:pt x="735" y="3269"/>
                    </a:lnTo>
                    <a:lnTo>
                      <a:pt x="695" y="3255"/>
                    </a:lnTo>
                    <a:lnTo>
                      <a:pt x="659" y="3237"/>
                    </a:lnTo>
                    <a:lnTo>
                      <a:pt x="626" y="3214"/>
                    </a:lnTo>
                    <a:lnTo>
                      <a:pt x="595" y="3187"/>
                    </a:lnTo>
                    <a:lnTo>
                      <a:pt x="568" y="3156"/>
                    </a:lnTo>
                    <a:lnTo>
                      <a:pt x="544" y="3122"/>
                    </a:lnTo>
                    <a:lnTo>
                      <a:pt x="526" y="3086"/>
                    </a:lnTo>
                    <a:lnTo>
                      <a:pt x="512" y="3047"/>
                    </a:lnTo>
                    <a:lnTo>
                      <a:pt x="504" y="3006"/>
                    </a:lnTo>
                    <a:lnTo>
                      <a:pt x="500" y="2962"/>
                    </a:lnTo>
                    <a:lnTo>
                      <a:pt x="500" y="1972"/>
                    </a:lnTo>
                    <a:lnTo>
                      <a:pt x="290" y="1972"/>
                    </a:lnTo>
                    <a:lnTo>
                      <a:pt x="249" y="1969"/>
                    </a:lnTo>
                    <a:lnTo>
                      <a:pt x="212" y="1961"/>
                    </a:lnTo>
                    <a:lnTo>
                      <a:pt x="176" y="1948"/>
                    </a:lnTo>
                    <a:lnTo>
                      <a:pt x="142" y="1932"/>
                    </a:lnTo>
                    <a:lnTo>
                      <a:pt x="112" y="1911"/>
                    </a:lnTo>
                    <a:lnTo>
                      <a:pt x="84" y="1887"/>
                    </a:lnTo>
                    <a:lnTo>
                      <a:pt x="60" y="1859"/>
                    </a:lnTo>
                    <a:lnTo>
                      <a:pt x="40" y="1830"/>
                    </a:lnTo>
                    <a:lnTo>
                      <a:pt x="24" y="1797"/>
                    </a:lnTo>
                    <a:lnTo>
                      <a:pt x="11" y="1762"/>
                    </a:lnTo>
                    <a:lnTo>
                      <a:pt x="3" y="1726"/>
                    </a:lnTo>
                    <a:lnTo>
                      <a:pt x="0" y="1688"/>
                    </a:lnTo>
                    <a:lnTo>
                      <a:pt x="2" y="1650"/>
                    </a:lnTo>
                    <a:lnTo>
                      <a:pt x="10" y="1611"/>
                    </a:lnTo>
                    <a:lnTo>
                      <a:pt x="24" y="1572"/>
                    </a:lnTo>
                    <a:lnTo>
                      <a:pt x="43" y="1533"/>
                    </a:lnTo>
                    <a:lnTo>
                      <a:pt x="68" y="1495"/>
                    </a:lnTo>
                    <a:lnTo>
                      <a:pt x="102" y="1458"/>
                    </a:lnTo>
                    <a:lnTo>
                      <a:pt x="1374" y="165"/>
                    </a:lnTo>
                    <a:lnTo>
                      <a:pt x="1417" y="126"/>
                    </a:lnTo>
                    <a:lnTo>
                      <a:pt x="1462" y="93"/>
                    </a:lnTo>
                    <a:lnTo>
                      <a:pt x="1509" y="65"/>
                    </a:lnTo>
                    <a:lnTo>
                      <a:pt x="1558" y="42"/>
                    </a:lnTo>
                    <a:lnTo>
                      <a:pt x="1609" y="24"/>
                    </a:lnTo>
                    <a:lnTo>
                      <a:pt x="1661" y="11"/>
                    </a:lnTo>
                    <a:lnTo>
                      <a:pt x="1713" y="3"/>
                    </a:lnTo>
                    <a:lnTo>
                      <a:pt x="1767"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3" name="Rechteck 42"/>
              <p:cNvSpPr/>
              <p:nvPr/>
            </p:nvSpPr>
            <p:spPr>
              <a:xfrm>
                <a:off x="4306697" y="570217"/>
                <a:ext cx="1020112" cy="1110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grpSp>
        <p:grpSp>
          <p:nvGrpSpPr>
            <p:cNvPr id="39" name="Gruppieren 38"/>
            <p:cNvGrpSpPr>
              <a:grpSpLocks noChangeAspect="1"/>
            </p:cNvGrpSpPr>
            <p:nvPr/>
          </p:nvGrpSpPr>
          <p:grpSpPr>
            <a:xfrm flipH="1">
              <a:off x="6630507" y="794439"/>
              <a:ext cx="833654" cy="828000"/>
              <a:chOff x="7221538" y="1243125"/>
              <a:chExt cx="1812292" cy="1800000"/>
            </a:xfrm>
            <a:solidFill>
              <a:schemeClr val="bg1"/>
            </a:solidFill>
          </p:grpSpPr>
          <p:sp>
            <p:nvSpPr>
              <p:cNvPr id="40" name="Freeform 80"/>
              <p:cNvSpPr>
                <a:spLocks/>
              </p:cNvSpPr>
              <p:nvPr/>
            </p:nvSpPr>
            <p:spPr bwMode="auto">
              <a:xfrm>
                <a:off x="7221538" y="1243125"/>
                <a:ext cx="1473141" cy="1800000"/>
              </a:xfrm>
              <a:custGeom>
                <a:avLst/>
                <a:gdLst>
                  <a:gd name="T0" fmla="*/ 1270 w 1370"/>
                  <a:gd name="T1" fmla="*/ 0 h 1674"/>
                  <a:gd name="T2" fmla="*/ 100 w 1370"/>
                  <a:gd name="T3" fmla="*/ 0 h 1674"/>
                  <a:gd name="T4" fmla="*/ 0 w 1370"/>
                  <a:gd name="T5" fmla="*/ 100 h 1674"/>
                  <a:gd name="T6" fmla="*/ 100 w 1370"/>
                  <a:gd name="T7" fmla="*/ 200 h 1674"/>
                  <a:gd name="T8" fmla="*/ 312 w 1370"/>
                  <a:gd name="T9" fmla="*/ 201 h 1674"/>
                  <a:gd name="T10" fmla="*/ 368 w 1370"/>
                  <a:gd name="T11" fmla="*/ 257 h 1674"/>
                  <a:gd name="T12" fmla="*/ 312 w 1370"/>
                  <a:gd name="T13" fmla="*/ 313 h 1674"/>
                  <a:gd name="T14" fmla="*/ 135 w 1370"/>
                  <a:gd name="T15" fmla="*/ 313 h 1674"/>
                  <a:gd name="T16" fmla="*/ 135 w 1370"/>
                  <a:gd name="T17" fmla="*/ 737 h 1674"/>
                  <a:gd name="T18" fmla="*/ 100 w 1370"/>
                  <a:gd name="T19" fmla="*/ 737 h 1674"/>
                  <a:gd name="T20" fmla="*/ 0 w 1370"/>
                  <a:gd name="T21" fmla="*/ 837 h 1674"/>
                  <a:gd name="T22" fmla="*/ 100 w 1370"/>
                  <a:gd name="T23" fmla="*/ 937 h 1674"/>
                  <a:gd name="T24" fmla="*/ 312 w 1370"/>
                  <a:gd name="T25" fmla="*/ 938 h 1674"/>
                  <a:gd name="T26" fmla="*/ 368 w 1370"/>
                  <a:gd name="T27" fmla="*/ 994 h 1674"/>
                  <a:gd name="T28" fmla="*/ 312 w 1370"/>
                  <a:gd name="T29" fmla="*/ 1050 h 1674"/>
                  <a:gd name="T30" fmla="*/ 135 w 1370"/>
                  <a:gd name="T31" fmla="*/ 1050 h 1674"/>
                  <a:gd name="T32" fmla="*/ 135 w 1370"/>
                  <a:gd name="T33" fmla="*/ 1474 h 1674"/>
                  <a:gd name="T34" fmla="*/ 100 w 1370"/>
                  <a:gd name="T35" fmla="*/ 1474 h 1674"/>
                  <a:gd name="T36" fmla="*/ 0 w 1370"/>
                  <a:gd name="T37" fmla="*/ 1574 h 1674"/>
                  <a:gd name="T38" fmla="*/ 100 w 1370"/>
                  <a:gd name="T39" fmla="*/ 1674 h 1674"/>
                  <a:gd name="T40" fmla="*/ 981 w 1370"/>
                  <a:gd name="T41" fmla="*/ 1674 h 1674"/>
                  <a:gd name="T42" fmla="*/ 802 w 1370"/>
                  <a:gd name="T43" fmla="*/ 1297 h 1674"/>
                  <a:gd name="T44" fmla="*/ 1015 w 1370"/>
                  <a:gd name="T45" fmla="*/ 843 h 1674"/>
                  <a:gd name="T46" fmla="*/ 1215 w 1370"/>
                  <a:gd name="T47" fmla="*/ 601 h 1674"/>
                  <a:gd name="T48" fmla="*/ 1235 w 1370"/>
                  <a:gd name="T49" fmla="*/ 579 h 1674"/>
                  <a:gd name="T50" fmla="*/ 1235 w 1370"/>
                  <a:gd name="T51" fmla="*/ 200 h 1674"/>
                  <a:gd name="T52" fmla="*/ 1270 w 1370"/>
                  <a:gd name="T53" fmla="*/ 200 h 1674"/>
                  <a:gd name="T54" fmla="*/ 1370 w 1370"/>
                  <a:gd name="T55" fmla="*/ 100 h 1674"/>
                  <a:gd name="T56" fmla="*/ 1270 w 1370"/>
                  <a:gd name="T57" fmla="*/ 0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0" h="1674">
                    <a:moveTo>
                      <a:pt x="1270" y="0"/>
                    </a:moveTo>
                    <a:cubicBezTo>
                      <a:pt x="100" y="0"/>
                      <a:pt x="100" y="0"/>
                      <a:pt x="100" y="0"/>
                    </a:cubicBezTo>
                    <a:cubicBezTo>
                      <a:pt x="45" y="0"/>
                      <a:pt x="0" y="45"/>
                      <a:pt x="0" y="100"/>
                    </a:cubicBezTo>
                    <a:cubicBezTo>
                      <a:pt x="0" y="156"/>
                      <a:pt x="45" y="200"/>
                      <a:pt x="100" y="200"/>
                    </a:cubicBezTo>
                    <a:cubicBezTo>
                      <a:pt x="312" y="201"/>
                      <a:pt x="312" y="201"/>
                      <a:pt x="312" y="201"/>
                    </a:cubicBezTo>
                    <a:cubicBezTo>
                      <a:pt x="343" y="201"/>
                      <a:pt x="368" y="226"/>
                      <a:pt x="368" y="257"/>
                    </a:cubicBezTo>
                    <a:cubicBezTo>
                      <a:pt x="368" y="288"/>
                      <a:pt x="343" y="313"/>
                      <a:pt x="312" y="313"/>
                    </a:cubicBezTo>
                    <a:cubicBezTo>
                      <a:pt x="135" y="313"/>
                      <a:pt x="135" y="313"/>
                      <a:pt x="135" y="313"/>
                    </a:cubicBezTo>
                    <a:cubicBezTo>
                      <a:pt x="135" y="737"/>
                      <a:pt x="135" y="737"/>
                      <a:pt x="135" y="737"/>
                    </a:cubicBezTo>
                    <a:cubicBezTo>
                      <a:pt x="100" y="737"/>
                      <a:pt x="100" y="737"/>
                      <a:pt x="100" y="737"/>
                    </a:cubicBezTo>
                    <a:cubicBezTo>
                      <a:pt x="45" y="737"/>
                      <a:pt x="0" y="782"/>
                      <a:pt x="0" y="837"/>
                    </a:cubicBezTo>
                    <a:cubicBezTo>
                      <a:pt x="0" y="893"/>
                      <a:pt x="45" y="937"/>
                      <a:pt x="100" y="937"/>
                    </a:cubicBezTo>
                    <a:cubicBezTo>
                      <a:pt x="312" y="938"/>
                      <a:pt x="312" y="938"/>
                      <a:pt x="312" y="938"/>
                    </a:cubicBezTo>
                    <a:cubicBezTo>
                      <a:pt x="343" y="938"/>
                      <a:pt x="368" y="963"/>
                      <a:pt x="368" y="994"/>
                    </a:cubicBezTo>
                    <a:cubicBezTo>
                      <a:pt x="368" y="1025"/>
                      <a:pt x="343" y="1050"/>
                      <a:pt x="312" y="1050"/>
                    </a:cubicBezTo>
                    <a:cubicBezTo>
                      <a:pt x="135" y="1050"/>
                      <a:pt x="135" y="1050"/>
                      <a:pt x="135" y="1050"/>
                    </a:cubicBezTo>
                    <a:cubicBezTo>
                      <a:pt x="135" y="1474"/>
                      <a:pt x="135" y="1474"/>
                      <a:pt x="135" y="1474"/>
                    </a:cubicBezTo>
                    <a:cubicBezTo>
                      <a:pt x="100" y="1474"/>
                      <a:pt x="100" y="1474"/>
                      <a:pt x="100" y="1474"/>
                    </a:cubicBezTo>
                    <a:cubicBezTo>
                      <a:pt x="45" y="1474"/>
                      <a:pt x="0" y="1519"/>
                      <a:pt x="0" y="1574"/>
                    </a:cubicBezTo>
                    <a:cubicBezTo>
                      <a:pt x="0" y="1630"/>
                      <a:pt x="45" y="1674"/>
                      <a:pt x="100" y="1674"/>
                    </a:cubicBezTo>
                    <a:cubicBezTo>
                      <a:pt x="981" y="1674"/>
                      <a:pt x="981" y="1674"/>
                      <a:pt x="981" y="1674"/>
                    </a:cubicBezTo>
                    <a:cubicBezTo>
                      <a:pt x="872" y="1585"/>
                      <a:pt x="802" y="1449"/>
                      <a:pt x="802" y="1297"/>
                    </a:cubicBezTo>
                    <a:cubicBezTo>
                      <a:pt x="802" y="1185"/>
                      <a:pt x="871" y="1037"/>
                      <a:pt x="1015" y="843"/>
                    </a:cubicBezTo>
                    <a:cubicBezTo>
                      <a:pt x="1114" y="710"/>
                      <a:pt x="1211" y="605"/>
                      <a:pt x="1215" y="601"/>
                    </a:cubicBezTo>
                    <a:cubicBezTo>
                      <a:pt x="1235" y="579"/>
                      <a:pt x="1235" y="579"/>
                      <a:pt x="1235" y="579"/>
                    </a:cubicBezTo>
                    <a:cubicBezTo>
                      <a:pt x="1235" y="200"/>
                      <a:pt x="1235" y="200"/>
                      <a:pt x="1235" y="200"/>
                    </a:cubicBezTo>
                    <a:cubicBezTo>
                      <a:pt x="1270" y="200"/>
                      <a:pt x="1270" y="200"/>
                      <a:pt x="1270" y="200"/>
                    </a:cubicBezTo>
                    <a:cubicBezTo>
                      <a:pt x="1325" y="200"/>
                      <a:pt x="1370" y="156"/>
                      <a:pt x="1370" y="100"/>
                    </a:cubicBezTo>
                    <a:cubicBezTo>
                      <a:pt x="1370" y="45"/>
                      <a:pt x="1325" y="0"/>
                      <a:pt x="12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81"/>
              <p:cNvSpPr>
                <a:spLocks noEditPoints="1"/>
              </p:cNvSpPr>
              <p:nvPr/>
            </p:nvSpPr>
            <p:spPr bwMode="auto">
              <a:xfrm>
                <a:off x="8227153" y="1999271"/>
                <a:ext cx="806677" cy="1041578"/>
              </a:xfrm>
              <a:custGeom>
                <a:avLst/>
                <a:gdLst>
                  <a:gd name="T0" fmla="*/ 570 w 750"/>
                  <a:gd name="T1" fmla="*/ 222 h 969"/>
                  <a:gd name="T2" fmla="*/ 393 w 750"/>
                  <a:gd name="T3" fmla="*/ 7 h 969"/>
                  <a:gd name="T4" fmla="*/ 375 w 750"/>
                  <a:gd name="T5" fmla="*/ 0 h 969"/>
                  <a:gd name="T6" fmla="*/ 358 w 750"/>
                  <a:gd name="T7" fmla="*/ 7 h 969"/>
                  <a:gd name="T8" fmla="*/ 180 w 750"/>
                  <a:gd name="T9" fmla="*/ 222 h 969"/>
                  <a:gd name="T10" fmla="*/ 0 w 750"/>
                  <a:gd name="T11" fmla="*/ 594 h 969"/>
                  <a:gd name="T12" fmla="*/ 375 w 750"/>
                  <a:gd name="T13" fmla="*/ 969 h 969"/>
                  <a:gd name="T14" fmla="*/ 750 w 750"/>
                  <a:gd name="T15" fmla="*/ 594 h 969"/>
                  <a:gd name="T16" fmla="*/ 570 w 750"/>
                  <a:gd name="T17" fmla="*/ 222 h 969"/>
                  <a:gd name="T18" fmla="*/ 413 w 750"/>
                  <a:gd name="T19" fmla="*/ 848 h 969"/>
                  <a:gd name="T20" fmla="*/ 352 w 750"/>
                  <a:gd name="T21" fmla="*/ 855 h 969"/>
                  <a:gd name="T22" fmla="*/ 91 w 750"/>
                  <a:gd name="T23" fmla="*/ 593 h 969"/>
                  <a:gd name="T24" fmla="*/ 126 w 750"/>
                  <a:gd name="T25" fmla="*/ 479 h 969"/>
                  <a:gd name="T26" fmla="*/ 142 w 750"/>
                  <a:gd name="T27" fmla="*/ 472 h 969"/>
                  <a:gd name="T28" fmla="*/ 152 w 750"/>
                  <a:gd name="T29" fmla="*/ 486 h 969"/>
                  <a:gd name="T30" fmla="*/ 151 w 750"/>
                  <a:gd name="T31" fmla="*/ 502 h 969"/>
                  <a:gd name="T32" fmla="*/ 412 w 750"/>
                  <a:gd name="T33" fmla="*/ 821 h 969"/>
                  <a:gd name="T34" fmla="*/ 423 w 750"/>
                  <a:gd name="T35" fmla="*/ 835 h 969"/>
                  <a:gd name="T36" fmla="*/ 413 w 750"/>
                  <a:gd name="T37" fmla="*/ 84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0" h="969">
                    <a:moveTo>
                      <a:pt x="570" y="222"/>
                    </a:moveTo>
                    <a:cubicBezTo>
                      <a:pt x="482" y="104"/>
                      <a:pt x="394" y="8"/>
                      <a:pt x="393" y="7"/>
                    </a:cubicBezTo>
                    <a:cubicBezTo>
                      <a:pt x="388" y="3"/>
                      <a:pt x="382" y="0"/>
                      <a:pt x="375" y="0"/>
                    </a:cubicBezTo>
                    <a:cubicBezTo>
                      <a:pt x="369" y="0"/>
                      <a:pt x="362" y="3"/>
                      <a:pt x="358" y="7"/>
                    </a:cubicBezTo>
                    <a:cubicBezTo>
                      <a:pt x="357" y="8"/>
                      <a:pt x="268" y="104"/>
                      <a:pt x="180" y="222"/>
                    </a:cubicBezTo>
                    <a:cubicBezTo>
                      <a:pt x="61" y="383"/>
                      <a:pt x="0" y="509"/>
                      <a:pt x="0" y="594"/>
                    </a:cubicBezTo>
                    <a:cubicBezTo>
                      <a:pt x="0" y="801"/>
                      <a:pt x="168" y="969"/>
                      <a:pt x="375" y="969"/>
                    </a:cubicBezTo>
                    <a:cubicBezTo>
                      <a:pt x="582" y="969"/>
                      <a:pt x="750" y="801"/>
                      <a:pt x="750" y="594"/>
                    </a:cubicBezTo>
                    <a:cubicBezTo>
                      <a:pt x="750" y="509"/>
                      <a:pt x="690" y="383"/>
                      <a:pt x="570" y="222"/>
                    </a:cubicBezTo>
                    <a:close/>
                    <a:moveTo>
                      <a:pt x="413" y="848"/>
                    </a:moveTo>
                    <a:cubicBezTo>
                      <a:pt x="393" y="853"/>
                      <a:pt x="373" y="855"/>
                      <a:pt x="352" y="855"/>
                    </a:cubicBezTo>
                    <a:cubicBezTo>
                      <a:pt x="208" y="855"/>
                      <a:pt x="91" y="738"/>
                      <a:pt x="91" y="593"/>
                    </a:cubicBezTo>
                    <a:cubicBezTo>
                      <a:pt x="91" y="573"/>
                      <a:pt x="97" y="537"/>
                      <a:pt x="126" y="479"/>
                    </a:cubicBezTo>
                    <a:cubicBezTo>
                      <a:pt x="129" y="473"/>
                      <a:pt x="136" y="470"/>
                      <a:pt x="142" y="472"/>
                    </a:cubicBezTo>
                    <a:cubicBezTo>
                      <a:pt x="148" y="473"/>
                      <a:pt x="152" y="480"/>
                      <a:pt x="152" y="486"/>
                    </a:cubicBezTo>
                    <a:cubicBezTo>
                      <a:pt x="151" y="492"/>
                      <a:pt x="151" y="497"/>
                      <a:pt x="151" y="502"/>
                    </a:cubicBezTo>
                    <a:cubicBezTo>
                      <a:pt x="151" y="657"/>
                      <a:pt x="261" y="791"/>
                      <a:pt x="412" y="821"/>
                    </a:cubicBezTo>
                    <a:cubicBezTo>
                      <a:pt x="418" y="823"/>
                      <a:pt x="423" y="828"/>
                      <a:pt x="423" y="835"/>
                    </a:cubicBezTo>
                    <a:cubicBezTo>
                      <a:pt x="423" y="841"/>
                      <a:pt x="419" y="847"/>
                      <a:pt x="413" y="8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sp>
        <p:nvSpPr>
          <p:cNvPr id="2" name="Titel 1"/>
          <p:cNvSpPr>
            <a:spLocks noGrp="1"/>
          </p:cNvSpPr>
          <p:nvPr>
            <p:ph type="title"/>
          </p:nvPr>
        </p:nvSpPr>
        <p:spPr>
          <a:xfrm>
            <a:off x="431257" y="864639"/>
            <a:ext cx="8352382" cy="647628"/>
          </a:xfrm>
        </p:spPr>
        <p:txBody>
          <a:bodyPr/>
          <a:lstStyle/>
          <a:p>
            <a:r>
              <a:rPr lang="de-DE" sz="2400" dirty="0"/>
              <a:t>Kritischere Wahrnehmung der EVU als Treiber hinter der aktuellen Gaspreisentwicklung gegenüber den Vorwellen</a:t>
            </a:r>
          </a:p>
        </p:txBody>
      </p:sp>
      <p:sp>
        <p:nvSpPr>
          <p:cNvPr id="5" name="Rectangle 3"/>
          <p:cNvSpPr>
            <a:spLocks noChangeArrowheads="1"/>
          </p:cNvSpPr>
          <p:nvPr/>
        </p:nvSpPr>
        <p:spPr bwMode="auto">
          <a:xfrm>
            <a:off x="431257" y="4607763"/>
            <a:ext cx="5715197"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Gasheizer: Wo sehen Sie die drei Hauptgründe für den Anstieg der Gaspreise?</a:t>
            </a:r>
          </a:p>
          <a:p>
            <a:pPr marL="93663" indent="-93663">
              <a:lnSpc>
                <a:spcPct val="90000"/>
              </a:lnSpc>
              <a:buClr>
                <a:srgbClr val="000099"/>
              </a:buClr>
              <a:buFontTx/>
              <a:buChar char="-"/>
              <a:tabLst>
                <a:tab pos="182563" algn="l"/>
              </a:tabLst>
            </a:pPr>
            <a:r>
              <a:rPr lang="de-DE" sz="600" dirty="0"/>
              <a:t>Ölheizer: Wo sehen Sie die drei Hauptgründe für den Anstieg der Ölpreise?</a:t>
            </a:r>
          </a:p>
          <a:p>
            <a:pPr marL="93663" indent="-93663">
              <a:lnSpc>
                <a:spcPct val="90000"/>
              </a:lnSpc>
              <a:buClr>
                <a:srgbClr val="000099"/>
              </a:buClr>
              <a:buFontTx/>
              <a:buChar char="-"/>
              <a:tabLst>
                <a:tab pos="182563" algn="l"/>
              </a:tabLst>
            </a:pPr>
            <a:r>
              <a:rPr lang="de-DE" sz="600" dirty="0"/>
              <a:t>Basis: Gas- &amp; Ölheizer/-entscheider, deren Gas-/Ölpreis gestiegen ist bzw. steigen wird (HE05 und/oder HE06 = 1+2)</a:t>
            </a:r>
          </a:p>
          <a:p>
            <a:pPr marL="93663" indent="-93663">
              <a:lnSpc>
                <a:spcPct val="90000"/>
              </a:lnSpc>
              <a:buClr>
                <a:srgbClr val="000099"/>
              </a:buClr>
              <a:buFontTx/>
              <a:buChar char="-"/>
              <a:tabLst>
                <a:tab pos="182563" algn="l"/>
              </a:tabLst>
            </a:pPr>
            <a:r>
              <a:rPr lang="de-DE" sz="600" dirty="0"/>
              <a:t>Angaben in Prozent / Mehrfachantworten</a:t>
            </a:r>
          </a:p>
        </p:txBody>
      </p:sp>
      <p:graphicFrame>
        <p:nvGraphicFramePr>
          <p:cNvPr id="19" name="Objekt 6"/>
          <p:cNvGraphicFramePr>
            <a:graphicFrameLocks/>
          </p:cNvGraphicFramePr>
          <p:nvPr/>
        </p:nvGraphicFramePr>
        <p:xfrm>
          <a:off x="3920850" y="1662545"/>
          <a:ext cx="2628000" cy="2963082"/>
        </p:xfrm>
        <a:graphic>
          <a:graphicData uri="http://schemas.openxmlformats.org/drawingml/2006/chart">
            <c:chart xmlns:c="http://schemas.openxmlformats.org/drawingml/2006/chart" xmlns:r="http://schemas.openxmlformats.org/officeDocument/2006/relationships" r:id="rId2"/>
          </a:graphicData>
        </a:graphic>
      </p:graphicFrame>
      <p:sp>
        <p:nvSpPr>
          <p:cNvPr id="4" name="Abgerundetes Rechteck 3">
            <a:extLst>
              <a:ext uri="{FF2B5EF4-FFF2-40B4-BE49-F238E27FC236}">
                <a16:creationId xmlns:a16="http://schemas.microsoft.com/office/drawing/2014/main" id="{7C3DC5E8-D137-622C-C5A7-86972624AB81}"/>
              </a:ext>
            </a:extLst>
          </p:cNvPr>
          <p:cNvSpPr/>
          <p:nvPr/>
        </p:nvSpPr>
        <p:spPr>
          <a:xfrm>
            <a:off x="4002488" y="2346809"/>
            <a:ext cx="1254027" cy="235847"/>
          </a:xfrm>
          <a:prstGeom prst="roundRect">
            <a:avLst/>
          </a:prstGeom>
          <a:solidFill>
            <a:schemeClr val="accent3">
              <a:alpha val="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n-GB" sz="1800" dirty="0" err="1">
              <a:solidFill>
                <a:schemeClr val="bg1"/>
              </a:solidFill>
            </a:endParaRPr>
          </a:p>
        </p:txBody>
      </p:sp>
      <p:graphicFrame>
        <p:nvGraphicFramePr>
          <p:cNvPr id="20" name="Objekt 6"/>
          <p:cNvGraphicFramePr>
            <a:graphicFrameLocks/>
          </p:cNvGraphicFramePr>
          <p:nvPr/>
        </p:nvGraphicFramePr>
        <p:xfrm>
          <a:off x="6504716" y="1662545"/>
          <a:ext cx="2628000" cy="29630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102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elle 28"/>
          <p:cNvGraphicFramePr>
            <a:graphicFrameLocks noGrp="1"/>
          </p:cNvGraphicFramePr>
          <p:nvPr>
            <p:extLst>
              <p:ext uri="{D42A27DB-BD31-4B8C-83A1-F6EECF244321}">
                <p14:modId xmlns:p14="http://schemas.microsoft.com/office/powerpoint/2010/main" val="3799585531"/>
              </p:ext>
            </p:extLst>
          </p:nvPr>
        </p:nvGraphicFramePr>
        <p:xfrm>
          <a:off x="431639" y="2223405"/>
          <a:ext cx="8288803" cy="2250000"/>
        </p:xfrm>
        <a:graphic>
          <a:graphicData uri="http://schemas.openxmlformats.org/drawingml/2006/table">
            <a:tbl>
              <a:tblPr>
                <a:tableStyleId>{5C22544A-7EE6-4342-B048-85BDC9FD1C3A}</a:tableStyleId>
              </a:tblPr>
              <a:tblGrid>
                <a:gridCol w="2664000">
                  <a:extLst>
                    <a:ext uri="{9D8B030D-6E8A-4147-A177-3AD203B41FA5}">
                      <a16:colId xmlns:a16="http://schemas.microsoft.com/office/drawing/2014/main" val="20000"/>
                    </a:ext>
                  </a:extLst>
                </a:gridCol>
                <a:gridCol w="5624803">
                  <a:extLst>
                    <a:ext uri="{9D8B030D-6E8A-4147-A177-3AD203B41FA5}">
                      <a16:colId xmlns:a16="http://schemas.microsoft.com/office/drawing/2014/main" val="20001"/>
                    </a:ext>
                  </a:extLst>
                </a:gridCol>
              </a:tblGrid>
              <a:tr h="375000">
                <a:tc>
                  <a:txBody>
                    <a:bodyPr/>
                    <a:lstStyle/>
                    <a:p>
                      <a:pPr algn="r" fontAlgn="b"/>
                      <a:r>
                        <a:rPr lang="de-DE" sz="1100" u="none" strike="noStrike" dirty="0">
                          <a:effectLst/>
                        </a:rPr>
                        <a:t>Staat / Politik</a:t>
                      </a:r>
                      <a:endParaRPr lang="de-DE" sz="1100" b="1" i="0" u="none" strike="noStrike" dirty="0">
                        <a:effectLst/>
                        <a:latin typeface="Helvetica"/>
                      </a:endParaRPr>
                    </a:p>
                  </a:txBody>
                  <a:tcPr marL="7620" marR="7620" marT="762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e-DE" sz="1100" b="1" i="0" u="none" strike="noStrike" dirty="0">
                        <a:effectLst/>
                        <a:latin typeface="Arial"/>
                      </a:endParaRPr>
                    </a:p>
                  </a:txBody>
                  <a:tcPr marL="6995" marR="6995" marT="6995"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5000">
                <a:tc>
                  <a:txBody>
                    <a:bodyPr/>
                    <a:lstStyle/>
                    <a:p>
                      <a:pPr algn="r" fontAlgn="b"/>
                      <a:r>
                        <a:rPr lang="de-DE" sz="1100" u="none" strike="noStrike" dirty="0">
                          <a:effectLst/>
                        </a:rPr>
                        <a:t>Energieversorger</a:t>
                      </a:r>
                      <a:endParaRPr lang="de-DE" sz="1100" b="1" i="0" u="none" strike="noStrike" dirty="0">
                        <a:effectLst/>
                        <a:latin typeface="Helvetica"/>
                      </a:endParaRPr>
                    </a:p>
                  </a:txBody>
                  <a:tcPr marL="7620" marR="7620" marT="7620"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e-DE" sz="1100" b="1" i="0" u="none" strike="noStrike" dirty="0">
                        <a:effectLst/>
                        <a:latin typeface="Helvetica"/>
                      </a:endParaRPr>
                    </a:p>
                  </a:txBody>
                  <a:tcPr marL="6995" marR="6995" marT="699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5000">
                <a:tc>
                  <a:txBody>
                    <a:bodyPr/>
                    <a:lstStyle/>
                    <a:p>
                      <a:pPr algn="r" fontAlgn="b"/>
                      <a:r>
                        <a:rPr lang="de-DE" sz="1100" u="none" strike="noStrike" dirty="0">
                          <a:effectLst/>
                        </a:rPr>
                        <a:t>Ausland / Energielieferländer</a:t>
                      </a:r>
                      <a:endParaRPr lang="de-DE" sz="1100" b="1" i="0" u="none" strike="noStrike" dirty="0">
                        <a:effectLst/>
                        <a:latin typeface="Helvetica"/>
                      </a:endParaRPr>
                    </a:p>
                  </a:txBody>
                  <a:tcPr marL="7620" marR="7620" marT="7620"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e-DE" sz="1100" b="1" i="0" u="none" strike="noStrike" dirty="0">
                        <a:effectLst/>
                        <a:latin typeface="Helvetica"/>
                      </a:endParaRPr>
                    </a:p>
                  </a:txBody>
                  <a:tcPr marL="6995" marR="6995" marT="699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5000">
                <a:tc>
                  <a:txBody>
                    <a:bodyPr/>
                    <a:lstStyle/>
                    <a:p>
                      <a:pPr algn="r" fontAlgn="b"/>
                      <a:r>
                        <a:rPr lang="de-DE" sz="1100" u="none" strike="noStrike" dirty="0">
                          <a:effectLst/>
                        </a:rPr>
                        <a:t>Unternehmen / Industrie</a:t>
                      </a:r>
                      <a:endParaRPr lang="de-DE" sz="1100" b="1" i="0" u="none" strike="noStrike" dirty="0">
                        <a:effectLst/>
                        <a:latin typeface="Helvetica"/>
                      </a:endParaRPr>
                    </a:p>
                  </a:txBody>
                  <a:tcPr marL="7620" marR="7620" marT="7620"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e-DE" sz="1100" b="1" i="0" u="none" strike="noStrike" dirty="0">
                        <a:effectLst/>
                        <a:latin typeface="Arial"/>
                      </a:endParaRPr>
                    </a:p>
                  </a:txBody>
                  <a:tcPr marL="6995" marR="6995" marT="699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5000">
                <a:tc>
                  <a:txBody>
                    <a:bodyPr/>
                    <a:lstStyle/>
                    <a:p>
                      <a:pPr algn="r" fontAlgn="b"/>
                      <a:r>
                        <a:rPr lang="de-DE" sz="1100" u="none" strike="noStrike" dirty="0">
                          <a:effectLst/>
                        </a:rPr>
                        <a:t>Sonstige</a:t>
                      </a:r>
                      <a:endParaRPr lang="de-DE" sz="1100" b="1" i="0" u="none" strike="noStrike" dirty="0">
                        <a:effectLst/>
                        <a:latin typeface="Arial"/>
                      </a:endParaRPr>
                    </a:p>
                  </a:txBody>
                  <a:tcPr marL="6995" marR="6995" marT="699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de-DE" sz="1100" b="1" i="0" u="none" strike="noStrike" dirty="0">
                        <a:effectLst/>
                        <a:latin typeface="Arial"/>
                      </a:endParaRPr>
                    </a:p>
                  </a:txBody>
                  <a:tcPr marL="6995" marR="6995" marT="699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5000">
                <a:tc>
                  <a:txBody>
                    <a:bodyPr/>
                    <a:lstStyle/>
                    <a:p>
                      <a:pPr algn="r" fontAlgn="b"/>
                      <a:r>
                        <a:rPr lang="de-DE" sz="1100" u="none" strike="noStrike" dirty="0">
                          <a:effectLst/>
                        </a:rPr>
                        <a:t>Weiß nicht / keine Angabe</a:t>
                      </a:r>
                      <a:endParaRPr lang="de-DE" sz="1100" b="1" i="0" u="none" strike="noStrike" dirty="0">
                        <a:effectLst/>
                        <a:latin typeface="Arial"/>
                      </a:endParaRPr>
                    </a:p>
                  </a:txBody>
                  <a:tcPr marL="6995" marR="6995" marT="699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de-DE" sz="1100" b="1" i="0" u="none" strike="noStrike" dirty="0">
                        <a:effectLst/>
                        <a:latin typeface="Arial"/>
                      </a:endParaRPr>
                    </a:p>
                  </a:txBody>
                  <a:tcPr marL="6995" marR="6995" marT="6995" marB="0" anchor="ct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 name="Titel 1"/>
          <p:cNvSpPr>
            <a:spLocks noGrp="1"/>
          </p:cNvSpPr>
          <p:nvPr>
            <p:ph type="title"/>
          </p:nvPr>
        </p:nvSpPr>
        <p:spPr>
          <a:xfrm>
            <a:off x="431257" y="864639"/>
            <a:ext cx="8352382" cy="647628"/>
          </a:xfrm>
        </p:spPr>
        <p:txBody>
          <a:bodyPr/>
          <a:lstStyle/>
          <a:p>
            <a:r>
              <a:rPr lang="de-DE" sz="2400" dirty="0"/>
              <a:t>Energieversorger trotz Zuwachs nach wie vor nachrangig mit Blick auf die mögliche Verantwortung für steigende Gaspreise</a:t>
            </a:r>
          </a:p>
        </p:txBody>
      </p:sp>
      <p:sp>
        <p:nvSpPr>
          <p:cNvPr id="5" name="Rectangle 3"/>
          <p:cNvSpPr>
            <a:spLocks noChangeArrowheads="1"/>
          </p:cNvSpPr>
          <p:nvPr/>
        </p:nvSpPr>
        <p:spPr bwMode="auto">
          <a:xfrm>
            <a:off x="431257" y="4607763"/>
            <a:ext cx="5715197"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Gasheizer: Und wo sehen Sie die hauptsächlich Verantwortlichen für den Anstieg der Gaspreise?</a:t>
            </a:r>
          </a:p>
          <a:p>
            <a:pPr marL="93663" indent="-93663">
              <a:lnSpc>
                <a:spcPct val="90000"/>
              </a:lnSpc>
              <a:buClr>
                <a:srgbClr val="000099"/>
              </a:buClr>
              <a:buFontTx/>
              <a:buChar char="-"/>
              <a:tabLst>
                <a:tab pos="182563" algn="l"/>
              </a:tabLst>
            </a:pPr>
            <a:r>
              <a:rPr lang="de-DE" sz="600" dirty="0"/>
              <a:t>Ölheizer: Und wo sehen Sie die hauptsächlich Verantwortlichen für den Anstieg der Ölpreise?</a:t>
            </a:r>
          </a:p>
          <a:p>
            <a:pPr marL="93663" indent="-93663">
              <a:lnSpc>
                <a:spcPct val="90000"/>
              </a:lnSpc>
              <a:buClr>
                <a:srgbClr val="000099"/>
              </a:buClr>
              <a:buFontTx/>
              <a:buChar char="-"/>
              <a:tabLst>
                <a:tab pos="182563" algn="l"/>
              </a:tabLst>
            </a:pPr>
            <a:r>
              <a:rPr lang="de-DE" sz="600" dirty="0"/>
              <a:t>Basis: Gas- &amp; Ölheizer/-entscheider, deren Gas-/Ölpreis gestiegen ist bzw. steigen wird (HE05 und/oder HE06 = 1+2)</a:t>
            </a:r>
          </a:p>
          <a:p>
            <a:pPr marL="93663" indent="-93663">
              <a:lnSpc>
                <a:spcPct val="90000"/>
              </a:lnSpc>
              <a:buClr>
                <a:srgbClr val="000099"/>
              </a:buClr>
              <a:buFontTx/>
              <a:buChar char="-"/>
              <a:tabLst>
                <a:tab pos="182563" algn="l"/>
              </a:tabLst>
            </a:pPr>
            <a:r>
              <a:rPr lang="de-DE" sz="600" dirty="0"/>
              <a:t>Angaben in Prozent / Mehrfachantworten</a:t>
            </a:r>
          </a:p>
        </p:txBody>
      </p:sp>
      <p:grpSp>
        <p:nvGrpSpPr>
          <p:cNvPr id="30" name="Gruppieren 29"/>
          <p:cNvGrpSpPr>
            <a:grpSpLocks noChangeAspect="1"/>
          </p:cNvGrpSpPr>
          <p:nvPr/>
        </p:nvGrpSpPr>
        <p:grpSpPr>
          <a:xfrm>
            <a:off x="3664820" y="2475402"/>
            <a:ext cx="1664609" cy="1548000"/>
            <a:chOff x="3868312" y="75812"/>
            <a:chExt cx="1896881" cy="1764000"/>
          </a:xfrm>
        </p:grpSpPr>
        <p:grpSp>
          <p:nvGrpSpPr>
            <p:cNvPr id="31" name="Gruppieren 30"/>
            <p:cNvGrpSpPr>
              <a:grpSpLocks noChangeAspect="1"/>
            </p:cNvGrpSpPr>
            <p:nvPr/>
          </p:nvGrpSpPr>
          <p:grpSpPr>
            <a:xfrm>
              <a:off x="3868312" y="75812"/>
              <a:ext cx="1896881" cy="1764000"/>
              <a:chOff x="3868312" y="75812"/>
              <a:chExt cx="1896881" cy="1764000"/>
            </a:xfrm>
          </p:grpSpPr>
          <p:sp>
            <p:nvSpPr>
              <p:cNvPr id="33" name="Freeform 48">
                <a:extLst>
                  <a:ext uri="{FF2B5EF4-FFF2-40B4-BE49-F238E27FC236}">
                    <a16:creationId xmlns:a16="http://schemas.microsoft.com/office/drawing/2014/main" id="{8D757FFB-3CE9-5A93-A435-CE01EB6AA340}"/>
                  </a:ext>
                </a:extLst>
              </p:cNvPr>
              <p:cNvSpPr>
                <a:spLocks noChangeAspect="1" noEditPoints="1"/>
              </p:cNvSpPr>
              <p:nvPr/>
            </p:nvSpPr>
            <p:spPr bwMode="auto">
              <a:xfrm>
                <a:off x="3868312" y="75812"/>
                <a:ext cx="1896881" cy="1764000"/>
              </a:xfrm>
              <a:custGeom>
                <a:avLst/>
                <a:gdLst>
                  <a:gd name="T0" fmla="*/ 1793 w 3526"/>
                  <a:gd name="T1" fmla="*/ 1094 h 3279"/>
                  <a:gd name="T2" fmla="*/ 1642 w 3526"/>
                  <a:gd name="T3" fmla="*/ 1256 h 3279"/>
                  <a:gd name="T4" fmla="*/ 1507 w 3526"/>
                  <a:gd name="T5" fmla="*/ 1508 h 3279"/>
                  <a:gd name="T6" fmla="*/ 1451 w 3526"/>
                  <a:gd name="T7" fmla="*/ 1797 h 3279"/>
                  <a:gd name="T8" fmla="*/ 1482 w 3526"/>
                  <a:gd name="T9" fmla="*/ 2079 h 3279"/>
                  <a:gd name="T10" fmla="*/ 1453 w 3526"/>
                  <a:gd name="T11" fmla="*/ 2178 h 3279"/>
                  <a:gd name="T12" fmla="*/ 1345 w 3526"/>
                  <a:gd name="T13" fmla="*/ 2060 h 3279"/>
                  <a:gd name="T14" fmla="*/ 1296 w 3526"/>
                  <a:gd name="T15" fmla="*/ 1888 h 3279"/>
                  <a:gd name="T16" fmla="*/ 1313 w 3526"/>
                  <a:gd name="T17" fmla="*/ 1684 h 3279"/>
                  <a:gd name="T18" fmla="*/ 1352 w 3526"/>
                  <a:gd name="T19" fmla="*/ 1558 h 3279"/>
                  <a:gd name="T20" fmla="*/ 1312 w 3526"/>
                  <a:gd name="T21" fmla="*/ 1547 h 3279"/>
                  <a:gd name="T22" fmla="*/ 1166 w 3526"/>
                  <a:gd name="T23" fmla="*/ 1687 h 3279"/>
                  <a:gd name="T24" fmla="*/ 1046 w 3526"/>
                  <a:gd name="T25" fmla="*/ 1904 h 3279"/>
                  <a:gd name="T26" fmla="*/ 1002 w 3526"/>
                  <a:gd name="T27" fmla="*/ 2159 h 3279"/>
                  <a:gd name="T28" fmla="*/ 1050 w 3526"/>
                  <a:gd name="T29" fmla="*/ 2428 h 3279"/>
                  <a:gd name="T30" fmla="*/ 1183 w 3526"/>
                  <a:gd name="T31" fmla="*/ 2656 h 3279"/>
                  <a:gd name="T32" fmla="*/ 1384 w 3526"/>
                  <a:gd name="T33" fmla="*/ 2826 h 3279"/>
                  <a:gd name="T34" fmla="*/ 1635 w 3526"/>
                  <a:gd name="T35" fmla="*/ 2918 h 3279"/>
                  <a:gd name="T36" fmla="*/ 1913 w 3526"/>
                  <a:gd name="T37" fmla="*/ 2918 h 3279"/>
                  <a:gd name="T38" fmla="*/ 2163 w 3526"/>
                  <a:gd name="T39" fmla="*/ 2826 h 3279"/>
                  <a:gd name="T40" fmla="*/ 2364 w 3526"/>
                  <a:gd name="T41" fmla="*/ 2657 h 3279"/>
                  <a:gd name="T42" fmla="*/ 2497 w 3526"/>
                  <a:gd name="T43" fmla="*/ 2428 h 3279"/>
                  <a:gd name="T44" fmla="*/ 2545 w 3526"/>
                  <a:gd name="T45" fmla="*/ 2160 h 3279"/>
                  <a:gd name="T46" fmla="*/ 2498 w 3526"/>
                  <a:gd name="T47" fmla="*/ 1897 h 3279"/>
                  <a:gd name="T48" fmla="*/ 2369 w 3526"/>
                  <a:gd name="T49" fmla="*/ 1673 h 3279"/>
                  <a:gd name="T50" fmla="*/ 2210 w 3526"/>
                  <a:gd name="T51" fmla="*/ 1530 h 3279"/>
                  <a:gd name="T52" fmla="*/ 2167 w 3526"/>
                  <a:gd name="T53" fmla="*/ 1535 h 3279"/>
                  <a:gd name="T54" fmla="*/ 2152 w 3526"/>
                  <a:gd name="T55" fmla="*/ 1609 h 3279"/>
                  <a:gd name="T56" fmla="*/ 2112 w 3526"/>
                  <a:gd name="T57" fmla="*/ 1719 h 3279"/>
                  <a:gd name="T58" fmla="*/ 2042 w 3526"/>
                  <a:gd name="T59" fmla="*/ 1809 h 3279"/>
                  <a:gd name="T60" fmla="*/ 1935 w 3526"/>
                  <a:gd name="T61" fmla="*/ 1846 h 3279"/>
                  <a:gd name="T62" fmla="*/ 1828 w 3526"/>
                  <a:gd name="T63" fmla="*/ 1569 h 3279"/>
                  <a:gd name="T64" fmla="*/ 1813 w 3526"/>
                  <a:gd name="T65" fmla="*/ 1262 h 3279"/>
                  <a:gd name="T66" fmla="*/ 1842 w 3526"/>
                  <a:gd name="T67" fmla="*/ 1098 h 3279"/>
                  <a:gd name="T68" fmla="*/ 1767 w 3526"/>
                  <a:gd name="T69" fmla="*/ 0 h 3279"/>
                  <a:gd name="T70" fmla="*/ 1955 w 3526"/>
                  <a:gd name="T71" fmla="*/ 33 h 3279"/>
                  <a:gd name="T72" fmla="*/ 2119 w 3526"/>
                  <a:gd name="T73" fmla="*/ 130 h 3279"/>
                  <a:gd name="T74" fmla="*/ 2448 w 3526"/>
                  <a:gd name="T75" fmla="*/ 165 h 3279"/>
                  <a:gd name="T76" fmla="*/ 2516 w 3526"/>
                  <a:gd name="T77" fmla="*/ 48 h 3279"/>
                  <a:gd name="T78" fmla="*/ 2648 w 3526"/>
                  <a:gd name="T79" fmla="*/ 0 h 3279"/>
                  <a:gd name="T80" fmla="*/ 2914 w 3526"/>
                  <a:gd name="T81" fmla="*/ 22 h 3279"/>
                  <a:gd name="T82" fmla="*/ 3001 w 3526"/>
                  <a:gd name="T83" fmla="*/ 107 h 3279"/>
                  <a:gd name="T84" fmla="*/ 3023 w 3526"/>
                  <a:gd name="T85" fmla="*/ 1050 h 3279"/>
                  <a:gd name="T86" fmla="*/ 3501 w 3526"/>
                  <a:gd name="T87" fmla="*/ 1572 h 3279"/>
                  <a:gd name="T88" fmla="*/ 3523 w 3526"/>
                  <a:gd name="T89" fmla="*/ 1726 h 3279"/>
                  <a:gd name="T90" fmla="*/ 3467 w 3526"/>
                  <a:gd name="T91" fmla="*/ 1859 h 3279"/>
                  <a:gd name="T92" fmla="*/ 3353 w 3526"/>
                  <a:gd name="T93" fmla="*/ 1948 h 3279"/>
                  <a:gd name="T94" fmla="*/ 3024 w 3526"/>
                  <a:gd name="T95" fmla="*/ 1971 h 3279"/>
                  <a:gd name="T96" fmla="*/ 3000 w 3526"/>
                  <a:gd name="T97" fmla="*/ 3085 h 3279"/>
                  <a:gd name="T98" fmla="*/ 2901 w 3526"/>
                  <a:gd name="T99" fmla="*/ 3213 h 3279"/>
                  <a:gd name="T100" fmla="*/ 2749 w 3526"/>
                  <a:gd name="T101" fmla="*/ 3277 h 3279"/>
                  <a:gd name="T102" fmla="*/ 735 w 3526"/>
                  <a:gd name="T103" fmla="*/ 3269 h 3279"/>
                  <a:gd name="T104" fmla="*/ 595 w 3526"/>
                  <a:gd name="T105" fmla="*/ 3187 h 3279"/>
                  <a:gd name="T106" fmla="*/ 512 w 3526"/>
                  <a:gd name="T107" fmla="*/ 3047 h 3279"/>
                  <a:gd name="T108" fmla="*/ 290 w 3526"/>
                  <a:gd name="T109" fmla="*/ 1972 h 3279"/>
                  <a:gd name="T110" fmla="*/ 142 w 3526"/>
                  <a:gd name="T111" fmla="*/ 1932 h 3279"/>
                  <a:gd name="T112" fmla="*/ 40 w 3526"/>
                  <a:gd name="T113" fmla="*/ 1830 h 3279"/>
                  <a:gd name="T114" fmla="*/ 0 w 3526"/>
                  <a:gd name="T115" fmla="*/ 1688 h 3279"/>
                  <a:gd name="T116" fmla="*/ 43 w 3526"/>
                  <a:gd name="T117" fmla="*/ 1533 h 3279"/>
                  <a:gd name="T118" fmla="*/ 1417 w 3526"/>
                  <a:gd name="T119" fmla="*/ 126 h 3279"/>
                  <a:gd name="T120" fmla="*/ 1609 w 3526"/>
                  <a:gd name="T121" fmla="*/ 24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26" h="3279">
                    <a:moveTo>
                      <a:pt x="1824" y="1082"/>
                    </a:moveTo>
                    <a:lnTo>
                      <a:pt x="1815" y="1083"/>
                    </a:lnTo>
                    <a:lnTo>
                      <a:pt x="1804" y="1087"/>
                    </a:lnTo>
                    <a:lnTo>
                      <a:pt x="1793" y="1094"/>
                    </a:lnTo>
                    <a:lnTo>
                      <a:pt x="1786" y="1101"/>
                    </a:lnTo>
                    <a:lnTo>
                      <a:pt x="1735" y="1149"/>
                    </a:lnTo>
                    <a:lnTo>
                      <a:pt x="1686" y="1201"/>
                    </a:lnTo>
                    <a:lnTo>
                      <a:pt x="1642" y="1256"/>
                    </a:lnTo>
                    <a:lnTo>
                      <a:pt x="1602" y="1314"/>
                    </a:lnTo>
                    <a:lnTo>
                      <a:pt x="1566" y="1376"/>
                    </a:lnTo>
                    <a:lnTo>
                      <a:pt x="1534" y="1440"/>
                    </a:lnTo>
                    <a:lnTo>
                      <a:pt x="1507" y="1508"/>
                    </a:lnTo>
                    <a:lnTo>
                      <a:pt x="1484" y="1578"/>
                    </a:lnTo>
                    <a:lnTo>
                      <a:pt x="1467" y="1650"/>
                    </a:lnTo>
                    <a:lnTo>
                      <a:pt x="1457" y="1725"/>
                    </a:lnTo>
                    <a:lnTo>
                      <a:pt x="1451" y="1797"/>
                    </a:lnTo>
                    <a:lnTo>
                      <a:pt x="1451" y="1870"/>
                    </a:lnTo>
                    <a:lnTo>
                      <a:pt x="1457" y="1941"/>
                    </a:lnTo>
                    <a:lnTo>
                      <a:pt x="1466" y="2010"/>
                    </a:lnTo>
                    <a:lnTo>
                      <a:pt x="1482" y="2079"/>
                    </a:lnTo>
                    <a:lnTo>
                      <a:pt x="1503" y="2145"/>
                    </a:lnTo>
                    <a:lnTo>
                      <a:pt x="1527" y="2210"/>
                    </a:lnTo>
                    <a:lnTo>
                      <a:pt x="1489" y="2196"/>
                    </a:lnTo>
                    <a:lnTo>
                      <a:pt x="1453" y="2178"/>
                    </a:lnTo>
                    <a:lnTo>
                      <a:pt x="1421" y="2155"/>
                    </a:lnTo>
                    <a:lnTo>
                      <a:pt x="1392" y="2127"/>
                    </a:lnTo>
                    <a:lnTo>
                      <a:pt x="1367" y="2096"/>
                    </a:lnTo>
                    <a:lnTo>
                      <a:pt x="1345" y="2060"/>
                    </a:lnTo>
                    <a:lnTo>
                      <a:pt x="1327" y="2022"/>
                    </a:lnTo>
                    <a:lnTo>
                      <a:pt x="1312" y="1980"/>
                    </a:lnTo>
                    <a:lnTo>
                      <a:pt x="1303" y="1935"/>
                    </a:lnTo>
                    <a:lnTo>
                      <a:pt x="1296" y="1888"/>
                    </a:lnTo>
                    <a:lnTo>
                      <a:pt x="1294" y="1839"/>
                    </a:lnTo>
                    <a:lnTo>
                      <a:pt x="1296" y="1789"/>
                    </a:lnTo>
                    <a:lnTo>
                      <a:pt x="1303" y="1736"/>
                    </a:lnTo>
                    <a:lnTo>
                      <a:pt x="1313" y="1684"/>
                    </a:lnTo>
                    <a:lnTo>
                      <a:pt x="1329" y="1630"/>
                    </a:lnTo>
                    <a:lnTo>
                      <a:pt x="1351" y="1576"/>
                    </a:lnTo>
                    <a:lnTo>
                      <a:pt x="1354" y="1566"/>
                    </a:lnTo>
                    <a:lnTo>
                      <a:pt x="1352" y="1558"/>
                    </a:lnTo>
                    <a:lnTo>
                      <a:pt x="1346" y="1550"/>
                    </a:lnTo>
                    <a:lnTo>
                      <a:pt x="1338" y="1546"/>
                    </a:lnTo>
                    <a:lnTo>
                      <a:pt x="1326" y="1544"/>
                    </a:lnTo>
                    <a:lnTo>
                      <a:pt x="1312" y="1547"/>
                    </a:lnTo>
                    <a:lnTo>
                      <a:pt x="1296" y="1556"/>
                    </a:lnTo>
                    <a:lnTo>
                      <a:pt x="1249" y="1596"/>
                    </a:lnTo>
                    <a:lnTo>
                      <a:pt x="1206" y="1640"/>
                    </a:lnTo>
                    <a:lnTo>
                      <a:pt x="1166" y="1687"/>
                    </a:lnTo>
                    <a:lnTo>
                      <a:pt x="1129" y="1736"/>
                    </a:lnTo>
                    <a:lnTo>
                      <a:pt x="1097" y="1790"/>
                    </a:lnTo>
                    <a:lnTo>
                      <a:pt x="1069" y="1846"/>
                    </a:lnTo>
                    <a:lnTo>
                      <a:pt x="1046" y="1904"/>
                    </a:lnTo>
                    <a:lnTo>
                      <a:pt x="1027" y="1964"/>
                    </a:lnTo>
                    <a:lnTo>
                      <a:pt x="1013" y="2027"/>
                    </a:lnTo>
                    <a:lnTo>
                      <a:pt x="1005" y="2093"/>
                    </a:lnTo>
                    <a:lnTo>
                      <a:pt x="1002" y="2159"/>
                    </a:lnTo>
                    <a:lnTo>
                      <a:pt x="1005" y="2229"/>
                    </a:lnTo>
                    <a:lnTo>
                      <a:pt x="1015" y="2298"/>
                    </a:lnTo>
                    <a:lnTo>
                      <a:pt x="1030" y="2364"/>
                    </a:lnTo>
                    <a:lnTo>
                      <a:pt x="1050" y="2428"/>
                    </a:lnTo>
                    <a:lnTo>
                      <a:pt x="1076" y="2490"/>
                    </a:lnTo>
                    <a:lnTo>
                      <a:pt x="1107" y="2549"/>
                    </a:lnTo>
                    <a:lnTo>
                      <a:pt x="1143" y="2605"/>
                    </a:lnTo>
                    <a:lnTo>
                      <a:pt x="1183" y="2656"/>
                    </a:lnTo>
                    <a:lnTo>
                      <a:pt x="1228" y="2705"/>
                    </a:lnTo>
                    <a:lnTo>
                      <a:pt x="1276" y="2749"/>
                    </a:lnTo>
                    <a:lnTo>
                      <a:pt x="1328" y="2790"/>
                    </a:lnTo>
                    <a:lnTo>
                      <a:pt x="1384" y="2826"/>
                    </a:lnTo>
                    <a:lnTo>
                      <a:pt x="1443" y="2857"/>
                    </a:lnTo>
                    <a:lnTo>
                      <a:pt x="1505" y="2883"/>
                    </a:lnTo>
                    <a:lnTo>
                      <a:pt x="1569" y="2903"/>
                    </a:lnTo>
                    <a:lnTo>
                      <a:pt x="1635" y="2918"/>
                    </a:lnTo>
                    <a:lnTo>
                      <a:pt x="1704" y="2928"/>
                    </a:lnTo>
                    <a:lnTo>
                      <a:pt x="1774" y="2931"/>
                    </a:lnTo>
                    <a:lnTo>
                      <a:pt x="1845" y="2928"/>
                    </a:lnTo>
                    <a:lnTo>
                      <a:pt x="1913" y="2918"/>
                    </a:lnTo>
                    <a:lnTo>
                      <a:pt x="1979" y="2903"/>
                    </a:lnTo>
                    <a:lnTo>
                      <a:pt x="2044" y="2883"/>
                    </a:lnTo>
                    <a:lnTo>
                      <a:pt x="2105" y="2857"/>
                    </a:lnTo>
                    <a:lnTo>
                      <a:pt x="2163" y="2826"/>
                    </a:lnTo>
                    <a:lnTo>
                      <a:pt x="2219" y="2790"/>
                    </a:lnTo>
                    <a:lnTo>
                      <a:pt x="2271" y="2749"/>
                    </a:lnTo>
                    <a:lnTo>
                      <a:pt x="2320" y="2705"/>
                    </a:lnTo>
                    <a:lnTo>
                      <a:pt x="2364" y="2657"/>
                    </a:lnTo>
                    <a:lnTo>
                      <a:pt x="2404" y="2605"/>
                    </a:lnTo>
                    <a:lnTo>
                      <a:pt x="2440" y="2549"/>
                    </a:lnTo>
                    <a:lnTo>
                      <a:pt x="2471" y="2490"/>
                    </a:lnTo>
                    <a:lnTo>
                      <a:pt x="2497" y="2428"/>
                    </a:lnTo>
                    <a:lnTo>
                      <a:pt x="2518" y="2365"/>
                    </a:lnTo>
                    <a:lnTo>
                      <a:pt x="2533" y="2298"/>
                    </a:lnTo>
                    <a:lnTo>
                      <a:pt x="2542" y="2229"/>
                    </a:lnTo>
                    <a:lnTo>
                      <a:pt x="2545" y="2160"/>
                    </a:lnTo>
                    <a:lnTo>
                      <a:pt x="2542" y="2090"/>
                    </a:lnTo>
                    <a:lnTo>
                      <a:pt x="2533" y="2024"/>
                    </a:lnTo>
                    <a:lnTo>
                      <a:pt x="2518" y="1959"/>
                    </a:lnTo>
                    <a:lnTo>
                      <a:pt x="2498" y="1897"/>
                    </a:lnTo>
                    <a:lnTo>
                      <a:pt x="2474" y="1836"/>
                    </a:lnTo>
                    <a:lnTo>
                      <a:pt x="2443" y="1779"/>
                    </a:lnTo>
                    <a:lnTo>
                      <a:pt x="2408" y="1725"/>
                    </a:lnTo>
                    <a:lnTo>
                      <a:pt x="2369" y="1673"/>
                    </a:lnTo>
                    <a:lnTo>
                      <a:pt x="2326" y="1625"/>
                    </a:lnTo>
                    <a:lnTo>
                      <a:pt x="2279" y="1581"/>
                    </a:lnTo>
                    <a:lnTo>
                      <a:pt x="2228" y="1541"/>
                    </a:lnTo>
                    <a:lnTo>
                      <a:pt x="2210" y="1530"/>
                    </a:lnTo>
                    <a:lnTo>
                      <a:pt x="2196" y="1525"/>
                    </a:lnTo>
                    <a:lnTo>
                      <a:pt x="2184" y="1525"/>
                    </a:lnTo>
                    <a:lnTo>
                      <a:pt x="2174" y="1528"/>
                    </a:lnTo>
                    <a:lnTo>
                      <a:pt x="2167" y="1535"/>
                    </a:lnTo>
                    <a:lnTo>
                      <a:pt x="2162" y="1545"/>
                    </a:lnTo>
                    <a:lnTo>
                      <a:pt x="2161" y="1556"/>
                    </a:lnTo>
                    <a:lnTo>
                      <a:pt x="2157" y="1581"/>
                    </a:lnTo>
                    <a:lnTo>
                      <a:pt x="2152" y="1609"/>
                    </a:lnTo>
                    <a:lnTo>
                      <a:pt x="2144" y="1637"/>
                    </a:lnTo>
                    <a:lnTo>
                      <a:pt x="2136" y="1665"/>
                    </a:lnTo>
                    <a:lnTo>
                      <a:pt x="2125" y="1693"/>
                    </a:lnTo>
                    <a:lnTo>
                      <a:pt x="2112" y="1719"/>
                    </a:lnTo>
                    <a:lnTo>
                      <a:pt x="2097" y="1745"/>
                    </a:lnTo>
                    <a:lnTo>
                      <a:pt x="2081" y="1769"/>
                    </a:lnTo>
                    <a:lnTo>
                      <a:pt x="2063" y="1790"/>
                    </a:lnTo>
                    <a:lnTo>
                      <a:pt x="2042" y="1809"/>
                    </a:lnTo>
                    <a:lnTo>
                      <a:pt x="2018" y="1824"/>
                    </a:lnTo>
                    <a:lnTo>
                      <a:pt x="1992" y="1836"/>
                    </a:lnTo>
                    <a:lnTo>
                      <a:pt x="1965" y="1843"/>
                    </a:lnTo>
                    <a:lnTo>
                      <a:pt x="1935" y="1846"/>
                    </a:lnTo>
                    <a:lnTo>
                      <a:pt x="1899" y="1780"/>
                    </a:lnTo>
                    <a:lnTo>
                      <a:pt x="1870" y="1712"/>
                    </a:lnTo>
                    <a:lnTo>
                      <a:pt x="1846" y="1641"/>
                    </a:lnTo>
                    <a:lnTo>
                      <a:pt x="1828" y="1569"/>
                    </a:lnTo>
                    <a:lnTo>
                      <a:pt x="1815" y="1494"/>
                    </a:lnTo>
                    <a:lnTo>
                      <a:pt x="1807" y="1418"/>
                    </a:lnTo>
                    <a:lnTo>
                      <a:pt x="1807" y="1341"/>
                    </a:lnTo>
                    <a:lnTo>
                      <a:pt x="1813" y="1262"/>
                    </a:lnTo>
                    <a:lnTo>
                      <a:pt x="1819" y="1211"/>
                    </a:lnTo>
                    <a:lnTo>
                      <a:pt x="1829" y="1160"/>
                    </a:lnTo>
                    <a:lnTo>
                      <a:pt x="1840" y="1109"/>
                    </a:lnTo>
                    <a:lnTo>
                      <a:pt x="1842" y="1098"/>
                    </a:lnTo>
                    <a:lnTo>
                      <a:pt x="1838" y="1090"/>
                    </a:lnTo>
                    <a:lnTo>
                      <a:pt x="1833" y="1083"/>
                    </a:lnTo>
                    <a:lnTo>
                      <a:pt x="1824" y="1082"/>
                    </a:lnTo>
                    <a:close/>
                    <a:moveTo>
                      <a:pt x="1767" y="0"/>
                    </a:moveTo>
                    <a:lnTo>
                      <a:pt x="1815" y="2"/>
                    </a:lnTo>
                    <a:lnTo>
                      <a:pt x="1862" y="9"/>
                    </a:lnTo>
                    <a:lnTo>
                      <a:pt x="1909" y="19"/>
                    </a:lnTo>
                    <a:lnTo>
                      <a:pt x="1955" y="33"/>
                    </a:lnTo>
                    <a:lnTo>
                      <a:pt x="1999" y="51"/>
                    </a:lnTo>
                    <a:lnTo>
                      <a:pt x="2040" y="74"/>
                    </a:lnTo>
                    <a:lnTo>
                      <a:pt x="2081" y="101"/>
                    </a:lnTo>
                    <a:lnTo>
                      <a:pt x="2119" y="130"/>
                    </a:lnTo>
                    <a:lnTo>
                      <a:pt x="2154" y="165"/>
                    </a:lnTo>
                    <a:lnTo>
                      <a:pt x="2445" y="459"/>
                    </a:lnTo>
                    <a:lnTo>
                      <a:pt x="2445" y="200"/>
                    </a:lnTo>
                    <a:lnTo>
                      <a:pt x="2448" y="165"/>
                    </a:lnTo>
                    <a:lnTo>
                      <a:pt x="2456" y="130"/>
                    </a:lnTo>
                    <a:lnTo>
                      <a:pt x="2471" y="99"/>
                    </a:lnTo>
                    <a:lnTo>
                      <a:pt x="2492" y="72"/>
                    </a:lnTo>
                    <a:lnTo>
                      <a:pt x="2516" y="48"/>
                    </a:lnTo>
                    <a:lnTo>
                      <a:pt x="2545" y="28"/>
                    </a:lnTo>
                    <a:lnTo>
                      <a:pt x="2576" y="13"/>
                    </a:lnTo>
                    <a:lnTo>
                      <a:pt x="2612" y="3"/>
                    </a:lnTo>
                    <a:lnTo>
                      <a:pt x="2648" y="0"/>
                    </a:lnTo>
                    <a:lnTo>
                      <a:pt x="2820" y="0"/>
                    </a:lnTo>
                    <a:lnTo>
                      <a:pt x="2853" y="3"/>
                    </a:lnTo>
                    <a:lnTo>
                      <a:pt x="2885" y="11"/>
                    </a:lnTo>
                    <a:lnTo>
                      <a:pt x="2914" y="22"/>
                    </a:lnTo>
                    <a:lnTo>
                      <a:pt x="2941" y="38"/>
                    </a:lnTo>
                    <a:lnTo>
                      <a:pt x="2964" y="58"/>
                    </a:lnTo>
                    <a:lnTo>
                      <a:pt x="2985" y="81"/>
                    </a:lnTo>
                    <a:lnTo>
                      <a:pt x="3001" y="107"/>
                    </a:lnTo>
                    <a:lnTo>
                      <a:pt x="3014" y="136"/>
                    </a:lnTo>
                    <a:lnTo>
                      <a:pt x="3021" y="167"/>
                    </a:lnTo>
                    <a:lnTo>
                      <a:pt x="3023" y="200"/>
                    </a:lnTo>
                    <a:lnTo>
                      <a:pt x="3023" y="1050"/>
                    </a:lnTo>
                    <a:lnTo>
                      <a:pt x="3423" y="1457"/>
                    </a:lnTo>
                    <a:lnTo>
                      <a:pt x="3455" y="1495"/>
                    </a:lnTo>
                    <a:lnTo>
                      <a:pt x="3482" y="1532"/>
                    </a:lnTo>
                    <a:lnTo>
                      <a:pt x="3501" y="1572"/>
                    </a:lnTo>
                    <a:lnTo>
                      <a:pt x="3515" y="1610"/>
                    </a:lnTo>
                    <a:lnTo>
                      <a:pt x="3523" y="1650"/>
                    </a:lnTo>
                    <a:lnTo>
                      <a:pt x="3526" y="1688"/>
                    </a:lnTo>
                    <a:lnTo>
                      <a:pt x="3523" y="1726"/>
                    </a:lnTo>
                    <a:lnTo>
                      <a:pt x="3515" y="1762"/>
                    </a:lnTo>
                    <a:lnTo>
                      <a:pt x="3503" y="1796"/>
                    </a:lnTo>
                    <a:lnTo>
                      <a:pt x="3487" y="1828"/>
                    </a:lnTo>
                    <a:lnTo>
                      <a:pt x="3467" y="1859"/>
                    </a:lnTo>
                    <a:lnTo>
                      <a:pt x="3444" y="1886"/>
                    </a:lnTo>
                    <a:lnTo>
                      <a:pt x="3416" y="1911"/>
                    </a:lnTo>
                    <a:lnTo>
                      <a:pt x="3386" y="1931"/>
                    </a:lnTo>
                    <a:lnTo>
                      <a:pt x="3353" y="1948"/>
                    </a:lnTo>
                    <a:lnTo>
                      <a:pt x="3317" y="1960"/>
                    </a:lnTo>
                    <a:lnTo>
                      <a:pt x="3280" y="1969"/>
                    </a:lnTo>
                    <a:lnTo>
                      <a:pt x="3240" y="1971"/>
                    </a:lnTo>
                    <a:lnTo>
                      <a:pt x="3024" y="1971"/>
                    </a:lnTo>
                    <a:lnTo>
                      <a:pt x="3024" y="2962"/>
                    </a:lnTo>
                    <a:lnTo>
                      <a:pt x="3021" y="3005"/>
                    </a:lnTo>
                    <a:lnTo>
                      <a:pt x="3013" y="3045"/>
                    </a:lnTo>
                    <a:lnTo>
                      <a:pt x="3000" y="3085"/>
                    </a:lnTo>
                    <a:lnTo>
                      <a:pt x="2982" y="3121"/>
                    </a:lnTo>
                    <a:lnTo>
                      <a:pt x="2958" y="3155"/>
                    </a:lnTo>
                    <a:lnTo>
                      <a:pt x="2931" y="3185"/>
                    </a:lnTo>
                    <a:lnTo>
                      <a:pt x="2901" y="3213"/>
                    </a:lnTo>
                    <a:lnTo>
                      <a:pt x="2867" y="3236"/>
                    </a:lnTo>
                    <a:lnTo>
                      <a:pt x="2831" y="3255"/>
                    </a:lnTo>
                    <a:lnTo>
                      <a:pt x="2791" y="3269"/>
                    </a:lnTo>
                    <a:lnTo>
                      <a:pt x="2749" y="3277"/>
                    </a:lnTo>
                    <a:lnTo>
                      <a:pt x="2707" y="3279"/>
                    </a:lnTo>
                    <a:lnTo>
                      <a:pt x="818" y="3279"/>
                    </a:lnTo>
                    <a:lnTo>
                      <a:pt x="775" y="3277"/>
                    </a:lnTo>
                    <a:lnTo>
                      <a:pt x="735" y="3269"/>
                    </a:lnTo>
                    <a:lnTo>
                      <a:pt x="695" y="3255"/>
                    </a:lnTo>
                    <a:lnTo>
                      <a:pt x="659" y="3237"/>
                    </a:lnTo>
                    <a:lnTo>
                      <a:pt x="626" y="3214"/>
                    </a:lnTo>
                    <a:lnTo>
                      <a:pt x="595" y="3187"/>
                    </a:lnTo>
                    <a:lnTo>
                      <a:pt x="568" y="3156"/>
                    </a:lnTo>
                    <a:lnTo>
                      <a:pt x="544" y="3122"/>
                    </a:lnTo>
                    <a:lnTo>
                      <a:pt x="526" y="3086"/>
                    </a:lnTo>
                    <a:lnTo>
                      <a:pt x="512" y="3047"/>
                    </a:lnTo>
                    <a:lnTo>
                      <a:pt x="504" y="3006"/>
                    </a:lnTo>
                    <a:lnTo>
                      <a:pt x="500" y="2962"/>
                    </a:lnTo>
                    <a:lnTo>
                      <a:pt x="500" y="1972"/>
                    </a:lnTo>
                    <a:lnTo>
                      <a:pt x="290" y="1972"/>
                    </a:lnTo>
                    <a:lnTo>
                      <a:pt x="249" y="1969"/>
                    </a:lnTo>
                    <a:lnTo>
                      <a:pt x="212" y="1961"/>
                    </a:lnTo>
                    <a:lnTo>
                      <a:pt x="176" y="1948"/>
                    </a:lnTo>
                    <a:lnTo>
                      <a:pt x="142" y="1932"/>
                    </a:lnTo>
                    <a:lnTo>
                      <a:pt x="112" y="1911"/>
                    </a:lnTo>
                    <a:lnTo>
                      <a:pt x="84" y="1887"/>
                    </a:lnTo>
                    <a:lnTo>
                      <a:pt x="60" y="1859"/>
                    </a:lnTo>
                    <a:lnTo>
                      <a:pt x="40" y="1830"/>
                    </a:lnTo>
                    <a:lnTo>
                      <a:pt x="24" y="1797"/>
                    </a:lnTo>
                    <a:lnTo>
                      <a:pt x="11" y="1762"/>
                    </a:lnTo>
                    <a:lnTo>
                      <a:pt x="3" y="1726"/>
                    </a:lnTo>
                    <a:lnTo>
                      <a:pt x="0" y="1688"/>
                    </a:lnTo>
                    <a:lnTo>
                      <a:pt x="2" y="1650"/>
                    </a:lnTo>
                    <a:lnTo>
                      <a:pt x="10" y="1611"/>
                    </a:lnTo>
                    <a:lnTo>
                      <a:pt x="24" y="1572"/>
                    </a:lnTo>
                    <a:lnTo>
                      <a:pt x="43" y="1533"/>
                    </a:lnTo>
                    <a:lnTo>
                      <a:pt x="68" y="1495"/>
                    </a:lnTo>
                    <a:lnTo>
                      <a:pt x="102" y="1458"/>
                    </a:lnTo>
                    <a:lnTo>
                      <a:pt x="1374" y="165"/>
                    </a:lnTo>
                    <a:lnTo>
                      <a:pt x="1417" y="126"/>
                    </a:lnTo>
                    <a:lnTo>
                      <a:pt x="1462" y="93"/>
                    </a:lnTo>
                    <a:lnTo>
                      <a:pt x="1509" y="65"/>
                    </a:lnTo>
                    <a:lnTo>
                      <a:pt x="1558" y="42"/>
                    </a:lnTo>
                    <a:lnTo>
                      <a:pt x="1609" y="24"/>
                    </a:lnTo>
                    <a:lnTo>
                      <a:pt x="1661" y="11"/>
                    </a:lnTo>
                    <a:lnTo>
                      <a:pt x="1713" y="3"/>
                    </a:lnTo>
                    <a:lnTo>
                      <a:pt x="1767"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4" name="Rechteck 33"/>
              <p:cNvSpPr/>
              <p:nvPr/>
            </p:nvSpPr>
            <p:spPr>
              <a:xfrm>
                <a:off x="4306697" y="570217"/>
                <a:ext cx="1020112" cy="1110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grpSp>
        <p:sp>
          <p:nvSpPr>
            <p:cNvPr id="32" name="Freeform 70"/>
            <p:cNvSpPr>
              <a:spLocks noChangeAspect="1"/>
            </p:cNvSpPr>
            <p:nvPr/>
          </p:nvSpPr>
          <p:spPr bwMode="auto">
            <a:xfrm>
              <a:off x="4471088" y="628431"/>
              <a:ext cx="691329" cy="994008"/>
            </a:xfrm>
            <a:custGeom>
              <a:avLst/>
              <a:gdLst>
                <a:gd name="T0" fmla="*/ 22 w 46"/>
                <a:gd name="T1" fmla="*/ 0 h 66"/>
                <a:gd name="T2" fmla="*/ 11 w 46"/>
                <a:gd name="T3" fmla="*/ 24 h 66"/>
                <a:gd name="T4" fmla="*/ 0 w 46"/>
                <a:gd name="T5" fmla="*/ 41 h 66"/>
                <a:gd name="T6" fmla="*/ 10 w 46"/>
                <a:gd name="T7" fmla="*/ 64 h 66"/>
                <a:gd name="T8" fmla="*/ 16 w 46"/>
                <a:gd name="T9" fmla="*/ 48 h 66"/>
                <a:gd name="T10" fmla="*/ 23 w 46"/>
                <a:gd name="T11" fmla="*/ 36 h 66"/>
                <a:gd name="T12" fmla="*/ 29 w 46"/>
                <a:gd name="T13" fmla="*/ 48 h 66"/>
                <a:gd name="T14" fmla="*/ 29 w 46"/>
                <a:gd name="T15" fmla="*/ 66 h 66"/>
                <a:gd name="T16" fmla="*/ 44 w 46"/>
                <a:gd name="T17" fmla="*/ 45 h 66"/>
                <a:gd name="T18" fmla="*/ 22 w 4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6">
                  <a:moveTo>
                    <a:pt x="22" y="0"/>
                  </a:moveTo>
                  <a:cubicBezTo>
                    <a:pt x="22" y="0"/>
                    <a:pt x="21" y="14"/>
                    <a:pt x="11" y="24"/>
                  </a:cubicBezTo>
                  <a:cubicBezTo>
                    <a:pt x="2" y="31"/>
                    <a:pt x="1" y="35"/>
                    <a:pt x="0" y="41"/>
                  </a:cubicBezTo>
                  <a:cubicBezTo>
                    <a:pt x="0" y="46"/>
                    <a:pt x="0" y="57"/>
                    <a:pt x="10" y="64"/>
                  </a:cubicBezTo>
                  <a:cubicBezTo>
                    <a:pt x="10" y="64"/>
                    <a:pt x="7" y="55"/>
                    <a:pt x="16" y="48"/>
                  </a:cubicBezTo>
                  <a:cubicBezTo>
                    <a:pt x="24" y="41"/>
                    <a:pt x="23" y="36"/>
                    <a:pt x="23" y="36"/>
                  </a:cubicBezTo>
                  <a:cubicBezTo>
                    <a:pt x="23" y="36"/>
                    <a:pt x="25" y="43"/>
                    <a:pt x="29" y="48"/>
                  </a:cubicBezTo>
                  <a:cubicBezTo>
                    <a:pt x="34" y="52"/>
                    <a:pt x="33" y="59"/>
                    <a:pt x="29" y="66"/>
                  </a:cubicBezTo>
                  <a:cubicBezTo>
                    <a:pt x="29" y="66"/>
                    <a:pt x="43" y="57"/>
                    <a:pt x="44" y="45"/>
                  </a:cubicBezTo>
                  <a:cubicBezTo>
                    <a:pt x="46" y="26"/>
                    <a:pt x="29"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a:p>
          </p:txBody>
        </p:sp>
      </p:grpSp>
      <p:grpSp>
        <p:nvGrpSpPr>
          <p:cNvPr id="35" name="Gruppieren 34"/>
          <p:cNvGrpSpPr>
            <a:grpSpLocks noChangeAspect="1"/>
          </p:cNvGrpSpPr>
          <p:nvPr/>
        </p:nvGrpSpPr>
        <p:grpSpPr>
          <a:xfrm>
            <a:off x="6733592" y="2475402"/>
            <a:ext cx="1664609" cy="1548000"/>
            <a:chOff x="6098894" y="186649"/>
            <a:chExt cx="1896881" cy="1764000"/>
          </a:xfrm>
        </p:grpSpPr>
        <p:grpSp>
          <p:nvGrpSpPr>
            <p:cNvPr id="36" name="Gruppieren 35"/>
            <p:cNvGrpSpPr/>
            <p:nvPr/>
          </p:nvGrpSpPr>
          <p:grpSpPr>
            <a:xfrm>
              <a:off x="6098894" y="186649"/>
              <a:ext cx="1896881" cy="1764000"/>
              <a:chOff x="3868312" y="75812"/>
              <a:chExt cx="1896881" cy="1764000"/>
            </a:xfrm>
          </p:grpSpPr>
          <p:sp>
            <p:nvSpPr>
              <p:cNvPr id="40" name="Freeform 48">
                <a:extLst>
                  <a:ext uri="{FF2B5EF4-FFF2-40B4-BE49-F238E27FC236}">
                    <a16:creationId xmlns:a16="http://schemas.microsoft.com/office/drawing/2014/main" id="{8D757FFB-3CE9-5A93-A435-CE01EB6AA340}"/>
                  </a:ext>
                </a:extLst>
              </p:cNvPr>
              <p:cNvSpPr>
                <a:spLocks noChangeAspect="1" noEditPoints="1"/>
              </p:cNvSpPr>
              <p:nvPr/>
            </p:nvSpPr>
            <p:spPr bwMode="auto">
              <a:xfrm>
                <a:off x="3868312" y="75812"/>
                <a:ext cx="1896881" cy="1764000"/>
              </a:xfrm>
              <a:custGeom>
                <a:avLst/>
                <a:gdLst>
                  <a:gd name="T0" fmla="*/ 1793 w 3526"/>
                  <a:gd name="T1" fmla="*/ 1094 h 3279"/>
                  <a:gd name="T2" fmla="*/ 1642 w 3526"/>
                  <a:gd name="T3" fmla="*/ 1256 h 3279"/>
                  <a:gd name="T4" fmla="*/ 1507 w 3526"/>
                  <a:gd name="T5" fmla="*/ 1508 h 3279"/>
                  <a:gd name="T6" fmla="*/ 1451 w 3526"/>
                  <a:gd name="T7" fmla="*/ 1797 h 3279"/>
                  <a:gd name="T8" fmla="*/ 1482 w 3526"/>
                  <a:gd name="T9" fmla="*/ 2079 h 3279"/>
                  <a:gd name="T10" fmla="*/ 1453 w 3526"/>
                  <a:gd name="T11" fmla="*/ 2178 h 3279"/>
                  <a:gd name="T12" fmla="*/ 1345 w 3526"/>
                  <a:gd name="T13" fmla="*/ 2060 h 3279"/>
                  <a:gd name="T14" fmla="*/ 1296 w 3526"/>
                  <a:gd name="T15" fmla="*/ 1888 h 3279"/>
                  <a:gd name="T16" fmla="*/ 1313 w 3526"/>
                  <a:gd name="T17" fmla="*/ 1684 h 3279"/>
                  <a:gd name="T18" fmla="*/ 1352 w 3526"/>
                  <a:gd name="T19" fmla="*/ 1558 h 3279"/>
                  <a:gd name="T20" fmla="*/ 1312 w 3526"/>
                  <a:gd name="T21" fmla="*/ 1547 h 3279"/>
                  <a:gd name="T22" fmla="*/ 1166 w 3526"/>
                  <a:gd name="T23" fmla="*/ 1687 h 3279"/>
                  <a:gd name="T24" fmla="*/ 1046 w 3526"/>
                  <a:gd name="T25" fmla="*/ 1904 h 3279"/>
                  <a:gd name="T26" fmla="*/ 1002 w 3526"/>
                  <a:gd name="T27" fmla="*/ 2159 h 3279"/>
                  <a:gd name="T28" fmla="*/ 1050 w 3526"/>
                  <a:gd name="T29" fmla="*/ 2428 h 3279"/>
                  <a:gd name="T30" fmla="*/ 1183 w 3526"/>
                  <a:gd name="T31" fmla="*/ 2656 h 3279"/>
                  <a:gd name="T32" fmla="*/ 1384 w 3526"/>
                  <a:gd name="T33" fmla="*/ 2826 h 3279"/>
                  <a:gd name="T34" fmla="*/ 1635 w 3526"/>
                  <a:gd name="T35" fmla="*/ 2918 h 3279"/>
                  <a:gd name="T36" fmla="*/ 1913 w 3526"/>
                  <a:gd name="T37" fmla="*/ 2918 h 3279"/>
                  <a:gd name="T38" fmla="*/ 2163 w 3526"/>
                  <a:gd name="T39" fmla="*/ 2826 h 3279"/>
                  <a:gd name="T40" fmla="*/ 2364 w 3526"/>
                  <a:gd name="T41" fmla="*/ 2657 h 3279"/>
                  <a:gd name="T42" fmla="*/ 2497 w 3526"/>
                  <a:gd name="T43" fmla="*/ 2428 h 3279"/>
                  <a:gd name="T44" fmla="*/ 2545 w 3526"/>
                  <a:gd name="T45" fmla="*/ 2160 h 3279"/>
                  <a:gd name="T46" fmla="*/ 2498 w 3526"/>
                  <a:gd name="T47" fmla="*/ 1897 h 3279"/>
                  <a:gd name="T48" fmla="*/ 2369 w 3526"/>
                  <a:gd name="T49" fmla="*/ 1673 h 3279"/>
                  <a:gd name="T50" fmla="*/ 2210 w 3526"/>
                  <a:gd name="T51" fmla="*/ 1530 h 3279"/>
                  <a:gd name="T52" fmla="*/ 2167 w 3526"/>
                  <a:gd name="T53" fmla="*/ 1535 h 3279"/>
                  <a:gd name="T54" fmla="*/ 2152 w 3526"/>
                  <a:gd name="T55" fmla="*/ 1609 h 3279"/>
                  <a:gd name="T56" fmla="*/ 2112 w 3526"/>
                  <a:gd name="T57" fmla="*/ 1719 h 3279"/>
                  <a:gd name="T58" fmla="*/ 2042 w 3526"/>
                  <a:gd name="T59" fmla="*/ 1809 h 3279"/>
                  <a:gd name="T60" fmla="*/ 1935 w 3526"/>
                  <a:gd name="T61" fmla="*/ 1846 h 3279"/>
                  <a:gd name="T62" fmla="*/ 1828 w 3526"/>
                  <a:gd name="T63" fmla="*/ 1569 h 3279"/>
                  <a:gd name="T64" fmla="*/ 1813 w 3526"/>
                  <a:gd name="T65" fmla="*/ 1262 h 3279"/>
                  <a:gd name="T66" fmla="*/ 1842 w 3526"/>
                  <a:gd name="T67" fmla="*/ 1098 h 3279"/>
                  <a:gd name="T68" fmla="*/ 1767 w 3526"/>
                  <a:gd name="T69" fmla="*/ 0 h 3279"/>
                  <a:gd name="T70" fmla="*/ 1955 w 3526"/>
                  <a:gd name="T71" fmla="*/ 33 h 3279"/>
                  <a:gd name="T72" fmla="*/ 2119 w 3526"/>
                  <a:gd name="T73" fmla="*/ 130 h 3279"/>
                  <a:gd name="T74" fmla="*/ 2448 w 3526"/>
                  <a:gd name="T75" fmla="*/ 165 h 3279"/>
                  <a:gd name="T76" fmla="*/ 2516 w 3526"/>
                  <a:gd name="T77" fmla="*/ 48 h 3279"/>
                  <a:gd name="T78" fmla="*/ 2648 w 3526"/>
                  <a:gd name="T79" fmla="*/ 0 h 3279"/>
                  <a:gd name="T80" fmla="*/ 2914 w 3526"/>
                  <a:gd name="T81" fmla="*/ 22 h 3279"/>
                  <a:gd name="T82" fmla="*/ 3001 w 3526"/>
                  <a:gd name="T83" fmla="*/ 107 h 3279"/>
                  <a:gd name="T84" fmla="*/ 3023 w 3526"/>
                  <a:gd name="T85" fmla="*/ 1050 h 3279"/>
                  <a:gd name="T86" fmla="*/ 3501 w 3526"/>
                  <a:gd name="T87" fmla="*/ 1572 h 3279"/>
                  <a:gd name="T88" fmla="*/ 3523 w 3526"/>
                  <a:gd name="T89" fmla="*/ 1726 h 3279"/>
                  <a:gd name="T90" fmla="*/ 3467 w 3526"/>
                  <a:gd name="T91" fmla="*/ 1859 h 3279"/>
                  <a:gd name="T92" fmla="*/ 3353 w 3526"/>
                  <a:gd name="T93" fmla="*/ 1948 h 3279"/>
                  <a:gd name="T94" fmla="*/ 3024 w 3526"/>
                  <a:gd name="T95" fmla="*/ 1971 h 3279"/>
                  <a:gd name="T96" fmla="*/ 3000 w 3526"/>
                  <a:gd name="T97" fmla="*/ 3085 h 3279"/>
                  <a:gd name="T98" fmla="*/ 2901 w 3526"/>
                  <a:gd name="T99" fmla="*/ 3213 h 3279"/>
                  <a:gd name="T100" fmla="*/ 2749 w 3526"/>
                  <a:gd name="T101" fmla="*/ 3277 h 3279"/>
                  <a:gd name="T102" fmla="*/ 735 w 3526"/>
                  <a:gd name="T103" fmla="*/ 3269 h 3279"/>
                  <a:gd name="T104" fmla="*/ 595 w 3526"/>
                  <a:gd name="T105" fmla="*/ 3187 h 3279"/>
                  <a:gd name="T106" fmla="*/ 512 w 3526"/>
                  <a:gd name="T107" fmla="*/ 3047 h 3279"/>
                  <a:gd name="T108" fmla="*/ 290 w 3526"/>
                  <a:gd name="T109" fmla="*/ 1972 h 3279"/>
                  <a:gd name="T110" fmla="*/ 142 w 3526"/>
                  <a:gd name="T111" fmla="*/ 1932 h 3279"/>
                  <a:gd name="T112" fmla="*/ 40 w 3526"/>
                  <a:gd name="T113" fmla="*/ 1830 h 3279"/>
                  <a:gd name="T114" fmla="*/ 0 w 3526"/>
                  <a:gd name="T115" fmla="*/ 1688 h 3279"/>
                  <a:gd name="T116" fmla="*/ 43 w 3526"/>
                  <a:gd name="T117" fmla="*/ 1533 h 3279"/>
                  <a:gd name="T118" fmla="*/ 1417 w 3526"/>
                  <a:gd name="T119" fmla="*/ 126 h 3279"/>
                  <a:gd name="T120" fmla="*/ 1609 w 3526"/>
                  <a:gd name="T121" fmla="*/ 24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26" h="3279">
                    <a:moveTo>
                      <a:pt x="1824" y="1082"/>
                    </a:moveTo>
                    <a:lnTo>
                      <a:pt x="1815" y="1083"/>
                    </a:lnTo>
                    <a:lnTo>
                      <a:pt x="1804" y="1087"/>
                    </a:lnTo>
                    <a:lnTo>
                      <a:pt x="1793" y="1094"/>
                    </a:lnTo>
                    <a:lnTo>
                      <a:pt x="1786" y="1101"/>
                    </a:lnTo>
                    <a:lnTo>
                      <a:pt x="1735" y="1149"/>
                    </a:lnTo>
                    <a:lnTo>
                      <a:pt x="1686" y="1201"/>
                    </a:lnTo>
                    <a:lnTo>
                      <a:pt x="1642" y="1256"/>
                    </a:lnTo>
                    <a:lnTo>
                      <a:pt x="1602" y="1314"/>
                    </a:lnTo>
                    <a:lnTo>
                      <a:pt x="1566" y="1376"/>
                    </a:lnTo>
                    <a:lnTo>
                      <a:pt x="1534" y="1440"/>
                    </a:lnTo>
                    <a:lnTo>
                      <a:pt x="1507" y="1508"/>
                    </a:lnTo>
                    <a:lnTo>
                      <a:pt x="1484" y="1578"/>
                    </a:lnTo>
                    <a:lnTo>
                      <a:pt x="1467" y="1650"/>
                    </a:lnTo>
                    <a:lnTo>
                      <a:pt x="1457" y="1725"/>
                    </a:lnTo>
                    <a:lnTo>
                      <a:pt x="1451" y="1797"/>
                    </a:lnTo>
                    <a:lnTo>
                      <a:pt x="1451" y="1870"/>
                    </a:lnTo>
                    <a:lnTo>
                      <a:pt x="1457" y="1941"/>
                    </a:lnTo>
                    <a:lnTo>
                      <a:pt x="1466" y="2010"/>
                    </a:lnTo>
                    <a:lnTo>
                      <a:pt x="1482" y="2079"/>
                    </a:lnTo>
                    <a:lnTo>
                      <a:pt x="1503" y="2145"/>
                    </a:lnTo>
                    <a:lnTo>
                      <a:pt x="1527" y="2210"/>
                    </a:lnTo>
                    <a:lnTo>
                      <a:pt x="1489" y="2196"/>
                    </a:lnTo>
                    <a:lnTo>
                      <a:pt x="1453" y="2178"/>
                    </a:lnTo>
                    <a:lnTo>
                      <a:pt x="1421" y="2155"/>
                    </a:lnTo>
                    <a:lnTo>
                      <a:pt x="1392" y="2127"/>
                    </a:lnTo>
                    <a:lnTo>
                      <a:pt x="1367" y="2096"/>
                    </a:lnTo>
                    <a:lnTo>
                      <a:pt x="1345" y="2060"/>
                    </a:lnTo>
                    <a:lnTo>
                      <a:pt x="1327" y="2022"/>
                    </a:lnTo>
                    <a:lnTo>
                      <a:pt x="1312" y="1980"/>
                    </a:lnTo>
                    <a:lnTo>
                      <a:pt x="1303" y="1935"/>
                    </a:lnTo>
                    <a:lnTo>
                      <a:pt x="1296" y="1888"/>
                    </a:lnTo>
                    <a:lnTo>
                      <a:pt x="1294" y="1839"/>
                    </a:lnTo>
                    <a:lnTo>
                      <a:pt x="1296" y="1789"/>
                    </a:lnTo>
                    <a:lnTo>
                      <a:pt x="1303" y="1736"/>
                    </a:lnTo>
                    <a:lnTo>
                      <a:pt x="1313" y="1684"/>
                    </a:lnTo>
                    <a:lnTo>
                      <a:pt x="1329" y="1630"/>
                    </a:lnTo>
                    <a:lnTo>
                      <a:pt x="1351" y="1576"/>
                    </a:lnTo>
                    <a:lnTo>
                      <a:pt x="1354" y="1566"/>
                    </a:lnTo>
                    <a:lnTo>
                      <a:pt x="1352" y="1558"/>
                    </a:lnTo>
                    <a:lnTo>
                      <a:pt x="1346" y="1550"/>
                    </a:lnTo>
                    <a:lnTo>
                      <a:pt x="1338" y="1546"/>
                    </a:lnTo>
                    <a:lnTo>
                      <a:pt x="1326" y="1544"/>
                    </a:lnTo>
                    <a:lnTo>
                      <a:pt x="1312" y="1547"/>
                    </a:lnTo>
                    <a:lnTo>
                      <a:pt x="1296" y="1556"/>
                    </a:lnTo>
                    <a:lnTo>
                      <a:pt x="1249" y="1596"/>
                    </a:lnTo>
                    <a:lnTo>
                      <a:pt x="1206" y="1640"/>
                    </a:lnTo>
                    <a:lnTo>
                      <a:pt x="1166" y="1687"/>
                    </a:lnTo>
                    <a:lnTo>
                      <a:pt x="1129" y="1736"/>
                    </a:lnTo>
                    <a:lnTo>
                      <a:pt x="1097" y="1790"/>
                    </a:lnTo>
                    <a:lnTo>
                      <a:pt x="1069" y="1846"/>
                    </a:lnTo>
                    <a:lnTo>
                      <a:pt x="1046" y="1904"/>
                    </a:lnTo>
                    <a:lnTo>
                      <a:pt x="1027" y="1964"/>
                    </a:lnTo>
                    <a:lnTo>
                      <a:pt x="1013" y="2027"/>
                    </a:lnTo>
                    <a:lnTo>
                      <a:pt x="1005" y="2093"/>
                    </a:lnTo>
                    <a:lnTo>
                      <a:pt x="1002" y="2159"/>
                    </a:lnTo>
                    <a:lnTo>
                      <a:pt x="1005" y="2229"/>
                    </a:lnTo>
                    <a:lnTo>
                      <a:pt x="1015" y="2298"/>
                    </a:lnTo>
                    <a:lnTo>
                      <a:pt x="1030" y="2364"/>
                    </a:lnTo>
                    <a:lnTo>
                      <a:pt x="1050" y="2428"/>
                    </a:lnTo>
                    <a:lnTo>
                      <a:pt x="1076" y="2490"/>
                    </a:lnTo>
                    <a:lnTo>
                      <a:pt x="1107" y="2549"/>
                    </a:lnTo>
                    <a:lnTo>
                      <a:pt x="1143" y="2605"/>
                    </a:lnTo>
                    <a:lnTo>
                      <a:pt x="1183" y="2656"/>
                    </a:lnTo>
                    <a:lnTo>
                      <a:pt x="1228" y="2705"/>
                    </a:lnTo>
                    <a:lnTo>
                      <a:pt x="1276" y="2749"/>
                    </a:lnTo>
                    <a:lnTo>
                      <a:pt x="1328" y="2790"/>
                    </a:lnTo>
                    <a:lnTo>
                      <a:pt x="1384" y="2826"/>
                    </a:lnTo>
                    <a:lnTo>
                      <a:pt x="1443" y="2857"/>
                    </a:lnTo>
                    <a:lnTo>
                      <a:pt x="1505" y="2883"/>
                    </a:lnTo>
                    <a:lnTo>
                      <a:pt x="1569" y="2903"/>
                    </a:lnTo>
                    <a:lnTo>
                      <a:pt x="1635" y="2918"/>
                    </a:lnTo>
                    <a:lnTo>
                      <a:pt x="1704" y="2928"/>
                    </a:lnTo>
                    <a:lnTo>
                      <a:pt x="1774" y="2931"/>
                    </a:lnTo>
                    <a:lnTo>
                      <a:pt x="1845" y="2928"/>
                    </a:lnTo>
                    <a:lnTo>
                      <a:pt x="1913" y="2918"/>
                    </a:lnTo>
                    <a:lnTo>
                      <a:pt x="1979" y="2903"/>
                    </a:lnTo>
                    <a:lnTo>
                      <a:pt x="2044" y="2883"/>
                    </a:lnTo>
                    <a:lnTo>
                      <a:pt x="2105" y="2857"/>
                    </a:lnTo>
                    <a:lnTo>
                      <a:pt x="2163" y="2826"/>
                    </a:lnTo>
                    <a:lnTo>
                      <a:pt x="2219" y="2790"/>
                    </a:lnTo>
                    <a:lnTo>
                      <a:pt x="2271" y="2749"/>
                    </a:lnTo>
                    <a:lnTo>
                      <a:pt x="2320" y="2705"/>
                    </a:lnTo>
                    <a:lnTo>
                      <a:pt x="2364" y="2657"/>
                    </a:lnTo>
                    <a:lnTo>
                      <a:pt x="2404" y="2605"/>
                    </a:lnTo>
                    <a:lnTo>
                      <a:pt x="2440" y="2549"/>
                    </a:lnTo>
                    <a:lnTo>
                      <a:pt x="2471" y="2490"/>
                    </a:lnTo>
                    <a:lnTo>
                      <a:pt x="2497" y="2428"/>
                    </a:lnTo>
                    <a:lnTo>
                      <a:pt x="2518" y="2365"/>
                    </a:lnTo>
                    <a:lnTo>
                      <a:pt x="2533" y="2298"/>
                    </a:lnTo>
                    <a:lnTo>
                      <a:pt x="2542" y="2229"/>
                    </a:lnTo>
                    <a:lnTo>
                      <a:pt x="2545" y="2160"/>
                    </a:lnTo>
                    <a:lnTo>
                      <a:pt x="2542" y="2090"/>
                    </a:lnTo>
                    <a:lnTo>
                      <a:pt x="2533" y="2024"/>
                    </a:lnTo>
                    <a:lnTo>
                      <a:pt x="2518" y="1959"/>
                    </a:lnTo>
                    <a:lnTo>
                      <a:pt x="2498" y="1897"/>
                    </a:lnTo>
                    <a:lnTo>
                      <a:pt x="2474" y="1836"/>
                    </a:lnTo>
                    <a:lnTo>
                      <a:pt x="2443" y="1779"/>
                    </a:lnTo>
                    <a:lnTo>
                      <a:pt x="2408" y="1725"/>
                    </a:lnTo>
                    <a:lnTo>
                      <a:pt x="2369" y="1673"/>
                    </a:lnTo>
                    <a:lnTo>
                      <a:pt x="2326" y="1625"/>
                    </a:lnTo>
                    <a:lnTo>
                      <a:pt x="2279" y="1581"/>
                    </a:lnTo>
                    <a:lnTo>
                      <a:pt x="2228" y="1541"/>
                    </a:lnTo>
                    <a:lnTo>
                      <a:pt x="2210" y="1530"/>
                    </a:lnTo>
                    <a:lnTo>
                      <a:pt x="2196" y="1525"/>
                    </a:lnTo>
                    <a:lnTo>
                      <a:pt x="2184" y="1525"/>
                    </a:lnTo>
                    <a:lnTo>
                      <a:pt x="2174" y="1528"/>
                    </a:lnTo>
                    <a:lnTo>
                      <a:pt x="2167" y="1535"/>
                    </a:lnTo>
                    <a:lnTo>
                      <a:pt x="2162" y="1545"/>
                    </a:lnTo>
                    <a:lnTo>
                      <a:pt x="2161" y="1556"/>
                    </a:lnTo>
                    <a:lnTo>
                      <a:pt x="2157" y="1581"/>
                    </a:lnTo>
                    <a:lnTo>
                      <a:pt x="2152" y="1609"/>
                    </a:lnTo>
                    <a:lnTo>
                      <a:pt x="2144" y="1637"/>
                    </a:lnTo>
                    <a:lnTo>
                      <a:pt x="2136" y="1665"/>
                    </a:lnTo>
                    <a:lnTo>
                      <a:pt x="2125" y="1693"/>
                    </a:lnTo>
                    <a:lnTo>
                      <a:pt x="2112" y="1719"/>
                    </a:lnTo>
                    <a:lnTo>
                      <a:pt x="2097" y="1745"/>
                    </a:lnTo>
                    <a:lnTo>
                      <a:pt x="2081" y="1769"/>
                    </a:lnTo>
                    <a:lnTo>
                      <a:pt x="2063" y="1790"/>
                    </a:lnTo>
                    <a:lnTo>
                      <a:pt x="2042" y="1809"/>
                    </a:lnTo>
                    <a:lnTo>
                      <a:pt x="2018" y="1824"/>
                    </a:lnTo>
                    <a:lnTo>
                      <a:pt x="1992" y="1836"/>
                    </a:lnTo>
                    <a:lnTo>
                      <a:pt x="1965" y="1843"/>
                    </a:lnTo>
                    <a:lnTo>
                      <a:pt x="1935" y="1846"/>
                    </a:lnTo>
                    <a:lnTo>
                      <a:pt x="1899" y="1780"/>
                    </a:lnTo>
                    <a:lnTo>
                      <a:pt x="1870" y="1712"/>
                    </a:lnTo>
                    <a:lnTo>
                      <a:pt x="1846" y="1641"/>
                    </a:lnTo>
                    <a:lnTo>
                      <a:pt x="1828" y="1569"/>
                    </a:lnTo>
                    <a:lnTo>
                      <a:pt x="1815" y="1494"/>
                    </a:lnTo>
                    <a:lnTo>
                      <a:pt x="1807" y="1418"/>
                    </a:lnTo>
                    <a:lnTo>
                      <a:pt x="1807" y="1341"/>
                    </a:lnTo>
                    <a:lnTo>
                      <a:pt x="1813" y="1262"/>
                    </a:lnTo>
                    <a:lnTo>
                      <a:pt x="1819" y="1211"/>
                    </a:lnTo>
                    <a:lnTo>
                      <a:pt x="1829" y="1160"/>
                    </a:lnTo>
                    <a:lnTo>
                      <a:pt x="1840" y="1109"/>
                    </a:lnTo>
                    <a:lnTo>
                      <a:pt x="1842" y="1098"/>
                    </a:lnTo>
                    <a:lnTo>
                      <a:pt x="1838" y="1090"/>
                    </a:lnTo>
                    <a:lnTo>
                      <a:pt x="1833" y="1083"/>
                    </a:lnTo>
                    <a:lnTo>
                      <a:pt x="1824" y="1082"/>
                    </a:lnTo>
                    <a:close/>
                    <a:moveTo>
                      <a:pt x="1767" y="0"/>
                    </a:moveTo>
                    <a:lnTo>
                      <a:pt x="1815" y="2"/>
                    </a:lnTo>
                    <a:lnTo>
                      <a:pt x="1862" y="9"/>
                    </a:lnTo>
                    <a:lnTo>
                      <a:pt x="1909" y="19"/>
                    </a:lnTo>
                    <a:lnTo>
                      <a:pt x="1955" y="33"/>
                    </a:lnTo>
                    <a:lnTo>
                      <a:pt x="1999" y="51"/>
                    </a:lnTo>
                    <a:lnTo>
                      <a:pt x="2040" y="74"/>
                    </a:lnTo>
                    <a:lnTo>
                      <a:pt x="2081" y="101"/>
                    </a:lnTo>
                    <a:lnTo>
                      <a:pt x="2119" y="130"/>
                    </a:lnTo>
                    <a:lnTo>
                      <a:pt x="2154" y="165"/>
                    </a:lnTo>
                    <a:lnTo>
                      <a:pt x="2445" y="459"/>
                    </a:lnTo>
                    <a:lnTo>
                      <a:pt x="2445" y="200"/>
                    </a:lnTo>
                    <a:lnTo>
                      <a:pt x="2448" y="165"/>
                    </a:lnTo>
                    <a:lnTo>
                      <a:pt x="2456" y="130"/>
                    </a:lnTo>
                    <a:lnTo>
                      <a:pt x="2471" y="99"/>
                    </a:lnTo>
                    <a:lnTo>
                      <a:pt x="2492" y="72"/>
                    </a:lnTo>
                    <a:lnTo>
                      <a:pt x="2516" y="48"/>
                    </a:lnTo>
                    <a:lnTo>
                      <a:pt x="2545" y="28"/>
                    </a:lnTo>
                    <a:lnTo>
                      <a:pt x="2576" y="13"/>
                    </a:lnTo>
                    <a:lnTo>
                      <a:pt x="2612" y="3"/>
                    </a:lnTo>
                    <a:lnTo>
                      <a:pt x="2648" y="0"/>
                    </a:lnTo>
                    <a:lnTo>
                      <a:pt x="2820" y="0"/>
                    </a:lnTo>
                    <a:lnTo>
                      <a:pt x="2853" y="3"/>
                    </a:lnTo>
                    <a:lnTo>
                      <a:pt x="2885" y="11"/>
                    </a:lnTo>
                    <a:lnTo>
                      <a:pt x="2914" y="22"/>
                    </a:lnTo>
                    <a:lnTo>
                      <a:pt x="2941" y="38"/>
                    </a:lnTo>
                    <a:lnTo>
                      <a:pt x="2964" y="58"/>
                    </a:lnTo>
                    <a:lnTo>
                      <a:pt x="2985" y="81"/>
                    </a:lnTo>
                    <a:lnTo>
                      <a:pt x="3001" y="107"/>
                    </a:lnTo>
                    <a:lnTo>
                      <a:pt x="3014" y="136"/>
                    </a:lnTo>
                    <a:lnTo>
                      <a:pt x="3021" y="167"/>
                    </a:lnTo>
                    <a:lnTo>
                      <a:pt x="3023" y="200"/>
                    </a:lnTo>
                    <a:lnTo>
                      <a:pt x="3023" y="1050"/>
                    </a:lnTo>
                    <a:lnTo>
                      <a:pt x="3423" y="1457"/>
                    </a:lnTo>
                    <a:lnTo>
                      <a:pt x="3455" y="1495"/>
                    </a:lnTo>
                    <a:lnTo>
                      <a:pt x="3482" y="1532"/>
                    </a:lnTo>
                    <a:lnTo>
                      <a:pt x="3501" y="1572"/>
                    </a:lnTo>
                    <a:lnTo>
                      <a:pt x="3515" y="1610"/>
                    </a:lnTo>
                    <a:lnTo>
                      <a:pt x="3523" y="1650"/>
                    </a:lnTo>
                    <a:lnTo>
                      <a:pt x="3526" y="1688"/>
                    </a:lnTo>
                    <a:lnTo>
                      <a:pt x="3523" y="1726"/>
                    </a:lnTo>
                    <a:lnTo>
                      <a:pt x="3515" y="1762"/>
                    </a:lnTo>
                    <a:lnTo>
                      <a:pt x="3503" y="1796"/>
                    </a:lnTo>
                    <a:lnTo>
                      <a:pt x="3487" y="1828"/>
                    </a:lnTo>
                    <a:lnTo>
                      <a:pt x="3467" y="1859"/>
                    </a:lnTo>
                    <a:lnTo>
                      <a:pt x="3444" y="1886"/>
                    </a:lnTo>
                    <a:lnTo>
                      <a:pt x="3416" y="1911"/>
                    </a:lnTo>
                    <a:lnTo>
                      <a:pt x="3386" y="1931"/>
                    </a:lnTo>
                    <a:lnTo>
                      <a:pt x="3353" y="1948"/>
                    </a:lnTo>
                    <a:lnTo>
                      <a:pt x="3317" y="1960"/>
                    </a:lnTo>
                    <a:lnTo>
                      <a:pt x="3280" y="1969"/>
                    </a:lnTo>
                    <a:lnTo>
                      <a:pt x="3240" y="1971"/>
                    </a:lnTo>
                    <a:lnTo>
                      <a:pt x="3024" y="1971"/>
                    </a:lnTo>
                    <a:lnTo>
                      <a:pt x="3024" y="2962"/>
                    </a:lnTo>
                    <a:lnTo>
                      <a:pt x="3021" y="3005"/>
                    </a:lnTo>
                    <a:lnTo>
                      <a:pt x="3013" y="3045"/>
                    </a:lnTo>
                    <a:lnTo>
                      <a:pt x="3000" y="3085"/>
                    </a:lnTo>
                    <a:lnTo>
                      <a:pt x="2982" y="3121"/>
                    </a:lnTo>
                    <a:lnTo>
                      <a:pt x="2958" y="3155"/>
                    </a:lnTo>
                    <a:lnTo>
                      <a:pt x="2931" y="3185"/>
                    </a:lnTo>
                    <a:lnTo>
                      <a:pt x="2901" y="3213"/>
                    </a:lnTo>
                    <a:lnTo>
                      <a:pt x="2867" y="3236"/>
                    </a:lnTo>
                    <a:lnTo>
                      <a:pt x="2831" y="3255"/>
                    </a:lnTo>
                    <a:lnTo>
                      <a:pt x="2791" y="3269"/>
                    </a:lnTo>
                    <a:lnTo>
                      <a:pt x="2749" y="3277"/>
                    </a:lnTo>
                    <a:lnTo>
                      <a:pt x="2707" y="3279"/>
                    </a:lnTo>
                    <a:lnTo>
                      <a:pt x="818" y="3279"/>
                    </a:lnTo>
                    <a:lnTo>
                      <a:pt x="775" y="3277"/>
                    </a:lnTo>
                    <a:lnTo>
                      <a:pt x="735" y="3269"/>
                    </a:lnTo>
                    <a:lnTo>
                      <a:pt x="695" y="3255"/>
                    </a:lnTo>
                    <a:lnTo>
                      <a:pt x="659" y="3237"/>
                    </a:lnTo>
                    <a:lnTo>
                      <a:pt x="626" y="3214"/>
                    </a:lnTo>
                    <a:lnTo>
                      <a:pt x="595" y="3187"/>
                    </a:lnTo>
                    <a:lnTo>
                      <a:pt x="568" y="3156"/>
                    </a:lnTo>
                    <a:lnTo>
                      <a:pt x="544" y="3122"/>
                    </a:lnTo>
                    <a:lnTo>
                      <a:pt x="526" y="3086"/>
                    </a:lnTo>
                    <a:lnTo>
                      <a:pt x="512" y="3047"/>
                    </a:lnTo>
                    <a:lnTo>
                      <a:pt x="504" y="3006"/>
                    </a:lnTo>
                    <a:lnTo>
                      <a:pt x="500" y="2962"/>
                    </a:lnTo>
                    <a:lnTo>
                      <a:pt x="500" y="1972"/>
                    </a:lnTo>
                    <a:lnTo>
                      <a:pt x="290" y="1972"/>
                    </a:lnTo>
                    <a:lnTo>
                      <a:pt x="249" y="1969"/>
                    </a:lnTo>
                    <a:lnTo>
                      <a:pt x="212" y="1961"/>
                    </a:lnTo>
                    <a:lnTo>
                      <a:pt x="176" y="1948"/>
                    </a:lnTo>
                    <a:lnTo>
                      <a:pt x="142" y="1932"/>
                    </a:lnTo>
                    <a:lnTo>
                      <a:pt x="112" y="1911"/>
                    </a:lnTo>
                    <a:lnTo>
                      <a:pt x="84" y="1887"/>
                    </a:lnTo>
                    <a:lnTo>
                      <a:pt x="60" y="1859"/>
                    </a:lnTo>
                    <a:lnTo>
                      <a:pt x="40" y="1830"/>
                    </a:lnTo>
                    <a:lnTo>
                      <a:pt x="24" y="1797"/>
                    </a:lnTo>
                    <a:lnTo>
                      <a:pt x="11" y="1762"/>
                    </a:lnTo>
                    <a:lnTo>
                      <a:pt x="3" y="1726"/>
                    </a:lnTo>
                    <a:lnTo>
                      <a:pt x="0" y="1688"/>
                    </a:lnTo>
                    <a:lnTo>
                      <a:pt x="2" y="1650"/>
                    </a:lnTo>
                    <a:lnTo>
                      <a:pt x="10" y="1611"/>
                    </a:lnTo>
                    <a:lnTo>
                      <a:pt x="24" y="1572"/>
                    </a:lnTo>
                    <a:lnTo>
                      <a:pt x="43" y="1533"/>
                    </a:lnTo>
                    <a:lnTo>
                      <a:pt x="68" y="1495"/>
                    </a:lnTo>
                    <a:lnTo>
                      <a:pt x="102" y="1458"/>
                    </a:lnTo>
                    <a:lnTo>
                      <a:pt x="1374" y="165"/>
                    </a:lnTo>
                    <a:lnTo>
                      <a:pt x="1417" y="126"/>
                    </a:lnTo>
                    <a:lnTo>
                      <a:pt x="1462" y="93"/>
                    </a:lnTo>
                    <a:lnTo>
                      <a:pt x="1509" y="65"/>
                    </a:lnTo>
                    <a:lnTo>
                      <a:pt x="1558" y="42"/>
                    </a:lnTo>
                    <a:lnTo>
                      <a:pt x="1609" y="24"/>
                    </a:lnTo>
                    <a:lnTo>
                      <a:pt x="1661" y="11"/>
                    </a:lnTo>
                    <a:lnTo>
                      <a:pt x="1713" y="3"/>
                    </a:lnTo>
                    <a:lnTo>
                      <a:pt x="1767"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1" name="Rechteck 40"/>
              <p:cNvSpPr/>
              <p:nvPr/>
            </p:nvSpPr>
            <p:spPr>
              <a:xfrm>
                <a:off x="4306697" y="570217"/>
                <a:ext cx="1020112" cy="1110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grpSp>
        <p:grpSp>
          <p:nvGrpSpPr>
            <p:cNvPr id="37" name="Gruppieren 36"/>
            <p:cNvGrpSpPr>
              <a:grpSpLocks noChangeAspect="1"/>
            </p:cNvGrpSpPr>
            <p:nvPr/>
          </p:nvGrpSpPr>
          <p:grpSpPr>
            <a:xfrm flipH="1">
              <a:off x="6630507" y="794439"/>
              <a:ext cx="833654" cy="828000"/>
              <a:chOff x="7221538" y="1243125"/>
              <a:chExt cx="1812292" cy="1800000"/>
            </a:xfrm>
            <a:solidFill>
              <a:schemeClr val="bg1"/>
            </a:solidFill>
          </p:grpSpPr>
          <p:sp>
            <p:nvSpPr>
              <p:cNvPr id="38" name="Freeform 80"/>
              <p:cNvSpPr>
                <a:spLocks/>
              </p:cNvSpPr>
              <p:nvPr/>
            </p:nvSpPr>
            <p:spPr bwMode="auto">
              <a:xfrm>
                <a:off x="7221538" y="1243125"/>
                <a:ext cx="1473141" cy="1800000"/>
              </a:xfrm>
              <a:custGeom>
                <a:avLst/>
                <a:gdLst>
                  <a:gd name="T0" fmla="*/ 1270 w 1370"/>
                  <a:gd name="T1" fmla="*/ 0 h 1674"/>
                  <a:gd name="T2" fmla="*/ 100 w 1370"/>
                  <a:gd name="T3" fmla="*/ 0 h 1674"/>
                  <a:gd name="T4" fmla="*/ 0 w 1370"/>
                  <a:gd name="T5" fmla="*/ 100 h 1674"/>
                  <a:gd name="T6" fmla="*/ 100 w 1370"/>
                  <a:gd name="T7" fmla="*/ 200 h 1674"/>
                  <a:gd name="T8" fmla="*/ 312 w 1370"/>
                  <a:gd name="T9" fmla="*/ 201 h 1674"/>
                  <a:gd name="T10" fmla="*/ 368 w 1370"/>
                  <a:gd name="T11" fmla="*/ 257 h 1674"/>
                  <a:gd name="T12" fmla="*/ 312 w 1370"/>
                  <a:gd name="T13" fmla="*/ 313 h 1674"/>
                  <a:gd name="T14" fmla="*/ 135 w 1370"/>
                  <a:gd name="T15" fmla="*/ 313 h 1674"/>
                  <a:gd name="T16" fmla="*/ 135 w 1370"/>
                  <a:gd name="T17" fmla="*/ 737 h 1674"/>
                  <a:gd name="T18" fmla="*/ 100 w 1370"/>
                  <a:gd name="T19" fmla="*/ 737 h 1674"/>
                  <a:gd name="T20" fmla="*/ 0 w 1370"/>
                  <a:gd name="T21" fmla="*/ 837 h 1674"/>
                  <a:gd name="T22" fmla="*/ 100 w 1370"/>
                  <a:gd name="T23" fmla="*/ 937 h 1674"/>
                  <a:gd name="T24" fmla="*/ 312 w 1370"/>
                  <a:gd name="T25" fmla="*/ 938 h 1674"/>
                  <a:gd name="T26" fmla="*/ 368 w 1370"/>
                  <a:gd name="T27" fmla="*/ 994 h 1674"/>
                  <a:gd name="T28" fmla="*/ 312 w 1370"/>
                  <a:gd name="T29" fmla="*/ 1050 h 1674"/>
                  <a:gd name="T30" fmla="*/ 135 w 1370"/>
                  <a:gd name="T31" fmla="*/ 1050 h 1674"/>
                  <a:gd name="T32" fmla="*/ 135 w 1370"/>
                  <a:gd name="T33" fmla="*/ 1474 h 1674"/>
                  <a:gd name="T34" fmla="*/ 100 w 1370"/>
                  <a:gd name="T35" fmla="*/ 1474 h 1674"/>
                  <a:gd name="T36" fmla="*/ 0 w 1370"/>
                  <a:gd name="T37" fmla="*/ 1574 h 1674"/>
                  <a:gd name="T38" fmla="*/ 100 w 1370"/>
                  <a:gd name="T39" fmla="*/ 1674 h 1674"/>
                  <a:gd name="T40" fmla="*/ 981 w 1370"/>
                  <a:gd name="T41" fmla="*/ 1674 h 1674"/>
                  <a:gd name="T42" fmla="*/ 802 w 1370"/>
                  <a:gd name="T43" fmla="*/ 1297 h 1674"/>
                  <a:gd name="T44" fmla="*/ 1015 w 1370"/>
                  <a:gd name="T45" fmla="*/ 843 h 1674"/>
                  <a:gd name="T46" fmla="*/ 1215 w 1370"/>
                  <a:gd name="T47" fmla="*/ 601 h 1674"/>
                  <a:gd name="T48" fmla="*/ 1235 w 1370"/>
                  <a:gd name="T49" fmla="*/ 579 h 1674"/>
                  <a:gd name="T50" fmla="*/ 1235 w 1370"/>
                  <a:gd name="T51" fmla="*/ 200 h 1674"/>
                  <a:gd name="T52" fmla="*/ 1270 w 1370"/>
                  <a:gd name="T53" fmla="*/ 200 h 1674"/>
                  <a:gd name="T54" fmla="*/ 1370 w 1370"/>
                  <a:gd name="T55" fmla="*/ 100 h 1674"/>
                  <a:gd name="T56" fmla="*/ 1270 w 1370"/>
                  <a:gd name="T57" fmla="*/ 0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0" h="1674">
                    <a:moveTo>
                      <a:pt x="1270" y="0"/>
                    </a:moveTo>
                    <a:cubicBezTo>
                      <a:pt x="100" y="0"/>
                      <a:pt x="100" y="0"/>
                      <a:pt x="100" y="0"/>
                    </a:cubicBezTo>
                    <a:cubicBezTo>
                      <a:pt x="45" y="0"/>
                      <a:pt x="0" y="45"/>
                      <a:pt x="0" y="100"/>
                    </a:cubicBezTo>
                    <a:cubicBezTo>
                      <a:pt x="0" y="156"/>
                      <a:pt x="45" y="200"/>
                      <a:pt x="100" y="200"/>
                    </a:cubicBezTo>
                    <a:cubicBezTo>
                      <a:pt x="312" y="201"/>
                      <a:pt x="312" y="201"/>
                      <a:pt x="312" y="201"/>
                    </a:cubicBezTo>
                    <a:cubicBezTo>
                      <a:pt x="343" y="201"/>
                      <a:pt x="368" y="226"/>
                      <a:pt x="368" y="257"/>
                    </a:cubicBezTo>
                    <a:cubicBezTo>
                      <a:pt x="368" y="288"/>
                      <a:pt x="343" y="313"/>
                      <a:pt x="312" y="313"/>
                    </a:cubicBezTo>
                    <a:cubicBezTo>
                      <a:pt x="135" y="313"/>
                      <a:pt x="135" y="313"/>
                      <a:pt x="135" y="313"/>
                    </a:cubicBezTo>
                    <a:cubicBezTo>
                      <a:pt x="135" y="737"/>
                      <a:pt x="135" y="737"/>
                      <a:pt x="135" y="737"/>
                    </a:cubicBezTo>
                    <a:cubicBezTo>
                      <a:pt x="100" y="737"/>
                      <a:pt x="100" y="737"/>
                      <a:pt x="100" y="737"/>
                    </a:cubicBezTo>
                    <a:cubicBezTo>
                      <a:pt x="45" y="737"/>
                      <a:pt x="0" y="782"/>
                      <a:pt x="0" y="837"/>
                    </a:cubicBezTo>
                    <a:cubicBezTo>
                      <a:pt x="0" y="893"/>
                      <a:pt x="45" y="937"/>
                      <a:pt x="100" y="937"/>
                    </a:cubicBezTo>
                    <a:cubicBezTo>
                      <a:pt x="312" y="938"/>
                      <a:pt x="312" y="938"/>
                      <a:pt x="312" y="938"/>
                    </a:cubicBezTo>
                    <a:cubicBezTo>
                      <a:pt x="343" y="938"/>
                      <a:pt x="368" y="963"/>
                      <a:pt x="368" y="994"/>
                    </a:cubicBezTo>
                    <a:cubicBezTo>
                      <a:pt x="368" y="1025"/>
                      <a:pt x="343" y="1050"/>
                      <a:pt x="312" y="1050"/>
                    </a:cubicBezTo>
                    <a:cubicBezTo>
                      <a:pt x="135" y="1050"/>
                      <a:pt x="135" y="1050"/>
                      <a:pt x="135" y="1050"/>
                    </a:cubicBezTo>
                    <a:cubicBezTo>
                      <a:pt x="135" y="1474"/>
                      <a:pt x="135" y="1474"/>
                      <a:pt x="135" y="1474"/>
                    </a:cubicBezTo>
                    <a:cubicBezTo>
                      <a:pt x="100" y="1474"/>
                      <a:pt x="100" y="1474"/>
                      <a:pt x="100" y="1474"/>
                    </a:cubicBezTo>
                    <a:cubicBezTo>
                      <a:pt x="45" y="1474"/>
                      <a:pt x="0" y="1519"/>
                      <a:pt x="0" y="1574"/>
                    </a:cubicBezTo>
                    <a:cubicBezTo>
                      <a:pt x="0" y="1630"/>
                      <a:pt x="45" y="1674"/>
                      <a:pt x="100" y="1674"/>
                    </a:cubicBezTo>
                    <a:cubicBezTo>
                      <a:pt x="981" y="1674"/>
                      <a:pt x="981" y="1674"/>
                      <a:pt x="981" y="1674"/>
                    </a:cubicBezTo>
                    <a:cubicBezTo>
                      <a:pt x="872" y="1585"/>
                      <a:pt x="802" y="1449"/>
                      <a:pt x="802" y="1297"/>
                    </a:cubicBezTo>
                    <a:cubicBezTo>
                      <a:pt x="802" y="1185"/>
                      <a:pt x="871" y="1037"/>
                      <a:pt x="1015" y="843"/>
                    </a:cubicBezTo>
                    <a:cubicBezTo>
                      <a:pt x="1114" y="710"/>
                      <a:pt x="1211" y="605"/>
                      <a:pt x="1215" y="601"/>
                    </a:cubicBezTo>
                    <a:cubicBezTo>
                      <a:pt x="1235" y="579"/>
                      <a:pt x="1235" y="579"/>
                      <a:pt x="1235" y="579"/>
                    </a:cubicBezTo>
                    <a:cubicBezTo>
                      <a:pt x="1235" y="200"/>
                      <a:pt x="1235" y="200"/>
                      <a:pt x="1235" y="200"/>
                    </a:cubicBezTo>
                    <a:cubicBezTo>
                      <a:pt x="1270" y="200"/>
                      <a:pt x="1270" y="200"/>
                      <a:pt x="1270" y="200"/>
                    </a:cubicBezTo>
                    <a:cubicBezTo>
                      <a:pt x="1325" y="200"/>
                      <a:pt x="1370" y="156"/>
                      <a:pt x="1370" y="100"/>
                    </a:cubicBezTo>
                    <a:cubicBezTo>
                      <a:pt x="1370" y="45"/>
                      <a:pt x="1325" y="0"/>
                      <a:pt x="12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81"/>
              <p:cNvSpPr>
                <a:spLocks noEditPoints="1"/>
              </p:cNvSpPr>
              <p:nvPr/>
            </p:nvSpPr>
            <p:spPr bwMode="auto">
              <a:xfrm>
                <a:off x="8227153" y="1999271"/>
                <a:ext cx="806677" cy="1041578"/>
              </a:xfrm>
              <a:custGeom>
                <a:avLst/>
                <a:gdLst>
                  <a:gd name="T0" fmla="*/ 570 w 750"/>
                  <a:gd name="T1" fmla="*/ 222 h 969"/>
                  <a:gd name="T2" fmla="*/ 393 w 750"/>
                  <a:gd name="T3" fmla="*/ 7 h 969"/>
                  <a:gd name="T4" fmla="*/ 375 w 750"/>
                  <a:gd name="T5" fmla="*/ 0 h 969"/>
                  <a:gd name="T6" fmla="*/ 358 w 750"/>
                  <a:gd name="T7" fmla="*/ 7 h 969"/>
                  <a:gd name="T8" fmla="*/ 180 w 750"/>
                  <a:gd name="T9" fmla="*/ 222 h 969"/>
                  <a:gd name="T10" fmla="*/ 0 w 750"/>
                  <a:gd name="T11" fmla="*/ 594 h 969"/>
                  <a:gd name="T12" fmla="*/ 375 w 750"/>
                  <a:gd name="T13" fmla="*/ 969 h 969"/>
                  <a:gd name="T14" fmla="*/ 750 w 750"/>
                  <a:gd name="T15" fmla="*/ 594 h 969"/>
                  <a:gd name="T16" fmla="*/ 570 w 750"/>
                  <a:gd name="T17" fmla="*/ 222 h 969"/>
                  <a:gd name="T18" fmla="*/ 413 w 750"/>
                  <a:gd name="T19" fmla="*/ 848 h 969"/>
                  <a:gd name="T20" fmla="*/ 352 w 750"/>
                  <a:gd name="T21" fmla="*/ 855 h 969"/>
                  <a:gd name="T22" fmla="*/ 91 w 750"/>
                  <a:gd name="T23" fmla="*/ 593 h 969"/>
                  <a:gd name="T24" fmla="*/ 126 w 750"/>
                  <a:gd name="T25" fmla="*/ 479 h 969"/>
                  <a:gd name="T26" fmla="*/ 142 w 750"/>
                  <a:gd name="T27" fmla="*/ 472 h 969"/>
                  <a:gd name="T28" fmla="*/ 152 w 750"/>
                  <a:gd name="T29" fmla="*/ 486 h 969"/>
                  <a:gd name="T30" fmla="*/ 151 w 750"/>
                  <a:gd name="T31" fmla="*/ 502 h 969"/>
                  <a:gd name="T32" fmla="*/ 412 w 750"/>
                  <a:gd name="T33" fmla="*/ 821 h 969"/>
                  <a:gd name="T34" fmla="*/ 423 w 750"/>
                  <a:gd name="T35" fmla="*/ 835 h 969"/>
                  <a:gd name="T36" fmla="*/ 413 w 750"/>
                  <a:gd name="T37" fmla="*/ 84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0" h="969">
                    <a:moveTo>
                      <a:pt x="570" y="222"/>
                    </a:moveTo>
                    <a:cubicBezTo>
                      <a:pt x="482" y="104"/>
                      <a:pt x="394" y="8"/>
                      <a:pt x="393" y="7"/>
                    </a:cubicBezTo>
                    <a:cubicBezTo>
                      <a:pt x="388" y="3"/>
                      <a:pt x="382" y="0"/>
                      <a:pt x="375" y="0"/>
                    </a:cubicBezTo>
                    <a:cubicBezTo>
                      <a:pt x="369" y="0"/>
                      <a:pt x="362" y="3"/>
                      <a:pt x="358" y="7"/>
                    </a:cubicBezTo>
                    <a:cubicBezTo>
                      <a:pt x="357" y="8"/>
                      <a:pt x="268" y="104"/>
                      <a:pt x="180" y="222"/>
                    </a:cubicBezTo>
                    <a:cubicBezTo>
                      <a:pt x="61" y="383"/>
                      <a:pt x="0" y="509"/>
                      <a:pt x="0" y="594"/>
                    </a:cubicBezTo>
                    <a:cubicBezTo>
                      <a:pt x="0" y="801"/>
                      <a:pt x="168" y="969"/>
                      <a:pt x="375" y="969"/>
                    </a:cubicBezTo>
                    <a:cubicBezTo>
                      <a:pt x="582" y="969"/>
                      <a:pt x="750" y="801"/>
                      <a:pt x="750" y="594"/>
                    </a:cubicBezTo>
                    <a:cubicBezTo>
                      <a:pt x="750" y="509"/>
                      <a:pt x="690" y="383"/>
                      <a:pt x="570" y="222"/>
                    </a:cubicBezTo>
                    <a:close/>
                    <a:moveTo>
                      <a:pt x="413" y="848"/>
                    </a:moveTo>
                    <a:cubicBezTo>
                      <a:pt x="393" y="853"/>
                      <a:pt x="373" y="855"/>
                      <a:pt x="352" y="855"/>
                    </a:cubicBezTo>
                    <a:cubicBezTo>
                      <a:pt x="208" y="855"/>
                      <a:pt x="91" y="738"/>
                      <a:pt x="91" y="593"/>
                    </a:cubicBezTo>
                    <a:cubicBezTo>
                      <a:pt x="91" y="573"/>
                      <a:pt x="97" y="537"/>
                      <a:pt x="126" y="479"/>
                    </a:cubicBezTo>
                    <a:cubicBezTo>
                      <a:pt x="129" y="473"/>
                      <a:pt x="136" y="470"/>
                      <a:pt x="142" y="472"/>
                    </a:cubicBezTo>
                    <a:cubicBezTo>
                      <a:pt x="148" y="473"/>
                      <a:pt x="152" y="480"/>
                      <a:pt x="152" y="486"/>
                    </a:cubicBezTo>
                    <a:cubicBezTo>
                      <a:pt x="151" y="492"/>
                      <a:pt x="151" y="497"/>
                      <a:pt x="151" y="502"/>
                    </a:cubicBezTo>
                    <a:cubicBezTo>
                      <a:pt x="151" y="657"/>
                      <a:pt x="261" y="791"/>
                      <a:pt x="412" y="821"/>
                    </a:cubicBezTo>
                    <a:cubicBezTo>
                      <a:pt x="418" y="823"/>
                      <a:pt x="423" y="828"/>
                      <a:pt x="423" y="835"/>
                    </a:cubicBezTo>
                    <a:cubicBezTo>
                      <a:pt x="423" y="841"/>
                      <a:pt x="419" y="847"/>
                      <a:pt x="413" y="8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aphicFrame>
        <p:nvGraphicFramePr>
          <p:cNvPr id="42" name="Objekt 6"/>
          <p:cNvGraphicFramePr>
            <a:graphicFrameLocks/>
          </p:cNvGraphicFramePr>
          <p:nvPr>
            <p:extLst>
              <p:ext uri="{D42A27DB-BD31-4B8C-83A1-F6EECF244321}">
                <p14:modId xmlns:p14="http://schemas.microsoft.com/office/powerpoint/2010/main" val="625041"/>
              </p:ext>
            </p:extLst>
          </p:nvPr>
        </p:nvGraphicFramePr>
        <p:xfrm>
          <a:off x="3103464" y="1662545"/>
          <a:ext cx="2628000" cy="29630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Objekt 6"/>
          <p:cNvGraphicFramePr>
            <a:graphicFrameLocks/>
          </p:cNvGraphicFramePr>
          <p:nvPr>
            <p:extLst>
              <p:ext uri="{D42A27DB-BD31-4B8C-83A1-F6EECF244321}">
                <p14:modId xmlns:p14="http://schemas.microsoft.com/office/powerpoint/2010/main" val="1872095026"/>
              </p:ext>
            </p:extLst>
          </p:nvPr>
        </p:nvGraphicFramePr>
        <p:xfrm>
          <a:off x="6165293" y="1662545"/>
          <a:ext cx="2628000" cy="2963082"/>
        </p:xfrm>
        <a:graphic>
          <a:graphicData uri="http://schemas.openxmlformats.org/drawingml/2006/chart">
            <c:chart xmlns:c="http://schemas.openxmlformats.org/drawingml/2006/chart" xmlns:r="http://schemas.openxmlformats.org/officeDocument/2006/relationships" r:id="rId3"/>
          </a:graphicData>
        </a:graphic>
      </p:graphicFrame>
      <p:sp>
        <p:nvSpPr>
          <p:cNvPr id="3" name="Abgerundetes Rechteck 2">
            <a:extLst>
              <a:ext uri="{FF2B5EF4-FFF2-40B4-BE49-F238E27FC236}">
                <a16:creationId xmlns:a16="http://schemas.microsoft.com/office/drawing/2014/main" id="{3E5EDFE7-246E-CCA8-1489-8A6AA8595F92}"/>
              </a:ext>
            </a:extLst>
          </p:cNvPr>
          <p:cNvSpPr/>
          <p:nvPr/>
        </p:nvSpPr>
        <p:spPr>
          <a:xfrm>
            <a:off x="3153723" y="2554638"/>
            <a:ext cx="1577668" cy="782328"/>
          </a:xfrm>
          <a:prstGeom prst="roundRect">
            <a:avLst/>
          </a:prstGeom>
          <a:solidFill>
            <a:schemeClr val="accent3">
              <a:alpha val="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n-GB" sz="1600" dirty="0" err="1">
              <a:solidFill>
                <a:schemeClr val="bg1"/>
              </a:solidFill>
            </a:endParaRPr>
          </a:p>
        </p:txBody>
      </p:sp>
    </p:spTree>
    <p:extLst>
      <p:ext uri="{BB962C8B-B14F-4D97-AF65-F5344CB8AC3E}">
        <p14:creationId xmlns:p14="http://schemas.microsoft.com/office/powerpoint/2010/main" val="308556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31257" y="4607763"/>
            <a:ext cx="7948362"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Wie schätzen Sie aktuell die Versorgungssicherheit speziell bzgl. Erdgas ein?</a:t>
            </a:r>
          </a:p>
          <a:p>
            <a:pPr marL="93663" indent="-93663">
              <a:lnSpc>
                <a:spcPct val="90000"/>
              </a:lnSpc>
              <a:buClr>
                <a:srgbClr val="000099"/>
              </a:buClr>
              <a:buFontTx/>
              <a:buChar char="-"/>
              <a:tabLst>
                <a:tab pos="182563" algn="l"/>
              </a:tabLst>
            </a:pPr>
            <a:r>
              <a:rPr lang="de-DE" sz="600" dirty="0"/>
              <a:t>Basis: Gasheizer/-entscheider</a:t>
            </a:r>
          </a:p>
        </p:txBody>
      </p:sp>
      <p:graphicFrame>
        <p:nvGraphicFramePr>
          <p:cNvPr id="10" name="Object 7"/>
          <p:cNvGraphicFramePr>
            <a:graphicFrameLocks/>
          </p:cNvGraphicFramePr>
          <p:nvPr>
            <p:extLst>
              <p:ext uri="{D42A27DB-BD31-4B8C-83A1-F6EECF244321}">
                <p14:modId xmlns:p14="http://schemas.microsoft.com/office/powerpoint/2010/main" val="3162026470"/>
              </p:ext>
            </p:extLst>
          </p:nvPr>
        </p:nvGraphicFramePr>
        <p:xfrm>
          <a:off x="562870" y="2098392"/>
          <a:ext cx="8457296" cy="243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p:cNvSpPr txBox="1"/>
          <p:nvPr/>
        </p:nvSpPr>
        <p:spPr>
          <a:xfrm>
            <a:off x="4800600" y="630382"/>
            <a:ext cx="2251364" cy="429491"/>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sp>
        <p:nvSpPr>
          <p:cNvPr id="34" name="Textfeld 33"/>
          <p:cNvSpPr txBox="1"/>
          <p:nvPr/>
        </p:nvSpPr>
        <p:spPr>
          <a:xfrm>
            <a:off x="4828309" y="838200"/>
            <a:ext cx="2445327" cy="401782"/>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cxnSp>
        <p:nvCxnSpPr>
          <p:cNvPr id="33" name="Gerade Verbindung 32"/>
          <p:cNvCxnSpPr/>
          <p:nvPr/>
        </p:nvCxnSpPr>
        <p:spPr>
          <a:xfrm>
            <a:off x="431451" y="4111189"/>
            <a:ext cx="8352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5" name="Gruppieren 44"/>
          <p:cNvGrpSpPr>
            <a:grpSpLocks noChangeAspect="1"/>
          </p:cNvGrpSpPr>
          <p:nvPr/>
        </p:nvGrpSpPr>
        <p:grpSpPr>
          <a:xfrm>
            <a:off x="7798563" y="770275"/>
            <a:ext cx="851657" cy="792000"/>
            <a:chOff x="3868312" y="75812"/>
            <a:chExt cx="1896881" cy="1764000"/>
          </a:xfrm>
        </p:grpSpPr>
        <p:grpSp>
          <p:nvGrpSpPr>
            <p:cNvPr id="46" name="Gruppieren 45"/>
            <p:cNvGrpSpPr>
              <a:grpSpLocks noChangeAspect="1"/>
            </p:cNvGrpSpPr>
            <p:nvPr/>
          </p:nvGrpSpPr>
          <p:grpSpPr>
            <a:xfrm>
              <a:off x="3868312" y="75812"/>
              <a:ext cx="1896881" cy="1764000"/>
              <a:chOff x="3868312" y="75812"/>
              <a:chExt cx="1896881" cy="1764000"/>
            </a:xfrm>
          </p:grpSpPr>
          <p:sp>
            <p:nvSpPr>
              <p:cNvPr id="48" name="Freeform 48">
                <a:extLst>
                  <a:ext uri="{FF2B5EF4-FFF2-40B4-BE49-F238E27FC236}">
                    <a16:creationId xmlns:a16="http://schemas.microsoft.com/office/drawing/2014/main" id="{8D757FFB-3CE9-5A93-A435-CE01EB6AA340}"/>
                  </a:ext>
                </a:extLst>
              </p:cNvPr>
              <p:cNvSpPr>
                <a:spLocks noChangeAspect="1" noEditPoints="1"/>
              </p:cNvSpPr>
              <p:nvPr/>
            </p:nvSpPr>
            <p:spPr bwMode="auto">
              <a:xfrm>
                <a:off x="3868312" y="75812"/>
                <a:ext cx="1896881" cy="1764000"/>
              </a:xfrm>
              <a:custGeom>
                <a:avLst/>
                <a:gdLst>
                  <a:gd name="T0" fmla="*/ 1793 w 3526"/>
                  <a:gd name="T1" fmla="*/ 1094 h 3279"/>
                  <a:gd name="T2" fmla="*/ 1642 w 3526"/>
                  <a:gd name="T3" fmla="*/ 1256 h 3279"/>
                  <a:gd name="T4" fmla="*/ 1507 w 3526"/>
                  <a:gd name="T5" fmla="*/ 1508 h 3279"/>
                  <a:gd name="T6" fmla="*/ 1451 w 3526"/>
                  <a:gd name="T7" fmla="*/ 1797 h 3279"/>
                  <a:gd name="T8" fmla="*/ 1482 w 3526"/>
                  <a:gd name="T9" fmla="*/ 2079 h 3279"/>
                  <a:gd name="T10" fmla="*/ 1453 w 3526"/>
                  <a:gd name="T11" fmla="*/ 2178 h 3279"/>
                  <a:gd name="T12" fmla="*/ 1345 w 3526"/>
                  <a:gd name="T13" fmla="*/ 2060 h 3279"/>
                  <a:gd name="T14" fmla="*/ 1296 w 3526"/>
                  <a:gd name="T15" fmla="*/ 1888 h 3279"/>
                  <a:gd name="T16" fmla="*/ 1313 w 3526"/>
                  <a:gd name="T17" fmla="*/ 1684 h 3279"/>
                  <a:gd name="T18" fmla="*/ 1352 w 3526"/>
                  <a:gd name="T19" fmla="*/ 1558 h 3279"/>
                  <a:gd name="T20" fmla="*/ 1312 w 3526"/>
                  <a:gd name="T21" fmla="*/ 1547 h 3279"/>
                  <a:gd name="T22" fmla="*/ 1166 w 3526"/>
                  <a:gd name="T23" fmla="*/ 1687 h 3279"/>
                  <a:gd name="T24" fmla="*/ 1046 w 3526"/>
                  <a:gd name="T25" fmla="*/ 1904 h 3279"/>
                  <a:gd name="T26" fmla="*/ 1002 w 3526"/>
                  <a:gd name="T27" fmla="*/ 2159 h 3279"/>
                  <a:gd name="T28" fmla="*/ 1050 w 3526"/>
                  <a:gd name="T29" fmla="*/ 2428 h 3279"/>
                  <a:gd name="T30" fmla="*/ 1183 w 3526"/>
                  <a:gd name="T31" fmla="*/ 2656 h 3279"/>
                  <a:gd name="T32" fmla="*/ 1384 w 3526"/>
                  <a:gd name="T33" fmla="*/ 2826 h 3279"/>
                  <a:gd name="T34" fmla="*/ 1635 w 3526"/>
                  <a:gd name="T35" fmla="*/ 2918 h 3279"/>
                  <a:gd name="T36" fmla="*/ 1913 w 3526"/>
                  <a:gd name="T37" fmla="*/ 2918 h 3279"/>
                  <a:gd name="T38" fmla="*/ 2163 w 3526"/>
                  <a:gd name="T39" fmla="*/ 2826 h 3279"/>
                  <a:gd name="T40" fmla="*/ 2364 w 3526"/>
                  <a:gd name="T41" fmla="*/ 2657 h 3279"/>
                  <a:gd name="T42" fmla="*/ 2497 w 3526"/>
                  <a:gd name="T43" fmla="*/ 2428 h 3279"/>
                  <a:gd name="T44" fmla="*/ 2545 w 3526"/>
                  <a:gd name="T45" fmla="*/ 2160 h 3279"/>
                  <a:gd name="T46" fmla="*/ 2498 w 3526"/>
                  <a:gd name="T47" fmla="*/ 1897 h 3279"/>
                  <a:gd name="T48" fmla="*/ 2369 w 3526"/>
                  <a:gd name="T49" fmla="*/ 1673 h 3279"/>
                  <a:gd name="T50" fmla="*/ 2210 w 3526"/>
                  <a:gd name="T51" fmla="*/ 1530 h 3279"/>
                  <a:gd name="T52" fmla="*/ 2167 w 3526"/>
                  <a:gd name="T53" fmla="*/ 1535 h 3279"/>
                  <a:gd name="T54" fmla="*/ 2152 w 3526"/>
                  <a:gd name="T55" fmla="*/ 1609 h 3279"/>
                  <a:gd name="T56" fmla="*/ 2112 w 3526"/>
                  <a:gd name="T57" fmla="*/ 1719 h 3279"/>
                  <a:gd name="T58" fmla="*/ 2042 w 3526"/>
                  <a:gd name="T59" fmla="*/ 1809 h 3279"/>
                  <a:gd name="T60" fmla="*/ 1935 w 3526"/>
                  <a:gd name="T61" fmla="*/ 1846 h 3279"/>
                  <a:gd name="T62" fmla="*/ 1828 w 3526"/>
                  <a:gd name="T63" fmla="*/ 1569 h 3279"/>
                  <a:gd name="T64" fmla="*/ 1813 w 3526"/>
                  <a:gd name="T65" fmla="*/ 1262 h 3279"/>
                  <a:gd name="T66" fmla="*/ 1842 w 3526"/>
                  <a:gd name="T67" fmla="*/ 1098 h 3279"/>
                  <a:gd name="T68" fmla="*/ 1767 w 3526"/>
                  <a:gd name="T69" fmla="*/ 0 h 3279"/>
                  <a:gd name="T70" fmla="*/ 1955 w 3526"/>
                  <a:gd name="T71" fmla="*/ 33 h 3279"/>
                  <a:gd name="T72" fmla="*/ 2119 w 3526"/>
                  <a:gd name="T73" fmla="*/ 130 h 3279"/>
                  <a:gd name="T74" fmla="*/ 2448 w 3526"/>
                  <a:gd name="T75" fmla="*/ 165 h 3279"/>
                  <a:gd name="T76" fmla="*/ 2516 w 3526"/>
                  <a:gd name="T77" fmla="*/ 48 h 3279"/>
                  <a:gd name="T78" fmla="*/ 2648 w 3526"/>
                  <a:gd name="T79" fmla="*/ 0 h 3279"/>
                  <a:gd name="T80" fmla="*/ 2914 w 3526"/>
                  <a:gd name="T81" fmla="*/ 22 h 3279"/>
                  <a:gd name="T82" fmla="*/ 3001 w 3526"/>
                  <a:gd name="T83" fmla="*/ 107 h 3279"/>
                  <a:gd name="T84" fmla="*/ 3023 w 3526"/>
                  <a:gd name="T85" fmla="*/ 1050 h 3279"/>
                  <a:gd name="T86" fmla="*/ 3501 w 3526"/>
                  <a:gd name="T87" fmla="*/ 1572 h 3279"/>
                  <a:gd name="T88" fmla="*/ 3523 w 3526"/>
                  <a:gd name="T89" fmla="*/ 1726 h 3279"/>
                  <a:gd name="T90" fmla="*/ 3467 w 3526"/>
                  <a:gd name="T91" fmla="*/ 1859 h 3279"/>
                  <a:gd name="T92" fmla="*/ 3353 w 3526"/>
                  <a:gd name="T93" fmla="*/ 1948 h 3279"/>
                  <a:gd name="T94" fmla="*/ 3024 w 3526"/>
                  <a:gd name="T95" fmla="*/ 1971 h 3279"/>
                  <a:gd name="T96" fmla="*/ 3000 w 3526"/>
                  <a:gd name="T97" fmla="*/ 3085 h 3279"/>
                  <a:gd name="T98" fmla="*/ 2901 w 3526"/>
                  <a:gd name="T99" fmla="*/ 3213 h 3279"/>
                  <a:gd name="T100" fmla="*/ 2749 w 3526"/>
                  <a:gd name="T101" fmla="*/ 3277 h 3279"/>
                  <a:gd name="T102" fmla="*/ 735 w 3526"/>
                  <a:gd name="T103" fmla="*/ 3269 h 3279"/>
                  <a:gd name="T104" fmla="*/ 595 w 3526"/>
                  <a:gd name="T105" fmla="*/ 3187 h 3279"/>
                  <a:gd name="T106" fmla="*/ 512 w 3526"/>
                  <a:gd name="T107" fmla="*/ 3047 h 3279"/>
                  <a:gd name="T108" fmla="*/ 290 w 3526"/>
                  <a:gd name="T109" fmla="*/ 1972 h 3279"/>
                  <a:gd name="T110" fmla="*/ 142 w 3526"/>
                  <a:gd name="T111" fmla="*/ 1932 h 3279"/>
                  <a:gd name="T112" fmla="*/ 40 w 3526"/>
                  <a:gd name="T113" fmla="*/ 1830 h 3279"/>
                  <a:gd name="T114" fmla="*/ 0 w 3526"/>
                  <a:gd name="T115" fmla="*/ 1688 h 3279"/>
                  <a:gd name="T116" fmla="*/ 43 w 3526"/>
                  <a:gd name="T117" fmla="*/ 1533 h 3279"/>
                  <a:gd name="T118" fmla="*/ 1417 w 3526"/>
                  <a:gd name="T119" fmla="*/ 126 h 3279"/>
                  <a:gd name="T120" fmla="*/ 1609 w 3526"/>
                  <a:gd name="T121" fmla="*/ 24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26" h="3279">
                    <a:moveTo>
                      <a:pt x="1824" y="1082"/>
                    </a:moveTo>
                    <a:lnTo>
                      <a:pt x="1815" y="1083"/>
                    </a:lnTo>
                    <a:lnTo>
                      <a:pt x="1804" y="1087"/>
                    </a:lnTo>
                    <a:lnTo>
                      <a:pt x="1793" y="1094"/>
                    </a:lnTo>
                    <a:lnTo>
                      <a:pt x="1786" y="1101"/>
                    </a:lnTo>
                    <a:lnTo>
                      <a:pt x="1735" y="1149"/>
                    </a:lnTo>
                    <a:lnTo>
                      <a:pt x="1686" y="1201"/>
                    </a:lnTo>
                    <a:lnTo>
                      <a:pt x="1642" y="1256"/>
                    </a:lnTo>
                    <a:lnTo>
                      <a:pt x="1602" y="1314"/>
                    </a:lnTo>
                    <a:lnTo>
                      <a:pt x="1566" y="1376"/>
                    </a:lnTo>
                    <a:lnTo>
                      <a:pt x="1534" y="1440"/>
                    </a:lnTo>
                    <a:lnTo>
                      <a:pt x="1507" y="1508"/>
                    </a:lnTo>
                    <a:lnTo>
                      <a:pt x="1484" y="1578"/>
                    </a:lnTo>
                    <a:lnTo>
                      <a:pt x="1467" y="1650"/>
                    </a:lnTo>
                    <a:lnTo>
                      <a:pt x="1457" y="1725"/>
                    </a:lnTo>
                    <a:lnTo>
                      <a:pt x="1451" y="1797"/>
                    </a:lnTo>
                    <a:lnTo>
                      <a:pt x="1451" y="1870"/>
                    </a:lnTo>
                    <a:lnTo>
                      <a:pt x="1457" y="1941"/>
                    </a:lnTo>
                    <a:lnTo>
                      <a:pt x="1466" y="2010"/>
                    </a:lnTo>
                    <a:lnTo>
                      <a:pt x="1482" y="2079"/>
                    </a:lnTo>
                    <a:lnTo>
                      <a:pt x="1503" y="2145"/>
                    </a:lnTo>
                    <a:lnTo>
                      <a:pt x="1527" y="2210"/>
                    </a:lnTo>
                    <a:lnTo>
                      <a:pt x="1489" y="2196"/>
                    </a:lnTo>
                    <a:lnTo>
                      <a:pt x="1453" y="2178"/>
                    </a:lnTo>
                    <a:lnTo>
                      <a:pt x="1421" y="2155"/>
                    </a:lnTo>
                    <a:lnTo>
                      <a:pt x="1392" y="2127"/>
                    </a:lnTo>
                    <a:lnTo>
                      <a:pt x="1367" y="2096"/>
                    </a:lnTo>
                    <a:lnTo>
                      <a:pt x="1345" y="2060"/>
                    </a:lnTo>
                    <a:lnTo>
                      <a:pt x="1327" y="2022"/>
                    </a:lnTo>
                    <a:lnTo>
                      <a:pt x="1312" y="1980"/>
                    </a:lnTo>
                    <a:lnTo>
                      <a:pt x="1303" y="1935"/>
                    </a:lnTo>
                    <a:lnTo>
                      <a:pt x="1296" y="1888"/>
                    </a:lnTo>
                    <a:lnTo>
                      <a:pt x="1294" y="1839"/>
                    </a:lnTo>
                    <a:lnTo>
                      <a:pt x="1296" y="1789"/>
                    </a:lnTo>
                    <a:lnTo>
                      <a:pt x="1303" y="1736"/>
                    </a:lnTo>
                    <a:lnTo>
                      <a:pt x="1313" y="1684"/>
                    </a:lnTo>
                    <a:lnTo>
                      <a:pt x="1329" y="1630"/>
                    </a:lnTo>
                    <a:lnTo>
                      <a:pt x="1351" y="1576"/>
                    </a:lnTo>
                    <a:lnTo>
                      <a:pt x="1354" y="1566"/>
                    </a:lnTo>
                    <a:lnTo>
                      <a:pt x="1352" y="1558"/>
                    </a:lnTo>
                    <a:lnTo>
                      <a:pt x="1346" y="1550"/>
                    </a:lnTo>
                    <a:lnTo>
                      <a:pt x="1338" y="1546"/>
                    </a:lnTo>
                    <a:lnTo>
                      <a:pt x="1326" y="1544"/>
                    </a:lnTo>
                    <a:lnTo>
                      <a:pt x="1312" y="1547"/>
                    </a:lnTo>
                    <a:lnTo>
                      <a:pt x="1296" y="1556"/>
                    </a:lnTo>
                    <a:lnTo>
                      <a:pt x="1249" y="1596"/>
                    </a:lnTo>
                    <a:lnTo>
                      <a:pt x="1206" y="1640"/>
                    </a:lnTo>
                    <a:lnTo>
                      <a:pt x="1166" y="1687"/>
                    </a:lnTo>
                    <a:lnTo>
                      <a:pt x="1129" y="1736"/>
                    </a:lnTo>
                    <a:lnTo>
                      <a:pt x="1097" y="1790"/>
                    </a:lnTo>
                    <a:lnTo>
                      <a:pt x="1069" y="1846"/>
                    </a:lnTo>
                    <a:lnTo>
                      <a:pt x="1046" y="1904"/>
                    </a:lnTo>
                    <a:lnTo>
                      <a:pt x="1027" y="1964"/>
                    </a:lnTo>
                    <a:lnTo>
                      <a:pt x="1013" y="2027"/>
                    </a:lnTo>
                    <a:lnTo>
                      <a:pt x="1005" y="2093"/>
                    </a:lnTo>
                    <a:lnTo>
                      <a:pt x="1002" y="2159"/>
                    </a:lnTo>
                    <a:lnTo>
                      <a:pt x="1005" y="2229"/>
                    </a:lnTo>
                    <a:lnTo>
                      <a:pt x="1015" y="2298"/>
                    </a:lnTo>
                    <a:lnTo>
                      <a:pt x="1030" y="2364"/>
                    </a:lnTo>
                    <a:lnTo>
                      <a:pt x="1050" y="2428"/>
                    </a:lnTo>
                    <a:lnTo>
                      <a:pt x="1076" y="2490"/>
                    </a:lnTo>
                    <a:lnTo>
                      <a:pt x="1107" y="2549"/>
                    </a:lnTo>
                    <a:lnTo>
                      <a:pt x="1143" y="2605"/>
                    </a:lnTo>
                    <a:lnTo>
                      <a:pt x="1183" y="2656"/>
                    </a:lnTo>
                    <a:lnTo>
                      <a:pt x="1228" y="2705"/>
                    </a:lnTo>
                    <a:lnTo>
                      <a:pt x="1276" y="2749"/>
                    </a:lnTo>
                    <a:lnTo>
                      <a:pt x="1328" y="2790"/>
                    </a:lnTo>
                    <a:lnTo>
                      <a:pt x="1384" y="2826"/>
                    </a:lnTo>
                    <a:lnTo>
                      <a:pt x="1443" y="2857"/>
                    </a:lnTo>
                    <a:lnTo>
                      <a:pt x="1505" y="2883"/>
                    </a:lnTo>
                    <a:lnTo>
                      <a:pt x="1569" y="2903"/>
                    </a:lnTo>
                    <a:lnTo>
                      <a:pt x="1635" y="2918"/>
                    </a:lnTo>
                    <a:lnTo>
                      <a:pt x="1704" y="2928"/>
                    </a:lnTo>
                    <a:lnTo>
                      <a:pt x="1774" y="2931"/>
                    </a:lnTo>
                    <a:lnTo>
                      <a:pt x="1845" y="2928"/>
                    </a:lnTo>
                    <a:lnTo>
                      <a:pt x="1913" y="2918"/>
                    </a:lnTo>
                    <a:lnTo>
                      <a:pt x="1979" y="2903"/>
                    </a:lnTo>
                    <a:lnTo>
                      <a:pt x="2044" y="2883"/>
                    </a:lnTo>
                    <a:lnTo>
                      <a:pt x="2105" y="2857"/>
                    </a:lnTo>
                    <a:lnTo>
                      <a:pt x="2163" y="2826"/>
                    </a:lnTo>
                    <a:lnTo>
                      <a:pt x="2219" y="2790"/>
                    </a:lnTo>
                    <a:lnTo>
                      <a:pt x="2271" y="2749"/>
                    </a:lnTo>
                    <a:lnTo>
                      <a:pt x="2320" y="2705"/>
                    </a:lnTo>
                    <a:lnTo>
                      <a:pt x="2364" y="2657"/>
                    </a:lnTo>
                    <a:lnTo>
                      <a:pt x="2404" y="2605"/>
                    </a:lnTo>
                    <a:lnTo>
                      <a:pt x="2440" y="2549"/>
                    </a:lnTo>
                    <a:lnTo>
                      <a:pt x="2471" y="2490"/>
                    </a:lnTo>
                    <a:lnTo>
                      <a:pt x="2497" y="2428"/>
                    </a:lnTo>
                    <a:lnTo>
                      <a:pt x="2518" y="2365"/>
                    </a:lnTo>
                    <a:lnTo>
                      <a:pt x="2533" y="2298"/>
                    </a:lnTo>
                    <a:lnTo>
                      <a:pt x="2542" y="2229"/>
                    </a:lnTo>
                    <a:lnTo>
                      <a:pt x="2545" y="2160"/>
                    </a:lnTo>
                    <a:lnTo>
                      <a:pt x="2542" y="2090"/>
                    </a:lnTo>
                    <a:lnTo>
                      <a:pt x="2533" y="2024"/>
                    </a:lnTo>
                    <a:lnTo>
                      <a:pt x="2518" y="1959"/>
                    </a:lnTo>
                    <a:lnTo>
                      <a:pt x="2498" y="1897"/>
                    </a:lnTo>
                    <a:lnTo>
                      <a:pt x="2474" y="1836"/>
                    </a:lnTo>
                    <a:lnTo>
                      <a:pt x="2443" y="1779"/>
                    </a:lnTo>
                    <a:lnTo>
                      <a:pt x="2408" y="1725"/>
                    </a:lnTo>
                    <a:lnTo>
                      <a:pt x="2369" y="1673"/>
                    </a:lnTo>
                    <a:lnTo>
                      <a:pt x="2326" y="1625"/>
                    </a:lnTo>
                    <a:lnTo>
                      <a:pt x="2279" y="1581"/>
                    </a:lnTo>
                    <a:lnTo>
                      <a:pt x="2228" y="1541"/>
                    </a:lnTo>
                    <a:lnTo>
                      <a:pt x="2210" y="1530"/>
                    </a:lnTo>
                    <a:lnTo>
                      <a:pt x="2196" y="1525"/>
                    </a:lnTo>
                    <a:lnTo>
                      <a:pt x="2184" y="1525"/>
                    </a:lnTo>
                    <a:lnTo>
                      <a:pt x="2174" y="1528"/>
                    </a:lnTo>
                    <a:lnTo>
                      <a:pt x="2167" y="1535"/>
                    </a:lnTo>
                    <a:lnTo>
                      <a:pt x="2162" y="1545"/>
                    </a:lnTo>
                    <a:lnTo>
                      <a:pt x="2161" y="1556"/>
                    </a:lnTo>
                    <a:lnTo>
                      <a:pt x="2157" y="1581"/>
                    </a:lnTo>
                    <a:lnTo>
                      <a:pt x="2152" y="1609"/>
                    </a:lnTo>
                    <a:lnTo>
                      <a:pt x="2144" y="1637"/>
                    </a:lnTo>
                    <a:lnTo>
                      <a:pt x="2136" y="1665"/>
                    </a:lnTo>
                    <a:lnTo>
                      <a:pt x="2125" y="1693"/>
                    </a:lnTo>
                    <a:lnTo>
                      <a:pt x="2112" y="1719"/>
                    </a:lnTo>
                    <a:lnTo>
                      <a:pt x="2097" y="1745"/>
                    </a:lnTo>
                    <a:lnTo>
                      <a:pt x="2081" y="1769"/>
                    </a:lnTo>
                    <a:lnTo>
                      <a:pt x="2063" y="1790"/>
                    </a:lnTo>
                    <a:lnTo>
                      <a:pt x="2042" y="1809"/>
                    </a:lnTo>
                    <a:lnTo>
                      <a:pt x="2018" y="1824"/>
                    </a:lnTo>
                    <a:lnTo>
                      <a:pt x="1992" y="1836"/>
                    </a:lnTo>
                    <a:lnTo>
                      <a:pt x="1965" y="1843"/>
                    </a:lnTo>
                    <a:lnTo>
                      <a:pt x="1935" y="1846"/>
                    </a:lnTo>
                    <a:lnTo>
                      <a:pt x="1899" y="1780"/>
                    </a:lnTo>
                    <a:lnTo>
                      <a:pt x="1870" y="1712"/>
                    </a:lnTo>
                    <a:lnTo>
                      <a:pt x="1846" y="1641"/>
                    </a:lnTo>
                    <a:lnTo>
                      <a:pt x="1828" y="1569"/>
                    </a:lnTo>
                    <a:lnTo>
                      <a:pt x="1815" y="1494"/>
                    </a:lnTo>
                    <a:lnTo>
                      <a:pt x="1807" y="1418"/>
                    </a:lnTo>
                    <a:lnTo>
                      <a:pt x="1807" y="1341"/>
                    </a:lnTo>
                    <a:lnTo>
                      <a:pt x="1813" y="1262"/>
                    </a:lnTo>
                    <a:lnTo>
                      <a:pt x="1819" y="1211"/>
                    </a:lnTo>
                    <a:lnTo>
                      <a:pt x="1829" y="1160"/>
                    </a:lnTo>
                    <a:lnTo>
                      <a:pt x="1840" y="1109"/>
                    </a:lnTo>
                    <a:lnTo>
                      <a:pt x="1842" y="1098"/>
                    </a:lnTo>
                    <a:lnTo>
                      <a:pt x="1838" y="1090"/>
                    </a:lnTo>
                    <a:lnTo>
                      <a:pt x="1833" y="1083"/>
                    </a:lnTo>
                    <a:lnTo>
                      <a:pt x="1824" y="1082"/>
                    </a:lnTo>
                    <a:close/>
                    <a:moveTo>
                      <a:pt x="1767" y="0"/>
                    </a:moveTo>
                    <a:lnTo>
                      <a:pt x="1815" y="2"/>
                    </a:lnTo>
                    <a:lnTo>
                      <a:pt x="1862" y="9"/>
                    </a:lnTo>
                    <a:lnTo>
                      <a:pt x="1909" y="19"/>
                    </a:lnTo>
                    <a:lnTo>
                      <a:pt x="1955" y="33"/>
                    </a:lnTo>
                    <a:lnTo>
                      <a:pt x="1999" y="51"/>
                    </a:lnTo>
                    <a:lnTo>
                      <a:pt x="2040" y="74"/>
                    </a:lnTo>
                    <a:lnTo>
                      <a:pt x="2081" y="101"/>
                    </a:lnTo>
                    <a:lnTo>
                      <a:pt x="2119" y="130"/>
                    </a:lnTo>
                    <a:lnTo>
                      <a:pt x="2154" y="165"/>
                    </a:lnTo>
                    <a:lnTo>
                      <a:pt x="2445" y="459"/>
                    </a:lnTo>
                    <a:lnTo>
                      <a:pt x="2445" y="200"/>
                    </a:lnTo>
                    <a:lnTo>
                      <a:pt x="2448" y="165"/>
                    </a:lnTo>
                    <a:lnTo>
                      <a:pt x="2456" y="130"/>
                    </a:lnTo>
                    <a:lnTo>
                      <a:pt x="2471" y="99"/>
                    </a:lnTo>
                    <a:lnTo>
                      <a:pt x="2492" y="72"/>
                    </a:lnTo>
                    <a:lnTo>
                      <a:pt x="2516" y="48"/>
                    </a:lnTo>
                    <a:lnTo>
                      <a:pt x="2545" y="28"/>
                    </a:lnTo>
                    <a:lnTo>
                      <a:pt x="2576" y="13"/>
                    </a:lnTo>
                    <a:lnTo>
                      <a:pt x="2612" y="3"/>
                    </a:lnTo>
                    <a:lnTo>
                      <a:pt x="2648" y="0"/>
                    </a:lnTo>
                    <a:lnTo>
                      <a:pt x="2820" y="0"/>
                    </a:lnTo>
                    <a:lnTo>
                      <a:pt x="2853" y="3"/>
                    </a:lnTo>
                    <a:lnTo>
                      <a:pt x="2885" y="11"/>
                    </a:lnTo>
                    <a:lnTo>
                      <a:pt x="2914" y="22"/>
                    </a:lnTo>
                    <a:lnTo>
                      <a:pt x="2941" y="38"/>
                    </a:lnTo>
                    <a:lnTo>
                      <a:pt x="2964" y="58"/>
                    </a:lnTo>
                    <a:lnTo>
                      <a:pt x="2985" y="81"/>
                    </a:lnTo>
                    <a:lnTo>
                      <a:pt x="3001" y="107"/>
                    </a:lnTo>
                    <a:lnTo>
                      <a:pt x="3014" y="136"/>
                    </a:lnTo>
                    <a:lnTo>
                      <a:pt x="3021" y="167"/>
                    </a:lnTo>
                    <a:lnTo>
                      <a:pt x="3023" y="200"/>
                    </a:lnTo>
                    <a:lnTo>
                      <a:pt x="3023" y="1050"/>
                    </a:lnTo>
                    <a:lnTo>
                      <a:pt x="3423" y="1457"/>
                    </a:lnTo>
                    <a:lnTo>
                      <a:pt x="3455" y="1495"/>
                    </a:lnTo>
                    <a:lnTo>
                      <a:pt x="3482" y="1532"/>
                    </a:lnTo>
                    <a:lnTo>
                      <a:pt x="3501" y="1572"/>
                    </a:lnTo>
                    <a:lnTo>
                      <a:pt x="3515" y="1610"/>
                    </a:lnTo>
                    <a:lnTo>
                      <a:pt x="3523" y="1650"/>
                    </a:lnTo>
                    <a:lnTo>
                      <a:pt x="3526" y="1688"/>
                    </a:lnTo>
                    <a:lnTo>
                      <a:pt x="3523" y="1726"/>
                    </a:lnTo>
                    <a:lnTo>
                      <a:pt x="3515" y="1762"/>
                    </a:lnTo>
                    <a:lnTo>
                      <a:pt x="3503" y="1796"/>
                    </a:lnTo>
                    <a:lnTo>
                      <a:pt x="3487" y="1828"/>
                    </a:lnTo>
                    <a:lnTo>
                      <a:pt x="3467" y="1859"/>
                    </a:lnTo>
                    <a:lnTo>
                      <a:pt x="3444" y="1886"/>
                    </a:lnTo>
                    <a:lnTo>
                      <a:pt x="3416" y="1911"/>
                    </a:lnTo>
                    <a:lnTo>
                      <a:pt x="3386" y="1931"/>
                    </a:lnTo>
                    <a:lnTo>
                      <a:pt x="3353" y="1948"/>
                    </a:lnTo>
                    <a:lnTo>
                      <a:pt x="3317" y="1960"/>
                    </a:lnTo>
                    <a:lnTo>
                      <a:pt x="3280" y="1969"/>
                    </a:lnTo>
                    <a:lnTo>
                      <a:pt x="3240" y="1971"/>
                    </a:lnTo>
                    <a:lnTo>
                      <a:pt x="3024" y="1971"/>
                    </a:lnTo>
                    <a:lnTo>
                      <a:pt x="3024" y="2962"/>
                    </a:lnTo>
                    <a:lnTo>
                      <a:pt x="3021" y="3005"/>
                    </a:lnTo>
                    <a:lnTo>
                      <a:pt x="3013" y="3045"/>
                    </a:lnTo>
                    <a:lnTo>
                      <a:pt x="3000" y="3085"/>
                    </a:lnTo>
                    <a:lnTo>
                      <a:pt x="2982" y="3121"/>
                    </a:lnTo>
                    <a:lnTo>
                      <a:pt x="2958" y="3155"/>
                    </a:lnTo>
                    <a:lnTo>
                      <a:pt x="2931" y="3185"/>
                    </a:lnTo>
                    <a:lnTo>
                      <a:pt x="2901" y="3213"/>
                    </a:lnTo>
                    <a:lnTo>
                      <a:pt x="2867" y="3236"/>
                    </a:lnTo>
                    <a:lnTo>
                      <a:pt x="2831" y="3255"/>
                    </a:lnTo>
                    <a:lnTo>
                      <a:pt x="2791" y="3269"/>
                    </a:lnTo>
                    <a:lnTo>
                      <a:pt x="2749" y="3277"/>
                    </a:lnTo>
                    <a:lnTo>
                      <a:pt x="2707" y="3279"/>
                    </a:lnTo>
                    <a:lnTo>
                      <a:pt x="818" y="3279"/>
                    </a:lnTo>
                    <a:lnTo>
                      <a:pt x="775" y="3277"/>
                    </a:lnTo>
                    <a:lnTo>
                      <a:pt x="735" y="3269"/>
                    </a:lnTo>
                    <a:lnTo>
                      <a:pt x="695" y="3255"/>
                    </a:lnTo>
                    <a:lnTo>
                      <a:pt x="659" y="3237"/>
                    </a:lnTo>
                    <a:lnTo>
                      <a:pt x="626" y="3214"/>
                    </a:lnTo>
                    <a:lnTo>
                      <a:pt x="595" y="3187"/>
                    </a:lnTo>
                    <a:lnTo>
                      <a:pt x="568" y="3156"/>
                    </a:lnTo>
                    <a:lnTo>
                      <a:pt x="544" y="3122"/>
                    </a:lnTo>
                    <a:lnTo>
                      <a:pt x="526" y="3086"/>
                    </a:lnTo>
                    <a:lnTo>
                      <a:pt x="512" y="3047"/>
                    </a:lnTo>
                    <a:lnTo>
                      <a:pt x="504" y="3006"/>
                    </a:lnTo>
                    <a:lnTo>
                      <a:pt x="500" y="2962"/>
                    </a:lnTo>
                    <a:lnTo>
                      <a:pt x="500" y="1972"/>
                    </a:lnTo>
                    <a:lnTo>
                      <a:pt x="290" y="1972"/>
                    </a:lnTo>
                    <a:lnTo>
                      <a:pt x="249" y="1969"/>
                    </a:lnTo>
                    <a:lnTo>
                      <a:pt x="212" y="1961"/>
                    </a:lnTo>
                    <a:lnTo>
                      <a:pt x="176" y="1948"/>
                    </a:lnTo>
                    <a:lnTo>
                      <a:pt x="142" y="1932"/>
                    </a:lnTo>
                    <a:lnTo>
                      <a:pt x="112" y="1911"/>
                    </a:lnTo>
                    <a:lnTo>
                      <a:pt x="84" y="1887"/>
                    </a:lnTo>
                    <a:lnTo>
                      <a:pt x="60" y="1859"/>
                    </a:lnTo>
                    <a:lnTo>
                      <a:pt x="40" y="1830"/>
                    </a:lnTo>
                    <a:lnTo>
                      <a:pt x="24" y="1797"/>
                    </a:lnTo>
                    <a:lnTo>
                      <a:pt x="11" y="1762"/>
                    </a:lnTo>
                    <a:lnTo>
                      <a:pt x="3" y="1726"/>
                    </a:lnTo>
                    <a:lnTo>
                      <a:pt x="0" y="1688"/>
                    </a:lnTo>
                    <a:lnTo>
                      <a:pt x="2" y="1650"/>
                    </a:lnTo>
                    <a:lnTo>
                      <a:pt x="10" y="1611"/>
                    </a:lnTo>
                    <a:lnTo>
                      <a:pt x="24" y="1572"/>
                    </a:lnTo>
                    <a:lnTo>
                      <a:pt x="43" y="1533"/>
                    </a:lnTo>
                    <a:lnTo>
                      <a:pt x="68" y="1495"/>
                    </a:lnTo>
                    <a:lnTo>
                      <a:pt x="102" y="1458"/>
                    </a:lnTo>
                    <a:lnTo>
                      <a:pt x="1374" y="165"/>
                    </a:lnTo>
                    <a:lnTo>
                      <a:pt x="1417" y="126"/>
                    </a:lnTo>
                    <a:lnTo>
                      <a:pt x="1462" y="93"/>
                    </a:lnTo>
                    <a:lnTo>
                      <a:pt x="1509" y="65"/>
                    </a:lnTo>
                    <a:lnTo>
                      <a:pt x="1558" y="42"/>
                    </a:lnTo>
                    <a:lnTo>
                      <a:pt x="1609" y="24"/>
                    </a:lnTo>
                    <a:lnTo>
                      <a:pt x="1661" y="11"/>
                    </a:lnTo>
                    <a:lnTo>
                      <a:pt x="1713" y="3"/>
                    </a:lnTo>
                    <a:lnTo>
                      <a:pt x="1767"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9" name="Rechteck 48"/>
              <p:cNvSpPr/>
              <p:nvPr/>
            </p:nvSpPr>
            <p:spPr>
              <a:xfrm>
                <a:off x="4306697" y="570217"/>
                <a:ext cx="1020112" cy="1110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grpSp>
        <p:sp>
          <p:nvSpPr>
            <p:cNvPr id="47" name="Freeform 70"/>
            <p:cNvSpPr>
              <a:spLocks noChangeAspect="1"/>
            </p:cNvSpPr>
            <p:nvPr/>
          </p:nvSpPr>
          <p:spPr bwMode="auto">
            <a:xfrm>
              <a:off x="4471088" y="628431"/>
              <a:ext cx="691329" cy="994008"/>
            </a:xfrm>
            <a:custGeom>
              <a:avLst/>
              <a:gdLst>
                <a:gd name="T0" fmla="*/ 22 w 46"/>
                <a:gd name="T1" fmla="*/ 0 h 66"/>
                <a:gd name="T2" fmla="*/ 11 w 46"/>
                <a:gd name="T3" fmla="*/ 24 h 66"/>
                <a:gd name="T4" fmla="*/ 0 w 46"/>
                <a:gd name="T5" fmla="*/ 41 h 66"/>
                <a:gd name="T6" fmla="*/ 10 w 46"/>
                <a:gd name="T7" fmla="*/ 64 h 66"/>
                <a:gd name="T8" fmla="*/ 16 w 46"/>
                <a:gd name="T9" fmla="*/ 48 h 66"/>
                <a:gd name="T10" fmla="*/ 23 w 46"/>
                <a:gd name="T11" fmla="*/ 36 h 66"/>
                <a:gd name="T12" fmla="*/ 29 w 46"/>
                <a:gd name="T13" fmla="*/ 48 h 66"/>
                <a:gd name="T14" fmla="*/ 29 w 46"/>
                <a:gd name="T15" fmla="*/ 66 h 66"/>
                <a:gd name="T16" fmla="*/ 44 w 46"/>
                <a:gd name="T17" fmla="*/ 45 h 66"/>
                <a:gd name="T18" fmla="*/ 22 w 4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6">
                  <a:moveTo>
                    <a:pt x="22" y="0"/>
                  </a:moveTo>
                  <a:cubicBezTo>
                    <a:pt x="22" y="0"/>
                    <a:pt x="21" y="14"/>
                    <a:pt x="11" y="24"/>
                  </a:cubicBezTo>
                  <a:cubicBezTo>
                    <a:pt x="2" y="31"/>
                    <a:pt x="1" y="35"/>
                    <a:pt x="0" y="41"/>
                  </a:cubicBezTo>
                  <a:cubicBezTo>
                    <a:pt x="0" y="46"/>
                    <a:pt x="0" y="57"/>
                    <a:pt x="10" y="64"/>
                  </a:cubicBezTo>
                  <a:cubicBezTo>
                    <a:pt x="10" y="64"/>
                    <a:pt x="7" y="55"/>
                    <a:pt x="16" y="48"/>
                  </a:cubicBezTo>
                  <a:cubicBezTo>
                    <a:pt x="24" y="41"/>
                    <a:pt x="23" y="36"/>
                    <a:pt x="23" y="36"/>
                  </a:cubicBezTo>
                  <a:cubicBezTo>
                    <a:pt x="23" y="36"/>
                    <a:pt x="25" y="43"/>
                    <a:pt x="29" y="48"/>
                  </a:cubicBezTo>
                  <a:cubicBezTo>
                    <a:pt x="34" y="52"/>
                    <a:pt x="33" y="59"/>
                    <a:pt x="29" y="66"/>
                  </a:cubicBezTo>
                  <a:cubicBezTo>
                    <a:pt x="29" y="66"/>
                    <a:pt x="43" y="57"/>
                    <a:pt x="44" y="45"/>
                  </a:cubicBezTo>
                  <a:cubicBezTo>
                    <a:pt x="46" y="26"/>
                    <a:pt x="29"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e-DE"/>
            </a:p>
          </p:txBody>
        </p:sp>
      </p:grpSp>
      <p:sp>
        <p:nvSpPr>
          <p:cNvPr id="7" name="Titel 6"/>
          <p:cNvSpPr>
            <a:spLocks noGrp="1"/>
          </p:cNvSpPr>
          <p:nvPr>
            <p:ph type="title"/>
          </p:nvPr>
        </p:nvSpPr>
        <p:spPr>
          <a:xfrm>
            <a:off x="431257" y="864639"/>
            <a:ext cx="8352382" cy="647628"/>
          </a:xfrm>
        </p:spPr>
        <p:txBody>
          <a:bodyPr/>
          <a:lstStyle/>
          <a:p>
            <a:r>
              <a:rPr lang="de-DE" dirty="0"/>
              <a:t>Wahrgenommene Versorgungssicherheit mit Gas hat sich weiter verbessert</a:t>
            </a:r>
          </a:p>
        </p:txBody>
      </p:sp>
      <p:graphicFrame>
        <p:nvGraphicFramePr>
          <p:cNvPr id="54" name="Tabelle 53"/>
          <p:cNvGraphicFramePr>
            <a:graphicFrameLocks noGrp="1"/>
          </p:cNvGraphicFramePr>
          <p:nvPr>
            <p:extLst>
              <p:ext uri="{D42A27DB-BD31-4B8C-83A1-F6EECF244321}">
                <p14:modId xmlns:p14="http://schemas.microsoft.com/office/powerpoint/2010/main" val="316556023"/>
              </p:ext>
            </p:extLst>
          </p:nvPr>
        </p:nvGraphicFramePr>
        <p:xfrm>
          <a:off x="2984059" y="1852613"/>
          <a:ext cx="1080000" cy="332400"/>
        </p:xfrm>
        <a:graphic>
          <a:graphicData uri="http://schemas.openxmlformats.org/drawingml/2006/table">
            <a:tbl>
              <a:tblPr firstRow="1" bandRow="1">
                <a:tableStyleId>{2D5ABB26-0587-4C30-8999-92F81FD0307C}</a:tableStyleId>
              </a:tblPr>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tblGrid>
              <a:tr h="144000">
                <a:tc>
                  <a:txBody>
                    <a:bodyPr/>
                    <a:lstStyle/>
                    <a:p>
                      <a:pPr algn="ctr"/>
                      <a:r>
                        <a:rPr lang="de-DE" sz="1000" b="0" dirty="0">
                          <a:solidFill>
                            <a:schemeClr val="bg2">
                              <a:lumMod val="60000"/>
                              <a:lumOff val="40000"/>
                            </a:schemeClr>
                          </a:solidFill>
                        </a:rPr>
                        <a:t>Top 2</a:t>
                      </a:r>
                    </a:p>
                  </a:txBody>
                  <a:tcPr marL="0" marR="0" marT="0" marB="0" anchor="b">
                    <a:lnL>
                      <a:noFill/>
                    </a:lnL>
                    <a:lnR>
                      <a:noFill/>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solidFill>
                            <a:srgbClr val="576874"/>
                          </a:solidFill>
                        </a:rPr>
                        <a:t>Low 2</a:t>
                      </a:r>
                    </a:p>
                  </a:txBody>
                  <a:tcPr marL="0" marR="0" marT="0" marB="0" anchor="b">
                    <a:lnL>
                      <a:noFill/>
                    </a:lnL>
                    <a:lnR>
                      <a:noFill/>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t>MW</a:t>
                      </a:r>
                    </a:p>
                  </a:txBody>
                  <a:tcPr marL="0" marR="0" marT="0" marB="0" anchor="b">
                    <a:lnL>
                      <a:noFill/>
                    </a:lnL>
                    <a:lnR>
                      <a:noFill/>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000">
                <a:tc>
                  <a:txBody>
                    <a:bodyPr/>
                    <a:lstStyle/>
                    <a:p>
                      <a:pPr algn="ctr"/>
                      <a:r>
                        <a:rPr lang="de-DE" sz="1000" b="0" kern="1200" dirty="0">
                          <a:solidFill>
                            <a:schemeClr val="bg2">
                              <a:lumMod val="60000"/>
                              <a:lumOff val="40000"/>
                            </a:schemeClr>
                          </a:solidFill>
                          <a:latin typeface="+mn-lt"/>
                          <a:ea typeface="+mn-ea"/>
                          <a:cs typeface="+mn-cs"/>
                        </a:rPr>
                        <a:t>34,7%</a:t>
                      </a:r>
                    </a:p>
                  </a:txBody>
                  <a:tcPr marL="0" marR="0" marT="0" marB="0" anchor="ctr">
                    <a:lnL>
                      <a:noFill/>
                    </a:lnL>
                    <a:lnR>
                      <a:noFill/>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solidFill>
                            <a:srgbClr val="576874"/>
                          </a:solidFill>
                        </a:rPr>
                        <a:t>19,2%</a:t>
                      </a:r>
                    </a:p>
                  </a:txBody>
                  <a:tcPr marL="0" marR="0" marT="0" marB="0" anchor="ctr">
                    <a:lnL>
                      <a:noFill/>
                    </a:lnL>
                    <a:lnR>
                      <a:noFill/>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t>2,8</a:t>
                      </a:r>
                    </a:p>
                  </a:txBody>
                  <a:tcPr marL="0" marR="0" marT="0" marB="0" anchor="ctr">
                    <a:lnL>
                      <a:noFill/>
                    </a:lnL>
                    <a:lnR>
                      <a:noFill/>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26" name="Gruppieren 25"/>
          <p:cNvGrpSpPr/>
          <p:nvPr/>
        </p:nvGrpSpPr>
        <p:grpSpPr>
          <a:xfrm>
            <a:off x="634271" y="3390547"/>
            <a:ext cx="891332" cy="664767"/>
            <a:chOff x="514300" y="3425182"/>
            <a:chExt cx="891332" cy="664767"/>
          </a:xfrm>
        </p:grpSpPr>
        <p:sp>
          <p:nvSpPr>
            <p:cNvPr id="32" name="Rectangle 12"/>
            <p:cNvSpPr>
              <a:spLocks noChangeArrowheads="1"/>
            </p:cNvSpPr>
            <p:nvPr/>
          </p:nvSpPr>
          <p:spPr bwMode="auto">
            <a:xfrm>
              <a:off x="522870" y="3425182"/>
              <a:ext cx="76093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0" rIns="0" bIns="0">
              <a:spAutoFit/>
            </a:bodyPr>
            <a:lstStyle/>
            <a:p>
              <a:pPr eaLnBrk="0" hangingPunct="0"/>
              <a:r>
                <a:rPr lang="de-DE" sz="900" dirty="0">
                  <a:solidFill>
                    <a:srgbClr val="000000"/>
                  </a:solidFill>
                </a:rPr>
                <a:t>(1) Sehr sicher</a:t>
              </a:r>
              <a:endParaRPr lang="de-DE" sz="900" dirty="0"/>
            </a:p>
          </p:txBody>
        </p:sp>
        <p:sp>
          <p:nvSpPr>
            <p:cNvPr id="30" name="Rectangle 14"/>
            <p:cNvSpPr>
              <a:spLocks noChangeArrowheads="1"/>
            </p:cNvSpPr>
            <p:nvPr/>
          </p:nvSpPr>
          <p:spPr bwMode="auto">
            <a:xfrm>
              <a:off x="522870" y="3556749"/>
              <a:ext cx="24476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0" rIns="0" bIns="0">
              <a:spAutoFit/>
            </a:bodyPr>
            <a:lstStyle/>
            <a:p>
              <a:pPr algn="l" eaLnBrk="0" hangingPunct="0"/>
              <a:r>
                <a:rPr lang="de-DE" sz="900" dirty="0">
                  <a:solidFill>
                    <a:srgbClr val="000000"/>
                  </a:solidFill>
                </a:rPr>
                <a:t>(2) </a:t>
              </a:r>
              <a:endParaRPr lang="de-DE" sz="900" dirty="0"/>
            </a:p>
          </p:txBody>
        </p:sp>
        <p:sp>
          <p:nvSpPr>
            <p:cNvPr id="28" name="Rectangle 17"/>
            <p:cNvSpPr>
              <a:spLocks noChangeArrowheads="1"/>
            </p:cNvSpPr>
            <p:nvPr/>
          </p:nvSpPr>
          <p:spPr bwMode="auto">
            <a:xfrm>
              <a:off x="522870" y="3688316"/>
              <a:ext cx="21911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0" rIns="0" bIns="0">
              <a:spAutoFit/>
            </a:bodyPr>
            <a:lstStyle/>
            <a:p>
              <a:pPr algn="l" eaLnBrk="0" hangingPunct="0"/>
              <a:r>
                <a:rPr lang="de-DE" sz="900" dirty="0">
                  <a:solidFill>
                    <a:srgbClr val="000000"/>
                  </a:solidFill>
                </a:rPr>
                <a:t>(3)</a:t>
              </a:r>
              <a:endParaRPr lang="de-DE" sz="900" dirty="0"/>
            </a:p>
          </p:txBody>
        </p:sp>
        <p:sp>
          <p:nvSpPr>
            <p:cNvPr id="24" name="Rectangle 23"/>
            <p:cNvSpPr>
              <a:spLocks noChangeArrowheads="1"/>
            </p:cNvSpPr>
            <p:nvPr/>
          </p:nvSpPr>
          <p:spPr bwMode="auto">
            <a:xfrm>
              <a:off x="522870" y="3819883"/>
              <a:ext cx="21911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0" rIns="0" bIns="0">
              <a:spAutoFit/>
            </a:bodyPr>
            <a:lstStyle/>
            <a:p>
              <a:pPr algn="l" eaLnBrk="0" hangingPunct="0"/>
              <a:r>
                <a:rPr lang="de-DE" sz="900" dirty="0">
                  <a:solidFill>
                    <a:srgbClr val="000000"/>
                  </a:solidFill>
                </a:rPr>
                <a:t>(4)</a:t>
              </a:r>
              <a:endParaRPr lang="de-DE" sz="900" dirty="0"/>
            </a:p>
          </p:txBody>
        </p:sp>
        <p:sp>
          <p:nvSpPr>
            <p:cNvPr id="31" name="Rectangle 11"/>
            <p:cNvSpPr>
              <a:spLocks noChangeAspect="1" noChangeArrowheads="1"/>
            </p:cNvSpPr>
            <p:nvPr/>
          </p:nvSpPr>
          <p:spPr bwMode="auto">
            <a:xfrm>
              <a:off x="514300" y="3462031"/>
              <a:ext cx="64800" cy="64800"/>
            </a:xfrm>
            <a:prstGeom prst="rect">
              <a:avLst/>
            </a:prstGeom>
            <a:solidFill>
              <a:schemeClr val="accent1"/>
            </a:solidFill>
            <a:ln>
              <a:noFill/>
            </a:ln>
          </p:spPr>
          <p:txBody>
            <a:bodyPr/>
            <a:lstStyle/>
            <a:p>
              <a:pPr algn="l"/>
              <a:endParaRPr lang="de-DE" sz="900"/>
            </a:p>
          </p:txBody>
        </p:sp>
        <p:sp>
          <p:nvSpPr>
            <p:cNvPr id="29" name="Rectangle 13"/>
            <p:cNvSpPr>
              <a:spLocks noChangeAspect="1" noChangeArrowheads="1"/>
            </p:cNvSpPr>
            <p:nvPr/>
          </p:nvSpPr>
          <p:spPr bwMode="auto">
            <a:xfrm>
              <a:off x="514300" y="3593598"/>
              <a:ext cx="64800" cy="64800"/>
            </a:xfrm>
            <a:prstGeom prst="rect">
              <a:avLst/>
            </a:prstGeom>
            <a:solidFill>
              <a:schemeClr val="accent1">
                <a:lumMod val="40000"/>
                <a:lumOff val="60000"/>
              </a:schemeClr>
            </a:solidFill>
            <a:ln>
              <a:noFill/>
            </a:ln>
          </p:spPr>
          <p:txBody>
            <a:bodyPr/>
            <a:lstStyle/>
            <a:p>
              <a:pPr algn="l"/>
              <a:endParaRPr lang="de-DE" sz="900"/>
            </a:p>
          </p:txBody>
        </p:sp>
        <p:sp>
          <p:nvSpPr>
            <p:cNvPr id="27" name="Rectangle 16"/>
            <p:cNvSpPr>
              <a:spLocks noChangeAspect="1" noChangeArrowheads="1"/>
            </p:cNvSpPr>
            <p:nvPr/>
          </p:nvSpPr>
          <p:spPr bwMode="auto">
            <a:xfrm>
              <a:off x="514300" y="3725165"/>
              <a:ext cx="64800" cy="64800"/>
            </a:xfrm>
            <a:prstGeom prst="rect">
              <a:avLst/>
            </a:prstGeom>
            <a:solidFill>
              <a:srgbClr val="F1D1C1"/>
            </a:solidFill>
            <a:ln>
              <a:noFill/>
            </a:ln>
          </p:spPr>
          <p:txBody>
            <a:bodyPr/>
            <a:lstStyle/>
            <a:p>
              <a:pPr algn="l"/>
              <a:endParaRPr lang="de-DE" sz="900"/>
            </a:p>
          </p:txBody>
        </p:sp>
        <p:sp>
          <p:nvSpPr>
            <p:cNvPr id="23" name="Rectangle 22"/>
            <p:cNvSpPr>
              <a:spLocks noChangeAspect="1" noChangeArrowheads="1"/>
            </p:cNvSpPr>
            <p:nvPr/>
          </p:nvSpPr>
          <p:spPr bwMode="auto">
            <a:xfrm>
              <a:off x="514300" y="3856732"/>
              <a:ext cx="64800" cy="64800"/>
            </a:xfrm>
            <a:prstGeom prst="rect">
              <a:avLst/>
            </a:prstGeom>
            <a:solidFill>
              <a:schemeClr val="accent3">
                <a:lumMod val="40000"/>
                <a:lumOff val="60000"/>
              </a:schemeClr>
            </a:solidFill>
            <a:ln>
              <a:noFill/>
            </a:ln>
          </p:spPr>
          <p:txBody>
            <a:bodyPr/>
            <a:lstStyle/>
            <a:p>
              <a:pPr algn="l"/>
              <a:endParaRPr lang="de-DE" sz="900"/>
            </a:p>
          </p:txBody>
        </p:sp>
        <p:sp>
          <p:nvSpPr>
            <p:cNvPr id="21" name="Rectangle 24"/>
            <p:cNvSpPr>
              <a:spLocks noChangeAspect="1" noChangeArrowheads="1"/>
            </p:cNvSpPr>
            <p:nvPr/>
          </p:nvSpPr>
          <p:spPr bwMode="auto">
            <a:xfrm>
              <a:off x="514300" y="3988299"/>
              <a:ext cx="64800" cy="64800"/>
            </a:xfrm>
            <a:prstGeom prst="rect">
              <a:avLst/>
            </a:prstGeom>
            <a:solidFill>
              <a:schemeClr val="accent3">
                <a:lumMod val="60000"/>
                <a:lumOff val="40000"/>
              </a:schemeClr>
            </a:solidFill>
            <a:ln>
              <a:noFill/>
            </a:ln>
          </p:spPr>
          <p:txBody>
            <a:bodyPr/>
            <a:lstStyle/>
            <a:p>
              <a:pPr algn="l"/>
              <a:endParaRPr lang="de-DE" sz="900"/>
            </a:p>
          </p:txBody>
        </p:sp>
        <p:sp>
          <p:nvSpPr>
            <p:cNvPr id="22" name="Rectangle 25"/>
            <p:cNvSpPr>
              <a:spLocks noChangeArrowheads="1"/>
            </p:cNvSpPr>
            <p:nvPr/>
          </p:nvSpPr>
          <p:spPr bwMode="auto">
            <a:xfrm>
              <a:off x="522870" y="3951450"/>
              <a:ext cx="88276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0" rIns="0" bIns="0">
              <a:spAutoFit/>
            </a:bodyPr>
            <a:lstStyle/>
            <a:p>
              <a:pPr eaLnBrk="0" hangingPunct="0"/>
              <a:r>
                <a:rPr lang="de-DE" sz="900" dirty="0">
                  <a:solidFill>
                    <a:srgbClr val="000000"/>
                  </a:solidFill>
                </a:rPr>
                <a:t>(5) Sehr unsicher</a:t>
              </a:r>
              <a:endParaRPr lang="de-DE" sz="900" dirty="0"/>
            </a:p>
          </p:txBody>
        </p:sp>
      </p:grpSp>
      <p:graphicFrame>
        <p:nvGraphicFramePr>
          <p:cNvPr id="35" name="Tabelle 34"/>
          <p:cNvGraphicFramePr>
            <a:graphicFrameLocks noGrp="1"/>
          </p:cNvGraphicFramePr>
          <p:nvPr>
            <p:extLst>
              <p:ext uri="{D42A27DB-BD31-4B8C-83A1-F6EECF244321}">
                <p14:modId xmlns:p14="http://schemas.microsoft.com/office/powerpoint/2010/main" val="2172764208"/>
              </p:ext>
            </p:extLst>
          </p:nvPr>
        </p:nvGraphicFramePr>
        <p:xfrm>
          <a:off x="5990509" y="1852613"/>
          <a:ext cx="1080000" cy="332400"/>
        </p:xfrm>
        <a:graphic>
          <a:graphicData uri="http://schemas.openxmlformats.org/drawingml/2006/table">
            <a:tbl>
              <a:tblPr firstRow="1" bandRow="1">
                <a:tableStyleId>{2D5ABB26-0587-4C30-8999-92F81FD0307C}</a:tableStyleId>
              </a:tblPr>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tblGrid>
              <a:tr h="144000">
                <a:tc>
                  <a:txBody>
                    <a:bodyPr/>
                    <a:lstStyle/>
                    <a:p>
                      <a:pPr algn="ctr"/>
                      <a:r>
                        <a:rPr lang="de-DE" sz="1000" b="0" dirty="0">
                          <a:solidFill>
                            <a:schemeClr val="bg2">
                              <a:lumMod val="60000"/>
                              <a:lumOff val="40000"/>
                            </a:schemeClr>
                          </a:solidFill>
                        </a:rPr>
                        <a:t>Top 2</a:t>
                      </a:r>
                    </a:p>
                  </a:txBody>
                  <a:tcPr marL="0" marR="0" marT="0" marB="0" anchor="b">
                    <a:lnL>
                      <a:noFill/>
                    </a:lnL>
                    <a:lnR>
                      <a:noFill/>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solidFill>
                            <a:srgbClr val="576874"/>
                          </a:solidFill>
                        </a:rPr>
                        <a:t>Low 2</a:t>
                      </a:r>
                    </a:p>
                  </a:txBody>
                  <a:tcPr marL="0" marR="0" marT="0" marB="0" anchor="b">
                    <a:lnL>
                      <a:noFill/>
                    </a:lnL>
                    <a:lnR>
                      <a:noFill/>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t>MW</a:t>
                      </a:r>
                    </a:p>
                  </a:txBody>
                  <a:tcPr marL="0" marR="0" marT="0" marB="0" anchor="b">
                    <a:lnL>
                      <a:noFill/>
                    </a:lnL>
                    <a:lnR>
                      <a:noFill/>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000">
                <a:tc>
                  <a:txBody>
                    <a:bodyPr/>
                    <a:lstStyle/>
                    <a:p>
                      <a:pPr algn="ctr"/>
                      <a:r>
                        <a:rPr lang="de-DE" sz="1000" b="0" kern="1200" dirty="0">
                          <a:solidFill>
                            <a:schemeClr val="bg2">
                              <a:lumMod val="60000"/>
                              <a:lumOff val="40000"/>
                            </a:schemeClr>
                          </a:solidFill>
                          <a:latin typeface="+mn-lt"/>
                          <a:ea typeface="+mn-ea"/>
                          <a:cs typeface="+mn-cs"/>
                        </a:rPr>
                        <a:t>9,5%</a:t>
                      </a:r>
                    </a:p>
                  </a:txBody>
                  <a:tcPr marL="0" marR="0" marT="0" marB="0" anchor="ctr">
                    <a:lnL>
                      <a:noFill/>
                    </a:lnL>
                    <a:lnR>
                      <a:noFill/>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solidFill>
                            <a:srgbClr val="576874"/>
                          </a:solidFill>
                        </a:rPr>
                        <a:t>59,2%</a:t>
                      </a:r>
                    </a:p>
                  </a:txBody>
                  <a:tcPr marL="0" marR="0" marT="0" marB="0" anchor="ctr">
                    <a:lnL>
                      <a:noFill/>
                    </a:lnL>
                    <a:lnR>
                      <a:noFill/>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t>3,8</a:t>
                      </a:r>
                    </a:p>
                  </a:txBody>
                  <a:tcPr marL="0" marR="0" marT="0" marB="0" anchor="ctr">
                    <a:lnL>
                      <a:noFill/>
                    </a:lnL>
                    <a:lnR>
                      <a:noFill/>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6" name="Tabelle 35"/>
          <p:cNvGraphicFramePr>
            <a:graphicFrameLocks noGrp="1"/>
          </p:cNvGraphicFramePr>
          <p:nvPr>
            <p:extLst>
              <p:ext uri="{D42A27DB-BD31-4B8C-83A1-F6EECF244321}">
                <p14:modId xmlns:p14="http://schemas.microsoft.com/office/powerpoint/2010/main" val="3738563746"/>
              </p:ext>
            </p:extLst>
          </p:nvPr>
        </p:nvGraphicFramePr>
        <p:xfrm>
          <a:off x="4487284" y="1852613"/>
          <a:ext cx="1080000" cy="332400"/>
        </p:xfrm>
        <a:graphic>
          <a:graphicData uri="http://schemas.openxmlformats.org/drawingml/2006/table">
            <a:tbl>
              <a:tblPr firstRow="1" bandRow="1">
                <a:tableStyleId>{2D5ABB26-0587-4C30-8999-92F81FD0307C}</a:tableStyleId>
              </a:tblPr>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tblGrid>
              <a:tr h="144000">
                <a:tc>
                  <a:txBody>
                    <a:bodyPr/>
                    <a:lstStyle/>
                    <a:p>
                      <a:pPr algn="ctr"/>
                      <a:r>
                        <a:rPr lang="de-DE" sz="1000" b="0" dirty="0">
                          <a:solidFill>
                            <a:schemeClr val="bg2">
                              <a:lumMod val="60000"/>
                              <a:lumOff val="40000"/>
                            </a:schemeClr>
                          </a:solidFill>
                        </a:rPr>
                        <a:t>Top 2</a:t>
                      </a:r>
                    </a:p>
                  </a:txBody>
                  <a:tcPr marL="0" marR="0" marT="0" marB="0" anchor="b">
                    <a:lnL>
                      <a:noFill/>
                    </a:lnL>
                    <a:lnR>
                      <a:noFill/>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solidFill>
                            <a:srgbClr val="576874"/>
                          </a:solidFill>
                        </a:rPr>
                        <a:t>Low 2</a:t>
                      </a:r>
                    </a:p>
                  </a:txBody>
                  <a:tcPr marL="0" marR="0" marT="0" marB="0" anchor="b">
                    <a:lnL>
                      <a:noFill/>
                    </a:lnL>
                    <a:lnR>
                      <a:noFill/>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t>MW</a:t>
                      </a:r>
                    </a:p>
                  </a:txBody>
                  <a:tcPr marL="0" marR="0" marT="0" marB="0" anchor="b">
                    <a:lnL>
                      <a:noFill/>
                    </a:lnL>
                    <a:lnR>
                      <a:noFill/>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000">
                <a:tc>
                  <a:txBody>
                    <a:bodyPr/>
                    <a:lstStyle/>
                    <a:p>
                      <a:pPr algn="ctr"/>
                      <a:r>
                        <a:rPr lang="de-DE" sz="1000" b="0" kern="1200" dirty="0">
                          <a:solidFill>
                            <a:schemeClr val="bg2">
                              <a:lumMod val="60000"/>
                              <a:lumOff val="40000"/>
                            </a:schemeClr>
                          </a:solidFill>
                          <a:latin typeface="+mn-lt"/>
                          <a:ea typeface="+mn-ea"/>
                          <a:cs typeface="+mn-cs"/>
                        </a:rPr>
                        <a:t>14,0%</a:t>
                      </a:r>
                    </a:p>
                  </a:txBody>
                  <a:tcPr marL="0" marR="0" marT="0" marB="0" anchor="ctr">
                    <a:lnL>
                      <a:noFill/>
                    </a:lnL>
                    <a:lnR>
                      <a:noFill/>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solidFill>
                            <a:srgbClr val="576874"/>
                          </a:solidFill>
                        </a:rPr>
                        <a:t>42,1%</a:t>
                      </a:r>
                    </a:p>
                  </a:txBody>
                  <a:tcPr marL="0" marR="0" marT="0" marB="0" anchor="ctr">
                    <a:lnL>
                      <a:noFill/>
                    </a:lnL>
                    <a:lnR>
                      <a:noFill/>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t>3,5</a:t>
                      </a:r>
                    </a:p>
                  </a:txBody>
                  <a:tcPr marL="0" marR="0" marT="0" marB="0" anchor="ctr">
                    <a:lnL>
                      <a:noFill/>
                    </a:lnL>
                    <a:lnR>
                      <a:noFill/>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5" name="Tabelle 54"/>
          <p:cNvGraphicFramePr>
            <a:graphicFrameLocks noGrp="1"/>
          </p:cNvGraphicFramePr>
          <p:nvPr>
            <p:extLst>
              <p:ext uri="{D42A27DB-BD31-4B8C-83A1-F6EECF244321}">
                <p14:modId xmlns:p14="http://schemas.microsoft.com/office/powerpoint/2010/main" val="854134747"/>
              </p:ext>
            </p:extLst>
          </p:nvPr>
        </p:nvGraphicFramePr>
        <p:xfrm>
          <a:off x="7493734" y="1852613"/>
          <a:ext cx="1080000" cy="332400"/>
        </p:xfrm>
        <a:graphic>
          <a:graphicData uri="http://schemas.openxmlformats.org/drawingml/2006/table">
            <a:tbl>
              <a:tblPr firstRow="1" bandRow="1">
                <a:tableStyleId>{2D5ABB26-0587-4C30-8999-92F81FD0307C}</a:tableStyleId>
              </a:tblPr>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tblGrid>
              <a:tr h="144000">
                <a:tc>
                  <a:txBody>
                    <a:bodyPr/>
                    <a:lstStyle/>
                    <a:p>
                      <a:pPr algn="ctr"/>
                      <a:r>
                        <a:rPr lang="de-DE" sz="1000" b="0" dirty="0">
                          <a:solidFill>
                            <a:schemeClr val="bg2">
                              <a:lumMod val="60000"/>
                              <a:lumOff val="40000"/>
                            </a:schemeClr>
                          </a:solidFill>
                        </a:rPr>
                        <a:t>Top 2</a:t>
                      </a:r>
                    </a:p>
                  </a:txBody>
                  <a:tcPr marL="0" marR="0" marT="0" marB="0" anchor="b">
                    <a:lnL>
                      <a:noFill/>
                    </a:lnL>
                    <a:lnR>
                      <a:noFill/>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solidFill>
                            <a:srgbClr val="576874"/>
                          </a:solidFill>
                        </a:rPr>
                        <a:t>Low 2</a:t>
                      </a:r>
                    </a:p>
                  </a:txBody>
                  <a:tcPr marL="0" marR="0" marT="0" marB="0" anchor="b">
                    <a:lnL>
                      <a:noFill/>
                    </a:lnL>
                    <a:lnR>
                      <a:noFill/>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t>MW</a:t>
                      </a:r>
                    </a:p>
                  </a:txBody>
                  <a:tcPr marL="0" marR="0" marT="0" marB="0" anchor="b">
                    <a:lnL>
                      <a:noFill/>
                    </a:lnL>
                    <a:lnR>
                      <a:noFill/>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000">
                <a:tc>
                  <a:txBody>
                    <a:bodyPr/>
                    <a:lstStyle/>
                    <a:p>
                      <a:pPr algn="ctr"/>
                      <a:r>
                        <a:rPr lang="de-DE" sz="1000" b="0" kern="1200" dirty="0">
                          <a:solidFill>
                            <a:schemeClr val="bg2">
                              <a:lumMod val="60000"/>
                              <a:lumOff val="40000"/>
                            </a:schemeClr>
                          </a:solidFill>
                          <a:latin typeface="+mn-lt"/>
                          <a:ea typeface="+mn-ea"/>
                          <a:cs typeface="+mn-cs"/>
                        </a:rPr>
                        <a:t>16,2%</a:t>
                      </a:r>
                    </a:p>
                  </a:txBody>
                  <a:tcPr marL="0" marR="0" marT="0" marB="0" anchor="ctr">
                    <a:lnL>
                      <a:noFill/>
                    </a:lnL>
                    <a:lnR>
                      <a:noFill/>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solidFill>
                            <a:srgbClr val="576874"/>
                          </a:solidFill>
                        </a:rPr>
                        <a:t>42,7%</a:t>
                      </a:r>
                    </a:p>
                  </a:txBody>
                  <a:tcPr marL="0" marR="0" marT="0" marB="0" anchor="ctr">
                    <a:lnL>
                      <a:noFill/>
                    </a:lnL>
                    <a:lnR>
                      <a:noFill/>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t>3,4</a:t>
                      </a:r>
                    </a:p>
                  </a:txBody>
                  <a:tcPr marL="0" marR="0" marT="0" marB="0" anchor="ctr">
                    <a:lnL>
                      <a:noFill/>
                    </a:lnL>
                    <a:lnR>
                      <a:noFill/>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9" name="Tabelle 38"/>
          <p:cNvGraphicFramePr>
            <a:graphicFrameLocks noGrp="1"/>
          </p:cNvGraphicFramePr>
          <p:nvPr>
            <p:extLst>
              <p:ext uri="{D42A27DB-BD31-4B8C-83A1-F6EECF244321}">
                <p14:modId xmlns:p14="http://schemas.microsoft.com/office/powerpoint/2010/main" val="2422127579"/>
              </p:ext>
            </p:extLst>
          </p:nvPr>
        </p:nvGraphicFramePr>
        <p:xfrm>
          <a:off x="1480834" y="1852613"/>
          <a:ext cx="1080000" cy="332400"/>
        </p:xfrm>
        <a:graphic>
          <a:graphicData uri="http://schemas.openxmlformats.org/drawingml/2006/table">
            <a:tbl>
              <a:tblPr firstRow="1" bandRow="1">
                <a:tableStyleId>{2D5ABB26-0587-4C30-8999-92F81FD0307C}</a:tableStyleId>
              </a:tblPr>
              <a:tblGrid>
                <a:gridCol w="360000">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tblGrid>
              <a:tr h="144000">
                <a:tc>
                  <a:txBody>
                    <a:bodyPr/>
                    <a:lstStyle/>
                    <a:p>
                      <a:pPr algn="ctr"/>
                      <a:r>
                        <a:rPr lang="de-DE" sz="1000" b="0" dirty="0">
                          <a:solidFill>
                            <a:schemeClr val="bg2">
                              <a:lumMod val="60000"/>
                              <a:lumOff val="40000"/>
                            </a:schemeClr>
                          </a:solidFill>
                        </a:rPr>
                        <a:t>Top 2</a:t>
                      </a:r>
                    </a:p>
                  </a:txBody>
                  <a:tcPr marL="0" marR="0" marT="0" marB="0" anchor="b">
                    <a:lnL>
                      <a:noFill/>
                    </a:lnL>
                    <a:lnR>
                      <a:noFill/>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solidFill>
                            <a:srgbClr val="576874"/>
                          </a:solidFill>
                        </a:rPr>
                        <a:t>Low 2</a:t>
                      </a:r>
                    </a:p>
                  </a:txBody>
                  <a:tcPr marL="0" marR="0" marT="0" marB="0" anchor="b">
                    <a:lnL>
                      <a:noFill/>
                    </a:lnL>
                    <a:lnR>
                      <a:noFill/>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t>MW</a:t>
                      </a:r>
                    </a:p>
                  </a:txBody>
                  <a:tcPr marL="0" marR="0" marT="0" marB="0" anchor="b">
                    <a:lnL>
                      <a:noFill/>
                    </a:lnL>
                    <a:lnR>
                      <a:noFill/>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000">
                <a:tc>
                  <a:txBody>
                    <a:bodyPr/>
                    <a:lstStyle/>
                    <a:p>
                      <a:pPr algn="ctr"/>
                      <a:r>
                        <a:rPr lang="de-DE" sz="1000" b="0" kern="1200" dirty="0">
                          <a:solidFill>
                            <a:schemeClr val="bg2">
                              <a:lumMod val="60000"/>
                              <a:lumOff val="40000"/>
                            </a:schemeClr>
                          </a:solidFill>
                          <a:latin typeface="+mn-lt"/>
                          <a:ea typeface="+mn-ea"/>
                          <a:cs typeface="+mn-cs"/>
                        </a:rPr>
                        <a:t>44,6%</a:t>
                      </a:r>
                    </a:p>
                  </a:txBody>
                  <a:tcPr marL="0" marR="0" marT="0" marB="0" anchor="ctr">
                    <a:lnL>
                      <a:noFill/>
                    </a:lnL>
                    <a:lnR>
                      <a:noFill/>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solidFill>
                            <a:srgbClr val="576874"/>
                          </a:solidFill>
                        </a:rPr>
                        <a:t>18,3%</a:t>
                      </a:r>
                    </a:p>
                  </a:txBody>
                  <a:tcPr marL="0" marR="0" marT="0" marB="0" anchor="ctr">
                    <a:lnL>
                      <a:noFill/>
                    </a:lnL>
                    <a:lnR>
                      <a:noFill/>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0" dirty="0"/>
                        <a:t>2,7</a:t>
                      </a:r>
                    </a:p>
                  </a:txBody>
                  <a:tcPr marL="0" marR="0" marT="0" marB="0" anchor="ctr">
                    <a:lnL>
                      <a:noFill/>
                    </a:lnL>
                    <a:lnR>
                      <a:noFill/>
                    </a:lnR>
                    <a:lnT w="3175" cap="flat" cmpd="sng" algn="ctr">
                      <a:solidFill>
                        <a:schemeClr val="bg1">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0762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6C6E76-B571-4C34-98FB-1D7FF659AD6C}"/>
              </a:ext>
            </a:extLst>
          </p:cNvPr>
          <p:cNvSpPr>
            <a:spLocks noGrp="1"/>
          </p:cNvSpPr>
          <p:nvPr>
            <p:ph type="title"/>
          </p:nvPr>
        </p:nvSpPr>
        <p:spPr>
          <a:xfrm>
            <a:off x="431257" y="864639"/>
            <a:ext cx="8352382" cy="647628"/>
          </a:xfrm>
        </p:spPr>
        <p:txBody>
          <a:bodyPr/>
          <a:lstStyle/>
          <a:p>
            <a:r>
              <a:rPr lang="de-DE" dirty="0"/>
              <a:t>Kernaussagen 5. Welle: Heizung/Gas </a:t>
            </a:r>
          </a:p>
        </p:txBody>
      </p:sp>
      <p:sp>
        <p:nvSpPr>
          <p:cNvPr id="3" name="Inhaltsplatzhalter 2">
            <a:extLst>
              <a:ext uri="{FF2B5EF4-FFF2-40B4-BE49-F238E27FC236}">
                <a16:creationId xmlns:a16="http://schemas.microsoft.com/office/drawing/2014/main" id="{16960274-B848-4412-AAF4-6E00789D45D5}"/>
              </a:ext>
            </a:extLst>
          </p:cNvPr>
          <p:cNvSpPr>
            <a:spLocks noGrp="1"/>
          </p:cNvSpPr>
          <p:nvPr>
            <p:ph idx="1"/>
          </p:nvPr>
        </p:nvSpPr>
        <p:spPr>
          <a:xfrm>
            <a:off x="431255" y="1429666"/>
            <a:ext cx="8521129" cy="3168426"/>
          </a:xfrm>
        </p:spPr>
        <p:txBody>
          <a:bodyPr/>
          <a:lstStyle/>
          <a:p>
            <a:pPr>
              <a:spcAft>
                <a:spcPts val="0"/>
              </a:spcAft>
            </a:pPr>
            <a:r>
              <a:rPr lang="de-DE" sz="1600" dirty="0"/>
              <a:t>Es fühlen sich nur 20 % der Gaskunden bei ihrem Gasversorger gut aufgehoben (- 5 Prozentpunkte </a:t>
            </a:r>
            <a:r>
              <a:rPr lang="de-DE" sz="1600" dirty="0" err="1"/>
              <a:t>ggü</a:t>
            </a:r>
            <a:r>
              <a:rPr lang="de-DE" sz="1600" dirty="0"/>
              <a:t>. </a:t>
            </a:r>
            <a:r>
              <a:rPr lang="de-DE" sz="1600" dirty="0" err="1"/>
              <a:t>Vorwelle</a:t>
            </a:r>
            <a:r>
              <a:rPr lang="de-DE" sz="1600" dirty="0"/>
              <a:t> / Strom: 31%)</a:t>
            </a:r>
          </a:p>
          <a:p>
            <a:pPr>
              <a:spcAft>
                <a:spcPts val="0"/>
              </a:spcAft>
            </a:pPr>
            <a:r>
              <a:rPr lang="de-DE" sz="1600" dirty="0"/>
              <a:t>Anteil der Gaskunden, die inzwischen Preissteigerungen wahrgenommen haben, hat deutlich abgenommen (W5: 68 %|W4: 84 %). Es erwarten nun nur noch gut 70 % weitere Preissteigerungen (Sept. 2022: 92 %).</a:t>
            </a:r>
          </a:p>
          <a:p>
            <a:pPr>
              <a:spcAft>
                <a:spcPts val="0"/>
              </a:spcAft>
            </a:pPr>
            <a:r>
              <a:rPr lang="de-DE" sz="1600" dirty="0"/>
              <a:t>Krieg und politische Spannungen werden mit abnehmender Tendenz als maßgebliche Ursache für die gestiegenen Preise gesehen. Das vermutete Gewinnstreben der Gasversorger hat wieder deutlich zugenommen.</a:t>
            </a:r>
          </a:p>
          <a:p>
            <a:pPr>
              <a:spcAft>
                <a:spcPts val="0"/>
              </a:spcAft>
            </a:pPr>
            <a:r>
              <a:rPr lang="de-DE" sz="1600" dirty="0"/>
              <a:t>Energieversorger werden wieder stärker in der Verantwortung für steigende Preise gesehen, nach wie vor aber Staat und Politik an erster Stelle.</a:t>
            </a:r>
          </a:p>
          <a:p>
            <a:pPr>
              <a:spcAft>
                <a:spcPts val="0"/>
              </a:spcAft>
            </a:pPr>
            <a:r>
              <a:rPr lang="de-DE" sz="1600" dirty="0"/>
              <a:t>Klar verbesserte Wahrnehmung der Versorgungssicherheit bei Gas.</a:t>
            </a:r>
          </a:p>
          <a:p>
            <a:pPr>
              <a:spcAft>
                <a:spcPts val="0"/>
              </a:spcAft>
            </a:pPr>
            <a:r>
              <a:rPr lang="de-DE" sz="1600" dirty="0"/>
              <a:t>Bei dem Kundentyp aktive </a:t>
            </a:r>
            <a:r>
              <a:rPr lang="de-DE" sz="1600" dirty="0" err="1"/>
              <a:t>Preisminimierer</a:t>
            </a:r>
            <a:r>
              <a:rPr lang="de-DE" sz="1600" dirty="0"/>
              <a:t> nimmt die Wechselbereitschaft sichtbar zu</a:t>
            </a:r>
          </a:p>
          <a:p>
            <a:pPr>
              <a:spcAft>
                <a:spcPts val="0"/>
              </a:spcAft>
            </a:pPr>
            <a:r>
              <a:rPr lang="de-DE" sz="1600" dirty="0"/>
              <a:t>Präferenz Erdgas-Brennwert fällt nach 29% in der </a:t>
            </a:r>
            <a:r>
              <a:rPr lang="de-DE" sz="1600" dirty="0" err="1"/>
              <a:t>Vorwelle</a:t>
            </a:r>
            <a:r>
              <a:rPr lang="de-DE" sz="1600" dirty="0"/>
              <a:t> stark auf 12% zurück; Abnahme auch bei Erdgas-Brennwert &amp; Solar (12% </a:t>
            </a:r>
            <a:r>
              <a:rPr lang="de-DE" sz="1600" dirty="0">
                <a:sym typeface="Wingdings" panose="05000000000000000000" pitchFamily="2" charset="2"/>
              </a:rPr>
              <a:t></a:t>
            </a:r>
            <a:r>
              <a:rPr lang="de-DE" sz="1600" dirty="0"/>
              <a:t> 8%)</a:t>
            </a:r>
          </a:p>
        </p:txBody>
      </p:sp>
      <p:sp>
        <p:nvSpPr>
          <p:cNvPr id="6" name="Foliennummernplatzhalter 5">
            <a:extLst>
              <a:ext uri="{FF2B5EF4-FFF2-40B4-BE49-F238E27FC236}">
                <a16:creationId xmlns:a16="http://schemas.microsoft.com/office/drawing/2014/main" id="{80855C25-C5CA-460E-9546-C274D69567DA}"/>
              </a:ext>
            </a:extLst>
          </p:cNvPr>
          <p:cNvSpPr>
            <a:spLocks noGrp="1"/>
          </p:cNvSpPr>
          <p:nvPr>
            <p:ph type="sldNum" sz="quarter" idx="12"/>
          </p:nvPr>
        </p:nvSpPr>
        <p:spPr>
          <a:xfrm>
            <a:off x="1223367" y="288147"/>
            <a:ext cx="216000" cy="144000"/>
          </a:xfrm>
          <a:prstGeom prst="rect">
            <a:avLst/>
          </a:prstGeom>
        </p:spPr>
        <p:txBody>
          <a:bodyPr vert="horz" wrap="none" lIns="36000" tIns="0" rIns="0" bIns="0" rtlCol="0" anchor="ctr"/>
          <a:lstStyle>
            <a:defPPr>
              <a:defRPr lang="de-DE"/>
            </a:defPPr>
            <a:lvl1pPr marL="0" algn="l" defTabSz="691195" rtl="0" eaLnBrk="1" latinLnBrk="0" hangingPunct="1">
              <a:defRPr sz="800" kern="1200">
                <a:solidFill>
                  <a:schemeClr val="accent3"/>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fld id="{915ABBCB-2658-4656-B2C4-43A1F658563B}" type="slidenum">
              <a:rPr lang="de-DE" smtClean="0"/>
              <a:pPr/>
              <a:t>23</a:t>
            </a:fld>
            <a:endParaRPr lang="de-DE"/>
          </a:p>
        </p:txBody>
      </p:sp>
    </p:spTree>
    <p:extLst>
      <p:ext uri="{BB962C8B-B14F-4D97-AF65-F5344CB8AC3E}">
        <p14:creationId xmlns:p14="http://schemas.microsoft.com/office/powerpoint/2010/main" val="4252101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412" y="865188"/>
            <a:ext cx="5230813"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platzhalter 4"/>
          <p:cNvSpPr>
            <a:spLocks noGrp="1"/>
          </p:cNvSpPr>
          <p:nvPr>
            <p:ph type="body" sz="quarter" idx="13"/>
          </p:nvPr>
        </p:nvSpPr>
        <p:spPr>
          <a:xfrm>
            <a:off x="431800" y="863600"/>
            <a:ext cx="3132000" cy="4105275"/>
          </a:xfrm>
        </p:spPr>
        <p:txBody>
          <a:bodyPr/>
          <a:lstStyle/>
          <a:p>
            <a:endParaRPr lang="de-DE" sz="3200" dirty="0"/>
          </a:p>
          <a:p>
            <a:r>
              <a:rPr lang="de-DE" sz="3200" dirty="0"/>
              <a:t>Klimaschutz und Versorgung</a:t>
            </a:r>
          </a:p>
        </p:txBody>
      </p:sp>
    </p:spTree>
    <p:extLst>
      <p:ext uri="{BB962C8B-B14F-4D97-AF65-F5344CB8AC3E}">
        <p14:creationId xmlns:p14="http://schemas.microsoft.com/office/powerpoint/2010/main" val="2518090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20"/>
          <p:cNvGraphicFramePr>
            <a:graphicFrameLocks noChangeAspect="1"/>
          </p:cNvGraphicFramePr>
          <p:nvPr>
            <p:extLst>
              <p:ext uri="{D42A27DB-BD31-4B8C-83A1-F6EECF244321}">
                <p14:modId xmlns:p14="http://schemas.microsoft.com/office/powerpoint/2010/main" val="1661521420"/>
              </p:ext>
            </p:extLst>
          </p:nvPr>
        </p:nvGraphicFramePr>
        <p:xfrm>
          <a:off x="1032633" y="1728651"/>
          <a:ext cx="8881200" cy="236892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feld 17"/>
          <p:cNvSpPr txBox="1"/>
          <p:nvPr/>
        </p:nvSpPr>
        <p:spPr>
          <a:xfrm>
            <a:off x="1398219" y="1746966"/>
            <a:ext cx="453132" cy="123111"/>
          </a:xfrm>
          <a:prstGeom prst="rect">
            <a:avLst/>
          </a:prstGeom>
          <a:noFill/>
        </p:spPr>
        <p:txBody>
          <a:bodyPr wrap="none" lIns="0" tIns="0" rIns="36000" bIns="0" rtlCol="0" anchor="ctr" anchorCtr="0">
            <a:spAutoFit/>
          </a:bodyPr>
          <a:lstStyle/>
          <a:p>
            <a:pPr algn="r"/>
            <a:r>
              <a:rPr lang="de-DE" sz="800" dirty="0"/>
              <a:t>Sehr hoch</a:t>
            </a:r>
          </a:p>
        </p:txBody>
      </p:sp>
      <p:sp>
        <p:nvSpPr>
          <p:cNvPr id="19" name="Textfeld 18"/>
          <p:cNvSpPr txBox="1"/>
          <p:nvPr/>
        </p:nvSpPr>
        <p:spPr>
          <a:xfrm>
            <a:off x="1343717" y="3937960"/>
            <a:ext cx="507634" cy="123111"/>
          </a:xfrm>
          <a:prstGeom prst="rect">
            <a:avLst/>
          </a:prstGeom>
          <a:noFill/>
        </p:spPr>
        <p:txBody>
          <a:bodyPr wrap="none" lIns="0" tIns="0" rIns="36000" bIns="0" rtlCol="0" anchor="ctr" anchorCtr="0">
            <a:spAutoFit/>
          </a:bodyPr>
          <a:lstStyle/>
          <a:p>
            <a:pPr algn="r"/>
            <a:r>
              <a:rPr lang="de-DE" sz="800" dirty="0"/>
              <a:t>Sehr gering</a:t>
            </a:r>
          </a:p>
        </p:txBody>
      </p:sp>
      <p:sp>
        <p:nvSpPr>
          <p:cNvPr id="25" name="Textfeld 24"/>
          <p:cNvSpPr txBox="1">
            <a:spLocks noChangeAspect="1"/>
          </p:cNvSpPr>
          <p:nvPr/>
        </p:nvSpPr>
        <p:spPr>
          <a:xfrm>
            <a:off x="1855521" y="1718521"/>
            <a:ext cx="180000" cy="180000"/>
          </a:xfrm>
          <a:prstGeom prst="ellipse">
            <a:avLst/>
          </a:prstGeom>
          <a:solidFill>
            <a:schemeClr val="accent1"/>
          </a:solidFill>
        </p:spPr>
        <p:txBody>
          <a:bodyPr wrap="none" lIns="0" tIns="0" rIns="0" bIns="0" rtlCol="0" anchor="ctr" anchorCtr="0">
            <a:noAutofit/>
          </a:bodyPr>
          <a:lstStyle/>
          <a:p>
            <a:pPr algn="ctr">
              <a:lnSpc>
                <a:spcPts val="800"/>
              </a:lnSpc>
            </a:pPr>
            <a:r>
              <a:rPr lang="de-DE" sz="800" dirty="0">
                <a:solidFill>
                  <a:schemeClr val="bg1"/>
                </a:solidFill>
              </a:rPr>
              <a:t>1</a:t>
            </a:r>
          </a:p>
        </p:txBody>
      </p:sp>
      <p:sp>
        <p:nvSpPr>
          <p:cNvPr id="56" name="Rectangle 3"/>
          <p:cNvSpPr>
            <a:spLocks noChangeArrowheads="1"/>
          </p:cNvSpPr>
          <p:nvPr/>
        </p:nvSpPr>
        <p:spPr bwMode="auto">
          <a:xfrm>
            <a:off x="431257" y="4607763"/>
            <a:ext cx="7824283"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Wie schätzen Sie das Zukunftspotential der folgenden Energiearten im Hinblick auf eine </a:t>
            </a:r>
            <a:r>
              <a:rPr lang="de-DE" sz="600" u="sng" dirty="0"/>
              <a:t>sichere Energieversorgung </a:t>
            </a:r>
            <a:r>
              <a:rPr lang="de-DE" sz="600" dirty="0"/>
              <a:t>in Deutschland ein? </a:t>
            </a:r>
          </a:p>
          <a:p>
            <a:pPr marL="93663" indent="-93663">
              <a:lnSpc>
                <a:spcPct val="90000"/>
              </a:lnSpc>
              <a:buClr>
                <a:srgbClr val="000099"/>
              </a:buClr>
              <a:buFontTx/>
              <a:buChar char="-"/>
              <a:tabLst>
                <a:tab pos="182563" algn="l"/>
              </a:tabLst>
            </a:pPr>
            <a:r>
              <a:rPr lang="de-DE" sz="600" dirty="0"/>
              <a:t>Und wie schätzen Sie das Zukunftspotential der folgenden Energiearten im Hinblick auf eine </a:t>
            </a:r>
            <a:r>
              <a:rPr lang="de-DE" sz="600" u="sng" dirty="0"/>
              <a:t>nachhaltige bzw. umweltfreundliche Energieversorgung </a:t>
            </a:r>
            <a:r>
              <a:rPr lang="de-DE" sz="600" dirty="0"/>
              <a:t>in Deutschland ein?</a:t>
            </a:r>
          </a:p>
          <a:p>
            <a:pPr marL="93663" indent="-93663">
              <a:lnSpc>
                <a:spcPct val="90000"/>
              </a:lnSpc>
              <a:buClr>
                <a:srgbClr val="000099"/>
              </a:buClr>
              <a:buFontTx/>
              <a:buChar char="-"/>
              <a:tabLst>
                <a:tab pos="182563" algn="l"/>
              </a:tabLst>
            </a:pPr>
            <a:r>
              <a:rPr lang="de-DE" sz="600" dirty="0"/>
              <a:t>Basis: Befragte, denen die jeweilige Energieart bekannt ist</a:t>
            </a:r>
          </a:p>
          <a:p>
            <a:pPr marL="93663" indent="-93663">
              <a:lnSpc>
                <a:spcPct val="90000"/>
              </a:lnSpc>
              <a:buClr>
                <a:srgbClr val="000099"/>
              </a:buClr>
              <a:buFontTx/>
              <a:buChar char="-"/>
              <a:tabLst>
                <a:tab pos="182563" algn="l"/>
              </a:tabLst>
            </a:pPr>
            <a:r>
              <a:rPr lang="de-DE" sz="600" dirty="0"/>
              <a:t>Mittelwerte / Skala: 1 = Sehr hoch 5 = Sehr hoch</a:t>
            </a:r>
          </a:p>
          <a:p>
            <a:pPr marL="93663" indent="-93663">
              <a:lnSpc>
                <a:spcPct val="90000"/>
              </a:lnSpc>
              <a:buClr>
                <a:srgbClr val="000099"/>
              </a:buClr>
              <a:buFontTx/>
              <a:buChar char="-"/>
              <a:tabLst>
                <a:tab pos="182563" algn="l"/>
              </a:tabLst>
            </a:pPr>
            <a:r>
              <a:rPr lang="de-DE" sz="600" dirty="0"/>
              <a:t>Achsenkreuz entspricht Dimensionsmittelwerten</a:t>
            </a:r>
          </a:p>
        </p:txBody>
      </p:sp>
      <p:sp>
        <p:nvSpPr>
          <p:cNvPr id="183" name="Pfeil nach oben und unten 182"/>
          <p:cNvSpPr/>
          <p:nvPr/>
        </p:nvSpPr>
        <p:spPr>
          <a:xfrm rot="5400000">
            <a:off x="5162519" y="822235"/>
            <a:ext cx="144000" cy="6372000"/>
          </a:xfrm>
          <a:prstGeom prst="upDownArrow">
            <a:avLst/>
          </a:prstGeom>
          <a:gradFill>
            <a:gsLst>
              <a:gs pos="0">
                <a:schemeClr val="accent3">
                  <a:lumMod val="60000"/>
                  <a:lumOff val="40000"/>
                </a:schemeClr>
              </a:gs>
              <a:gs pos="100000">
                <a:schemeClr val="accent1">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sp>
        <p:nvSpPr>
          <p:cNvPr id="43" name="Pfeil nach oben und unten 42"/>
          <p:cNvSpPr/>
          <p:nvPr/>
        </p:nvSpPr>
        <p:spPr>
          <a:xfrm>
            <a:off x="1872125" y="1909872"/>
            <a:ext cx="144000" cy="1980000"/>
          </a:xfrm>
          <a:prstGeom prst="upDownArrow">
            <a:avLst/>
          </a:prstGeom>
          <a:gradFill>
            <a:gsLst>
              <a:gs pos="0">
                <a:schemeClr val="accent3">
                  <a:lumMod val="60000"/>
                  <a:lumOff val="40000"/>
                </a:schemeClr>
              </a:gs>
              <a:gs pos="100000">
                <a:schemeClr val="accent1">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sp>
        <p:nvSpPr>
          <p:cNvPr id="20" name="Textfeld 19"/>
          <p:cNvSpPr txBox="1"/>
          <p:nvPr/>
        </p:nvSpPr>
        <p:spPr>
          <a:xfrm>
            <a:off x="8101610" y="4071438"/>
            <a:ext cx="416781" cy="159462"/>
          </a:xfrm>
          <a:prstGeom prst="rect">
            <a:avLst/>
          </a:prstGeom>
          <a:noFill/>
        </p:spPr>
        <p:txBody>
          <a:bodyPr wrap="none" lIns="0" tIns="36000" rIns="0" bIns="0" rtlCol="0" anchor="t" anchorCtr="0">
            <a:spAutoFit/>
          </a:bodyPr>
          <a:lstStyle/>
          <a:p>
            <a:pPr algn="r"/>
            <a:r>
              <a:rPr lang="de-DE" sz="800" dirty="0"/>
              <a:t>Sehr hoch</a:t>
            </a:r>
          </a:p>
        </p:txBody>
      </p:sp>
      <p:sp>
        <p:nvSpPr>
          <p:cNvPr id="21" name="Textfeld 20"/>
          <p:cNvSpPr txBox="1"/>
          <p:nvPr/>
        </p:nvSpPr>
        <p:spPr>
          <a:xfrm>
            <a:off x="1948393" y="4071438"/>
            <a:ext cx="471283" cy="159462"/>
          </a:xfrm>
          <a:prstGeom prst="rect">
            <a:avLst/>
          </a:prstGeom>
          <a:noFill/>
        </p:spPr>
        <p:txBody>
          <a:bodyPr wrap="none" lIns="0" tIns="36000" rIns="0" bIns="0" rtlCol="0" anchor="t" anchorCtr="0">
            <a:spAutoFit/>
          </a:bodyPr>
          <a:lstStyle/>
          <a:p>
            <a:r>
              <a:rPr lang="de-DE" sz="800" dirty="0"/>
              <a:t>Sehr gering</a:t>
            </a:r>
          </a:p>
        </p:txBody>
      </p:sp>
      <p:sp>
        <p:nvSpPr>
          <p:cNvPr id="22" name="Rechteck 21"/>
          <p:cNvSpPr/>
          <p:nvPr/>
        </p:nvSpPr>
        <p:spPr bwMode="auto">
          <a:xfrm rot="5400000">
            <a:off x="911881" y="2163147"/>
            <a:ext cx="453183" cy="1481743"/>
          </a:xfrm>
          <a:prstGeom prst="rect">
            <a:avLst/>
          </a:prstGeom>
          <a:noFill/>
          <a:ln w="6350" cap="flat" cmpd="sng" algn="ctr">
            <a:noFill/>
            <a:prstDash val="solid"/>
            <a:round/>
            <a:headEnd type="none" w="med" len="med"/>
            <a:tailEnd type="none" w="med" len="med"/>
          </a:ln>
          <a:effectLst/>
        </p:spPr>
        <p:txBody>
          <a:bodyPr vert="vert270" wrap="none" lIns="72000" tIns="36000" rIns="72000" bIns="36000" numCol="1" rtlCol="0" anchor="ctr" anchorCtr="0" compatLnSpc="1">
            <a:prstTxWarp prst="textNoShape">
              <a:avLst/>
            </a:prstTxWarp>
            <a:spAutoFit/>
          </a:bodyPr>
          <a:lstStyle/>
          <a:p>
            <a:pPr algn="r" defTabSz="914400" fontAlgn="base">
              <a:spcBef>
                <a:spcPct val="0"/>
              </a:spcBef>
              <a:spcAft>
                <a:spcPct val="0"/>
              </a:spcAft>
            </a:pPr>
            <a:r>
              <a:rPr lang="de-DE" sz="1000" dirty="0"/>
              <a:t>Zukunftspotential </a:t>
            </a:r>
            <a:br>
              <a:rPr lang="de-DE" sz="1000" dirty="0"/>
            </a:br>
            <a:r>
              <a:rPr lang="de-DE" sz="1000" dirty="0"/>
              <a:t>sichere Energieversorgung </a:t>
            </a:r>
          </a:p>
        </p:txBody>
      </p:sp>
      <p:sp>
        <p:nvSpPr>
          <p:cNvPr id="23" name="Rechteck 22"/>
          <p:cNvSpPr/>
          <p:nvPr/>
        </p:nvSpPr>
        <p:spPr bwMode="auto">
          <a:xfrm rot="5400000">
            <a:off x="5010371" y="2726402"/>
            <a:ext cx="453183" cy="3002992"/>
          </a:xfrm>
          <a:prstGeom prst="rect">
            <a:avLst/>
          </a:prstGeom>
          <a:noFill/>
          <a:ln w="6350" cap="flat" cmpd="sng" algn="ctr">
            <a:noFill/>
            <a:prstDash val="solid"/>
            <a:round/>
            <a:headEnd type="none" w="med" len="med"/>
            <a:tailEnd type="none" w="med" len="med"/>
          </a:ln>
          <a:effectLst/>
        </p:spPr>
        <p:txBody>
          <a:bodyPr vert="vert270" wrap="none" lIns="72000" tIns="36000" rIns="72000" bIns="36000" numCol="1" rtlCol="0" anchor="ctr" anchorCtr="0" compatLnSpc="1">
            <a:prstTxWarp prst="textNoShape">
              <a:avLst/>
            </a:prstTxWarp>
            <a:spAutoFit/>
          </a:bodyPr>
          <a:lstStyle/>
          <a:p>
            <a:pPr algn="ctr" defTabSz="914400" fontAlgn="base">
              <a:spcBef>
                <a:spcPct val="0"/>
              </a:spcBef>
              <a:spcAft>
                <a:spcPct val="0"/>
              </a:spcAft>
            </a:pPr>
            <a:r>
              <a:rPr lang="de-DE" sz="1000" dirty="0"/>
              <a:t>Zukunftspotential</a:t>
            </a:r>
            <a:br>
              <a:rPr lang="de-DE" sz="1000" dirty="0"/>
            </a:br>
            <a:r>
              <a:rPr lang="de-DE" sz="1000" dirty="0"/>
              <a:t>nachhaltige bzw. umweltfreundliche Energieversorgung </a:t>
            </a:r>
          </a:p>
        </p:txBody>
      </p:sp>
      <p:sp>
        <p:nvSpPr>
          <p:cNvPr id="24" name="Textfeld 23"/>
          <p:cNvSpPr txBox="1">
            <a:spLocks noChangeAspect="1"/>
          </p:cNvSpPr>
          <p:nvPr/>
        </p:nvSpPr>
        <p:spPr>
          <a:xfrm>
            <a:off x="1855521" y="3909515"/>
            <a:ext cx="180000" cy="180000"/>
          </a:xfrm>
          <a:prstGeom prst="ellipse">
            <a:avLst/>
          </a:prstGeom>
          <a:solidFill>
            <a:schemeClr val="accent3"/>
          </a:solidFill>
        </p:spPr>
        <p:txBody>
          <a:bodyPr wrap="none" lIns="0" tIns="0" rIns="0" bIns="0" rtlCol="0" anchor="ctr" anchorCtr="0">
            <a:noAutofit/>
          </a:bodyPr>
          <a:lstStyle/>
          <a:p>
            <a:pPr algn="ctr">
              <a:lnSpc>
                <a:spcPts val="800"/>
              </a:lnSpc>
            </a:pPr>
            <a:r>
              <a:rPr lang="de-DE" sz="800" dirty="0">
                <a:solidFill>
                  <a:schemeClr val="bg1"/>
                </a:solidFill>
              </a:rPr>
              <a:t>5</a:t>
            </a:r>
          </a:p>
        </p:txBody>
      </p:sp>
      <p:sp>
        <p:nvSpPr>
          <p:cNvPr id="26" name="Textfeld 25"/>
          <p:cNvSpPr txBox="1">
            <a:spLocks noChangeAspect="1"/>
          </p:cNvSpPr>
          <p:nvPr/>
        </p:nvSpPr>
        <p:spPr>
          <a:xfrm>
            <a:off x="8438407" y="3909515"/>
            <a:ext cx="180000" cy="180000"/>
          </a:xfrm>
          <a:prstGeom prst="ellipse">
            <a:avLst/>
          </a:prstGeom>
          <a:solidFill>
            <a:schemeClr val="accent1"/>
          </a:solidFill>
        </p:spPr>
        <p:txBody>
          <a:bodyPr wrap="none" lIns="0" tIns="0" rIns="0" bIns="0" rtlCol="0" anchor="ctr" anchorCtr="0">
            <a:noAutofit/>
          </a:bodyPr>
          <a:lstStyle/>
          <a:p>
            <a:pPr algn="ctr">
              <a:lnSpc>
                <a:spcPts val="800"/>
              </a:lnSpc>
            </a:pPr>
            <a:r>
              <a:rPr lang="de-DE" sz="800" dirty="0">
                <a:solidFill>
                  <a:schemeClr val="bg1"/>
                </a:solidFill>
              </a:rPr>
              <a:t>1</a:t>
            </a:r>
          </a:p>
        </p:txBody>
      </p:sp>
      <p:grpSp>
        <p:nvGrpSpPr>
          <p:cNvPr id="27" name="Gruppieren 26"/>
          <p:cNvGrpSpPr>
            <a:grpSpLocks noChangeAspect="1"/>
          </p:cNvGrpSpPr>
          <p:nvPr/>
        </p:nvGrpSpPr>
        <p:grpSpPr>
          <a:xfrm>
            <a:off x="7849142" y="770275"/>
            <a:ext cx="793473" cy="792000"/>
            <a:chOff x="757238" y="-1247775"/>
            <a:chExt cx="7694613" cy="7680325"/>
          </a:xfrm>
          <a:solidFill>
            <a:schemeClr val="bg1">
              <a:lumMod val="95000"/>
            </a:schemeClr>
          </a:solidFill>
        </p:grpSpPr>
        <p:sp>
          <p:nvSpPr>
            <p:cNvPr id="28" name="Freeform 6"/>
            <p:cNvSpPr>
              <a:spLocks/>
            </p:cNvSpPr>
            <p:nvPr/>
          </p:nvSpPr>
          <p:spPr bwMode="auto">
            <a:xfrm>
              <a:off x="7072313" y="-1247775"/>
              <a:ext cx="1373188" cy="2468563"/>
            </a:xfrm>
            <a:custGeom>
              <a:avLst/>
              <a:gdLst>
                <a:gd name="T0" fmla="*/ 37 w 366"/>
                <a:gd name="T1" fmla="*/ 0 h 658"/>
                <a:gd name="T2" fmla="*/ 329 w 366"/>
                <a:gd name="T3" fmla="*/ 0 h 658"/>
                <a:gd name="T4" fmla="*/ 366 w 366"/>
                <a:gd name="T5" fmla="*/ 37 h 658"/>
                <a:gd name="T6" fmla="*/ 366 w 366"/>
                <a:gd name="T7" fmla="*/ 622 h 658"/>
                <a:gd name="T8" fmla="*/ 329 w 366"/>
                <a:gd name="T9" fmla="*/ 658 h 658"/>
                <a:gd name="T10" fmla="*/ 37 w 366"/>
                <a:gd name="T11" fmla="*/ 658 h 658"/>
                <a:gd name="T12" fmla="*/ 0 w 366"/>
                <a:gd name="T13" fmla="*/ 622 h 658"/>
                <a:gd name="T14" fmla="*/ 0 w 366"/>
                <a:gd name="T15" fmla="*/ 37 h 658"/>
                <a:gd name="T16" fmla="*/ 37 w 366"/>
                <a:gd name="T17"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658">
                  <a:moveTo>
                    <a:pt x="37" y="0"/>
                  </a:moveTo>
                  <a:cubicBezTo>
                    <a:pt x="329" y="0"/>
                    <a:pt x="329" y="0"/>
                    <a:pt x="329" y="0"/>
                  </a:cubicBezTo>
                  <a:cubicBezTo>
                    <a:pt x="350" y="0"/>
                    <a:pt x="366" y="16"/>
                    <a:pt x="366" y="37"/>
                  </a:cubicBezTo>
                  <a:cubicBezTo>
                    <a:pt x="366" y="622"/>
                    <a:pt x="366" y="622"/>
                    <a:pt x="366" y="622"/>
                  </a:cubicBezTo>
                  <a:cubicBezTo>
                    <a:pt x="366" y="642"/>
                    <a:pt x="350" y="658"/>
                    <a:pt x="329" y="658"/>
                  </a:cubicBezTo>
                  <a:cubicBezTo>
                    <a:pt x="37" y="658"/>
                    <a:pt x="37" y="658"/>
                    <a:pt x="37" y="658"/>
                  </a:cubicBezTo>
                  <a:cubicBezTo>
                    <a:pt x="17" y="658"/>
                    <a:pt x="0" y="642"/>
                    <a:pt x="0" y="622"/>
                  </a:cubicBezTo>
                  <a:cubicBezTo>
                    <a:pt x="0" y="37"/>
                    <a:pt x="0" y="37"/>
                    <a:pt x="0" y="37"/>
                  </a:cubicBezTo>
                  <a:cubicBezTo>
                    <a:pt x="0" y="16"/>
                    <a:pt x="17"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7"/>
            <p:cNvSpPr>
              <a:spLocks/>
            </p:cNvSpPr>
            <p:nvPr/>
          </p:nvSpPr>
          <p:spPr bwMode="auto">
            <a:xfrm>
              <a:off x="3179763" y="698500"/>
              <a:ext cx="652463" cy="368300"/>
            </a:xfrm>
            <a:custGeom>
              <a:avLst/>
              <a:gdLst>
                <a:gd name="T0" fmla="*/ 86 w 174"/>
                <a:gd name="T1" fmla="*/ 0 h 98"/>
                <a:gd name="T2" fmla="*/ 174 w 174"/>
                <a:gd name="T3" fmla="*/ 56 h 98"/>
                <a:gd name="T4" fmla="*/ 78 w 174"/>
                <a:gd name="T5" fmla="*/ 92 h 98"/>
                <a:gd name="T6" fmla="*/ 34 w 174"/>
                <a:gd name="T7" fmla="*/ 86 h 98"/>
                <a:gd name="T8" fmla="*/ 0 w 174"/>
                <a:gd name="T9" fmla="*/ 61 h 98"/>
                <a:gd name="T10" fmla="*/ 86 w 174"/>
                <a:gd name="T11" fmla="*/ 0 h 98"/>
              </a:gdLst>
              <a:ahLst/>
              <a:cxnLst>
                <a:cxn ang="0">
                  <a:pos x="T0" y="T1"/>
                </a:cxn>
                <a:cxn ang="0">
                  <a:pos x="T2" y="T3"/>
                </a:cxn>
                <a:cxn ang="0">
                  <a:pos x="T4" y="T5"/>
                </a:cxn>
                <a:cxn ang="0">
                  <a:pos x="T6" y="T7"/>
                </a:cxn>
                <a:cxn ang="0">
                  <a:pos x="T8" y="T9"/>
                </a:cxn>
                <a:cxn ang="0">
                  <a:pos x="T10" y="T11"/>
                </a:cxn>
              </a:cxnLst>
              <a:rect l="0" t="0" r="r" b="b"/>
              <a:pathLst>
                <a:path w="174" h="98">
                  <a:moveTo>
                    <a:pt x="86" y="0"/>
                  </a:moveTo>
                  <a:cubicBezTo>
                    <a:pt x="110" y="26"/>
                    <a:pt x="140" y="46"/>
                    <a:pt x="174" y="56"/>
                  </a:cubicBezTo>
                  <a:cubicBezTo>
                    <a:pt x="78" y="92"/>
                    <a:pt x="78" y="92"/>
                    <a:pt x="78" y="92"/>
                  </a:cubicBezTo>
                  <a:cubicBezTo>
                    <a:pt x="63" y="98"/>
                    <a:pt x="47" y="96"/>
                    <a:pt x="34" y="86"/>
                  </a:cubicBezTo>
                  <a:cubicBezTo>
                    <a:pt x="0" y="61"/>
                    <a:pt x="0" y="61"/>
                    <a:pt x="0" y="61"/>
                  </a:cubicBezTo>
                  <a:cubicBezTo>
                    <a:pt x="27" y="38"/>
                    <a:pt x="55" y="17"/>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8"/>
            <p:cNvSpPr>
              <a:spLocks/>
            </p:cNvSpPr>
            <p:nvPr/>
          </p:nvSpPr>
          <p:spPr bwMode="auto">
            <a:xfrm>
              <a:off x="2411413" y="1771650"/>
              <a:ext cx="842963" cy="820738"/>
            </a:xfrm>
            <a:custGeom>
              <a:avLst/>
              <a:gdLst>
                <a:gd name="T0" fmla="*/ 43 w 225"/>
                <a:gd name="T1" fmla="*/ 0 h 219"/>
                <a:gd name="T2" fmla="*/ 151 w 225"/>
                <a:gd name="T3" fmla="*/ 0 h 219"/>
                <a:gd name="T4" fmla="*/ 214 w 225"/>
                <a:gd name="T5" fmla="*/ 41 h 219"/>
                <a:gd name="T6" fmla="*/ 200 w 225"/>
                <a:gd name="T7" fmla="*/ 115 h 219"/>
                <a:gd name="T8" fmla="*/ 151 w 225"/>
                <a:gd name="T9" fmla="*/ 135 h 219"/>
                <a:gd name="T10" fmla="*/ 51 w 225"/>
                <a:gd name="T11" fmla="*/ 198 h 219"/>
                <a:gd name="T12" fmla="*/ 16 w 225"/>
                <a:gd name="T13" fmla="*/ 219 h 219"/>
                <a:gd name="T14" fmla="*/ 0 w 225"/>
                <a:gd name="T15" fmla="*/ 219 h 219"/>
                <a:gd name="T16" fmla="*/ 43 w 225"/>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19">
                  <a:moveTo>
                    <a:pt x="43" y="0"/>
                  </a:moveTo>
                  <a:cubicBezTo>
                    <a:pt x="151" y="0"/>
                    <a:pt x="151" y="0"/>
                    <a:pt x="151" y="0"/>
                  </a:cubicBezTo>
                  <a:cubicBezTo>
                    <a:pt x="179" y="0"/>
                    <a:pt x="203" y="16"/>
                    <a:pt x="214" y="41"/>
                  </a:cubicBezTo>
                  <a:cubicBezTo>
                    <a:pt x="225" y="67"/>
                    <a:pt x="219" y="96"/>
                    <a:pt x="200" y="115"/>
                  </a:cubicBezTo>
                  <a:cubicBezTo>
                    <a:pt x="187" y="128"/>
                    <a:pt x="169" y="135"/>
                    <a:pt x="151" y="135"/>
                  </a:cubicBezTo>
                  <a:cubicBezTo>
                    <a:pt x="109" y="135"/>
                    <a:pt x="70" y="160"/>
                    <a:pt x="51" y="198"/>
                  </a:cubicBezTo>
                  <a:cubicBezTo>
                    <a:pt x="44" y="211"/>
                    <a:pt x="31" y="219"/>
                    <a:pt x="16" y="219"/>
                  </a:cubicBezTo>
                  <a:cubicBezTo>
                    <a:pt x="0" y="219"/>
                    <a:pt x="0" y="219"/>
                    <a:pt x="0" y="219"/>
                  </a:cubicBezTo>
                  <a:cubicBezTo>
                    <a:pt x="0" y="144"/>
                    <a:pt x="14" y="69"/>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9"/>
            <p:cNvSpPr>
              <a:spLocks/>
            </p:cNvSpPr>
            <p:nvPr/>
          </p:nvSpPr>
          <p:spPr bwMode="auto">
            <a:xfrm>
              <a:off x="765175" y="3965575"/>
              <a:ext cx="1373188" cy="2466975"/>
            </a:xfrm>
            <a:custGeom>
              <a:avLst/>
              <a:gdLst>
                <a:gd name="T0" fmla="*/ 37 w 366"/>
                <a:gd name="T1" fmla="*/ 0 h 658"/>
                <a:gd name="T2" fmla="*/ 329 w 366"/>
                <a:gd name="T3" fmla="*/ 0 h 658"/>
                <a:gd name="T4" fmla="*/ 366 w 366"/>
                <a:gd name="T5" fmla="*/ 36 h 658"/>
                <a:gd name="T6" fmla="*/ 366 w 366"/>
                <a:gd name="T7" fmla="*/ 621 h 658"/>
                <a:gd name="T8" fmla="*/ 329 w 366"/>
                <a:gd name="T9" fmla="*/ 658 h 658"/>
                <a:gd name="T10" fmla="*/ 37 w 366"/>
                <a:gd name="T11" fmla="*/ 658 h 658"/>
                <a:gd name="T12" fmla="*/ 0 w 366"/>
                <a:gd name="T13" fmla="*/ 621 h 658"/>
                <a:gd name="T14" fmla="*/ 0 w 366"/>
                <a:gd name="T15" fmla="*/ 36 h 658"/>
                <a:gd name="T16" fmla="*/ 37 w 366"/>
                <a:gd name="T17"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658">
                  <a:moveTo>
                    <a:pt x="37" y="0"/>
                  </a:moveTo>
                  <a:cubicBezTo>
                    <a:pt x="329" y="0"/>
                    <a:pt x="329" y="0"/>
                    <a:pt x="329" y="0"/>
                  </a:cubicBezTo>
                  <a:cubicBezTo>
                    <a:pt x="349" y="0"/>
                    <a:pt x="366" y="16"/>
                    <a:pt x="366" y="36"/>
                  </a:cubicBezTo>
                  <a:cubicBezTo>
                    <a:pt x="366" y="621"/>
                    <a:pt x="366" y="621"/>
                    <a:pt x="366" y="621"/>
                  </a:cubicBezTo>
                  <a:cubicBezTo>
                    <a:pt x="366" y="642"/>
                    <a:pt x="349" y="658"/>
                    <a:pt x="329" y="658"/>
                  </a:cubicBezTo>
                  <a:cubicBezTo>
                    <a:pt x="37" y="658"/>
                    <a:pt x="37" y="658"/>
                    <a:pt x="37" y="658"/>
                  </a:cubicBezTo>
                  <a:cubicBezTo>
                    <a:pt x="16" y="658"/>
                    <a:pt x="0" y="642"/>
                    <a:pt x="0" y="621"/>
                  </a:cubicBezTo>
                  <a:cubicBezTo>
                    <a:pt x="0" y="36"/>
                    <a:pt x="0" y="36"/>
                    <a:pt x="0" y="36"/>
                  </a:cubicBezTo>
                  <a:cubicBezTo>
                    <a:pt x="0" y="16"/>
                    <a:pt x="16"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10"/>
            <p:cNvSpPr>
              <a:spLocks/>
            </p:cNvSpPr>
            <p:nvPr/>
          </p:nvSpPr>
          <p:spPr bwMode="auto">
            <a:xfrm>
              <a:off x="2411413" y="4100513"/>
              <a:ext cx="6040438" cy="2193925"/>
            </a:xfrm>
            <a:custGeom>
              <a:avLst/>
              <a:gdLst>
                <a:gd name="T0" fmla="*/ 945 w 1611"/>
                <a:gd name="T1" fmla="*/ 321 h 585"/>
                <a:gd name="T2" fmla="*/ 1546 w 1611"/>
                <a:gd name="T3" fmla="*/ 129 h 585"/>
                <a:gd name="T4" fmla="*/ 1599 w 1611"/>
                <a:gd name="T5" fmla="*/ 145 h 585"/>
                <a:gd name="T6" fmla="*/ 1608 w 1611"/>
                <a:gd name="T7" fmla="*/ 183 h 585"/>
                <a:gd name="T8" fmla="*/ 1586 w 1611"/>
                <a:gd name="T9" fmla="*/ 215 h 585"/>
                <a:gd name="T10" fmla="*/ 1007 w 1611"/>
                <a:gd name="T11" fmla="*/ 559 h 585"/>
                <a:gd name="T12" fmla="*/ 914 w 1611"/>
                <a:gd name="T13" fmla="*/ 585 h 585"/>
                <a:gd name="T14" fmla="*/ 0 w 1611"/>
                <a:gd name="T15" fmla="*/ 585 h 585"/>
                <a:gd name="T16" fmla="*/ 0 w 1611"/>
                <a:gd name="T17" fmla="*/ 0 h 585"/>
                <a:gd name="T18" fmla="*/ 196 w 1611"/>
                <a:gd name="T19" fmla="*/ 0 h 585"/>
                <a:gd name="T20" fmla="*/ 348 w 1611"/>
                <a:gd name="T21" fmla="*/ 54 h 585"/>
                <a:gd name="T22" fmla="*/ 548 w 1611"/>
                <a:gd name="T23" fmla="*/ 110 h 585"/>
                <a:gd name="T24" fmla="*/ 731 w 1611"/>
                <a:gd name="T25" fmla="*/ 110 h 585"/>
                <a:gd name="T26" fmla="*/ 836 w 1611"/>
                <a:gd name="T27" fmla="*/ 256 h 585"/>
                <a:gd name="T28" fmla="*/ 622 w 1611"/>
                <a:gd name="T29" fmla="*/ 256 h 585"/>
                <a:gd name="T30" fmla="*/ 426 w 1611"/>
                <a:gd name="T31" fmla="*/ 324 h 585"/>
                <a:gd name="T32" fmla="*/ 408 w 1611"/>
                <a:gd name="T33" fmla="*/ 357 h 585"/>
                <a:gd name="T34" fmla="*/ 428 w 1611"/>
                <a:gd name="T35" fmla="*/ 388 h 585"/>
                <a:gd name="T36" fmla="*/ 466 w 1611"/>
                <a:gd name="T37" fmla="*/ 385 h 585"/>
                <a:gd name="T38" fmla="*/ 622 w 1611"/>
                <a:gd name="T39" fmla="*/ 329 h 585"/>
                <a:gd name="T40" fmla="*/ 895 w 1611"/>
                <a:gd name="T41" fmla="*/ 329 h 585"/>
                <a:gd name="T42" fmla="*/ 945 w 1611"/>
                <a:gd name="T43" fmla="*/ 321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1" h="585">
                  <a:moveTo>
                    <a:pt x="945" y="321"/>
                  </a:moveTo>
                  <a:cubicBezTo>
                    <a:pt x="1546" y="129"/>
                    <a:pt x="1546" y="129"/>
                    <a:pt x="1546" y="129"/>
                  </a:cubicBezTo>
                  <a:cubicBezTo>
                    <a:pt x="1566" y="122"/>
                    <a:pt x="1587" y="129"/>
                    <a:pt x="1599" y="145"/>
                  </a:cubicBezTo>
                  <a:cubicBezTo>
                    <a:pt x="1608" y="156"/>
                    <a:pt x="1611" y="170"/>
                    <a:pt x="1608" y="183"/>
                  </a:cubicBezTo>
                  <a:cubicBezTo>
                    <a:pt x="1606" y="196"/>
                    <a:pt x="1598" y="208"/>
                    <a:pt x="1586" y="215"/>
                  </a:cubicBezTo>
                  <a:cubicBezTo>
                    <a:pt x="1007" y="559"/>
                    <a:pt x="1007" y="559"/>
                    <a:pt x="1007" y="559"/>
                  </a:cubicBezTo>
                  <a:cubicBezTo>
                    <a:pt x="979" y="576"/>
                    <a:pt x="947" y="585"/>
                    <a:pt x="914" y="585"/>
                  </a:cubicBezTo>
                  <a:cubicBezTo>
                    <a:pt x="0" y="585"/>
                    <a:pt x="0" y="585"/>
                    <a:pt x="0" y="585"/>
                  </a:cubicBezTo>
                  <a:cubicBezTo>
                    <a:pt x="0" y="0"/>
                    <a:pt x="0" y="0"/>
                    <a:pt x="0" y="0"/>
                  </a:cubicBezTo>
                  <a:cubicBezTo>
                    <a:pt x="196" y="0"/>
                    <a:pt x="196" y="0"/>
                    <a:pt x="196" y="0"/>
                  </a:cubicBezTo>
                  <a:cubicBezTo>
                    <a:pt x="251" y="0"/>
                    <a:pt x="305" y="19"/>
                    <a:pt x="348" y="54"/>
                  </a:cubicBezTo>
                  <a:cubicBezTo>
                    <a:pt x="406" y="95"/>
                    <a:pt x="477" y="115"/>
                    <a:pt x="548" y="110"/>
                  </a:cubicBezTo>
                  <a:cubicBezTo>
                    <a:pt x="731" y="110"/>
                    <a:pt x="731" y="110"/>
                    <a:pt x="731" y="110"/>
                  </a:cubicBezTo>
                  <a:cubicBezTo>
                    <a:pt x="811" y="110"/>
                    <a:pt x="884" y="193"/>
                    <a:pt x="836" y="256"/>
                  </a:cubicBezTo>
                  <a:cubicBezTo>
                    <a:pt x="622" y="256"/>
                    <a:pt x="622" y="256"/>
                    <a:pt x="622" y="256"/>
                  </a:cubicBezTo>
                  <a:cubicBezTo>
                    <a:pt x="551" y="257"/>
                    <a:pt x="482" y="281"/>
                    <a:pt x="426" y="324"/>
                  </a:cubicBezTo>
                  <a:cubicBezTo>
                    <a:pt x="414" y="331"/>
                    <a:pt x="407" y="343"/>
                    <a:pt x="408" y="357"/>
                  </a:cubicBezTo>
                  <a:cubicBezTo>
                    <a:pt x="408" y="370"/>
                    <a:pt x="416" y="382"/>
                    <a:pt x="428" y="388"/>
                  </a:cubicBezTo>
                  <a:cubicBezTo>
                    <a:pt x="441" y="394"/>
                    <a:pt x="455" y="393"/>
                    <a:pt x="466" y="385"/>
                  </a:cubicBezTo>
                  <a:cubicBezTo>
                    <a:pt x="510" y="350"/>
                    <a:pt x="565" y="330"/>
                    <a:pt x="622" y="329"/>
                  </a:cubicBezTo>
                  <a:cubicBezTo>
                    <a:pt x="895" y="329"/>
                    <a:pt x="895" y="329"/>
                    <a:pt x="895" y="329"/>
                  </a:cubicBezTo>
                  <a:cubicBezTo>
                    <a:pt x="912" y="329"/>
                    <a:pt x="929" y="327"/>
                    <a:pt x="945" y="3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11"/>
            <p:cNvSpPr>
              <a:spLocks/>
            </p:cNvSpPr>
            <p:nvPr/>
          </p:nvSpPr>
          <p:spPr bwMode="auto">
            <a:xfrm>
              <a:off x="3776663" y="2732088"/>
              <a:ext cx="1376363" cy="1506538"/>
            </a:xfrm>
            <a:custGeom>
              <a:avLst/>
              <a:gdLst>
                <a:gd name="T0" fmla="*/ 286 w 367"/>
                <a:gd name="T1" fmla="*/ 402 h 402"/>
                <a:gd name="T2" fmla="*/ 221 w 367"/>
                <a:gd name="T3" fmla="*/ 402 h 402"/>
                <a:gd name="T4" fmla="*/ 221 w 367"/>
                <a:gd name="T5" fmla="*/ 302 h 402"/>
                <a:gd name="T6" fmla="*/ 101 w 367"/>
                <a:gd name="T7" fmla="*/ 182 h 402"/>
                <a:gd name="T8" fmla="*/ 47 w 367"/>
                <a:gd name="T9" fmla="*/ 182 h 402"/>
                <a:gd name="T10" fmla="*/ 0 w 367"/>
                <a:gd name="T11" fmla="*/ 136 h 402"/>
                <a:gd name="T12" fmla="*/ 2 w 367"/>
                <a:gd name="T13" fmla="*/ 88 h 402"/>
                <a:gd name="T14" fmla="*/ 90 w 367"/>
                <a:gd name="T15" fmla="*/ 0 h 402"/>
                <a:gd name="T16" fmla="*/ 279 w 367"/>
                <a:gd name="T17" fmla="*/ 0 h 402"/>
                <a:gd name="T18" fmla="*/ 367 w 367"/>
                <a:gd name="T19" fmla="*/ 88 h 402"/>
                <a:gd name="T20" fmla="*/ 367 w 367"/>
                <a:gd name="T21" fmla="*/ 181 h 402"/>
                <a:gd name="T22" fmla="*/ 356 w 367"/>
                <a:gd name="T23" fmla="*/ 239 h 402"/>
                <a:gd name="T24" fmla="*/ 286 w 367"/>
                <a:gd name="T25"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02">
                  <a:moveTo>
                    <a:pt x="286" y="402"/>
                  </a:moveTo>
                  <a:cubicBezTo>
                    <a:pt x="221" y="402"/>
                    <a:pt x="221" y="402"/>
                    <a:pt x="221" y="402"/>
                  </a:cubicBezTo>
                  <a:cubicBezTo>
                    <a:pt x="221" y="302"/>
                    <a:pt x="221" y="302"/>
                    <a:pt x="221" y="302"/>
                  </a:cubicBezTo>
                  <a:cubicBezTo>
                    <a:pt x="221" y="236"/>
                    <a:pt x="167" y="183"/>
                    <a:pt x="101" y="182"/>
                  </a:cubicBezTo>
                  <a:cubicBezTo>
                    <a:pt x="47" y="182"/>
                    <a:pt x="47" y="182"/>
                    <a:pt x="47" y="182"/>
                  </a:cubicBezTo>
                  <a:cubicBezTo>
                    <a:pt x="22" y="183"/>
                    <a:pt x="1" y="162"/>
                    <a:pt x="0" y="136"/>
                  </a:cubicBezTo>
                  <a:cubicBezTo>
                    <a:pt x="2" y="88"/>
                    <a:pt x="2" y="88"/>
                    <a:pt x="2" y="88"/>
                  </a:cubicBezTo>
                  <a:cubicBezTo>
                    <a:pt x="2" y="39"/>
                    <a:pt x="41" y="0"/>
                    <a:pt x="90" y="0"/>
                  </a:cubicBezTo>
                  <a:cubicBezTo>
                    <a:pt x="279" y="0"/>
                    <a:pt x="279" y="0"/>
                    <a:pt x="279" y="0"/>
                  </a:cubicBezTo>
                  <a:cubicBezTo>
                    <a:pt x="328" y="0"/>
                    <a:pt x="367" y="39"/>
                    <a:pt x="367" y="88"/>
                  </a:cubicBezTo>
                  <a:cubicBezTo>
                    <a:pt x="367" y="181"/>
                    <a:pt x="367" y="181"/>
                    <a:pt x="367" y="181"/>
                  </a:cubicBezTo>
                  <a:cubicBezTo>
                    <a:pt x="367" y="201"/>
                    <a:pt x="363" y="221"/>
                    <a:pt x="356" y="239"/>
                  </a:cubicBezTo>
                  <a:lnTo>
                    <a:pt x="286"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12"/>
            <p:cNvSpPr>
              <a:spLocks/>
            </p:cNvSpPr>
            <p:nvPr/>
          </p:nvSpPr>
          <p:spPr bwMode="auto">
            <a:xfrm>
              <a:off x="2430463" y="946150"/>
              <a:ext cx="4551363" cy="3540125"/>
            </a:xfrm>
            <a:custGeom>
              <a:avLst/>
              <a:gdLst>
                <a:gd name="T0" fmla="*/ 874 w 1214"/>
                <a:gd name="T1" fmla="*/ 944 h 944"/>
                <a:gd name="T2" fmla="*/ 726 w 1214"/>
                <a:gd name="T3" fmla="*/ 878 h 944"/>
                <a:gd name="T4" fmla="*/ 724 w 1214"/>
                <a:gd name="T5" fmla="*/ 878 h 944"/>
                <a:gd name="T6" fmla="*/ 782 w 1214"/>
                <a:gd name="T7" fmla="*/ 744 h 944"/>
                <a:gd name="T8" fmla="*/ 799 w 1214"/>
                <a:gd name="T9" fmla="*/ 657 h 944"/>
                <a:gd name="T10" fmla="*/ 799 w 1214"/>
                <a:gd name="T11" fmla="*/ 564 h 944"/>
                <a:gd name="T12" fmla="*/ 638 w 1214"/>
                <a:gd name="T13" fmla="*/ 402 h 944"/>
                <a:gd name="T14" fmla="*/ 449 w 1214"/>
                <a:gd name="T15" fmla="*/ 402 h 944"/>
                <a:gd name="T16" fmla="*/ 287 w 1214"/>
                <a:gd name="T17" fmla="*/ 563 h 944"/>
                <a:gd name="T18" fmla="*/ 286 w 1214"/>
                <a:gd name="T19" fmla="*/ 612 h 944"/>
                <a:gd name="T20" fmla="*/ 406 w 1214"/>
                <a:gd name="T21" fmla="*/ 732 h 944"/>
                <a:gd name="T22" fmla="*/ 460 w 1214"/>
                <a:gd name="T23" fmla="*/ 732 h 944"/>
                <a:gd name="T24" fmla="*/ 507 w 1214"/>
                <a:gd name="T25" fmla="*/ 778 h 944"/>
                <a:gd name="T26" fmla="*/ 507 w 1214"/>
                <a:gd name="T27" fmla="*/ 876 h 944"/>
                <a:gd name="T28" fmla="*/ 458 w 1214"/>
                <a:gd name="T29" fmla="*/ 870 h 944"/>
                <a:gd name="T30" fmla="*/ 389 w 1214"/>
                <a:gd name="T31" fmla="*/ 838 h 944"/>
                <a:gd name="T32" fmla="*/ 191 w 1214"/>
                <a:gd name="T33" fmla="*/ 768 h 944"/>
                <a:gd name="T34" fmla="*/ 97 w 1214"/>
                <a:gd name="T35" fmla="*/ 768 h 944"/>
                <a:gd name="T36" fmla="*/ 0 w 1214"/>
                <a:gd name="T37" fmla="*/ 512 h 944"/>
                <a:gd name="T38" fmla="*/ 11 w 1214"/>
                <a:gd name="T39" fmla="*/ 512 h 944"/>
                <a:gd name="T40" fmla="*/ 111 w 1214"/>
                <a:gd name="T41" fmla="*/ 451 h 944"/>
                <a:gd name="T42" fmla="*/ 146 w 1214"/>
                <a:gd name="T43" fmla="*/ 428 h 944"/>
                <a:gd name="T44" fmla="*/ 287 w 1214"/>
                <a:gd name="T45" fmla="*/ 287 h 944"/>
                <a:gd name="T46" fmla="*/ 146 w 1214"/>
                <a:gd name="T47" fmla="*/ 146 h 944"/>
                <a:gd name="T48" fmla="*/ 73 w 1214"/>
                <a:gd name="T49" fmla="*/ 146 h 944"/>
                <a:gd name="T50" fmla="*/ 146 w 1214"/>
                <a:gd name="T51" fmla="*/ 46 h 944"/>
                <a:gd name="T52" fmla="*/ 190 w 1214"/>
                <a:gd name="T53" fmla="*/ 79 h 944"/>
                <a:gd name="T54" fmla="*/ 262 w 1214"/>
                <a:gd name="T55" fmla="*/ 102 h 944"/>
                <a:gd name="T56" fmla="*/ 304 w 1214"/>
                <a:gd name="T57" fmla="*/ 95 h 944"/>
                <a:gd name="T58" fmla="*/ 539 w 1214"/>
                <a:gd name="T59" fmla="*/ 7 h 944"/>
                <a:gd name="T60" fmla="*/ 551 w 1214"/>
                <a:gd name="T61" fmla="*/ 0 h 944"/>
                <a:gd name="T62" fmla="*/ 617 w 1214"/>
                <a:gd name="T63" fmla="*/ 0 h 944"/>
                <a:gd name="T64" fmla="*/ 702 w 1214"/>
                <a:gd name="T65" fmla="*/ 8 h 944"/>
                <a:gd name="T66" fmla="*/ 726 w 1214"/>
                <a:gd name="T67" fmla="*/ 16 h 944"/>
                <a:gd name="T68" fmla="*/ 726 w 1214"/>
                <a:gd name="T69" fmla="*/ 137 h 944"/>
                <a:gd name="T70" fmla="*/ 846 w 1214"/>
                <a:gd name="T71" fmla="*/ 256 h 944"/>
                <a:gd name="T72" fmla="*/ 873 w 1214"/>
                <a:gd name="T73" fmla="*/ 256 h 944"/>
                <a:gd name="T74" fmla="*/ 909 w 1214"/>
                <a:gd name="T75" fmla="*/ 293 h 944"/>
                <a:gd name="T76" fmla="*/ 909 w 1214"/>
                <a:gd name="T77" fmla="*/ 375 h 944"/>
                <a:gd name="T78" fmla="*/ 994 w 1214"/>
                <a:gd name="T79" fmla="*/ 474 h 944"/>
                <a:gd name="T80" fmla="*/ 1105 w 1214"/>
                <a:gd name="T81" fmla="*/ 407 h 944"/>
                <a:gd name="T82" fmla="*/ 1145 w 1214"/>
                <a:gd name="T83" fmla="*/ 287 h 944"/>
                <a:gd name="T84" fmla="*/ 874 w 1214"/>
                <a:gd name="T85" fmla="*/ 94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4" h="944">
                  <a:moveTo>
                    <a:pt x="874" y="944"/>
                  </a:moveTo>
                  <a:cubicBezTo>
                    <a:pt x="836" y="903"/>
                    <a:pt x="783" y="879"/>
                    <a:pt x="726" y="878"/>
                  </a:cubicBezTo>
                  <a:cubicBezTo>
                    <a:pt x="724" y="878"/>
                    <a:pt x="724" y="878"/>
                    <a:pt x="724" y="878"/>
                  </a:cubicBezTo>
                  <a:cubicBezTo>
                    <a:pt x="782" y="744"/>
                    <a:pt x="782" y="744"/>
                    <a:pt x="782" y="744"/>
                  </a:cubicBezTo>
                  <a:cubicBezTo>
                    <a:pt x="793" y="716"/>
                    <a:pt x="799" y="687"/>
                    <a:pt x="799" y="657"/>
                  </a:cubicBezTo>
                  <a:cubicBezTo>
                    <a:pt x="799" y="564"/>
                    <a:pt x="799" y="564"/>
                    <a:pt x="799" y="564"/>
                  </a:cubicBezTo>
                  <a:cubicBezTo>
                    <a:pt x="799" y="475"/>
                    <a:pt x="727" y="403"/>
                    <a:pt x="638" y="402"/>
                  </a:cubicBezTo>
                  <a:cubicBezTo>
                    <a:pt x="449" y="402"/>
                    <a:pt x="449" y="402"/>
                    <a:pt x="449" y="402"/>
                  </a:cubicBezTo>
                  <a:cubicBezTo>
                    <a:pt x="360" y="402"/>
                    <a:pt x="288" y="474"/>
                    <a:pt x="287" y="563"/>
                  </a:cubicBezTo>
                  <a:cubicBezTo>
                    <a:pt x="286" y="612"/>
                    <a:pt x="286" y="612"/>
                    <a:pt x="286" y="612"/>
                  </a:cubicBezTo>
                  <a:cubicBezTo>
                    <a:pt x="286" y="678"/>
                    <a:pt x="340" y="732"/>
                    <a:pt x="406" y="732"/>
                  </a:cubicBezTo>
                  <a:cubicBezTo>
                    <a:pt x="460" y="732"/>
                    <a:pt x="460" y="732"/>
                    <a:pt x="460" y="732"/>
                  </a:cubicBezTo>
                  <a:cubicBezTo>
                    <a:pt x="486" y="732"/>
                    <a:pt x="507" y="753"/>
                    <a:pt x="507" y="778"/>
                  </a:cubicBezTo>
                  <a:cubicBezTo>
                    <a:pt x="507" y="876"/>
                    <a:pt x="507" y="876"/>
                    <a:pt x="507" y="876"/>
                  </a:cubicBezTo>
                  <a:cubicBezTo>
                    <a:pt x="490" y="875"/>
                    <a:pt x="474" y="873"/>
                    <a:pt x="458" y="870"/>
                  </a:cubicBezTo>
                  <a:cubicBezTo>
                    <a:pt x="432" y="864"/>
                    <a:pt x="409" y="853"/>
                    <a:pt x="389" y="838"/>
                  </a:cubicBezTo>
                  <a:cubicBezTo>
                    <a:pt x="332" y="793"/>
                    <a:pt x="263" y="768"/>
                    <a:pt x="191" y="768"/>
                  </a:cubicBezTo>
                  <a:cubicBezTo>
                    <a:pt x="97" y="768"/>
                    <a:pt x="97" y="768"/>
                    <a:pt x="97" y="768"/>
                  </a:cubicBezTo>
                  <a:cubicBezTo>
                    <a:pt x="44" y="692"/>
                    <a:pt x="11" y="604"/>
                    <a:pt x="0" y="512"/>
                  </a:cubicBezTo>
                  <a:cubicBezTo>
                    <a:pt x="11" y="512"/>
                    <a:pt x="11" y="512"/>
                    <a:pt x="11" y="512"/>
                  </a:cubicBezTo>
                  <a:cubicBezTo>
                    <a:pt x="53" y="512"/>
                    <a:pt x="92" y="488"/>
                    <a:pt x="111" y="451"/>
                  </a:cubicBezTo>
                  <a:cubicBezTo>
                    <a:pt x="117" y="437"/>
                    <a:pt x="131" y="428"/>
                    <a:pt x="146" y="428"/>
                  </a:cubicBezTo>
                  <a:cubicBezTo>
                    <a:pt x="224" y="428"/>
                    <a:pt x="287" y="365"/>
                    <a:pt x="287" y="287"/>
                  </a:cubicBezTo>
                  <a:cubicBezTo>
                    <a:pt x="287" y="210"/>
                    <a:pt x="224" y="146"/>
                    <a:pt x="146" y="146"/>
                  </a:cubicBezTo>
                  <a:cubicBezTo>
                    <a:pt x="73" y="146"/>
                    <a:pt x="73" y="146"/>
                    <a:pt x="73" y="146"/>
                  </a:cubicBezTo>
                  <a:cubicBezTo>
                    <a:pt x="94" y="110"/>
                    <a:pt x="118" y="77"/>
                    <a:pt x="146" y="46"/>
                  </a:cubicBezTo>
                  <a:cubicBezTo>
                    <a:pt x="190" y="79"/>
                    <a:pt x="190" y="79"/>
                    <a:pt x="190" y="79"/>
                  </a:cubicBezTo>
                  <a:cubicBezTo>
                    <a:pt x="211" y="94"/>
                    <a:pt x="236" y="103"/>
                    <a:pt x="262" y="102"/>
                  </a:cubicBezTo>
                  <a:cubicBezTo>
                    <a:pt x="276" y="102"/>
                    <a:pt x="290" y="100"/>
                    <a:pt x="304" y="95"/>
                  </a:cubicBezTo>
                  <a:cubicBezTo>
                    <a:pt x="539" y="7"/>
                    <a:pt x="539" y="7"/>
                    <a:pt x="539" y="7"/>
                  </a:cubicBezTo>
                  <a:cubicBezTo>
                    <a:pt x="543" y="5"/>
                    <a:pt x="547" y="3"/>
                    <a:pt x="551" y="0"/>
                  </a:cubicBezTo>
                  <a:cubicBezTo>
                    <a:pt x="617" y="0"/>
                    <a:pt x="617" y="0"/>
                    <a:pt x="617" y="0"/>
                  </a:cubicBezTo>
                  <a:cubicBezTo>
                    <a:pt x="645" y="0"/>
                    <a:pt x="674" y="2"/>
                    <a:pt x="702" y="8"/>
                  </a:cubicBezTo>
                  <a:cubicBezTo>
                    <a:pt x="711" y="11"/>
                    <a:pt x="719" y="13"/>
                    <a:pt x="726" y="16"/>
                  </a:cubicBezTo>
                  <a:cubicBezTo>
                    <a:pt x="726" y="137"/>
                    <a:pt x="726" y="137"/>
                    <a:pt x="726" y="137"/>
                  </a:cubicBezTo>
                  <a:cubicBezTo>
                    <a:pt x="726" y="203"/>
                    <a:pt x="780" y="256"/>
                    <a:pt x="846" y="256"/>
                  </a:cubicBezTo>
                  <a:cubicBezTo>
                    <a:pt x="873" y="256"/>
                    <a:pt x="873" y="256"/>
                    <a:pt x="873" y="256"/>
                  </a:cubicBezTo>
                  <a:cubicBezTo>
                    <a:pt x="893" y="256"/>
                    <a:pt x="909" y="273"/>
                    <a:pt x="909" y="293"/>
                  </a:cubicBezTo>
                  <a:cubicBezTo>
                    <a:pt x="909" y="375"/>
                    <a:pt x="909" y="375"/>
                    <a:pt x="909" y="375"/>
                  </a:cubicBezTo>
                  <a:cubicBezTo>
                    <a:pt x="909" y="425"/>
                    <a:pt x="945" y="466"/>
                    <a:pt x="994" y="474"/>
                  </a:cubicBezTo>
                  <a:cubicBezTo>
                    <a:pt x="1042" y="482"/>
                    <a:pt x="1089" y="454"/>
                    <a:pt x="1105" y="407"/>
                  </a:cubicBezTo>
                  <a:cubicBezTo>
                    <a:pt x="1145" y="287"/>
                    <a:pt x="1145" y="287"/>
                    <a:pt x="1145" y="287"/>
                  </a:cubicBezTo>
                  <a:cubicBezTo>
                    <a:pt x="1214" y="542"/>
                    <a:pt x="1103" y="812"/>
                    <a:pt x="874" y="9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13"/>
            <p:cNvSpPr>
              <a:spLocks/>
            </p:cNvSpPr>
            <p:nvPr/>
          </p:nvSpPr>
          <p:spPr bwMode="auto">
            <a:xfrm>
              <a:off x="5426075" y="1171575"/>
              <a:ext cx="1144588" cy="1282700"/>
            </a:xfrm>
            <a:custGeom>
              <a:avLst/>
              <a:gdLst>
                <a:gd name="T0" fmla="*/ 305 w 305"/>
                <a:gd name="T1" fmla="*/ 118 h 342"/>
                <a:gd name="T2" fmla="*/ 236 w 305"/>
                <a:gd name="T3" fmla="*/ 324 h 342"/>
                <a:gd name="T4" fmla="*/ 210 w 305"/>
                <a:gd name="T5" fmla="*/ 342 h 342"/>
                <a:gd name="T6" fmla="*/ 183 w 305"/>
                <a:gd name="T7" fmla="*/ 315 h 342"/>
                <a:gd name="T8" fmla="*/ 183 w 305"/>
                <a:gd name="T9" fmla="*/ 233 h 342"/>
                <a:gd name="T10" fmla="*/ 74 w 305"/>
                <a:gd name="T11" fmla="*/ 123 h 342"/>
                <a:gd name="T12" fmla="*/ 47 w 305"/>
                <a:gd name="T13" fmla="*/ 123 h 342"/>
                <a:gd name="T14" fmla="*/ 0 w 305"/>
                <a:gd name="T15" fmla="*/ 77 h 342"/>
                <a:gd name="T16" fmla="*/ 0 w 305"/>
                <a:gd name="T17" fmla="*/ 0 h 342"/>
                <a:gd name="T18" fmla="*/ 170 w 305"/>
                <a:gd name="T19" fmla="*/ 50 h 342"/>
                <a:gd name="T20" fmla="*/ 264 w 305"/>
                <a:gd name="T21" fmla="*/ 50 h 342"/>
                <a:gd name="T22" fmla="*/ 305 w 305"/>
                <a:gd name="T23" fmla="*/ 11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5" h="342">
                  <a:moveTo>
                    <a:pt x="305" y="118"/>
                  </a:moveTo>
                  <a:cubicBezTo>
                    <a:pt x="236" y="324"/>
                    <a:pt x="236" y="324"/>
                    <a:pt x="236" y="324"/>
                  </a:cubicBezTo>
                  <a:cubicBezTo>
                    <a:pt x="233" y="335"/>
                    <a:pt x="222" y="342"/>
                    <a:pt x="210" y="342"/>
                  </a:cubicBezTo>
                  <a:cubicBezTo>
                    <a:pt x="195" y="342"/>
                    <a:pt x="183" y="330"/>
                    <a:pt x="183" y="315"/>
                  </a:cubicBezTo>
                  <a:cubicBezTo>
                    <a:pt x="183" y="233"/>
                    <a:pt x="183" y="233"/>
                    <a:pt x="183" y="233"/>
                  </a:cubicBezTo>
                  <a:cubicBezTo>
                    <a:pt x="183" y="172"/>
                    <a:pt x="134" y="123"/>
                    <a:pt x="74" y="123"/>
                  </a:cubicBezTo>
                  <a:cubicBezTo>
                    <a:pt x="47" y="123"/>
                    <a:pt x="47" y="123"/>
                    <a:pt x="47" y="123"/>
                  </a:cubicBezTo>
                  <a:cubicBezTo>
                    <a:pt x="21" y="123"/>
                    <a:pt x="0" y="102"/>
                    <a:pt x="0" y="77"/>
                  </a:cubicBezTo>
                  <a:cubicBezTo>
                    <a:pt x="0" y="0"/>
                    <a:pt x="0" y="0"/>
                    <a:pt x="0" y="0"/>
                  </a:cubicBezTo>
                  <a:cubicBezTo>
                    <a:pt x="51" y="32"/>
                    <a:pt x="110" y="50"/>
                    <a:pt x="170" y="50"/>
                  </a:cubicBezTo>
                  <a:cubicBezTo>
                    <a:pt x="264" y="50"/>
                    <a:pt x="264" y="50"/>
                    <a:pt x="264" y="50"/>
                  </a:cubicBezTo>
                  <a:cubicBezTo>
                    <a:pt x="279" y="72"/>
                    <a:pt x="293" y="95"/>
                    <a:pt x="30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14"/>
            <p:cNvSpPr>
              <a:spLocks/>
            </p:cNvSpPr>
            <p:nvPr/>
          </p:nvSpPr>
          <p:spPr bwMode="auto">
            <a:xfrm>
              <a:off x="757238" y="-1108075"/>
              <a:ext cx="6042025" cy="2193925"/>
            </a:xfrm>
            <a:custGeom>
              <a:avLst/>
              <a:gdLst>
                <a:gd name="T0" fmla="*/ 1415 w 1611"/>
                <a:gd name="T1" fmla="*/ 585 h 585"/>
                <a:gd name="T2" fmla="*/ 1263 w 1611"/>
                <a:gd name="T3" fmla="*/ 531 h 585"/>
                <a:gd name="T4" fmla="*/ 1063 w 1611"/>
                <a:gd name="T5" fmla="*/ 475 h 585"/>
                <a:gd name="T6" fmla="*/ 880 w 1611"/>
                <a:gd name="T7" fmla="*/ 475 h 585"/>
                <a:gd name="T8" fmla="*/ 775 w 1611"/>
                <a:gd name="T9" fmla="*/ 329 h 585"/>
                <a:gd name="T10" fmla="*/ 989 w 1611"/>
                <a:gd name="T11" fmla="*/ 329 h 585"/>
                <a:gd name="T12" fmla="*/ 1185 w 1611"/>
                <a:gd name="T13" fmla="*/ 261 h 585"/>
                <a:gd name="T14" fmla="*/ 1203 w 1611"/>
                <a:gd name="T15" fmla="*/ 228 h 585"/>
                <a:gd name="T16" fmla="*/ 1183 w 1611"/>
                <a:gd name="T17" fmla="*/ 197 h 585"/>
                <a:gd name="T18" fmla="*/ 1145 w 1611"/>
                <a:gd name="T19" fmla="*/ 200 h 585"/>
                <a:gd name="T20" fmla="*/ 989 w 1611"/>
                <a:gd name="T21" fmla="*/ 256 h 585"/>
                <a:gd name="T22" fmla="*/ 716 w 1611"/>
                <a:gd name="T23" fmla="*/ 256 h 585"/>
                <a:gd name="T24" fmla="*/ 666 w 1611"/>
                <a:gd name="T25" fmla="*/ 264 h 585"/>
                <a:gd name="T26" fmla="*/ 65 w 1611"/>
                <a:gd name="T27" fmla="*/ 456 h 585"/>
                <a:gd name="T28" fmla="*/ 12 w 1611"/>
                <a:gd name="T29" fmla="*/ 440 h 585"/>
                <a:gd name="T30" fmla="*/ 3 w 1611"/>
                <a:gd name="T31" fmla="*/ 402 h 585"/>
                <a:gd name="T32" fmla="*/ 25 w 1611"/>
                <a:gd name="T33" fmla="*/ 370 h 585"/>
                <a:gd name="T34" fmla="*/ 604 w 1611"/>
                <a:gd name="T35" fmla="*/ 26 h 585"/>
                <a:gd name="T36" fmla="*/ 697 w 1611"/>
                <a:gd name="T37" fmla="*/ 0 h 585"/>
                <a:gd name="T38" fmla="*/ 1611 w 1611"/>
                <a:gd name="T39" fmla="*/ 0 h 585"/>
                <a:gd name="T40" fmla="*/ 1611 w 1611"/>
                <a:gd name="T41" fmla="*/ 585 h 585"/>
                <a:gd name="T42" fmla="*/ 1415 w 1611"/>
                <a:gd name="T43"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1" h="585">
                  <a:moveTo>
                    <a:pt x="1415" y="585"/>
                  </a:moveTo>
                  <a:cubicBezTo>
                    <a:pt x="1360" y="585"/>
                    <a:pt x="1306" y="566"/>
                    <a:pt x="1263" y="531"/>
                  </a:cubicBezTo>
                  <a:cubicBezTo>
                    <a:pt x="1205" y="490"/>
                    <a:pt x="1134" y="470"/>
                    <a:pt x="1063" y="475"/>
                  </a:cubicBezTo>
                  <a:cubicBezTo>
                    <a:pt x="880" y="475"/>
                    <a:pt x="880" y="475"/>
                    <a:pt x="880" y="475"/>
                  </a:cubicBezTo>
                  <a:cubicBezTo>
                    <a:pt x="800" y="475"/>
                    <a:pt x="727" y="392"/>
                    <a:pt x="775" y="329"/>
                  </a:cubicBezTo>
                  <a:cubicBezTo>
                    <a:pt x="989" y="329"/>
                    <a:pt x="989" y="329"/>
                    <a:pt x="989" y="329"/>
                  </a:cubicBezTo>
                  <a:cubicBezTo>
                    <a:pt x="1060" y="328"/>
                    <a:pt x="1129" y="304"/>
                    <a:pt x="1185" y="261"/>
                  </a:cubicBezTo>
                  <a:cubicBezTo>
                    <a:pt x="1197" y="254"/>
                    <a:pt x="1204" y="242"/>
                    <a:pt x="1203" y="228"/>
                  </a:cubicBezTo>
                  <a:cubicBezTo>
                    <a:pt x="1203" y="215"/>
                    <a:pt x="1195" y="203"/>
                    <a:pt x="1183" y="197"/>
                  </a:cubicBezTo>
                  <a:cubicBezTo>
                    <a:pt x="1170" y="191"/>
                    <a:pt x="1156" y="192"/>
                    <a:pt x="1145" y="200"/>
                  </a:cubicBezTo>
                  <a:cubicBezTo>
                    <a:pt x="1101" y="235"/>
                    <a:pt x="1046" y="255"/>
                    <a:pt x="989" y="256"/>
                  </a:cubicBezTo>
                  <a:cubicBezTo>
                    <a:pt x="716" y="256"/>
                    <a:pt x="716" y="256"/>
                    <a:pt x="716" y="256"/>
                  </a:cubicBezTo>
                  <a:cubicBezTo>
                    <a:pt x="699" y="256"/>
                    <a:pt x="682" y="258"/>
                    <a:pt x="666" y="264"/>
                  </a:cubicBezTo>
                  <a:cubicBezTo>
                    <a:pt x="65" y="456"/>
                    <a:pt x="65" y="456"/>
                    <a:pt x="65" y="456"/>
                  </a:cubicBezTo>
                  <a:cubicBezTo>
                    <a:pt x="45" y="463"/>
                    <a:pt x="24" y="456"/>
                    <a:pt x="12" y="440"/>
                  </a:cubicBezTo>
                  <a:cubicBezTo>
                    <a:pt x="3" y="429"/>
                    <a:pt x="0" y="415"/>
                    <a:pt x="3" y="402"/>
                  </a:cubicBezTo>
                  <a:cubicBezTo>
                    <a:pt x="5" y="389"/>
                    <a:pt x="13" y="377"/>
                    <a:pt x="25" y="370"/>
                  </a:cubicBezTo>
                  <a:cubicBezTo>
                    <a:pt x="604" y="26"/>
                    <a:pt x="604" y="26"/>
                    <a:pt x="604" y="26"/>
                  </a:cubicBezTo>
                  <a:cubicBezTo>
                    <a:pt x="632" y="9"/>
                    <a:pt x="664" y="0"/>
                    <a:pt x="697" y="0"/>
                  </a:cubicBezTo>
                  <a:cubicBezTo>
                    <a:pt x="1611" y="0"/>
                    <a:pt x="1611" y="0"/>
                    <a:pt x="1611" y="0"/>
                  </a:cubicBezTo>
                  <a:cubicBezTo>
                    <a:pt x="1611" y="585"/>
                    <a:pt x="1611" y="585"/>
                    <a:pt x="1611" y="585"/>
                  </a:cubicBezTo>
                  <a:lnTo>
                    <a:pt x="1415" y="5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7" name="Titel 6"/>
          <p:cNvSpPr>
            <a:spLocks noGrp="1"/>
          </p:cNvSpPr>
          <p:nvPr>
            <p:ph type="title"/>
          </p:nvPr>
        </p:nvSpPr>
        <p:spPr>
          <a:xfrm>
            <a:off x="431257" y="864639"/>
            <a:ext cx="8352382" cy="647628"/>
          </a:xfrm>
        </p:spPr>
        <p:txBody>
          <a:bodyPr/>
          <a:lstStyle/>
          <a:p>
            <a:r>
              <a:rPr lang="de-DE" dirty="0"/>
              <a:t>Wasserstoff mit dem höchsten Zukunftspotential in </a:t>
            </a:r>
            <a:br>
              <a:rPr lang="de-DE" dirty="0"/>
            </a:br>
            <a:r>
              <a:rPr lang="de-DE" dirty="0"/>
              <a:t>puncto Nachhaltigkeit und Versorgungssicherheit</a:t>
            </a:r>
          </a:p>
        </p:txBody>
      </p:sp>
      <p:sp>
        <p:nvSpPr>
          <p:cNvPr id="38" name="Text Box 16"/>
          <p:cNvSpPr txBox="1">
            <a:spLocks noChangeArrowheads="1"/>
          </p:cNvSpPr>
          <p:nvPr/>
        </p:nvSpPr>
        <p:spPr bwMode="auto">
          <a:xfrm>
            <a:off x="5026069" y="1659142"/>
            <a:ext cx="39702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3600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de-DE" sz="900" b="1" dirty="0">
                <a:latin typeface="+mn-lt"/>
              </a:rPr>
              <a:t>Welle 5</a:t>
            </a:r>
          </a:p>
        </p:txBody>
      </p:sp>
    </p:spTree>
    <p:extLst>
      <p:ext uri="{BB962C8B-B14F-4D97-AF65-F5344CB8AC3E}">
        <p14:creationId xmlns:p14="http://schemas.microsoft.com/office/powerpoint/2010/main" val="3536010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2" imgH="533" progId="TCLayout.ActiveDocument.1">
                  <p:embed/>
                </p:oleObj>
              </mc:Choice>
              <mc:Fallback>
                <p:oleObj name="think-cell Folie" r:id="rId3" imgW="532" imgH="533" progId="TCLayout.ActiveDocument.1">
                  <p:embed/>
                  <p:pic>
                    <p:nvPicPr>
                      <p:cNvPr id="9" name="Objekt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feld 4"/>
          <p:cNvSpPr txBox="1"/>
          <p:nvPr/>
        </p:nvSpPr>
        <p:spPr>
          <a:xfrm>
            <a:off x="4800600" y="630382"/>
            <a:ext cx="2251364" cy="429491"/>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sp>
        <p:nvSpPr>
          <p:cNvPr id="34" name="Textfeld 33"/>
          <p:cNvSpPr txBox="1"/>
          <p:nvPr/>
        </p:nvSpPr>
        <p:spPr>
          <a:xfrm>
            <a:off x="4828309" y="838200"/>
            <a:ext cx="2445327" cy="401782"/>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sp>
        <p:nvSpPr>
          <p:cNvPr id="6" name="Rectangle 3"/>
          <p:cNvSpPr>
            <a:spLocks noChangeArrowheads="1"/>
          </p:cNvSpPr>
          <p:nvPr/>
        </p:nvSpPr>
        <p:spPr bwMode="auto">
          <a:xfrm>
            <a:off x="431257" y="4607763"/>
            <a:ext cx="7948362"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1 Haben Sie in der aktuellen Situation besondere Erwartungen an Ihren Energieversorger, die über die Lieferung von Strom bzw. Gas hinausgehen? / Basis: Gesamt / Angaben in Prozent </a:t>
            </a:r>
          </a:p>
          <a:p>
            <a:pPr marL="93663" indent="-93663">
              <a:lnSpc>
                <a:spcPct val="90000"/>
              </a:lnSpc>
              <a:buClr>
                <a:srgbClr val="000099"/>
              </a:buClr>
              <a:buFontTx/>
              <a:buChar char="-"/>
              <a:tabLst>
                <a:tab pos="182563" algn="l"/>
              </a:tabLst>
            </a:pPr>
            <a:r>
              <a:rPr lang="de-DE" sz="600" dirty="0"/>
              <a:t>2 Was erwarten Sie in der aktuellen Situation von Ihrem Energieversorger neben der Lieferung von Strom bzw. Gas? </a:t>
            </a:r>
            <a:br>
              <a:rPr lang="de-DE" sz="600" dirty="0"/>
            </a:br>
            <a:r>
              <a:rPr lang="de-DE" sz="600" dirty="0"/>
              <a:t>Basis: Befragte, die in der aktuellen Situation besondere Erwartungen an ihren Energieversorger haben (N = 291) / Weiß nicht / keine Angabe: 41,6%</a:t>
            </a:r>
          </a:p>
          <a:p>
            <a:pPr marL="93663" indent="-93663">
              <a:lnSpc>
                <a:spcPct val="90000"/>
              </a:lnSpc>
              <a:buClr>
                <a:srgbClr val="000099"/>
              </a:buClr>
              <a:buFontTx/>
              <a:buChar char="-"/>
              <a:tabLst>
                <a:tab pos="182563" algn="l"/>
              </a:tabLst>
            </a:pPr>
            <a:r>
              <a:rPr lang="de-DE" sz="600" dirty="0" err="1"/>
              <a:t>Ungestützte</a:t>
            </a:r>
            <a:r>
              <a:rPr lang="de-DE" sz="600" dirty="0"/>
              <a:t> Fragestellung / Mehrfachantworten möglich / Schriftgröße repräsentiert die Anzahl der Nennungen</a:t>
            </a:r>
          </a:p>
        </p:txBody>
      </p:sp>
      <p:sp>
        <p:nvSpPr>
          <p:cNvPr id="50" name="Inhaltsplatzhalter 3"/>
          <p:cNvSpPr txBox="1">
            <a:spLocks/>
          </p:cNvSpPr>
          <p:nvPr/>
        </p:nvSpPr>
        <p:spPr>
          <a:xfrm>
            <a:off x="438839" y="1807145"/>
            <a:ext cx="8337218" cy="225053"/>
          </a:xfrm>
          <a:prstGeom prst="rect">
            <a:avLst/>
          </a:prstGeom>
          <a:noFill/>
        </p:spPr>
        <p:txBody>
          <a:bodyPr vert="horz" wrap="none" lIns="0" tIns="36000" rIns="0" bIns="36000" rtlCol="0">
            <a:spAutoFit/>
          </a:bodyPr>
          <a:lstStyle>
            <a:lvl1pPr marL="360000" indent="-360000" algn="l" defTabSz="691157" rtl="0" eaLnBrk="1" latinLnBrk="0" hangingPunct="1">
              <a:lnSpc>
                <a:spcPct val="90000"/>
              </a:lnSpc>
              <a:spcBef>
                <a:spcPts val="500"/>
              </a:spcBef>
              <a:spcAft>
                <a:spcPts val="500"/>
              </a:spcAft>
              <a:buClr>
                <a:schemeClr val="bg2"/>
              </a:buClr>
              <a:buFont typeface="Calibri" panose="020F0502020204030204" pitchFamily="34" charset="0"/>
              <a:buChar char="•"/>
              <a:defRPr sz="2000" kern="1200">
                <a:solidFill>
                  <a:schemeClr val="tx1"/>
                </a:solidFill>
                <a:latin typeface="+mn-lt"/>
                <a:ea typeface="+mn-ea"/>
                <a:cs typeface="+mn-cs"/>
              </a:defRPr>
            </a:lvl1pPr>
            <a:lvl2pPr marL="720000" indent="-360000" algn="l" defTabSz="691157" rtl="0" eaLnBrk="1" latinLnBrk="0" hangingPunct="1">
              <a:lnSpc>
                <a:spcPct val="90000"/>
              </a:lnSpc>
              <a:spcBef>
                <a:spcPts val="500"/>
              </a:spcBef>
              <a:spcAft>
                <a:spcPts val="250"/>
              </a:spcAft>
              <a:buClr>
                <a:schemeClr val="bg2"/>
              </a:buClr>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250"/>
              </a:spcBef>
              <a:spcAft>
                <a:spcPts val="150"/>
              </a:spcAft>
              <a:buClr>
                <a:schemeClr val="tx1"/>
              </a:buClr>
              <a:buFont typeface="Calibri" panose="020F0502020204030204" pitchFamily="34" charset="0"/>
              <a:buChar char="◦"/>
              <a:defRPr sz="2000" kern="1200">
                <a:solidFill>
                  <a:schemeClr val="tx1"/>
                </a:solidFill>
                <a:latin typeface="+mn-lt"/>
                <a:ea typeface="+mn-ea"/>
                <a:cs typeface="+mn-cs"/>
              </a:defRPr>
            </a:lvl3pPr>
            <a:lvl4pPr marL="1440000" indent="-360000" algn="l" defTabSz="691157" rtl="0" eaLnBrk="1" latinLnBrk="0" hangingPunct="1">
              <a:lnSpc>
                <a:spcPct val="90000"/>
              </a:lnSpc>
              <a:spcBef>
                <a:spcPts val="150"/>
              </a:spcBef>
              <a:spcAft>
                <a:spcPts val="0"/>
              </a:spcAft>
              <a:buClr>
                <a:schemeClr val="tx1"/>
              </a:buClr>
              <a:buFont typeface="Calibri" panose="020F0502020204030204" pitchFamily="34" charset="0"/>
              <a:buChar char="­"/>
              <a:defRPr sz="2000" kern="1200">
                <a:solidFill>
                  <a:schemeClr val="tx1"/>
                </a:solidFill>
                <a:latin typeface="+mn-lt"/>
                <a:ea typeface="+mn-ea"/>
                <a:cs typeface="+mn-cs"/>
              </a:defRPr>
            </a:lvl4pPr>
            <a:lvl5pPr marL="1800000" indent="-360000" algn="l" defTabSz="691157" rtl="0" eaLnBrk="1" latinLnBrk="0" hangingPunct="1">
              <a:lnSpc>
                <a:spcPct val="90000"/>
              </a:lnSpc>
              <a:spcBef>
                <a:spcPts val="100"/>
              </a:spcBef>
              <a:buClrTx/>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lgn="ctr">
              <a:buNone/>
            </a:pPr>
            <a:r>
              <a:rPr lang="de-DE" sz="1100" dirty="0"/>
              <a:t>Haben Sie in der aktuellen Situation </a:t>
            </a:r>
            <a:r>
              <a:rPr lang="de-DE" sz="1100" b="1" dirty="0"/>
              <a:t>besondere Erwartungen an Ihren Energieversorger</a:t>
            </a:r>
            <a:r>
              <a:rPr lang="de-DE" sz="1100" dirty="0"/>
              <a:t>, die über die Lieferung von Strom bzw. Gas hinausgehen?</a:t>
            </a:r>
            <a:r>
              <a:rPr lang="de-DE" sz="1100" baseline="30000" dirty="0"/>
              <a:t>1</a:t>
            </a:r>
          </a:p>
        </p:txBody>
      </p:sp>
      <p:sp>
        <p:nvSpPr>
          <p:cNvPr id="37" name="Inhaltsplatzhalter 5"/>
          <p:cNvSpPr txBox="1">
            <a:spLocks/>
          </p:cNvSpPr>
          <p:nvPr/>
        </p:nvSpPr>
        <p:spPr>
          <a:xfrm>
            <a:off x="1305262" y="2620226"/>
            <a:ext cx="6604373" cy="225053"/>
          </a:xfrm>
          <a:prstGeom prst="rect">
            <a:avLst/>
          </a:prstGeom>
          <a:noFill/>
        </p:spPr>
        <p:txBody>
          <a:bodyPr wrap="none" lIns="0" tIns="36000" rIns="0" bIns="36000">
            <a:spAutoFit/>
          </a:bodyPr>
          <a:lstStyle>
            <a:lvl1pPr marL="360000" indent="-360000" algn="l" defTabSz="691157" rtl="0" eaLnBrk="1" latinLnBrk="0" hangingPunct="1">
              <a:lnSpc>
                <a:spcPct val="90000"/>
              </a:lnSpc>
              <a:spcBef>
                <a:spcPts val="500"/>
              </a:spcBef>
              <a:spcAft>
                <a:spcPts val="500"/>
              </a:spcAft>
              <a:buClr>
                <a:schemeClr val="bg2"/>
              </a:buClr>
              <a:buFont typeface="Calibri" panose="020F0502020204030204" pitchFamily="34" charset="0"/>
              <a:buChar char="•"/>
              <a:defRPr sz="2000" kern="1200">
                <a:solidFill>
                  <a:schemeClr val="tx1"/>
                </a:solidFill>
                <a:latin typeface="+mn-lt"/>
                <a:ea typeface="+mn-ea"/>
                <a:cs typeface="+mn-cs"/>
              </a:defRPr>
            </a:lvl1pPr>
            <a:lvl2pPr marL="720000" indent="-360000" algn="l" defTabSz="691157" rtl="0" eaLnBrk="1" latinLnBrk="0" hangingPunct="1">
              <a:lnSpc>
                <a:spcPct val="90000"/>
              </a:lnSpc>
              <a:spcBef>
                <a:spcPts val="500"/>
              </a:spcBef>
              <a:spcAft>
                <a:spcPts val="250"/>
              </a:spcAft>
              <a:buClr>
                <a:schemeClr val="bg2"/>
              </a:buClr>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250"/>
              </a:spcBef>
              <a:spcAft>
                <a:spcPts val="150"/>
              </a:spcAft>
              <a:buClr>
                <a:schemeClr val="tx1"/>
              </a:buClr>
              <a:buFont typeface="Calibri" panose="020F0502020204030204" pitchFamily="34" charset="0"/>
              <a:buChar char="◦"/>
              <a:defRPr sz="2000" kern="1200">
                <a:solidFill>
                  <a:schemeClr val="tx1"/>
                </a:solidFill>
                <a:latin typeface="+mn-lt"/>
                <a:ea typeface="+mn-ea"/>
                <a:cs typeface="+mn-cs"/>
              </a:defRPr>
            </a:lvl3pPr>
            <a:lvl4pPr marL="1440000" indent="-360000" algn="l" defTabSz="691157" rtl="0" eaLnBrk="1" latinLnBrk="0" hangingPunct="1">
              <a:lnSpc>
                <a:spcPct val="90000"/>
              </a:lnSpc>
              <a:spcBef>
                <a:spcPts val="150"/>
              </a:spcBef>
              <a:spcAft>
                <a:spcPts val="0"/>
              </a:spcAft>
              <a:buClr>
                <a:schemeClr val="tx1"/>
              </a:buClr>
              <a:buFont typeface="Calibri" panose="020F0502020204030204" pitchFamily="34" charset="0"/>
              <a:buChar char="­"/>
              <a:defRPr sz="2000" kern="1200">
                <a:solidFill>
                  <a:schemeClr val="tx1"/>
                </a:solidFill>
                <a:latin typeface="+mn-lt"/>
                <a:ea typeface="+mn-ea"/>
                <a:cs typeface="+mn-cs"/>
              </a:defRPr>
            </a:lvl4pPr>
            <a:lvl5pPr marL="1800000" indent="-360000" algn="l" defTabSz="691157" rtl="0" eaLnBrk="1" latinLnBrk="0" hangingPunct="1">
              <a:lnSpc>
                <a:spcPct val="90000"/>
              </a:lnSpc>
              <a:spcBef>
                <a:spcPts val="100"/>
              </a:spcBef>
              <a:buClrTx/>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lgn="ctr">
              <a:buNone/>
            </a:pPr>
            <a:r>
              <a:rPr lang="de-DE" sz="1100" b="1" dirty="0"/>
              <a:t>Was erwarten Sie </a:t>
            </a:r>
            <a:r>
              <a:rPr lang="de-DE" sz="1100" dirty="0"/>
              <a:t>in der aktuellen Situation </a:t>
            </a:r>
            <a:r>
              <a:rPr lang="de-DE" sz="1100" b="1" dirty="0"/>
              <a:t>von Ihrem Energieversorger </a:t>
            </a:r>
            <a:r>
              <a:rPr lang="de-DE" sz="1100" dirty="0"/>
              <a:t>neben der Lieferung von Strom bzw. Gas?</a:t>
            </a:r>
            <a:r>
              <a:rPr lang="de-DE" sz="1100" baseline="30000" dirty="0"/>
              <a:t>2</a:t>
            </a:r>
            <a:r>
              <a:rPr lang="de-DE" sz="1100" dirty="0"/>
              <a:t> </a:t>
            </a:r>
          </a:p>
        </p:txBody>
      </p:sp>
      <p:cxnSp>
        <p:nvCxnSpPr>
          <p:cNvPr id="121" name="Gerade Verbindung 120"/>
          <p:cNvCxnSpPr/>
          <p:nvPr/>
        </p:nvCxnSpPr>
        <p:spPr>
          <a:xfrm>
            <a:off x="431354" y="2823215"/>
            <a:ext cx="8352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Gerade Verbindung 119"/>
          <p:cNvCxnSpPr/>
          <p:nvPr/>
        </p:nvCxnSpPr>
        <p:spPr>
          <a:xfrm>
            <a:off x="431257" y="2010134"/>
            <a:ext cx="8352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6" name="Diagramm 75"/>
          <p:cNvGraphicFramePr>
            <a:graphicFrameLocks/>
          </p:cNvGraphicFramePr>
          <p:nvPr/>
        </p:nvGraphicFramePr>
        <p:xfrm>
          <a:off x="1061772" y="2033121"/>
          <a:ext cx="7704000" cy="504000"/>
        </p:xfrm>
        <a:graphic>
          <a:graphicData uri="http://schemas.openxmlformats.org/drawingml/2006/chart">
            <c:chart xmlns:c="http://schemas.openxmlformats.org/drawingml/2006/chart" xmlns:r="http://schemas.openxmlformats.org/officeDocument/2006/relationships" r:id="rId5"/>
          </a:graphicData>
        </a:graphic>
      </p:graphicFrame>
      <p:sp>
        <p:nvSpPr>
          <p:cNvPr id="70" name="Gleichschenkliges Dreieck 69"/>
          <p:cNvSpPr/>
          <p:nvPr/>
        </p:nvSpPr>
        <p:spPr>
          <a:xfrm flipV="1">
            <a:off x="1231911" y="2466098"/>
            <a:ext cx="1598971" cy="1541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de-DE" sz="1800" dirty="0" err="1">
              <a:solidFill>
                <a:schemeClr val="bg1"/>
              </a:solidFill>
            </a:endParaRPr>
          </a:p>
        </p:txBody>
      </p:sp>
      <p:sp>
        <p:nvSpPr>
          <p:cNvPr id="67" name="Text Box 3"/>
          <p:cNvSpPr txBox="1">
            <a:spLocks noChangeArrowheads="1"/>
          </p:cNvSpPr>
          <p:nvPr/>
        </p:nvSpPr>
        <p:spPr bwMode="auto">
          <a:xfrm>
            <a:off x="417128" y="2109318"/>
            <a:ext cx="787075" cy="307777"/>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de-DE" sz="1000" dirty="0">
                <a:latin typeface="+mj-lt"/>
              </a:rPr>
              <a:t>Gesamt /</a:t>
            </a:r>
            <a:br>
              <a:rPr lang="de-DE" sz="1000" dirty="0">
                <a:latin typeface="+mj-lt"/>
              </a:rPr>
            </a:br>
            <a:r>
              <a:rPr lang="de-DE" sz="1000" dirty="0">
                <a:latin typeface="+mj-lt"/>
              </a:rPr>
              <a:t>W5 / N = 1.008</a:t>
            </a:r>
          </a:p>
        </p:txBody>
      </p:sp>
      <p:grpSp>
        <p:nvGrpSpPr>
          <p:cNvPr id="77" name="Gruppieren 76"/>
          <p:cNvGrpSpPr>
            <a:grpSpLocks noChangeAspect="1"/>
          </p:cNvGrpSpPr>
          <p:nvPr/>
        </p:nvGrpSpPr>
        <p:grpSpPr>
          <a:xfrm>
            <a:off x="7849142" y="770275"/>
            <a:ext cx="793473" cy="792000"/>
            <a:chOff x="757238" y="-1247775"/>
            <a:chExt cx="7694613" cy="7680325"/>
          </a:xfrm>
          <a:solidFill>
            <a:schemeClr val="bg1">
              <a:lumMod val="95000"/>
            </a:schemeClr>
          </a:solidFill>
        </p:grpSpPr>
        <p:sp>
          <p:nvSpPr>
            <p:cNvPr id="81" name="Freeform 6"/>
            <p:cNvSpPr>
              <a:spLocks/>
            </p:cNvSpPr>
            <p:nvPr/>
          </p:nvSpPr>
          <p:spPr bwMode="auto">
            <a:xfrm>
              <a:off x="7072313" y="-1247775"/>
              <a:ext cx="1373188" cy="2468563"/>
            </a:xfrm>
            <a:custGeom>
              <a:avLst/>
              <a:gdLst>
                <a:gd name="T0" fmla="*/ 37 w 366"/>
                <a:gd name="T1" fmla="*/ 0 h 658"/>
                <a:gd name="T2" fmla="*/ 329 w 366"/>
                <a:gd name="T3" fmla="*/ 0 h 658"/>
                <a:gd name="T4" fmla="*/ 366 w 366"/>
                <a:gd name="T5" fmla="*/ 37 h 658"/>
                <a:gd name="T6" fmla="*/ 366 w 366"/>
                <a:gd name="T7" fmla="*/ 622 h 658"/>
                <a:gd name="T8" fmla="*/ 329 w 366"/>
                <a:gd name="T9" fmla="*/ 658 h 658"/>
                <a:gd name="T10" fmla="*/ 37 w 366"/>
                <a:gd name="T11" fmla="*/ 658 h 658"/>
                <a:gd name="T12" fmla="*/ 0 w 366"/>
                <a:gd name="T13" fmla="*/ 622 h 658"/>
                <a:gd name="T14" fmla="*/ 0 w 366"/>
                <a:gd name="T15" fmla="*/ 37 h 658"/>
                <a:gd name="T16" fmla="*/ 37 w 366"/>
                <a:gd name="T17"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658">
                  <a:moveTo>
                    <a:pt x="37" y="0"/>
                  </a:moveTo>
                  <a:cubicBezTo>
                    <a:pt x="329" y="0"/>
                    <a:pt x="329" y="0"/>
                    <a:pt x="329" y="0"/>
                  </a:cubicBezTo>
                  <a:cubicBezTo>
                    <a:pt x="350" y="0"/>
                    <a:pt x="366" y="16"/>
                    <a:pt x="366" y="37"/>
                  </a:cubicBezTo>
                  <a:cubicBezTo>
                    <a:pt x="366" y="622"/>
                    <a:pt x="366" y="622"/>
                    <a:pt x="366" y="622"/>
                  </a:cubicBezTo>
                  <a:cubicBezTo>
                    <a:pt x="366" y="642"/>
                    <a:pt x="350" y="658"/>
                    <a:pt x="329" y="658"/>
                  </a:cubicBezTo>
                  <a:cubicBezTo>
                    <a:pt x="37" y="658"/>
                    <a:pt x="37" y="658"/>
                    <a:pt x="37" y="658"/>
                  </a:cubicBezTo>
                  <a:cubicBezTo>
                    <a:pt x="17" y="658"/>
                    <a:pt x="0" y="642"/>
                    <a:pt x="0" y="622"/>
                  </a:cubicBezTo>
                  <a:cubicBezTo>
                    <a:pt x="0" y="37"/>
                    <a:pt x="0" y="37"/>
                    <a:pt x="0" y="37"/>
                  </a:cubicBezTo>
                  <a:cubicBezTo>
                    <a:pt x="0" y="16"/>
                    <a:pt x="17"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7"/>
            <p:cNvSpPr>
              <a:spLocks/>
            </p:cNvSpPr>
            <p:nvPr/>
          </p:nvSpPr>
          <p:spPr bwMode="auto">
            <a:xfrm>
              <a:off x="3179763" y="698500"/>
              <a:ext cx="652463" cy="368300"/>
            </a:xfrm>
            <a:custGeom>
              <a:avLst/>
              <a:gdLst>
                <a:gd name="T0" fmla="*/ 86 w 174"/>
                <a:gd name="T1" fmla="*/ 0 h 98"/>
                <a:gd name="T2" fmla="*/ 174 w 174"/>
                <a:gd name="T3" fmla="*/ 56 h 98"/>
                <a:gd name="T4" fmla="*/ 78 w 174"/>
                <a:gd name="T5" fmla="*/ 92 h 98"/>
                <a:gd name="T6" fmla="*/ 34 w 174"/>
                <a:gd name="T7" fmla="*/ 86 h 98"/>
                <a:gd name="T8" fmla="*/ 0 w 174"/>
                <a:gd name="T9" fmla="*/ 61 h 98"/>
                <a:gd name="T10" fmla="*/ 86 w 174"/>
                <a:gd name="T11" fmla="*/ 0 h 98"/>
              </a:gdLst>
              <a:ahLst/>
              <a:cxnLst>
                <a:cxn ang="0">
                  <a:pos x="T0" y="T1"/>
                </a:cxn>
                <a:cxn ang="0">
                  <a:pos x="T2" y="T3"/>
                </a:cxn>
                <a:cxn ang="0">
                  <a:pos x="T4" y="T5"/>
                </a:cxn>
                <a:cxn ang="0">
                  <a:pos x="T6" y="T7"/>
                </a:cxn>
                <a:cxn ang="0">
                  <a:pos x="T8" y="T9"/>
                </a:cxn>
                <a:cxn ang="0">
                  <a:pos x="T10" y="T11"/>
                </a:cxn>
              </a:cxnLst>
              <a:rect l="0" t="0" r="r" b="b"/>
              <a:pathLst>
                <a:path w="174" h="98">
                  <a:moveTo>
                    <a:pt x="86" y="0"/>
                  </a:moveTo>
                  <a:cubicBezTo>
                    <a:pt x="110" y="26"/>
                    <a:pt x="140" y="46"/>
                    <a:pt x="174" y="56"/>
                  </a:cubicBezTo>
                  <a:cubicBezTo>
                    <a:pt x="78" y="92"/>
                    <a:pt x="78" y="92"/>
                    <a:pt x="78" y="92"/>
                  </a:cubicBezTo>
                  <a:cubicBezTo>
                    <a:pt x="63" y="98"/>
                    <a:pt x="47" y="96"/>
                    <a:pt x="34" y="86"/>
                  </a:cubicBezTo>
                  <a:cubicBezTo>
                    <a:pt x="0" y="61"/>
                    <a:pt x="0" y="61"/>
                    <a:pt x="0" y="61"/>
                  </a:cubicBezTo>
                  <a:cubicBezTo>
                    <a:pt x="27" y="38"/>
                    <a:pt x="55" y="17"/>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8"/>
            <p:cNvSpPr>
              <a:spLocks/>
            </p:cNvSpPr>
            <p:nvPr/>
          </p:nvSpPr>
          <p:spPr bwMode="auto">
            <a:xfrm>
              <a:off x="2411413" y="1771650"/>
              <a:ext cx="842963" cy="820738"/>
            </a:xfrm>
            <a:custGeom>
              <a:avLst/>
              <a:gdLst>
                <a:gd name="T0" fmla="*/ 43 w 225"/>
                <a:gd name="T1" fmla="*/ 0 h 219"/>
                <a:gd name="T2" fmla="*/ 151 w 225"/>
                <a:gd name="T3" fmla="*/ 0 h 219"/>
                <a:gd name="T4" fmla="*/ 214 w 225"/>
                <a:gd name="T5" fmla="*/ 41 h 219"/>
                <a:gd name="T6" fmla="*/ 200 w 225"/>
                <a:gd name="T7" fmla="*/ 115 h 219"/>
                <a:gd name="T8" fmla="*/ 151 w 225"/>
                <a:gd name="T9" fmla="*/ 135 h 219"/>
                <a:gd name="T10" fmla="*/ 51 w 225"/>
                <a:gd name="T11" fmla="*/ 198 h 219"/>
                <a:gd name="T12" fmla="*/ 16 w 225"/>
                <a:gd name="T13" fmla="*/ 219 h 219"/>
                <a:gd name="T14" fmla="*/ 0 w 225"/>
                <a:gd name="T15" fmla="*/ 219 h 219"/>
                <a:gd name="T16" fmla="*/ 43 w 225"/>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19">
                  <a:moveTo>
                    <a:pt x="43" y="0"/>
                  </a:moveTo>
                  <a:cubicBezTo>
                    <a:pt x="151" y="0"/>
                    <a:pt x="151" y="0"/>
                    <a:pt x="151" y="0"/>
                  </a:cubicBezTo>
                  <a:cubicBezTo>
                    <a:pt x="179" y="0"/>
                    <a:pt x="203" y="16"/>
                    <a:pt x="214" y="41"/>
                  </a:cubicBezTo>
                  <a:cubicBezTo>
                    <a:pt x="225" y="67"/>
                    <a:pt x="219" y="96"/>
                    <a:pt x="200" y="115"/>
                  </a:cubicBezTo>
                  <a:cubicBezTo>
                    <a:pt x="187" y="128"/>
                    <a:pt x="169" y="135"/>
                    <a:pt x="151" y="135"/>
                  </a:cubicBezTo>
                  <a:cubicBezTo>
                    <a:pt x="109" y="135"/>
                    <a:pt x="70" y="160"/>
                    <a:pt x="51" y="198"/>
                  </a:cubicBezTo>
                  <a:cubicBezTo>
                    <a:pt x="44" y="211"/>
                    <a:pt x="31" y="219"/>
                    <a:pt x="16" y="219"/>
                  </a:cubicBezTo>
                  <a:cubicBezTo>
                    <a:pt x="0" y="219"/>
                    <a:pt x="0" y="219"/>
                    <a:pt x="0" y="219"/>
                  </a:cubicBezTo>
                  <a:cubicBezTo>
                    <a:pt x="0" y="144"/>
                    <a:pt x="14" y="69"/>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9"/>
            <p:cNvSpPr>
              <a:spLocks/>
            </p:cNvSpPr>
            <p:nvPr/>
          </p:nvSpPr>
          <p:spPr bwMode="auto">
            <a:xfrm>
              <a:off x="765175" y="3965575"/>
              <a:ext cx="1373188" cy="2466975"/>
            </a:xfrm>
            <a:custGeom>
              <a:avLst/>
              <a:gdLst>
                <a:gd name="T0" fmla="*/ 37 w 366"/>
                <a:gd name="T1" fmla="*/ 0 h 658"/>
                <a:gd name="T2" fmla="*/ 329 w 366"/>
                <a:gd name="T3" fmla="*/ 0 h 658"/>
                <a:gd name="T4" fmla="*/ 366 w 366"/>
                <a:gd name="T5" fmla="*/ 36 h 658"/>
                <a:gd name="T6" fmla="*/ 366 w 366"/>
                <a:gd name="T7" fmla="*/ 621 h 658"/>
                <a:gd name="T8" fmla="*/ 329 w 366"/>
                <a:gd name="T9" fmla="*/ 658 h 658"/>
                <a:gd name="T10" fmla="*/ 37 w 366"/>
                <a:gd name="T11" fmla="*/ 658 h 658"/>
                <a:gd name="T12" fmla="*/ 0 w 366"/>
                <a:gd name="T13" fmla="*/ 621 h 658"/>
                <a:gd name="T14" fmla="*/ 0 w 366"/>
                <a:gd name="T15" fmla="*/ 36 h 658"/>
                <a:gd name="T16" fmla="*/ 37 w 366"/>
                <a:gd name="T17"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658">
                  <a:moveTo>
                    <a:pt x="37" y="0"/>
                  </a:moveTo>
                  <a:cubicBezTo>
                    <a:pt x="329" y="0"/>
                    <a:pt x="329" y="0"/>
                    <a:pt x="329" y="0"/>
                  </a:cubicBezTo>
                  <a:cubicBezTo>
                    <a:pt x="349" y="0"/>
                    <a:pt x="366" y="16"/>
                    <a:pt x="366" y="36"/>
                  </a:cubicBezTo>
                  <a:cubicBezTo>
                    <a:pt x="366" y="621"/>
                    <a:pt x="366" y="621"/>
                    <a:pt x="366" y="621"/>
                  </a:cubicBezTo>
                  <a:cubicBezTo>
                    <a:pt x="366" y="642"/>
                    <a:pt x="349" y="658"/>
                    <a:pt x="329" y="658"/>
                  </a:cubicBezTo>
                  <a:cubicBezTo>
                    <a:pt x="37" y="658"/>
                    <a:pt x="37" y="658"/>
                    <a:pt x="37" y="658"/>
                  </a:cubicBezTo>
                  <a:cubicBezTo>
                    <a:pt x="16" y="658"/>
                    <a:pt x="0" y="642"/>
                    <a:pt x="0" y="621"/>
                  </a:cubicBezTo>
                  <a:cubicBezTo>
                    <a:pt x="0" y="36"/>
                    <a:pt x="0" y="36"/>
                    <a:pt x="0" y="36"/>
                  </a:cubicBezTo>
                  <a:cubicBezTo>
                    <a:pt x="0" y="16"/>
                    <a:pt x="16"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10"/>
            <p:cNvSpPr>
              <a:spLocks/>
            </p:cNvSpPr>
            <p:nvPr/>
          </p:nvSpPr>
          <p:spPr bwMode="auto">
            <a:xfrm>
              <a:off x="2411413" y="4100513"/>
              <a:ext cx="6040438" cy="2193925"/>
            </a:xfrm>
            <a:custGeom>
              <a:avLst/>
              <a:gdLst>
                <a:gd name="T0" fmla="*/ 945 w 1611"/>
                <a:gd name="T1" fmla="*/ 321 h 585"/>
                <a:gd name="T2" fmla="*/ 1546 w 1611"/>
                <a:gd name="T3" fmla="*/ 129 h 585"/>
                <a:gd name="T4" fmla="*/ 1599 w 1611"/>
                <a:gd name="T5" fmla="*/ 145 h 585"/>
                <a:gd name="T6" fmla="*/ 1608 w 1611"/>
                <a:gd name="T7" fmla="*/ 183 h 585"/>
                <a:gd name="T8" fmla="*/ 1586 w 1611"/>
                <a:gd name="T9" fmla="*/ 215 h 585"/>
                <a:gd name="T10" fmla="*/ 1007 w 1611"/>
                <a:gd name="T11" fmla="*/ 559 h 585"/>
                <a:gd name="T12" fmla="*/ 914 w 1611"/>
                <a:gd name="T13" fmla="*/ 585 h 585"/>
                <a:gd name="T14" fmla="*/ 0 w 1611"/>
                <a:gd name="T15" fmla="*/ 585 h 585"/>
                <a:gd name="T16" fmla="*/ 0 w 1611"/>
                <a:gd name="T17" fmla="*/ 0 h 585"/>
                <a:gd name="T18" fmla="*/ 196 w 1611"/>
                <a:gd name="T19" fmla="*/ 0 h 585"/>
                <a:gd name="T20" fmla="*/ 348 w 1611"/>
                <a:gd name="T21" fmla="*/ 54 h 585"/>
                <a:gd name="T22" fmla="*/ 548 w 1611"/>
                <a:gd name="T23" fmla="*/ 110 h 585"/>
                <a:gd name="T24" fmla="*/ 731 w 1611"/>
                <a:gd name="T25" fmla="*/ 110 h 585"/>
                <a:gd name="T26" fmla="*/ 836 w 1611"/>
                <a:gd name="T27" fmla="*/ 256 h 585"/>
                <a:gd name="T28" fmla="*/ 622 w 1611"/>
                <a:gd name="T29" fmla="*/ 256 h 585"/>
                <a:gd name="T30" fmla="*/ 426 w 1611"/>
                <a:gd name="T31" fmla="*/ 324 h 585"/>
                <a:gd name="T32" fmla="*/ 408 w 1611"/>
                <a:gd name="T33" fmla="*/ 357 h 585"/>
                <a:gd name="T34" fmla="*/ 428 w 1611"/>
                <a:gd name="T35" fmla="*/ 388 h 585"/>
                <a:gd name="T36" fmla="*/ 466 w 1611"/>
                <a:gd name="T37" fmla="*/ 385 h 585"/>
                <a:gd name="T38" fmla="*/ 622 w 1611"/>
                <a:gd name="T39" fmla="*/ 329 h 585"/>
                <a:gd name="T40" fmla="*/ 895 w 1611"/>
                <a:gd name="T41" fmla="*/ 329 h 585"/>
                <a:gd name="T42" fmla="*/ 945 w 1611"/>
                <a:gd name="T43" fmla="*/ 321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1" h="585">
                  <a:moveTo>
                    <a:pt x="945" y="321"/>
                  </a:moveTo>
                  <a:cubicBezTo>
                    <a:pt x="1546" y="129"/>
                    <a:pt x="1546" y="129"/>
                    <a:pt x="1546" y="129"/>
                  </a:cubicBezTo>
                  <a:cubicBezTo>
                    <a:pt x="1566" y="122"/>
                    <a:pt x="1587" y="129"/>
                    <a:pt x="1599" y="145"/>
                  </a:cubicBezTo>
                  <a:cubicBezTo>
                    <a:pt x="1608" y="156"/>
                    <a:pt x="1611" y="170"/>
                    <a:pt x="1608" y="183"/>
                  </a:cubicBezTo>
                  <a:cubicBezTo>
                    <a:pt x="1606" y="196"/>
                    <a:pt x="1598" y="208"/>
                    <a:pt x="1586" y="215"/>
                  </a:cubicBezTo>
                  <a:cubicBezTo>
                    <a:pt x="1007" y="559"/>
                    <a:pt x="1007" y="559"/>
                    <a:pt x="1007" y="559"/>
                  </a:cubicBezTo>
                  <a:cubicBezTo>
                    <a:pt x="979" y="576"/>
                    <a:pt x="947" y="585"/>
                    <a:pt x="914" y="585"/>
                  </a:cubicBezTo>
                  <a:cubicBezTo>
                    <a:pt x="0" y="585"/>
                    <a:pt x="0" y="585"/>
                    <a:pt x="0" y="585"/>
                  </a:cubicBezTo>
                  <a:cubicBezTo>
                    <a:pt x="0" y="0"/>
                    <a:pt x="0" y="0"/>
                    <a:pt x="0" y="0"/>
                  </a:cubicBezTo>
                  <a:cubicBezTo>
                    <a:pt x="196" y="0"/>
                    <a:pt x="196" y="0"/>
                    <a:pt x="196" y="0"/>
                  </a:cubicBezTo>
                  <a:cubicBezTo>
                    <a:pt x="251" y="0"/>
                    <a:pt x="305" y="19"/>
                    <a:pt x="348" y="54"/>
                  </a:cubicBezTo>
                  <a:cubicBezTo>
                    <a:pt x="406" y="95"/>
                    <a:pt x="477" y="115"/>
                    <a:pt x="548" y="110"/>
                  </a:cubicBezTo>
                  <a:cubicBezTo>
                    <a:pt x="731" y="110"/>
                    <a:pt x="731" y="110"/>
                    <a:pt x="731" y="110"/>
                  </a:cubicBezTo>
                  <a:cubicBezTo>
                    <a:pt x="811" y="110"/>
                    <a:pt x="884" y="193"/>
                    <a:pt x="836" y="256"/>
                  </a:cubicBezTo>
                  <a:cubicBezTo>
                    <a:pt x="622" y="256"/>
                    <a:pt x="622" y="256"/>
                    <a:pt x="622" y="256"/>
                  </a:cubicBezTo>
                  <a:cubicBezTo>
                    <a:pt x="551" y="257"/>
                    <a:pt x="482" y="281"/>
                    <a:pt x="426" y="324"/>
                  </a:cubicBezTo>
                  <a:cubicBezTo>
                    <a:pt x="414" y="331"/>
                    <a:pt x="407" y="343"/>
                    <a:pt x="408" y="357"/>
                  </a:cubicBezTo>
                  <a:cubicBezTo>
                    <a:pt x="408" y="370"/>
                    <a:pt x="416" y="382"/>
                    <a:pt x="428" y="388"/>
                  </a:cubicBezTo>
                  <a:cubicBezTo>
                    <a:pt x="441" y="394"/>
                    <a:pt x="455" y="393"/>
                    <a:pt x="466" y="385"/>
                  </a:cubicBezTo>
                  <a:cubicBezTo>
                    <a:pt x="510" y="350"/>
                    <a:pt x="565" y="330"/>
                    <a:pt x="622" y="329"/>
                  </a:cubicBezTo>
                  <a:cubicBezTo>
                    <a:pt x="895" y="329"/>
                    <a:pt x="895" y="329"/>
                    <a:pt x="895" y="329"/>
                  </a:cubicBezTo>
                  <a:cubicBezTo>
                    <a:pt x="912" y="329"/>
                    <a:pt x="929" y="327"/>
                    <a:pt x="945" y="3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11"/>
            <p:cNvSpPr>
              <a:spLocks/>
            </p:cNvSpPr>
            <p:nvPr/>
          </p:nvSpPr>
          <p:spPr bwMode="auto">
            <a:xfrm>
              <a:off x="3776663" y="2732088"/>
              <a:ext cx="1376363" cy="1506538"/>
            </a:xfrm>
            <a:custGeom>
              <a:avLst/>
              <a:gdLst>
                <a:gd name="T0" fmla="*/ 286 w 367"/>
                <a:gd name="T1" fmla="*/ 402 h 402"/>
                <a:gd name="T2" fmla="*/ 221 w 367"/>
                <a:gd name="T3" fmla="*/ 402 h 402"/>
                <a:gd name="T4" fmla="*/ 221 w 367"/>
                <a:gd name="T5" fmla="*/ 302 h 402"/>
                <a:gd name="T6" fmla="*/ 101 w 367"/>
                <a:gd name="T7" fmla="*/ 182 h 402"/>
                <a:gd name="T8" fmla="*/ 47 w 367"/>
                <a:gd name="T9" fmla="*/ 182 h 402"/>
                <a:gd name="T10" fmla="*/ 0 w 367"/>
                <a:gd name="T11" fmla="*/ 136 h 402"/>
                <a:gd name="T12" fmla="*/ 2 w 367"/>
                <a:gd name="T13" fmla="*/ 88 h 402"/>
                <a:gd name="T14" fmla="*/ 90 w 367"/>
                <a:gd name="T15" fmla="*/ 0 h 402"/>
                <a:gd name="T16" fmla="*/ 279 w 367"/>
                <a:gd name="T17" fmla="*/ 0 h 402"/>
                <a:gd name="T18" fmla="*/ 367 w 367"/>
                <a:gd name="T19" fmla="*/ 88 h 402"/>
                <a:gd name="T20" fmla="*/ 367 w 367"/>
                <a:gd name="T21" fmla="*/ 181 h 402"/>
                <a:gd name="T22" fmla="*/ 356 w 367"/>
                <a:gd name="T23" fmla="*/ 239 h 402"/>
                <a:gd name="T24" fmla="*/ 286 w 367"/>
                <a:gd name="T25"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02">
                  <a:moveTo>
                    <a:pt x="286" y="402"/>
                  </a:moveTo>
                  <a:cubicBezTo>
                    <a:pt x="221" y="402"/>
                    <a:pt x="221" y="402"/>
                    <a:pt x="221" y="402"/>
                  </a:cubicBezTo>
                  <a:cubicBezTo>
                    <a:pt x="221" y="302"/>
                    <a:pt x="221" y="302"/>
                    <a:pt x="221" y="302"/>
                  </a:cubicBezTo>
                  <a:cubicBezTo>
                    <a:pt x="221" y="236"/>
                    <a:pt x="167" y="183"/>
                    <a:pt x="101" y="182"/>
                  </a:cubicBezTo>
                  <a:cubicBezTo>
                    <a:pt x="47" y="182"/>
                    <a:pt x="47" y="182"/>
                    <a:pt x="47" y="182"/>
                  </a:cubicBezTo>
                  <a:cubicBezTo>
                    <a:pt x="22" y="183"/>
                    <a:pt x="1" y="162"/>
                    <a:pt x="0" y="136"/>
                  </a:cubicBezTo>
                  <a:cubicBezTo>
                    <a:pt x="2" y="88"/>
                    <a:pt x="2" y="88"/>
                    <a:pt x="2" y="88"/>
                  </a:cubicBezTo>
                  <a:cubicBezTo>
                    <a:pt x="2" y="39"/>
                    <a:pt x="41" y="0"/>
                    <a:pt x="90" y="0"/>
                  </a:cubicBezTo>
                  <a:cubicBezTo>
                    <a:pt x="279" y="0"/>
                    <a:pt x="279" y="0"/>
                    <a:pt x="279" y="0"/>
                  </a:cubicBezTo>
                  <a:cubicBezTo>
                    <a:pt x="328" y="0"/>
                    <a:pt x="367" y="39"/>
                    <a:pt x="367" y="88"/>
                  </a:cubicBezTo>
                  <a:cubicBezTo>
                    <a:pt x="367" y="181"/>
                    <a:pt x="367" y="181"/>
                    <a:pt x="367" y="181"/>
                  </a:cubicBezTo>
                  <a:cubicBezTo>
                    <a:pt x="367" y="201"/>
                    <a:pt x="363" y="221"/>
                    <a:pt x="356" y="239"/>
                  </a:cubicBezTo>
                  <a:lnTo>
                    <a:pt x="286"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12"/>
            <p:cNvSpPr>
              <a:spLocks/>
            </p:cNvSpPr>
            <p:nvPr/>
          </p:nvSpPr>
          <p:spPr bwMode="auto">
            <a:xfrm>
              <a:off x="2430463" y="946150"/>
              <a:ext cx="4551363" cy="3540125"/>
            </a:xfrm>
            <a:custGeom>
              <a:avLst/>
              <a:gdLst>
                <a:gd name="T0" fmla="*/ 874 w 1214"/>
                <a:gd name="T1" fmla="*/ 944 h 944"/>
                <a:gd name="T2" fmla="*/ 726 w 1214"/>
                <a:gd name="T3" fmla="*/ 878 h 944"/>
                <a:gd name="T4" fmla="*/ 724 w 1214"/>
                <a:gd name="T5" fmla="*/ 878 h 944"/>
                <a:gd name="T6" fmla="*/ 782 w 1214"/>
                <a:gd name="T7" fmla="*/ 744 h 944"/>
                <a:gd name="T8" fmla="*/ 799 w 1214"/>
                <a:gd name="T9" fmla="*/ 657 h 944"/>
                <a:gd name="T10" fmla="*/ 799 w 1214"/>
                <a:gd name="T11" fmla="*/ 564 h 944"/>
                <a:gd name="T12" fmla="*/ 638 w 1214"/>
                <a:gd name="T13" fmla="*/ 402 h 944"/>
                <a:gd name="T14" fmla="*/ 449 w 1214"/>
                <a:gd name="T15" fmla="*/ 402 h 944"/>
                <a:gd name="T16" fmla="*/ 287 w 1214"/>
                <a:gd name="T17" fmla="*/ 563 h 944"/>
                <a:gd name="T18" fmla="*/ 286 w 1214"/>
                <a:gd name="T19" fmla="*/ 612 h 944"/>
                <a:gd name="T20" fmla="*/ 406 w 1214"/>
                <a:gd name="T21" fmla="*/ 732 h 944"/>
                <a:gd name="T22" fmla="*/ 460 w 1214"/>
                <a:gd name="T23" fmla="*/ 732 h 944"/>
                <a:gd name="T24" fmla="*/ 507 w 1214"/>
                <a:gd name="T25" fmla="*/ 778 h 944"/>
                <a:gd name="T26" fmla="*/ 507 w 1214"/>
                <a:gd name="T27" fmla="*/ 876 h 944"/>
                <a:gd name="T28" fmla="*/ 458 w 1214"/>
                <a:gd name="T29" fmla="*/ 870 h 944"/>
                <a:gd name="T30" fmla="*/ 389 w 1214"/>
                <a:gd name="T31" fmla="*/ 838 h 944"/>
                <a:gd name="T32" fmla="*/ 191 w 1214"/>
                <a:gd name="T33" fmla="*/ 768 h 944"/>
                <a:gd name="T34" fmla="*/ 97 w 1214"/>
                <a:gd name="T35" fmla="*/ 768 h 944"/>
                <a:gd name="T36" fmla="*/ 0 w 1214"/>
                <a:gd name="T37" fmla="*/ 512 h 944"/>
                <a:gd name="T38" fmla="*/ 11 w 1214"/>
                <a:gd name="T39" fmla="*/ 512 h 944"/>
                <a:gd name="T40" fmla="*/ 111 w 1214"/>
                <a:gd name="T41" fmla="*/ 451 h 944"/>
                <a:gd name="T42" fmla="*/ 146 w 1214"/>
                <a:gd name="T43" fmla="*/ 428 h 944"/>
                <a:gd name="T44" fmla="*/ 287 w 1214"/>
                <a:gd name="T45" fmla="*/ 287 h 944"/>
                <a:gd name="T46" fmla="*/ 146 w 1214"/>
                <a:gd name="T47" fmla="*/ 146 h 944"/>
                <a:gd name="T48" fmla="*/ 73 w 1214"/>
                <a:gd name="T49" fmla="*/ 146 h 944"/>
                <a:gd name="T50" fmla="*/ 146 w 1214"/>
                <a:gd name="T51" fmla="*/ 46 h 944"/>
                <a:gd name="T52" fmla="*/ 190 w 1214"/>
                <a:gd name="T53" fmla="*/ 79 h 944"/>
                <a:gd name="T54" fmla="*/ 262 w 1214"/>
                <a:gd name="T55" fmla="*/ 102 h 944"/>
                <a:gd name="T56" fmla="*/ 304 w 1214"/>
                <a:gd name="T57" fmla="*/ 95 h 944"/>
                <a:gd name="T58" fmla="*/ 539 w 1214"/>
                <a:gd name="T59" fmla="*/ 7 h 944"/>
                <a:gd name="T60" fmla="*/ 551 w 1214"/>
                <a:gd name="T61" fmla="*/ 0 h 944"/>
                <a:gd name="T62" fmla="*/ 617 w 1214"/>
                <a:gd name="T63" fmla="*/ 0 h 944"/>
                <a:gd name="T64" fmla="*/ 702 w 1214"/>
                <a:gd name="T65" fmla="*/ 8 h 944"/>
                <a:gd name="T66" fmla="*/ 726 w 1214"/>
                <a:gd name="T67" fmla="*/ 16 h 944"/>
                <a:gd name="T68" fmla="*/ 726 w 1214"/>
                <a:gd name="T69" fmla="*/ 137 h 944"/>
                <a:gd name="T70" fmla="*/ 846 w 1214"/>
                <a:gd name="T71" fmla="*/ 256 h 944"/>
                <a:gd name="T72" fmla="*/ 873 w 1214"/>
                <a:gd name="T73" fmla="*/ 256 h 944"/>
                <a:gd name="T74" fmla="*/ 909 w 1214"/>
                <a:gd name="T75" fmla="*/ 293 h 944"/>
                <a:gd name="T76" fmla="*/ 909 w 1214"/>
                <a:gd name="T77" fmla="*/ 375 h 944"/>
                <a:gd name="T78" fmla="*/ 994 w 1214"/>
                <a:gd name="T79" fmla="*/ 474 h 944"/>
                <a:gd name="T80" fmla="*/ 1105 w 1214"/>
                <a:gd name="T81" fmla="*/ 407 h 944"/>
                <a:gd name="T82" fmla="*/ 1145 w 1214"/>
                <a:gd name="T83" fmla="*/ 287 h 944"/>
                <a:gd name="T84" fmla="*/ 874 w 1214"/>
                <a:gd name="T85" fmla="*/ 94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4" h="944">
                  <a:moveTo>
                    <a:pt x="874" y="944"/>
                  </a:moveTo>
                  <a:cubicBezTo>
                    <a:pt x="836" y="903"/>
                    <a:pt x="783" y="879"/>
                    <a:pt x="726" y="878"/>
                  </a:cubicBezTo>
                  <a:cubicBezTo>
                    <a:pt x="724" y="878"/>
                    <a:pt x="724" y="878"/>
                    <a:pt x="724" y="878"/>
                  </a:cubicBezTo>
                  <a:cubicBezTo>
                    <a:pt x="782" y="744"/>
                    <a:pt x="782" y="744"/>
                    <a:pt x="782" y="744"/>
                  </a:cubicBezTo>
                  <a:cubicBezTo>
                    <a:pt x="793" y="716"/>
                    <a:pt x="799" y="687"/>
                    <a:pt x="799" y="657"/>
                  </a:cubicBezTo>
                  <a:cubicBezTo>
                    <a:pt x="799" y="564"/>
                    <a:pt x="799" y="564"/>
                    <a:pt x="799" y="564"/>
                  </a:cubicBezTo>
                  <a:cubicBezTo>
                    <a:pt x="799" y="475"/>
                    <a:pt x="727" y="403"/>
                    <a:pt x="638" y="402"/>
                  </a:cubicBezTo>
                  <a:cubicBezTo>
                    <a:pt x="449" y="402"/>
                    <a:pt x="449" y="402"/>
                    <a:pt x="449" y="402"/>
                  </a:cubicBezTo>
                  <a:cubicBezTo>
                    <a:pt x="360" y="402"/>
                    <a:pt x="288" y="474"/>
                    <a:pt x="287" y="563"/>
                  </a:cubicBezTo>
                  <a:cubicBezTo>
                    <a:pt x="286" y="612"/>
                    <a:pt x="286" y="612"/>
                    <a:pt x="286" y="612"/>
                  </a:cubicBezTo>
                  <a:cubicBezTo>
                    <a:pt x="286" y="678"/>
                    <a:pt x="340" y="732"/>
                    <a:pt x="406" y="732"/>
                  </a:cubicBezTo>
                  <a:cubicBezTo>
                    <a:pt x="460" y="732"/>
                    <a:pt x="460" y="732"/>
                    <a:pt x="460" y="732"/>
                  </a:cubicBezTo>
                  <a:cubicBezTo>
                    <a:pt x="486" y="732"/>
                    <a:pt x="507" y="753"/>
                    <a:pt x="507" y="778"/>
                  </a:cubicBezTo>
                  <a:cubicBezTo>
                    <a:pt x="507" y="876"/>
                    <a:pt x="507" y="876"/>
                    <a:pt x="507" y="876"/>
                  </a:cubicBezTo>
                  <a:cubicBezTo>
                    <a:pt x="490" y="875"/>
                    <a:pt x="474" y="873"/>
                    <a:pt x="458" y="870"/>
                  </a:cubicBezTo>
                  <a:cubicBezTo>
                    <a:pt x="432" y="864"/>
                    <a:pt x="409" y="853"/>
                    <a:pt x="389" y="838"/>
                  </a:cubicBezTo>
                  <a:cubicBezTo>
                    <a:pt x="332" y="793"/>
                    <a:pt x="263" y="768"/>
                    <a:pt x="191" y="768"/>
                  </a:cubicBezTo>
                  <a:cubicBezTo>
                    <a:pt x="97" y="768"/>
                    <a:pt x="97" y="768"/>
                    <a:pt x="97" y="768"/>
                  </a:cubicBezTo>
                  <a:cubicBezTo>
                    <a:pt x="44" y="692"/>
                    <a:pt x="11" y="604"/>
                    <a:pt x="0" y="512"/>
                  </a:cubicBezTo>
                  <a:cubicBezTo>
                    <a:pt x="11" y="512"/>
                    <a:pt x="11" y="512"/>
                    <a:pt x="11" y="512"/>
                  </a:cubicBezTo>
                  <a:cubicBezTo>
                    <a:pt x="53" y="512"/>
                    <a:pt x="92" y="488"/>
                    <a:pt x="111" y="451"/>
                  </a:cubicBezTo>
                  <a:cubicBezTo>
                    <a:pt x="117" y="437"/>
                    <a:pt x="131" y="428"/>
                    <a:pt x="146" y="428"/>
                  </a:cubicBezTo>
                  <a:cubicBezTo>
                    <a:pt x="224" y="428"/>
                    <a:pt x="287" y="365"/>
                    <a:pt x="287" y="287"/>
                  </a:cubicBezTo>
                  <a:cubicBezTo>
                    <a:pt x="287" y="210"/>
                    <a:pt x="224" y="146"/>
                    <a:pt x="146" y="146"/>
                  </a:cubicBezTo>
                  <a:cubicBezTo>
                    <a:pt x="73" y="146"/>
                    <a:pt x="73" y="146"/>
                    <a:pt x="73" y="146"/>
                  </a:cubicBezTo>
                  <a:cubicBezTo>
                    <a:pt x="94" y="110"/>
                    <a:pt x="118" y="77"/>
                    <a:pt x="146" y="46"/>
                  </a:cubicBezTo>
                  <a:cubicBezTo>
                    <a:pt x="190" y="79"/>
                    <a:pt x="190" y="79"/>
                    <a:pt x="190" y="79"/>
                  </a:cubicBezTo>
                  <a:cubicBezTo>
                    <a:pt x="211" y="94"/>
                    <a:pt x="236" y="103"/>
                    <a:pt x="262" y="102"/>
                  </a:cubicBezTo>
                  <a:cubicBezTo>
                    <a:pt x="276" y="102"/>
                    <a:pt x="290" y="100"/>
                    <a:pt x="304" y="95"/>
                  </a:cubicBezTo>
                  <a:cubicBezTo>
                    <a:pt x="539" y="7"/>
                    <a:pt x="539" y="7"/>
                    <a:pt x="539" y="7"/>
                  </a:cubicBezTo>
                  <a:cubicBezTo>
                    <a:pt x="543" y="5"/>
                    <a:pt x="547" y="3"/>
                    <a:pt x="551" y="0"/>
                  </a:cubicBezTo>
                  <a:cubicBezTo>
                    <a:pt x="617" y="0"/>
                    <a:pt x="617" y="0"/>
                    <a:pt x="617" y="0"/>
                  </a:cubicBezTo>
                  <a:cubicBezTo>
                    <a:pt x="645" y="0"/>
                    <a:pt x="674" y="2"/>
                    <a:pt x="702" y="8"/>
                  </a:cubicBezTo>
                  <a:cubicBezTo>
                    <a:pt x="711" y="11"/>
                    <a:pt x="719" y="13"/>
                    <a:pt x="726" y="16"/>
                  </a:cubicBezTo>
                  <a:cubicBezTo>
                    <a:pt x="726" y="137"/>
                    <a:pt x="726" y="137"/>
                    <a:pt x="726" y="137"/>
                  </a:cubicBezTo>
                  <a:cubicBezTo>
                    <a:pt x="726" y="203"/>
                    <a:pt x="780" y="256"/>
                    <a:pt x="846" y="256"/>
                  </a:cubicBezTo>
                  <a:cubicBezTo>
                    <a:pt x="873" y="256"/>
                    <a:pt x="873" y="256"/>
                    <a:pt x="873" y="256"/>
                  </a:cubicBezTo>
                  <a:cubicBezTo>
                    <a:pt x="893" y="256"/>
                    <a:pt x="909" y="273"/>
                    <a:pt x="909" y="293"/>
                  </a:cubicBezTo>
                  <a:cubicBezTo>
                    <a:pt x="909" y="375"/>
                    <a:pt x="909" y="375"/>
                    <a:pt x="909" y="375"/>
                  </a:cubicBezTo>
                  <a:cubicBezTo>
                    <a:pt x="909" y="425"/>
                    <a:pt x="945" y="466"/>
                    <a:pt x="994" y="474"/>
                  </a:cubicBezTo>
                  <a:cubicBezTo>
                    <a:pt x="1042" y="482"/>
                    <a:pt x="1089" y="454"/>
                    <a:pt x="1105" y="407"/>
                  </a:cubicBezTo>
                  <a:cubicBezTo>
                    <a:pt x="1145" y="287"/>
                    <a:pt x="1145" y="287"/>
                    <a:pt x="1145" y="287"/>
                  </a:cubicBezTo>
                  <a:cubicBezTo>
                    <a:pt x="1214" y="542"/>
                    <a:pt x="1103" y="812"/>
                    <a:pt x="874" y="9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8" name="Freeform 13"/>
            <p:cNvSpPr>
              <a:spLocks/>
            </p:cNvSpPr>
            <p:nvPr/>
          </p:nvSpPr>
          <p:spPr bwMode="auto">
            <a:xfrm>
              <a:off x="5426075" y="1171575"/>
              <a:ext cx="1144588" cy="1282700"/>
            </a:xfrm>
            <a:custGeom>
              <a:avLst/>
              <a:gdLst>
                <a:gd name="T0" fmla="*/ 305 w 305"/>
                <a:gd name="T1" fmla="*/ 118 h 342"/>
                <a:gd name="T2" fmla="*/ 236 w 305"/>
                <a:gd name="T3" fmla="*/ 324 h 342"/>
                <a:gd name="T4" fmla="*/ 210 w 305"/>
                <a:gd name="T5" fmla="*/ 342 h 342"/>
                <a:gd name="T6" fmla="*/ 183 w 305"/>
                <a:gd name="T7" fmla="*/ 315 h 342"/>
                <a:gd name="T8" fmla="*/ 183 w 305"/>
                <a:gd name="T9" fmla="*/ 233 h 342"/>
                <a:gd name="T10" fmla="*/ 74 w 305"/>
                <a:gd name="T11" fmla="*/ 123 h 342"/>
                <a:gd name="T12" fmla="*/ 47 w 305"/>
                <a:gd name="T13" fmla="*/ 123 h 342"/>
                <a:gd name="T14" fmla="*/ 0 w 305"/>
                <a:gd name="T15" fmla="*/ 77 h 342"/>
                <a:gd name="T16" fmla="*/ 0 w 305"/>
                <a:gd name="T17" fmla="*/ 0 h 342"/>
                <a:gd name="T18" fmla="*/ 170 w 305"/>
                <a:gd name="T19" fmla="*/ 50 h 342"/>
                <a:gd name="T20" fmla="*/ 264 w 305"/>
                <a:gd name="T21" fmla="*/ 50 h 342"/>
                <a:gd name="T22" fmla="*/ 305 w 305"/>
                <a:gd name="T23" fmla="*/ 11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5" h="342">
                  <a:moveTo>
                    <a:pt x="305" y="118"/>
                  </a:moveTo>
                  <a:cubicBezTo>
                    <a:pt x="236" y="324"/>
                    <a:pt x="236" y="324"/>
                    <a:pt x="236" y="324"/>
                  </a:cubicBezTo>
                  <a:cubicBezTo>
                    <a:pt x="233" y="335"/>
                    <a:pt x="222" y="342"/>
                    <a:pt x="210" y="342"/>
                  </a:cubicBezTo>
                  <a:cubicBezTo>
                    <a:pt x="195" y="342"/>
                    <a:pt x="183" y="330"/>
                    <a:pt x="183" y="315"/>
                  </a:cubicBezTo>
                  <a:cubicBezTo>
                    <a:pt x="183" y="233"/>
                    <a:pt x="183" y="233"/>
                    <a:pt x="183" y="233"/>
                  </a:cubicBezTo>
                  <a:cubicBezTo>
                    <a:pt x="183" y="172"/>
                    <a:pt x="134" y="123"/>
                    <a:pt x="74" y="123"/>
                  </a:cubicBezTo>
                  <a:cubicBezTo>
                    <a:pt x="47" y="123"/>
                    <a:pt x="47" y="123"/>
                    <a:pt x="47" y="123"/>
                  </a:cubicBezTo>
                  <a:cubicBezTo>
                    <a:pt x="21" y="123"/>
                    <a:pt x="0" y="102"/>
                    <a:pt x="0" y="77"/>
                  </a:cubicBezTo>
                  <a:cubicBezTo>
                    <a:pt x="0" y="0"/>
                    <a:pt x="0" y="0"/>
                    <a:pt x="0" y="0"/>
                  </a:cubicBezTo>
                  <a:cubicBezTo>
                    <a:pt x="51" y="32"/>
                    <a:pt x="110" y="50"/>
                    <a:pt x="170" y="50"/>
                  </a:cubicBezTo>
                  <a:cubicBezTo>
                    <a:pt x="264" y="50"/>
                    <a:pt x="264" y="50"/>
                    <a:pt x="264" y="50"/>
                  </a:cubicBezTo>
                  <a:cubicBezTo>
                    <a:pt x="279" y="72"/>
                    <a:pt x="293" y="95"/>
                    <a:pt x="30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9" name="Freeform 14"/>
            <p:cNvSpPr>
              <a:spLocks/>
            </p:cNvSpPr>
            <p:nvPr/>
          </p:nvSpPr>
          <p:spPr bwMode="auto">
            <a:xfrm>
              <a:off x="757238" y="-1108075"/>
              <a:ext cx="6042025" cy="2193925"/>
            </a:xfrm>
            <a:custGeom>
              <a:avLst/>
              <a:gdLst>
                <a:gd name="T0" fmla="*/ 1415 w 1611"/>
                <a:gd name="T1" fmla="*/ 585 h 585"/>
                <a:gd name="T2" fmla="*/ 1263 w 1611"/>
                <a:gd name="T3" fmla="*/ 531 h 585"/>
                <a:gd name="T4" fmla="*/ 1063 w 1611"/>
                <a:gd name="T5" fmla="*/ 475 h 585"/>
                <a:gd name="T6" fmla="*/ 880 w 1611"/>
                <a:gd name="T7" fmla="*/ 475 h 585"/>
                <a:gd name="T8" fmla="*/ 775 w 1611"/>
                <a:gd name="T9" fmla="*/ 329 h 585"/>
                <a:gd name="T10" fmla="*/ 989 w 1611"/>
                <a:gd name="T11" fmla="*/ 329 h 585"/>
                <a:gd name="T12" fmla="*/ 1185 w 1611"/>
                <a:gd name="T13" fmla="*/ 261 h 585"/>
                <a:gd name="T14" fmla="*/ 1203 w 1611"/>
                <a:gd name="T15" fmla="*/ 228 h 585"/>
                <a:gd name="T16" fmla="*/ 1183 w 1611"/>
                <a:gd name="T17" fmla="*/ 197 h 585"/>
                <a:gd name="T18" fmla="*/ 1145 w 1611"/>
                <a:gd name="T19" fmla="*/ 200 h 585"/>
                <a:gd name="T20" fmla="*/ 989 w 1611"/>
                <a:gd name="T21" fmla="*/ 256 h 585"/>
                <a:gd name="T22" fmla="*/ 716 w 1611"/>
                <a:gd name="T23" fmla="*/ 256 h 585"/>
                <a:gd name="T24" fmla="*/ 666 w 1611"/>
                <a:gd name="T25" fmla="*/ 264 h 585"/>
                <a:gd name="T26" fmla="*/ 65 w 1611"/>
                <a:gd name="T27" fmla="*/ 456 h 585"/>
                <a:gd name="T28" fmla="*/ 12 w 1611"/>
                <a:gd name="T29" fmla="*/ 440 h 585"/>
                <a:gd name="T30" fmla="*/ 3 w 1611"/>
                <a:gd name="T31" fmla="*/ 402 h 585"/>
                <a:gd name="T32" fmla="*/ 25 w 1611"/>
                <a:gd name="T33" fmla="*/ 370 h 585"/>
                <a:gd name="T34" fmla="*/ 604 w 1611"/>
                <a:gd name="T35" fmla="*/ 26 h 585"/>
                <a:gd name="T36" fmla="*/ 697 w 1611"/>
                <a:gd name="T37" fmla="*/ 0 h 585"/>
                <a:gd name="T38" fmla="*/ 1611 w 1611"/>
                <a:gd name="T39" fmla="*/ 0 h 585"/>
                <a:gd name="T40" fmla="*/ 1611 w 1611"/>
                <a:gd name="T41" fmla="*/ 585 h 585"/>
                <a:gd name="T42" fmla="*/ 1415 w 1611"/>
                <a:gd name="T43"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1" h="585">
                  <a:moveTo>
                    <a:pt x="1415" y="585"/>
                  </a:moveTo>
                  <a:cubicBezTo>
                    <a:pt x="1360" y="585"/>
                    <a:pt x="1306" y="566"/>
                    <a:pt x="1263" y="531"/>
                  </a:cubicBezTo>
                  <a:cubicBezTo>
                    <a:pt x="1205" y="490"/>
                    <a:pt x="1134" y="470"/>
                    <a:pt x="1063" y="475"/>
                  </a:cubicBezTo>
                  <a:cubicBezTo>
                    <a:pt x="880" y="475"/>
                    <a:pt x="880" y="475"/>
                    <a:pt x="880" y="475"/>
                  </a:cubicBezTo>
                  <a:cubicBezTo>
                    <a:pt x="800" y="475"/>
                    <a:pt x="727" y="392"/>
                    <a:pt x="775" y="329"/>
                  </a:cubicBezTo>
                  <a:cubicBezTo>
                    <a:pt x="989" y="329"/>
                    <a:pt x="989" y="329"/>
                    <a:pt x="989" y="329"/>
                  </a:cubicBezTo>
                  <a:cubicBezTo>
                    <a:pt x="1060" y="328"/>
                    <a:pt x="1129" y="304"/>
                    <a:pt x="1185" y="261"/>
                  </a:cubicBezTo>
                  <a:cubicBezTo>
                    <a:pt x="1197" y="254"/>
                    <a:pt x="1204" y="242"/>
                    <a:pt x="1203" y="228"/>
                  </a:cubicBezTo>
                  <a:cubicBezTo>
                    <a:pt x="1203" y="215"/>
                    <a:pt x="1195" y="203"/>
                    <a:pt x="1183" y="197"/>
                  </a:cubicBezTo>
                  <a:cubicBezTo>
                    <a:pt x="1170" y="191"/>
                    <a:pt x="1156" y="192"/>
                    <a:pt x="1145" y="200"/>
                  </a:cubicBezTo>
                  <a:cubicBezTo>
                    <a:pt x="1101" y="235"/>
                    <a:pt x="1046" y="255"/>
                    <a:pt x="989" y="256"/>
                  </a:cubicBezTo>
                  <a:cubicBezTo>
                    <a:pt x="716" y="256"/>
                    <a:pt x="716" y="256"/>
                    <a:pt x="716" y="256"/>
                  </a:cubicBezTo>
                  <a:cubicBezTo>
                    <a:pt x="699" y="256"/>
                    <a:pt x="682" y="258"/>
                    <a:pt x="666" y="264"/>
                  </a:cubicBezTo>
                  <a:cubicBezTo>
                    <a:pt x="65" y="456"/>
                    <a:pt x="65" y="456"/>
                    <a:pt x="65" y="456"/>
                  </a:cubicBezTo>
                  <a:cubicBezTo>
                    <a:pt x="45" y="463"/>
                    <a:pt x="24" y="456"/>
                    <a:pt x="12" y="440"/>
                  </a:cubicBezTo>
                  <a:cubicBezTo>
                    <a:pt x="3" y="429"/>
                    <a:pt x="0" y="415"/>
                    <a:pt x="3" y="402"/>
                  </a:cubicBezTo>
                  <a:cubicBezTo>
                    <a:pt x="5" y="389"/>
                    <a:pt x="13" y="377"/>
                    <a:pt x="25" y="370"/>
                  </a:cubicBezTo>
                  <a:cubicBezTo>
                    <a:pt x="604" y="26"/>
                    <a:pt x="604" y="26"/>
                    <a:pt x="604" y="26"/>
                  </a:cubicBezTo>
                  <a:cubicBezTo>
                    <a:pt x="632" y="9"/>
                    <a:pt x="664" y="0"/>
                    <a:pt x="697" y="0"/>
                  </a:cubicBezTo>
                  <a:cubicBezTo>
                    <a:pt x="1611" y="0"/>
                    <a:pt x="1611" y="0"/>
                    <a:pt x="1611" y="0"/>
                  </a:cubicBezTo>
                  <a:cubicBezTo>
                    <a:pt x="1611" y="585"/>
                    <a:pt x="1611" y="585"/>
                    <a:pt x="1611" y="585"/>
                  </a:cubicBezTo>
                  <a:lnTo>
                    <a:pt x="1415" y="5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7" name="Titel 6"/>
          <p:cNvSpPr>
            <a:spLocks noGrp="1"/>
          </p:cNvSpPr>
          <p:nvPr>
            <p:ph type="title"/>
          </p:nvPr>
        </p:nvSpPr>
        <p:spPr>
          <a:xfrm>
            <a:off x="431257" y="864639"/>
            <a:ext cx="8352382" cy="647628"/>
          </a:xfrm>
        </p:spPr>
        <p:txBody>
          <a:bodyPr vert="horz"/>
          <a:lstStyle/>
          <a:p>
            <a:r>
              <a:rPr lang="de-DE" dirty="0"/>
              <a:t>Die Mehrzahl hat keine besonderen Erwartungen an ihr EVU; Preissenkung &amp; -stabilität als Fokusthemen</a:t>
            </a:r>
          </a:p>
        </p:txBody>
      </p:sp>
      <p:pic>
        <p:nvPicPr>
          <p:cNvPr id="8" name="Grafik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005" y="2782543"/>
            <a:ext cx="8368751" cy="1903015"/>
          </a:xfrm>
          <a:prstGeom prst="rect">
            <a:avLst/>
          </a:prstGeom>
        </p:spPr>
      </p:pic>
    </p:spTree>
    <p:extLst>
      <p:ext uri="{BB962C8B-B14F-4D97-AF65-F5344CB8AC3E}">
        <p14:creationId xmlns:p14="http://schemas.microsoft.com/office/powerpoint/2010/main" val="3767445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extLst>
              <p:ext uri="{D42A27DB-BD31-4B8C-83A1-F6EECF244321}">
                <p14:modId xmlns:p14="http://schemas.microsoft.com/office/powerpoint/2010/main" val="1674935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51" imgH="351" progId="TCLayout.ActiveDocument.1">
                  <p:embed/>
                </p:oleObj>
              </mc:Choice>
              <mc:Fallback>
                <p:oleObj name="think-cell Folie" r:id="rId3" imgW="351" imgH="351"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27" name="Gerade Verbindung 126"/>
          <p:cNvCxnSpPr/>
          <p:nvPr/>
        </p:nvCxnSpPr>
        <p:spPr>
          <a:xfrm>
            <a:off x="431257" y="4331399"/>
            <a:ext cx="8352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4800600" y="630382"/>
            <a:ext cx="2251364" cy="429491"/>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sp>
        <p:nvSpPr>
          <p:cNvPr id="34" name="Textfeld 33"/>
          <p:cNvSpPr txBox="1"/>
          <p:nvPr/>
        </p:nvSpPr>
        <p:spPr>
          <a:xfrm>
            <a:off x="4828309" y="838200"/>
            <a:ext cx="2445327" cy="401782"/>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sp>
        <p:nvSpPr>
          <p:cNvPr id="6" name="Rectangle 3"/>
          <p:cNvSpPr>
            <a:spLocks noChangeArrowheads="1"/>
          </p:cNvSpPr>
          <p:nvPr/>
        </p:nvSpPr>
        <p:spPr bwMode="auto">
          <a:xfrm>
            <a:off x="431257" y="4607763"/>
            <a:ext cx="7948362"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Was erwarten Sie in der aktuellen Situation von Ihrem Energieversorger neben der Lieferung von Strom bzw. Gas? </a:t>
            </a:r>
          </a:p>
          <a:p>
            <a:pPr marL="93663" indent="-93663">
              <a:lnSpc>
                <a:spcPct val="90000"/>
              </a:lnSpc>
              <a:buClr>
                <a:srgbClr val="000099"/>
              </a:buClr>
              <a:buFontTx/>
              <a:buChar char="-"/>
              <a:tabLst>
                <a:tab pos="182563" algn="l"/>
              </a:tabLst>
            </a:pPr>
            <a:r>
              <a:rPr lang="de-DE" sz="600" dirty="0"/>
              <a:t>Basis: Befragte, die in der aktuellen Situation besondere Erwartungen an ihren Energieversorger haben </a:t>
            </a:r>
          </a:p>
          <a:p>
            <a:pPr marL="93663" indent="-93663">
              <a:lnSpc>
                <a:spcPct val="90000"/>
              </a:lnSpc>
              <a:buClr>
                <a:srgbClr val="000099"/>
              </a:buClr>
              <a:buFontTx/>
              <a:buChar char="-"/>
              <a:tabLst>
                <a:tab pos="182563" algn="l"/>
              </a:tabLst>
            </a:pPr>
            <a:r>
              <a:rPr lang="de-DE" sz="600" dirty="0"/>
              <a:t>Ungestützte Fragestellung / Ausgewählte Originalnennungen </a:t>
            </a:r>
            <a:endParaRPr lang="de-DE" sz="600" dirty="0">
              <a:solidFill>
                <a:srgbClr val="FF00FF"/>
              </a:solidFill>
            </a:endParaRPr>
          </a:p>
        </p:txBody>
      </p:sp>
      <p:sp>
        <p:nvSpPr>
          <p:cNvPr id="37" name="Inhaltsplatzhalter 5"/>
          <p:cNvSpPr txBox="1">
            <a:spLocks/>
          </p:cNvSpPr>
          <p:nvPr/>
        </p:nvSpPr>
        <p:spPr>
          <a:xfrm>
            <a:off x="1305262" y="1807145"/>
            <a:ext cx="6604373" cy="225053"/>
          </a:xfrm>
          <a:prstGeom prst="rect">
            <a:avLst/>
          </a:prstGeom>
          <a:noFill/>
        </p:spPr>
        <p:txBody>
          <a:bodyPr wrap="none" lIns="0" tIns="36000" rIns="0" bIns="36000">
            <a:spAutoFit/>
          </a:bodyPr>
          <a:lstStyle>
            <a:lvl1pPr marL="360000" indent="-360000" algn="l" defTabSz="691157" rtl="0" eaLnBrk="1" latinLnBrk="0" hangingPunct="1">
              <a:lnSpc>
                <a:spcPct val="90000"/>
              </a:lnSpc>
              <a:spcBef>
                <a:spcPts val="500"/>
              </a:spcBef>
              <a:spcAft>
                <a:spcPts val="500"/>
              </a:spcAft>
              <a:buClr>
                <a:schemeClr val="bg2"/>
              </a:buClr>
              <a:buFont typeface="Calibri" panose="020F0502020204030204" pitchFamily="34" charset="0"/>
              <a:buChar char="•"/>
              <a:defRPr sz="2000" kern="1200">
                <a:solidFill>
                  <a:schemeClr val="tx1"/>
                </a:solidFill>
                <a:latin typeface="+mn-lt"/>
                <a:ea typeface="+mn-ea"/>
                <a:cs typeface="+mn-cs"/>
              </a:defRPr>
            </a:lvl1pPr>
            <a:lvl2pPr marL="720000" indent="-360000" algn="l" defTabSz="691157" rtl="0" eaLnBrk="1" latinLnBrk="0" hangingPunct="1">
              <a:lnSpc>
                <a:spcPct val="90000"/>
              </a:lnSpc>
              <a:spcBef>
                <a:spcPts val="500"/>
              </a:spcBef>
              <a:spcAft>
                <a:spcPts val="250"/>
              </a:spcAft>
              <a:buClr>
                <a:schemeClr val="bg2"/>
              </a:buClr>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250"/>
              </a:spcBef>
              <a:spcAft>
                <a:spcPts val="150"/>
              </a:spcAft>
              <a:buClr>
                <a:schemeClr val="tx1"/>
              </a:buClr>
              <a:buFont typeface="Calibri" panose="020F0502020204030204" pitchFamily="34" charset="0"/>
              <a:buChar char="◦"/>
              <a:defRPr sz="2000" kern="1200">
                <a:solidFill>
                  <a:schemeClr val="tx1"/>
                </a:solidFill>
                <a:latin typeface="+mn-lt"/>
                <a:ea typeface="+mn-ea"/>
                <a:cs typeface="+mn-cs"/>
              </a:defRPr>
            </a:lvl3pPr>
            <a:lvl4pPr marL="1440000" indent="-360000" algn="l" defTabSz="691157" rtl="0" eaLnBrk="1" latinLnBrk="0" hangingPunct="1">
              <a:lnSpc>
                <a:spcPct val="90000"/>
              </a:lnSpc>
              <a:spcBef>
                <a:spcPts val="150"/>
              </a:spcBef>
              <a:spcAft>
                <a:spcPts val="0"/>
              </a:spcAft>
              <a:buClr>
                <a:schemeClr val="tx1"/>
              </a:buClr>
              <a:buFont typeface="Calibri" panose="020F0502020204030204" pitchFamily="34" charset="0"/>
              <a:buChar char="­"/>
              <a:defRPr sz="2000" kern="1200">
                <a:solidFill>
                  <a:schemeClr val="tx1"/>
                </a:solidFill>
                <a:latin typeface="+mn-lt"/>
                <a:ea typeface="+mn-ea"/>
                <a:cs typeface="+mn-cs"/>
              </a:defRPr>
            </a:lvl4pPr>
            <a:lvl5pPr marL="1800000" indent="-360000" algn="l" defTabSz="691157" rtl="0" eaLnBrk="1" latinLnBrk="0" hangingPunct="1">
              <a:lnSpc>
                <a:spcPct val="90000"/>
              </a:lnSpc>
              <a:spcBef>
                <a:spcPts val="100"/>
              </a:spcBef>
              <a:buClrTx/>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lgn="ctr">
              <a:buNone/>
            </a:pPr>
            <a:r>
              <a:rPr lang="de-DE" sz="1100" b="1" dirty="0"/>
              <a:t>Was erwarten Sie </a:t>
            </a:r>
            <a:r>
              <a:rPr lang="de-DE" sz="1100" dirty="0"/>
              <a:t>in der aktuellen Situation </a:t>
            </a:r>
            <a:r>
              <a:rPr lang="de-DE" sz="1100" b="1" dirty="0"/>
              <a:t>von Ihrem Energieversorger </a:t>
            </a:r>
            <a:r>
              <a:rPr lang="de-DE" sz="1100" dirty="0"/>
              <a:t>neben der Lieferung von Strom bzw. Gas?</a:t>
            </a:r>
            <a:r>
              <a:rPr lang="de-DE" sz="1100" baseline="30000" dirty="0"/>
              <a:t>2</a:t>
            </a:r>
            <a:r>
              <a:rPr lang="de-DE" sz="1100" dirty="0"/>
              <a:t> </a:t>
            </a:r>
          </a:p>
        </p:txBody>
      </p:sp>
      <p:cxnSp>
        <p:nvCxnSpPr>
          <p:cNvPr id="120" name="Gerade Verbindung 119"/>
          <p:cNvCxnSpPr/>
          <p:nvPr/>
        </p:nvCxnSpPr>
        <p:spPr>
          <a:xfrm>
            <a:off x="431257" y="2010134"/>
            <a:ext cx="8352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p:nvPr>
        </p:nvSpPr>
        <p:spPr>
          <a:xfrm>
            <a:off x="431257" y="864639"/>
            <a:ext cx="8352382" cy="647628"/>
          </a:xfrm>
        </p:spPr>
        <p:txBody>
          <a:bodyPr vert="horz"/>
          <a:lstStyle/>
          <a:p>
            <a:r>
              <a:rPr lang="de-DE" sz="2800" dirty="0"/>
              <a:t>Besondere Erwartungen an den Energieversorger</a:t>
            </a:r>
            <a:br>
              <a:rPr lang="de-DE" sz="2800" dirty="0"/>
            </a:br>
            <a:r>
              <a:rPr lang="de-DE" sz="2800" dirty="0"/>
              <a:t>in der aktuellen Situation | Originalzitate</a:t>
            </a:r>
            <a:endParaRPr lang="de-DE" dirty="0"/>
          </a:p>
        </p:txBody>
      </p:sp>
      <p:grpSp>
        <p:nvGrpSpPr>
          <p:cNvPr id="77" name="Gruppieren 76"/>
          <p:cNvGrpSpPr>
            <a:grpSpLocks noChangeAspect="1"/>
          </p:cNvGrpSpPr>
          <p:nvPr/>
        </p:nvGrpSpPr>
        <p:grpSpPr>
          <a:xfrm>
            <a:off x="7849142" y="770275"/>
            <a:ext cx="793473" cy="792000"/>
            <a:chOff x="757238" y="-1247775"/>
            <a:chExt cx="7694613" cy="7680325"/>
          </a:xfrm>
          <a:solidFill>
            <a:schemeClr val="bg1">
              <a:lumMod val="95000"/>
            </a:schemeClr>
          </a:solidFill>
        </p:grpSpPr>
        <p:sp>
          <p:nvSpPr>
            <p:cNvPr id="81" name="Freeform 6"/>
            <p:cNvSpPr>
              <a:spLocks/>
            </p:cNvSpPr>
            <p:nvPr/>
          </p:nvSpPr>
          <p:spPr bwMode="auto">
            <a:xfrm>
              <a:off x="7072313" y="-1247775"/>
              <a:ext cx="1373188" cy="2468563"/>
            </a:xfrm>
            <a:custGeom>
              <a:avLst/>
              <a:gdLst>
                <a:gd name="T0" fmla="*/ 37 w 366"/>
                <a:gd name="T1" fmla="*/ 0 h 658"/>
                <a:gd name="T2" fmla="*/ 329 w 366"/>
                <a:gd name="T3" fmla="*/ 0 h 658"/>
                <a:gd name="T4" fmla="*/ 366 w 366"/>
                <a:gd name="T5" fmla="*/ 37 h 658"/>
                <a:gd name="T6" fmla="*/ 366 w 366"/>
                <a:gd name="T7" fmla="*/ 622 h 658"/>
                <a:gd name="T8" fmla="*/ 329 w 366"/>
                <a:gd name="T9" fmla="*/ 658 h 658"/>
                <a:gd name="T10" fmla="*/ 37 w 366"/>
                <a:gd name="T11" fmla="*/ 658 h 658"/>
                <a:gd name="T12" fmla="*/ 0 w 366"/>
                <a:gd name="T13" fmla="*/ 622 h 658"/>
                <a:gd name="T14" fmla="*/ 0 w 366"/>
                <a:gd name="T15" fmla="*/ 37 h 658"/>
                <a:gd name="T16" fmla="*/ 37 w 366"/>
                <a:gd name="T17"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658">
                  <a:moveTo>
                    <a:pt x="37" y="0"/>
                  </a:moveTo>
                  <a:cubicBezTo>
                    <a:pt x="329" y="0"/>
                    <a:pt x="329" y="0"/>
                    <a:pt x="329" y="0"/>
                  </a:cubicBezTo>
                  <a:cubicBezTo>
                    <a:pt x="350" y="0"/>
                    <a:pt x="366" y="16"/>
                    <a:pt x="366" y="37"/>
                  </a:cubicBezTo>
                  <a:cubicBezTo>
                    <a:pt x="366" y="622"/>
                    <a:pt x="366" y="622"/>
                    <a:pt x="366" y="622"/>
                  </a:cubicBezTo>
                  <a:cubicBezTo>
                    <a:pt x="366" y="642"/>
                    <a:pt x="350" y="658"/>
                    <a:pt x="329" y="658"/>
                  </a:cubicBezTo>
                  <a:cubicBezTo>
                    <a:pt x="37" y="658"/>
                    <a:pt x="37" y="658"/>
                    <a:pt x="37" y="658"/>
                  </a:cubicBezTo>
                  <a:cubicBezTo>
                    <a:pt x="17" y="658"/>
                    <a:pt x="0" y="642"/>
                    <a:pt x="0" y="622"/>
                  </a:cubicBezTo>
                  <a:cubicBezTo>
                    <a:pt x="0" y="37"/>
                    <a:pt x="0" y="37"/>
                    <a:pt x="0" y="37"/>
                  </a:cubicBezTo>
                  <a:cubicBezTo>
                    <a:pt x="0" y="16"/>
                    <a:pt x="17"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7"/>
            <p:cNvSpPr>
              <a:spLocks/>
            </p:cNvSpPr>
            <p:nvPr/>
          </p:nvSpPr>
          <p:spPr bwMode="auto">
            <a:xfrm>
              <a:off x="3179763" y="698500"/>
              <a:ext cx="652463" cy="368300"/>
            </a:xfrm>
            <a:custGeom>
              <a:avLst/>
              <a:gdLst>
                <a:gd name="T0" fmla="*/ 86 w 174"/>
                <a:gd name="T1" fmla="*/ 0 h 98"/>
                <a:gd name="T2" fmla="*/ 174 w 174"/>
                <a:gd name="T3" fmla="*/ 56 h 98"/>
                <a:gd name="T4" fmla="*/ 78 w 174"/>
                <a:gd name="T5" fmla="*/ 92 h 98"/>
                <a:gd name="T6" fmla="*/ 34 w 174"/>
                <a:gd name="T7" fmla="*/ 86 h 98"/>
                <a:gd name="T8" fmla="*/ 0 w 174"/>
                <a:gd name="T9" fmla="*/ 61 h 98"/>
                <a:gd name="T10" fmla="*/ 86 w 174"/>
                <a:gd name="T11" fmla="*/ 0 h 98"/>
              </a:gdLst>
              <a:ahLst/>
              <a:cxnLst>
                <a:cxn ang="0">
                  <a:pos x="T0" y="T1"/>
                </a:cxn>
                <a:cxn ang="0">
                  <a:pos x="T2" y="T3"/>
                </a:cxn>
                <a:cxn ang="0">
                  <a:pos x="T4" y="T5"/>
                </a:cxn>
                <a:cxn ang="0">
                  <a:pos x="T6" y="T7"/>
                </a:cxn>
                <a:cxn ang="0">
                  <a:pos x="T8" y="T9"/>
                </a:cxn>
                <a:cxn ang="0">
                  <a:pos x="T10" y="T11"/>
                </a:cxn>
              </a:cxnLst>
              <a:rect l="0" t="0" r="r" b="b"/>
              <a:pathLst>
                <a:path w="174" h="98">
                  <a:moveTo>
                    <a:pt x="86" y="0"/>
                  </a:moveTo>
                  <a:cubicBezTo>
                    <a:pt x="110" y="26"/>
                    <a:pt x="140" y="46"/>
                    <a:pt x="174" y="56"/>
                  </a:cubicBezTo>
                  <a:cubicBezTo>
                    <a:pt x="78" y="92"/>
                    <a:pt x="78" y="92"/>
                    <a:pt x="78" y="92"/>
                  </a:cubicBezTo>
                  <a:cubicBezTo>
                    <a:pt x="63" y="98"/>
                    <a:pt x="47" y="96"/>
                    <a:pt x="34" y="86"/>
                  </a:cubicBezTo>
                  <a:cubicBezTo>
                    <a:pt x="0" y="61"/>
                    <a:pt x="0" y="61"/>
                    <a:pt x="0" y="61"/>
                  </a:cubicBezTo>
                  <a:cubicBezTo>
                    <a:pt x="27" y="38"/>
                    <a:pt x="55" y="17"/>
                    <a:pt x="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8"/>
            <p:cNvSpPr>
              <a:spLocks/>
            </p:cNvSpPr>
            <p:nvPr/>
          </p:nvSpPr>
          <p:spPr bwMode="auto">
            <a:xfrm>
              <a:off x="2411413" y="1771650"/>
              <a:ext cx="842963" cy="820738"/>
            </a:xfrm>
            <a:custGeom>
              <a:avLst/>
              <a:gdLst>
                <a:gd name="T0" fmla="*/ 43 w 225"/>
                <a:gd name="T1" fmla="*/ 0 h 219"/>
                <a:gd name="T2" fmla="*/ 151 w 225"/>
                <a:gd name="T3" fmla="*/ 0 h 219"/>
                <a:gd name="T4" fmla="*/ 214 w 225"/>
                <a:gd name="T5" fmla="*/ 41 h 219"/>
                <a:gd name="T6" fmla="*/ 200 w 225"/>
                <a:gd name="T7" fmla="*/ 115 h 219"/>
                <a:gd name="T8" fmla="*/ 151 w 225"/>
                <a:gd name="T9" fmla="*/ 135 h 219"/>
                <a:gd name="T10" fmla="*/ 51 w 225"/>
                <a:gd name="T11" fmla="*/ 198 h 219"/>
                <a:gd name="T12" fmla="*/ 16 w 225"/>
                <a:gd name="T13" fmla="*/ 219 h 219"/>
                <a:gd name="T14" fmla="*/ 0 w 225"/>
                <a:gd name="T15" fmla="*/ 219 h 219"/>
                <a:gd name="T16" fmla="*/ 43 w 225"/>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19">
                  <a:moveTo>
                    <a:pt x="43" y="0"/>
                  </a:moveTo>
                  <a:cubicBezTo>
                    <a:pt x="151" y="0"/>
                    <a:pt x="151" y="0"/>
                    <a:pt x="151" y="0"/>
                  </a:cubicBezTo>
                  <a:cubicBezTo>
                    <a:pt x="179" y="0"/>
                    <a:pt x="203" y="16"/>
                    <a:pt x="214" y="41"/>
                  </a:cubicBezTo>
                  <a:cubicBezTo>
                    <a:pt x="225" y="67"/>
                    <a:pt x="219" y="96"/>
                    <a:pt x="200" y="115"/>
                  </a:cubicBezTo>
                  <a:cubicBezTo>
                    <a:pt x="187" y="128"/>
                    <a:pt x="169" y="135"/>
                    <a:pt x="151" y="135"/>
                  </a:cubicBezTo>
                  <a:cubicBezTo>
                    <a:pt x="109" y="135"/>
                    <a:pt x="70" y="160"/>
                    <a:pt x="51" y="198"/>
                  </a:cubicBezTo>
                  <a:cubicBezTo>
                    <a:pt x="44" y="211"/>
                    <a:pt x="31" y="219"/>
                    <a:pt x="16" y="219"/>
                  </a:cubicBezTo>
                  <a:cubicBezTo>
                    <a:pt x="0" y="219"/>
                    <a:pt x="0" y="219"/>
                    <a:pt x="0" y="219"/>
                  </a:cubicBezTo>
                  <a:cubicBezTo>
                    <a:pt x="0" y="144"/>
                    <a:pt x="14" y="69"/>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9"/>
            <p:cNvSpPr>
              <a:spLocks/>
            </p:cNvSpPr>
            <p:nvPr/>
          </p:nvSpPr>
          <p:spPr bwMode="auto">
            <a:xfrm>
              <a:off x="765175" y="3965575"/>
              <a:ext cx="1373188" cy="2466975"/>
            </a:xfrm>
            <a:custGeom>
              <a:avLst/>
              <a:gdLst>
                <a:gd name="T0" fmla="*/ 37 w 366"/>
                <a:gd name="T1" fmla="*/ 0 h 658"/>
                <a:gd name="T2" fmla="*/ 329 w 366"/>
                <a:gd name="T3" fmla="*/ 0 h 658"/>
                <a:gd name="T4" fmla="*/ 366 w 366"/>
                <a:gd name="T5" fmla="*/ 36 h 658"/>
                <a:gd name="T6" fmla="*/ 366 w 366"/>
                <a:gd name="T7" fmla="*/ 621 h 658"/>
                <a:gd name="T8" fmla="*/ 329 w 366"/>
                <a:gd name="T9" fmla="*/ 658 h 658"/>
                <a:gd name="T10" fmla="*/ 37 w 366"/>
                <a:gd name="T11" fmla="*/ 658 h 658"/>
                <a:gd name="T12" fmla="*/ 0 w 366"/>
                <a:gd name="T13" fmla="*/ 621 h 658"/>
                <a:gd name="T14" fmla="*/ 0 w 366"/>
                <a:gd name="T15" fmla="*/ 36 h 658"/>
                <a:gd name="T16" fmla="*/ 37 w 366"/>
                <a:gd name="T17"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658">
                  <a:moveTo>
                    <a:pt x="37" y="0"/>
                  </a:moveTo>
                  <a:cubicBezTo>
                    <a:pt x="329" y="0"/>
                    <a:pt x="329" y="0"/>
                    <a:pt x="329" y="0"/>
                  </a:cubicBezTo>
                  <a:cubicBezTo>
                    <a:pt x="349" y="0"/>
                    <a:pt x="366" y="16"/>
                    <a:pt x="366" y="36"/>
                  </a:cubicBezTo>
                  <a:cubicBezTo>
                    <a:pt x="366" y="621"/>
                    <a:pt x="366" y="621"/>
                    <a:pt x="366" y="621"/>
                  </a:cubicBezTo>
                  <a:cubicBezTo>
                    <a:pt x="366" y="642"/>
                    <a:pt x="349" y="658"/>
                    <a:pt x="329" y="658"/>
                  </a:cubicBezTo>
                  <a:cubicBezTo>
                    <a:pt x="37" y="658"/>
                    <a:pt x="37" y="658"/>
                    <a:pt x="37" y="658"/>
                  </a:cubicBezTo>
                  <a:cubicBezTo>
                    <a:pt x="16" y="658"/>
                    <a:pt x="0" y="642"/>
                    <a:pt x="0" y="621"/>
                  </a:cubicBezTo>
                  <a:cubicBezTo>
                    <a:pt x="0" y="36"/>
                    <a:pt x="0" y="36"/>
                    <a:pt x="0" y="36"/>
                  </a:cubicBezTo>
                  <a:cubicBezTo>
                    <a:pt x="0" y="16"/>
                    <a:pt x="16"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10"/>
            <p:cNvSpPr>
              <a:spLocks/>
            </p:cNvSpPr>
            <p:nvPr/>
          </p:nvSpPr>
          <p:spPr bwMode="auto">
            <a:xfrm>
              <a:off x="2411413" y="4100513"/>
              <a:ext cx="6040438" cy="2193925"/>
            </a:xfrm>
            <a:custGeom>
              <a:avLst/>
              <a:gdLst>
                <a:gd name="T0" fmla="*/ 945 w 1611"/>
                <a:gd name="T1" fmla="*/ 321 h 585"/>
                <a:gd name="T2" fmla="*/ 1546 w 1611"/>
                <a:gd name="T3" fmla="*/ 129 h 585"/>
                <a:gd name="T4" fmla="*/ 1599 w 1611"/>
                <a:gd name="T5" fmla="*/ 145 h 585"/>
                <a:gd name="T6" fmla="*/ 1608 w 1611"/>
                <a:gd name="T7" fmla="*/ 183 h 585"/>
                <a:gd name="T8" fmla="*/ 1586 w 1611"/>
                <a:gd name="T9" fmla="*/ 215 h 585"/>
                <a:gd name="T10" fmla="*/ 1007 w 1611"/>
                <a:gd name="T11" fmla="*/ 559 h 585"/>
                <a:gd name="T12" fmla="*/ 914 w 1611"/>
                <a:gd name="T13" fmla="*/ 585 h 585"/>
                <a:gd name="T14" fmla="*/ 0 w 1611"/>
                <a:gd name="T15" fmla="*/ 585 h 585"/>
                <a:gd name="T16" fmla="*/ 0 w 1611"/>
                <a:gd name="T17" fmla="*/ 0 h 585"/>
                <a:gd name="T18" fmla="*/ 196 w 1611"/>
                <a:gd name="T19" fmla="*/ 0 h 585"/>
                <a:gd name="T20" fmla="*/ 348 w 1611"/>
                <a:gd name="T21" fmla="*/ 54 h 585"/>
                <a:gd name="T22" fmla="*/ 548 w 1611"/>
                <a:gd name="T23" fmla="*/ 110 h 585"/>
                <a:gd name="T24" fmla="*/ 731 w 1611"/>
                <a:gd name="T25" fmla="*/ 110 h 585"/>
                <a:gd name="T26" fmla="*/ 836 w 1611"/>
                <a:gd name="T27" fmla="*/ 256 h 585"/>
                <a:gd name="T28" fmla="*/ 622 w 1611"/>
                <a:gd name="T29" fmla="*/ 256 h 585"/>
                <a:gd name="T30" fmla="*/ 426 w 1611"/>
                <a:gd name="T31" fmla="*/ 324 h 585"/>
                <a:gd name="T32" fmla="*/ 408 w 1611"/>
                <a:gd name="T33" fmla="*/ 357 h 585"/>
                <a:gd name="T34" fmla="*/ 428 w 1611"/>
                <a:gd name="T35" fmla="*/ 388 h 585"/>
                <a:gd name="T36" fmla="*/ 466 w 1611"/>
                <a:gd name="T37" fmla="*/ 385 h 585"/>
                <a:gd name="T38" fmla="*/ 622 w 1611"/>
                <a:gd name="T39" fmla="*/ 329 h 585"/>
                <a:gd name="T40" fmla="*/ 895 w 1611"/>
                <a:gd name="T41" fmla="*/ 329 h 585"/>
                <a:gd name="T42" fmla="*/ 945 w 1611"/>
                <a:gd name="T43" fmla="*/ 321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1" h="585">
                  <a:moveTo>
                    <a:pt x="945" y="321"/>
                  </a:moveTo>
                  <a:cubicBezTo>
                    <a:pt x="1546" y="129"/>
                    <a:pt x="1546" y="129"/>
                    <a:pt x="1546" y="129"/>
                  </a:cubicBezTo>
                  <a:cubicBezTo>
                    <a:pt x="1566" y="122"/>
                    <a:pt x="1587" y="129"/>
                    <a:pt x="1599" y="145"/>
                  </a:cubicBezTo>
                  <a:cubicBezTo>
                    <a:pt x="1608" y="156"/>
                    <a:pt x="1611" y="170"/>
                    <a:pt x="1608" y="183"/>
                  </a:cubicBezTo>
                  <a:cubicBezTo>
                    <a:pt x="1606" y="196"/>
                    <a:pt x="1598" y="208"/>
                    <a:pt x="1586" y="215"/>
                  </a:cubicBezTo>
                  <a:cubicBezTo>
                    <a:pt x="1007" y="559"/>
                    <a:pt x="1007" y="559"/>
                    <a:pt x="1007" y="559"/>
                  </a:cubicBezTo>
                  <a:cubicBezTo>
                    <a:pt x="979" y="576"/>
                    <a:pt x="947" y="585"/>
                    <a:pt x="914" y="585"/>
                  </a:cubicBezTo>
                  <a:cubicBezTo>
                    <a:pt x="0" y="585"/>
                    <a:pt x="0" y="585"/>
                    <a:pt x="0" y="585"/>
                  </a:cubicBezTo>
                  <a:cubicBezTo>
                    <a:pt x="0" y="0"/>
                    <a:pt x="0" y="0"/>
                    <a:pt x="0" y="0"/>
                  </a:cubicBezTo>
                  <a:cubicBezTo>
                    <a:pt x="196" y="0"/>
                    <a:pt x="196" y="0"/>
                    <a:pt x="196" y="0"/>
                  </a:cubicBezTo>
                  <a:cubicBezTo>
                    <a:pt x="251" y="0"/>
                    <a:pt x="305" y="19"/>
                    <a:pt x="348" y="54"/>
                  </a:cubicBezTo>
                  <a:cubicBezTo>
                    <a:pt x="406" y="95"/>
                    <a:pt x="477" y="115"/>
                    <a:pt x="548" y="110"/>
                  </a:cubicBezTo>
                  <a:cubicBezTo>
                    <a:pt x="731" y="110"/>
                    <a:pt x="731" y="110"/>
                    <a:pt x="731" y="110"/>
                  </a:cubicBezTo>
                  <a:cubicBezTo>
                    <a:pt x="811" y="110"/>
                    <a:pt x="884" y="193"/>
                    <a:pt x="836" y="256"/>
                  </a:cubicBezTo>
                  <a:cubicBezTo>
                    <a:pt x="622" y="256"/>
                    <a:pt x="622" y="256"/>
                    <a:pt x="622" y="256"/>
                  </a:cubicBezTo>
                  <a:cubicBezTo>
                    <a:pt x="551" y="257"/>
                    <a:pt x="482" y="281"/>
                    <a:pt x="426" y="324"/>
                  </a:cubicBezTo>
                  <a:cubicBezTo>
                    <a:pt x="414" y="331"/>
                    <a:pt x="407" y="343"/>
                    <a:pt x="408" y="357"/>
                  </a:cubicBezTo>
                  <a:cubicBezTo>
                    <a:pt x="408" y="370"/>
                    <a:pt x="416" y="382"/>
                    <a:pt x="428" y="388"/>
                  </a:cubicBezTo>
                  <a:cubicBezTo>
                    <a:pt x="441" y="394"/>
                    <a:pt x="455" y="393"/>
                    <a:pt x="466" y="385"/>
                  </a:cubicBezTo>
                  <a:cubicBezTo>
                    <a:pt x="510" y="350"/>
                    <a:pt x="565" y="330"/>
                    <a:pt x="622" y="329"/>
                  </a:cubicBezTo>
                  <a:cubicBezTo>
                    <a:pt x="895" y="329"/>
                    <a:pt x="895" y="329"/>
                    <a:pt x="895" y="329"/>
                  </a:cubicBezTo>
                  <a:cubicBezTo>
                    <a:pt x="912" y="329"/>
                    <a:pt x="929" y="327"/>
                    <a:pt x="945" y="3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11"/>
            <p:cNvSpPr>
              <a:spLocks/>
            </p:cNvSpPr>
            <p:nvPr/>
          </p:nvSpPr>
          <p:spPr bwMode="auto">
            <a:xfrm>
              <a:off x="3776663" y="2732088"/>
              <a:ext cx="1376363" cy="1506538"/>
            </a:xfrm>
            <a:custGeom>
              <a:avLst/>
              <a:gdLst>
                <a:gd name="T0" fmla="*/ 286 w 367"/>
                <a:gd name="T1" fmla="*/ 402 h 402"/>
                <a:gd name="T2" fmla="*/ 221 w 367"/>
                <a:gd name="T3" fmla="*/ 402 h 402"/>
                <a:gd name="T4" fmla="*/ 221 w 367"/>
                <a:gd name="T5" fmla="*/ 302 h 402"/>
                <a:gd name="T6" fmla="*/ 101 w 367"/>
                <a:gd name="T7" fmla="*/ 182 h 402"/>
                <a:gd name="T8" fmla="*/ 47 w 367"/>
                <a:gd name="T9" fmla="*/ 182 h 402"/>
                <a:gd name="T10" fmla="*/ 0 w 367"/>
                <a:gd name="T11" fmla="*/ 136 h 402"/>
                <a:gd name="T12" fmla="*/ 2 w 367"/>
                <a:gd name="T13" fmla="*/ 88 h 402"/>
                <a:gd name="T14" fmla="*/ 90 w 367"/>
                <a:gd name="T15" fmla="*/ 0 h 402"/>
                <a:gd name="T16" fmla="*/ 279 w 367"/>
                <a:gd name="T17" fmla="*/ 0 h 402"/>
                <a:gd name="T18" fmla="*/ 367 w 367"/>
                <a:gd name="T19" fmla="*/ 88 h 402"/>
                <a:gd name="T20" fmla="*/ 367 w 367"/>
                <a:gd name="T21" fmla="*/ 181 h 402"/>
                <a:gd name="T22" fmla="*/ 356 w 367"/>
                <a:gd name="T23" fmla="*/ 239 h 402"/>
                <a:gd name="T24" fmla="*/ 286 w 367"/>
                <a:gd name="T25"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7" h="402">
                  <a:moveTo>
                    <a:pt x="286" y="402"/>
                  </a:moveTo>
                  <a:cubicBezTo>
                    <a:pt x="221" y="402"/>
                    <a:pt x="221" y="402"/>
                    <a:pt x="221" y="402"/>
                  </a:cubicBezTo>
                  <a:cubicBezTo>
                    <a:pt x="221" y="302"/>
                    <a:pt x="221" y="302"/>
                    <a:pt x="221" y="302"/>
                  </a:cubicBezTo>
                  <a:cubicBezTo>
                    <a:pt x="221" y="236"/>
                    <a:pt x="167" y="183"/>
                    <a:pt x="101" y="182"/>
                  </a:cubicBezTo>
                  <a:cubicBezTo>
                    <a:pt x="47" y="182"/>
                    <a:pt x="47" y="182"/>
                    <a:pt x="47" y="182"/>
                  </a:cubicBezTo>
                  <a:cubicBezTo>
                    <a:pt x="22" y="183"/>
                    <a:pt x="1" y="162"/>
                    <a:pt x="0" y="136"/>
                  </a:cubicBezTo>
                  <a:cubicBezTo>
                    <a:pt x="2" y="88"/>
                    <a:pt x="2" y="88"/>
                    <a:pt x="2" y="88"/>
                  </a:cubicBezTo>
                  <a:cubicBezTo>
                    <a:pt x="2" y="39"/>
                    <a:pt x="41" y="0"/>
                    <a:pt x="90" y="0"/>
                  </a:cubicBezTo>
                  <a:cubicBezTo>
                    <a:pt x="279" y="0"/>
                    <a:pt x="279" y="0"/>
                    <a:pt x="279" y="0"/>
                  </a:cubicBezTo>
                  <a:cubicBezTo>
                    <a:pt x="328" y="0"/>
                    <a:pt x="367" y="39"/>
                    <a:pt x="367" y="88"/>
                  </a:cubicBezTo>
                  <a:cubicBezTo>
                    <a:pt x="367" y="181"/>
                    <a:pt x="367" y="181"/>
                    <a:pt x="367" y="181"/>
                  </a:cubicBezTo>
                  <a:cubicBezTo>
                    <a:pt x="367" y="201"/>
                    <a:pt x="363" y="221"/>
                    <a:pt x="356" y="239"/>
                  </a:cubicBezTo>
                  <a:lnTo>
                    <a:pt x="286"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12"/>
            <p:cNvSpPr>
              <a:spLocks/>
            </p:cNvSpPr>
            <p:nvPr/>
          </p:nvSpPr>
          <p:spPr bwMode="auto">
            <a:xfrm>
              <a:off x="2430463" y="946150"/>
              <a:ext cx="4551363" cy="3540125"/>
            </a:xfrm>
            <a:custGeom>
              <a:avLst/>
              <a:gdLst>
                <a:gd name="T0" fmla="*/ 874 w 1214"/>
                <a:gd name="T1" fmla="*/ 944 h 944"/>
                <a:gd name="T2" fmla="*/ 726 w 1214"/>
                <a:gd name="T3" fmla="*/ 878 h 944"/>
                <a:gd name="T4" fmla="*/ 724 w 1214"/>
                <a:gd name="T5" fmla="*/ 878 h 944"/>
                <a:gd name="T6" fmla="*/ 782 w 1214"/>
                <a:gd name="T7" fmla="*/ 744 h 944"/>
                <a:gd name="T8" fmla="*/ 799 w 1214"/>
                <a:gd name="T9" fmla="*/ 657 h 944"/>
                <a:gd name="T10" fmla="*/ 799 w 1214"/>
                <a:gd name="T11" fmla="*/ 564 h 944"/>
                <a:gd name="T12" fmla="*/ 638 w 1214"/>
                <a:gd name="T13" fmla="*/ 402 h 944"/>
                <a:gd name="T14" fmla="*/ 449 w 1214"/>
                <a:gd name="T15" fmla="*/ 402 h 944"/>
                <a:gd name="T16" fmla="*/ 287 w 1214"/>
                <a:gd name="T17" fmla="*/ 563 h 944"/>
                <a:gd name="T18" fmla="*/ 286 w 1214"/>
                <a:gd name="T19" fmla="*/ 612 h 944"/>
                <a:gd name="T20" fmla="*/ 406 w 1214"/>
                <a:gd name="T21" fmla="*/ 732 h 944"/>
                <a:gd name="T22" fmla="*/ 460 w 1214"/>
                <a:gd name="T23" fmla="*/ 732 h 944"/>
                <a:gd name="T24" fmla="*/ 507 w 1214"/>
                <a:gd name="T25" fmla="*/ 778 h 944"/>
                <a:gd name="T26" fmla="*/ 507 w 1214"/>
                <a:gd name="T27" fmla="*/ 876 h 944"/>
                <a:gd name="T28" fmla="*/ 458 w 1214"/>
                <a:gd name="T29" fmla="*/ 870 h 944"/>
                <a:gd name="T30" fmla="*/ 389 w 1214"/>
                <a:gd name="T31" fmla="*/ 838 h 944"/>
                <a:gd name="T32" fmla="*/ 191 w 1214"/>
                <a:gd name="T33" fmla="*/ 768 h 944"/>
                <a:gd name="T34" fmla="*/ 97 w 1214"/>
                <a:gd name="T35" fmla="*/ 768 h 944"/>
                <a:gd name="T36" fmla="*/ 0 w 1214"/>
                <a:gd name="T37" fmla="*/ 512 h 944"/>
                <a:gd name="T38" fmla="*/ 11 w 1214"/>
                <a:gd name="T39" fmla="*/ 512 h 944"/>
                <a:gd name="T40" fmla="*/ 111 w 1214"/>
                <a:gd name="T41" fmla="*/ 451 h 944"/>
                <a:gd name="T42" fmla="*/ 146 w 1214"/>
                <a:gd name="T43" fmla="*/ 428 h 944"/>
                <a:gd name="T44" fmla="*/ 287 w 1214"/>
                <a:gd name="T45" fmla="*/ 287 h 944"/>
                <a:gd name="T46" fmla="*/ 146 w 1214"/>
                <a:gd name="T47" fmla="*/ 146 h 944"/>
                <a:gd name="T48" fmla="*/ 73 w 1214"/>
                <a:gd name="T49" fmla="*/ 146 h 944"/>
                <a:gd name="T50" fmla="*/ 146 w 1214"/>
                <a:gd name="T51" fmla="*/ 46 h 944"/>
                <a:gd name="T52" fmla="*/ 190 w 1214"/>
                <a:gd name="T53" fmla="*/ 79 h 944"/>
                <a:gd name="T54" fmla="*/ 262 w 1214"/>
                <a:gd name="T55" fmla="*/ 102 h 944"/>
                <a:gd name="T56" fmla="*/ 304 w 1214"/>
                <a:gd name="T57" fmla="*/ 95 h 944"/>
                <a:gd name="T58" fmla="*/ 539 w 1214"/>
                <a:gd name="T59" fmla="*/ 7 h 944"/>
                <a:gd name="T60" fmla="*/ 551 w 1214"/>
                <a:gd name="T61" fmla="*/ 0 h 944"/>
                <a:gd name="T62" fmla="*/ 617 w 1214"/>
                <a:gd name="T63" fmla="*/ 0 h 944"/>
                <a:gd name="T64" fmla="*/ 702 w 1214"/>
                <a:gd name="T65" fmla="*/ 8 h 944"/>
                <a:gd name="T66" fmla="*/ 726 w 1214"/>
                <a:gd name="T67" fmla="*/ 16 h 944"/>
                <a:gd name="T68" fmla="*/ 726 w 1214"/>
                <a:gd name="T69" fmla="*/ 137 h 944"/>
                <a:gd name="T70" fmla="*/ 846 w 1214"/>
                <a:gd name="T71" fmla="*/ 256 h 944"/>
                <a:gd name="T72" fmla="*/ 873 w 1214"/>
                <a:gd name="T73" fmla="*/ 256 h 944"/>
                <a:gd name="T74" fmla="*/ 909 w 1214"/>
                <a:gd name="T75" fmla="*/ 293 h 944"/>
                <a:gd name="T76" fmla="*/ 909 w 1214"/>
                <a:gd name="T77" fmla="*/ 375 h 944"/>
                <a:gd name="T78" fmla="*/ 994 w 1214"/>
                <a:gd name="T79" fmla="*/ 474 h 944"/>
                <a:gd name="T80" fmla="*/ 1105 w 1214"/>
                <a:gd name="T81" fmla="*/ 407 h 944"/>
                <a:gd name="T82" fmla="*/ 1145 w 1214"/>
                <a:gd name="T83" fmla="*/ 287 h 944"/>
                <a:gd name="T84" fmla="*/ 874 w 1214"/>
                <a:gd name="T85" fmla="*/ 94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14" h="944">
                  <a:moveTo>
                    <a:pt x="874" y="944"/>
                  </a:moveTo>
                  <a:cubicBezTo>
                    <a:pt x="836" y="903"/>
                    <a:pt x="783" y="879"/>
                    <a:pt x="726" y="878"/>
                  </a:cubicBezTo>
                  <a:cubicBezTo>
                    <a:pt x="724" y="878"/>
                    <a:pt x="724" y="878"/>
                    <a:pt x="724" y="878"/>
                  </a:cubicBezTo>
                  <a:cubicBezTo>
                    <a:pt x="782" y="744"/>
                    <a:pt x="782" y="744"/>
                    <a:pt x="782" y="744"/>
                  </a:cubicBezTo>
                  <a:cubicBezTo>
                    <a:pt x="793" y="716"/>
                    <a:pt x="799" y="687"/>
                    <a:pt x="799" y="657"/>
                  </a:cubicBezTo>
                  <a:cubicBezTo>
                    <a:pt x="799" y="564"/>
                    <a:pt x="799" y="564"/>
                    <a:pt x="799" y="564"/>
                  </a:cubicBezTo>
                  <a:cubicBezTo>
                    <a:pt x="799" y="475"/>
                    <a:pt x="727" y="403"/>
                    <a:pt x="638" y="402"/>
                  </a:cubicBezTo>
                  <a:cubicBezTo>
                    <a:pt x="449" y="402"/>
                    <a:pt x="449" y="402"/>
                    <a:pt x="449" y="402"/>
                  </a:cubicBezTo>
                  <a:cubicBezTo>
                    <a:pt x="360" y="402"/>
                    <a:pt x="288" y="474"/>
                    <a:pt x="287" y="563"/>
                  </a:cubicBezTo>
                  <a:cubicBezTo>
                    <a:pt x="286" y="612"/>
                    <a:pt x="286" y="612"/>
                    <a:pt x="286" y="612"/>
                  </a:cubicBezTo>
                  <a:cubicBezTo>
                    <a:pt x="286" y="678"/>
                    <a:pt x="340" y="732"/>
                    <a:pt x="406" y="732"/>
                  </a:cubicBezTo>
                  <a:cubicBezTo>
                    <a:pt x="460" y="732"/>
                    <a:pt x="460" y="732"/>
                    <a:pt x="460" y="732"/>
                  </a:cubicBezTo>
                  <a:cubicBezTo>
                    <a:pt x="486" y="732"/>
                    <a:pt x="507" y="753"/>
                    <a:pt x="507" y="778"/>
                  </a:cubicBezTo>
                  <a:cubicBezTo>
                    <a:pt x="507" y="876"/>
                    <a:pt x="507" y="876"/>
                    <a:pt x="507" y="876"/>
                  </a:cubicBezTo>
                  <a:cubicBezTo>
                    <a:pt x="490" y="875"/>
                    <a:pt x="474" y="873"/>
                    <a:pt x="458" y="870"/>
                  </a:cubicBezTo>
                  <a:cubicBezTo>
                    <a:pt x="432" y="864"/>
                    <a:pt x="409" y="853"/>
                    <a:pt x="389" y="838"/>
                  </a:cubicBezTo>
                  <a:cubicBezTo>
                    <a:pt x="332" y="793"/>
                    <a:pt x="263" y="768"/>
                    <a:pt x="191" y="768"/>
                  </a:cubicBezTo>
                  <a:cubicBezTo>
                    <a:pt x="97" y="768"/>
                    <a:pt x="97" y="768"/>
                    <a:pt x="97" y="768"/>
                  </a:cubicBezTo>
                  <a:cubicBezTo>
                    <a:pt x="44" y="692"/>
                    <a:pt x="11" y="604"/>
                    <a:pt x="0" y="512"/>
                  </a:cubicBezTo>
                  <a:cubicBezTo>
                    <a:pt x="11" y="512"/>
                    <a:pt x="11" y="512"/>
                    <a:pt x="11" y="512"/>
                  </a:cubicBezTo>
                  <a:cubicBezTo>
                    <a:pt x="53" y="512"/>
                    <a:pt x="92" y="488"/>
                    <a:pt x="111" y="451"/>
                  </a:cubicBezTo>
                  <a:cubicBezTo>
                    <a:pt x="117" y="437"/>
                    <a:pt x="131" y="428"/>
                    <a:pt x="146" y="428"/>
                  </a:cubicBezTo>
                  <a:cubicBezTo>
                    <a:pt x="224" y="428"/>
                    <a:pt x="287" y="365"/>
                    <a:pt x="287" y="287"/>
                  </a:cubicBezTo>
                  <a:cubicBezTo>
                    <a:pt x="287" y="210"/>
                    <a:pt x="224" y="146"/>
                    <a:pt x="146" y="146"/>
                  </a:cubicBezTo>
                  <a:cubicBezTo>
                    <a:pt x="73" y="146"/>
                    <a:pt x="73" y="146"/>
                    <a:pt x="73" y="146"/>
                  </a:cubicBezTo>
                  <a:cubicBezTo>
                    <a:pt x="94" y="110"/>
                    <a:pt x="118" y="77"/>
                    <a:pt x="146" y="46"/>
                  </a:cubicBezTo>
                  <a:cubicBezTo>
                    <a:pt x="190" y="79"/>
                    <a:pt x="190" y="79"/>
                    <a:pt x="190" y="79"/>
                  </a:cubicBezTo>
                  <a:cubicBezTo>
                    <a:pt x="211" y="94"/>
                    <a:pt x="236" y="103"/>
                    <a:pt x="262" y="102"/>
                  </a:cubicBezTo>
                  <a:cubicBezTo>
                    <a:pt x="276" y="102"/>
                    <a:pt x="290" y="100"/>
                    <a:pt x="304" y="95"/>
                  </a:cubicBezTo>
                  <a:cubicBezTo>
                    <a:pt x="539" y="7"/>
                    <a:pt x="539" y="7"/>
                    <a:pt x="539" y="7"/>
                  </a:cubicBezTo>
                  <a:cubicBezTo>
                    <a:pt x="543" y="5"/>
                    <a:pt x="547" y="3"/>
                    <a:pt x="551" y="0"/>
                  </a:cubicBezTo>
                  <a:cubicBezTo>
                    <a:pt x="617" y="0"/>
                    <a:pt x="617" y="0"/>
                    <a:pt x="617" y="0"/>
                  </a:cubicBezTo>
                  <a:cubicBezTo>
                    <a:pt x="645" y="0"/>
                    <a:pt x="674" y="2"/>
                    <a:pt x="702" y="8"/>
                  </a:cubicBezTo>
                  <a:cubicBezTo>
                    <a:pt x="711" y="11"/>
                    <a:pt x="719" y="13"/>
                    <a:pt x="726" y="16"/>
                  </a:cubicBezTo>
                  <a:cubicBezTo>
                    <a:pt x="726" y="137"/>
                    <a:pt x="726" y="137"/>
                    <a:pt x="726" y="137"/>
                  </a:cubicBezTo>
                  <a:cubicBezTo>
                    <a:pt x="726" y="203"/>
                    <a:pt x="780" y="256"/>
                    <a:pt x="846" y="256"/>
                  </a:cubicBezTo>
                  <a:cubicBezTo>
                    <a:pt x="873" y="256"/>
                    <a:pt x="873" y="256"/>
                    <a:pt x="873" y="256"/>
                  </a:cubicBezTo>
                  <a:cubicBezTo>
                    <a:pt x="893" y="256"/>
                    <a:pt x="909" y="273"/>
                    <a:pt x="909" y="293"/>
                  </a:cubicBezTo>
                  <a:cubicBezTo>
                    <a:pt x="909" y="375"/>
                    <a:pt x="909" y="375"/>
                    <a:pt x="909" y="375"/>
                  </a:cubicBezTo>
                  <a:cubicBezTo>
                    <a:pt x="909" y="425"/>
                    <a:pt x="945" y="466"/>
                    <a:pt x="994" y="474"/>
                  </a:cubicBezTo>
                  <a:cubicBezTo>
                    <a:pt x="1042" y="482"/>
                    <a:pt x="1089" y="454"/>
                    <a:pt x="1105" y="407"/>
                  </a:cubicBezTo>
                  <a:cubicBezTo>
                    <a:pt x="1145" y="287"/>
                    <a:pt x="1145" y="287"/>
                    <a:pt x="1145" y="287"/>
                  </a:cubicBezTo>
                  <a:cubicBezTo>
                    <a:pt x="1214" y="542"/>
                    <a:pt x="1103" y="812"/>
                    <a:pt x="874" y="9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8" name="Freeform 13"/>
            <p:cNvSpPr>
              <a:spLocks/>
            </p:cNvSpPr>
            <p:nvPr/>
          </p:nvSpPr>
          <p:spPr bwMode="auto">
            <a:xfrm>
              <a:off x="5426075" y="1171575"/>
              <a:ext cx="1144588" cy="1282700"/>
            </a:xfrm>
            <a:custGeom>
              <a:avLst/>
              <a:gdLst>
                <a:gd name="T0" fmla="*/ 305 w 305"/>
                <a:gd name="T1" fmla="*/ 118 h 342"/>
                <a:gd name="T2" fmla="*/ 236 w 305"/>
                <a:gd name="T3" fmla="*/ 324 h 342"/>
                <a:gd name="T4" fmla="*/ 210 w 305"/>
                <a:gd name="T5" fmla="*/ 342 h 342"/>
                <a:gd name="T6" fmla="*/ 183 w 305"/>
                <a:gd name="T7" fmla="*/ 315 h 342"/>
                <a:gd name="T8" fmla="*/ 183 w 305"/>
                <a:gd name="T9" fmla="*/ 233 h 342"/>
                <a:gd name="T10" fmla="*/ 74 w 305"/>
                <a:gd name="T11" fmla="*/ 123 h 342"/>
                <a:gd name="T12" fmla="*/ 47 w 305"/>
                <a:gd name="T13" fmla="*/ 123 h 342"/>
                <a:gd name="T14" fmla="*/ 0 w 305"/>
                <a:gd name="T15" fmla="*/ 77 h 342"/>
                <a:gd name="T16" fmla="*/ 0 w 305"/>
                <a:gd name="T17" fmla="*/ 0 h 342"/>
                <a:gd name="T18" fmla="*/ 170 w 305"/>
                <a:gd name="T19" fmla="*/ 50 h 342"/>
                <a:gd name="T20" fmla="*/ 264 w 305"/>
                <a:gd name="T21" fmla="*/ 50 h 342"/>
                <a:gd name="T22" fmla="*/ 305 w 305"/>
                <a:gd name="T23" fmla="*/ 11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5" h="342">
                  <a:moveTo>
                    <a:pt x="305" y="118"/>
                  </a:moveTo>
                  <a:cubicBezTo>
                    <a:pt x="236" y="324"/>
                    <a:pt x="236" y="324"/>
                    <a:pt x="236" y="324"/>
                  </a:cubicBezTo>
                  <a:cubicBezTo>
                    <a:pt x="233" y="335"/>
                    <a:pt x="222" y="342"/>
                    <a:pt x="210" y="342"/>
                  </a:cubicBezTo>
                  <a:cubicBezTo>
                    <a:pt x="195" y="342"/>
                    <a:pt x="183" y="330"/>
                    <a:pt x="183" y="315"/>
                  </a:cubicBezTo>
                  <a:cubicBezTo>
                    <a:pt x="183" y="233"/>
                    <a:pt x="183" y="233"/>
                    <a:pt x="183" y="233"/>
                  </a:cubicBezTo>
                  <a:cubicBezTo>
                    <a:pt x="183" y="172"/>
                    <a:pt x="134" y="123"/>
                    <a:pt x="74" y="123"/>
                  </a:cubicBezTo>
                  <a:cubicBezTo>
                    <a:pt x="47" y="123"/>
                    <a:pt x="47" y="123"/>
                    <a:pt x="47" y="123"/>
                  </a:cubicBezTo>
                  <a:cubicBezTo>
                    <a:pt x="21" y="123"/>
                    <a:pt x="0" y="102"/>
                    <a:pt x="0" y="77"/>
                  </a:cubicBezTo>
                  <a:cubicBezTo>
                    <a:pt x="0" y="0"/>
                    <a:pt x="0" y="0"/>
                    <a:pt x="0" y="0"/>
                  </a:cubicBezTo>
                  <a:cubicBezTo>
                    <a:pt x="51" y="32"/>
                    <a:pt x="110" y="50"/>
                    <a:pt x="170" y="50"/>
                  </a:cubicBezTo>
                  <a:cubicBezTo>
                    <a:pt x="264" y="50"/>
                    <a:pt x="264" y="50"/>
                    <a:pt x="264" y="50"/>
                  </a:cubicBezTo>
                  <a:cubicBezTo>
                    <a:pt x="279" y="72"/>
                    <a:pt x="293" y="95"/>
                    <a:pt x="305"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9" name="Freeform 14"/>
            <p:cNvSpPr>
              <a:spLocks/>
            </p:cNvSpPr>
            <p:nvPr/>
          </p:nvSpPr>
          <p:spPr bwMode="auto">
            <a:xfrm>
              <a:off x="757238" y="-1108075"/>
              <a:ext cx="6042025" cy="2193925"/>
            </a:xfrm>
            <a:custGeom>
              <a:avLst/>
              <a:gdLst>
                <a:gd name="T0" fmla="*/ 1415 w 1611"/>
                <a:gd name="T1" fmla="*/ 585 h 585"/>
                <a:gd name="T2" fmla="*/ 1263 w 1611"/>
                <a:gd name="T3" fmla="*/ 531 h 585"/>
                <a:gd name="T4" fmla="*/ 1063 w 1611"/>
                <a:gd name="T5" fmla="*/ 475 h 585"/>
                <a:gd name="T6" fmla="*/ 880 w 1611"/>
                <a:gd name="T7" fmla="*/ 475 h 585"/>
                <a:gd name="T8" fmla="*/ 775 w 1611"/>
                <a:gd name="T9" fmla="*/ 329 h 585"/>
                <a:gd name="T10" fmla="*/ 989 w 1611"/>
                <a:gd name="T11" fmla="*/ 329 h 585"/>
                <a:gd name="T12" fmla="*/ 1185 w 1611"/>
                <a:gd name="T13" fmla="*/ 261 h 585"/>
                <a:gd name="T14" fmla="*/ 1203 w 1611"/>
                <a:gd name="T15" fmla="*/ 228 h 585"/>
                <a:gd name="T16" fmla="*/ 1183 w 1611"/>
                <a:gd name="T17" fmla="*/ 197 h 585"/>
                <a:gd name="T18" fmla="*/ 1145 w 1611"/>
                <a:gd name="T19" fmla="*/ 200 h 585"/>
                <a:gd name="T20" fmla="*/ 989 w 1611"/>
                <a:gd name="T21" fmla="*/ 256 h 585"/>
                <a:gd name="T22" fmla="*/ 716 w 1611"/>
                <a:gd name="T23" fmla="*/ 256 h 585"/>
                <a:gd name="T24" fmla="*/ 666 w 1611"/>
                <a:gd name="T25" fmla="*/ 264 h 585"/>
                <a:gd name="T26" fmla="*/ 65 w 1611"/>
                <a:gd name="T27" fmla="*/ 456 h 585"/>
                <a:gd name="T28" fmla="*/ 12 w 1611"/>
                <a:gd name="T29" fmla="*/ 440 h 585"/>
                <a:gd name="T30" fmla="*/ 3 w 1611"/>
                <a:gd name="T31" fmla="*/ 402 h 585"/>
                <a:gd name="T32" fmla="*/ 25 w 1611"/>
                <a:gd name="T33" fmla="*/ 370 h 585"/>
                <a:gd name="T34" fmla="*/ 604 w 1611"/>
                <a:gd name="T35" fmla="*/ 26 h 585"/>
                <a:gd name="T36" fmla="*/ 697 w 1611"/>
                <a:gd name="T37" fmla="*/ 0 h 585"/>
                <a:gd name="T38" fmla="*/ 1611 w 1611"/>
                <a:gd name="T39" fmla="*/ 0 h 585"/>
                <a:gd name="T40" fmla="*/ 1611 w 1611"/>
                <a:gd name="T41" fmla="*/ 585 h 585"/>
                <a:gd name="T42" fmla="*/ 1415 w 1611"/>
                <a:gd name="T43"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1" h="585">
                  <a:moveTo>
                    <a:pt x="1415" y="585"/>
                  </a:moveTo>
                  <a:cubicBezTo>
                    <a:pt x="1360" y="585"/>
                    <a:pt x="1306" y="566"/>
                    <a:pt x="1263" y="531"/>
                  </a:cubicBezTo>
                  <a:cubicBezTo>
                    <a:pt x="1205" y="490"/>
                    <a:pt x="1134" y="470"/>
                    <a:pt x="1063" y="475"/>
                  </a:cubicBezTo>
                  <a:cubicBezTo>
                    <a:pt x="880" y="475"/>
                    <a:pt x="880" y="475"/>
                    <a:pt x="880" y="475"/>
                  </a:cubicBezTo>
                  <a:cubicBezTo>
                    <a:pt x="800" y="475"/>
                    <a:pt x="727" y="392"/>
                    <a:pt x="775" y="329"/>
                  </a:cubicBezTo>
                  <a:cubicBezTo>
                    <a:pt x="989" y="329"/>
                    <a:pt x="989" y="329"/>
                    <a:pt x="989" y="329"/>
                  </a:cubicBezTo>
                  <a:cubicBezTo>
                    <a:pt x="1060" y="328"/>
                    <a:pt x="1129" y="304"/>
                    <a:pt x="1185" y="261"/>
                  </a:cubicBezTo>
                  <a:cubicBezTo>
                    <a:pt x="1197" y="254"/>
                    <a:pt x="1204" y="242"/>
                    <a:pt x="1203" y="228"/>
                  </a:cubicBezTo>
                  <a:cubicBezTo>
                    <a:pt x="1203" y="215"/>
                    <a:pt x="1195" y="203"/>
                    <a:pt x="1183" y="197"/>
                  </a:cubicBezTo>
                  <a:cubicBezTo>
                    <a:pt x="1170" y="191"/>
                    <a:pt x="1156" y="192"/>
                    <a:pt x="1145" y="200"/>
                  </a:cubicBezTo>
                  <a:cubicBezTo>
                    <a:pt x="1101" y="235"/>
                    <a:pt x="1046" y="255"/>
                    <a:pt x="989" y="256"/>
                  </a:cubicBezTo>
                  <a:cubicBezTo>
                    <a:pt x="716" y="256"/>
                    <a:pt x="716" y="256"/>
                    <a:pt x="716" y="256"/>
                  </a:cubicBezTo>
                  <a:cubicBezTo>
                    <a:pt x="699" y="256"/>
                    <a:pt x="682" y="258"/>
                    <a:pt x="666" y="264"/>
                  </a:cubicBezTo>
                  <a:cubicBezTo>
                    <a:pt x="65" y="456"/>
                    <a:pt x="65" y="456"/>
                    <a:pt x="65" y="456"/>
                  </a:cubicBezTo>
                  <a:cubicBezTo>
                    <a:pt x="45" y="463"/>
                    <a:pt x="24" y="456"/>
                    <a:pt x="12" y="440"/>
                  </a:cubicBezTo>
                  <a:cubicBezTo>
                    <a:pt x="3" y="429"/>
                    <a:pt x="0" y="415"/>
                    <a:pt x="3" y="402"/>
                  </a:cubicBezTo>
                  <a:cubicBezTo>
                    <a:pt x="5" y="389"/>
                    <a:pt x="13" y="377"/>
                    <a:pt x="25" y="370"/>
                  </a:cubicBezTo>
                  <a:cubicBezTo>
                    <a:pt x="604" y="26"/>
                    <a:pt x="604" y="26"/>
                    <a:pt x="604" y="26"/>
                  </a:cubicBezTo>
                  <a:cubicBezTo>
                    <a:pt x="632" y="9"/>
                    <a:pt x="664" y="0"/>
                    <a:pt x="697" y="0"/>
                  </a:cubicBezTo>
                  <a:cubicBezTo>
                    <a:pt x="1611" y="0"/>
                    <a:pt x="1611" y="0"/>
                    <a:pt x="1611" y="0"/>
                  </a:cubicBezTo>
                  <a:cubicBezTo>
                    <a:pt x="1611" y="585"/>
                    <a:pt x="1611" y="585"/>
                    <a:pt x="1611" y="585"/>
                  </a:cubicBezTo>
                  <a:lnTo>
                    <a:pt x="1415" y="5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95" name="Abgerundete rechteckige Legende 94"/>
          <p:cNvSpPr/>
          <p:nvPr/>
        </p:nvSpPr>
        <p:spPr>
          <a:xfrm>
            <a:off x="3317906" y="2650244"/>
            <a:ext cx="1749492" cy="455008"/>
          </a:xfrm>
          <a:prstGeom prst="wedgeRoundRectCallout">
            <a:avLst>
              <a:gd name="adj1" fmla="val 55281"/>
              <a:gd name="adj2" fmla="val 22808"/>
              <a:gd name="adj3" fmla="val 16667"/>
            </a:avLst>
          </a:prstGeom>
          <a:solidFill>
            <a:schemeClr val="bg1"/>
          </a:solidFill>
          <a:ln w="3175" cmpd="sng">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79819" tIns="0" rIns="78534" bIns="0" rtlCol="0" anchor="ctr" anchorCtr="1">
            <a:noAutofit/>
          </a:bodyPr>
          <a:lstStyle/>
          <a:p>
            <a:pPr algn="ctr"/>
            <a:r>
              <a:rPr lang="de-DE" sz="900" dirty="0">
                <a:solidFill>
                  <a:schemeClr val="tx1"/>
                </a:solidFill>
              </a:rPr>
              <a:t>Stabile Versorgung und zumutbare Preise</a:t>
            </a:r>
          </a:p>
        </p:txBody>
      </p:sp>
      <p:sp>
        <p:nvSpPr>
          <p:cNvPr id="98" name="Abgerundete rechteckige Legende 40">
            <a:extLst>
              <a:ext uri="{FF2B5EF4-FFF2-40B4-BE49-F238E27FC236}">
                <a16:creationId xmlns:a16="http://schemas.microsoft.com/office/drawing/2014/main" id="{FE4D7E9F-827C-44FA-B550-77685DA2640B}"/>
              </a:ext>
            </a:extLst>
          </p:cNvPr>
          <p:cNvSpPr/>
          <p:nvPr/>
        </p:nvSpPr>
        <p:spPr>
          <a:xfrm>
            <a:off x="431257" y="2917967"/>
            <a:ext cx="1742965" cy="1016864"/>
          </a:xfrm>
          <a:prstGeom prst="wedgeRoundRectCallout">
            <a:avLst>
              <a:gd name="adj1" fmla="val 56980"/>
              <a:gd name="adj2" fmla="val 20087"/>
              <a:gd name="adj3" fmla="val 16667"/>
            </a:avLst>
          </a:prstGeom>
          <a:solidFill>
            <a:schemeClr val="bg1"/>
          </a:solidFill>
          <a:ln w="3175" cmpd="sng">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79819" tIns="0" rIns="78534" bIns="0" rtlCol="0" anchor="ctr" anchorCtr="1">
            <a:noAutofit/>
          </a:bodyPr>
          <a:lstStyle/>
          <a:p>
            <a:pPr algn="ctr"/>
            <a:r>
              <a:rPr lang="de-DE" sz="900" dirty="0">
                <a:solidFill>
                  <a:schemeClr val="tx1"/>
                </a:solidFill>
              </a:rPr>
              <a:t>Die sinkenden Beschaffungskosten auch weiterzugeben und nicht die Preise weiter </a:t>
            </a:r>
            <a:r>
              <a:rPr lang="de-DE" sz="900">
                <a:solidFill>
                  <a:schemeClr val="tx1"/>
                </a:solidFill>
              </a:rPr>
              <a:t>zu erhöhen</a:t>
            </a:r>
            <a:endParaRPr lang="en-GB" sz="900" dirty="0">
              <a:solidFill>
                <a:schemeClr val="tx1"/>
              </a:solidFill>
            </a:endParaRPr>
          </a:p>
        </p:txBody>
      </p:sp>
      <p:sp>
        <p:nvSpPr>
          <p:cNvPr id="99" name="Abgerundete rechteckige Legende 98"/>
          <p:cNvSpPr/>
          <p:nvPr/>
        </p:nvSpPr>
        <p:spPr>
          <a:xfrm>
            <a:off x="691617" y="2564874"/>
            <a:ext cx="2564237" cy="267723"/>
          </a:xfrm>
          <a:prstGeom prst="wedgeRoundRectCallout">
            <a:avLst>
              <a:gd name="adj1" fmla="val 22850"/>
              <a:gd name="adj2" fmla="val 92895"/>
              <a:gd name="adj3" fmla="val 16667"/>
            </a:avLst>
          </a:prstGeom>
          <a:solidFill>
            <a:schemeClr val="bg1"/>
          </a:solidFill>
          <a:ln w="3175" cmpd="sng">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79819" tIns="0" rIns="78534" bIns="0" rtlCol="0" anchor="ctr" anchorCtr="1">
            <a:noAutofit/>
          </a:bodyPr>
          <a:lstStyle/>
          <a:p>
            <a:pPr algn="ctr"/>
            <a:r>
              <a:rPr lang="de-DE" sz="900">
                <a:solidFill>
                  <a:schemeClr val="tx1"/>
                </a:solidFill>
              </a:rPr>
              <a:t>Preissenkung</a:t>
            </a:r>
            <a:endParaRPr lang="en-GB" sz="900" dirty="0">
              <a:solidFill>
                <a:schemeClr val="tx1"/>
              </a:solidFill>
            </a:endParaRPr>
          </a:p>
        </p:txBody>
      </p:sp>
      <p:sp>
        <p:nvSpPr>
          <p:cNvPr id="102" name="Abgerundete rechteckige Legende 101"/>
          <p:cNvSpPr/>
          <p:nvPr/>
        </p:nvSpPr>
        <p:spPr>
          <a:xfrm>
            <a:off x="1436914" y="2060370"/>
            <a:ext cx="2535382" cy="413382"/>
          </a:xfrm>
          <a:prstGeom prst="wedgeRoundRectCallout">
            <a:avLst>
              <a:gd name="adj1" fmla="val 30388"/>
              <a:gd name="adj2" fmla="val 66847"/>
              <a:gd name="adj3" fmla="val 16667"/>
            </a:avLst>
          </a:prstGeom>
          <a:solidFill>
            <a:schemeClr val="bg1"/>
          </a:solidFill>
          <a:ln w="3175" cmpd="sng">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79819" tIns="0" rIns="78534" bIns="0" rtlCol="0" anchor="ctr" anchorCtr="1">
            <a:noAutofit/>
          </a:bodyPr>
          <a:lstStyle/>
          <a:p>
            <a:pPr algn="ctr"/>
            <a:r>
              <a:rPr lang="de-DE" sz="900" dirty="0">
                <a:solidFill>
                  <a:schemeClr val="tx1"/>
                </a:solidFill>
              </a:rPr>
              <a:t>Alternativen der Stromversorgung zu bezahlbaren Preisen schaffen</a:t>
            </a:r>
          </a:p>
        </p:txBody>
      </p:sp>
      <p:sp>
        <p:nvSpPr>
          <p:cNvPr id="103" name="Abgerundete rechteckige Legende 102"/>
          <p:cNvSpPr/>
          <p:nvPr/>
        </p:nvSpPr>
        <p:spPr>
          <a:xfrm>
            <a:off x="5137392" y="2240080"/>
            <a:ext cx="3646136" cy="455008"/>
          </a:xfrm>
          <a:prstGeom prst="wedgeRoundRectCallout">
            <a:avLst>
              <a:gd name="adj1" fmla="val -31625"/>
              <a:gd name="adj2" fmla="val 57344"/>
              <a:gd name="adj3" fmla="val 16667"/>
            </a:avLst>
          </a:prstGeom>
          <a:solidFill>
            <a:schemeClr val="bg1"/>
          </a:solidFill>
          <a:ln w="3175" cmpd="sng">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79819" tIns="0" rIns="78534" bIns="0" rtlCol="0" anchor="ctr" anchorCtr="1">
            <a:noAutofit/>
          </a:bodyPr>
          <a:lstStyle/>
          <a:p>
            <a:pPr algn="ctr"/>
            <a:r>
              <a:rPr lang="de-DE" sz="900" dirty="0">
                <a:solidFill>
                  <a:schemeClr val="tx1"/>
                </a:solidFill>
              </a:rPr>
              <a:t>Dass die Preise für den Verbraucher wieder sinken und bezahlbar bleiben</a:t>
            </a:r>
          </a:p>
        </p:txBody>
      </p:sp>
      <p:sp>
        <p:nvSpPr>
          <p:cNvPr id="104" name="Abgerundete rechteckige Legende 103"/>
          <p:cNvSpPr/>
          <p:nvPr/>
        </p:nvSpPr>
        <p:spPr>
          <a:xfrm>
            <a:off x="2520995" y="3290154"/>
            <a:ext cx="3179181" cy="455008"/>
          </a:xfrm>
          <a:prstGeom prst="wedgeRoundRectCallout">
            <a:avLst>
              <a:gd name="adj1" fmla="val -10188"/>
              <a:gd name="adj2" fmla="val 77390"/>
              <a:gd name="adj3" fmla="val 16667"/>
            </a:avLst>
          </a:prstGeom>
          <a:solidFill>
            <a:schemeClr val="bg1"/>
          </a:solidFill>
          <a:ln w="3175" cmpd="sng">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79819" tIns="0" rIns="78534" bIns="0" rtlCol="0" anchor="ctr" anchorCtr="1">
            <a:noAutofit/>
          </a:bodyPr>
          <a:lstStyle/>
          <a:p>
            <a:pPr algn="ctr"/>
            <a:r>
              <a:rPr lang="de-DE" sz="900" dirty="0">
                <a:solidFill>
                  <a:schemeClr val="tx1"/>
                </a:solidFill>
              </a:rPr>
              <a:t>Faire und günstige Versorgung, nicht nur eigene Profit denken</a:t>
            </a:r>
          </a:p>
        </p:txBody>
      </p:sp>
      <p:sp>
        <p:nvSpPr>
          <p:cNvPr id="107" name="Abgerundete rechteckige Legende 86">
            <a:extLst>
              <a:ext uri="{FF2B5EF4-FFF2-40B4-BE49-F238E27FC236}">
                <a16:creationId xmlns:a16="http://schemas.microsoft.com/office/drawing/2014/main" id="{F13CC5A7-6528-4D6B-B6AB-AAA325411891}"/>
              </a:ext>
            </a:extLst>
          </p:cNvPr>
          <p:cNvSpPr/>
          <p:nvPr/>
        </p:nvSpPr>
        <p:spPr>
          <a:xfrm>
            <a:off x="5843743" y="3147563"/>
            <a:ext cx="2939784" cy="455008"/>
          </a:xfrm>
          <a:prstGeom prst="wedgeRoundRectCallout">
            <a:avLst>
              <a:gd name="adj1" fmla="val -26394"/>
              <a:gd name="adj2" fmla="val 73506"/>
              <a:gd name="adj3" fmla="val 16667"/>
            </a:avLst>
          </a:prstGeom>
          <a:solidFill>
            <a:schemeClr val="bg1"/>
          </a:solidFill>
          <a:ln w="3175" cmpd="sng">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79819" tIns="0" rIns="78534" bIns="0" rtlCol="0" anchor="ctr" anchorCtr="1">
            <a:noAutofit/>
          </a:bodyPr>
          <a:lstStyle/>
          <a:p>
            <a:pPr algn="ctr"/>
            <a:r>
              <a:rPr lang="de-DE" sz="900" dirty="0">
                <a:solidFill>
                  <a:schemeClr val="tx1"/>
                </a:solidFill>
              </a:rPr>
              <a:t>Neue Energiequellen, Umsetzen von ökologischer Energiegewinnung</a:t>
            </a:r>
          </a:p>
        </p:txBody>
      </p:sp>
      <p:grpSp>
        <p:nvGrpSpPr>
          <p:cNvPr id="4" name="Gruppieren 3"/>
          <p:cNvGrpSpPr/>
          <p:nvPr/>
        </p:nvGrpSpPr>
        <p:grpSpPr>
          <a:xfrm>
            <a:off x="1400129" y="3900364"/>
            <a:ext cx="6414638" cy="634165"/>
            <a:chOff x="1400129" y="3900364"/>
            <a:chExt cx="6414638" cy="634165"/>
          </a:xfrm>
        </p:grpSpPr>
        <p:sp>
          <p:nvSpPr>
            <p:cNvPr id="110" name="Freeform 44"/>
            <p:cNvSpPr>
              <a:spLocks noEditPoints="1"/>
            </p:cNvSpPr>
            <p:nvPr/>
          </p:nvSpPr>
          <p:spPr bwMode="auto">
            <a:xfrm>
              <a:off x="7701702" y="3912007"/>
              <a:ext cx="113065" cy="528361"/>
            </a:xfrm>
            <a:custGeom>
              <a:avLst/>
              <a:gdLst>
                <a:gd name="T0" fmla="*/ 202 w 208"/>
                <a:gd name="T1" fmla="*/ 746 h 972"/>
                <a:gd name="T2" fmla="*/ 196 w 208"/>
                <a:gd name="T3" fmla="*/ 694 h 972"/>
                <a:gd name="T4" fmla="*/ 190 w 208"/>
                <a:gd name="T5" fmla="*/ 638 h 972"/>
                <a:gd name="T6" fmla="*/ 188 w 208"/>
                <a:gd name="T7" fmla="*/ 594 h 972"/>
                <a:gd name="T8" fmla="*/ 190 w 208"/>
                <a:gd name="T9" fmla="*/ 516 h 972"/>
                <a:gd name="T10" fmla="*/ 198 w 208"/>
                <a:gd name="T11" fmla="*/ 488 h 972"/>
                <a:gd name="T12" fmla="*/ 180 w 208"/>
                <a:gd name="T13" fmla="*/ 402 h 972"/>
                <a:gd name="T14" fmla="*/ 190 w 208"/>
                <a:gd name="T15" fmla="*/ 312 h 972"/>
                <a:gd name="T16" fmla="*/ 208 w 208"/>
                <a:gd name="T17" fmla="*/ 210 h 972"/>
                <a:gd name="T18" fmla="*/ 182 w 208"/>
                <a:gd name="T19" fmla="*/ 168 h 972"/>
                <a:gd name="T20" fmla="*/ 182 w 208"/>
                <a:gd name="T21" fmla="*/ 148 h 972"/>
                <a:gd name="T22" fmla="*/ 164 w 208"/>
                <a:gd name="T23" fmla="*/ 104 h 972"/>
                <a:gd name="T24" fmla="*/ 156 w 208"/>
                <a:gd name="T25" fmla="*/ 52 h 972"/>
                <a:gd name="T26" fmla="*/ 134 w 208"/>
                <a:gd name="T27" fmla="*/ 16 h 972"/>
                <a:gd name="T28" fmla="*/ 96 w 208"/>
                <a:gd name="T29" fmla="*/ 2 h 972"/>
                <a:gd name="T30" fmla="*/ 52 w 208"/>
                <a:gd name="T31" fmla="*/ 22 h 972"/>
                <a:gd name="T32" fmla="*/ 40 w 208"/>
                <a:gd name="T33" fmla="*/ 76 h 972"/>
                <a:gd name="T34" fmla="*/ 42 w 208"/>
                <a:gd name="T35" fmla="*/ 96 h 972"/>
                <a:gd name="T36" fmla="*/ 52 w 208"/>
                <a:gd name="T37" fmla="*/ 104 h 972"/>
                <a:gd name="T38" fmla="*/ 54 w 208"/>
                <a:gd name="T39" fmla="*/ 134 h 972"/>
                <a:gd name="T40" fmla="*/ 70 w 208"/>
                <a:gd name="T41" fmla="*/ 132 h 972"/>
                <a:gd name="T42" fmla="*/ 84 w 208"/>
                <a:gd name="T43" fmla="*/ 150 h 972"/>
                <a:gd name="T44" fmla="*/ 36 w 208"/>
                <a:gd name="T45" fmla="*/ 238 h 972"/>
                <a:gd name="T46" fmla="*/ 26 w 208"/>
                <a:gd name="T47" fmla="*/ 286 h 972"/>
                <a:gd name="T48" fmla="*/ 44 w 208"/>
                <a:gd name="T49" fmla="*/ 314 h 972"/>
                <a:gd name="T50" fmla="*/ 36 w 208"/>
                <a:gd name="T51" fmla="*/ 392 h 972"/>
                <a:gd name="T52" fmla="*/ 26 w 208"/>
                <a:gd name="T53" fmla="*/ 482 h 972"/>
                <a:gd name="T54" fmla="*/ 18 w 208"/>
                <a:gd name="T55" fmla="*/ 546 h 972"/>
                <a:gd name="T56" fmla="*/ 38 w 208"/>
                <a:gd name="T57" fmla="*/ 556 h 972"/>
                <a:gd name="T58" fmla="*/ 44 w 208"/>
                <a:gd name="T59" fmla="*/ 608 h 972"/>
                <a:gd name="T60" fmla="*/ 50 w 208"/>
                <a:gd name="T61" fmla="*/ 674 h 972"/>
                <a:gd name="T62" fmla="*/ 46 w 208"/>
                <a:gd name="T63" fmla="*/ 732 h 972"/>
                <a:gd name="T64" fmla="*/ 60 w 208"/>
                <a:gd name="T65" fmla="*/ 832 h 972"/>
                <a:gd name="T66" fmla="*/ 62 w 208"/>
                <a:gd name="T67" fmla="*/ 864 h 972"/>
                <a:gd name="T68" fmla="*/ 50 w 208"/>
                <a:gd name="T69" fmla="*/ 904 h 972"/>
                <a:gd name="T70" fmla="*/ 14 w 208"/>
                <a:gd name="T71" fmla="*/ 928 h 972"/>
                <a:gd name="T72" fmla="*/ 24 w 208"/>
                <a:gd name="T73" fmla="*/ 942 h 972"/>
                <a:gd name="T74" fmla="*/ 88 w 208"/>
                <a:gd name="T75" fmla="*/ 916 h 972"/>
                <a:gd name="T76" fmla="*/ 98 w 208"/>
                <a:gd name="T77" fmla="*/ 920 h 972"/>
                <a:gd name="T78" fmla="*/ 114 w 208"/>
                <a:gd name="T79" fmla="*/ 924 h 972"/>
                <a:gd name="T80" fmla="*/ 124 w 208"/>
                <a:gd name="T81" fmla="*/ 878 h 972"/>
                <a:gd name="T82" fmla="*/ 118 w 208"/>
                <a:gd name="T83" fmla="*/ 790 h 972"/>
                <a:gd name="T84" fmla="*/ 110 w 208"/>
                <a:gd name="T85" fmla="*/ 684 h 972"/>
                <a:gd name="T86" fmla="*/ 118 w 208"/>
                <a:gd name="T87" fmla="*/ 672 h 972"/>
                <a:gd name="T88" fmla="*/ 126 w 208"/>
                <a:gd name="T89" fmla="*/ 724 h 972"/>
                <a:gd name="T90" fmla="*/ 148 w 208"/>
                <a:gd name="T91" fmla="*/ 858 h 972"/>
                <a:gd name="T92" fmla="*/ 138 w 208"/>
                <a:gd name="T93" fmla="*/ 930 h 972"/>
                <a:gd name="T94" fmla="*/ 108 w 208"/>
                <a:gd name="T95" fmla="*/ 956 h 972"/>
                <a:gd name="T96" fmla="*/ 112 w 208"/>
                <a:gd name="T97" fmla="*/ 970 h 972"/>
                <a:gd name="T98" fmla="*/ 158 w 208"/>
                <a:gd name="T99" fmla="*/ 964 h 972"/>
                <a:gd name="T100" fmla="*/ 202 w 208"/>
                <a:gd name="T101" fmla="*/ 944 h 972"/>
                <a:gd name="T102" fmla="*/ 208 w 208"/>
                <a:gd name="T103" fmla="*/ 872 h 972"/>
                <a:gd name="T104" fmla="*/ 48 w 208"/>
                <a:gd name="T105" fmla="*/ 250 h 972"/>
                <a:gd name="T106" fmla="*/ 82 w 208"/>
                <a:gd name="T107" fmla="*/ 170 h 972"/>
                <a:gd name="T108" fmla="*/ 80 w 208"/>
                <a:gd name="T109" fmla="*/ 20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972">
                  <a:moveTo>
                    <a:pt x="208" y="856"/>
                  </a:moveTo>
                  <a:lnTo>
                    <a:pt x="208" y="856"/>
                  </a:lnTo>
                  <a:lnTo>
                    <a:pt x="206" y="830"/>
                  </a:lnTo>
                  <a:lnTo>
                    <a:pt x="204" y="786"/>
                  </a:lnTo>
                  <a:lnTo>
                    <a:pt x="202" y="746"/>
                  </a:lnTo>
                  <a:lnTo>
                    <a:pt x="202" y="722"/>
                  </a:lnTo>
                  <a:lnTo>
                    <a:pt x="202" y="722"/>
                  </a:lnTo>
                  <a:lnTo>
                    <a:pt x="198" y="708"/>
                  </a:lnTo>
                  <a:lnTo>
                    <a:pt x="196" y="694"/>
                  </a:lnTo>
                  <a:lnTo>
                    <a:pt x="196" y="694"/>
                  </a:lnTo>
                  <a:lnTo>
                    <a:pt x="196" y="670"/>
                  </a:lnTo>
                  <a:lnTo>
                    <a:pt x="196" y="654"/>
                  </a:lnTo>
                  <a:lnTo>
                    <a:pt x="194" y="646"/>
                  </a:lnTo>
                  <a:lnTo>
                    <a:pt x="190" y="638"/>
                  </a:lnTo>
                  <a:lnTo>
                    <a:pt x="190" y="638"/>
                  </a:lnTo>
                  <a:lnTo>
                    <a:pt x="186" y="626"/>
                  </a:lnTo>
                  <a:lnTo>
                    <a:pt x="186" y="616"/>
                  </a:lnTo>
                  <a:lnTo>
                    <a:pt x="188" y="606"/>
                  </a:lnTo>
                  <a:lnTo>
                    <a:pt x="188" y="594"/>
                  </a:lnTo>
                  <a:lnTo>
                    <a:pt x="188" y="594"/>
                  </a:lnTo>
                  <a:lnTo>
                    <a:pt x="188" y="574"/>
                  </a:lnTo>
                  <a:lnTo>
                    <a:pt x="188" y="550"/>
                  </a:lnTo>
                  <a:lnTo>
                    <a:pt x="186" y="518"/>
                  </a:lnTo>
                  <a:lnTo>
                    <a:pt x="186" y="518"/>
                  </a:lnTo>
                  <a:lnTo>
                    <a:pt x="190" y="516"/>
                  </a:lnTo>
                  <a:lnTo>
                    <a:pt x="192" y="512"/>
                  </a:lnTo>
                  <a:lnTo>
                    <a:pt x="196" y="508"/>
                  </a:lnTo>
                  <a:lnTo>
                    <a:pt x="196" y="508"/>
                  </a:lnTo>
                  <a:lnTo>
                    <a:pt x="198" y="498"/>
                  </a:lnTo>
                  <a:lnTo>
                    <a:pt x="198" y="488"/>
                  </a:lnTo>
                  <a:lnTo>
                    <a:pt x="196" y="474"/>
                  </a:lnTo>
                  <a:lnTo>
                    <a:pt x="196" y="474"/>
                  </a:lnTo>
                  <a:lnTo>
                    <a:pt x="186" y="434"/>
                  </a:lnTo>
                  <a:lnTo>
                    <a:pt x="180" y="402"/>
                  </a:lnTo>
                  <a:lnTo>
                    <a:pt x="180" y="402"/>
                  </a:lnTo>
                  <a:lnTo>
                    <a:pt x="180" y="390"/>
                  </a:lnTo>
                  <a:lnTo>
                    <a:pt x="182" y="374"/>
                  </a:lnTo>
                  <a:lnTo>
                    <a:pt x="186" y="348"/>
                  </a:lnTo>
                  <a:lnTo>
                    <a:pt x="186" y="348"/>
                  </a:lnTo>
                  <a:lnTo>
                    <a:pt x="190" y="312"/>
                  </a:lnTo>
                  <a:lnTo>
                    <a:pt x="194" y="286"/>
                  </a:lnTo>
                  <a:lnTo>
                    <a:pt x="200" y="240"/>
                  </a:lnTo>
                  <a:lnTo>
                    <a:pt x="200" y="240"/>
                  </a:lnTo>
                  <a:lnTo>
                    <a:pt x="206" y="224"/>
                  </a:lnTo>
                  <a:lnTo>
                    <a:pt x="208" y="210"/>
                  </a:lnTo>
                  <a:lnTo>
                    <a:pt x="206" y="200"/>
                  </a:lnTo>
                  <a:lnTo>
                    <a:pt x="202" y="190"/>
                  </a:lnTo>
                  <a:lnTo>
                    <a:pt x="198" y="182"/>
                  </a:lnTo>
                  <a:lnTo>
                    <a:pt x="192" y="176"/>
                  </a:lnTo>
                  <a:lnTo>
                    <a:pt x="182" y="168"/>
                  </a:lnTo>
                  <a:lnTo>
                    <a:pt x="182" y="168"/>
                  </a:lnTo>
                  <a:lnTo>
                    <a:pt x="180" y="164"/>
                  </a:lnTo>
                  <a:lnTo>
                    <a:pt x="180" y="158"/>
                  </a:lnTo>
                  <a:lnTo>
                    <a:pt x="182" y="148"/>
                  </a:lnTo>
                  <a:lnTo>
                    <a:pt x="182" y="148"/>
                  </a:lnTo>
                  <a:lnTo>
                    <a:pt x="178" y="132"/>
                  </a:lnTo>
                  <a:lnTo>
                    <a:pt x="172" y="114"/>
                  </a:lnTo>
                  <a:lnTo>
                    <a:pt x="172" y="114"/>
                  </a:lnTo>
                  <a:lnTo>
                    <a:pt x="168" y="108"/>
                  </a:lnTo>
                  <a:lnTo>
                    <a:pt x="164" y="104"/>
                  </a:lnTo>
                  <a:lnTo>
                    <a:pt x="160" y="96"/>
                  </a:lnTo>
                  <a:lnTo>
                    <a:pt x="160" y="76"/>
                  </a:lnTo>
                  <a:lnTo>
                    <a:pt x="160" y="76"/>
                  </a:lnTo>
                  <a:lnTo>
                    <a:pt x="160" y="64"/>
                  </a:lnTo>
                  <a:lnTo>
                    <a:pt x="156" y="52"/>
                  </a:lnTo>
                  <a:lnTo>
                    <a:pt x="152" y="42"/>
                  </a:lnTo>
                  <a:lnTo>
                    <a:pt x="148" y="34"/>
                  </a:lnTo>
                  <a:lnTo>
                    <a:pt x="138" y="22"/>
                  </a:lnTo>
                  <a:lnTo>
                    <a:pt x="134" y="16"/>
                  </a:lnTo>
                  <a:lnTo>
                    <a:pt x="134" y="16"/>
                  </a:lnTo>
                  <a:lnTo>
                    <a:pt x="128" y="10"/>
                  </a:lnTo>
                  <a:lnTo>
                    <a:pt x="122" y="6"/>
                  </a:lnTo>
                  <a:lnTo>
                    <a:pt x="116" y="2"/>
                  </a:lnTo>
                  <a:lnTo>
                    <a:pt x="108" y="0"/>
                  </a:lnTo>
                  <a:lnTo>
                    <a:pt x="96" y="2"/>
                  </a:lnTo>
                  <a:lnTo>
                    <a:pt x="82" y="4"/>
                  </a:lnTo>
                  <a:lnTo>
                    <a:pt x="70" y="10"/>
                  </a:lnTo>
                  <a:lnTo>
                    <a:pt x="62" y="16"/>
                  </a:lnTo>
                  <a:lnTo>
                    <a:pt x="52" y="22"/>
                  </a:lnTo>
                  <a:lnTo>
                    <a:pt x="52" y="22"/>
                  </a:lnTo>
                  <a:lnTo>
                    <a:pt x="48" y="32"/>
                  </a:lnTo>
                  <a:lnTo>
                    <a:pt x="46" y="40"/>
                  </a:lnTo>
                  <a:lnTo>
                    <a:pt x="42" y="58"/>
                  </a:lnTo>
                  <a:lnTo>
                    <a:pt x="40" y="76"/>
                  </a:lnTo>
                  <a:lnTo>
                    <a:pt x="40" y="76"/>
                  </a:lnTo>
                  <a:lnTo>
                    <a:pt x="36" y="84"/>
                  </a:lnTo>
                  <a:lnTo>
                    <a:pt x="34" y="90"/>
                  </a:lnTo>
                  <a:lnTo>
                    <a:pt x="34" y="94"/>
                  </a:lnTo>
                  <a:lnTo>
                    <a:pt x="36" y="96"/>
                  </a:lnTo>
                  <a:lnTo>
                    <a:pt x="42" y="96"/>
                  </a:lnTo>
                  <a:lnTo>
                    <a:pt x="46" y="96"/>
                  </a:lnTo>
                  <a:lnTo>
                    <a:pt x="46" y="96"/>
                  </a:lnTo>
                  <a:lnTo>
                    <a:pt x="48" y="96"/>
                  </a:lnTo>
                  <a:lnTo>
                    <a:pt x="50" y="98"/>
                  </a:lnTo>
                  <a:lnTo>
                    <a:pt x="52" y="104"/>
                  </a:lnTo>
                  <a:lnTo>
                    <a:pt x="52" y="112"/>
                  </a:lnTo>
                  <a:lnTo>
                    <a:pt x="52" y="112"/>
                  </a:lnTo>
                  <a:lnTo>
                    <a:pt x="52" y="122"/>
                  </a:lnTo>
                  <a:lnTo>
                    <a:pt x="52" y="130"/>
                  </a:lnTo>
                  <a:lnTo>
                    <a:pt x="54" y="134"/>
                  </a:lnTo>
                  <a:lnTo>
                    <a:pt x="56" y="134"/>
                  </a:lnTo>
                  <a:lnTo>
                    <a:pt x="62" y="134"/>
                  </a:lnTo>
                  <a:lnTo>
                    <a:pt x="64" y="132"/>
                  </a:lnTo>
                  <a:lnTo>
                    <a:pt x="64" y="132"/>
                  </a:lnTo>
                  <a:lnTo>
                    <a:pt x="70" y="132"/>
                  </a:lnTo>
                  <a:lnTo>
                    <a:pt x="76" y="134"/>
                  </a:lnTo>
                  <a:lnTo>
                    <a:pt x="78" y="136"/>
                  </a:lnTo>
                  <a:lnTo>
                    <a:pt x="82" y="140"/>
                  </a:lnTo>
                  <a:lnTo>
                    <a:pt x="84" y="146"/>
                  </a:lnTo>
                  <a:lnTo>
                    <a:pt x="84" y="150"/>
                  </a:lnTo>
                  <a:lnTo>
                    <a:pt x="84" y="150"/>
                  </a:lnTo>
                  <a:lnTo>
                    <a:pt x="84" y="154"/>
                  </a:lnTo>
                  <a:lnTo>
                    <a:pt x="84" y="158"/>
                  </a:lnTo>
                  <a:lnTo>
                    <a:pt x="80" y="160"/>
                  </a:lnTo>
                  <a:lnTo>
                    <a:pt x="36" y="238"/>
                  </a:lnTo>
                  <a:lnTo>
                    <a:pt x="36" y="238"/>
                  </a:lnTo>
                  <a:lnTo>
                    <a:pt x="26" y="254"/>
                  </a:lnTo>
                  <a:lnTo>
                    <a:pt x="22" y="266"/>
                  </a:lnTo>
                  <a:lnTo>
                    <a:pt x="22" y="278"/>
                  </a:lnTo>
                  <a:lnTo>
                    <a:pt x="26" y="286"/>
                  </a:lnTo>
                  <a:lnTo>
                    <a:pt x="30" y="294"/>
                  </a:lnTo>
                  <a:lnTo>
                    <a:pt x="34" y="298"/>
                  </a:lnTo>
                  <a:lnTo>
                    <a:pt x="40" y="302"/>
                  </a:lnTo>
                  <a:lnTo>
                    <a:pt x="40" y="302"/>
                  </a:lnTo>
                  <a:lnTo>
                    <a:pt x="44" y="314"/>
                  </a:lnTo>
                  <a:lnTo>
                    <a:pt x="46" y="326"/>
                  </a:lnTo>
                  <a:lnTo>
                    <a:pt x="44" y="340"/>
                  </a:lnTo>
                  <a:lnTo>
                    <a:pt x="44" y="354"/>
                  </a:lnTo>
                  <a:lnTo>
                    <a:pt x="38" y="378"/>
                  </a:lnTo>
                  <a:lnTo>
                    <a:pt x="36" y="392"/>
                  </a:lnTo>
                  <a:lnTo>
                    <a:pt x="36" y="392"/>
                  </a:lnTo>
                  <a:lnTo>
                    <a:pt x="32" y="434"/>
                  </a:lnTo>
                  <a:lnTo>
                    <a:pt x="28" y="474"/>
                  </a:lnTo>
                  <a:lnTo>
                    <a:pt x="28" y="474"/>
                  </a:lnTo>
                  <a:lnTo>
                    <a:pt x="26" y="482"/>
                  </a:lnTo>
                  <a:lnTo>
                    <a:pt x="24" y="494"/>
                  </a:lnTo>
                  <a:lnTo>
                    <a:pt x="18" y="510"/>
                  </a:lnTo>
                  <a:lnTo>
                    <a:pt x="18" y="510"/>
                  </a:lnTo>
                  <a:lnTo>
                    <a:pt x="16" y="532"/>
                  </a:lnTo>
                  <a:lnTo>
                    <a:pt x="18" y="546"/>
                  </a:lnTo>
                  <a:lnTo>
                    <a:pt x="18" y="546"/>
                  </a:lnTo>
                  <a:lnTo>
                    <a:pt x="24" y="550"/>
                  </a:lnTo>
                  <a:lnTo>
                    <a:pt x="36" y="554"/>
                  </a:lnTo>
                  <a:lnTo>
                    <a:pt x="36" y="554"/>
                  </a:lnTo>
                  <a:lnTo>
                    <a:pt x="38" y="556"/>
                  </a:lnTo>
                  <a:lnTo>
                    <a:pt x="40" y="560"/>
                  </a:lnTo>
                  <a:lnTo>
                    <a:pt x="42" y="576"/>
                  </a:lnTo>
                  <a:lnTo>
                    <a:pt x="44" y="594"/>
                  </a:lnTo>
                  <a:lnTo>
                    <a:pt x="44" y="608"/>
                  </a:lnTo>
                  <a:lnTo>
                    <a:pt x="44" y="608"/>
                  </a:lnTo>
                  <a:lnTo>
                    <a:pt x="42" y="620"/>
                  </a:lnTo>
                  <a:lnTo>
                    <a:pt x="44" y="638"/>
                  </a:lnTo>
                  <a:lnTo>
                    <a:pt x="48" y="660"/>
                  </a:lnTo>
                  <a:lnTo>
                    <a:pt x="50" y="674"/>
                  </a:lnTo>
                  <a:lnTo>
                    <a:pt x="50" y="674"/>
                  </a:lnTo>
                  <a:lnTo>
                    <a:pt x="52" y="686"/>
                  </a:lnTo>
                  <a:lnTo>
                    <a:pt x="52" y="698"/>
                  </a:lnTo>
                  <a:lnTo>
                    <a:pt x="48" y="716"/>
                  </a:lnTo>
                  <a:lnTo>
                    <a:pt x="48" y="716"/>
                  </a:lnTo>
                  <a:lnTo>
                    <a:pt x="46" y="732"/>
                  </a:lnTo>
                  <a:lnTo>
                    <a:pt x="48" y="762"/>
                  </a:lnTo>
                  <a:lnTo>
                    <a:pt x="50" y="810"/>
                  </a:lnTo>
                  <a:lnTo>
                    <a:pt x="50" y="810"/>
                  </a:lnTo>
                  <a:lnTo>
                    <a:pt x="54" y="818"/>
                  </a:lnTo>
                  <a:lnTo>
                    <a:pt x="60" y="832"/>
                  </a:lnTo>
                  <a:lnTo>
                    <a:pt x="68" y="850"/>
                  </a:lnTo>
                  <a:lnTo>
                    <a:pt x="68" y="850"/>
                  </a:lnTo>
                  <a:lnTo>
                    <a:pt x="68" y="854"/>
                  </a:lnTo>
                  <a:lnTo>
                    <a:pt x="64" y="858"/>
                  </a:lnTo>
                  <a:lnTo>
                    <a:pt x="62" y="864"/>
                  </a:lnTo>
                  <a:lnTo>
                    <a:pt x="60" y="870"/>
                  </a:lnTo>
                  <a:lnTo>
                    <a:pt x="60" y="870"/>
                  </a:lnTo>
                  <a:lnTo>
                    <a:pt x="58" y="880"/>
                  </a:lnTo>
                  <a:lnTo>
                    <a:pt x="56" y="890"/>
                  </a:lnTo>
                  <a:lnTo>
                    <a:pt x="50" y="904"/>
                  </a:lnTo>
                  <a:lnTo>
                    <a:pt x="50" y="904"/>
                  </a:lnTo>
                  <a:lnTo>
                    <a:pt x="32" y="918"/>
                  </a:lnTo>
                  <a:lnTo>
                    <a:pt x="22" y="924"/>
                  </a:lnTo>
                  <a:lnTo>
                    <a:pt x="14" y="928"/>
                  </a:lnTo>
                  <a:lnTo>
                    <a:pt x="14" y="928"/>
                  </a:lnTo>
                  <a:lnTo>
                    <a:pt x="8" y="930"/>
                  </a:lnTo>
                  <a:lnTo>
                    <a:pt x="4" y="934"/>
                  </a:lnTo>
                  <a:lnTo>
                    <a:pt x="0" y="940"/>
                  </a:lnTo>
                  <a:lnTo>
                    <a:pt x="0" y="940"/>
                  </a:lnTo>
                  <a:lnTo>
                    <a:pt x="24" y="942"/>
                  </a:lnTo>
                  <a:lnTo>
                    <a:pt x="54" y="940"/>
                  </a:lnTo>
                  <a:lnTo>
                    <a:pt x="54" y="940"/>
                  </a:lnTo>
                  <a:lnTo>
                    <a:pt x="62" y="936"/>
                  </a:lnTo>
                  <a:lnTo>
                    <a:pt x="74" y="928"/>
                  </a:lnTo>
                  <a:lnTo>
                    <a:pt x="88" y="916"/>
                  </a:lnTo>
                  <a:lnTo>
                    <a:pt x="88" y="916"/>
                  </a:lnTo>
                  <a:lnTo>
                    <a:pt x="94" y="916"/>
                  </a:lnTo>
                  <a:lnTo>
                    <a:pt x="96" y="918"/>
                  </a:lnTo>
                  <a:lnTo>
                    <a:pt x="98" y="920"/>
                  </a:lnTo>
                  <a:lnTo>
                    <a:pt x="98" y="920"/>
                  </a:lnTo>
                  <a:lnTo>
                    <a:pt x="100" y="924"/>
                  </a:lnTo>
                  <a:lnTo>
                    <a:pt x="106" y="926"/>
                  </a:lnTo>
                  <a:lnTo>
                    <a:pt x="110" y="926"/>
                  </a:lnTo>
                  <a:lnTo>
                    <a:pt x="114" y="924"/>
                  </a:lnTo>
                  <a:lnTo>
                    <a:pt x="114" y="924"/>
                  </a:lnTo>
                  <a:lnTo>
                    <a:pt x="118" y="916"/>
                  </a:lnTo>
                  <a:lnTo>
                    <a:pt x="118" y="908"/>
                  </a:lnTo>
                  <a:lnTo>
                    <a:pt x="122" y="890"/>
                  </a:lnTo>
                  <a:lnTo>
                    <a:pt x="122" y="890"/>
                  </a:lnTo>
                  <a:lnTo>
                    <a:pt x="124" y="878"/>
                  </a:lnTo>
                  <a:lnTo>
                    <a:pt x="126" y="864"/>
                  </a:lnTo>
                  <a:lnTo>
                    <a:pt x="128" y="848"/>
                  </a:lnTo>
                  <a:lnTo>
                    <a:pt x="126" y="832"/>
                  </a:lnTo>
                  <a:lnTo>
                    <a:pt x="126" y="832"/>
                  </a:lnTo>
                  <a:lnTo>
                    <a:pt x="118" y="790"/>
                  </a:lnTo>
                  <a:lnTo>
                    <a:pt x="112" y="752"/>
                  </a:lnTo>
                  <a:lnTo>
                    <a:pt x="112" y="752"/>
                  </a:lnTo>
                  <a:lnTo>
                    <a:pt x="110" y="734"/>
                  </a:lnTo>
                  <a:lnTo>
                    <a:pt x="110" y="708"/>
                  </a:lnTo>
                  <a:lnTo>
                    <a:pt x="110" y="684"/>
                  </a:lnTo>
                  <a:lnTo>
                    <a:pt x="112" y="668"/>
                  </a:lnTo>
                  <a:lnTo>
                    <a:pt x="112" y="668"/>
                  </a:lnTo>
                  <a:lnTo>
                    <a:pt x="114" y="664"/>
                  </a:lnTo>
                  <a:lnTo>
                    <a:pt x="116" y="664"/>
                  </a:lnTo>
                  <a:lnTo>
                    <a:pt x="118" y="672"/>
                  </a:lnTo>
                  <a:lnTo>
                    <a:pt x="118" y="672"/>
                  </a:lnTo>
                  <a:lnTo>
                    <a:pt x="124" y="688"/>
                  </a:lnTo>
                  <a:lnTo>
                    <a:pt x="130" y="700"/>
                  </a:lnTo>
                  <a:lnTo>
                    <a:pt x="126" y="724"/>
                  </a:lnTo>
                  <a:lnTo>
                    <a:pt x="126" y="724"/>
                  </a:lnTo>
                  <a:lnTo>
                    <a:pt x="134" y="746"/>
                  </a:lnTo>
                  <a:lnTo>
                    <a:pt x="142" y="772"/>
                  </a:lnTo>
                  <a:lnTo>
                    <a:pt x="142" y="772"/>
                  </a:lnTo>
                  <a:lnTo>
                    <a:pt x="148" y="858"/>
                  </a:lnTo>
                  <a:lnTo>
                    <a:pt x="148" y="858"/>
                  </a:lnTo>
                  <a:lnTo>
                    <a:pt x="144" y="896"/>
                  </a:lnTo>
                  <a:lnTo>
                    <a:pt x="144" y="896"/>
                  </a:lnTo>
                  <a:lnTo>
                    <a:pt x="142" y="924"/>
                  </a:lnTo>
                  <a:lnTo>
                    <a:pt x="142" y="924"/>
                  </a:lnTo>
                  <a:lnTo>
                    <a:pt x="138" y="930"/>
                  </a:lnTo>
                  <a:lnTo>
                    <a:pt x="130" y="940"/>
                  </a:lnTo>
                  <a:lnTo>
                    <a:pt x="118" y="950"/>
                  </a:lnTo>
                  <a:lnTo>
                    <a:pt x="118" y="950"/>
                  </a:lnTo>
                  <a:lnTo>
                    <a:pt x="112" y="954"/>
                  </a:lnTo>
                  <a:lnTo>
                    <a:pt x="108" y="956"/>
                  </a:lnTo>
                  <a:lnTo>
                    <a:pt x="106" y="962"/>
                  </a:lnTo>
                  <a:lnTo>
                    <a:pt x="106" y="968"/>
                  </a:lnTo>
                  <a:lnTo>
                    <a:pt x="108" y="970"/>
                  </a:lnTo>
                  <a:lnTo>
                    <a:pt x="108" y="970"/>
                  </a:lnTo>
                  <a:lnTo>
                    <a:pt x="112" y="970"/>
                  </a:lnTo>
                  <a:lnTo>
                    <a:pt x="112" y="970"/>
                  </a:lnTo>
                  <a:lnTo>
                    <a:pt x="124" y="972"/>
                  </a:lnTo>
                  <a:lnTo>
                    <a:pt x="136" y="970"/>
                  </a:lnTo>
                  <a:lnTo>
                    <a:pt x="148" y="966"/>
                  </a:lnTo>
                  <a:lnTo>
                    <a:pt x="158" y="964"/>
                  </a:lnTo>
                  <a:lnTo>
                    <a:pt x="174" y="956"/>
                  </a:lnTo>
                  <a:lnTo>
                    <a:pt x="180" y="952"/>
                  </a:lnTo>
                  <a:lnTo>
                    <a:pt x="186" y="936"/>
                  </a:lnTo>
                  <a:lnTo>
                    <a:pt x="186" y="944"/>
                  </a:lnTo>
                  <a:lnTo>
                    <a:pt x="202" y="944"/>
                  </a:lnTo>
                  <a:lnTo>
                    <a:pt x="202" y="944"/>
                  </a:lnTo>
                  <a:lnTo>
                    <a:pt x="202" y="916"/>
                  </a:lnTo>
                  <a:lnTo>
                    <a:pt x="202" y="916"/>
                  </a:lnTo>
                  <a:lnTo>
                    <a:pt x="206" y="890"/>
                  </a:lnTo>
                  <a:lnTo>
                    <a:pt x="208" y="872"/>
                  </a:lnTo>
                  <a:lnTo>
                    <a:pt x="208" y="856"/>
                  </a:lnTo>
                  <a:lnTo>
                    <a:pt x="208" y="856"/>
                  </a:lnTo>
                  <a:close/>
                  <a:moveTo>
                    <a:pt x="44" y="264"/>
                  </a:moveTo>
                  <a:lnTo>
                    <a:pt x="44" y="264"/>
                  </a:lnTo>
                  <a:lnTo>
                    <a:pt x="48" y="250"/>
                  </a:lnTo>
                  <a:lnTo>
                    <a:pt x="58" y="220"/>
                  </a:lnTo>
                  <a:lnTo>
                    <a:pt x="58" y="220"/>
                  </a:lnTo>
                  <a:lnTo>
                    <a:pt x="72" y="188"/>
                  </a:lnTo>
                  <a:lnTo>
                    <a:pt x="78" y="176"/>
                  </a:lnTo>
                  <a:lnTo>
                    <a:pt x="82" y="170"/>
                  </a:lnTo>
                  <a:lnTo>
                    <a:pt x="84" y="168"/>
                  </a:lnTo>
                  <a:lnTo>
                    <a:pt x="74" y="202"/>
                  </a:lnTo>
                  <a:lnTo>
                    <a:pt x="116" y="154"/>
                  </a:lnTo>
                  <a:lnTo>
                    <a:pt x="116" y="154"/>
                  </a:lnTo>
                  <a:lnTo>
                    <a:pt x="80" y="208"/>
                  </a:lnTo>
                  <a:lnTo>
                    <a:pt x="44" y="264"/>
                  </a:lnTo>
                  <a:lnTo>
                    <a:pt x="44" y="26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grpSp>
          <p:nvGrpSpPr>
            <p:cNvPr id="112" name="Gruppieren 111"/>
            <p:cNvGrpSpPr/>
            <p:nvPr/>
          </p:nvGrpSpPr>
          <p:grpSpPr>
            <a:xfrm flipH="1">
              <a:off x="2412584" y="3900364"/>
              <a:ext cx="151739" cy="543305"/>
              <a:chOff x="5918620" y="2583548"/>
              <a:chExt cx="215136" cy="812276"/>
            </a:xfrm>
            <a:solidFill>
              <a:schemeClr val="bg2"/>
            </a:solidFill>
          </p:grpSpPr>
          <p:sp>
            <p:nvSpPr>
              <p:cNvPr id="116" name="Freeform 31"/>
              <p:cNvSpPr>
                <a:spLocks noEditPoints="1"/>
              </p:cNvSpPr>
              <p:nvPr/>
            </p:nvSpPr>
            <p:spPr bwMode="auto">
              <a:xfrm>
                <a:off x="5918620" y="2583557"/>
                <a:ext cx="215106" cy="812266"/>
              </a:xfrm>
              <a:custGeom>
                <a:avLst/>
                <a:gdLst>
                  <a:gd name="T0" fmla="*/ 138 w 268"/>
                  <a:gd name="T1" fmla="*/ 180 h 1012"/>
                  <a:gd name="T2" fmla="*/ 110 w 268"/>
                  <a:gd name="T3" fmla="*/ 168 h 1012"/>
                  <a:gd name="T4" fmla="*/ 96 w 268"/>
                  <a:gd name="T5" fmla="*/ 164 h 1012"/>
                  <a:gd name="T6" fmla="*/ 22 w 268"/>
                  <a:gd name="T7" fmla="*/ 218 h 1012"/>
                  <a:gd name="T8" fmla="*/ 4 w 268"/>
                  <a:gd name="T9" fmla="*/ 330 h 1012"/>
                  <a:gd name="T10" fmla="*/ 36 w 268"/>
                  <a:gd name="T11" fmla="*/ 368 h 1012"/>
                  <a:gd name="T12" fmla="*/ 52 w 268"/>
                  <a:gd name="T13" fmla="*/ 460 h 1012"/>
                  <a:gd name="T14" fmla="*/ 46 w 268"/>
                  <a:gd name="T15" fmla="*/ 498 h 1012"/>
                  <a:gd name="T16" fmla="*/ 50 w 268"/>
                  <a:gd name="T17" fmla="*/ 660 h 1012"/>
                  <a:gd name="T18" fmla="*/ 50 w 268"/>
                  <a:gd name="T19" fmla="*/ 760 h 1012"/>
                  <a:gd name="T20" fmla="*/ 44 w 268"/>
                  <a:gd name="T21" fmla="*/ 828 h 1012"/>
                  <a:gd name="T22" fmla="*/ 48 w 268"/>
                  <a:gd name="T23" fmla="*/ 898 h 1012"/>
                  <a:gd name="T24" fmla="*/ 54 w 268"/>
                  <a:gd name="T25" fmla="*/ 918 h 1012"/>
                  <a:gd name="T26" fmla="*/ 48 w 268"/>
                  <a:gd name="T27" fmla="*/ 932 h 1012"/>
                  <a:gd name="T28" fmla="*/ 14 w 268"/>
                  <a:gd name="T29" fmla="*/ 966 h 1012"/>
                  <a:gd name="T30" fmla="*/ 6 w 268"/>
                  <a:gd name="T31" fmla="*/ 990 h 1012"/>
                  <a:gd name="T32" fmla="*/ 62 w 268"/>
                  <a:gd name="T33" fmla="*/ 990 h 1012"/>
                  <a:gd name="T34" fmla="*/ 100 w 268"/>
                  <a:gd name="T35" fmla="*/ 976 h 1012"/>
                  <a:gd name="T36" fmla="*/ 118 w 268"/>
                  <a:gd name="T37" fmla="*/ 932 h 1012"/>
                  <a:gd name="T38" fmla="*/ 112 w 268"/>
                  <a:gd name="T39" fmla="*/ 886 h 1012"/>
                  <a:gd name="T40" fmla="*/ 112 w 268"/>
                  <a:gd name="T41" fmla="*/ 762 h 1012"/>
                  <a:gd name="T42" fmla="*/ 112 w 268"/>
                  <a:gd name="T43" fmla="*/ 732 h 1012"/>
                  <a:gd name="T44" fmla="*/ 136 w 268"/>
                  <a:gd name="T45" fmla="*/ 610 h 1012"/>
                  <a:gd name="T46" fmla="*/ 148 w 268"/>
                  <a:gd name="T47" fmla="*/ 600 h 1012"/>
                  <a:gd name="T48" fmla="*/ 168 w 268"/>
                  <a:gd name="T49" fmla="*/ 664 h 1012"/>
                  <a:gd name="T50" fmla="*/ 180 w 268"/>
                  <a:gd name="T51" fmla="*/ 740 h 1012"/>
                  <a:gd name="T52" fmla="*/ 192 w 268"/>
                  <a:gd name="T53" fmla="*/ 864 h 1012"/>
                  <a:gd name="T54" fmla="*/ 186 w 268"/>
                  <a:gd name="T55" fmla="*/ 924 h 1012"/>
                  <a:gd name="T56" fmla="*/ 194 w 268"/>
                  <a:gd name="T57" fmla="*/ 976 h 1012"/>
                  <a:gd name="T58" fmla="*/ 200 w 268"/>
                  <a:gd name="T59" fmla="*/ 974 h 1012"/>
                  <a:gd name="T60" fmla="*/ 196 w 268"/>
                  <a:gd name="T61" fmla="*/ 1008 h 1012"/>
                  <a:gd name="T62" fmla="*/ 250 w 268"/>
                  <a:gd name="T63" fmla="*/ 996 h 1012"/>
                  <a:gd name="T64" fmla="*/ 264 w 268"/>
                  <a:gd name="T65" fmla="*/ 940 h 1012"/>
                  <a:gd name="T66" fmla="*/ 252 w 268"/>
                  <a:gd name="T67" fmla="*/ 880 h 1012"/>
                  <a:gd name="T68" fmla="*/ 244 w 268"/>
                  <a:gd name="T69" fmla="*/ 730 h 1012"/>
                  <a:gd name="T70" fmla="*/ 238 w 268"/>
                  <a:gd name="T71" fmla="*/ 606 h 1012"/>
                  <a:gd name="T72" fmla="*/ 230 w 268"/>
                  <a:gd name="T73" fmla="*/ 414 h 1012"/>
                  <a:gd name="T74" fmla="*/ 228 w 268"/>
                  <a:gd name="T75" fmla="*/ 342 h 1012"/>
                  <a:gd name="T76" fmla="*/ 262 w 268"/>
                  <a:gd name="T77" fmla="*/ 288 h 1012"/>
                  <a:gd name="T78" fmla="*/ 258 w 268"/>
                  <a:gd name="T79" fmla="*/ 178 h 1012"/>
                  <a:gd name="T80" fmla="*/ 186 w 268"/>
                  <a:gd name="T81" fmla="*/ 158 h 1012"/>
                  <a:gd name="T82" fmla="*/ 196 w 268"/>
                  <a:gd name="T83" fmla="*/ 490 h 1012"/>
                  <a:gd name="T84" fmla="*/ 132 w 268"/>
                  <a:gd name="T85" fmla="*/ 502 h 1012"/>
                  <a:gd name="T86" fmla="*/ 60 w 268"/>
                  <a:gd name="T87" fmla="*/ 492 h 1012"/>
                  <a:gd name="T88" fmla="*/ 80 w 268"/>
                  <a:gd name="T89" fmla="*/ 378 h 1012"/>
                  <a:gd name="T90" fmla="*/ 76 w 268"/>
                  <a:gd name="T91" fmla="*/ 338 h 1012"/>
                  <a:gd name="T92" fmla="*/ 114 w 268"/>
                  <a:gd name="T93" fmla="*/ 324 h 1012"/>
                  <a:gd name="T94" fmla="*/ 88 w 268"/>
                  <a:gd name="T95" fmla="*/ 370 h 1012"/>
                  <a:gd name="T96" fmla="*/ 86 w 268"/>
                  <a:gd name="T97" fmla="*/ 378 h 1012"/>
                  <a:gd name="T98" fmla="*/ 148 w 268"/>
                  <a:gd name="T99" fmla="*/ 330 h 1012"/>
                  <a:gd name="T100" fmla="*/ 134 w 268"/>
                  <a:gd name="T101" fmla="*/ 276 h 1012"/>
                  <a:gd name="T102" fmla="*/ 164 w 268"/>
                  <a:gd name="T103" fmla="*/ 300 h 1012"/>
                  <a:gd name="T104" fmla="*/ 132 w 268"/>
                  <a:gd name="T105" fmla="*/ 0 h 1012"/>
                  <a:gd name="T106" fmla="*/ 106 w 268"/>
                  <a:gd name="T107" fmla="*/ 18 h 1012"/>
                  <a:gd name="T108" fmla="*/ 88 w 268"/>
                  <a:gd name="T109" fmla="*/ 76 h 1012"/>
                  <a:gd name="T110" fmla="*/ 110 w 268"/>
                  <a:gd name="T111" fmla="*/ 132 h 1012"/>
                  <a:gd name="T112" fmla="*/ 106 w 268"/>
                  <a:gd name="T113" fmla="*/ 160 h 1012"/>
                  <a:gd name="T114" fmla="*/ 136 w 268"/>
                  <a:gd name="T115" fmla="*/ 176 h 1012"/>
                  <a:gd name="T116" fmla="*/ 172 w 268"/>
                  <a:gd name="T117" fmla="*/ 148 h 1012"/>
                  <a:gd name="T118" fmla="*/ 170 w 268"/>
                  <a:gd name="T119" fmla="*/ 126 h 1012"/>
                  <a:gd name="T120" fmla="*/ 186 w 268"/>
                  <a:gd name="T121" fmla="*/ 102 h 1012"/>
                  <a:gd name="T122" fmla="*/ 184 w 268"/>
                  <a:gd name="T123" fmla="*/ 60 h 1012"/>
                  <a:gd name="T124" fmla="*/ 156 w 268"/>
                  <a:gd name="T125" fmla="*/ 6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1012">
                    <a:moveTo>
                      <a:pt x="180" y="154"/>
                    </a:moveTo>
                    <a:lnTo>
                      <a:pt x="194" y="178"/>
                    </a:lnTo>
                    <a:lnTo>
                      <a:pt x="174" y="162"/>
                    </a:lnTo>
                    <a:lnTo>
                      <a:pt x="174" y="162"/>
                    </a:lnTo>
                    <a:lnTo>
                      <a:pt x="138" y="180"/>
                    </a:lnTo>
                    <a:lnTo>
                      <a:pt x="138" y="180"/>
                    </a:lnTo>
                    <a:lnTo>
                      <a:pt x="138" y="180"/>
                    </a:lnTo>
                    <a:lnTo>
                      <a:pt x="138" y="180"/>
                    </a:lnTo>
                    <a:lnTo>
                      <a:pt x="132" y="178"/>
                    </a:lnTo>
                    <a:lnTo>
                      <a:pt x="124" y="174"/>
                    </a:lnTo>
                    <a:lnTo>
                      <a:pt x="114" y="170"/>
                    </a:lnTo>
                    <a:lnTo>
                      <a:pt x="114" y="170"/>
                    </a:lnTo>
                    <a:lnTo>
                      <a:pt x="110" y="168"/>
                    </a:lnTo>
                    <a:lnTo>
                      <a:pt x="110" y="168"/>
                    </a:lnTo>
                    <a:lnTo>
                      <a:pt x="106" y="168"/>
                    </a:lnTo>
                    <a:lnTo>
                      <a:pt x="102" y="170"/>
                    </a:lnTo>
                    <a:lnTo>
                      <a:pt x="98" y="176"/>
                    </a:lnTo>
                    <a:lnTo>
                      <a:pt x="92" y="184"/>
                    </a:lnTo>
                    <a:lnTo>
                      <a:pt x="92" y="184"/>
                    </a:lnTo>
                    <a:lnTo>
                      <a:pt x="94" y="174"/>
                    </a:lnTo>
                    <a:lnTo>
                      <a:pt x="96" y="164"/>
                    </a:lnTo>
                    <a:lnTo>
                      <a:pt x="96" y="164"/>
                    </a:lnTo>
                    <a:lnTo>
                      <a:pt x="92" y="168"/>
                    </a:lnTo>
                    <a:lnTo>
                      <a:pt x="92" y="168"/>
                    </a:lnTo>
                    <a:lnTo>
                      <a:pt x="44" y="190"/>
                    </a:lnTo>
                    <a:lnTo>
                      <a:pt x="44" y="190"/>
                    </a:lnTo>
                    <a:lnTo>
                      <a:pt x="32" y="204"/>
                    </a:lnTo>
                    <a:lnTo>
                      <a:pt x="22" y="218"/>
                    </a:lnTo>
                    <a:lnTo>
                      <a:pt x="22" y="218"/>
                    </a:lnTo>
                    <a:lnTo>
                      <a:pt x="14" y="256"/>
                    </a:lnTo>
                    <a:lnTo>
                      <a:pt x="2" y="292"/>
                    </a:lnTo>
                    <a:lnTo>
                      <a:pt x="2" y="292"/>
                    </a:lnTo>
                    <a:lnTo>
                      <a:pt x="2" y="300"/>
                    </a:lnTo>
                    <a:lnTo>
                      <a:pt x="2" y="314"/>
                    </a:lnTo>
                    <a:lnTo>
                      <a:pt x="4" y="330"/>
                    </a:lnTo>
                    <a:lnTo>
                      <a:pt x="6" y="340"/>
                    </a:lnTo>
                    <a:lnTo>
                      <a:pt x="6" y="340"/>
                    </a:lnTo>
                    <a:lnTo>
                      <a:pt x="10" y="346"/>
                    </a:lnTo>
                    <a:lnTo>
                      <a:pt x="16" y="356"/>
                    </a:lnTo>
                    <a:lnTo>
                      <a:pt x="20" y="362"/>
                    </a:lnTo>
                    <a:lnTo>
                      <a:pt x="28" y="366"/>
                    </a:lnTo>
                    <a:lnTo>
                      <a:pt x="36" y="368"/>
                    </a:lnTo>
                    <a:lnTo>
                      <a:pt x="48" y="370"/>
                    </a:lnTo>
                    <a:lnTo>
                      <a:pt x="48" y="370"/>
                    </a:lnTo>
                    <a:lnTo>
                      <a:pt x="52" y="370"/>
                    </a:lnTo>
                    <a:lnTo>
                      <a:pt x="52" y="370"/>
                    </a:lnTo>
                    <a:lnTo>
                      <a:pt x="52" y="420"/>
                    </a:lnTo>
                    <a:lnTo>
                      <a:pt x="52" y="420"/>
                    </a:lnTo>
                    <a:lnTo>
                      <a:pt x="52" y="460"/>
                    </a:lnTo>
                    <a:lnTo>
                      <a:pt x="52" y="460"/>
                    </a:lnTo>
                    <a:lnTo>
                      <a:pt x="50" y="468"/>
                    </a:lnTo>
                    <a:lnTo>
                      <a:pt x="48" y="476"/>
                    </a:lnTo>
                    <a:lnTo>
                      <a:pt x="46" y="482"/>
                    </a:lnTo>
                    <a:lnTo>
                      <a:pt x="46" y="488"/>
                    </a:lnTo>
                    <a:lnTo>
                      <a:pt x="46" y="488"/>
                    </a:lnTo>
                    <a:lnTo>
                      <a:pt x="46" y="498"/>
                    </a:lnTo>
                    <a:lnTo>
                      <a:pt x="44" y="512"/>
                    </a:lnTo>
                    <a:lnTo>
                      <a:pt x="42" y="542"/>
                    </a:lnTo>
                    <a:lnTo>
                      <a:pt x="42" y="602"/>
                    </a:lnTo>
                    <a:lnTo>
                      <a:pt x="42" y="602"/>
                    </a:lnTo>
                    <a:lnTo>
                      <a:pt x="44" y="622"/>
                    </a:lnTo>
                    <a:lnTo>
                      <a:pt x="46" y="642"/>
                    </a:lnTo>
                    <a:lnTo>
                      <a:pt x="50" y="660"/>
                    </a:lnTo>
                    <a:lnTo>
                      <a:pt x="48" y="698"/>
                    </a:lnTo>
                    <a:lnTo>
                      <a:pt x="48" y="698"/>
                    </a:lnTo>
                    <a:lnTo>
                      <a:pt x="50" y="734"/>
                    </a:lnTo>
                    <a:lnTo>
                      <a:pt x="50" y="734"/>
                    </a:lnTo>
                    <a:lnTo>
                      <a:pt x="52" y="746"/>
                    </a:lnTo>
                    <a:lnTo>
                      <a:pt x="52" y="754"/>
                    </a:lnTo>
                    <a:lnTo>
                      <a:pt x="50" y="760"/>
                    </a:lnTo>
                    <a:lnTo>
                      <a:pt x="50" y="760"/>
                    </a:lnTo>
                    <a:lnTo>
                      <a:pt x="48" y="768"/>
                    </a:lnTo>
                    <a:lnTo>
                      <a:pt x="46" y="782"/>
                    </a:lnTo>
                    <a:lnTo>
                      <a:pt x="46" y="782"/>
                    </a:lnTo>
                    <a:lnTo>
                      <a:pt x="44" y="802"/>
                    </a:lnTo>
                    <a:lnTo>
                      <a:pt x="44" y="814"/>
                    </a:lnTo>
                    <a:lnTo>
                      <a:pt x="44" y="828"/>
                    </a:lnTo>
                    <a:lnTo>
                      <a:pt x="44" y="828"/>
                    </a:lnTo>
                    <a:lnTo>
                      <a:pt x="44" y="844"/>
                    </a:lnTo>
                    <a:lnTo>
                      <a:pt x="44" y="864"/>
                    </a:lnTo>
                    <a:lnTo>
                      <a:pt x="42" y="880"/>
                    </a:lnTo>
                    <a:lnTo>
                      <a:pt x="42" y="890"/>
                    </a:lnTo>
                    <a:lnTo>
                      <a:pt x="42" y="890"/>
                    </a:lnTo>
                    <a:lnTo>
                      <a:pt x="48" y="898"/>
                    </a:lnTo>
                    <a:lnTo>
                      <a:pt x="52" y="902"/>
                    </a:lnTo>
                    <a:lnTo>
                      <a:pt x="52" y="902"/>
                    </a:lnTo>
                    <a:lnTo>
                      <a:pt x="56" y="908"/>
                    </a:lnTo>
                    <a:lnTo>
                      <a:pt x="58" y="914"/>
                    </a:lnTo>
                    <a:lnTo>
                      <a:pt x="56" y="918"/>
                    </a:lnTo>
                    <a:lnTo>
                      <a:pt x="56" y="918"/>
                    </a:lnTo>
                    <a:lnTo>
                      <a:pt x="54" y="918"/>
                    </a:lnTo>
                    <a:lnTo>
                      <a:pt x="48" y="918"/>
                    </a:lnTo>
                    <a:lnTo>
                      <a:pt x="44" y="920"/>
                    </a:lnTo>
                    <a:lnTo>
                      <a:pt x="42" y="922"/>
                    </a:lnTo>
                    <a:lnTo>
                      <a:pt x="42" y="924"/>
                    </a:lnTo>
                    <a:lnTo>
                      <a:pt x="42" y="924"/>
                    </a:lnTo>
                    <a:lnTo>
                      <a:pt x="44" y="930"/>
                    </a:lnTo>
                    <a:lnTo>
                      <a:pt x="48" y="932"/>
                    </a:lnTo>
                    <a:lnTo>
                      <a:pt x="48" y="936"/>
                    </a:lnTo>
                    <a:lnTo>
                      <a:pt x="48" y="938"/>
                    </a:lnTo>
                    <a:lnTo>
                      <a:pt x="48" y="938"/>
                    </a:lnTo>
                    <a:lnTo>
                      <a:pt x="44" y="944"/>
                    </a:lnTo>
                    <a:lnTo>
                      <a:pt x="36" y="954"/>
                    </a:lnTo>
                    <a:lnTo>
                      <a:pt x="24" y="960"/>
                    </a:lnTo>
                    <a:lnTo>
                      <a:pt x="14" y="966"/>
                    </a:lnTo>
                    <a:lnTo>
                      <a:pt x="14" y="966"/>
                    </a:lnTo>
                    <a:lnTo>
                      <a:pt x="6" y="972"/>
                    </a:lnTo>
                    <a:lnTo>
                      <a:pt x="2" y="978"/>
                    </a:lnTo>
                    <a:lnTo>
                      <a:pt x="0" y="982"/>
                    </a:lnTo>
                    <a:lnTo>
                      <a:pt x="2" y="986"/>
                    </a:lnTo>
                    <a:lnTo>
                      <a:pt x="2" y="986"/>
                    </a:lnTo>
                    <a:lnTo>
                      <a:pt x="6" y="990"/>
                    </a:lnTo>
                    <a:lnTo>
                      <a:pt x="12" y="994"/>
                    </a:lnTo>
                    <a:lnTo>
                      <a:pt x="20" y="994"/>
                    </a:lnTo>
                    <a:lnTo>
                      <a:pt x="30" y="996"/>
                    </a:lnTo>
                    <a:lnTo>
                      <a:pt x="30" y="996"/>
                    </a:lnTo>
                    <a:lnTo>
                      <a:pt x="46" y="994"/>
                    </a:lnTo>
                    <a:lnTo>
                      <a:pt x="62" y="990"/>
                    </a:lnTo>
                    <a:lnTo>
                      <a:pt x="62" y="990"/>
                    </a:lnTo>
                    <a:lnTo>
                      <a:pt x="72" y="986"/>
                    </a:lnTo>
                    <a:lnTo>
                      <a:pt x="80" y="982"/>
                    </a:lnTo>
                    <a:lnTo>
                      <a:pt x="88" y="978"/>
                    </a:lnTo>
                    <a:lnTo>
                      <a:pt x="96" y="976"/>
                    </a:lnTo>
                    <a:lnTo>
                      <a:pt x="96" y="976"/>
                    </a:lnTo>
                    <a:lnTo>
                      <a:pt x="100" y="976"/>
                    </a:lnTo>
                    <a:lnTo>
                      <a:pt x="100" y="976"/>
                    </a:lnTo>
                    <a:lnTo>
                      <a:pt x="110" y="976"/>
                    </a:lnTo>
                    <a:lnTo>
                      <a:pt x="116" y="974"/>
                    </a:lnTo>
                    <a:lnTo>
                      <a:pt x="120" y="970"/>
                    </a:lnTo>
                    <a:lnTo>
                      <a:pt x="122" y="966"/>
                    </a:lnTo>
                    <a:lnTo>
                      <a:pt x="122" y="954"/>
                    </a:lnTo>
                    <a:lnTo>
                      <a:pt x="122" y="954"/>
                    </a:lnTo>
                    <a:lnTo>
                      <a:pt x="118" y="932"/>
                    </a:lnTo>
                    <a:lnTo>
                      <a:pt x="118" y="924"/>
                    </a:lnTo>
                    <a:lnTo>
                      <a:pt x="120" y="918"/>
                    </a:lnTo>
                    <a:lnTo>
                      <a:pt x="120" y="918"/>
                    </a:lnTo>
                    <a:lnTo>
                      <a:pt x="122" y="914"/>
                    </a:lnTo>
                    <a:lnTo>
                      <a:pt x="122" y="910"/>
                    </a:lnTo>
                    <a:lnTo>
                      <a:pt x="118" y="900"/>
                    </a:lnTo>
                    <a:lnTo>
                      <a:pt x="112" y="886"/>
                    </a:lnTo>
                    <a:lnTo>
                      <a:pt x="112" y="886"/>
                    </a:lnTo>
                    <a:lnTo>
                      <a:pt x="112" y="874"/>
                    </a:lnTo>
                    <a:lnTo>
                      <a:pt x="114" y="852"/>
                    </a:lnTo>
                    <a:lnTo>
                      <a:pt x="118" y="816"/>
                    </a:lnTo>
                    <a:lnTo>
                      <a:pt x="118" y="816"/>
                    </a:lnTo>
                    <a:lnTo>
                      <a:pt x="114" y="786"/>
                    </a:lnTo>
                    <a:lnTo>
                      <a:pt x="112" y="762"/>
                    </a:lnTo>
                    <a:lnTo>
                      <a:pt x="110" y="742"/>
                    </a:lnTo>
                    <a:lnTo>
                      <a:pt x="110" y="742"/>
                    </a:lnTo>
                    <a:lnTo>
                      <a:pt x="110" y="732"/>
                    </a:lnTo>
                    <a:lnTo>
                      <a:pt x="110" y="732"/>
                    </a:lnTo>
                    <a:lnTo>
                      <a:pt x="110" y="732"/>
                    </a:lnTo>
                    <a:lnTo>
                      <a:pt x="110" y="732"/>
                    </a:lnTo>
                    <a:lnTo>
                      <a:pt x="112" y="732"/>
                    </a:lnTo>
                    <a:lnTo>
                      <a:pt x="112" y="732"/>
                    </a:lnTo>
                    <a:lnTo>
                      <a:pt x="114" y="730"/>
                    </a:lnTo>
                    <a:lnTo>
                      <a:pt x="116" y="716"/>
                    </a:lnTo>
                    <a:lnTo>
                      <a:pt x="116" y="716"/>
                    </a:lnTo>
                    <a:lnTo>
                      <a:pt x="128" y="654"/>
                    </a:lnTo>
                    <a:lnTo>
                      <a:pt x="136" y="610"/>
                    </a:lnTo>
                    <a:lnTo>
                      <a:pt x="136" y="610"/>
                    </a:lnTo>
                    <a:lnTo>
                      <a:pt x="136" y="604"/>
                    </a:lnTo>
                    <a:lnTo>
                      <a:pt x="138" y="602"/>
                    </a:lnTo>
                    <a:lnTo>
                      <a:pt x="142" y="600"/>
                    </a:lnTo>
                    <a:lnTo>
                      <a:pt x="144" y="598"/>
                    </a:lnTo>
                    <a:lnTo>
                      <a:pt x="144" y="598"/>
                    </a:lnTo>
                    <a:lnTo>
                      <a:pt x="146" y="600"/>
                    </a:lnTo>
                    <a:lnTo>
                      <a:pt x="148" y="600"/>
                    </a:lnTo>
                    <a:lnTo>
                      <a:pt x="150" y="608"/>
                    </a:lnTo>
                    <a:lnTo>
                      <a:pt x="150" y="608"/>
                    </a:lnTo>
                    <a:lnTo>
                      <a:pt x="152" y="620"/>
                    </a:lnTo>
                    <a:lnTo>
                      <a:pt x="156" y="634"/>
                    </a:lnTo>
                    <a:lnTo>
                      <a:pt x="168" y="652"/>
                    </a:lnTo>
                    <a:lnTo>
                      <a:pt x="168" y="652"/>
                    </a:lnTo>
                    <a:lnTo>
                      <a:pt x="168" y="664"/>
                    </a:lnTo>
                    <a:lnTo>
                      <a:pt x="170" y="686"/>
                    </a:lnTo>
                    <a:lnTo>
                      <a:pt x="170" y="706"/>
                    </a:lnTo>
                    <a:lnTo>
                      <a:pt x="172" y="716"/>
                    </a:lnTo>
                    <a:lnTo>
                      <a:pt x="174" y="720"/>
                    </a:lnTo>
                    <a:lnTo>
                      <a:pt x="174" y="720"/>
                    </a:lnTo>
                    <a:lnTo>
                      <a:pt x="178" y="730"/>
                    </a:lnTo>
                    <a:lnTo>
                      <a:pt x="180" y="740"/>
                    </a:lnTo>
                    <a:lnTo>
                      <a:pt x="184" y="758"/>
                    </a:lnTo>
                    <a:lnTo>
                      <a:pt x="184" y="758"/>
                    </a:lnTo>
                    <a:lnTo>
                      <a:pt x="182" y="786"/>
                    </a:lnTo>
                    <a:lnTo>
                      <a:pt x="182" y="818"/>
                    </a:lnTo>
                    <a:lnTo>
                      <a:pt x="182" y="818"/>
                    </a:lnTo>
                    <a:lnTo>
                      <a:pt x="184" y="838"/>
                    </a:lnTo>
                    <a:lnTo>
                      <a:pt x="192" y="864"/>
                    </a:lnTo>
                    <a:lnTo>
                      <a:pt x="192" y="864"/>
                    </a:lnTo>
                    <a:lnTo>
                      <a:pt x="198" y="892"/>
                    </a:lnTo>
                    <a:lnTo>
                      <a:pt x="200" y="904"/>
                    </a:lnTo>
                    <a:lnTo>
                      <a:pt x="200" y="904"/>
                    </a:lnTo>
                    <a:lnTo>
                      <a:pt x="194" y="910"/>
                    </a:lnTo>
                    <a:lnTo>
                      <a:pt x="188" y="916"/>
                    </a:lnTo>
                    <a:lnTo>
                      <a:pt x="186" y="924"/>
                    </a:lnTo>
                    <a:lnTo>
                      <a:pt x="186" y="924"/>
                    </a:lnTo>
                    <a:lnTo>
                      <a:pt x="182" y="942"/>
                    </a:lnTo>
                    <a:lnTo>
                      <a:pt x="182" y="950"/>
                    </a:lnTo>
                    <a:lnTo>
                      <a:pt x="184" y="956"/>
                    </a:lnTo>
                    <a:lnTo>
                      <a:pt x="184" y="956"/>
                    </a:lnTo>
                    <a:lnTo>
                      <a:pt x="192" y="968"/>
                    </a:lnTo>
                    <a:lnTo>
                      <a:pt x="194" y="976"/>
                    </a:lnTo>
                    <a:lnTo>
                      <a:pt x="194" y="976"/>
                    </a:lnTo>
                    <a:lnTo>
                      <a:pt x="196" y="974"/>
                    </a:lnTo>
                    <a:lnTo>
                      <a:pt x="200" y="972"/>
                    </a:lnTo>
                    <a:lnTo>
                      <a:pt x="200" y="972"/>
                    </a:lnTo>
                    <a:lnTo>
                      <a:pt x="202" y="972"/>
                    </a:lnTo>
                    <a:lnTo>
                      <a:pt x="200" y="974"/>
                    </a:lnTo>
                    <a:lnTo>
                      <a:pt x="200" y="974"/>
                    </a:lnTo>
                    <a:lnTo>
                      <a:pt x="196" y="980"/>
                    </a:lnTo>
                    <a:lnTo>
                      <a:pt x="192" y="988"/>
                    </a:lnTo>
                    <a:lnTo>
                      <a:pt x="190" y="994"/>
                    </a:lnTo>
                    <a:lnTo>
                      <a:pt x="190" y="998"/>
                    </a:lnTo>
                    <a:lnTo>
                      <a:pt x="192" y="1004"/>
                    </a:lnTo>
                    <a:lnTo>
                      <a:pt x="196" y="1008"/>
                    </a:lnTo>
                    <a:lnTo>
                      <a:pt x="196" y="1008"/>
                    </a:lnTo>
                    <a:lnTo>
                      <a:pt x="204" y="1010"/>
                    </a:lnTo>
                    <a:lnTo>
                      <a:pt x="220" y="1012"/>
                    </a:lnTo>
                    <a:lnTo>
                      <a:pt x="220" y="1012"/>
                    </a:lnTo>
                    <a:lnTo>
                      <a:pt x="230" y="1012"/>
                    </a:lnTo>
                    <a:lnTo>
                      <a:pt x="238" y="1008"/>
                    </a:lnTo>
                    <a:lnTo>
                      <a:pt x="246" y="1004"/>
                    </a:lnTo>
                    <a:lnTo>
                      <a:pt x="250" y="996"/>
                    </a:lnTo>
                    <a:lnTo>
                      <a:pt x="252" y="970"/>
                    </a:lnTo>
                    <a:lnTo>
                      <a:pt x="252" y="970"/>
                    </a:lnTo>
                    <a:lnTo>
                      <a:pt x="252" y="970"/>
                    </a:lnTo>
                    <a:lnTo>
                      <a:pt x="252" y="970"/>
                    </a:lnTo>
                    <a:lnTo>
                      <a:pt x="256" y="960"/>
                    </a:lnTo>
                    <a:lnTo>
                      <a:pt x="256" y="960"/>
                    </a:lnTo>
                    <a:lnTo>
                      <a:pt x="264" y="940"/>
                    </a:lnTo>
                    <a:lnTo>
                      <a:pt x="266" y="926"/>
                    </a:lnTo>
                    <a:lnTo>
                      <a:pt x="254" y="916"/>
                    </a:lnTo>
                    <a:lnTo>
                      <a:pt x="254" y="916"/>
                    </a:lnTo>
                    <a:lnTo>
                      <a:pt x="252" y="908"/>
                    </a:lnTo>
                    <a:lnTo>
                      <a:pt x="250" y="898"/>
                    </a:lnTo>
                    <a:lnTo>
                      <a:pt x="252" y="880"/>
                    </a:lnTo>
                    <a:lnTo>
                      <a:pt x="252" y="880"/>
                    </a:lnTo>
                    <a:lnTo>
                      <a:pt x="254" y="834"/>
                    </a:lnTo>
                    <a:lnTo>
                      <a:pt x="256" y="790"/>
                    </a:lnTo>
                    <a:lnTo>
                      <a:pt x="256" y="790"/>
                    </a:lnTo>
                    <a:lnTo>
                      <a:pt x="254" y="772"/>
                    </a:lnTo>
                    <a:lnTo>
                      <a:pt x="250" y="754"/>
                    </a:lnTo>
                    <a:lnTo>
                      <a:pt x="244" y="730"/>
                    </a:lnTo>
                    <a:lnTo>
                      <a:pt x="244" y="730"/>
                    </a:lnTo>
                    <a:lnTo>
                      <a:pt x="242" y="704"/>
                    </a:lnTo>
                    <a:lnTo>
                      <a:pt x="240" y="682"/>
                    </a:lnTo>
                    <a:lnTo>
                      <a:pt x="238" y="656"/>
                    </a:lnTo>
                    <a:lnTo>
                      <a:pt x="238" y="656"/>
                    </a:lnTo>
                    <a:lnTo>
                      <a:pt x="236" y="644"/>
                    </a:lnTo>
                    <a:lnTo>
                      <a:pt x="236" y="630"/>
                    </a:lnTo>
                    <a:lnTo>
                      <a:pt x="238" y="606"/>
                    </a:lnTo>
                    <a:lnTo>
                      <a:pt x="242" y="586"/>
                    </a:lnTo>
                    <a:lnTo>
                      <a:pt x="244" y="574"/>
                    </a:lnTo>
                    <a:lnTo>
                      <a:pt x="244" y="574"/>
                    </a:lnTo>
                    <a:lnTo>
                      <a:pt x="238" y="486"/>
                    </a:lnTo>
                    <a:lnTo>
                      <a:pt x="238" y="486"/>
                    </a:lnTo>
                    <a:lnTo>
                      <a:pt x="234" y="444"/>
                    </a:lnTo>
                    <a:lnTo>
                      <a:pt x="230" y="414"/>
                    </a:lnTo>
                    <a:lnTo>
                      <a:pt x="228" y="398"/>
                    </a:lnTo>
                    <a:lnTo>
                      <a:pt x="228" y="398"/>
                    </a:lnTo>
                    <a:lnTo>
                      <a:pt x="226" y="386"/>
                    </a:lnTo>
                    <a:lnTo>
                      <a:pt x="224" y="370"/>
                    </a:lnTo>
                    <a:lnTo>
                      <a:pt x="226" y="354"/>
                    </a:lnTo>
                    <a:lnTo>
                      <a:pt x="228" y="342"/>
                    </a:lnTo>
                    <a:lnTo>
                      <a:pt x="228" y="342"/>
                    </a:lnTo>
                    <a:lnTo>
                      <a:pt x="234" y="334"/>
                    </a:lnTo>
                    <a:lnTo>
                      <a:pt x="244" y="326"/>
                    </a:lnTo>
                    <a:lnTo>
                      <a:pt x="252" y="318"/>
                    </a:lnTo>
                    <a:lnTo>
                      <a:pt x="256" y="314"/>
                    </a:lnTo>
                    <a:lnTo>
                      <a:pt x="258" y="308"/>
                    </a:lnTo>
                    <a:lnTo>
                      <a:pt x="258" y="308"/>
                    </a:lnTo>
                    <a:lnTo>
                      <a:pt x="262" y="288"/>
                    </a:lnTo>
                    <a:lnTo>
                      <a:pt x="266" y="252"/>
                    </a:lnTo>
                    <a:lnTo>
                      <a:pt x="268" y="218"/>
                    </a:lnTo>
                    <a:lnTo>
                      <a:pt x="268" y="204"/>
                    </a:lnTo>
                    <a:lnTo>
                      <a:pt x="266" y="194"/>
                    </a:lnTo>
                    <a:lnTo>
                      <a:pt x="266" y="194"/>
                    </a:lnTo>
                    <a:lnTo>
                      <a:pt x="262" y="184"/>
                    </a:lnTo>
                    <a:lnTo>
                      <a:pt x="258" y="178"/>
                    </a:lnTo>
                    <a:lnTo>
                      <a:pt x="252" y="174"/>
                    </a:lnTo>
                    <a:lnTo>
                      <a:pt x="244" y="170"/>
                    </a:lnTo>
                    <a:lnTo>
                      <a:pt x="234" y="166"/>
                    </a:lnTo>
                    <a:lnTo>
                      <a:pt x="204" y="162"/>
                    </a:lnTo>
                    <a:lnTo>
                      <a:pt x="204" y="162"/>
                    </a:lnTo>
                    <a:lnTo>
                      <a:pt x="194" y="160"/>
                    </a:lnTo>
                    <a:lnTo>
                      <a:pt x="186" y="158"/>
                    </a:lnTo>
                    <a:lnTo>
                      <a:pt x="180" y="154"/>
                    </a:lnTo>
                    <a:close/>
                    <a:moveTo>
                      <a:pt x="98" y="496"/>
                    </a:moveTo>
                    <a:lnTo>
                      <a:pt x="98" y="496"/>
                    </a:lnTo>
                    <a:lnTo>
                      <a:pt x="120" y="494"/>
                    </a:lnTo>
                    <a:lnTo>
                      <a:pt x="132" y="494"/>
                    </a:lnTo>
                    <a:lnTo>
                      <a:pt x="132" y="494"/>
                    </a:lnTo>
                    <a:lnTo>
                      <a:pt x="196" y="490"/>
                    </a:lnTo>
                    <a:lnTo>
                      <a:pt x="196" y="490"/>
                    </a:lnTo>
                    <a:lnTo>
                      <a:pt x="184" y="496"/>
                    </a:lnTo>
                    <a:lnTo>
                      <a:pt x="172" y="500"/>
                    </a:lnTo>
                    <a:lnTo>
                      <a:pt x="158" y="502"/>
                    </a:lnTo>
                    <a:lnTo>
                      <a:pt x="148" y="504"/>
                    </a:lnTo>
                    <a:lnTo>
                      <a:pt x="148" y="504"/>
                    </a:lnTo>
                    <a:lnTo>
                      <a:pt x="132" y="502"/>
                    </a:lnTo>
                    <a:lnTo>
                      <a:pt x="132" y="502"/>
                    </a:lnTo>
                    <a:lnTo>
                      <a:pt x="120" y="502"/>
                    </a:lnTo>
                    <a:lnTo>
                      <a:pt x="120" y="502"/>
                    </a:lnTo>
                    <a:lnTo>
                      <a:pt x="104" y="502"/>
                    </a:lnTo>
                    <a:lnTo>
                      <a:pt x="92" y="500"/>
                    </a:lnTo>
                    <a:lnTo>
                      <a:pt x="72" y="496"/>
                    </a:lnTo>
                    <a:lnTo>
                      <a:pt x="60" y="492"/>
                    </a:lnTo>
                    <a:lnTo>
                      <a:pt x="56" y="490"/>
                    </a:lnTo>
                    <a:lnTo>
                      <a:pt x="56" y="490"/>
                    </a:lnTo>
                    <a:lnTo>
                      <a:pt x="64" y="492"/>
                    </a:lnTo>
                    <a:lnTo>
                      <a:pt x="74" y="494"/>
                    </a:lnTo>
                    <a:lnTo>
                      <a:pt x="98" y="496"/>
                    </a:lnTo>
                    <a:close/>
                    <a:moveTo>
                      <a:pt x="80" y="378"/>
                    </a:moveTo>
                    <a:lnTo>
                      <a:pt x="80" y="378"/>
                    </a:lnTo>
                    <a:lnTo>
                      <a:pt x="76" y="378"/>
                    </a:lnTo>
                    <a:lnTo>
                      <a:pt x="70" y="372"/>
                    </a:lnTo>
                    <a:lnTo>
                      <a:pt x="70" y="372"/>
                    </a:lnTo>
                    <a:lnTo>
                      <a:pt x="68" y="366"/>
                    </a:lnTo>
                    <a:lnTo>
                      <a:pt x="68" y="358"/>
                    </a:lnTo>
                    <a:lnTo>
                      <a:pt x="72" y="348"/>
                    </a:lnTo>
                    <a:lnTo>
                      <a:pt x="76" y="338"/>
                    </a:lnTo>
                    <a:lnTo>
                      <a:pt x="86" y="322"/>
                    </a:lnTo>
                    <a:lnTo>
                      <a:pt x="92" y="314"/>
                    </a:lnTo>
                    <a:lnTo>
                      <a:pt x="92" y="314"/>
                    </a:lnTo>
                    <a:lnTo>
                      <a:pt x="104" y="316"/>
                    </a:lnTo>
                    <a:lnTo>
                      <a:pt x="112" y="320"/>
                    </a:lnTo>
                    <a:lnTo>
                      <a:pt x="114" y="322"/>
                    </a:lnTo>
                    <a:lnTo>
                      <a:pt x="114" y="324"/>
                    </a:lnTo>
                    <a:lnTo>
                      <a:pt x="114" y="324"/>
                    </a:lnTo>
                    <a:lnTo>
                      <a:pt x="106" y="334"/>
                    </a:lnTo>
                    <a:lnTo>
                      <a:pt x="94" y="350"/>
                    </a:lnTo>
                    <a:lnTo>
                      <a:pt x="88" y="358"/>
                    </a:lnTo>
                    <a:lnTo>
                      <a:pt x="86" y="364"/>
                    </a:lnTo>
                    <a:lnTo>
                      <a:pt x="86" y="368"/>
                    </a:lnTo>
                    <a:lnTo>
                      <a:pt x="88" y="370"/>
                    </a:lnTo>
                    <a:lnTo>
                      <a:pt x="90" y="370"/>
                    </a:lnTo>
                    <a:lnTo>
                      <a:pt x="94" y="370"/>
                    </a:lnTo>
                    <a:lnTo>
                      <a:pt x="94" y="370"/>
                    </a:lnTo>
                    <a:lnTo>
                      <a:pt x="96" y="370"/>
                    </a:lnTo>
                    <a:lnTo>
                      <a:pt x="96" y="370"/>
                    </a:lnTo>
                    <a:lnTo>
                      <a:pt x="92" y="374"/>
                    </a:lnTo>
                    <a:lnTo>
                      <a:pt x="86" y="378"/>
                    </a:lnTo>
                    <a:lnTo>
                      <a:pt x="80" y="378"/>
                    </a:lnTo>
                    <a:close/>
                    <a:moveTo>
                      <a:pt x="162" y="336"/>
                    </a:moveTo>
                    <a:lnTo>
                      <a:pt x="162" y="336"/>
                    </a:lnTo>
                    <a:lnTo>
                      <a:pt x="158" y="336"/>
                    </a:lnTo>
                    <a:lnTo>
                      <a:pt x="154" y="334"/>
                    </a:lnTo>
                    <a:lnTo>
                      <a:pt x="148" y="330"/>
                    </a:lnTo>
                    <a:lnTo>
                      <a:pt x="148" y="330"/>
                    </a:lnTo>
                    <a:lnTo>
                      <a:pt x="148" y="310"/>
                    </a:lnTo>
                    <a:lnTo>
                      <a:pt x="144" y="294"/>
                    </a:lnTo>
                    <a:lnTo>
                      <a:pt x="140" y="286"/>
                    </a:lnTo>
                    <a:lnTo>
                      <a:pt x="136" y="282"/>
                    </a:lnTo>
                    <a:lnTo>
                      <a:pt x="136" y="282"/>
                    </a:lnTo>
                    <a:lnTo>
                      <a:pt x="132" y="278"/>
                    </a:lnTo>
                    <a:lnTo>
                      <a:pt x="134" y="276"/>
                    </a:lnTo>
                    <a:lnTo>
                      <a:pt x="138" y="274"/>
                    </a:lnTo>
                    <a:lnTo>
                      <a:pt x="144" y="274"/>
                    </a:lnTo>
                    <a:lnTo>
                      <a:pt x="144" y="274"/>
                    </a:lnTo>
                    <a:lnTo>
                      <a:pt x="150" y="274"/>
                    </a:lnTo>
                    <a:lnTo>
                      <a:pt x="152" y="278"/>
                    </a:lnTo>
                    <a:lnTo>
                      <a:pt x="164" y="300"/>
                    </a:lnTo>
                    <a:lnTo>
                      <a:pt x="164" y="300"/>
                    </a:lnTo>
                    <a:lnTo>
                      <a:pt x="166" y="316"/>
                    </a:lnTo>
                    <a:lnTo>
                      <a:pt x="168" y="328"/>
                    </a:lnTo>
                    <a:lnTo>
                      <a:pt x="168" y="332"/>
                    </a:lnTo>
                    <a:lnTo>
                      <a:pt x="166" y="336"/>
                    </a:lnTo>
                    <a:lnTo>
                      <a:pt x="166" y="336"/>
                    </a:lnTo>
                    <a:lnTo>
                      <a:pt x="162" y="336"/>
                    </a:lnTo>
                    <a:close/>
                    <a:moveTo>
                      <a:pt x="132" y="0"/>
                    </a:moveTo>
                    <a:lnTo>
                      <a:pt x="132" y="0"/>
                    </a:lnTo>
                    <a:lnTo>
                      <a:pt x="126" y="2"/>
                    </a:lnTo>
                    <a:lnTo>
                      <a:pt x="122" y="4"/>
                    </a:lnTo>
                    <a:lnTo>
                      <a:pt x="122" y="4"/>
                    </a:lnTo>
                    <a:lnTo>
                      <a:pt x="116" y="12"/>
                    </a:lnTo>
                    <a:lnTo>
                      <a:pt x="112" y="16"/>
                    </a:lnTo>
                    <a:lnTo>
                      <a:pt x="106" y="18"/>
                    </a:lnTo>
                    <a:lnTo>
                      <a:pt x="106" y="18"/>
                    </a:lnTo>
                    <a:lnTo>
                      <a:pt x="102" y="22"/>
                    </a:lnTo>
                    <a:lnTo>
                      <a:pt x="98" y="30"/>
                    </a:lnTo>
                    <a:lnTo>
                      <a:pt x="92" y="40"/>
                    </a:lnTo>
                    <a:lnTo>
                      <a:pt x="90" y="50"/>
                    </a:lnTo>
                    <a:lnTo>
                      <a:pt x="90" y="50"/>
                    </a:lnTo>
                    <a:lnTo>
                      <a:pt x="88" y="76"/>
                    </a:lnTo>
                    <a:lnTo>
                      <a:pt x="90" y="90"/>
                    </a:lnTo>
                    <a:lnTo>
                      <a:pt x="92" y="96"/>
                    </a:lnTo>
                    <a:lnTo>
                      <a:pt x="94" y="102"/>
                    </a:lnTo>
                    <a:lnTo>
                      <a:pt x="94" y="102"/>
                    </a:lnTo>
                    <a:lnTo>
                      <a:pt x="102" y="116"/>
                    </a:lnTo>
                    <a:lnTo>
                      <a:pt x="110" y="132"/>
                    </a:lnTo>
                    <a:lnTo>
                      <a:pt x="110" y="132"/>
                    </a:lnTo>
                    <a:lnTo>
                      <a:pt x="110" y="134"/>
                    </a:lnTo>
                    <a:lnTo>
                      <a:pt x="110" y="138"/>
                    </a:lnTo>
                    <a:lnTo>
                      <a:pt x="106" y="144"/>
                    </a:lnTo>
                    <a:lnTo>
                      <a:pt x="106" y="144"/>
                    </a:lnTo>
                    <a:lnTo>
                      <a:pt x="106" y="150"/>
                    </a:lnTo>
                    <a:lnTo>
                      <a:pt x="106" y="156"/>
                    </a:lnTo>
                    <a:lnTo>
                      <a:pt x="106" y="160"/>
                    </a:lnTo>
                    <a:lnTo>
                      <a:pt x="106" y="160"/>
                    </a:lnTo>
                    <a:lnTo>
                      <a:pt x="116" y="168"/>
                    </a:lnTo>
                    <a:lnTo>
                      <a:pt x="126" y="174"/>
                    </a:lnTo>
                    <a:lnTo>
                      <a:pt x="134" y="176"/>
                    </a:lnTo>
                    <a:lnTo>
                      <a:pt x="134" y="176"/>
                    </a:lnTo>
                    <a:lnTo>
                      <a:pt x="136" y="176"/>
                    </a:lnTo>
                    <a:lnTo>
                      <a:pt x="136" y="176"/>
                    </a:lnTo>
                    <a:lnTo>
                      <a:pt x="148" y="166"/>
                    </a:lnTo>
                    <a:lnTo>
                      <a:pt x="154" y="160"/>
                    </a:lnTo>
                    <a:lnTo>
                      <a:pt x="154" y="160"/>
                    </a:lnTo>
                    <a:lnTo>
                      <a:pt x="164" y="158"/>
                    </a:lnTo>
                    <a:lnTo>
                      <a:pt x="170" y="154"/>
                    </a:lnTo>
                    <a:lnTo>
                      <a:pt x="172" y="152"/>
                    </a:lnTo>
                    <a:lnTo>
                      <a:pt x="172" y="148"/>
                    </a:lnTo>
                    <a:lnTo>
                      <a:pt x="170" y="142"/>
                    </a:lnTo>
                    <a:lnTo>
                      <a:pt x="168" y="138"/>
                    </a:lnTo>
                    <a:lnTo>
                      <a:pt x="170" y="138"/>
                    </a:lnTo>
                    <a:lnTo>
                      <a:pt x="170" y="138"/>
                    </a:lnTo>
                    <a:lnTo>
                      <a:pt x="170" y="136"/>
                    </a:lnTo>
                    <a:lnTo>
                      <a:pt x="168" y="134"/>
                    </a:lnTo>
                    <a:lnTo>
                      <a:pt x="170" y="126"/>
                    </a:lnTo>
                    <a:lnTo>
                      <a:pt x="176" y="110"/>
                    </a:lnTo>
                    <a:lnTo>
                      <a:pt x="176" y="110"/>
                    </a:lnTo>
                    <a:lnTo>
                      <a:pt x="178" y="106"/>
                    </a:lnTo>
                    <a:lnTo>
                      <a:pt x="180" y="106"/>
                    </a:lnTo>
                    <a:lnTo>
                      <a:pt x="184" y="106"/>
                    </a:lnTo>
                    <a:lnTo>
                      <a:pt x="186" y="102"/>
                    </a:lnTo>
                    <a:lnTo>
                      <a:pt x="186" y="102"/>
                    </a:lnTo>
                    <a:lnTo>
                      <a:pt x="188" y="96"/>
                    </a:lnTo>
                    <a:lnTo>
                      <a:pt x="190" y="86"/>
                    </a:lnTo>
                    <a:lnTo>
                      <a:pt x="190" y="76"/>
                    </a:lnTo>
                    <a:lnTo>
                      <a:pt x="186" y="72"/>
                    </a:lnTo>
                    <a:lnTo>
                      <a:pt x="184" y="70"/>
                    </a:lnTo>
                    <a:lnTo>
                      <a:pt x="184" y="70"/>
                    </a:lnTo>
                    <a:lnTo>
                      <a:pt x="184" y="60"/>
                    </a:lnTo>
                    <a:lnTo>
                      <a:pt x="186" y="50"/>
                    </a:lnTo>
                    <a:lnTo>
                      <a:pt x="184" y="40"/>
                    </a:lnTo>
                    <a:lnTo>
                      <a:pt x="180" y="28"/>
                    </a:lnTo>
                    <a:lnTo>
                      <a:pt x="174" y="18"/>
                    </a:lnTo>
                    <a:lnTo>
                      <a:pt x="170" y="14"/>
                    </a:lnTo>
                    <a:lnTo>
                      <a:pt x="164" y="10"/>
                    </a:lnTo>
                    <a:lnTo>
                      <a:pt x="156" y="6"/>
                    </a:lnTo>
                    <a:lnTo>
                      <a:pt x="148" y="4"/>
                    </a:lnTo>
                    <a:lnTo>
                      <a:pt x="148" y="4"/>
                    </a:lnTo>
                    <a:lnTo>
                      <a:pt x="144" y="2"/>
                    </a:lnTo>
                    <a:lnTo>
                      <a:pt x="138" y="0"/>
                    </a:lnTo>
                    <a:lnTo>
                      <a:pt x="132"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sp>
            <p:nvSpPr>
              <p:cNvPr id="117" name="Freeform 32"/>
              <p:cNvSpPr>
                <a:spLocks/>
              </p:cNvSpPr>
              <p:nvPr/>
            </p:nvSpPr>
            <p:spPr bwMode="auto">
              <a:xfrm>
                <a:off x="5918650" y="2707163"/>
                <a:ext cx="215106" cy="688661"/>
              </a:xfrm>
              <a:custGeom>
                <a:avLst/>
                <a:gdLst>
                  <a:gd name="T0" fmla="*/ 138 w 268"/>
                  <a:gd name="T1" fmla="*/ 26 h 858"/>
                  <a:gd name="T2" fmla="*/ 124 w 268"/>
                  <a:gd name="T3" fmla="*/ 20 h 858"/>
                  <a:gd name="T4" fmla="*/ 106 w 268"/>
                  <a:gd name="T5" fmla="*/ 14 h 858"/>
                  <a:gd name="T6" fmla="*/ 94 w 268"/>
                  <a:gd name="T7" fmla="*/ 20 h 858"/>
                  <a:gd name="T8" fmla="*/ 44 w 268"/>
                  <a:gd name="T9" fmla="*/ 36 h 858"/>
                  <a:gd name="T10" fmla="*/ 14 w 268"/>
                  <a:gd name="T11" fmla="*/ 102 h 858"/>
                  <a:gd name="T12" fmla="*/ 4 w 268"/>
                  <a:gd name="T13" fmla="*/ 176 h 858"/>
                  <a:gd name="T14" fmla="*/ 20 w 268"/>
                  <a:gd name="T15" fmla="*/ 208 h 858"/>
                  <a:gd name="T16" fmla="*/ 52 w 268"/>
                  <a:gd name="T17" fmla="*/ 216 h 858"/>
                  <a:gd name="T18" fmla="*/ 52 w 268"/>
                  <a:gd name="T19" fmla="*/ 306 h 858"/>
                  <a:gd name="T20" fmla="*/ 46 w 268"/>
                  <a:gd name="T21" fmla="*/ 334 h 858"/>
                  <a:gd name="T22" fmla="*/ 42 w 268"/>
                  <a:gd name="T23" fmla="*/ 448 h 858"/>
                  <a:gd name="T24" fmla="*/ 48 w 268"/>
                  <a:gd name="T25" fmla="*/ 544 h 858"/>
                  <a:gd name="T26" fmla="*/ 50 w 268"/>
                  <a:gd name="T27" fmla="*/ 606 h 858"/>
                  <a:gd name="T28" fmla="*/ 44 w 268"/>
                  <a:gd name="T29" fmla="*/ 648 h 858"/>
                  <a:gd name="T30" fmla="*/ 44 w 268"/>
                  <a:gd name="T31" fmla="*/ 710 h 858"/>
                  <a:gd name="T32" fmla="*/ 52 w 268"/>
                  <a:gd name="T33" fmla="*/ 748 h 858"/>
                  <a:gd name="T34" fmla="*/ 56 w 268"/>
                  <a:gd name="T35" fmla="*/ 764 h 858"/>
                  <a:gd name="T36" fmla="*/ 42 w 268"/>
                  <a:gd name="T37" fmla="*/ 770 h 858"/>
                  <a:gd name="T38" fmla="*/ 48 w 268"/>
                  <a:gd name="T39" fmla="*/ 784 h 858"/>
                  <a:gd name="T40" fmla="*/ 14 w 268"/>
                  <a:gd name="T41" fmla="*/ 812 h 858"/>
                  <a:gd name="T42" fmla="*/ 2 w 268"/>
                  <a:gd name="T43" fmla="*/ 832 h 858"/>
                  <a:gd name="T44" fmla="*/ 30 w 268"/>
                  <a:gd name="T45" fmla="*/ 842 h 858"/>
                  <a:gd name="T46" fmla="*/ 72 w 268"/>
                  <a:gd name="T47" fmla="*/ 832 h 858"/>
                  <a:gd name="T48" fmla="*/ 100 w 268"/>
                  <a:gd name="T49" fmla="*/ 822 h 858"/>
                  <a:gd name="T50" fmla="*/ 122 w 268"/>
                  <a:gd name="T51" fmla="*/ 812 h 858"/>
                  <a:gd name="T52" fmla="*/ 120 w 268"/>
                  <a:gd name="T53" fmla="*/ 764 h 858"/>
                  <a:gd name="T54" fmla="*/ 112 w 268"/>
                  <a:gd name="T55" fmla="*/ 732 h 858"/>
                  <a:gd name="T56" fmla="*/ 118 w 268"/>
                  <a:gd name="T57" fmla="*/ 662 h 858"/>
                  <a:gd name="T58" fmla="*/ 110 w 268"/>
                  <a:gd name="T59" fmla="*/ 578 h 858"/>
                  <a:gd name="T60" fmla="*/ 112 w 268"/>
                  <a:gd name="T61" fmla="*/ 578 h 858"/>
                  <a:gd name="T62" fmla="*/ 136 w 268"/>
                  <a:gd name="T63" fmla="*/ 456 h 858"/>
                  <a:gd name="T64" fmla="*/ 144 w 268"/>
                  <a:gd name="T65" fmla="*/ 444 h 858"/>
                  <a:gd name="T66" fmla="*/ 150 w 268"/>
                  <a:gd name="T67" fmla="*/ 454 h 858"/>
                  <a:gd name="T68" fmla="*/ 168 w 268"/>
                  <a:gd name="T69" fmla="*/ 510 h 858"/>
                  <a:gd name="T70" fmla="*/ 174 w 268"/>
                  <a:gd name="T71" fmla="*/ 566 h 858"/>
                  <a:gd name="T72" fmla="*/ 182 w 268"/>
                  <a:gd name="T73" fmla="*/ 632 h 858"/>
                  <a:gd name="T74" fmla="*/ 192 w 268"/>
                  <a:gd name="T75" fmla="*/ 710 h 858"/>
                  <a:gd name="T76" fmla="*/ 188 w 268"/>
                  <a:gd name="T77" fmla="*/ 762 h 858"/>
                  <a:gd name="T78" fmla="*/ 184 w 268"/>
                  <a:gd name="T79" fmla="*/ 802 h 858"/>
                  <a:gd name="T80" fmla="*/ 196 w 268"/>
                  <a:gd name="T81" fmla="*/ 820 h 858"/>
                  <a:gd name="T82" fmla="*/ 200 w 268"/>
                  <a:gd name="T83" fmla="*/ 820 h 858"/>
                  <a:gd name="T84" fmla="*/ 192 w 268"/>
                  <a:gd name="T85" fmla="*/ 850 h 858"/>
                  <a:gd name="T86" fmla="*/ 220 w 268"/>
                  <a:gd name="T87" fmla="*/ 858 h 858"/>
                  <a:gd name="T88" fmla="*/ 252 w 268"/>
                  <a:gd name="T89" fmla="*/ 816 h 858"/>
                  <a:gd name="T90" fmla="*/ 256 w 268"/>
                  <a:gd name="T91" fmla="*/ 806 h 858"/>
                  <a:gd name="T92" fmla="*/ 252 w 268"/>
                  <a:gd name="T93" fmla="*/ 754 h 858"/>
                  <a:gd name="T94" fmla="*/ 256 w 268"/>
                  <a:gd name="T95" fmla="*/ 636 h 858"/>
                  <a:gd name="T96" fmla="*/ 244 w 268"/>
                  <a:gd name="T97" fmla="*/ 576 h 858"/>
                  <a:gd name="T98" fmla="*/ 236 w 268"/>
                  <a:gd name="T99" fmla="*/ 490 h 858"/>
                  <a:gd name="T100" fmla="*/ 244 w 268"/>
                  <a:gd name="T101" fmla="*/ 420 h 858"/>
                  <a:gd name="T102" fmla="*/ 228 w 268"/>
                  <a:gd name="T103" fmla="*/ 244 h 858"/>
                  <a:gd name="T104" fmla="*/ 228 w 268"/>
                  <a:gd name="T105" fmla="*/ 188 h 858"/>
                  <a:gd name="T106" fmla="*/ 256 w 268"/>
                  <a:gd name="T107" fmla="*/ 160 h 858"/>
                  <a:gd name="T108" fmla="*/ 268 w 268"/>
                  <a:gd name="T109" fmla="*/ 64 h 858"/>
                  <a:gd name="T110" fmla="*/ 258 w 268"/>
                  <a:gd name="T111" fmla="*/ 24 h 858"/>
                  <a:gd name="T112" fmla="*/ 204 w 268"/>
                  <a:gd name="T113" fmla="*/ 8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8" h="858">
                    <a:moveTo>
                      <a:pt x="180" y="0"/>
                    </a:moveTo>
                    <a:lnTo>
                      <a:pt x="194" y="24"/>
                    </a:lnTo>
                    <a:lnTo>
                      <a:pt x="174" y="8"/>
                    </a:lnTo>
                    <a:lnTo>
                      <a:pt x="174" y="8"/>
                    </a:lnTo>
                    <a:lnTo>
                      <a:pt x="138" y="26"/>
                    </a:lnTo>
                    <a:lnTo>
                      <a:pt x="138" y="26"/>
                    </a:lnTo>
                    <a:lnTo>
                      <a:pt x="138" y="26"/>
                    </a:lnTo>
                    <a:lnTo>
                      <a:pt x="138" y="26"/>
                    </a:lnTo>
                    <a:lnTo>
                      <a:pt x="132" y="24"/>
                    </a:lnTo>
                    <a:lnTo>
                      <a:pt x="124" y="20"/>
                    </a:lnTo>
                    <a:lnTo>
                      <a:pt x="114" y="16"/>
                    </a:lnTo>
                    <a:lnTo>
                      <a:pt x="114" y="16"/>
                    </a:lnTo>
                    <a:lnTo>
                      <a:pt x="110" y="14"/>
                    </a:lnTo>
                    <a:lnTo>
                      <a:pt x="110" y="14"/>
                    </a:lnTo>
                    <a:lnTo>
                      <a:pt x="106" y="14"/>
                    </a:lnTo>
                    <a:lnTo>
                      <a:pt x="102" y="16"/>
                    </a:lnTo>
                    <a:lnTo>
                      <a:pt x="98" y="22"/>
                    </a:lnTo>
                    <a:lnTo>
                      <a:pt x="92" y="30"/>
                    </a:lnTo>
                    <a:lnTo>
                      <a:pt x="92" y="30"/>
                    </a:lnTo>
                    <a:lnTo>
                      <a:pt x="94" y="20"/>
                    </a:lnTo>
                    <a:lnTo>
                      <a:pt x="96" y="10"/>
                    </a:lnTo>
                    <a:lnTo>
                      <a:pt x="96" y="10"/>
                    </a:lnTo>
                    <a:lnTo>
                      <a:pt x="92" y="14"/>
                    </a:lnTo>
                    <a:lnTo>
                      <a:pt x="92" y="14"/>
                    </a:lnTo>
                    <a:lnTo>
                      <a:pt x="44" y="36"/>
                    </a:lnTo>
                    <a:lnTo>
                      <a:pt x="44" y="36"/>
                    </a:lnTo>
                    <a:lnTo>
                      <a:pt x="32" y="50"/>
                    </a:lnTo>
                    <a:lnTo>
                      <a:pt x="22" y="64"/>
                    </a:lnTo>
                    <a:lnTo>
                      <a:pt x="22" y="64"/>
                    </a:lnTo>
                    <a:lnTo>
                      <a:pt x="14" y="102"/>
                    </a:lnTo>
                    <a:lnTo>
                      <a:pt x="2" y="138"/>
                    </a:lnTo>
                    <a:lnTo>
                      <a:pt x="2" y="138"/>
                    </a:lnTo>
                    <a:lnTo>
                      <a:pt x="2" y="146"/>
                    </a:lnTo>
                    <a:lnTo>
                      <a:pt x="2" y="160"/>
                    </a:lnTo>
                    <a:lnTo>
                      <a:pt x="4" y="176"/>
                    </a:lnTo>
                    <a:lnTo>
                      <a:pt x="6" y="186"/>
                    </a:lnTo>
                    <a:lnTo>
                      <a:pt x="6" y="186"/>
                    </a:lnTo>
                    <a:lnTo>
                      <a:pt x="10" y="192"/>
                    </a:lnTo>
                    <a:lnTo>
                      <a:pt x="16" y="202"/>
                    </a:lnTo>
                    <a:lnTo>
                      <a:pt x="20" y="208"/>
                    </a:lnTo>
                    <a:lnTo>
                      <a:pt x="28" y="212"/>
                    </a:lnTo>
                    <a:lnTo>
                      <a:pt x="36" y="214"/>
                    </a:lnTo>
                    <a:lnTo>
                      <a:pt x="48" y="216"/>
                    </a:lnTo>
                    <a:lnTo>
                      <a:pt x="48" y="216"/>
                    </a:lnTo>
                    <a:lnTo>
                      <a:pt x="52" y="216"/>
                    </a:lnTo>
                    <a:lnTo>
                      <a:pt x="52" y="216"/>
                    </a:lnTo>
                    <a:lnTo>
                      <a:pt x="52" y="266"/>
                    </a:lnTo>
                    <a:lnTo>
                      <a:pt x="52" y="266"/>
                    </a:lnTo>
                    <a:lnTo>
                      <a:pt x="52" y="306"/>
                    </a:lnTo>
                    <a:lnTo>
                      <a:pt x="52" y="306"/>
                    </a:lnTo>
                    <a:lnTo>
                      <a:pt x="50" y="314"/>
                    </a:lnTo>
                    <a:lnTo>
                      <a:pt x="48" y="322"/>
                    </a:lnTo>
                    <a:lnTo>
                      <a:pt x="46" y="328"/>
                    </a:lnTo>
                    <a:lnTo>
                      <a:pt x="46" y="334"/>
                    </a:lnTo>
                    <a:lnTo>
                      <a:pt x="46" y="334"/>
                    </a:lnTo>
                    <a:lnTo>
                      <a:pt x="46" y="344"/>
                    </a:lnTo>
                    <a:lnTo>
                      <a:pt x="44" y="358"/>
                    </a:lnTo>
                    <a:lnTo>
                      <a:pt x="42" y="388"/>
                    </a:lnTo>
                    <a:lnTo>
                      <a:pt x="42" y="448"/>
                    </a:lnTo>
                    <a:lnTo>
                      <a:pt x="42" y="448"/>
                    </a:lnTo>
                    <a:lnTo>
                      <a:pt x="44" y="468"/>
                    </a:lnTo>
                    <a:lnTo>
                      <a:pt x="46" y="488"/>
                    </a:lnTo>
                    <a:lnTo>
                      <a:pt x="50" y="506"/>
                    </a:lnTo>
                    <a:lnTo>
                      <a:pt x="48" y="544"/>
                    </a:lnTo>
                    <a:lnTo>
                      <a:pt x="48" y="544"/>
                    </a:lnTo>
                    <a:lnTo>
                      <a:pt x="50" y="580"/>
                    </a:lnTo>
                    <a:lnTo>
                      <a:pt x="50" y="580"/>
                    </a:lnTo>
                    <a:lnTo>
                      <a:pt x="52" y="592"/>
                    </a:lnTo>
                    <a:lnTo>
                      <a:pt x="52" y="600"/>
                    </a:lnTo>
                    <a:lnTo>
                      <a:pt x="50" y="606"/>
                    </a:lnTo>
                    <a:lnTo>
                      <a:pt x="50" y="606"/>
                    </a:lnTo>
                    <a:lnTo>
                      <a:pt x="48" y="614"/>
                    </a:lnTo>
                    <a:lnTo>
                      <a:pt x="46" y="628"/>
                    </a:lnTo>
                    <a:lnTo>
                      <a:pt x="46" y="628"/>
                    </a:lnTo>
                    <a:lnTo>
                      <a:pt x="44" y="648"/>
                    </a:lnTo>
                    <a:lnTo>
                      <a:pt x="44" y="660"/>
                    </a:lnTo>
                    <a:lnTo>
                      <a:pt x="44" y="674"/>
                    </a:lnTo>
                    <a:lnTo>
                      <a:pt x="44" y="674"/>
                    </a:lnTo>
                    <a:lnTo>
                      <a:pt x="44" y="690"/>
                    </a:lnTo>
                    <a:lnTo>
                      <a:pt x="44" y="710"/>
                    </a:lnTo>
                    <a:lnTo>
                      <a:pt x="42" y="726"/>
                    </a:lnTo>
                    <a:lnTo>
                      <a:pt x="42" y="736"/>
                    </a:lnTo>
                    <a:lnTo>
                      <a:pt x="42" y="736"/>
                    </a:lnTo>
                    <a:lnTo>
                      <a:pt x="48" y="744"/>
                    </a:lnTo>
                    <a:lnTo>
                      <a:pt x="52" y="748"/>
                    </a:lnTo>
                    <a:lnTo>
                      <a:pt x="52" y="748"/>
                    </a:lnTo>
                    <a:lnTo>
                      <a:pt x="56" y="754"/>
                    </a:lnTo>
                    <a:lnTo>
                      <a:pt x="58" y="760"/>
                    </a:lnTo>
                    <a:lnTo>
                      <a:pt x="56" y="764"/>
                    </a:lnTo>
                    <a:lnTo>
                      <a:pt x="56" y="764"/>
                    </a:lnTo>
                    <a:lnTo>
                      <a:pt x="54" y="764"/>
                    </a:lnTo>
                    <a:lnTo>
                      <a:pt x="48" y="764"/>
                    </a:lnTo>
                    <a:lnTo>
                      <a:pt x="44" y="766"/>
                    </a:lnTo>
                    <a:lnTo>
                      <a:pt x="42" y="768"/>
                    </a:lnTo>
                    <a:lnTo>
                      <a:pt x="42" y="770"/>
                    </a:lnTo>
                    <a:lnTo>
                      <a:pt x="42" y="770"/>
                    </a:lnTo>
                    <a:lnTo>
                      <a:pt x="44" y="776"/>
                    </a:lnTo>
                    <a:lnTo>
                      <a:pt x="48" y="778"/>
                    </a:lnTo>
                    <a:lnTo>
                      <a:pt x="48" y="782"/>
                    </a:lnTo>
                    <a:lnTo>
                      <a:pt x="48" y="784"/>
                    </a:lnTo>
                    <a:lnTo>
                      <a:pt x="48" y="784"/>
                    </a:lnTo>
                    <a:lnTo>
                      <a:pt x="44" y="790"/>
                    </a:lnTo>
                    <a:lnTo>
                      <a:pt x="36" y="800"/>
                    </a:lnTo>
                    <a:lnTo>
                      <a:pt x="24" y="806"/>
                    </a:lnTo>
                    <a:lnTo>
                      <a:pt x="14" y="812"/>
                    </a:lnTo>
                    <a:lnTo>
                      <a:pt x="14" y="812"/>
                    </a:lnTo>
                    <a:lnTo>
                      <a:pt x="6" y="818"/>
                    </a:lnTo>
                    <a:lnTo>
                      <a:pt x="2" y="824"/>
                    </a:lnTo>
                    <a:lnTo>
                      <a:pt x="0" y="828"/>
                    </a:lnTo>
                    <a:lnTo>
                      <a:pt x="2" y="832"/>
                    </a:lnTo>
                    <a:lnTo>
                      <a:pt x="2" y="832"/>
                    </a:lnTo>
                    <a:lnTo>
                      <a:pt x="6" y="836"/>
                    </a:lnTo>
                    <a:lnTo>
                      <a:pt x="12" y="840"/>
                    </a:lnTo>
                    <a:lnTo>
                      <a:pt x="20" y="840"/>
                    </a:lnTo>
                    <a:lnTo>
                      <a:pt x="30" y="842"/>
                    </a:lnTo>
                    <a:lnTo>
                      <a:pt x="30" y="842"/>
                    </a:lnTo>
                    <a:lnTo>
                      <a:pt x="46" y="840"/>
                    </a:lnTo>
                    <a:lnTo>
                      <a:pt x="62" y="836"/>
                    </a:lnTo>
                    <a:lnTo>
                      <a:pt x="62" y="836"/>
                    </a:lnTo>
                    <a:lnTo>
                      <a:pt x="72" y="832"/>
                    </a:lnTo>
                    <a:lnTo>
                      <a:pt x="80" y="828"/>
                    </a:lnTo>
                    <a:lnTo>
                      <a:pt x="88" y="824"/>
                    </a:lnTo>
                    <a:lnTo>
                      <a:pt x="96" y="822"/>
                    </a:lnTo>
                    <a:lnTo>
                      <a:pt x="96" y="822"/>
                    </a:lnTo>
                    <a:lnTo>
                      <a:pt x="100" y="822"/>
                    </a:lnTo>
                    <a:lnTo>
                      <a:pt x="100" y="822"/>
                    </a:lnTo>
                    <a:lnTo>
                      <a:pt x="110" y="822"/>
                    </a:lnTo>
                    <a:lnTo>
                      <a:pt x="116" y="820"/>
                    </a:lnTo>
                    <a:lnTo>
                      <a:pt x="120" y="816"/>
                    </a:lnTo>
                    <a:lnTo>
                      <a:pt x="122" y="812"/>
                    </a:lnTo>
                    <a:lnTo>
                      <a:pt x="122" y="800"/>
                    </a:lnTo>
                    <a:lnTo>
                      <a:pt x="122" y="800"/>
                    </a:lnTo>
                    <a:lnTo>
                      <a:pt x="118" y="778"/>
                    </a:lnTo>
                    <a:lnTo>
                      <a:pt x="118" y="770"/>
                    </a:lnTo>
                    <a:lnTo>
                      <a:pt x="120" y="764"/>
                    </a:lnTo>
                    <a:lnTo>
                      <a:pt x="120" y="764"/>
                    </a:lnTo>
                    <a:lnTo>
                      <a:pt x="122" y="760"/>
                    </a:lnTo>
                    <a:lnTo>
                      <a:pt x="122" y="756"/>
                    </a:lnTo>
                    <a:lnTo>
                      <a:pt x="118" y="746"/>
                    </a:lnTo>
                    <a:lnTo>
                      <a:pt x="112" y="732"/>
                    </a:lnTo>
                    <a:lnTo>
                      <a:pt x="112" y="732"/>
                    </a:lnTo>
                    <a:lnTo>
                      <a:pt x="112" y="720"/>
                    </a:lnTo>
                    <a:lnTo>
                      <a:pt x="114" y="698"/>
                    </a:lnTo>
                    <a:lnTo>
                      <a:pt x="118" y="662"/>
                    </a:lnTo>
                    <a:lnTo>
                      <a:pt x="118" y="662"/>
                    </a:lnTo>
                    <a:lnTo>
                      <a:pt x="114" y="632"/>
                    </a:lnTo>
                    <a:lnTo>
                      <a:pt x="112" y="608"/>
                    </a:lnTo>
                    <a:lnTo>
                      <a:pt x="110" y="588"/>
                    </a:lnTo>
                    <a:lnTo>
                      <a:pt x="110" y="588"/>
                    </a:lnTo>
                    <a:lnTo>
                      <a:pt x="110" y="578"/>
                    </a:lnTo>
                    <a:lnTo>
                      <a:pt x="110" y="578"/>
                    </a:lnTo>
                    <a:lnTo>
                      <a:pt x="110" y="578"/>
                    </a:lnTo>
                    <a:lnTo>
                      <a:pt x="110" y="578"/>
                    </a:lnTo>
                    <a:lnTo>
                      <a:pt x="112" y="578"/>
                    </a:lnTo>
                    <a:lnTo>
                      <a:pt x="112" y="578"/>
                    </a:lnTo>
                    <a:lnTo>
                      <a:pt x="114" y="576"/>
                    </a:lnTo>
                    <a:lnTo>
                      <a:pt x="116" y="562"/>
                    </a:lnTo>
                    <a:lnTo>
                      <a:pt x="116" y="562"/>
                    </a:lnTo>
                    <a:lnTo>
                      <a:pt x="128" y="500"/>
                    </a:lnTo>
                    <a:lnTo>
                      <a:pt x="136" y="456"/>
                    </a:lnTo>
                    <a:lnTo>
                      <a:pt x="136" y="456"/>
                    </a:lnTo>
                    <a:lnTo>
                      <a:pt x="136" y="450"/>
                    </a:lnTo>
                    <a:lnTo>
                      <a:pt x="138" y="448"/>
                    </a:lnTo>
                    <a:lnTo>
                      <a:pt x="142" y="446"/>
                    </a:lnTo>
                    <a:lnTo>
                      <a:pt x="144" y="444"/>
                    </a:lnTo>
                    <a:lnTo>
                      <a:pt x="144" y="444"/>
                    </a:lnTo>
                    <a:lnTo>
                      <a:pt x="146" y="446"/>
                    </a:lnTo>
                    <a:lnTo>
                      <a:pt x="148" y="446"/>
                    </a:lnTo>
                    <a:lnTo>
                      <a:pt x="150" y="454"/>
                    </a:lnTo>
                    <a:lnTo>
                      <a:pt x="150" y="454"/>
                    </a:lnTo>
                    <a:lnTo>
                      <a:pt x="152" y="466"/>
                    </a:lnTo>
                    <a:lnTo>
                      <a:pt x="156" y="480"/>
                    </a:lnTo>
                    <a:lnTo>
                      <a:pt x="168" y="498"/>
                    </a:lnTo>
                    <a:lnTo>
                      <a:pt x="168" y="498"/>
                    </a:lnTo>
                    <a:lnTo>
                      <a:pt x="168" y="510"/>
                    </a:lnTo>
                    <a:lnTo>
                      <a:pt x="170" y="532"/>
                    </a:lnTo>
                    <a:lnTo>
                      <a:pt x="170" y="552"/>
                    </a:lnTo>
                    <a:lnTo>
                      <a:pt x="172" y="562"/>
                    </a:lnTo>
                    <a:lnTo>
                      <a:pt x="174" y="566"/>
                    </a:lnTo>
                    <a:lnTo>
                      <a:pt x="174" y="566"/>
                    </a:lnTo>
                    <a:lnTo>
                      <a:pt x="178" y="576"/>
                    </a:lnTo>
                    <a:lnTo>
                      <a:pt x="180" y="586"/>
                    </a:lnTo>
                    <a:lnTo>
                      <a:pt x="184" y="604"/>
                    </a:lnTo>
                    <a:lnTo>
                      <a:pt x="184" y="604"/>
                    </a:lnTo>
                    <a:lnTo>
                      <a:pt x="182" y="632"/>
                    </a:lnTo>
                    <a:lnTo>
                      <a:pt x="182" y="664"/>
                    </a:lnTo>
                    <a:lnTo>
                      <a:pt x="182" y="664"/>
                    </a:lnTo>
                    <a:lnTo>
                      <a:pt x="184" y="684"/>
                    </a:lnTo>
                    <a:lnTo>
                      <a:pt x="192" y="710"/>
                    </a:lnTo>
                    <a:lnTo>
                      <a:pt x="192" y="710"/>
                    </a:lnTo>
                    <a:lnTo>
                      <a:pt x="198" y="738"/>
                    </a:lnTo>
                    <a:lnTo>
                      <a:pt x="200" y="750"/>
                    </a:lnTo>
                    <a:lnTo>
                      <a:pt x="200" y="750"/>
                    </a:lnTo>
                    <a:lnTo>
                      <a:pt x="194" y="756"/>
                    </a:lnTo>
                    <a:lnTo>
                      <a:pt x="188" y="762"/>
                    </a:lnTo>
                    <a:lnTo>
                      <a:pt x="186" y="770"/>
                    </a:lnTo>
                    <a:lnTo>
                      <a:pt x="186" y="770"/>
                    </a:lnTo>
                    <a:lnTo>
                      <a:pt x="182" y="788"/>
                    </a:lnTo>
                    <a:lnTo>
                      <a:pt x="182" y="796"/>
                    </a:lnTo>
                    <a:lnTo>
                      <a:pt x="184" y="802"/>
                    </a:lnTo>
                    <a:lnTo>
                      <a:pt x="184" y="802"/>
                    </a:lnTo>
                    <a:lnTo>
                      <a:pt x="192" y="814"/>
                    </a:lnTo>
                    <a:lnTo>
                      <a:pt x="194" y="822"/>
                    </a:lnTo>
                    <a:lnTo>
                      <a:pt x="194" y="822"/>
                    </a:lnTo>
                    <a:lnTo>
                      <a:pt x="196" y="820"/>
                    </a:lnTo>
                    <a:lnTo>
                      <a:pt x="200" y="818"/>
                    </a:lnTo>
                    <a:lnTo>
                      <a:pt x="200" y="818"/>
                    </a:lnTo>
                    <a:lnTo>
                      <a:pt x="202" y="818"/>
                    </a:lnTo>
                    <a:lnTo>
                      <a:pt x="200" y="820"/>
                    </a:lnTo>
                    <a:lnTo>
                      <a:pt x="200" y="820"/>
                    </a:lnTo>
                    <a:lnTo>
                      <a:pt x="196" y="826"/>
                    </a:lnTo>
                    <a:lnTo>
                      <a:pt x="192" y="834"/>
                    </a:lnTo>
                    <a:lnTo>
                      <a:pt x="190" y="840"/>
                    </a:lnTo>
                    <a:lnTo>
                      <a:pt x="190" y="844"/>
                    </a:lnTo>
                    <a:lnTo>
                      <a:pt x="192" y="850"/>
                    </a:lnTo>
                    <a:lnTo>
                      <a:pt x="196" y="854"/>
                    </a:lnTo>
                    <a:lnTo>
                      <a:pt x="196" y="854"/>
                    </a:lnTo>
                    <a:lnTo>
                      <a:pt x="204" y="856"/>
                    </a:lnTo>
                    <a:lnTo>
                      <a:pt x="220" y="858"/>
                    </a:lnTo>
                    <a:lnTo>
                      <a:pt x="220" y="858"/>
                    </a:lnTo>
                    <a:lnTo>
                      <a:pt x="230" y="858"/>
                    </a:lnTo>
                    <a:lnTo>
                      <a:pt x="238" y="854"/>
                    </a:lnTo>
                    <a:lnTo>
                      <a:pt x="246" y="850"/>
                    </a:lnTo>
                    <a:lnTo>
                      <a:pt x="250" y="842"/>
                    </a:lnTo>
                    <a:lnTo>
                      <a:pt x="252" y="816"/>
                    </a:lnTo>
                    <a:lnTo>
                      <a:pt x="252" y="816"/>
                    </a:lnTo>
                    <a:lnTo>
                      <a:pt x="252" y="816"/>
                    </a:lnTo>
                    <a:lnTo>
                      <a:pt x="252" y="816"/>
                    </a:lnTo>
                    <a:lnTo>
                      <a:pt x="256" y="806"/>
                    </a:lnTo>
                    <a:lnTo>
                      <a:pt x="256" y="806"/>
                    </a:lnTo>
                    <a:lnTo>
                      <a:pt x="264" y="786"/>
                    </a:lnTo>
                    <a:lnTo>
                      <a:pt x="266" y="772"/>
                    </a:lnTo>
                    <a:lnTo>
                      <a:pt x="254" y="762"/>
                    </a:lnTo>
                    <a:lnTo>
                      <a:pt x="254" y="762"/>
                    </a:lnTo>
                    <a:lnTo>
                      <a:pt x="252" y="754"/>
                    </a:lnTo>
                    <a:lnTo>
                      <a:pt x="250" y="744"/>
                    </a:lnTo>
                    <a:lnTo>
                      <a:pt x="252" y="726"/>
                    </a:lnTo>
                    <a:lnTo>
                      <a:pt x="252" y="726"/>
                    </a:lnTo>
                    <a:lnTo>
                      <a:pt x="254" y="680"/>
                    </a:lnTo>
                    <a:lnTo>
                      <a:pt x="256" y="636"/>
                    </a:lnTo>
                    <a:lnTo>
                      <a:pt x="256" y="636"/>
                    </a:lnTo>
                    <a:lnTo>
                      <a:pt x="254" y="618"/>
                    </a:lnTo>
                    <a:lnTo>
                      <a:pt x="250" y="600"/>
                    </a:lnTo>
                    <a:lnTo>
                      <a:pt x="244" y="576"/>
                    </a:lnTo>
                    <a:lnTo>
                      <a:pt x="244" y="576"/>
                    </a:lnTo>
                    <a:lnTo>
                      <a:pt x="242" y="550"/>
                    </a:lnTo>
                    <a:lnTo>
                      <a:pt x="240" y="528"/>
                    </a:lnTo>
                    <a:lnTo>
                      <a:pt x="238" y="502"/>
                    </a:lnTo>
                    <a:lnTo>
                      <a:pt x="238" y="502"/>
                    </a:lnTo>
                    <a:lnTo>
                      <a:pt x="236" y="490"/>
                    </a:lnTo>
                    <a:lnTo>
                      <a:pt x="236" y="476"/>
                    </a:lnTo>
                    <a:lnTo>
                      <a:pt x="238" y="452"/>
                    </a:lnTo>
                    <a:lnTo>
                      <a:pt x="242" y="432"/>
                    </a:lnTo>
                    <a:lnTo>
                      <a:pt x="244" y="420"/>
                    </a:lnTo>
                    <a:lnTo>
                      <a:pt x="244" y="420"/>
                    </a:lnTo>
                    <a:lnTo>
                      <a:pt x="238" y="332"/>
                    </a:lnTo>
                    <a:lnTo>
                      <a:pt x="238" y="332"/>
                    </a:lnTo>
                    <a:lnTo>
                      <a:pt x="234" y="290"/>
                    </a:lnTo>
                    <a:lnTo>
                      <a:pt x="230" y="260"/>
                    </a:lnTo>
                    <a:lnTo>
                      <a:pt x="228" y="244"/>
                    </a:lnTo>
                    <a:lnTo>
                      <a:pt x="228" y="244"/>
                    </a:lnTo>
                    <a:lnTo>
                      <a:pt x="226" y="232"/>
                    </a:lnTo>
                    <a:lnTo>
                      <a:pt x="224" y="216"/>
                    </a:lnTo>
                    <a:lnTo>
                      <a:pt x="226" y="200"/>
                    </a:lnTo>
                    <a:lnTo>
                      <a:pt x="228" y="188"/>
                    </a:lnTo>
                    <a:lnTo>
                      <a:pt x="228" y="188"/>
                    </a:lnTo>
                    <a:lnTo>
                      <a:pt x="234" y="180"/>
                    </a:lnTo>
                    <a:lnTo>
                      <a:pt x="244" y="172"/>
                    </a:lnTo>
                    <a:lnTo>
                      <a:pt x="252" y="164"/>
                    </a:lnTo>
                    <a:lnTo>
                      <a:pt x="256" y="160"/>
                    </a:lnTo>
                    <a:lnTo>
                      <a:pt x="258" y="154"/>
                    </a:lnTo>
                    <a:lnTo>
                      <a:pt x="258" y="154"/>
                    </a:lnTo>
                    <a:lnTo>
                      <a:pt x="262" y="134"/>
                    </a:lnTo>
                    <a:lnTo>
                      <a:pt x="266" y="98"/>
                    </a:lnTo>
                    <a:lnTo>
                      <a:pt x="268" y="64"/>
                    </a:lnTo>
                    <a:lnTo>
                      <a:pt x="268" y="50"/>
                    </a:lnTo>
                    <a:lnTo>
                      <a:pt x="266" y="40"/>
                    </a:lnTo>
                    <a:lnTo>
                      <a:pt x="266" y="40"/>
                    </a:lnTo>
                    <a:lnTo>
                      <a:pt x="262" y="30"/>
                    </a:lnTo>
                    <a:lnTo>
                      <a:pt x="258" y="24"/>
                    </a:lnTo>
                    <a:lnTo>
                      <a:pt x="252" y="20"/>
                    </a:lnTo>
                    <a:lnTo>
                      <a:pt x="244" y="16"/>
                    </a:lnTo>
                    <a:lnTo>
                      <a:pt x="234" y="12"/>
                    </a:lnTo>
                    <a:lnTo>
                      <a:pt x="204" y="8"/>
                    </a:lnTo>
                    <a:lnTo>
                      <a:pt x="204" y="8"/>
                    </a:lnTo>
                    <a:lnTo>
                      <a:pt x="194" y="6"/>
                    </a:lnTo>
                    <a:lnTo>
                      <a:pt x="186" y="4"/>
                    </a:lnTo>
                    <a:lnTo>
                      <a:pt x="180" y="0"/>
                    </a:ln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sp>
            <p:nvSpPr>
              <p:cNvPr id="118" name="Freeform 33"/>
              <p:cNvSpPr>
                <a:spLocks/>
              </p:cNvSpPr>
              <p:nvPr/>
            </p:nvSpPr>
            <p:spPr bwMode="auto">
              <a:xfrm>
                <a:off x="5963559" y="2976841"/>
                <a:ext cx="112368" cy="11237"/>
              </a:xfrm>
              <a:custGeom>
                <a:avLst/>
                <a:gdLst>
                  <a:gd name="T0" fmla="*/ 42 w 140"/>
                  <a:gd name="T1" fmla="*/ 6 h 14"/>
                  <a:gd name="T2" fmla="*/ 42 w 140"/>
                  <a:gd name="T3" fmla="*/ 6 h 14"/>
                  <a:gd name="T4" fmla="*/ 64 w 140"/>
                  <a:gd name="T5" fmla="*/ 4 h 14"/>
                  <a:gd name="T6" fmla="*/ 76 w 140"/>
                  <a:gd name="T7" fmla="*/ 4 h 14"/>
                  <a:gd name="T8" fmla="*/ 76 w 140"/>
                  <a:gd name="T9" fmla="*/ 4 h 14"/>
                  <a:gd name="T10" fmla="*/ 140 w 140"/>
                  <a:gd name="T11" fmla="*/ 0 h 14"/>
                  <a:gd name="T12" fmla="*/ 140 w 140"/>
                  <a:gd name="T13" fmla="*/ 0 h 14"/>
                  <a:gd name="T14" fmla="*/ 128 w 140"/>
                  <a:gd name="T15" fmla="*/ 6 h 14"/>
                  <a:gd name="T16" fmla="*/ 116 w 140"/>
                  <a:gd name="T17" fmla="*/ 10 h 14"/>
                  <a:gd name="T18" fmla="*/ 102 w 140"/>
                  <a:gd name="T19" fmla="*/ 12 h 14"/>
                  <a:gd name="T20" fmla="*/ 92 w 140"/>
                  <a:gd name="T21" fmla="*/ 14 h 14"/>
                  <a:gd name="T22" fmla="*/ 92 w 140"/>
                  <a:gd name="T23" fmla="*/ 14 h 14"/>
                  <a:gd name="T24" fmla="*/ 76 w 140"/>
                  <a:gd name="T25" fmla="*/ 12 h 14"/>
                  <a:gd name="T26" fmla="*/ 76 w 140"/>
                  <a:gd name="T27" fmla="*/ 12 h 14"/>
                  <a:gd name="T28" fmla="*/ 64 w 140"/>
                  <a:gd name="T29" fmla="*/ 12 h 14"/>
                  <a:gd name="T30" fmla="*/ 64 w 140"/>
                  <a:gd name="T31" fmla="*/ 12 h 14"/>
                  <a:gd name="T32" fmla="*/ 48 w 140"/>
                  <a:gd name="T33" fmla="*/ 12 h 14"/>
                  <a:gd name="T34" fmla="*/ 36 w 140"/>
                  <a:gd name="T35" fmla="*/ 10 h 14"/>
                  <a:gd name="T36" fmla="*/ 16 w 140"/>
                  <a:gd name="T37" fmla="*/ 6 h 14"/>
                  <a:gd name="T38" fmla="*/ 4 w 140"/>
                  <a:gd name="T39" fmla="*/ 2 h 14"/>
                  <a:gd name="T40" fmla="*/ 0 w 140"/>
                  <a:gd name="T41" fmla="*/ 0 h 14"/>
                  <a:gd name="T42" fmla="*/ 0 w 140"/>
                  <a:gd name="T43" fmla="*/ 0 h 14"/>
                  <a:gd name="T44" fmla="*/ 8 w 140"/>
                  <a:gd name="T45" fmla="*/ 2 h 14"/>
                  <a:gd name="T46" fmla="*/ 18 w 140"/>
                  <a:gd name="T47" fmla="*/ 4 h 14"/>
                  <a:gd name="T48" fmla="*/ 42 w 140"/>
                  <a:gd name="T4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4">
                    <a:moveTo>
                      <a:pt x="42" y="6"/>
                    </a:moveTo>
                    <a:lnTo>
                      <a:pt x="42" y="6"/>
                    </a:lnTo>
                    <a:lnTo>
                      <a:pt x="64" y="4"/>
                    </a:lnTo>
                    <a:lnTo>
                      <a:pt x="76" y="4"/>
                    </a:lnTo>
                    <a:lnTo>
                      <a:pt x="76" y="4"/>
                    </a:lnTo>
                    <a:lnTo>
                      <a:pt x="140" y="0"/>
                    </a:lnTo>
                    <a:lnTo>
                      <a:pt x="140" y="0"/>
                    </a:lnTo>
                    <a:lnTo>
                      <a:pt x="128" y="6"/>
                    </a:lnTo>
                    <a:lnTo>
                      <a:pt x="116" y="10"/>
                    </a:lnTo>
                    <a:lnTo>
                      <a:pt x="102" y="12"/>
                    </a:lnTo>
                    <a:lnTo>
                      <a:pt x="92" y="14"/>
                    </a:lnTo>
                    <a:lnTo>
                      <a:pt x="92" y="14"/>
                    </a:lnTo>
                    <a:lnTo>
                      <a:pt x="76" y="12"/>
                    </a:lnTo>
                    <a:lnTo>
                      <a:pt x="76" y="12"/>
                    </a:lnTo>
                    <a:lnTo>
                      <a:pt x="64" y="12"/>
                    </a:lnTo>
                    <a:lnTo>
                      <a:pt x="64" y="12"/>
                    </a:lnTo>
                    <a:lnTo>
                      <a:pt x="48" y="12"/>
                    </a:lnTo>
                    <a:lnTo>
                      <a:pt x="36" y="10"/>
                    </a:lnTo>
                    <a:lnTo>
                      <a:pt x="16" y="6"/>
                    </a:lnTo>
                    <a:lnTo>
                      <a:pt x="4" y="2"/>
                    </a:lnTo>
                    <a:lnTo>
                      <a:pt x="0" y="0"/>
                    </a:lnTo>
                    <a:lnTo>
                      <a:pt x="0" y="0"/>
                    </a:lnTo>
                    <a:lnTo>
                      <a:pt x="8" y="2"/>
                    </a:lnTo>
                    <a:lnTo>
                      <a:pt x="18" y="4"/>
                    </a:lnTo>
                    <a:lnTo>
                      <a:pt x="42" y="6"/>
                    </a:ln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sp>
            <p:nvSpPr>
              <p:cNvPr id="119" name="Freeform 34"/>
              <p:cNvSpPr>
                <a:spLocks/>
              </p:cNvSpPr>
              <p:nvPr/>
            </p:nvSpPr>
            <p:spPr bwMode="auto">
              <a:xfrm>
                <a:off x="5973167" y="2835575"/>
                <a:ext cx="36921" cy="51369"/>
              </a:xfrm>
              <a:custGeom>
                <a:avLst/>
                <a:gdLst>
                  <a:gd name="T0" fmla="*/ 12 w 46"/>
                  <a:gd name="T1" fmla="*/ 64 h 64"/>
                  <a:gd name="T2" fmla="*/ 12 w 46"/>
                  <a:gd name="T3" fmla="*/ 64 h 64"/>
                  <a:gd name="T4" fmla="*/ 8 w 46"/>
                  <a:gd name="T5" fmla="*/ 64 h 64"/>
                  <a:gd name="T6" fmla="*/ 2 w 46"/>
                  <a:gd name="T7" fmla="*/ 58 h 64"/>
                  <a:gd name="T8" fmla="*/ 2 w 46"/>
                  <a:gd name="T9" fmla="*/ 58 h 64"/>
                  <a:gd name="T10" fmla="*/ 0 w 46"/>
                  <a:gd name="T11" fmla="*/ 52 h 64"/>
                  <a:gd name="T12" fmla="*/ 0 w 46"/>
                  <a:gd name="T13" fmla="*/ 44 h 64"/>
                  <a:gd name="T14" fmla="*/ 4 w 46"/>
                  <a:gd name="T15" fmla="*/ 34 h 64"/>
                  <a:gd name="T16" fmla="*/ 8 w 46"/>
                  <a:gd name="T17" fmla="*/ 24 h 64"/>
                  <a:gd name="T18" fmla="*/ 18 w 46"/>
                  <a:gd name="T19" fmla="*/ 8 h 64"/>
                  <a:gd name="T20" fmla="*/ 24 w 46"/>
                  <a:gd name="T21" fmla="*/ 0 h 64"/>
                  <a:gd name="T22" fmla="*/ 24 w 46"/>
                  <a:gd name="T23" fmla="*/ 0 h 64"/>
                  <a:gd name="T24" fmla="*/ 36 w 46"/>
                  <a:gd name="T25" fmla="*/ 2 h 64"/>
                  <a:gd name="T26" fmla="*/ 44 w 46"/>
                  <a:gd name="T27" fmla="*/ 6 h 64"/>
                  <a:gd name="T28" fmla="*/ 46 w 46"/>
                  <a:gd name="T29" fmla="*/ 8 h 64"/>
                  <a:gd name="T30" fmla="*/ 46 w 46"/>
                  <a:gd name="T31" fmla="*/ 10 h 64"/>
                  <a:gd name="T32" fmla="*/ 46 w 46"/>
                  <a:gd name="T33" fmla="*/ 10 h 64"/>
                  <a:gd name="T34" fmla="*/ 38 w 46"/>
                  <a:gd name="T35" fmla="*/ 20 h 64"/>
                  <a:gd name="T36" fmla="*/ 26 w 46"/>
                  <a:gd name="T37" fmla="*/ 36 h 64"/>
                  <a:gd name="T38" fmla="*/ 20 w 46"/>
                  <a:gd name="T39" fmla="*/ 44 h 64"/>
                  <a:gd name="T40" fmla="*/ 18 w 46"/>
                  <a:gd name="T41" fmla="*/ 50 h 64"/>
                  <a:gd name="T42" fmla="*/ 18 w 46"/>
                  <a:gd name="T43" fmla="*/ 54 h 64"/>
                  <a:gd name="T44" fmla="*/ 20 w 46"/>
                  <a:gd name="T45" fmla="*/ 56 h 64"/>
                  <a:gd name="T46" fmla="*/ 22 w 46"/>
                  <a:gd name="T47" fmla="*/ 56 h 64"/>
                  <a:gd name="T48" fmla="*/ 26 w 46"/>
                  <a:gd name="T49" fmla="*/ 56 h 64"/>
                  <a:gd name="T50" fmla="*/ 26 w 46"/>
                  <a:gd name="T51" fmla="*/ 56 h 64"/>
                  <a:gd name="T52" fmla="*/ 28 w 46"/>
                  <a:gd name="T53" fmla="*/ 56 h 64"/>
                  <a:gd name="T54" fmla="*/ 28 w 46"/>
                  <a:gd name="T55" fmla="*/ 56 h 64"/>
                  <a:gd name="T56" fmla="*/ 24 w 46"/>
                  <a:gd name="T57" fmla="*/ 60 h 64"/>
                  <a:gd name="T58" fmla="*/ 18 w 46"/>
                  <a:gd name="T59" fmla="*/ 64 h 64"/>
                  <a:gd name="T60" fmla="*/ 12 w 46"/>
                  <a:gd name="T6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 h="64">
                    <a:moveTo>
                      <a:pt x="12" y="64"/>
                    </a:moveTo>
                    <a:lnTo>
                      <a:pt x="12" y="64"/>
                    </a:lnTo>
                    <a:lnTo>
                      <a:pt x="8" y="64"/>
                    </a:lnTo>
                    <a:lnTo>
                      <a:pt x="2" y="58"/>
                    </a:lnTo>
                    <a:lnTo>
                      <a:pt x="2" y="58"/>
                    </a:lnTo>
                    <a:lnTo>
                      <a:pt x="0" y="52"/>
                    </a:lnTo>
                    <a:lnTo>
                      <a:pt x="0" y="44"/>
                    </a:lnTo>
                    <a:lnTo>
                      <a:pt x="4" y="34"/>
                    </a:lnTo>
                    <a:lnTo>
                      <a:pt x="8" y="24"/>
                    </a:lnTo>
                    <a:lnTo>
                      <a:pt x="18" y="8"/>
                    </a:lnTo>
                    <a:lnTo>
                      <a:pt x="24" y="0"/>
                    </a:lnTo>
                    <a:lnTo>
                      <a:pt x="24" y="0"/>
                    </a:lnTo>
                    <a:lnTo>
                      <a:pt x="36" y="2"/>
                    </a:lnTo>
                    <a:lnTo>
                      <a:pt x="44" y="6"/>
                    </a:lnTo>
                    <a:lnTo>
                      <a:pt x="46" y="8"/>
                    </a:lnTo>
                    <a:lnTo>
                      <a:pt x="46" y="10"/>
                    </a:lnTo>
                    <a:lnTo>
                      <a:pt x="46" y="10"/>
                    </a:lnTo>
                    <a:lnTo>
                      <a:pt x="38" y="20"/>
                    </a:lnTo>
                    <a:lnTo>
                      <a:pt x="26" y="36"/>
                    </a:lnTo>
                    <a:lnTo>
                      <a:pt x="20" y="44"/>
                    </a:lnTo>
                    <a:lnTo>
                      <a:pt x="18" y="50"/>
                    </a:lnTo>
                    <a:lnTo>
                      <a:pt x="18" y="54"/>
                    </a:lnTo>
                    <a:lnTo>
                      <a:pt x="20" y="56"/>
                    </a:lnTo>
                    <a:lnTo>
                      <a:pt x="22" y="56"/>
                    </a:lnTo>
                    <a:lnTo>
                      <a:pt x="26" y="56"/>
                    </a:lnTo>
                    <a:lnTo>
                      <a:pt x="26" y="56"/>
                    </a:lnTo>
                    <a:lnTo>
                      <a:pt x="28" y="56"/>
                    </a:lnTo>
                    <a:lnTo>
                      <a:pt x="28" y="56"/>
                    </a:lnTo>
                    <a:lnTo>
                      <a:pt x="24" y="60"/>
                    </a:lnTo>
                    <a:lnTo>
                      <a:pt x="18" y="64"/>
                    </a:lnTo>
                    <a:lnTo>
                      <a:pt x="12" y="64"/>
                    </a:ln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sp>
            <p:nvSpPr>
              <p:cNvPr id="122" name="Freeform 35"/>
              <p:cNvSpPr>
                <a:spLocks/>
              </p:cNvSpPr>
              <p:nvPr/>
            </p:nvSpPr>
            <p:spPr bwMode="auto">
              <a:xfrm>
                <a:off x="6024537" y="2803475"/>
                <a:ext cx="28895" cy="49763"/>
              </a:xfrm>
              <a:custGeom>
                <a:avLst/>
                <a:gdLst>
                  <a:gd name="T0" fmla="*/ 30 w 36"/>
                  <a:gd name="T1" fmla="*/ 62 h 62"/>
                  <a:gd name="T2" fmla="*/ 30 w 36"/>
                  <a:gd name="T3" fmla="*/ 62 h 62"/>
                  <a:gd name="T4" fmla="*/ 26 w 36"/>
                  <a:gd name="T5" fmla="*/ 62 h 62"/>
                  <a:gd name="T6" fmla="*/ 22 w 36"/>
                  <a:gd name="T7" fmla="*/ 60 h 62"/>
                  <a:gd name="T8" fmla="*/ 16 w 36"/>
                  <a:gd name="T9" fmla="*/ 56 h 62"/>
                  <a:gd name="T10" fmla="*/ 16 w 36"/>
                  <a:gd name="T11" fmla="*/ 56 h 62"/>
                  <a:gd name="T12" fmla="*/ 16 w 36"/>
                  <a:gd name="T13" fmla="*/ 36 h 62"/>
                  <a:gd name="T14" fmla="*/ 12 w 36"/>
                  <a:gd name="T15" fmla="*/ 20 h 62"/>
                  <a:gd name="T16" fmla="*/ 8 w 36"/>
                  <a:gd name="T17" fmla="*/ 12 h 62"/>
                  <a:gd name="T18" fmla="*/ 4 w 36"/>
                  <a:gd name="T19" fmla="*/ 8 h 62"/>
                  <a:gd name="T20" fmla="*/ 4 w 36"/>
                  <a:gd name="T21" fmla="*/ 8 h 62"/>
                  <a:gd name="T22" fmla="*/ 0 w 36"/>
                  <a:gd name="T23" fmla="*/ 4 h 62"/>
                  <a:gd name="T24" fmla="*/ 2 w 36"/>
                  <a:gd name="T25" fmla="*/ 2 h 62"/>
                  <a:gd name="T26" fmla="*/ 6 w 36"/>
                  <a:gd name="T27" fmla="*/ 0 h 62"/>
                  <a:gd name="T28" fmla="*/ 12 w 36"/>
                  <a:gd name="T29" fmla="*/ 0 h 62"/>
                  <a:gd name="T30" fmla="*/ 12 w 36"/>
                  <a:gd name="T31" fmla="*/ 0 h 62"/>
                  <a:gd name="T32" fmla="*/ 18 w 36"/>
                  <a:gd name="T33" fmla="*/ 0 h 62"/>
                  <a:gd name="T34" fmla="*/ 20 w 36"/>
                  <a:gd name="T35" fmla="*/ 4 h 62"/>
                  <a:gd name="T36" fmla="*/ 32 w 36"/>
                  <a:gd name="T37" fmla="*/ 26 h 62"/>
                  <a:gd name="T38" fmla="*/ 32 w 36"/>
                  <a:gd name="T39" fmla="*/ 26 h 62"/>
                  <a:gd name="T40" fmla="*/ 34 w 36"/>
                  <a:gd name="T41" fmla="*/ 42 h 62"/>
                  <a:gd name="T42" fmla="*/ 36 w 36"/>
                  <a:gd name="T43" fmla="*/ 54 h 62"/>
                  <a:gd name="T44" fmla="*/ 36 w 36"/>
                  <a:gd name="T45" fmla="*/ 58 h 62"/>
                  <a:gd name="T46" fmla="*/ 34 w 36"/>
                  <a:gd name="T47" fmla="*/ 62 h 62"/>
                  <a:gd name="T48" fmla="*/ 34 w 36"/>
                  <a:gd name="T49" fmla="*/ 62 h 62"/>
                  <a:gd name="T50" fmla="*/ 30 w 36"/>
                  <a:gd name="T5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62">
                    <a:moveTo>
                      <a:pt x="30" y="62"/>
                    </a:moveTo>
                    <a:lnTo>
                      <a:pt x="30" y="62"/>
                    </a:lnTo>
                    <a:lnTo>
                      <a:pt x="26" y="62"/>
                    </a:lnTo>
                    <a:lnTo>
                      <a:pt x="22" y="60"/>
                    </a:lnTo>
                    <a:lnTo>
                      <a:pt x="16" y="56"/>
                    </a:lnTo>
                    <a:lnTo>
                      <a:pt x="16" y="56"/>
                    </a:lnTo>
                    <a:lnTo>
                      <a:pt x="16" y="36"/>
                    </a:lnTo>
                    <a:lnTo>
                      <a:pt x="12" y="20"/>
                    </a:lnTo>
                    <a:lnTo>
                      <a:pt x="8" y="12"/>
                    </a:lnTo>
                    <a:lnTo>
                      <a:pt x="4" y="8"/>
                    </a:lnTo>
                    <a:lnTo>
                      <a:pt x="4" y="8"/>
                    </a:lnTo>
                    <a:lnTo>
                      <a:pt x="0" y="4"/>
                    </a:lnTo>
                    <a:lnTo>
                      <a:pt x="2" y="2"/>
                    </a:lnTo>
                    <a:lnTo>
                      <a:pt x="6" y="0"/>
                    </a:lnTo>
                    <a:lnTo>
                      <a:pt x="12" y="0"/>
                    </a:lnTo>
                    <a:lnTo>
                      <a:pt x="12" y="0"/>
                    </a:lnTo>
                    <a:lnTo>
                      <a:pt x="18" y="0"/>
                    </a:lnTo>
                    <a:lnTo>
                      <a:pt x="20" y="4"/>
                    </a:lnTo>
                    <a:lnTo>
                      <a:pt x="32" y="26"/>
                    </a:lnTo>
                    <a:lnTo>
                      <a:pt x="32" y="26"/>
                    </a:lnTo>
                    <a:lnTo>
                      <a:pt x="34" y="42"/>
                    </a:lnTo>
                    <a:lnTo>
                      <a:pt x="36" y="54"/>
                    </a:lnTo>
                    <a:lnTo>
                      <a:pt x="36" y="58"/>
                    </a:lnTo>
                    <a:lnTo>
                      <a:pt x="34" y="62"/>
                    </a:lnTo>
                    <a:lnTo>
                      <a:pt x="34" y="62"/>
                    </a:lnTo>
                    <a:lnTo>
                      <a:pt x="30" y="62"/>
                    </a:ln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sp>
            <p:nvSpPr>
              <p:cNvPr id="123" name="Freeform 36"/>
              <p:cNvSpPr>
                <a:spLocks/>
              </p:cNvSpPr>
              <p:nvPr/>
            </p:nvSpPr>
            <p:spPr bwMode="auto">
              <a:xfrm>
                <a:off x="5989241" y="2583548"/>
                <a:ext cx="81868" cy="141264"/>
              </a:xfrm>
              <a:custGeom>
                <a:avLst/>
                <a:gdLst>
                  <a:gd name="T0" fmla="*/ 44 w 102"/>
                  <a:gd name="T1" fmla="*/ 0 h 176"/>
                  <a:gd name="T2" fmla="*/ 34 w 102"/>
                  <a:gd name="T3" fmla="*/ 4 h 176"/>
                  <a:gd name="T4" fmla="*/ 28 w 102"/>
                  <a:gd name="T5" fmla="*/ 12 h 176"/>
                  <a:gd name="T6" fmla="*/ 18 w 102"/>
                  <a:gd name="T7" fmla="*/ 18 h 176"/>
                  <a:gd name="T8" fmla="*/ 14 w 102"/>
                  <a:gd name="T9" fmla="*/ 22 h 176"/>
                  <a:gd name="T10" fmla="*/ 4 w 102"/>
                  <a:gd name="T11" fmla="*/ 40 h 176"/>
                  <a:gd name="T12" fmla="*/ 2 w 102"/>
                  <a:gd name="T13" fmla="*/ 50 h 176"/>
                  <a:gd name="T14" fmla="*/ 2 w 102"/>
                  <a:gd name="T15" fmla="*/ 90 h 176"/>
                  <a:gd name="T16" fmla="*/ 6 w 102"/>
                  <a:gd name="T17" fmla="*/ 102 h 176"/>
                  <a:gd name="T18" fmla="*/ 14 w 102"/>
                  <a:gd name="T19" fmla="*/ 116 h 176"/>
                  <a:gd name="T20" fmla="*/ 22 w 102"/>
                  <a:gd name="T21" fmla="*/ 132 h 176"/>
                  <a:gd name="T22" fmla="*/ 22 w 102"/>
                  <a:gd name="T23" fmla="*/ 138 h 176"/>
                  <a:gd name="T24" fmla="*/ 18 w 102"/>
                  <a:gd name="T25" fmla="*/ 144 h 176"/>
                  <a:gd name="T26" fmla="*/ 18 w 102"/>
                  <a:gd name="T27" fmla="*/ 156 h 176"/>
                  <a:gd name="T28" fmla="*/ 18 w 102"/>
                  <a:gd name="T29" fmla="*/ 160 h 176"/>
                  <a:gd name="T30" fmla="*/ 38 w 102"/>
                  <a:gd name="T31" fmla="*/ 174 h 176"/>
                  <a:gd name="T32" fmla="*/ 46 w 102"/>
                  <a:gd name="T33" fmla="*/ 176 h 176"/>
                  <a:gd name="T34" fmla="*/ 48 w 102"/>
                  <a:gd name="T35" fmla="*/ 176 h 176"/>
                  <a:gd name="T36" fmla="*/ 66 w 102"/>
                  <a:gd name="T37" fmla="*/ 160 h 176"/>
                  <a:gd name="T38" fmla="*/ 76 w 102"/>
                  <a:gd name="T39" fmla="*/ 158 h 176"/>
                  <a:gd name="T40" fmla="*/ 84 w 102"/>
                  <a:gd name="T41" fmla="*/ 152 h 176"/>
                  <a:gd name="T42" fmla="*/ 82 w 102"/>
                  <a:gd name="T43" fmla="*/ 142 h 176"/>
                  <a:gd name="T44" fmla="*/ 82 w 102"/>
                  <a:gd name="T45" fmla="*/ 138 h 176"/>
                  <a:gd name="T46" fmla="*/ 82 w 102"/>
                  <a:gd name="T47" fmla="*/ 136 h 176"/>
                  <a:gd name="T48" fmla="*/ 82 w 102"/>
                  <a:gd name="T49" fmla="*/ 126 h 176"/>
                  <a:gd name="T50" fmla="*/ 88 w 102"/>
                  <a:gd name="T51" fmla="*/ 110 h 176"/>
                  <a:gd name="T52" fmla="*/ 92 w 102"/>
                  <a:gd name="T53" fmla="*/ 106 h 176"/>
                  <a:gd name="T54" fmla="*/ 98 w 102"/>
                  <a:gd name="T55" fmla="*/ 102 h 176"/>
                  <a:gd name="T56" fmla="*/ 100 w 102"/>
                  <a:gd name="T57" fmla="*/ 96 h 176"/>
                  <a:gd name="T58" fmla="*/ 102 w 102"/>
                  <a:gd name="T59" fmla="*/ 76 h 176"/>
                  <a:gd name="T60" fmla="*/ 96 w 102"/>
                  <a:gd name="T61" fmla="*/ 70 h 176"/>
                  <a:gd name="T62" fmla="*/ 96 w 102"/>
                  <a:gd name="T63" fmla="*/ 60 h 176"/>
                  <a:gd name="T64" fmla="*/ 96 w 102"/>
                  <a:gd name="T65" fmla="*/ 40 h 176"/>
                  <a:gd name="T66" fmla="*/ 86 w 102"/>
                  <a:gd name="T67" fmla="*/ 18 h 176"/>
                  <a:gd name="T68" fmla="*/ 76 w 102"/>
                  <a:gd name="T69" fmla="*/ 10 h 176"/>
                  <a:gd name="T70" fmla="*/ 60 w 102"/>
                  <a:gd name="T71" fmla="*/ 4 h 176"/>
                  <a:gd name="T72" fmla="*/ 56 w 102"/>
                  <a:gd name="T73" fmla="*/ 2 h 176"/>
                  <a:gd name="T74" fmla="*/ 44 w 102"/>
                  <a:gd name="T7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76">
                    <a:moveTo>
                      <a:pt x="44" y="0"/>
                    </a:moveTo>
                    <a:lnTo>
                      <a:pt x="44" y="0"/>
                    </a:lnTo>
                    <a:lnTo>
                      <a:pt x="38" y="2"/>
                    </a:lnTo>
                    <a:lnTo>
                      <a:pt x="34" y="4"/>
                    </a:lnTo>
                    <a:lnTo>
                      <a:pt x="34" y="4"/>
                    </a:lnTo>
                    <a:lnTo>
                      <a:pt x="28" y="12"/>
                    </a:lnTo>
                    <a:lnTo>
                      <a:pt x="24" y="16"/>
                    </a:lnTo>
                    <a:lnTo>
                      <a:pt x="18" y="18"/>
                    </a:lnTo>
                    <a:lnTo>
                      <a:pt x="18" y="18"/>
                    </a:lnTo>
                    <a:lnTo>
                      <a:pt x="14" y="22"/>
                    </a:lnTo>
                    <a:lnTo>
                      <a:pt x="10" y="30"/>
                    </a:lnTo>
                    <a:lnTo>
                      <a:pt x="4" y="40"/>
                    </a:lnTo>
                    <a:lnTo>
                      <a:pt x="2" y="50"/>
                    </a:lnTo>
                    <a:lnTo>
                      <a:pt x="2" y="50"/>
                    </a:lnTo>
                    <a:lnTo>
                      <a:pt x="0" y="76"/>
                    </a:lnTo>
                    <a:lnTo>
                      <a:pt x="2" y="90"/>
                    </a:lnTo>
                    <a:lnTo>
                      <a:pt x="4" y="96"/>
                    </a:lnTo>
                    <a:lnTo>
                      <a:pt x="6" y="102"/>
                    </a:lnTo>
                    <a:lnTo>
                      <a:pt x="6" y="102"/>
                    </a:lnTo>
                    <a:lnTo>
                      <a:pt x="14" y="116"/>
                    </a:lnTo>
                    <a:lnTo>
                      <a:pt x="22" y="132"/>
                    </a:lnTo>
                    <a:lnTo>
                      <a:pt x="22" y="132"/>
                    </a:lnTo>
                    <a:lnTo>
                      <a:pt x="22" y="134"/>
                    </a:lnTo>
                    <a:lnTo>
                      <a:pt x="22" y="138"/>
                    </a:lnTo>
                    <a:lnTo>
                      <a:pt x="18" y="144"/>
                    </a:lnTo>
                    <a:lnTo>
                      <a:pt x="18" y="144"/>
                    </a:lnTo>
                    <a:lnTo>
                      <a:pt x="18" y="150"/>
                    </a:lnTo>
                    <a:lnTo>
                      <a:pt x="18" y="156"/>
                    </a:lnTo>
                    <a:lnTo>
                      <a:pt x="18" y="160"/>
                    </a:lnTo>
                    <a:lnTo>
                      <a:pt x="18" y="160"/>
                    </a:lnTo>
                    <a:lnTo>
                      <a:pt x="28" y="168"/>
                    </a:lnTo>
                    <a:lnTo>
                      <a:pt x="38" y="174"/>
                    </a:lnTo>
                    <a:lnTo>
                      <a:pt x="46" y="176"/>
                    </a:lnTo>
                    <a:lnTo>
                      <a:pt x="46" y="176"/>
                    </a:lnTo>
                    <a:lnTo>
                      <a:pt x="48" y="176"/>
                    </a:lnTo>
                    <a:lnTo>
                      <a:pt x="48" y="176"/>
                    </a:lnTo>
                    <a:lnTo>
                      <a:pt x="60" y="166"/>
                    </a:lnTo>
                    <a:lnTo>
                      <a:pt x="66" y="160"/>
                    </a:lnTo>
                    <a:lnTo>
                      <a:pt x="66" y="160"/>
                    </a:lnTo>
                    <a:lnTo>
                      <a:pt x="76" y="158"/>
                    </a:lnTo>
                    <a:lnTo>
                      <a:pt x="82" y="154"/>
                    </a:lnTo>
                    <a:lnTo>
                      <a:pt x="84" y="152"/>
                    </a:lnTo>
                    <a:lnTo>
                      <a:pt x="84" y="148"/>
                    </a:lnTo>
                    <a:lnTo>
                      <a:pt x="82" y="142"/>
                    </a:lnTo>
                    <a:lnTo>
                      <a:pt x="80" y="138"/>
                    </a:lnTo>
                    <a:lnTo>
                      <a:pt x="82" y="138"/>
                    </a:lnTo>
                    <a:lnTo>
                      <a:pt x="82" y="138"/>
                    </a:lnTo>
                    <a:lnTo>
                      <a:pt x="82" y="136"/>
                    </a:lnTo>
                    <a:lnTo>
                      <a:pt x="80" y="134"/>
                    </a:lnTo>
                    <a:lnTo>
                      <a:pt x="82" y="126"/>
                    </a:lnTo>
                    <a:lnTo>
                      <a:pt x="88" y="110"/>
                    </a:lnTo>
                    <a:lnTo>
                      <a:pt x="88" y="110"/>
                    </a:lnTo>
                    <a:lnTo>
                      <a:pt x="90" y="106"/>
                    </a:lnTo>
                    <a:lnTo>
                      <a:pt x="92" y="106"/>
                    </a:lnTo>
                    <a:lnTo>
                      <a:pt x="96" y="106"/>
                    </a:lnTo>
                    <a:lnTo>
                      <a:pt x="98" y="102"/>
                    </a:lnTo>
                    <a:lnTo>
                      <a:pt x="98" y="102"/>
                    </a:lnTo>
                    <a:lnTo>
                      <a:pt x="100" y="96"/>
                    </a:lnTo>
                    <a:lnTo>
                      <a:pt x="102" y="86"/>
                    </a:lnTo>
                    <a:lnTo>
                      <a:pt x="102" y="76"/>
                    </a:lnTo>
                    <a:lnTo>
                      <a:pt x="98" y="72"/>
                    </a:lnTo>
                    <a:lnTo>
                      <a:pt x="96" y="70"/>
                    </a:lnTo>
                    <a:lnTo>
                      <a:pt x="96" y="70"/>
                    </a:lnTo>
                    <a:lnTo>
                      <a:pt x="96" y="60"/>
                    </a:lnTo>
                    <a:lnTo>
                      <a:pt x="98" y="50"/>
                    </a:lnTo>
                    <a:lnTo>
                      <a:pt x="96" y="40"/>
                    </a:lnTo>
                    <a:lnTo>
                      <a:pt x="92" y="28"/>
                    </a:lnTo>
                    <a:lnTo>
                      <a:pt x="86" y="18"/>
                    </a:lnTo>
                    <a:lnTo>
                      <a:pt x="82" y="14"/>
                    </a:lnTo>
                    <a:lnTo>
                      <a:pt x="76" y="10"/>
                    </a:lnTo>
                    <a:lnTo>
                      <a:pt x="68" y="6"/>
                    </a:lnTo>
                    <a:lnTo>
                      <a:pt x="60" y="4"/>
                    </a:lnTo>
                    <a:lnTo>
                      <a:pt x="60" y="4"/>
                    </a:lnTo>
                    <a:lnTo>
                      <a:pt x="56" y="2"/>
                    </a:lnTo>
                    <a:lnTo>
                      <a:pt x="50" y="0"/>
                    </a:lnTo>
                    <a:lnTo>
                      <a:pt x="44" y="0"/>
                    </a:ln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grpSp>
        <p:sp>
          <p:nvSpPr>
            <p:cNvPr id="115" name="Freeform 30"/>
            <p:cNvSpPr>
              <a:spLocks noEditPoints="1"/>
            </p:cNvSpPr>
            <p:nvPr/>
          </p:nvSpPr>
          <p:spPr bwMode="auto">
            <a:xfrm>
              <a:off x="3959337" y="3911432"/>
              <a:ext cx="153912" cy="532237"/>
            </a:xfrm>
            <a:custGeom>
              <a:avLst/>
              <a:gdLst>
                <a:gd name="T0" fmla="*/ 296 w 310"/>
                <a:gd name="T1" fmla="*/ 352 h 1072"/>
                <a:gd name="T2" fmla="*/ 302 w 310"/>
                <a:gd name="T3" fmla="*/ 282 h 1072"/>
                <a:gd name="T4" fmla="*/ 282 w 310"/>
                <a:gd name="T5" fmla="*/ 206 h 1072"/>
                <a:gd name="T6" fmla="*/ 208 w 310"/>
                <a:gd name="T7" fmla="*/ 156 h 1072"/>
                <a:gd name="T8" fmla="*/ 208 w 310"/>
                <a:gd name="T9" fmla="*/ 130 h 1072"/>
                <a:gd name="T10" fmla="*/ 228 w 310"/>
                <a:gd name="T11" fmla="*/ 108 h 1072"/>
                <a:gd name="T12" fmla="*/ 242 w 310"/>
                <a:gd name="T13" fmla="*/ 66 h 1072"/>
                <a:gd name="T14" fmla="*/ 220 w 310"/>
                <a:gd name="T15" fmla="*/ 14 h 1072"/>
                <a:gd name="T16" fmla="*/ 190 w 310"/>
                <a:gd name="T17" fmla="*/ 2 h 1072"/>
                <a:gd name="T18" fmla="*/ 140 w 310"/>
                <a:gd name="T19" fmla="*/ 18 h 1072"/>
                <a:gd name="T20" fmla="*/ 116 w 310"/>
                <a:gd name="T21" fmla="*/ 74 h 1072"/>
                <a:gd name="T22" fmla="*/ 136 w 310"/>
                <a:gd name="T23" fmla="*/ 112 h 1072"/>
                <a:gd name="T24" fmla="*/ 116 w 310"/>
                <a:gd name="T25" fmla="*/ 154 h 1072"/>
                <a:gd name="T26" fmla="*/ 42 w 310"/>
                <a:gd name="T27" fmla="*/ 186 h 1072"/>
                <a:gd name="T28" fmla="*/ 12 w 310"/>
                <a:gd name="T29" fmla="*/ 256 h 1072"/>
                <a:gd name="T30" fmla="*/ 12 w 310"/>
                <a:gd name="T31" fmla="*/ 304 h 1072"/>
                <a:gd name="T32" fmla="*/ 6 w 310"/>
                <a:gd name="T33" fmla="*/ 344 h 1072"/>
                <a:gd name="T34" fmla="*/ 24 w 310"/>
                <a:gd name="T35" fmla="*/ 490 h 1072"/>
                <a:gd name="T36" fmla="*/ 30 w 310"/>
                <a:gd name="T37" fmla="*/ 580 h 1072"/>
                <a:gd name="T38" fmla="*/ 58 w 310"/>
                <a:gd name="T39" fmla="*/ 592 h 1072"/>
                <a:gd name="T40" fmla="*/ 58 w 310"/>
                <a:gd name="T41" fmla="*/ 680 h 1072"/>
                <a:gd name="T42" fmla="*/ 56 w 310"/>
                <a:gd name="T43" fmla="*/ 734 h 1072"/>
                <a:gd name="T44" fmla="*/ 58 w 310"/>
                <a:gd name="T45" fmla="*/ 758 h 1072"/>
                <a:gd name="T46" fmla="*/ 46 w 310"/>
                <a:gd name="T47" fmla="*/ 886 h 1072"/>
                <a:gd name="T48" fmla="*/ 56 w 310"/>
                <a:gd name="T49" fmla="*/ 948 h 1072"/>
                <a:gd name="T50" fmla="*/ 26 w 310"/>
                <a:gd name="T51" fmla="*/ 996 h 1072"/>
                <a:gd name="T52" fmla="*/ 40 w 310"/>
                <a:gd name="T53" fmla="*/ 1028 h 1072"/>
                <a:gd name="T54" fmla="*/ 0 w 310"/>
                <a:gd name="T55" fmla="*/ 1060 h 1072"/>
                <a:gd name="T56" fmla="*/ 48 w 310"/>
                <a:gd name="T57" fmla="*/ 1068 h 1072"/>
                <a:gd name="T58" fmla="*/ 98 w 310"/>
                <a:gd name="T59" fmla="*/ 1050 h 1072"/>
                <a:gd name="T60" fmla="*/ 120 w 310"/>
                <a:gd name="T61" fmla="*/ 998 h 1072"/>
                <a:gd name="T62" fmla="*/ 116 w 310"/>
                <a:gd name="T63" fmla="*/ 858 h 1072"/>
                <a:gd name="T64" fmla="*/ 136 w 310"/>
                <a:gd name="T65" fmla="*/ 756 h 1072"/>
                <a:gd name="T66" fmla="*/ 146 w 310"/>
                <a:gd name="T67" fmla="*/ 726 h 1072"/>
                <a:gd name="T68" fmla="*/ 158 w 310"/>
                <a:gd name="T69" fmla="*/ 644 h 1072"/>
                <a:gd name="T70" fmla="*/ 162 w 310"/>
                <a:gd name="T71" fmla="*/ 736 h 1072"/>
                <a:gd name="T72" fmla="*/ 170 w 310"/>
                <a:gd name="T73" fmla="*/ 802 h 1072"/>
                <a:gd name="T74" fmla="*/ 154 w 310"/>
                <a:gd name="T75" fmla="*/ 926 h 1072"/>
                <a:gd name="T76" fmla="*/ 150 w 310"/>
                <a:gd name="T77" fmla="*/ 1002 h 1072"/>
                <a:gd name="T78" fmla="*/ 192 w 310"/>
                <a:gd name="T79" fmla="*/ 1030 h 1072"/>
                <a:gd name="T80" fmla="*/ 258 w 310"/>
                <a:gd name="T81" fmla="*/ 1032 h 1072"/>
                <a:gd name="T82" fmla="*/ 234 w 310"/>
                <a:gd name="T83" fmla="*/ 1008 h 1072"/>
                <a:gd name="T84" fmla="*/ 216 w 310"/>
                <a:gd name="T85" fmla="*/ 972 h 1072"/>
                <a:gd name="T86" fmla="*/ 218 w 310"/>
                <a:gd name="T87" fmla="*/ 884 h 1072"/>
                <a:gd name="T88" fmla="*/ 240 w 310"/>
                <a:gd name="T89" fmla="*/ 798 h 1072"/>
                <a:gd name="T90" fmla="*/ 244 w 310"/>
                <a:gd name="T91" fmla="*/ 708 h 1072"/>
                <a:gd name="T92" fmla="*/ 266 w 310"/>
                <a:gd name="T93" fmla="*/ 514 h 1072"/>
                <a:gd name="T94" fmla="*/ 262 w 310"/>
                <a:gd name="T95" fmla="*/ 462 h 1072"/>
                <a:gd name="T96" fmla="*/ 256 w 310"/>
                <a:gd name="T97" fmla="*/ 372 h 1072"/>
                <a:gd name="T98" fmla="*/ 278 w 310"/>
                <a:gd name="T99" fmla="*/ 494 h 1072"/>
                <a:gd name="T100" fmla="*/ 270 w 310"/>
                <a:gd name="T101" fmla="*/ 592 h 1072"/>
                <a:gd name="T102" fmla="*/ 272 w 310"/>
                <a:gd name="T103" fmla="*/ 614 h 1072"/>
                <a:gd name="T104" fmla="*/ 302 w 310"/>
                <a:gd name="T105" fmla="*/ 598 h 1072"/>
                <a:gd name="T106" fmla="*/ 308 w 310"/>
                <a:gd name="T107" fmla="*/ 428 h 1072"/>
                <a:gd name="T108" fmla="*/ 60 w 310"/>
                <a:gd name="T109" fmla="*/ 484 h 1072"/>
                <a:gd name="T110" fmla="*/ 54 w 310"/>
                <a:gd name="T111" fmla="*/ 430 h 1072"/>
                <a:gd name="T112" fmla="*/ 58 w 310"/>
                <a:gd name="T113" fmla="*/ 324 h 1072"/>
                <a:gd name="T114" fmla="*/ 72 w 310"/>
                <a:gd name="T115" fmla="*/ 356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0" h="1072">
                  <a:moveTo>
                    <a:pt x="308" y="428"/>
                  </a:moveTo>
                  <a:lnTo>
                    <a:pt x="308" y="428"/>
                  </a:lnTo>
                  <a:lnTo>
                    <a:pt x="304" y="394"/>
                  </a:lnTo>
                  <a:lnTo>
                    <a:pt x="300" y="374"/>
                  </a:lnTo>
                  <a:lnTo>
                    <a:pt x="298" y="360"/>
                  </a:lnTo>
                  <a:lnTo>
                    <a:pt x="298" y="360"/>
                  </a:lnTo>
                  <a:lnTo>
                    <a:pt x="296" y="352"/>
                  </a:lnTo>
                  <a:lnTo>
                    <a:pt x="296" y="340"/>
                  </a:lnTo>
                  <a:lnTo>
                    <a:pt x="296" y="326"/>
                  </a:lnTo>
                  <a:lnTo>
                    <a:pt x="310" y="320"/>
                  </a:lnTo>
                  <a:lnTo>
                    <a:pt x="310" y="320"/>
                  </a:lnTo>
                  <a:lnTo>
                    <a:pt x="308" y="304"/>
                  </a:lnTo>
                  <a:lnTo>
                    <a:pt x="302" y="282"/>
                  </a:lnTo>
                  <a:lnTo>
                    <a:pt x="302" y="282"/>
                  </a:lnTo>
                  <a:lnTo>
                    <a:pt x="292" y="252"/>
                  </a:lnTo>
                  <a:lnTo>
                    <a:pt x="292" y="252"/>
                  </a:lnTo>
                  <a:lnTo>
                    <a:pt x="288" y="234"/>
                  </a:lnTo>
                  <a:lnTo>
                    <a:pt x="286" y="214"/>
                  </a:lnTo>
                  <a:lnTo>
                    <a:pt x="286" y="214"/>
                  </a:lnTo>
                  <a:lnTo>
                    <a:pt x="286" y="210"/>
                  </a:lnTo>
                  <a:lnTo>
                    <a:pt x="282" y="206"/>
                  </a:lnTo>
                  <a:lnTo>
                    <a:pt x="274" y="198"/>
                  </a:lnTo>
                  <a:lnTo>
                    <a:pt x="262" y="190"/>
                  </a:lnTo>
                  <a:lnTo>
                    <a:pt x="262" y="190"/>
                  </a:lnTo>
                  <a:lnTo>
                    <a:pt x="212" y="162"/>
                  </a:lnTo>
                  <a:lnTo>
                    <a:pt x="212" y="162"/>
                  </a:lnTo>
                  <a:lnTo>
                    <a:pt x="208" y="160"/>
                  </a:lnTo>
                  <a:lnTo>
                    <a:pt x="208" y="156"/>
                  </a:lnTo>
                  <a:lnTo>
                    <a:pt x="210" y="154"/>
                  </a:lnTo>
                  <a:lnTo>
                    <a:pt x="212" y="148"/>
                  </a:lnTo>
                  <a:lnTo>
                    <a:pt x="212" y="148"/>
                  </a:lnTo>
                  <a:lnTo>
                    <a:pt x="210" y="142"/>
                  </a:lnTo>
                  <a:lnTo>
                    <a:pt x="208" y="136"/>
                  </a:lnTo>
                  <a:lnTo>
                    <a:pt x="208" y="130"/>
                  </a:lnTo>
                  <a:lnTo>
                    <a:pt x="208" y="130"/>
                  </a:lnTo>
                  <a:lnTo>
                    <a:pt x="210" y="128"/>
                  </a:lnTo>
                  <a:lnTo>
                    <a:pt x="210" y="128"/>
                  </a:lnTo>
                  <a:lnTo>
                    <a:pt x="214" y="126"/>
                  </a:lnTo>
                  <a:lnTo>
                    <a:pt x="218" y="120"/>
                  </a:lnTo>
                  <a:lnTo>
                    <a:pt x="224" y="112"/>
                  </a:lnTo>
                  <a:lnTo>
                    <a:pt x="228" y="108"/>
                  </a:lnTo>
                  <a:lnTo>
                    <a:pt x="228" y="108"/>
                  </a:lnTo>
                  <a:lnTo>
                    <a:pt x="232" y="102"/>
                  </a:lnTo>
                  <a:lnTo>
                    <a:pt x="236" y="96"/>
                  </a:lnTo>
                  <a:lnTo>
                    <a:pt x="238" y="90"/>
                  </a:lnTo>
                  <a:lnTo>
                    <a:pt x="238" y="86"/>
                  </a:lnTo>
                  <a:lnTo>
                    <a:pt x="238" y="86"/>
                  </a:lnTo>
                  <a:lnTo>
                    <a:pt x="240" y="78"/>
                  </a:lnTo>
                  <a:lnTo>
                    <a:pt x="242" y="66"/>
                  </a:lnTo>
                  <a:lnTo>
                    <a:pt x="242" y="66"/>
                  </a:lnTo>
                  <a:lnTo>
                    <a:pt x="238" y="34"/>
                  </a:lnTo>
                  <a:lnTo>
                    <a:pt x="238" y="34"/>
                  </a:lnTo>
                  <a:lnTo>
                    <a:pt x="236" y="26"/>
                  </a:lnTo>
                  <a:lnTo>
                    <a:pt x="232" y="22"/>
                  </a:lnTo>
                  <a:lnTo>
                    <a:pt x="220" y="14"/>
                  </a:lnTo>
                  <a:lnTo>
                    <a:pt x="220" y="14"/>
                  </a:lnTo>
                  <a:lnTo>
                    <a:pt x="212" y="8"/>
                  </a:lnTo>
                  <a:lnTo>
                    <a:pt x="208" y="6"/>
                  </a:lnTo>
                  <a:lnTo>
                    <a:pt x="204" y="6"/>
                  </a:lnTo>
                  <a:lnTo>
                    <a:pt x="204" y="6"/>
                  </a:lnTo>
                  <a:lnTo>
                    <a:pt x="200" y="6"/>
                  </a:lnTo>
                  <a:lnTo>
                    <a:pt x="194" y="4"/>
                  </a:lnTo>
                  <a:lnTo>
                    <a:pt x="190" y="2"/>
                  </a:lnTo>
                  <a:lnTo>
                    <a:pt x="190" y="2"/>
                  </a:lnTo>
                  <a:lnTo>
                    <a:pt x="168" y="0"/>
                  </a:lnTo>
                  <a:lnTo>
                    <a:pt x="168" y="0"/>
                  </a:lnTo>
                  <a:lnTo>
                    <a:pt x="162" y="2"/>
                  </a:lnTo>
                  <a:lnTo>
                    <a:pt x="152" y="8"/>
                  </a:lnTo>
                  <a:lnTo>
                    <a:pt x="140" y="18"/>
                  </a:lnTo>
                  <a:lnTo>
                    <a:pt x="140" y="18"/>
                  </a:lnTo>
                  <a:lnTo>
                    <a:pt x="136" y="22"/>
                  </a:lnTo>
                  <a:lnTo>
                    <a:pt x="130" y="26"/>
                  </a:lnTo>
                  <a:lnTo>
                    <a:pt x="126" y="34"/>
                  </a:lnTo>
                  <a:lnTo>
                    <a:pt x="122" y="46"/>
                  </a:lnTo>
                  <a:lnTo>
                    <a:pt x="122" y="46"/>
                  </a:lnTo>
                  <a:lnTo>
                    <a:pt x="118" y="64"/>
                  </a:lnTo>
                  <a:lnTo>
                    <a:pt x="116" y="74"/>
                  </a:lnTo>
                  <a:lnTo>
                    <a:pt x="116" y="74"/>
                  </a:lnTo>
                  <a:lnTo>
                    <a:pt x="120" y="88"/>
                  </a:lnTo>
                  <a:lnTo>
                    <a:pt x="124" y="96"/>
                  </a:lnTo>
                  <a:lnTo>
                    <a:pt x="128" y="100"/>
                  </a:lnTo>
                  <a:lnTo>
                    <a:pt x="128" y="100"/>
                  </a:lnTo>
                  <a:lnTo>
                    <a:pt x="132" y="104"/>
                  </a:lnTo>
                  <a:lnTo>
                    <a:pt x="136" y="112"/>
                  </a:lnTo>
                  <a:lnTo>
                    <a:pt x="144" y="132"/>
                  </a:lnTo>
                  <a:lnTo>
                    <a:pt x="144" y="132"/>
                  </a:lnTo>
                  <a:lnTo>
                    <a:pt x="144" y="138"/>
                  </a:lnTo>
                  <a:lnTo>
                    <a:pt x="140" y="142"/>
                  </a:lnTo>
                  <a:lnTo>
                    <a:pt x="130" y="148"/>
                  </a:lnTo>
                  <a:lnTo>
                    <a:pt x="116" y="154"/>
                  </a:lnTo>
                  <a:lnTo>
                    <a:pt x="116" y="154"/>
                  </a:lnTo>
                  <a:lnTo>
                    <a:pt x="92" y="162"/>
                  </a:lnTo>
                  <a:lnTo>
                    <a:pt x="72" y="170"/>
                  </a:lnTo>
                  <a:lnTo>
                    <a:pt x="58" y="174"/>
                  </a:lnTo>
                  <a:lnTo>
                    <a:pt x="58" y="174"/>
                  </a:lnTo>
                  <a:lnTo>
                    <a:pt x="54" y="174"/>
                  </a:lnTo>
                  <a:lnTo>
                    <a:pt x="48" y="178"/>
                  </a:lnTo>
                  <a:lnTo>
                    <a:pt x="42" y="186"/>
                  </a:lnTo>
                  <a:lnTo>
                    <a:pt x="36" y="198"/>
                  </a:lnTo>
                  <a:lnTo>
                    <a:pt x="36" y="198"/>
                  </a:lnTo>
                  <a:lnTo>
                    <a:pt x="30" y="220"/>
                  </a:lnTo>
                  <a:lnTo>
                    <a:pt x="24" y="236"/>
                  </a:lnTo>
                  <a:lnTo>
                    <a:pt x="16" y="250"/>
                  </a:lnTo>
                  <a:lnTo>
                    <a:pt x="16" y="250"/>
                  </a:lnTo>
                  <a:lnTo>
                    <a:pt x="12" y="256"/>
                  </a:lnTo>
                  <a:lnTo>
                    <a:pt x="10" y="262"/>
                  </a:lnTo>
                  <a:lnTo>
                    <a:pt x="6" y="278"/>
                  </a:lnTo>
                  <a:lnTo>
                    <a:pt x="2" y="296"/>
                  </a:lnTo>
                  <a:lnTo>
                    <a:pt x="2" y="296"/>
                  </a:lnTo>
                  <a:lnTo>
                    <a:pt x="8" y="300"/>
                  </a:lnTo>
                  <a:lnTo>
                    <a:pt x="12" y="302"/>
                  </a:lnTo>
                  <a:lnTo>
                    <a:pt x="12" y="304"/>
                  </a:lnTo>
                  <a:lnTo>
                    <a:pt x="12" y="304"/>
                  </a:lnTo>
                  <a:lnTo>
                    <a:pt x="12" y="316"/>
                  </a:lnTo>
                  <a:lnTo>
                    <a:pt x="10" y="326"/>
                  </a:lnTo>
                  <a:lnTo>
                    <a:pt x="8" y="332"/>
                  </a:lnTo>
                  <a:lnTo>
                    <a:pt x="8" y="332"/>
                  </a:lnTo>
                  <a:lnTo>
                    <a:pt x="6" y="336"/>
                  </a:lnTo>
                  <a:lnTo>
                    <a:pt x="6" y="344"/>
                  </a:lnTo>
                  <a:lnTo>
                    <a:pt x="6" y="362"/>
                  </a:lnTo>
                  <a:lnTo>
                    <a:pt x="6" y="392"/>
                  </a:lnTo>
                  <a:lnTo>
                    <a:pt x="6" y="392"/>
                  </a:lnTo>
                  <a:lnTo>
                    <a:pt x="10" y="424"/>
                  </a:lnTo>
                  <a:lnTo>
                    <a:pt x="16" y="460"/>
                  </a:lnTo>
                  <a:lnTo>
                    <a:pt x="16" y="460"/>
                  </a:lnTo>
                  <a:lnTo>
                    <a:pt x="24" y="490"/>
                  </a:lnTo>
                  <a:lnTo>
                    <a:pt x="28" y="508"/>
                  </a:lnTo>
                  <a:lnTo>
                    <a:pt x="30" y="524"/>
                  </a:lnTo>
                  <a:lnTo>
                    <a:pt x="30" y="524"/>
                  </a:lnTo>
                  <a:lnTo>
                    <a:pt x="28" y="540"/>
                  </a:lnTo>
                  <a:lnTo>
                    <a:pt x="28" y="558"/>
                  </a:lnTo>
                  <a:lnTo>
                    <a:pt x="30" y="580"/>
                  </a:lnTo>
                  <a:lnTo>
                    <a:pt x="30" y="580"/>
                  </a:lnTo>
                  <a:lnTo>
                    <a:pt x="32" y="584"/>
                  </a:lnTo>
                  <a:lnTo>
                    <a:pt x="36" y="584"/>
                  </a:lnTo>
                  <a:lnTo>
                    <a:pt x="40" y="584"/>
                  </a:lnTo>
                  <a:lnTo>
                    <a:pt x="44" y="586"/>
                  </a:lnTo>
                  <a:lnTo>
                    <a:pt x="56" y="588"/>
                  </a:lnTo>
                  <a:lnTo>
                    <a:pt x="56" y="588"/>
                  </a:lnTo>
                  <a:lnTo>
                    <a:pt x="58" y="592"/>
                  </a:lnTo>
                  <a:lnTo>
                    <a:pt x="58" y="600"/>
                  </a:lnTo>
                  <a:lnTo>
                    <a:pt x="58" y="600"/>
                  </a:lnTo>
                  <a:lnTo>
                    <a:pt x="60" y="636"/>
                  </a:lnTo>
                  <a:lnTo>
                    <a:pt x="60" y="636"/>
                  </a:lnTo>
                  <a:lnTo>
                    <a:pt x="60" y="662"/>
                  </a:lnTo>
                  <a:lnTo>
                    <a:pt x="60" y="674"/>
                  </a:lnTo>
                  <a:lnTo>
                    <a:pt x="58" y="680"/>
                  </a:lnTo>
                  <a:lnTo>
                    <a:pt x="58" y="680"/>
                  </a:lnTo>
                  <a:lnTo>
                    <a:pt x="54" y="694"/>
                  </a:lnTo>
                  <a:lnTo>
                    <a:pt x="52" y="706"/>
                  </a:lnTo>
                  <a:lnTo>
                    <a:pt x="52" y="720"/>
                  </a:lnTo>
                  <a:lnTo>
                    <a:pt x="52" y="720"/>
                  </a:lnTo>
                  <a:lnTo>
                    <a:pt x="54" y="730"/>
                  </a:lnTo>
                  <a:lnTo>
                    <a:pt x="56" y="734"/>
                  </a:lnTo>
                  <a:lnTo>
                    <a:pt x="58" y="736"/>
                  </a:lnTo>
                  <a:lnTo>
                    <a:pt x="58" y="734"/>
                  </a:lnTo>
                  <a:lnTo>
                    <a:pt x="58" y="734"/>
                  </a:lnTo>
                  <a:lnTo>
                    <a:pt x="60" y="744"/>
                  </a:lnTo>
                  <a:lnTo>
                    <a:pt x="60" y="750"/>
                  </a:lnTo>
                  <a:lnTo>
                    <a:pt x="58" y="758"/>
                  </a:lnTo>
                  <a:lnTo>
                    <a:pt x="58" y="758"/>
                  </a:lnTo>
                  <a:lnTo>
                    <a:pt x="54" y="768"/>
                  </a:lnTo>
                  <a:lnTo>
                    <a:pt x="52" y="782"/>
                  </a:lnTo>
                  <a:lnTo>
                    <a:pt x="50" y="816"/>
                  </a:lnTo>
                  <a:lnTo>
                    <a:pt x="50" y="816"/>
                  </a:lnTo>
                  <a:lnTo>
                    <a:pt x="48" y="852"/>
                  </a:lnTo>
                  <a:lnTo>
                    <a:pt x="46" y="886"/>
                  </a:lnTo>
                  <a:lnTo>
                    <a:pt x="46" y="886"/>
                  </a:lnTo>
                  <a:lnTo>
                    <a:pt x="44" y="900"/>
                  </a:lnTo>
                  <a:lnTo>
                    <a:pt x="46" y="912"/>
                  </a:lnTo>
                  <a:lnTo>
                    <a:pt x="50" y="934"/>
                  </a:lnTo>
                  <a:lnTo>
                    <a:pt x="50" y="934"/>
                  </a:lnTo>
                  <a:lnTo>
                    <a:pt x="52" y="944"/>
                  </a:lnTo>
                  <a:lnTo>
                    <a:pt x="54" y="946"/>
                  </a:lnTo>
                  <a:lnTo>
                    <a:pt x="56" y="948"/>
                  </a:lnTo>
                  <a:lnTo>
                    <a:pt x="56" y="954"/>
                  </a:lnTo>
                  <a:lnTo>
                    <a:pt x="56" y="954"/>
                  </a:lnTo>
                  <a:lnTo>
                    <a:pt x="54" y="958"/>
                  </a:lnTo>
                  <a:lnTo>
                    <a:pt x="52" y="964"/>
                  </a:lnTo>
                  <a:lnTo>
                    <a:pt x="42" y="976"/>
                  </a:lnTo>
                  <a:lnTo>
                    <a:pt x="32" y="988"/>
                  </a:lnTo>
                  <a:lnTo>
                    <a:pt x="26" y="996"/>
                  </a:lnTo>
                  <a:lnTo>
                    <a:pt x="26" y="996"/>
                  </a:lnTo>
                  <a:lnTo>
                    <a:pt x="28" y="1002"/>
                  </a:lnTo>
                  <a:lnTo>
                    <a:pt x="32" y="1010"/>
                  </a:lnTo>
                  <a:lnTo>
                    <a:pt x="40" y="1024"/>
                  </a:lnTo>
                  <a:lnTo>
                    <a:pt x="40" y="1024"/>
                  </a:lnTo>
                  <a:lnTo>
                    <a:pt x="40" y="1026"/>
                  </a:lnTo>
                  <a:lnTo>
                    <a:pt x="40" y="1028"/>
                  </a:lnTo>
                  <a:lnTo>
                    <a:pt x="20" y="1034"/>
                  </a:lnTo>
                  <a:lnTo>
                    <a:pt x="20" y="1034"/>
                  </a:lnTo>
                  <a:lnTo>
                    <a:pt x="12" y="1038"/>
                  </a:lnTo>
                  <a:lnTo>
                    <a:pt x="6" y="1042"/>
                  </a:lnTo>
                  <a:lnTo>
                    <a:pt x="2" y="1046"/>
                  </a:lnTo>
                  <a:lnTo>
                    <a:pt x="0" y="1050"/>
                  </a:lnTo>
                  <a:lnTo>
                    <a:pt x="0" y="1060"/>
                  </a:lnTo>
                  <a:lnTo>
                    <a:pt x="0" y="1068"/>
                  </a:lnTo>
                  <a:lnTo>
                    <a:pt x="0" y="1068"/>
                  </a:lnTo>
                  <a:lnTo>
                    <a:pt x="2" y="1070"/>
                  </a:lnTo>
                  <a:lnTo>
                    <a:pt x="6" y="1070"/>
                  </a:lnTo>
                  <a:lnTo>
                    <a:pt x="20" y="1072"/>
                  </a:lnTo>
                  <a:lnTo>
                    <a:pt x="34" y="1070"/>
                  </a:lnTo>
                  <a:lnTo>
                    <a:pt x="48" y="1068"/>
                  </a:lnTo>
                  <a:lnTo>
                    <a:pt x="48" y="1068"/>
                  </a:lnTo>
                  <a:lnTo>
                    <a:pt x="60" y="1064"/>
                  </a:lnTo>
                  <a:lnTo>
                    <a:pt x="72" y="1058"/>
                  </a:lnTo>
                  <a:lnTo>
                    <a:pt x="84" y="1054"/>
                  </a:lnTo>
                  <a:lnTo>
                    <a:pt x="94" y="1050"/>
                  </a:lnTo>
                  <a:lnTo>
                    <a:pt x="94" y="1050"/>
                  </a:lnTo>
                  <a:lnTo>
                    <a:pt x="98" y="1050"/>
                  </a:lnTo>
                  <a:lnTo>
                    <a:pt x="100" y="1048"/>
                  </a:lnTo>
                  <a:lnTo>
                    <a:pt x="106" y="1042"/>
                  </a:lnTo>
                  <a:lnTo>
                    <a:pt x="108" y="1032"/>
                  </a:lnTo>
                  <a:lnTo>
                    <a:pt x="114" y="1022"/>
                  </a:lnTo>
                  <a:lnTo>
                    <a:pt x="114" y="1022"/>
                  </a:lnTo>
                  <a:lnTo>
                    <a:pt x="118" y="1012"/>
                  </a:lnTo>
                  <a:lnTo>
                    <a:pt x="120" y="998"/>
                  </a:lnTo>
                  <a:lnTo>
                    <a:pt x="120" y="984"/>
                  </a:lnTo>
                  <a:lnTo>
                    <a:pt x="120" y="974"/>
                  </a:lnTo>
                  <a:lnTo>
                    <a:pt x="120" y="974"/>
                  </a:lnTo>
                  <a:lnTo>
                    <a:pt x="118" y="946"/>
                  </a:lnTo>
                  <a:lnTo>
                    <a:pt x="118" y="914"/>
                  </a:lnTo>
                  <a:lnTo>
                    <a:pt x="118" y="914"/>
                  </a:lnTo>
                  <a:lnTo>
                    <a:pt x="116" y="858"/>
                  </a:lnTo>
                  <a:lnTo>
                    <a:pt x="116" y="858"/>
                  </a:lnTo>
                  <a:lnTo>
                    <a:pt x="120" y="782"/>
                  </a:lnTo>
                  <a:lnTo>
                    <a:pt x="120" y="782"/>
                  </a:lnTo>
                  <a:lnTo>
                    <a:pt x="122" y="774"/>
                  </a:lnTo>
                  <a:lnTo>
                    <a:pt x="124" y="766"/>
                  </a:lnTo>
                  <a:lnTo>
                    <a:pt x="132" y="760"/>
                  </a:lnTo>
                  <a:lnTo>
                    <a:pt x="136" y="756"/>
                  </a:lnTo>
                  <a:lnTo>
                    <a:pt x="140" y="756"/>
                  </a:lnTo>
                  <a:lnTo>
                    <a:pt x="140" y="756"/>
                  </a:lnTo>
                  <a:lnTo>
                    <a:pt x="142" y="754"/>
                  </a:lnTo>
                  <a:lnTo>
                    <a:pt x="144" y="752"/>
                  </a:lnTo>
                  <a:lnTo>
                    <a:pt x="146" y="746"/>
                  </a:lnTo>
                  <a:lnTo>
                    <a:pt x="148" y="738"/>
                  </a:lnTo>
                  <a:lnTo>
                    <a:pt x="146" y="726"/>
                  </a:lnTo>
                  <a:lnTo>
                    <a:pt x="142" y="692"/>
                  </a:lnTo>
                  <a:lnTo>
                    <a:pt x="142" y="692"/>
                  </a:lnTo>
                  <a:lnTo>
                    <a:pt x="144" y="680"/>
                  </a:lnTo>
                  <a:lnTo>
                    <a:pt x="148" y="664"/>
                  </a:lnTo>
                  <a:lnTo>
                    <a:pt x="154" y="646"/>
                  </a:lnTo>
                  <a:lnTo>
                    <a:pt x="154" y="646"/>
                  </a:lnTo>
                  <a:lnTo>
                    <a:pt x="158" y="644"/>
                  </a:lnTo>
                  <a:lnTo>
                    <a:pt x="162" y="648"/>
                  </a:lnTo>
                  <a:lnTo>
                    <a:pt x="162" y="656"/>
                  </a:lnTo>
                  <a:lnTo>
                    <a:pt x="162" y="664"/>
                  </a:lnTo>
                  <a:lnTo>
                    <a:pt x="160" y="704"/>
                  </a:lnTo>
                  <a:lnTo>
                    <a:pt x="160" y="704"/>
                  </a:lnTo>
                  <a:lnTo>
                    <a:pt x="160" y="720"/>
                  </a:lnTo>
                  <a:lnTo>
                    <a:pt x="162" y="736"/>
                  </a:lnTo>
                  <a:lnTo>
                    <a:pt x="166" y="754"/>
                  </a:lnTo>
                  <a:lnTo>
                    <a:pt x="170" y="774"/>
                  </a:lnTo>
                  <a:lnTo>
                    <a:pt x="170" y="774"/>
                  </a:lnTo>
                  <a:lnTo>
                    <a:pt x="172" y="784"/>
                  </a:lnTo>
                  <a:lnTo>
                    <a:pt x="174" y="792"/>
                  </a:lnTo>
                  <a:lnTo>
                    <a:pt x="172" y="796"/>
                  </a:lnTo>
                  <a:lnTo>
                    <a:pt x="170" y="802"/>
                  </a:lnTo>
                  <a:lnTo>
                    <a:pt x="164" y="814"/>
                  </a:lnTo>
                  <a:lnTo>
                    <a:pt x="162" y="822"/>
                  </a:lnTo>
                  <a:lnTo>
                    <a:pt x="160" y="834"/>
                  </a:lnTo>
                  <a:lnTo>
                    <a:pt x="160" y="834"/>
                  </a:lnTo>
                  <a:lnTo>
                    <a:pt x="154" y="882"/>
                  </a:lnTo>
                  <a:lnTo>
                    <a:pt x="154" y="926"/>
                  </a:lnTo>
                  <a:lnTo>
                    <a:pt x="154" y="926"/>
                  </a:lnTo>
                  <a:lnTo>
                    <a:pt x="152" y="944"/>
                  </a:lnTo>
                  <a:lnTo>
                    <a:pt x="148" y="956"/>
                  </a:lnTo>
                  <a:lnTo>
                    <a:pt x="146" y="968"/>
                  </a:lnTo>
                  <a:lnTo>
                    <a:pt x="144" y="978"/>
                  </a:lnTo>
                  <a:lnTo>
                    <a:pt x="144" y="978"/>
                  </a:lnTo>
                  <a:lnTo>
                    <a:pt x="146" y="992"/>
                  </a:lnTo>
                  <a:lnTo>
                    <a:pt x="150" y="1002"/>
                  </a:lnTo>
                  <a:lnTo>
                    <a:pt x="156" y="1014"/>
                  </a:lnTo>
                  <a:lnTo>
                    <a:pt x="156" y="1014"/>
                  </a:lnTo>
                  <a:lnTo>
                    <a:pt x="166" y="1018"/>
                  </a:lnTo>
                  <a:lnTo>
                    <a:pt x="176" y="1020"/>
                  </a:lnTo>
                  <a:lnTo>
                    <a:pt x="184" y="1026"/>
                  </a:lnTo>
                  <a:lnTo>
                    <a:pt x="184" y="1026"/>
                  </a:lnTo>
                  <a:lnTo>
                    <a:pt x="192" y="1030"/>
                  </a:lnTo>
                  <a:lnTo>
                    <a:pt x="204" y="1034"/>
                  </a:lnTo>
                  <a:lnTo>
                    <a:pt x="224" y="1040"/>
                  </a:lnTo>
                  <a:lnTo>
                    <a:pt x="224" y="1040"/>
                  </a:lnTo>
                  <a:lnTo>
                    <a:pt x="234" y="1040"/>
                  </a:lnTo>
                  <a:lnTo>
                    <a:pt x="244" y="1038"/>
                  </a:lnTo>
                  <a:lnTo>
                    <a:pt x="254" y="1036"/>
                  </a:lnTo>
                  <a:lnTo>
                    <a:pt x="258" y="1032"/>
                  </a:lnTo>
                  <a:lnTo>
                    <a:pt x="258" y="1032"/>
                  </a:lnTo>
                  <a:lnTo>
                    <a:pt x="260" y="1028"/>
                  </a:lnTo>
                  <a:lnTo>
                    <a:pt x="258" y="1024"/>
                  </a:lnTo>
                  <a:lnTo>
                    <a:pt x="256" y="1018"/>
                  </a:lnTo>
                  <a:lnTo>
                    <a:pt x="252" y="1016"/>
                  </a:lnTo>
                  <a:lnTo>
                    <a:pt x="252" y="1016"/>
                  </a:lnTo>
                  <a:lnTo>
                    <a:pt x="234" y="1008"/>
                  </a:lnTo>
                  <a:lnTo>
                    <a:pt x="222" y="1000"/>
                  </a:lnTo>
                  <a:lnTo>
                    <a:pt x="222" y="1000"/>
                  </a:lnTo>
                  <a:lnTo>
                    <a:pt x="218" y="990"/>
                  </a:lnTo>
                  <a:lnTo>
                    <a:pt x="214" y="982"/>
                  </a:lnTo>
                  <a:lnTo>
                    <a:pt x="214" y="976"/>
                  </a:lnTo>
                  <a:lnTo>
                    <a:pt x="214" y="976"/>
                  </a:lnTo>
                  <a:lnTo>
                    <a:pt x="216" y="972"/>
                  </a:lnTo>
                  <a:lnTo>
                    <a:pt x="218" y="962"/>
                  </a:lnTo>
                  <a:lnTo>
                    <a:pt x="218" y="936"/>
                  </a:lnTo>
                  <a:lnTo>
                    <a:pt x="218" y="936"/>
                  </a:lnTo>
                  <a:lnTo>
                    <a:pt x="218" y="916"/>
                  </a:lnTo>
                  <a:lnTo>
                    <a:pt x="216" y="898"/>
                  </a:lnTo>
                  <a:lnTo>
                    <a:pt x="216" y="898"/>
                  </a:lnTo>
                  <a:lnTo>
                    <a:pt x="218" y="884"/>
                  </a:lnTo>
                  <a:lnTo>
                    <a:pt x="222" y="872"/>
                  </a:lnTo>
                  <a:lnTo>
                    <a:pt x="230" y="848"/>
                  </a:lnTo>
                  <a:lnTo>
                    <a:pt x="230" y="848"/>
                  </a:lnTo>
                  <a:lnTo>
                    <a:pt x="234" y="834"/>
                  </a:lnTo>
                  <a:lnTo>
                    <a:pt x="236" y="820"/>
                  </a:lnTo>
                  <a:lnTo>
                    <a:pt x="238" y="806"/>
                  </a:lnTo>
                  <a:lnTo>
                    <a:pt x="240" y="798"/>
                  </a:lnTo>
                  <a:lnTo>
                    <a:pt x="240" y="798"/>
                  </a:lnTo>
                  <a:lnTo>
                    <a:pt x="240" y="786"/>
                  </a:lnTo>
                  <a:lnTo>
                    <a:pt x="240" y="772"/>
                  </a:lnTo>
                  <a:lnTo>
                    <a:pt x="240" y="738"/>
                  </a:lnTo>
                  <a:lnTo>
                    <a:pt x="240" y="738"/>
                  </a:lnTo>
                  <a:lnTo>
                    <a:pt x="240" y="724"/>
                  </a:lnTo>
                  <a:lnTo>
                    <a:pt x="244" y="708"/>
                  </a:lnTo>
                  <a:lnTo>
                    <a:pt x="244" y="708"/>
                  </a:lnTo>
                  <a:lnTo>
                    <a:pt x="256" y="634"/>
                  </a:lnTo>
                  <a:lnTo>
                    <a:pt x="266" y="564"/>
                  </a:lnTo>
                  <a:lnTo>
                    <a:pt x="266" y="564"/>
                  </a:lnTo>
                  <a:lnTo>
                    <a:pt x="264" y="538"/>
                  </a:lnTo>
                  <a:lnTo>
                    <a:pt x="264" y="526"/>
                  </a:lnTo>
                  <a:lnTo>
                    <a:pt x="266" y="514"/>
                  </a:lnTo>
                  <a:lnTo>
                    <a:pt x="266" y="514"/>
                  </a:lnTo>
                  <a:lnTo>
                    <a:pt x="266" y="504"/>
                  </a:lnTo>
                  <a:lnTo>
                    <a:pt x="266" y="492"/>
                  </a:lnTo>
                  <a:lnTo>
                    <a:pt x="264" y="478"/>
                  </a:lnTo>
                  <a:lnTo>
                    <a:pt x="264" y="478"/>
                  </a:lnTo>
                  <a:lnTo>
                    <a:pt x="264" y="466"/>
                  </a:lnTo>
                  <a:lnTo>
                    <a:pt x="262" y="462"/>
                  </a:lnTo>
                  <a:lnTo>
                    <a:pt x="260" y="458"/>
                  </a:lnTo>
                  <a:lnTo>
                    <a:pt x="260" y="458"/>
                  </a:lnTo>
                  <a:lnTo>
                    <a:pt x="256" y="452"/>
                  </a:lnTo>
                  <a:lnTo>
                    <a:pt x="254" y="440"/>
                  </a:lnTo>
                  <a:lnTo>
                    <a:pt x="252" y="420"/>
                  </a:lnTo>
                  <a:lnTo>
                    <a:pt x="252" y="420"/>
                  </a:lnTo>
                  <a:lnTo>
                    <a:pt x="256" y="372"/>
                  </a:lnTo>
                  <a:lnTo>
                    <a:pt x="256" y="372"/>
                  </a:lnTo>
                  <a:lnTo>
                    <a:pt x="258" y="396"/>
                  </a:lnTo>
                  <a:lnTo>
                    <a:pt x="262" y="412"/>
                  </a:lnTo>
                  <a:lnTo>
                    <a:pt x="264" y="424"/>
                  </a:lnTo>
                  <a:lnTo>
                    <a:pt x="264" y="424"/>
                  </a:lnTo>
                  <a:lnTo>
                    <a:pt x="274" y="464"/>
                  </a:lnTo>
                  <a:lnTo>
                    <a:pt x="278" y="494"/>
                  </a:lnTo>
                  <a:lnTo>
                    <a:pt x="280" y="514"/>
                  </a:lnTo>
                  <a:lnTo>
                    <a:pt x="280" y="514"/>
                  </a:lnTo>
                  <a:lnTo>
                    <a:pt x="280" y="528"/>
                  </a:lnTo>
                  <a:lnTo>
                    <a:pt x="278" y="536"/>
                  </a:lnTo>
                  <a:lnTo>
                    <a:pt x="274" y="548"/>
                  </a:lnTo>
                  <a:lnTo>
                    <a:pt x="274" y="548"/>
                  </a:lnTo>
                  <a:lnTo>
                    <a:pt x="270" y="592"/>
                  </a:lnTo>
                  <a:lnTo>
                    <a:pt x="270" y="592"/>
                  </a:lnTo>
                  <a:lnTo>
                    <a:pt x="272" y="598"/>
                  </a:lnTo>
                  <a:lnTo>
                    <a:pt x="274" y="600"/>
                  </a:lnTo>
                  <a:lnTo>
                    <a:pt x="274" y="600"/>
                  </a:lnTo>
                  <a:lnTo>
                    <a:pt x="270" y="606"/>
                  </a:lnTo>
                  <a:lnTo>
                    <a:pt x="270" y="610"/>
                  </a:lnTo>
                  <a:lnTo>
                    <a:pt x="272" y="614"/>
                  </a:lnTo>
                  <a:lnTo>
                    <a:pt x="272" y="614"/>
                  </a:lnTo>
                  <a:lnTo>
                    <a:pt x="288" y="604"/>
                  </a:lnTo>
                  <a:lnTo>
                    <a:pt x="288" y="604"/>
                  </a:lnTo>
                  <a:lnTo>
                    <a:pt x="294" y="602"/>
                  </a:lnTo>
                  <a:lnTo>
                    <a:pt x="298" y="600"/>
                  </a:lnTo>
                  <a:lnTo>
                    <a:pt x="302" y="598"/>
                  </a:lnTo>
                  <a:lnTo>
                    <a:pt x="302" y="598"/>
                  </a:lnTo>
                  <a:lnTo>
                    <a:pt x="306" y="578"/>
                  </a:lnTo>
                  <a:lnTo>
                    <a:pt x="308" y="560"/>
                  </a:lnTo>
                  <a:lnTo>
                    <a:pt x="308" y="560"/>
                  </a:lnTo>
                  <a:lnTo>
                    <a:pt x="308" y="520"/>
                  </a:lnTo>
                  <a:lnTo>
                    <a:pt x="308" y="520"/>
                  </a:lnTo>
                  <a:lnTo>
                    <a:pt x="308" y="472"/>
                  </a:lnTo>
                  <a:lnTo>
                    <a:pt x="308" y="428"/>
                  </a:lnTo>
                  <a:lnTo>
                    <a:pt x="308" y="428"/>
                  </a:lnTo>
                  <a:close/>
                  <a:moveTo>
                    <a:pt x="72" y="418"/>
                  </a:moveTo>
                  <a:lnTo>
                    <a:pt x="72" y="418"/>
                  </a:lnTo>
                  <a:lnTo>
                    <a:pt x="70" y="438"/>
                  </a:lnTo>
                  <a:lnTo>
                    <a:pt x="66" y="458"/>
                  </a:lnTo>
                  <a:lnTo>
                    <a:pt x="66" y="458"/>
                  </a:lnTo>
                  <a:lnTo>
                    <a:pt x="60" y="484"/>
                  </a:lnTo>
                  <a:lnTo>
                    <a:pt x="60" y="484"/>
                  </a:lnTo>
                  <a:lnTo>
                    <a:pt x="58" y="494"/>
                  </a:lnTo>
                  <a:lnTo>
                    <a:pt x="56" y="496"/>
                  </a:lnTo>
                  <a:lnTo>
                    <a:pt x="54" y="492"/>
                  </a:lnTo>
                  <a:lnTo>
                    <a:pt x="54" y="492"/>
                  </a:lnTo>
                  <a:lnTo>
                    <a:pt x="54" y="456"/>
                  </a:lnTo>
                  <a:lnTo>
                    <a:pt x="54" y="430"/>
                  </a:lnTo>
                  <a:lnTo>
                    <a:pt x="52" y="410"/>
                  </a:lnTo>
                  <a:lnTo>
                    <a:pt x="52" y="410"/>
                  </a:lnTo>
                  <a:lnTo>
                    <a:pt x="50" y="392"/>
                  </a:lnTo>
                  <a:lnTo>
                    <a:pt x="50" y="374"/>
                  </a:lnTo>
                  <a:lnTo>
                    <a:pt x="52" y="346"/>
                  </a:lnTo>
                  <a:lnTo>
                    <a:pt x="52" y="346"/>
                  </a:lnTo>
                  <a:lnTo>
                    <a:pt x="58" y="324"/>
                  </a:lnTo>
                  <a:lnTo>
                    <a:pt x="62" y="316"/>
                  </a:lnTo>
                  <a:lnTo>
                    <a:pt x="62" y="314"/>
                  </a:lnTo>
                  <a:lnTo>
                    <a:pt x="62" y="318"/>
                  </a:lnTo>
                  <a:lnTo>
                    <a:pt x="62" y="318"/>
                  </a:lnTo>
                  <a:lnTo>
                    <a:pt x="68" y="334"/>
                  </a:lnTo>
                  <a:lnTo>
                    <a:pt x="70" y="346"/>
                  </a:lnTo>
                  <a:lnTo>
                    <a:pt x="72" y="356"/>
                  </a:lnTo>
                  <a:lnTo>
                    <a:pt x="72" y="41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sp>
          <p:nvSpPr>
            <p:cNvPr id="131" name="Freeform 1559"/>
            <p:cNvSpPr>
              <a:spLocks noChangeAspect="1" noEditPoints="1"/>
            </p:cNvSpPr>
            <p:nvPr/>
          </p:nvSpPr>
          <p:spPr bwMode="auto">
            <a:xfrm>
              <a:off x="7212453" y="4010963"/>
              <a:ext cx="169682" cy="522000"/>
            </a:xfrm>
            <a:custGeom>
              <a:avLst/>
              <a:gdLst>
                <a:gd name="T0" fmla="*/ 3 w 262"/>
                <a:gd name="T1" fmla="*/ 407 h 806"/>
                <a:gd name="T2" fmla="*/ 16 w 262"/>
                <a:gd name="T3" fmla="*/ 473 h 806"/>
                <a:gd name="T4" fmla="*/ 41 w 262"/>
                <a:gd name="T5" fmla="*/ 473 h 806"/>
                <a:gd name="T6" fmla="*/ 28 w 262"/>
                <a:gd name="T7" fmla="*/ 458 h 806"/>
                <a:gd name="T8" fmla="*/ 42 w 262"/>
                <a:gd name="T9" fmla="*/ 465 h 806"/>
                <a:gd name="T10" fmla="*/ 52 w 262"/>
                <a:gd name="T11" fmla="*/ 435 h 806"/>
                <a:gd name="T12" fmla="*/ 61 w 262"/>
                <a:gd name="T13" fmla="*/ 489 h 806"/>
                <a:gd name="T14" fmla="*/ 57 w 262"/>
                <a:gd name="T15" fmla="*/ 668 h 806"/>
                <a:gd name="T16" fmla="*/ 69 w 262"/>
                <a:gd name="T17" fmla="*/ 713 h 806"/>
                <a:gd name="T18" fmla="*/ 69 w 262"/>
                <a:gd name="T19" fmla="*/ 752 h 806"/>
                <a:gd name="T20" fmla="*/ 55 w 262"/>
                <a:gd name="T21" fmla="*/ 772 h 806"/>
                <a:gd name="T22" fmla="*/ 55 w 262"/>
                <a:gd name="T23" fmla="*/ 804 h 806"/>
                <a:gd name="T24" fmla="*/ 91 w 262"/>
                <a:gd name="T25" fmla="*/ 798 h 806"/>
                <a:gd name="T26" fmla="*/ 106 w 262"/>
                <a:gd name="T27" fmla="*/ 781 h 806"/>
                <a:gd name="T28" fmla="*/ 124 w 262"/>
                <a:gd name="T29" fmla="*/ 752 h 806"/>
                <a:gd name="T30" fmla="*/ 128 w 262"/>
                <a:gd name="T31" fmla="*/ 727 h 806"/>
                <a:gd name="T32" fmla="*/ 126 w 262"/>
                <a:gd name="T33" fmla="*/ 685 h 806"/>
                <a:gd name="T34" fmla="*/ 126 w 262"/>
                <a:gd name="T35" fmla="*/ 593 h 806"/>
                <a:gd name="T36" fmla="*/ 134 w 262"/>
                <a:gd name="T37" fmla="*/ 547 h 806"/>
                <a:gd name="T38" fmla="*/ 145 w 262"/>
                <a:gd name="T39" fmla="*/ 473 h 806"/>
                <a:gd name="T40" fmla="*/ 150 w 262"/>
                <a:gd name="T41" fmla="*/ 510 h 806"/>
                <a:gd name="T42" fmla="*/ 147 w 262"/>
                <a:gd name="T43" fmla="*/ 517 h 806"/>
                <a:gd name="T44" fmla="*/ 152 w 262"/>
                <a:gd name="T45" fmla="*/ 582 h 806"/>
                <a:gd name="T46" fmla="*/ 178 w 262"/>
                <a:gd name="T47" fmla="*/ 640 h 806"/>
                <a:gd name="T48" fmla="*/ 184 w 262"/>
                <a:gd name="T49" fmla="*/ 729 h 806"/>
                <a:gd name="T50" fmla="*/ 184 w 262"/>
                <a:gd name="T51" fmla="*/ 753 h 806"/>
                <a:gd name="T52" fmla="*/ 210 w 262"/>
                <a:gd name="T53" fmla="*/ 789 h 806"/>
                <a:gd name="T54" fmla="*/ 240 w 262"/>
                <a:gd name="T55" fmla="*/ 798 h 806"/>
                <a:gd name="T56" fmla="*/ 260 w 262"/>
                <a:gd name="T57" fmla="*/ 783 h 806"/>
                <a:gd name="T58" fmla="*/ 253 w 262"/>
                <a:gd name="T59" fmla="*/ 765 h 806"/>
                <a:gd name="T60" fmla="*/ 249 w 262"/>
                <a:gd name="T61" fmla="*/ 727 h 806"/>
                <a:gd name="T62" fmla="*/ 242 w 262"/>
                <a:gd name="T63" fmla="*/ 651 h 806"/>
                <a:gd name="T64" fmla="*/ 229 w 262"/>
                <a:gd name="T65" fmla="*/ 515 h 806"/>
                <a:gd name="T66" fmla="*/ 253 w 262"/>
                <a:gd name="T67" fmla="*/ 460 h 806"/>
                <a:gd name="T68" fmla="*/ 256 w 262"/>
                <a:gd name="T69" fmla="*/ 413 h 806"/>
                <a:gd name="T70" fmla="*/ 249 w 262"/>
                <a:gd name="T71" fmla="*/ 309 h 806"/>
                <a:gd name="T72" fmla="*/ 249 w 262"/>
                <a:gd name="T73" fmla="*/ 285 h 806"/>
                <a:gd name="T74" fmla="*/ 249 w 262"/>
                <a:gd name="T75" fmla="*/ 260 h 806"/>
                <a:gd name="T76" fmla="*/ 236 w 262"/>
                <a:gd name="T77" fmla="*/ 166 h 806"/>
                <a:gd name="T78" fmla="*/ 199 w 262"/>
                <a:gd name="T79" fmla="*/ 138 h 806"/>
                <a:gd name="T80" fmla="*/ 191 w 262"/>
                <a:gd name="T81" fmla="*/ 93 h 806"/>
                <a:gd name="T82" fmla="*/ 186 w 262"/>
                <a:gd name="T83" fmla="*/ 63 h 806"/>
                <a:gd name="T84" fmla="*/ 150 w 262"/>
                <a:gd name="T85" fmla="*/ 37 h 806"/>
                <a:gd name="T86" fmla="*/ 119 w 262"/>
                <a:gd name="T87" fmla="*/ 0 h 806"/>
                <a:gd name="T88" fmla="*/ 63 w 262"/>
                <a:gd name="T89" fmla="*/ 52 h 806"/>
                <a:gd name="T90" fmla="*/ 70 w 262"/>
                <a:gd name="T91" fmla="*/ 87 h 806"/>
                <a:gd name="T92" fmla="*/ 57 w 262"/>
                <a:gd name="T93" fmla="*/ 140 h 806"/>
                <a:gd name="T94" fmla="*/ 37 w 262"/>
                <a:gd name="T95" fmla="*/ 149 h 806"/>
                <a:gd name="T96" fmla="*/ 11 w 262"/>
                <a:gd name="T97" fmla="*/ 220 h 806"/>
                <a:gd name="T98" fmla="*/ 7 w 262"/>
                <a:gd name="T99" fmla="*/ 264 h 806"/>
                <a:gd name="T100" fmla="*/ 2 w 262"/>
                <a:gd name="T101" fmla="*/ 314 h 806"/>
                <a:gd name="T102" fmla="*/ 3 w 262"/>
                <a:gd name="T103" fmla="*/ 350 h 806"/>
                <a:gd name="T104" fmla="*/ 210 w 262"/>
                <a:gd name="T105" fmla="*/ 346 h 806"/>
                <a:gd name="T106" fmla="*/ 217 w 262"/>
                <a:gd name="T107" fmla="*/ 359 h 806"/>
                <a:gd name="T108" fmla="*/ 225 w 262"/>
                <a:gd name="T109" fmla="*/ 417 h 806"/>
                <a:gd name="T110" fmla="*/ 221 w 262"/>
                <a:gd name="T111" fmla="*/ 404 h 806"/>
                <a:gd name="T112" fmla="*/ 212 w 262"/>
                <a:gd name="T113" fmla="*/ 367 h 806"/>
                <a:gd name="T114" fmla="*/ 35 w 262"/>
                <a:gd name="T115" fmla="*/ 402 h 806"/>
                <a:gd name="T116" fmla="*/ 42 w 262"/>
                <a:gd name="T117" fmla="*/ 424 h 806"/>
                <a:gd name="T118" fmla="*/ 31 w 262"/>
                <a:gd name="T119" fmla="*/ 42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806">
                  <a:moveTo>
                    <a:pt x="3" y="350"/>
                  </a:moveTo>
                  <a:lnTo>
                    <a:pt x="3" y="350"/>
                  </a:lnTo>
                  <a:lnTo>
                    <a:pt x="3" y="361"/>
                  </a:lnTo>
                  <a:lnTo>
                    <a:pt x="3" y="374"/>
                  </a:lnTo>
                  <a:lnTo>
                    <a:pt x="5" y="385"/>
                  </a:lnTo>
                  <a:lnTo>
                    <a:pt x="5" y="398"/>
                  </a:lnTo>
                  <a:lnTo>
                    <a:pt x="5" y="398"/>
                  </a:lnTo>
                  <a:lnTo>
                    <a:pt x="3" y="407"/>
                  </a:lnTo>
                  <a:lnTo>
                    <a:pt x="3" y="407"/>
                  </a:lnTo>
                  <a:lnTo>
                    <a:pt x="5" y="417"/>
                  </a:lnTo>
                  <a:lnTo>
                    <a:pt x="5" y="417"/>
                  </a:lnTo>
                  <a:lnTo>
                    <a:pt x="5" y="433"/>
                  </a:lnTo>
                  <a:lnTo>
                    <a:pt x="3" y="443"/>
                  </a:lnTo>
                  <a:lnTo>
                    <a:pt x="5" y="450"/>
                  </a:lnTo>
                  <a:lnTo>
                    <a:pt x="5" y="450"/>
                  </a:lnTo>
                  <a:lnTo>
                    <a:pt x="7" y="456"/>
                  </a:lnTo>
                  <a:lnTo>
                    <a:pt x="7" y="456"/>
                  </a:lnTo>
                  <a:lnTo>
                    <a:pt x="16" y="473"/>
                  </a:lnTo>
                  <a:lnTo>
                    <a:pt x="16" y="473"/>
                  </a:lnTo>
                  <a:lnTo>
                    <a:pt x="28" y="478"/>
                  </a:lnTo>
                  <a:lnTo>
                    <a:pt x="33" y="480"/>
                  </a:lnTo>
                  <a:lnTo>
                    <a:pt x="39" y="482"/>
                  </a:lnTo>
                  <a:lnTo>
                    <a:pt x="39" y="482"/>
                  </a:lnTo>
                  <a:lnTo>
                    <a:pt x="41" y="480"/>
                  </a:lnTo>
                  <a:lnTo>
                    <a:pt x="42" y="478"/>
                  </a:lnTo>
                  <a:lnTo>
                    <a:pt x="42" y="474"/>
                  </a:lnTo>
                  <a:lnTo>
                    <a:pt x="41" y="473"/>
                  </a:lnTo>
                  <a:lnTo>
                    <a:pt x="41" y="473"/>
                  </a:lnTo>
                  <a:lnTo>
                    <a:pt x="37" y="469"/>
                  </a:lnTo>
                  <a:lnTo>
                    <a:pt x="33" y="469"/>
                  </a:lnTo>
                  <a:lnTo>
                    <a:pt x="33" y="469"/>
                  </a:lnTo>
                  <a:lnTo>
                    <a:pt x="31" y="467"/>
                  </a:lnTo>
                  <a:lnTo>
                    <a:pt x="31" y="465"/>
                  </a:lnTo>
                  <a:lnTo>
                    <a:pt x="31" y="465"/>
                  </a:lnTo>
                  <a:lnTo>
                    <a:pt x="29" y="461"/>
                  </a:lnTo>
                  <a:lnTo>
                    <a:pt x="28" y="458"/>
                  </a:lnTo>
                  <a:lnTo>
                    <a:pt x="26" y="450"/>
                  </a:lnTo>
                  <a:lnTo>
                    <a:pt x="26" y="450"/>
                  </a:lnTo>
                  <a:lnTo>
                    <a:pt x="29" y="447"/>
                  </a:lnTo>
                  <a:lnTo>
                    <a:pt x="29" y="447"/>
                  </a:lnTo>
                  <a:lnTo>
                    <a:pt x="33" y="460"/>
                  </a:lnTo>
                  <a:lnTo>
                    <a:pt x="37" y="465"/>
                  </a:lnTo>
                  <a:lnTo>
                    <a:pt x="39" y="465"/>
                  </a:lnTo>
                  <a:lnTo>
                    <a:pt x="42" y="465"/>
                  </a:lnTo>
                  <a:lnTo>
                    <a:pt x="42" y="465"/>
                  </a:lnTo>
                  <a:lnTo>
                    <a:pt x="41" y="450"/>
                  </a:lnTo>
                  <a:lnTo>
                    <a:pt x="41" y="450"/>
                  </a:lnTo>
                  <a:lnTo>
                    <a:pt x="44" y="450"/>
                  </a:lnTo>
                  <a:lnTo>
                    <a:pt x="46" y="450"/>
                  </a:lnTo>
                  <a:lnTo>
                    <a:pt x="46" y="450"/>
                  </a:lnTo>
                  <a:lnTo>
                    <a:pt x="48" y="443"/>
                  </a:lnTo>
                  <a:lnTo>
                    <a:pt x="50" y="439"/>
                  </a:lnTo>
                  <a:lnTo>
                    <a:pt x="52" y="435"/>
                  </a:lnTo>
                  <a:lnTo>
                    <a:pt x="52" y="435"/>
                  </a:lnTo>
                  <a:lnTo>
                    <a:pt x="50" y="432"/>
                  </a:lnTo>
                  <a:lnTo>
                    <a:pt x="50" y="426"/>
                  </a:lnTo>
                  <a:lnTo>
                    <a:pt x="50" y="426"/>
                  </a:lnTo>
                  <a:lnTo>
                    <a:pt x="52" y="428"/>
                  </a:lnTo>
                  <a:lnTo>
                    <a:pt x="55" y="432"/>
                  </a:lnTo>
                  <a:lnTo>
                    <a:pt x="61" y="437"/>
                  </a:lnTo>
                  <a:lnTo>
                    <a:pt x="61" y="437"/>
                  </a:lnTo>
                  <a:lnTo>
                    <a:pt x="61" y="463"/>
                  </a:lnTo>
                  <a:lnTo>
                    <a:pt x="61" y="489"/>
                  </a:lnTo>
                  <a:lnTo>
                    <a:pt x="61" y="489"/>
                  </a:lnTo>
                  <a:lnTo>
                    <a:pt x="65" y="527"/>
                  </a:lnTo>
                  <a:lnTo>
                    <a:pt x="69" y="564"/>
                  </a:lnTo>
                  <a:lnTo>
                    <a:pt x="69" y="564"/>
                  </a:lnTo>
                  <a:lnTo>
                    <a:pt x="67" y="612"/>
                  </a:lnTo>
                  <a:lnTo>
                    <a:pt x="65" y="636"/>
                  </a:lnTo>
                  <a:lnTo>
                    <a:pt x="59" y="659"/>
                  </a:lnTo>
                  <a:lnTo>
                    <a:pt x="59" y="659"/>
                  </a:lnTo>
                  <a:lnTo>
                    <a:pt x="57" y="668"/>
                  </a:lnTo>
                  <a:lnTo>
                    <a:pt x="57" y="673"/>
                  </a:lnTo>
                  <a:lnTo>
                    <a:pt x="57" y="679"/>
                  </a:lnTo>
                  <a:lnTo>
                    <a:pt x="57" y="679"/>
                  </a:lnTo>
                  <a:lnTo>
                    <a:pt x="61" y="685"/>
                  </a:lnTo>
                  <a:lnTo>
                    <a:pt x="61" y="685"/>
                  </a:lnTo>
                  <a:lnTo>
                    <a:pt x="65" y="694"/>
                  </a:lnTo>
                  <a:lnTo>
                    <a:pt x="65" y="694"/>
                  </a:lnTo>
                  <a:lnTo>
                    <a:pt x="67" y="703"/>
                  </a:lnTo>
                  <a:lnTo>
                    <a:pt x="69" y="713"/>
                  </a:lnTo>
                  <a:lnTo>
                    <a:pt x="69" y="713"/>
                  </a:lnTo>
                  <a:lnTo>
                    <a:pt x="69" y="713"/>
                  </a:lnTo>
                  <a:lnTo>
                    <a:pt x="70" y="731"/>
                  </a:lnTo>
                  <a:lnTo>
                    <a:pt x="70" y="731"/>
                  </a:lnTo>
                  <a:lnTo>
                    <a:pt x="74" y="739"/>
                  </a:lnTo>
                  <a:lnTo>
                    <a:pt x="74" y="742"/>
                  </a:lnTo>
                  <a:lnTo>
                    <a:pt x="70" y="746"/>
                  </a:lnTo>
                  <a:lnTo>
                    <a:pt x="70" y="746"/>
                  </a:lnTo>
                  <a:lnTo>
                    <a:pt x="69" y="752"/>
                  </a:lnTo>
                  <a:lnTo>
                    <a:pt x="69" y="759"/>
                  </a:lnTo>
                  <a:lnTo>
                    <a:pt x="69" y="759"/>
                  </a:lnTo>
                  <a:lnTo>
                    <a:pt x="67" y="763"/>
                  </a:lnTo>
                  <a:lnTo>
                    <a:pt x="61" y="765"/>
                  </a:lnTo>
                  <a:lnTo>
                    <a:pt x="57" y="766"/>
                  </a:lnTo>
                  <a:lnTo>
                    <a:pt x="54" y="770"/>
                  </a:lnTo>
                  <a:lnTo>
                    <a:pt x="54" y="770"/>
                  </a:lnTo>
                  <a:lnTo>
                    <a:pt x="55" y="772"/>
                  </a:lnTo>
                  <a:lnTo>
                    <a:pt x="55" y="772"/>
                  </a:lnTo>
                  <a:lnTo>
                    <a:pt x="55" y="772"/>
                  </a:lnTo>
                  <a:lnTo>
                    <a:pt x="52" y="778"/>
                  </a:lnTo>
                  <a:lnTo>
                    <a:pt x="50" y="783"/>
                  </a:lnTo>
                  <a:lnTo>
                    <a:pt x="50" y="783"/>
                  </a:lnTo>
                  <a:lnTo>
                    <a:pt x="50" y="789"/>
                  </a:lnTo>
                  <a:lnTo>
                    <a:pt x="50" y="798"/>
                  </a:lnTo>
                  <a:lnTo>
                    <a:pt x="50" y="798"/>
                  </a:lnTo>
                  <a:lnTo>
                    <a:pt x="52" y="800"/>
                  </a:lnTo>
                  <a:lnTo>
                    <a:pt x="55" y="804"/>
                  </a:lnTo>
                  <a:lnTo>
                    <a:pt x="61" y="804"/>
                  </a:lnTo>
                  <a:lnTo>
                    <a:pt x="67" y="804"/>
                  </a:lnTo>
                  <a:lnTo>
                    <a:pt x="67" y="804"/>
                  </a:lnTo>
                  <a:lnTo>
                    <a:pt x="72" y="806"/>
                  </a:lnTo>
                  <a:lnTo>
                    <a:pt x="78" y="804"/>
                  </a:lnTo>
                  <a:lnTo>
                    <a:pt x="89" y="802"/>
                  </a:lnTo>
                  <a:lnTo>
                    <a:pt x="89" y="802"/>
                  </a:lnTo>
                  <a:lnTo>
                    <a:pt x="91" y="800"/>
                  </a:lnTo>
                  <a:lnTo>
                    <a:pt x="91" y="798"/>
                  </a:lnTo>
                  <a:lnTo>
                    <a:pt x="91" y="798"/>
                  </a:lnTo>
                  <a:lnTo>
                    <a:pt x="93" y="798"/>
                  </a:lnTo>
                  <a:lnTo>
                    <a:pt x="95" y="800"/>
                  </a:lnTo>
                  <a:lnTo>
                    <a:pt x="95" y="800"/>
                  </a:lnTo>
                  <a:lnTo>
                    <a:pt x="98" y="796"/>
                  </a:lnTo>
                  <a:lnTo>
                    <a:pt x="100" y="794"/>
                  </a:lnTo>
                  <a:lnTo>
                    <a:pt x="102" y="793"/>
                  </a:lnTo>
                  <a:lnTo>
                    <a:pt x="102" y="793"/>
                  </a:lnTo>
                  <a:lnTo>
                    <a:pt x="106" y="781"/>
                  </a:lnTo>
                  <a:lnTo>
                    <a:pt x="106" y="781"/>
                  </a:lnTo>
                  <a:lnTo>
                    <a:pt x="111" y="781"/>
                  </a:lnTo>
                  <a:lnTo>
                    <a:pt x="119" y="780"/>
                  </a:lnTo>
                  <a:lnTo>
                    <a:pt x="126" y="776"/>
                  </a:lnTo>
                  <a:lnTo>
                    <a:pt x="126" y="776"/>
                  </a:lnTo>
                  <a:lnTo>
                    <a:pt x="128" y="772"/>
                  </a:lnTo>
                  <a:lnTo>
                    <a:pt x="128" y="765"/>
                  </a:lnTo>
                  <a:lnTo>
                    <a:pt x="126" y="757"/>
                  </a:lnTo>
                  <a:lnTo>
                    <a:pt x="124" y="752"/>
                  </a:lnTo>
                  <a:lnTo>
                    <a:pt x="124" y="752"/>
                  </a:lnTo>
                  <a:lnTo>
                    <a:pt x="126" y="750"/>
                  </a:lnTo>
                  <a:lnTo>
                    <a:pt x="126" y="748"/>
                  </a:lnTo>
                  <a:lnTo>
                    <a:pt x="124" y="742"/>
                  </a:lnTo>
                  <a:lnTo>
                    <a:pt x="124" y="742"/>
                  </a:lnTo>
                  <a:lnTo>
                    <a:pt x="126" y="740"/>
                  </a:lnTo>
                  <a:lnTo>
                    <a:pt x="128" y="739"/>
                  </a:lnTo>
                  <a:lnTo>
                    <a:pt x="128" y="739"/>
                  </a:lnTo>
                  <a:lnTo>
                    <a:pt x="128" y="727"/>
                  </a:lnTo>
                  <a:lnTo>
                    <a:pt x="126" y="720"/>
                  </a:lnTo>
                  <a:lnTo>
                    <a:pt x="126" y="720"/>
                  </a:lnTo>
                  <a:lnTo>
                    <a:pt x="126" y="718"/>
                  </a:lnTo>
                  <a:lnTo>
                    <a:pt x="124" y="718"/>
                  </a:lnTo>
                  <a:lnTo>
                    <a:pt x="124" y="718"/>
                  </a:lnTo>
                  <a:lnTo>
                    <a:pt x="128" y="713"/>
                  </a:lnTo>
                  <a:lnTo>
                    <a:pt x="128" y="709"/>
                  </a:lnTo>
                  <a:lnTo>
                    <a:pt x="128" y="696"/>
                  </a:lnTo>
                  <a:lnTo>
                    <a:pt x="126" y="685"/>
                  </a:lnTo>
                  <a:lnTo>
                    <a:pt x="126" y="672"/>
                  </a:lnTo>
                  <a:lnTo>
                    <a:pt x="126" y="672"/>
                  </a:lnTo>
                  <a:lnTo>
                    <a:pt x="126" y="655"/>
                  </a:lnTo>
                  <a:lnTo>
                    <a:pt x="128" y="638"/>
                  </a:lnTo>
                  <a:lnTo>
                    <a:pt x="128" y="638"/>
                  </a:lnTo>
                  <a:lnTo>
                    <a:pt x="128" y="618"/>
                  </a:lnTo>
                  <a:lnTo>
                    <a:pt x="128" y="618"/>
                  </a:lnTo>
                  <a:lnTo>
                    <a:pt x="128" y="605"/>
                  </a:lnTo>
                  <a:lnTo>
                    <a:pt x="126" y="593"/>
                  </a:lnTo>
                  <a:lnTo>
                    <a:pt x="126" y="593"/>
                  </a:lnTo>
                  <a:lnTo>
                    <a:pt x="130" y="586"/>
                  </a:lnTo>
                  <a:lnTo>
                    <a:pt x="130" y="586"/>
                  </a:lnTo>
                  <a:lnTo>
                    <a:pt x="130" y="573"/>
                  </a:lnTo>
                  <a:lnTo>
                    <a:pt x="130" y="573"/>
                  </a:lnTo>
                  <a:lnTo>
                    <a:pt x="134" y="564"/>
                  </a:lnTo>
                  <a:lnTo>
                    <a:pt x="134" y="564"/>
                  </a:lnTo>
                  <a:lnTo>
                    <a:pt x="134" y="547"/>
                  </a:lnTo>
                  <a:lnTo>
                    <a:pt x="134" y="547"/>
                  </a:lnTo>
                  <a:lnTo>
                    <a:pt x="135" y="532"/>
                  </a:lnTo>
                  <a:lnTo>
                    <a:pt x="139" y="517"/>
                  </a:lnTo>
                  <a:lnTo>
                    <a:pt x="139" y="517"/>
                  </a:lnTo>
                  <a:lnTo>
                    <a:pt x="141" y="502"/>
                  </a:lnTo>
                  <a:lnTo>
                    <a:pt x="143" y="487"/>
                  </a:lnTo>
                  <a:lnTo>
                    <a:pt x="143" y="487"/>
                  </a:lnTo>
                  <a:lnTo>
                    <a:pt x="147" y="478"/>
                  </a:lnTo>
                  <a:lnTo>
                    <a:pt x="147" y="478"/>
                  </a:lnTo>
                  <a:lnTo>
                    <a:pt x="145" y="473"/>
                  </a:lnTo>
                  <a:lnTo>
                    <a:pt x="145" y="473"/>
                  </a:lnTo>
                  <a:lnTo>
                    <a:pt x="147" y="478"/>
                  </a:lnTo>
                  <a:lnTo>
                    <a:pt x="147" y="478"/>
                  </a:lnTo>
                  <a:lnTo>
                    <a:pt x="149" y="486"/>
                  </a:lnTo>
                  <a:lnTo>
                    <a:pt x="152" y="493"/>
                  </a:lnTo>
                  <a:lnTo>
                    <a:pt x="152" y="493"/>
                  </a:lnTo>
                  <a:lnTo>
                    <a:pt x="152" y="499"/>
                  </a:lnTo>
                  <a:lnTo>
                    <a:pt x="150" y="504"/>
                  </a:lnTo>
                  <a:lnTo>
                    <a:pt x="150" y="510"/>
                  </a:lnTo>
                  <a:lnTo>
                    <a:pt x="150" y="517"/>
                  </a:lnTo>
                  <a:lnTo>
                    <a:pt x="150" y="517"/>
                  </a:lnTo>
                  <a:lnTo>
                    <a:pt x="149" y="510"/>
                  </a:lnTo>
                  <a:lnTo>
                    <a:pt x="149" y="508"/>
                  </a:lnTo>
                  <a:lnTo>
                    <a:pt x="147" y="506"/>
                  </a:lnTo>
                  <a:lnTo>
                    <a:pt x="147" y="506"/>
                  </a:lnTo>
                  <a:lnTo>
                    <a:pt x="145" y="508"/>
                  </a:lnTo>
                  <a:lnTo>
                    <a:pt x="145" y="510"/>
                  </a:lnTo>
                  <a:lnTo>
                    <a:pt x="147" y="517"/>
                  </a:lnTo>
                  <a:lnTo>
                    <a:pt x="147" y="517"/>
                  </a:lnTo>
                  <a:lnTo>
                    <a:pt x="147" y="521"/>
                  </a:lnTo>
                  <a:lnTo>
                    <a:pt x="147" y="527"/>
                  </a:lnTo>
                  <a:lnTo>
                    <a:pt x="147" y="527"/>
                  </a:lnTo>
                  <a:lnTo>
                    <a:pt x="152" y="528"/>
                  </a:lnTo>
                  <a:lnTo>
                    <a:pt x="152" y="528"/>
                  </a:lnTo>
                  <a:lnTo>
                    <a:pt x="152" y="554"/>
                  </a:lnTo>
                  <a:lnTo>
                    <a:pt x="152" y="582"/>
                  </a:lnTo>
                  <a:lnTo>
                    <a:pt x="152" y="582"/>
                  </a:lnTo>
                  <a:lnTo>
                    <a:pt x="171" y="582"/>
                  </a:lnTo>
                  <a:lnTo>
                    <a:pt x="171" y="582"/>
                  </a:lnTo>
                  <a:lnTo>
                    <a:pt x="173" y="579"/>
                  </a:lnTo>
                  <a:lnTo>
                    <a:pt x="171" y="577"/>
                  </a:lnTo>
                  <a:lnTo>
                    <a:pt x="171" y="577"/>
                  </a:lnTo>
                  <a:lnTo>
                    <a:pt x="175" y="590"/>
                  </a:lnTo>
                  <a:lnTo>
                    <a:pt x="176" y="605"/>
                  </a:lnTo>
                  <a:lnTo>
                    <a:pt x="178" y="640"/>
                  </a:lnTo>
                  <a:lnTo>
                    <a:pt x="178" y="640"/>
                  </a:lnTo>
                  <a:lnTo>
                    <a:pt x="180" y="660"/>
                  </a:lnTo>
                  <a:lnTo>
                    <a:pt x="184" y="681"/>
                  </a:lnTo>
                  <a:lnTo>
                    <a:pt x="184" y="681"/>
                  </a:lnTo>
                  <a:lnTo>
                    <a:pt x="186" y="698"/>
                  </a:lnTo>
                  <a:lnTo>
                    <a:pt x="186" y="713"/>
                  </a:lnTo>
                  <a:lnTo>
                    <a:pt x="186" y="713"/>
                  </a:lnTo>
                  <a:lnTo>
                    <a:pt x="184" y="720"/>
                  </a:lnTo>
                  <a:lnTo>
                    <a:pt x="184" y="729"/>
                  </a:lnTo>
                  <a:lnTo>
                    <a:pt x="184" y="729"/>
                  </a:lnTo>
                  <a:lnTo>
                    <a:pt x="184" y="733"/>
                  </a:lnTo>
                  <a:lnTo>
                    <a:pt x="186" y="737"/>
                  </a:lnTo>
                  <a:lnTo>
                    <a:pt x="186" y="737"/>
                  </a:lnTo>
                  <a:lnTo>
                    <a:pt x="186" y="742"/>
                  </a:lnTo>
                  <a:lnTo>
                    <a:pt x="186" y="746"/>
                  </a:lnTo>
                  <a:lnTo>
                    <a:pt x="188" y="748"/>
                  </a:lnTo>
                  <a:lnTo>
                    <a:pt x="188" y="748"/>
                  </a:lnTo>
                  <a:lnTo>
                    <a:pt x="186" y="750"/>
                  </a:lnTo>
                  <a:lnTo>
                    <a:pt x="184" y="753"/>
                  </a:lnTo>
                  <a:lnTo>
                    <a:pt x="182" y="761"/>
                  </a:lnTo>
                  <a:lnTo>
                    <a:pt x="184" y="768"/>
                  </a:lnTo>
                  <a:lnTo>
                    <a:pt x="188" y="774"/>
                  </a:lnTo>
                  <a:lnTo>
                    <a:pt x="188" y="774"/>
                  </a:lnTo>
                  <a:lnTo>
                    <a:pt x="189" y="776"/>
                  </a:lnTo>
                  <a:lnTo>
                    <a:pt x="195" y="778"/>
                  </a:lnTo>
                  <a:lnTo>
                    <a:pt x="204" y="778"/>
                  </a:lnTo>
                  <a:lnTo>
                    <a:pt x="204" y="778"/>
                  </a:lnTo>
                  <a:lnTo>
                    <a:pt x="210" y="789"/>
                  </a:lnTo>
                  <a:lnTo>
                    <a:pt x="214" y="793"/>
                  </a:lnTo>
                  <a:lnTo>
                    <a:pt x="217" y="793"/>
                  </a:lnTo>
                  <a:lnTo>
                    <a:pt x="221" y="793"/>
                  </a:lnTo>
                  <a:lnTo>
                    <a:pt x="221" y="793"/>
                  </a:lnTo>
                  <a:lnTo>
                    <a:pt x="223" y="796"/>
                  </a:lnTo>
                  <a:lnTo>
                    <a:pt x="225" y="796"/>
                  </a:lnTo>
                  <a:lnTo>
                    <a:pt x="232" y="796"/>
                  </a:lnTo>
                  <a:lnTo>
                    <a:pt x="232" y="796"/>
                  </a:lnTo>
                  <a:lnTo>
                    <a:pt x="240" y="798"/>
                  </a:lnTo>
                  <a:lnTo>
                    <a:pt x="243" y="798"/>
                  </a:lnTo>
                  <a:lnTo>
                    <a:pt x="245" y="796"/>
                  </a:lnTo>
                  <a:lnTo>
                    <a:pt x="245" y="796"/>
                  </a:lnTo>
                  <a:lnTo>
                    <a:pt x="251" y="796"/>
                  </a:lnTo>
                  <a:lnTo>
                    <a:pt x="256" y="794"/>
                  </a:lnTo>
                  <a:lnTo>
                    <a:pt x="260" y="791"/>
                  </a:lnTo>
                  <a:lnTo>
                    <a:pt x="262" y="787"/>
                  </a:lnTo>
                  <a:lnTo>
                    <a:pt x="262" y="787"/>
                  </a:lnTo>
                  <a:lnTo>
                    <a:pt x="260" y="783"/>
                  </a:lnTo>
                  <a:lnTo>
                    <a:pt x="260" y="783"/>
                  </a:lnTo>
                  <a:lnTo>
                    <a:pt x="260" y="780"/>
                  </a:lnTo>
                  <a:lnTo>
                    <a:pt x="260" y="776"/>
                  </a:lnTo>
                  <a:lnTo>
                    <a:pt x="260" y="776"/>
                  </a:lnTo>
                  <a:lnTo>
                    <a:pt x="258" y="774"/>
                  </a:lnTo>
                  <a:lnTo>
                    <a:pt x="258" y="774"/>
                  </a:lnTo>
                  <a:lnTo>
                    <a:pt x="256" y="768"/>
                  </a:lnTo>
                  <a:lnTo>
                    <a:pt x="256" y="768"/>
                  </a:lnTo>
                  <a:lnTo>
                    <a:pt x="253" y="765"/>
                  </a:lnTo>
                  <a:lnTo>
                    <a:pt x="253" y="765"/>
                  </a:lnTo>
                  <a:lnTo>
                    <a:pt x="253" y="761"/>
                  </a:lnTo>
                  <a:lnTo>
                    <a:pt x="251" y="757"/>
                  </a:lnTo>
                  <a:lnTo>
                    <a:pt x="251" y="757"/>
                  </a:lnTo>
                  <a:lnTo>
                    <a:pt x="247" y="755"/>
                  </a:lnTo>
                  <a:lnTo>
                    <a:pt x="243" y="753"/>
                  </a:lnTo>
                  <a:lnTo>
                    <a:pt x="243" y="753"/>
                  </a:lnTo>
                  <a:lnTo>
                    <a:pt x="247" y="742"/>
                  </a:lnTo>
                  <a:lnTo>
                    <a:pt x="249" y="727"/>
                  </a:lnTo>
                  <a:lnTo>
                    <a:pt x="249" y="727"/>
                  </a:lnTo>
                  <a:lnTo>
                    <a:pt x="253" y="722"/>
                  </a:lnTo>
                  <a:lnTo>
                    <a:pt x="253" y="718"/>
                  </a:lnTo>
                  <a:lnTo>
                    <a:pt x="249" y="716"/>
                  </a:lnTo>
                  <a:lnTo>
                    <a:pt x="249" y="716"/>
                  </a:lnTo>
                  <a:lnTo>
                    <a:pt x="247" y="701"/>
                  </a:lnTo>
                  <a:lnTo>
                    <a:pt x="245" y="685"/>
                  </a:lnTo>
                  <a:lnTo>
                    <a:pt x="245" y="668"/>
                  </a:lnTo>
                  <a:lnTo>
                    <a:pt x="242" y="651"/>
                  </a:lnTo>
                  <a:lnTo>
                    <a:pt x="242" y="651"/>
                  </a:lnTo>
                  <a:lnTo>
                    <a:pt x="236" y="621"/>
                  </a:lnTo>
                  <a:lnTo>
                    <a:pt x="234" y="607"/>
                  </a:lnTo>
                  <a:lnTo>
                    <a:pt x="234" y="592"/>
                  </a:lnTo>
                  <a:lnTo>
                    <a:pt x="234" y="592"/>
                  </a:lnTo>
                  <a:lnTo>
                    <a:pt x="232" y="567"/>
                  </a:lnTo>
                  <a:lnTo>
                    <a:pt x="230" y="545"/>
                  </a:lnTo>
                  <a:lnTo>
                    <a:pt x="230" y="545"/>
                  </a:lnTo>
                  <a:lnTo>
                    <a:pt x="229" y="515"/>
                  </a:lnTo>
                  <a:lnTo>
                    <a:pt x="229" y="500"/>
                  </a:lnTo>
                  <a:lnTo>
                    <a:pt x="230" y="484"/>
                  </a:lnTo>
                  <a:lnTo>
                    <a:pt x="230" y="484"/>
                  </a:lnTo>
                  <a:lnTo>
                    <a:pt x="245" y="480"/>
                  </a:lnTo>
                  <a:lnTo>
                    <a:pt x="245" y="480"/>
                  </a:lnTo>
                  <a:lnTo>
                    <a:pt x="251" y="471"/>
                  </a:lnTo>
                  <a:lnTo>
                    <a:pt x="253" y="465"/>
                  </a:lnTo>
                  <a:lnTo>
                    <a:pt x="253" y="460"/>
                  </a:lnTo>
                  <a:lnTo>
                    <a:pt x="253" y="460"/>
                  </a:lnTo>
                  <a:lnTo>
                    <a:pt x="256" y="450"/>
                  </a:lnTo>
                  <a:lnTo>
                    <a:pt x="255" y="441"/>
                  </a:lnTo>
                  <a:lnTo>
                    <a:pt x="253" y="420"/>
                  </a:lnTo>
                  <a:lnTo>
                    <a:pt x="253" y="420"/>
                  </a:lnTo>
                  <a:lnTo>
                    <a:pt x="255" y="420"/>
                  </a:lnTo>
                  <a:lnTo>
                    <a:pt x="255" y="420"/>
                  </a:lnTo>
                  <a:lnTo>
                    <a:pt x="255" y="420"/>
                  </a:lnTo>
                  <a:lnTo>
                    <a:pt x="256" y="413"/>
                  </a:lnTo>
                  <a:lnTo>
                    <a:pt x="256" y="413"/>
                  </a:lnTo>
                  <a:lnTo>
                    <a:pt x="255" y="411"/>
                  </a:lnTo>
                  <a:lnTo>
                    <a:pt x="253" y="409"/>
                  </a:lnTo>
                  <a:lnTo>
                    <a:pt x="253" y="409"/>
                  </a:lnTo>
                  <a:lnTo>
                    <a:pt x="253" y="383"/>
                  </a:lnTo>
                  <a:lnTo>
                    <a:pt x="253" y="357"/>
                  </a:lnTo>
                  <a:lnTo>
                    <a:pt x="253" y="331"/>
                  </a:lnTo>
                  <a:lnTo>
                    <a:pt x="253" y="320"/>
                  </a:lnTo>
                  <a:lnTo>
                    <a:pt x="249" y="309"/>
                  </a:lnTo>
                  <a:lnTo>
                    <a:pt x="249" y="309"/>
                  </a:lnTo>
                  <a:lnTo>
                    <a:pt x="253" y="303"/>
                  </a:lnTo>
                  <a:lnTo>
                    <a:pt x="253" y="301"/>
                  </a:lnTo>
                  <a:lnTo>
                    <a:pt x="251" y="300"/>
                  </a:lnTo>
                  <a:lnTo>
                    <a:pt x="251" y="300"/>
                  </a:lnTo>
                  <a:lnTo>
                    <a:pt x="251" y="296"/>
                  </a:lnTo>
                  <a:lnTo>
                    <a:pt x="253" y="294"/>
                  </a:lnTo>
                  <a:lnTo>
                    <a:pt x="253" y="294"/>
                  </a:lnTo>
                  <a:lnTo>
                    <a:pt x="251" y="290"/>
                  </a:lnTo>
                  <a:lnTo>
                    <a:pt x="249" y="285"/>
                  </a:lnTo>
                  <a:lnTo>
                    <a:pt x="247" y="279"/>
                  </a:lnTo>
                  <a:lnTo>
                    <a:pt x="243" y="275"/>
                  </a:lnTo>
                  <a:lnTo>
                    <a:pt x="243" y="275"/>
                  </a:lnTo>
                  <a:lnTo>
                    <a:pt x="249" y="272"/>
                  </a:lnTo>
                  <a:lnTo>
                    <a:pt x="251" y="268"/>
                  </a:lnTo>
                  <a:lnTo>
                    <a:pt x="251" y="268"/>
                  </a:lnTo>
                  <a:lnTo>
                    <a:pt x="251" y="264"/>
                  </a:lnTo>
                  <a:lnTo>
                    <a:pt x="249" y="260"/>
                  </a:lnTo>
                  <a:lnTo>
                    <a:pt x="249" y="260"/>
                  </a:lnTo>
                  <a:lnTo>
                    <a:pt x="245" y="234"/>
                  </a:lnTo>
                  <a:lnTo>
                    <a:pt x="245" y="234"/>
                  </a:lnTo>
                  <a:lnTo>
                    <a:pt x="240" y="210"/>
                  </a:lnTo>
                  <a:lnTo>
                    <a:pt x="240" y="210"/>
                  </a:lnTo>
                  <a:lnTo>
                    <a:pt x="240" y="201"/>
                  </a:lnTo>
                  <a:lnTo>
                    <a:pt x="242" y="192"/>
                  </a:lnTo>
                  <a:lnTo>
                    <a:pt x="242" y="192"/>
                  </a:lnTo>
                  <a:lnTo>
                    <a:pt x="240" y="179"/>
                  </a:lnTo>
                  <a:lnTo>
                    <a:pt x="236" y="166"/>
                  </a:lnTo>
                  <a:lnTo>
                    <a:pt x="232" y="156"/>
                  </a:lnTo>
                  <a:lnTo>
                    <a:pt x="225" y="149"/>
                  </a:lnTo>
                  <a:lnTo>
                    <a:pt x="225" y="149"/>
                  </a:lnTo>
                  <a:lnTo>
                    <a:pt x="225" y="145"/>
                  </a:lnTo>
                  <a:lnTo>
                    <a:pt x="223" y="143"/>
                  </a:lnTo>
                  <a:lnTo>
                    <a:pt x="217" y="141"/>
                  </a:lnTo>
                  <a:lnTo>
                    <a:pt x="202" y="141"/>
                  </a:lnTo>
                  <a:lnTo>
                    <a:pt x="202" y="141"/>
                  </a:lnTo>
                  <a:lnTo>
                    <a:pt x="199" y="138"/>
                  </a:lnTo>
                  <a:lnTo>
                    <a:pt x="195" y="132"/>
                  </a:lnTo>
                  <a:lnTo>
                    <a:pt x="195" y="132"/>
                  </a:lnTo>
                  <a:lnTo>
                    <a:pt x="201" y="128"/>
                  </a:lnTo>
                  <a:lnTo>
                    <a:pt x="201" y="128"/>
                  </a:lnTo>
                  <a:lnTo>
                    <a:pt x="201" y="117"/>
                  </a:lnTo>
                  <a:lnTo>
                    <a:pt x="199" y="108"/>
                  </a:lnTo>
                  <a:lnTo>
                    <a:pt x="197" y="100"/>
                  </a:lnTo>
                  <a:lnTo>
                    <a:pt x="191" y="93"/>
                  </a:lnTo>
                  <a:lnTo>
                    <a:pt x="191" y="93"/>
                  </a:lnTo>
                  <a:lnTo>
                    <a:pt x="195" y="87"/>
                  </a:lnTo>
                  <a:lnTo>
                    <a:pt x="197" y="80"/>
                  </a:lnTo>
                  <a:lnTo>
                    <a:pt x="195" y="71"/>
                  </a:lnTo>
                  <a:lnTo>
                    <a:pt x="193" y="65"/>
                  </a:lnTo>
                  <a:lnTo>
                    <a:pt x="191" y="65"/>
                  </a:lnTo>
                  <a:lnTo>
                    <a:pt x="191" y="65"/>
                  </a:lnTo>
                  <a:lnTo>
                    <a:pt x="189" y="65"/>
                  </a:lnTo>
                  <a:lnTo>
                    <a:pt x="186" y="63"/>
                  </a:lnTo>
                  <a:lnTo>
                    <a:pt x="186" y="63"/>
                  </a:lnTo>
                  <a:lnTo>
                    <a:pt x="188" y="56"/>
                  </a:lnTo>
                  <a:lnTo>
                    <a:pt x="188" y="50"/>
                  </a:lnTo>
                  <a:lnTo>
                    <a:pt x="186" y="47"/>
                  </a:lnTo>
                  <a:lnTo>
                    <a:pt x="180" y="41"/>
                  </a:lnTo>
                  <a:lnTo>
                    <a:pt x="175" y="39"/>
                  </a:lnTo>
                  <a:lnTo>
                    <a:pt x="167" y="37"/>
                  </a:lnTo>
                  <a:lnTo>
                    <a:pt x="158" y="37"/>
                  </a:lnTo>
                  <a:lnTo>
                    <a:pt x="150" y="37"/>
                  </a:lnTo>
                  <a:lnTo>
                    <a:pt x="150" y="37"/>
                  </a:lnTo>
                  <a:lnTo>
                    <a:pt x="147" y="30"/>
                  </a:lnTo>
                  <a:lnTo>
                    <a:pt x="147" y="24"/>
                  </a:lnTo>
                  <a:lnTo>
                    <a:pt x="145" y="17"/>
                  </a:lnTo>
                  <a:lnTo>
                    <a:pt x="143" y="11"/>
                  </a:lnTo>
                  <a:lnTo>
                    <a:pt x="143" y="11"/>
                  </a:lnTo>
                  <a:lnTo>
                    <a:pt x="137" y="7"/>
                  </a:lnTo>
                  <a:lnTo>
                    <a:pt x="132" y="4"/>
                  </a:lnTo>
                  <a:lnTo>
                    <a:pt x="126" y="2"/>
                  </a:lnTo>
                  <a:lnTo>
                    <a:pt x="119" y="0"/>
                  </a:lnTo>
                  <a:lnTo>
                    <a:pt x="104" y="2"/>
                  </a:lnTo>
                  <a:lnTo>
                    <a:pt x="89" y="7"/>
                  </a:lnTo>
                  <a:lnTo>
                    <a:pt x="89" y="7"/>
                  </a:lnTo>
                  <a:lnTo>
                    <a:pt x="87" y="17"/>
                  </a:lnTo>
                  <a:lnTo>
                    <a:pt x="83" y="26"/>
                  </a:lnTo>
                  <a:lnTo>
                    <a:pt x="80" y="48"/>
                  </a:lnTo>
                  <a:lnTo>
                    <a:pt x="80" y="48"/>
                  </a:lnTo>
                  <a:lnTo>
                    <a:pt x="72" y="50"/>
                  </a:lnTo>
                  <a:lnTo>
                    <a:pt x="63" y="52"/>
                  </a:lnTo>
                  <a:lnTo>
                    <a:pt x="52" y="56"/>
                  </a:lnTo>
                  <a:lnTo>
                    <a:pt x="50" y="58"/>
                  </a:lnTo>
                  <a:lnTo>
                    <a:pt x="48" y="61"/>
                  </a:lnTo>
                  <a:lnTo>
                    <a:pt x="48" y="61"/>
                  </a:lnTo>
                  <a:lnTo>
                    <a:pt x="48" y="65"/>
                  </a:lnTo>
                  <a:lnTo>
                    <a:pt x="48" y="69"/>
                  </a:lnTo>
                  <a:lnTo>
                    <a:pt x="55" y="78"/>
                  </a:lnTo>
                  <a:lnTo>
                    <a:pt x="63" y="84"/>
                  </a:lnTo>
                  <a:lnTo>
                    <a:pt x="70" y="87"/>
                  </a:lnTo>
                  <a:lnTo>
                    <a:pt x="70" y="87"/>
                  </a:lnTo>
                  <a:lnTo>
                    <a:pt x="70" y="95"/>
                  </a:lnTo>
                  <a:lnTo>
                    <a:pt x="70" y="95"/>
                  </a:lnTo>
                  <a:lnTo>
                    <a:pt x="65" y="102"/>
                  </a:lnTo>
                  <a:lnTo>
                    <a:pt x="61" y="113"/>
                  </a:lnTo>
                  <a:lnTo>
                    <a:pt x="59" y="125"/>
                  </a:lnTo>
                  <a:lnTo>
                    <a:pt x="61" y="138"/>
                  </a:lnTo>
                  <a:lnTo>
                    <a:pt x="61" y="138"/>
                  </a:lnTo>
                  <a:lnTo>
                    <a:pt x="57" y="140"/>
                  </a:lnTo>
                  <a:lnTo>
                    <a:pt x="54" y="143"/>
                  </a:lnTo>
                  <a:lnTo>
                    <a:pt x="54" y="143"/>
                  </a:lnTo>
                  <a:lnTo>
                    <a:pt x="48" y="141"/>
                  </a:lnTo>
                  <a:lnTo>
                    <a:pt x="41" y="140"/>
                  </a:lnTo>
                  <a:lnTo>
                    <a:pt x="41" y="140"/>
                  </a:lnTo>
                  <a:lnTo>
                    <a:pt x="39" y="143"/>
                  </a:lnTo>
                  <a:lnTo>
                    <a:pt x="39" y="147"/>
                  </a:lnTo>
                  <a:lnTo>
                    <a:pt x="39" y="147"/>
                  </a:lnTo>
                  <a:lnTo>
                    <a:pt x="37" y="149"/>
                  </a:lnTo>
                  <a:lnTo>
                    <a:pt x="35" y="151"/>
                  </a:lnTo>
                  <a:lnTo>
                    <a:pt x="35" y="151"/>
                  </a:lnTo>
                  <a:lnTo>
                    <a:pt x="33" y="160"/>
                  </a:lnTo>
                  <a:lnTo>
                    <a:pt x="33" y="160"/>
                  </a:lnTo>
                  <a:lnTo>
                    <a:pt x="26" y="169"/>
                  </a:lnTo>
                  <a:lnTo>
                    <a:pt x="22" y="182"/>
                  </a:lnTo>
                  <a:lnTo>
                    <a:pt x="15" y="207"/>
                  </a:lnTo>
                  <a:lnTo>
                    <a:pt x="15" y="207"/>
                  </a:lnTo>
                  <a:lnTo>
                    <a:pt x="11" y="220"/>
                  </a:lnTo>
                  <a:lnTo>
                    <a:pt x="11" y="225"/>
                  </a:lnTo>
                  <a:lnTo>
                    <a:pt x="11" y="233"/>
                  </a:lnTo>
                  <a:lnTo>
                    <a:pt x="11" y="233"/>
                  </a:lnTo>
                  <a:lnTo>
                    <a:pt x="11" y="242"/>
                  </a:lnTo>
                  <a:lnTo>
                    <a:pt x="11" y="242"/>
                  </a:lnTo>
                  <a:lnTo>
                    <a:pt x="11" y="253"/>
                  </a:lnTo>
                  <a:lnTo>
                    <a:pt x="9" y="259"/>
                  </a:lnTo>
                  <a:lnTo>
                    <a:pt x="7" y="264"/>
                  </a:lnTo>
                  <a:lnTo>
                    <a:pt x="7" y="264"/>
                  </a:lnTo>
                  <a:lnTo>
                    <a:pt x="7" y="270"/>
                  </a:lnTo>
                  <a:lnTo>
                    <a:pt x="7" y="279"/>
                  </a:lnTo>
                  <a:lnTo>
                    <a:pt x="5" y="288"/>
                  </a:lnTo>
                  <a:lnTo>
                    <a:pt x="5" y="296"/>
                  </a:lnTo>
                  <a:lnTo>
                    <a:pt x="5" y="296"/>
                  </a:lnTo>
                  <a:lnTo>
                    <a:pt x="2" y="300"/>
                  </a:lnTo>
                  <a:lnTo>
                    <a:pt x="2" y="305"/>
                  </a:lnTo>
                  <a:lnTo>
                    <a:pt x="2" y="311"/>
                  </a:lnTo>
                  <a:lnTo>
                    <a:pt x="2" y="314"/>
                  </a:lnTo>
                  <a:lnTo>
                    <a:pt x="2" y="314"/>
                  </a:lnTo>
                  <a:lnTo>
                    <a:pt x="2" y="316"/>
                  </a:lnTo>
                  <a:lnTo>
                    <a:pt x="3" y="318"/>
                  </a:lnTo>
                  <a:lnTo>
                    <a:pt x="3" y="318"/>
                  </a:lnTo>
                  <a:lnTo>
                    <a:pt x="2" y="333"/>
                  </a:lnTo>
                  <a:lnTo>
                    <a:pt x="0" y="348"/>
                  </a:lnTo>
                  <a:lnTo>
                    <a:pt x="0" y="348"/>
                  </a:lnTo>
                  <a:lnTo>
                    <a:pt x="3" y="350"/>
                  </a:lnTo>
                  <a:lnTo>
                    <a:pt x="3" y="350"/>
                  </a:lnTo>
                  <a:close/>
                  <a:moveTo>
                    <a:pt x="212" y="367"/>
                  </a:moveTo>
                  <a:lnTo>
                    <a:pt x="212" y="367"/>
                  </a:lnTo>
                  <a:lnTo>
                    <a:pt x="208" y="353"/>
                  </a:lnTo>
                  <a:lnTo>
                    <a:pt x="208" y="353"/>
                  </a:lnTo>
                  <a:lnTo>
                    <a:pt x="210" y="352"/>
                  </a:lnTo>
                  <a:lnTo>
                    <a:pt x="210" y="350"/>
                  </a:lnTo>
                  <a:lnTo>
                    <a:pt x="210" y="350"/>
                  </a:lnTo>
                  <a:lnTo>
                    <a:pt x="210" y="348"/>
                  </a:lnTo>
                  <a:lnTo>
                    <a:pt x="210" y="346"/>
                  </a:lnTo>
                  <a:lnTo>
                    <a:pt x="210" y="346"/>
                  </a:lnTo>
                  <a:lnTo>
                    <a:pt x="210" y="346"/>
                  </a:lnTo>
                  <a:lnTo>
                    <a:pt x="212" y="353"/>
                  </a:lnTo>
                  <a:lnTo>
                    <a:pt x="212" y="357"/>
                  </a:lnTo>
                  <a:lnTo>
                    <a:pt x="210" y="361"/>
                  </a:lnTo>
                  <a:lnTo>
                    <a:pt x="210" y="361"/>
                  </a:lnTo>
                  <a:lnTo>
                    <a:pt x="217" y="365"/>
                  </a:lnTo>
                  <a:lnTo>
                    <a:pt x="217" y="365"/>
                  </a:lnTo>
                  <a:lnTo>
                    <a:pt x="217" y="359"/>
                  </a:lnTo>
                  <a:lnTo>
                    <a:pt x="219" y="355"/>
                  </a:lnTo>
                  <a:lnTo>
                    <a:pt x="219" y="355"/>
                  </a:lnTo>
                  <a:lnTo>
                    <a:pt x="225" y="380"/>
                  </a:lnTo>
                  <a:lnTo>
                    <a:pt x="230" y="406"/>
                  </a:lnTo>
                  <a:lnTo>
                    <a:pt x="230" y="406"/>
                  </a:lnTo>
                  <a:lnTo>
                    <a:pt x="229" y="409"/>
                  </a:lnTo>
                  <a:lnTo>
                    <a:pt x="227" y="411"/>
                  </a:lnTo>
                  <a:lnTo>
                    <a:pt x="227" y="415"/>
                  </a:lnTo>
                  <a:lnTo>
                    <a:pt x="225" y="417"/>
                  </a:lnTo>
                  <a:lnTo>
                    <a:pt x="225" y="417"/>
                  </a:lnTo>
                  <a:lnTo>
                    <a:pt x="225" y="415"/>
                  </a:lnTo>
                  <a:lnTo>
                    <a:pt x="225" y="413"/>
                  </a:lnTo>
                  <a:lnTo>
                    <a:pt x="223" y="411"/>
                  </a:lnTo>
                  <a:lnTo>
                    <a:pt x="225" y="409"/>
                  </a:lnTo>
                  <a:lnTo>
                    <a:pt x="225" y="409"/>
                  </a:lnTo>
                  <a:lnTo>
                    <a:pt x="223" y="409"/>
                  </a:lnTo>
                  <a:lnTo>
                    <a:pt x="221" y="407"/>
                  </a:lnTo>
                  <a:lnTo>
                    <a:pt x="221" y="404"/>
                  </a:lnTo>
                  <a:lnTo>
                    <a:pt x="221" y="404"/>
                  </a:lnTo>
                  <a:lnTo>
                    <a:pt x="219" y="394"/>
                  </a:lnTo>
                  <a:lnTo>
                    <a:pt x="215" y="385"/>
                  </a:lnTo>
                  <a:lnTo>
                    <a:pt x="212" y="378"/>
                  </a:lnTo>
                  <a:lnTo>
                    <a:pt x="210" y="370"/>
                  </a:lnTo>
                  <a:lnTo>
                    <a:pt x="210" y="370"/>
                  </a:lnTo>
                  <a:lnTo>
                    <a:pt x="210" y="367"/>
                  </a:lnTo>
                  <a:lnTo>
                    <a:pt x="212" y="367"/>
                  </a:lnTo>
                  <a:lnTo>
                    <a:pt x="212" y="367"/>
                  </a:lnTo>
                  <a:close/>
                  <a:moveTo>
                    <a:pt x="29" y="378"/>
                  </a:moveTo>
                  <a:lnTo>
                    <a:pt x="29" y="378"/>
                  </a:lnTo>
                  <a:lnTo>
                    <a:pt x="29" y="383"/>
                  </a:lnTo>
                  <a:lnTo>
                    <a:pt x="31" y="389"/>
                  </a:lnTo>
                  <a:lnTo>
                    <a:pt x="33" y="394"/>
                  </a:lnTo>
                  <a:lnTo>
                    <a:pt x="31" y="402"/>
                  </a:lnTo>
                  <a:lnTo>
                    <a:pt x="31" y="402"/>
                  </a:lnTo>
                  <a:lnTo>
                    <a:pt x="33" y="402"/>
                  </a:lnTo>
                  <a:lnTo>
                    <a:pt x="35" y="402"/>
                  </a:lnTo>
                  <a:lnTo>
                    <a:pt x="35" y="402"/>
                  </a:lnTo>
                  <a:lnTo>
                    <a:pt x="37" y="411"/>
                  </a:lnTo>
                  <a:lnTo>
                    <a:pt x="39" y="415"/>
                  </a:lnTo>
                  <a:lnTo>
                    <a:pt x="41" y="417"/>
                  </a:lnTo>
                  <a:lnTo>
                    <a:pt x="41" y="417"/>
                  </a:lnTo>
                  <a:lnTo>
                    <a:pt x="41" y="419"/>
                  </a:lnTo>
                  <a:lnTo>
                    <a:pt x="41" y="420"/>
                  </a:lnTo>
                  <a:lnTo>
                    <a:pt x="42" y="424"/>
                  </a:lnTo>
                  <a:lnTo>
                    <a:pt x="42" y="424"/>
                  </a:lnTo>
                  <a:lnTo>
                    <a:pt x="42" y="428"/>
                  </a:lnTo>
                  <a:lnTo>
                    <a:pt x="42" y="433"/>
                  </a:lnTo>
                  <a:lnTo>
                    <a:pt x="41" y="437"/>
                  </a:lnTo>
                  <a:lnTo>
                    <a:pt x="39" y="441"/>
                  </a:lnTo>
                  <a:lnTo>
                    <a:pt x="39" y="441"/>
                  </a:lnTo>
                  <a:lnTo>
                    <a:pt x="37" y="430"/>
                  </a:lnTo>
                  <a:lnTo>
                    <a:pt x="37" y="430"/>
                  </a:lnTo>
                  <a:lnTo>
                    <a:pt x="35" y="424"/>
                  </a:lnTo>
                  <a:lnTo>
                    <a:pt x="31" y="420"/>
                  </a:lnTo>
                  <a:lnTo>
                    <a:pt x="28" y="413"/>
                  </a:lnTo>
                  <a:lnTo>
                    <a:pt x="28" y="413"/>
                  </a:lnTo>
                  <a:lnTo>
                    <a:pt x="26" y="404"/>
                  </a:lnTo>
                  <a:lnTo>
                    <a:pt x="26" y="396"/>
                  </a:lnTo>
                  <a:lnTo>
                    <a:pt x="29" y="378"/>
                  </a:lnTo>
                  <a:lnTo>
                    <a:pt x="29" y="37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32" name="Freeform 1554"/>
            <p:cNvSpPr>
              <a:spLocks noChangeAspect="1" noEditPoints="1"/>
            </p:cNvSpPr>
            <p:nvPr/>
          </p:nvSpPr>
          <p:spPr bwMode="auto">
            <a:xfrm>
              <a:off x="5137391" y="4010963"/>
              <a:ext cx="322679" cy="522000"/>
            </a:xfrm>
            <a:custGeom>
              <a:avLst/>
              <a:gdLst>
                <a:gd name="T0" fmla="*/ 54 w 497"/>
                <a:gd name="T1" fmla="*/ 309 h 804"/>
                <a:gd name="T2" fmla="*/ 48 w 497"/>
                <a:gd name="T3" fmla="*/ 374 h 804"/>
                <a:gd name="T4" fmla="*/ 37 w 497"/>
                <a:gd name="T5" fmla="*/ 292 h 804"/>
                <a:gd name="T6" fmla="*/ 54 w 497"/>
                <a:gd name="T7" fmla="*/ 197 h 804"/>
                <a:gd name="T8" fmla="*/ 134 w 497"/>
                <a:gd name="T9" fmla="*/ 141 h 804"/>
                <a:gd name="T10" fmla="*/ 132 w 497"/>
                <a:gd name="T11" fmla="*/ 117 h 804"/>
                <a:gd name="T12" fmla="*/ 123 w 497"/>
                <a:gd name="T13" fmla="*/ 76 h 804"/>
                <a:gd name="T14" fmla="*/ 147 w 497"/>
                <a:gd name="T15" fmla="*/ 35 h 804"/>
                <a:gd name="T16" fmla="*/ 184 w 497"/>
                <a:gd name="T17" fmla="*/ 34 h 804"/>
                <a:gd name="T18" fmla="*/ 216 w 497"/>
                <a:gd name="T19" fmla="*/ 67 h 804"/>
                <a:gd name="T20" fmla="*/ 205 w 497"/>
                <a:gd name="T21" fmla="*/ 121 h 804"/>
                <a:gd name="T22" fmla="*/ 195 w 497"/>
                <a:gd name="T23" fmla="*/ 149 h 804"/>
                <a:gd name="T24" fmla="*/ 257 w 497"/>
                <a:gd name="T25" fmla="*/ 177 h 804"/>
                <a:gd name="T26" fmla="*/ 324 w 497"/>
                <a:gd name="T27" fmla="*/ 123 h 804"/>
                <a:gd name="T28" fmla="*/ 313 w 497"/>
                <a:gd name="T29" fmla="*/ 80 h 804"/>
                <a:gd name="T30" fmla="*/ 303 w 497"/>
                <a:gd name="T31" fmla="*/ 32 h 804"/>
                <a:gd name="T32" fmla="*/ 357 w 497"/>
                <a:gd name="T33" fmla="*/ 0 h 804"/>
                <a:gd name="T34" fmla="*/ 398 w 497"/>
                <a:gd name="T35" fmla="*/ 50 h 804"/>
                <a:gd name="T36" fmla="*/ 396 w 497"/>
                <a:gd name="T37" fmla="*/ 91 h 804"/>
                <a:gd name="T38" fmla="*/ 376 w 497"/>
                <a:gd name="T39" fmla="*/ 119 h 804"/>
                <a:gd name="T40" fmla="*/ 447 w 497"/>
                <a:gd name="T41" fmla="*/ 162 h 804"/>
                <a:gd name="T42" fmla="*/ 493 w 497"/>
                <a:gd name="T43" fmla="*/ 268 h 804"/>
                <a:gd name="T44" fmla="*/ 487 w 497"/>
                <a:gd name="T45" fmla="*/ 331 h 804"/>
                <a:gd name="T46" fmla="*/ 489 w 497"/>
                <a:gd name="T47" fmla="*/ 367 h 804"/>
                <a:gd name="T48" fmla="*/ 486 w 497"/>
                <a:gd name="T49" fmla="*/ 394 h 804"/>
                <a:gd name="T50" fmla="*/ 471 w 497"/>
                <a:gd name="T51" fmla="*/ 506 h 804"/>
                <a:gd name="T52" fmla="*/ 461 w 497"/>
                <a:gd name="T53" fmla="*/ 657 h 804"/>
                <a:gd name="T54" fmla="*/ 454 w 497"/>
                <a:gd name="T55" fmla="*/ 791 h 804"/>
                <a:gd name="T56" fmla="*/ 443 w 497"/>
                <a:gd name="T57" fmla="*/ 789 h 804"/>
                <a:gd name="T58" fmla="*/ 454 w 497"/>
                <a:gd name="T59" fmla="*/ 608 h 804"/>
                <a:gd name="T60" fmla="*/ 461 w 497"/>
                <a:gd name="T61" fmla="*/ 456 h 804"/>
                <a:gd name="T62" fmla="*/ 454 w 497"/>
                <a:gd name="T63" fmla="*/ 396 h 804"/>
                <a:gd name="T64" fmla="*/ 460 w 497"/>
                <a:gd name="T65" fmla="*/ 348 h 804"/>
                <a:gd name="T66" fmla="*/ 458 w 497"/>
                <a:gd name="T67" fmla="*/ 294 h 804"/>
                <a:gd name="T68" fmla="*/ 433 w 497"/>
                <a:gd name="T69" fmla="*/ 275 h 804"/>
                <a:gd name="T70" fmla="*/ 422 w 497"/>
                <a:gd name="T71" fmla="*/ 296 h 804"/>
                <a:gd name="T72" fmla="*/ 428 w 497"/>
                <a:gd name="T73" fmla="*/ 339 h 804"/>
                <a:gd name="T74" fmla="*/ 426 w 497"/>
                <a:gd name="T75" fmla="*/ 435 h 804"/>
                <a:gd name="T76" fmla="*/ 383 w 497"/>
                <a:gd name="T77" fmla="*/ 627 h 804"/>
                <a:gd name="T78" fmla="*/ 372 w 497"/>
                <a:gd name="T79" fmla="*/ 735 h 804"/>
                <a:gd name="T80" fmla="*/ 339 w 497"/>
                <a:gd name="T81" fmla="*/ 755 h 804"/>
                <a:gd name="T82" fmla="*/ 337 w 497"/>
                <a:gd name="T83" fmla="*/ 683 h 804"/>
                <a:gd name="T84" fmla="*/ 322 w 497"/>
                <a:gd name="T85" fmla="*/ 701 h 804"/>
                <a:gd name="T86" fmla="*/ 320 w 497"/>
                <a:gd name="T87" fmla="*/ 759 h 804"/>
                <a:gd name="T88" fmla="*/ 266 w 497"/>
                <a:gd name="T89" fmla="*/ 774 h 804"/>
                <a:gd name="T90" fmla="*/ 283 w 497"/>
                <a:gd name="T91" fmla="*/ 687 h 804"/>
                <a:gd name="T92" fmla="*/ 272 w 497"/>
                <a:gd name="T93" fmla="*/ 530 h 804"/>
                <a:gd name="T94" fmla="*/ 264 w 497"/>
                <a:gd name="T95" fmla="*/ 359 h 804"/>
                <a:gd name="T96" fmla="*/ 260 w 497"/>
                <a:gd name="T97" fmla="*/ 335 h 804"/>
                <a:gd name="T98" fmla="*/ 240 w 497"/>
                <a:gd name="T99" fmla="*/ 424 h 804"/>
                <a:gd name="T100" fmla="*/ 199 w 497"/>
                <a:gd name="T101" fmla="*/ 575 h 804"/>
                <a:gd name="T102" fmla="*/ 162 w 497"/>
                <a:gd name="T103" fmla="*/ 700 h 804"/>
                <a:gd name="T104" fmla="*/ 160 w 497"/>
                <a:gd name="T105" fmla="*/ 746 h 804"/>
                <a:gd name="T106" fmla="*/ 134 w 497"/>
                <a:gd name="T107" fmla="*/ 711 h 804"/>
                <a:gd name="T108" fmla="*/ 138 w 497"/>
                <a:gd name="T109" fmla="*/ 592 h 804"/>
                <a:gd name="T110" fmla="*/ 127 w 497"/>
                <a:gd name="T111" fmla="*/ 714 h 804"/>
                <a:gd name="T112" fmla="*/ 127 w 497"/>
                <a:gd name="T113" fmla="*/ 776 h 804"/>
                <a:gd name="T114" fmla="*/ 84 w 497"/>
                <a:gd name="T115" fmla="*/ 761 h 804"/>
                <a:gd name="T116" fmla="*/ 95 w 497"/>
                <a:gd name="T117" fmla="*/ 698 h 804"/>
                <a:gd name="T118" fmla="*/ 74 w 497"/>
                <a:gd name="T119" fmla="*/ 508 h 804"/>
                <a:gd name="T120" fmla="*/ 2 w 497"/>
                <a:gd name="T121" fmla="*/ 473 h 804"/>
                <a:gd name="T122" fmla="*/ 26 w 497"/>
                <a:gd name="T123" fmla="*/ 38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7" h="804">
                  <a:moveTo>
                    <a:pt x="272" y="292"/>
                  </a:moveTo>
                  <a:lnTo>
                    <a:pt x="272" y="292"/>
                  </a:lnTo>
                  <a:lnTo>
                    <a:pt x="275" y="281"/>
                  </a:lnTo>
                  <a:lnTo>
                    <a:pt x="275" y="281"/>
                  </a:lnTo>
                  <a:lnTo>
                    <a:pt x="270" y="279"/>
                  </a:lnTo>
                  <a:lnTo>
                    <a:pt x="270" y="279"/>
                  </a:lnTo>
                  <a:lnTo>
                    <a:pt x="272" y="292"/>
                  </a:lnTo>
                  <a:lnTo>
                    <a:pt x="272" y="292"/>
                  </a:lnTo>
                  <a:close/>
                  <a:moveTo>
                    <a:pt x="63" y="324"/>
                  </a:moveTo>
                  <a:lnTo>
                    <a:pt x="63" y="324"/>
                  </a:lnTo>
                  <a:lnTo>
                    <a:pt x="65" y="316"/>
                  </a:lnTo>
                  <a:lnTo>
                    <a:pt x="65" y="316"/>
                  </a:lnTo>
                  <a:lnTo>
                    <a:pt x="54" y="309"/>
                  </a:lnTo>
                  <a:lnTo>
                    <a:pt x="54" y="309"/>
                  </a:lnTo>
                  <a:lnTo>
                    <a:pt x="56" y="331"/>
                  </a:lnTo>
                  <a:lnTo>
                    <a:pt x="56" y="331"/>
                  </a:lnTo>
                  <a:lnTo>
                    <a:pt x="56" y="350"/>
                  </a:lnTo>
                  <a:lnTo>
                    <a:pt x="56" y="350"/>
                  </a:lnTo>
                  <a:lnTo>
                    <a:pt x="63" y="324"/>
                  </a:lnTo>
                  <a:lnTo>
                    <a:pt x="63" y="324"/>
                  </a:lnTo>
                  <a:close/>
                  <a:moveTo>
                    <a:pt x="35" y="400"/>
                  </a:moveTo>
                  <a:lnTo>
                    <a:pt x="35" y="400"/>
                  </a:lnTo>
                  <a:lnTo>
                    <a:pt x="41" y="400"/>
                  </a:lnTo>
                  <a:lnTo>
                    <a:pt x="41" y="400"/>
                  </a:lnTo>
                  <a:lnTo>
                    <a:pt x="48" y="374"/>
                  </a:lnTo>
                  <a:lnTo>
                    <a:pt x="48" y="374"/>
                  </a:lnTo>
                  <a:lnTo>
                    <a:pt x="47" y="341"/>
                  </a:lnTo>
                  <a:lnTo>
                    <a:pt x="47" y="341"/>
                  </a:lnTo>
                  <a:lnTo>
                    <a:pt x="47" y="314"/>
                  </a:lnTo>
                  <a:lnTo>
                    <a:pt x="47" y="314"/>
                  </a:lnTo>
                  <a:lnTo>
                    <a:pt x="43" y="326"/>
                  </a:lnTo>
                  <a:lnTo>
                    <a:pt x="43" y="326"/>
                  </a:lnTo>
                  <a:lnTo>
                    <a:pt x="33" y="381"/>
                  </a:lnTo>
                  <a:lnTo>
                    <a:pt x="33" y="381"/>
                  </a:lnTo>
                  <a:lnTo>
                    <a:pt x="32" y="400"/>
                  </a:lnTo>
                  <a:lnTo>
                    <a:pt x="32" y="400"/>
                  </a:lnTo>
                  <a:lnTo>
                    <a:pt x="35" y="400"/>
                  </a:lnTo>
                  <a:lnTo>
                    <a:pt x="35" y="400"/>
                  </a:lnTo>
                  <a:close/>
                  <a:moveTo>
                    <a:pt x="37" y="292"/>
                  </a:moveTo>
                  <a:lnTo>
                    <a:pt x="37" y="292"/>
                  </a:lnTo>
                  <a:lnTo>
                    <a:pt x="39" y="285"/>
                  </a:lnTo>
                  <a:lnTo>
                    <a:pt x="41" y="277"/>
                  </a:lnTo>
                  <a:lnTo>
                    <a:pt x="41" y="277"/>
                  </a:lnTo>
                  <a:lnTo>
                    <a:pt x="43" y="270"/>
                  </a:lnTo>
                  <a:lnTo>
                    <a:pt x="43" y="270"/>
                  </a:lnTo>
                  <a:lnTo>
                    <a:pt x="39" y="266"/>
                  </a:lnTo>
                  <a:lnTo>
                    <a:pt x="37" y="262"/>
                  </a:lnTo>
                  <a:lnTo>
                    <a:pt x="37" y="259"/>
                  </a:lnTo>
                  <a:lnTo>
                    <a:pt x="37" y="259"/>
                  </a:lnTo>
                  <a:lnTo>
                    <a:pt x="48" y="220"/>
                  </a:lnTo>
                  <a:lnTo>
                    <a:pt x="48" y="220"/>
                  </a:lnTo>
                  <a:lnTo>
                    <a:pt x="54" y="197"/>
                  </a:lnTo>
                  <a:lnTo>
                    <a:pt x="54" y="197"/>
                  </a:lnTo>
                  <a:lnTo>
                    <a:pt x="56" y="184"/>
                  </a:lnTo>
                  <a:lnTo>
                    <a:pt x="56" y="184"/>
                  </a:lnTo>
                  <a:lnTo>
                    <a:pt x="60" y="171"/>
                  </a:lnTo>
                  <a:lnTo>
                    <a:pt x="63" y="160"/>
                  </a:lnTo>
                  <a:lnTo>
                    <a:pt x="63" y="160"/>
                  </a:lnTo>
                  <a:lnTo>
                    <a:pt x="69" y="154"/>
                  </a:lnTo>
                  <a:lnTo>
                    <a:pt x="76" y="151"/>
                  </a:lnTo>
                  <a:lnTo>
                    <a:pt x="76" y="151"/>
                  </a:lnTo>
                  <a:lnTo>
                    <a:pt x="95" y="147"/>
                  </a:lnTo>
                  <a:lnTo>
                    <a:pt x="113" y="145"/>
                  </a:lnTo>
                  <a:lnTo>
                    <a:pt x="113" y="145"/>
                  </a:lnTo>
                  <a:lnTo>
                    <a:pt x="134" y="141"/>
                  </a:lnTo>
                  <a:lnTo>
                    <a:pt x="134" y="141"/>
                  </a:lnTo>
                  <a:lnTo>
                    <a:pt x="136" y="138"/>
                  </a:lnTo>
                  <a:lnTo>
                    <a:pt x="136" y="134"/>
                  </a:lnTo>
                  <a:lnTo>
                    <a:pt x="136" y="134"/>
                  </a:lnTo>
                  <a:lnTo>
                    <a:pt x="134" y="130"/>
                  </a:lnTo>
                  <a:lnTo>
                    <a:pt x="132" y="127"/>
                  </a:lnTo>
                  <a:lnTo>
                    <a:pt x="132" y="127"/>
                  </a:lnTo>
                  <a:lnTo>
                    <a:pt x="130" y="125"/>
                  </a:lnTo>
                  <a:lnTo>
                    <a:pt x="128" y="123"/>
                  </a:lnTo>
                  <a:lnTo>
                    <a:pt x="128" y="123"/>
                  </a:lnTo>
                  <a:lnTo>
                    <a:pt x="130" y="119"/>
                  </a:lnTo>
                  <a:lnTo>
                    <a:pt x="132" y="117"/>
                  </a:lnTo>
                  <a:lnTo>
                    <a:pt x="132" y="117"/>
                  </a:lnTo>
                  <a:lnTo>
                    <a:pt x="128" y="115"/>
                  </a:lnTo>
                  <a:lnTo>
                    <a:pt x="127" y="112"/>
                  </a:lnTo>
                  <a:lnTo>
                    <a:pt x="127" y="112"/>
                  </a:lnTo>
                  <a:lnTo>
                    <a:pt x="125" y="110"/>
                  </a:lnTo>
                  <a:lnTo>
                    <a:pt x="123" y="106"/>
                  </a:lnTo>
                  <a:lnTo>
                    <a:pt x="123" y="106"/>
                  </a:lnTo>
                  <a:lnTo>
                    <a:pt x="121" y="99"/>
                  </a:lnTo>
                  <a:lnTo>
                    <a:pt x="121" y="99"/>
                  </a:lnTo>
                  <a:lnTo>
                    <a:pt x="121" y="86"/>
                  </a:lnTo>
                  <a:lnTo>
                    <a:pt x="121" y="86"/>
                  </a:lnTo>
                  <a:lnTo>
                    <a:pt x="123" y="80"/>
                  </a:lnTo>
                  <a:lnTo>
                    <a:pt x="123" y="76"/>
                  </a:lnTo>
                  <a:lnTo>
                    <a:pt x="123" y="76"/>
                  </a:lnTo>
                  <a:lnTo>
                    <a:pt x="123" y="73"/>
                  </a:lnTo>
                  <a:lnTo>
                    <a:pt x="121" y="71"/>
                  </a:lnTo>
                  <a:lnTo>
                    <a:pt x="121" y="71"/>
                  </a:lnTo>
                  <a:lnTo>
                    <a:pt x="123" y="65"/>
                  </a:lnTo>
                  <a:lnTo>
                    <a:pt x="123" y="61"/>
                  </a:lnTo>
                  <a:lnTo>
                    <a:pt x="123" y="61"/>
                  </a:lnTo>
                  <a:lnTo>
                    <a:pt x="125" y="54"/>
                  </a:lnTo>
                  <a:lnTo>
                    <a:pt x="125" y="54"/>
                  </a:lnTo>
                  <a:lnTo>
                    <a:pt x="127" y="52"/>
                  </a:lnTo>
                  <a:lnTo>
                    <a:pt x="130" y="48"/>
                  </a:lnTo>
                  <a:lnTo>
                    <a:pt x="138" y="45"/>
                  </a:lnTo>
                  <a:lnTo>
                    <a:pt x="138" y="45"/>
                  </a:lnTo>
                  <a:lnTo>
                    <a:pt x="147" y="35"/>
                  </a:lnTo>
                  <a:lnTo>
                    <a:pt x="147" y="35"/>
                  </a:lnTo>
                  <a:lnTo>
                    <a:pt x="151" y="34"/>
                  </a:lnTo>
                  <a:lnTo>
                    <a:pt x="156" y="34"/>
                  </a:lnTo>
                  <a:lnTo>
                    <a:pt x="156" y="34"/>
                  </a:lnTo>
                  <a:lnTo>
                    <a:pt x="162" y="32"/>
                  </a:lnTo>
                  <a:lnTo>
                    <a:pt x="169" y="30"/>
                  </a:lnTo>
                  <a:lnTo>
                    <a:pt x="169" y="30"/>
                  </a:lnTo>
                  <a:lnTo>
                    <a:pt x="171" y="30"/>
                  </a:lnTo>
                  <a:lnTo>
                    <a:pt x="175" y="32"/>
                  </a:lnTo>
                  <a:lnTo>
                    <a:pt x="180" y="32"/>
                  </a:lnTo>
                  <a:lnTo>
                    <a:pt x="180" y="32"/>
                  </a:lnTo>
                  <a:lnTo>
                    <a:pt x="182" y="34"/>
                  </a:lnTo>
                  <a:lnTo>
                    <a:pt x="184" y="34"/>
                  </a:lnTo>
                  <a:lnTo>
                    <a:pt x="188" y="39"/>
                  </a:lnTo>
                  <a:lnTo>
                    <a:pt x="188" y="39"/>
                  </a:lnTo>
                  <a:lnTo>
                    <a:pt x="192" y="39"/>
                  </a:lnTo>
                  <a:lnTo>
                    <a:pt x="201" y="43"/>
                  </a:lnTo>
                  <a:lnTo>
                    <a:pt x="201" y="43"/>
                  </a:lnTo>
                  <a:lnTo>
                    <a:pt x="205" y="47"/>
                  </a:lnTo>
                  <a:lnTo>
                    <a:pt x="207" y="50"/>
                  </a:lnTo>
                  <a:lnTo>
                    <a:pt x="208" y="56"/>
                  </a:lnTo>
                  <a:lnTo>
                    <a:pt x="208" y="56"/>
                  </a:lnTo>
                  <a:lnTo>
                    <a:pt x="210" y="58"/>
                  </a:lnTo>
                  <a:lnTo>
                    <a:pt x="214" y="61"/>
                  </a:lnTo>
                  <a:lnTo>
                    <a:pt x="214" y="61"/>
                  </a:lnTo>
                  <a:lnTo>
                    <a:pt x="216" y="67"/>
                  </a:lnTo>
                  <a:lnTo>
                    <a:pt x="218" y="73"/>
                  </a:lnTo>
                  <a:lnTo>
                    <a:pt x="218" y="73"/>
                  </a:lnTo>
                  <a:lnTo>
                    <a:pt x="218" y="88"/>
                  </a:lnTo>
                  <a:lnTo>
                    <a:pt x="218" y="88"/>
                  </a:lnTo>
                  <a:lnTo>
                    <a:pt x="214" y="99"/>
                  </a:lnTo>
                  <a:lnTo>
                    <a:pt x="214" y="99"/>
                  </a:lnTo>
                  <a:lnTo>
                    <a:pt x="214" y="108"/>
                  </a:lnTo>
                  <a:lnTo>
                    <a:pt x="214" y="108"/>
                  </a:lnTo>
                  <a:lnTo>
                    <a:pt x="212" y="112"/>
                  </a:lnTo>
                  <a:lnTo>
                    <a:pt x="210" y="115"/>
                  </a:lnTo>
                  <a:lnTo>
                    <a:pt x="207" y="117"/>
                  </a:lnTo>
                  <a:lnTo>
                    <a:pt x="207" y="117"/>
                  </a:lnTo>
                  <a:lnTo>
                    <a:pt x="205" y="121"/>
                  </a:lnTo>
                  <a:lnTo>
                    <a:pt x="203" y="123"/>
                  </a:lnTo>
                  <a:lnTo>
                    <a:pt x="199" y="125"/>
                  </a:lnTo>
                  <a:lnTo>
                    <a:pt x="199" y="125"/>
                  </a:lnTo>
                  <a:lnTo>
                    <a:pt x="199" y="130"/>
                  </a:lnTo>
                  <a:lnTo>
                    <a:pt x="197" y="132"/>
                  </a:lnTo>
                  <a:lnTo>
                    <a:pt x="193" y="134"/>
                  </a:lnTo>
                  <a:lnTo>
                    <a:pt x="193" y="134"/>
                  </a:lnTo>
                  <a:lnTo>
                    <a:pt x="190" y="138"/>
                  </a:lnTo>
                  <a:lnTo>
                    <a:pt x="186" y="140"/>
                  </a:lnTo>
                  <a:lnTo>
                    <a:pt x="186" y="143"/>
                  </a:lnTo>
                  <a:lnTo>
                    <a:pt x="186" y="143"/>
                  </a:lnTo>
                  <a:lnTo>
                    <a:pt x="195" y="149"/>
                  </a:lnTo>
                  <a:lnTo>
                    <a:pt x="195" y="149"/>
                  </a:lnTo>
                  <a:lnTo>
                    <a:pt x="199" y="149"/>
                  </a:lnTo>
                  <a:lnTo>
                    <a:pt x="205" y="149"/>
                  </a:lnTo>
                  <a:lnTo>
                    <a:pt x="205" y="149"/>
                  </a:lnTo>
                  <a:lnTo>
                    <a:pt x="229" y="158"/>
                  </a:lnTo>
                  <a:lnTo>
                    <a:pt x="229" y="158"/>
                  </a:lnTo>
                  <a:lnTo>
                    <a:pt x="244" y="158"/>
                  </a:lnTo>
                  <a:lnTo>
                    <a:pt x="244" y="158"/>
                  </a:lnTo>
                  <a:lnTo>
                    <a:pt x="246" y="160"/>
                  </a:lnTo>
                  <a:lnTo>
                    <a:pt x="249" y="164"/>
                  </a:lnTo>
                  <a:lnTo>
                    <a:pt x="255" y="169"/>
                  </a:lnTo>
                  <a:lnTo>
                    <a:pt x="255" y="169"/>
                  </a:lnTo>
                  <a:lnTo>
                    <a:pt x="257" y="177"/>
                  </a:lnTo>
                  <a:lnTo>
                    <a:pt x="257" y="177"/>
                  </a:lnTo>
                  <a:lnTo>
                    <a:pt x="260" y="154"/>
                  </a:lnTo>
                  <a:lnTo>
                    <a:pt x="260" y="154"/>
                  </a:lnTo>
                  <a:lnTo>
                    <a:pt x="262" y="143"/>
                  </a:lnTo>
                  <a:lnTo>
                    <a:pt x="266" y="138"/>
                  </a:lnTo>
                  <a:lnTo>
                    <a:pt x="268" y="134"/>
                  </a:lnTo>
                  <a:lnTo>
                    <a:pt x="268" y="134"/>
                  </a:lnTo>
                  <a:lnTo>
                    <a:pt x="279" y="130"/>
                  </a:lnTo>
                  <a:lnTo>
                    <a:pt x="294" y="127"/>
                  </a:lnTo>
                  <a:lnTo>
                    <a:pt x="294" y="127"/>
                  </a:lnTo>
                  <a:lnTo>
                    <a:pt x="311" y="127"/>
                  </a:lnTo>
                  <a:lnTo>
                    <a:pt x="320" y="127"/>
                  </a:lnTo>
                  <a:lnTo>
                    <a:pt x="320" y="127"/>
                  </a:lnTo>
                  <a:lnTo>
                    <a:pt x="324" y="123"/>
                  </a:lnTo>
                  <a:lnTo>
                    <a:pt x="327" y="117"/>
                  </a:lnTo>
                  <a:lnTo>
                    <a:pt x="327" y="117"/>
                  </a:lnTo>
                  <a:lnTo>
                    <a:pt x="326" y="108"/>
                  </a:lnTo>
                  <a:lnTo>
                    <a:pt x="326" y="108"/>
                  </a:lnTo>
                  <a:lnTo>
                    <a:pt x="324" y="104"/>
                  </a:lnTo>
                  <a:lnTo>
                    <a:pt x="322" y="101"/>
                  </a:lnTo>
                  <a:lnTo>
                    <a:pt x="322" y="95"/>
                  </a:lnTo>
                  <a:lnTo>
                    <a:pt x="322" y="95"/>
                  </a:lnTo>
                  <a:lnTo>
                    <a:pt x="318" y="95"/>
                  </a:lnTo>
                  <a:lnTo>
                    <a:pt x="316" y="93"/>
                  </a:lnTo>
                  <a:lnTo>
                    <a:pt x="316" y="93"/>
                  </a:lnTo>
                  <a:lnTo>
                    <a:pt x="314" y="88"/>
                  </a:lnTo>
                  <a:lnTo>
                    <a:pt x="313" y="80"/>
                  </a:lnTo>
                  <a:lnTo>
                    <a:pt x="313" y="80"/>
                  </a:lnTo>
                  <a:lnTo>
                    <a:pt x="309" y="76"/>
                  </a:lnTo>
                  <a:lnTo>
                    <a:pt x="309" y="76"/>
                  </a:lnTo>
                  <a:lnTo>
                    <a:pt x="303" y="69"/>
                  </a:lnTo>
                  <a:lnTo>
                    <a:pt x="303" y="69"/>
                  </a:lnTo>
                  <a:lnTo>
                    <a:pt x="301" y="65"/>
                  </a:lnTo>
                  <a:lnTo>
                    <a:pt x="300" y="60"/>
                  </a:lnTo>
                  <a:lnTo>
                    <a:pt x="300" y="60"/>
                  </a:lnTo>
                  <a:lnTo>
                    <a:pt x="300" y="47"/>
                  </a:lnTo>
                  <a:lnTo>
                    <a:pt x="300" y="47"/>
                  </a:lnTo>
                  <a:lnTo>
                    <a:pt x="301" y="37"/>
                  </a:lnTo>
                  <a:lnTo>
                    <a:pt x="303" y="32"/>
                  </a:lnTo>
                  <a:lnTo>
                    <a:pt x="303" y="32"/>
                  </a:lnTo>
                  <a:lnTo>
                    <a:pt x="303" y="28"/>
                  </a:lnTo>
                  <a:lnTo>
                    <a:pt x="305" y="22"/>
                  </a:lnTo>
                  <a:lnTo>
                    <a:pt x="305" y="22"/>
                  </a:lnTo>
                  <a:lnTo>
                    <a:pt x="311" y="19"/>
                  </a:lnTo>
                  <a:lnTo>
                    <a:pt x="318" y="15"/>
                  </a:lnTo>
                  <a:lnTo>
                    <a:pt x="318" y="15"/>
                  </a:lnTo>
                  <a:lnTo>
                    <a:pt x="322" y="9"/>
                  </a:lnTo>
                  <a:lnTo>
                    <a:pt x="327" y="6"/>
                  </a:lnTo>
                  <a:lnTo>
                    <a:pt x="327" y="6"/>
                  </a:lnTo>
                  <a:lnTo>
                    <a:pt x="340" y="2"/>
                  </a:lnTo>
                  <a:lnTo>
                    <a:pt x="340" y="2"/>
                  </a:lnTo>
                  <a:lnTo>
                    <a:pt x="350" y="0"/>
                  </a:lnTo>
                  <a:lnTo>
                    <a:pt x="357" y="0"/>
                  </a:lnTo>
                  <a:lnTo>
                    <a:pt x="357" y="0"/>
                  </a:lnTo>
                  <a:lnTo>
                    <a:pt x="367" y="2"/>
                  </a:lnTo>
                  <a:lnTo>
                    <a:pt x="376" y="8"/>
                  </a:lnTo>
                  <a:lnTo>
                    <a:pt x="376" y="8"/>
                  </a:lnTo>
                  <a:lnTo>
                    <a:pt x="381" y="11"/>
                  </a:lnTo>
                  <a:lnTo>
                    <a:pt x="389" y="17"/>
                  </a:lnTo>
                  <a:lnTo>
                    <a:pt x="389" y="17"/>
                  </a:lnTo>
                  <a:lnTo>
                    <a:pt x="391" y="21"/>
                  </a:lnTo>
                  <a:lnTo>
                    <a:pt x="393" y="24"/>
                  </a:lnTo>
                  <a:lnTo>
                    <a:pt x="394" y="34"/>
                  </a:lnTo>
                  <a:lnTo>
                    <a:pt x="394" y="34"/>
                  </a:lnTo>
                  <a:lnTo>
                    <a:pt x="396" y="41"/>
                  </a:lnTo>
                  <a:lnTo>
                    <a:pt x="398" y="50"/>
                  </a:lnTo>
                  <a:lnTo>
                    <a:pt x="398" y="50"/>
                  </a:lnTo>
                  <a:lnTo>
                    <a:pt x="400" y="54"/>
                  </a:lnTo>
                  <a:lnTo>
                    <a:pt x="402" y="58"/>
                  </a:lnTo>
                  <a:lnTo>
                    <a:pt x="402" y="58"/>
                  </a:lnTo>
                  <a:lnTo>
                    <a:pt x="402" y="69"/>
                  </a:lnTo>
                  <a:lnTo>
                    <a:pt x="402" y="69"/>
                  </a:lnTo>
                  <a:lnTo>
                    <a:pt x="404" y="74"/>
                  </a:lnTo>
                  <a:lnTo>
                    <a:pt x="402" y="80"/>
                  </a:lnTo>
                  <a:lnTo>
                    <a:pt x="402" y="80"/>
                  </a:lnTo>
                  <a:lnTo>
                    <a:pt x="400" y="84"/>
                  </a:lnTo>
                  <a:lnTo>
                    <a:pt x="398" y="88"/>
                  </a:lnTo>
                  <a:lnTo>
                    <a:pt x="398" y="88"/>
                  </a:lnTo>
                  <a:lnTo>
                    <a:pt x="396" y="91"/>
                  </a:lnTo>
                  <a:lnTo>
                    <a:pt x="393" y="95"/>
                  </a:lnTo>
                  <a:lnTo>
                    <a:pt x="393" y="95"/>
                  </a:lnTo>
                  <a:lnTo>
                    <a:pt x="387" y="97"/>
                  </a:lnTo>
                  <a:lnTo>
                    <a:pt x="387" y="97"/>
                  </a:lnTo>
                  <a:lnTo>
                    <a:pt x="387" y="99"/>
                  </a:lnTo>
                  <a:lnTo>
                    <a:pt x="385" y="102"/>
                  </a:lnTo>
                  <a:lnTo>
                    <a:pt x="385" y="102"/>
                  </a:lnTo>
                  <a:lnTo>
                    <a:pt x="381" y="104"/>
                  </a:lnTo>
                  <a:lnTo>
                    <a:pt x="380" y="108"/>
                  </a:lnTo>
                  <a:lnTo>
                    <a:pt x="380" y="108"/>
                  </a:lnTo>
                  <a:lnTo>
                    <a:pt x="376" y="110"/>
                  </a:lnTo>
                  <a:lnTo>
                    <a:pt x="376" y="110"/>
                  </a:lnTo>
                  <a:lnTo>
                    <a:pt x="376" y="119"/>
                  </a:lnTo>
                  <a:lnTo>
                    <a:pt x="376" y="119"/>
                  </a:lnTo>
                  <a:lnTo>
                    <a:pt x="378" y="127"/>
                  </a:lnTo>
                  <a:lnTo>
                    <a:pt x="378" y="127"/>
                  </a:lnTo>
                  <a:lnTo>
                    <a:pt x="381" y="128"/>
                  </a:lnTo>
                  <a:lnTo>
                    <a:pt x="389" y="132"/>
                  </a:lnTo>
                  <a:lnTo>
                    <a:pt x="389" y="132"/>
                  </a:lnTo>
                  <a:lnTo>
                    <a:pt x="411" y="140"/>
                  </a:lnTo>
                  <a:lnTo>
                    <a:pt x="428" y="147"/>
                  </a:lnTo>
                  <a:lnTo>
                    <a:pt x="437" y="151"/>
                  </a:lnTo>
                  <a:lnTo>
                    <a:pt x="443" y="154"/>
                  </a:lnTo>
                  <a:lnTo>
                    <a:pt x="443" y="154"/>
                  </a:lnTo>
                  <a:lnTo>
                    <a:pt x="445" y="158"/>
                  </a:lnTo>
                  <a:lnTo>
                    <a:pt x="447" y="162"/>
                  </a:lnTo>
                  <a:lnTo>
                    <a:pt x="448" y="171"/>
                  </a:lnTo>
                  <a:lnTo>
                    <a:pt x="448" y="171"/>
                  </a:lnTo>
                  <a:lnTo>
                    <a:pt x="448" y="181"/>
                  </a:lnTo>
                  <a:lnTo>
                    <a:pt x="450" y="188"/>
                  </a:lnTo>
                  <a:lnTo>
                    <a:pt x="450" y="188"/>
                  </a:lnTo>
                  <a:lnTo>
                    <a:pt x="467" y="229"/>
                  </a:lnTo>
                  <a:lnTo>
                    <a:pt x="467" y="229"/>
                  </a:lnTo>
                  <a:lnTo>
                    <a:pt x="476" y="246"/>
                  </a:lnTo>
                  <a:lnTo>
                    <a:pt x="486" y="261"/>
                  </a:lnTo>
                  <a:lnTo>
                    <a:pt x="486" y="261"/>
                  </a:lnTo>
                  <a:lnTo>
                    <a:pt x="487" y="264"/>
                  </a:lnTo>
                  <a:lnTo>
                    <a:pt x="493" y="268"/>
                  </a:lnTo>
                  <a:lnTo>
                    <a:pt x="493" y="268"/>
                  </a:lnTo>
                  <a:lnTo>
                    <a:pt x="497" y="277"/>
                  </a:lnTo>
                  <a:lnTo>
                    <a:pt x="497" y="277"/>
                  </a:lnTo>
                  <a:lnTo>
                    <a:pt x="497" y="279"/>
                  </a:lnTo>
                  <a:lnTo>
                    <a:pt x="497" y="279"/>
                  </a:lnTo>
                  <a:lnTo>
                    <a:pt x="497" y="279"/>
                  </a:lnTo>
                  <a:lnTo>
                    <a:pt x="495" y="288"/>
                  </a:lnTo>
                  <a:lnTo>
                    <a:pt x="495" y="288"/>
                  </a:lnTo>
                  <a:lnTo>
                    <a:pt x="497" y="298"/>
                  </a:lnTo>
                  <a:lnTo>
                    <a:pt x="497" y="303"/>
                  </a:lnTo>
                  <a:lnTo>
                    <a:pt x="495" y="305"/>
                  </a:lnTo>
                  <a:lnTo>
                    <a:pt x="495" y="305"/>
                  </a:lnTo>
                  <a:lnTo>
                    <a:pt x="493" y="316"/>
                  </a:lnTo>
                  <a:lnTo>
                    <a:pt x="487" y="331"/>
                  </a:lnTo>
                  <a:lnTo>
                    <a:pt x="487" y="331"/>
                  </a:lnTo>
                  <a:lnTo>
                    <a:pt x="487" y="335"/>
                  </a:lnTo>
                  <a:lnTo>
                    <a:pt x="487" y="335"/>
                  </a:lnTo>
                  <a:lnTo>
                    <a:pt x="487" y="342"/>
                  </a:lnTo>
                  <a:lnTo>
                    <a:pt x="487" y="342"/>
                  </a:lnTo>
                  <a:lnTo>
                    <a:pt x="487" y="350"/>
                  </a:lnTo>
                  <a:lnTo>
                    <a:pt x="487" y="350"/>
                  </a:lnTo>
                  <a:lnTo>
                    <a:pt x="487" y="354"/>
                  </a:lnTo>
                  <a:lnTo>
                    <a:pt x="487" y="354"/>
                  </a:lnTo>
                  <a:lnTo>
                    <a:pt x="487" y="361"/>
                  </a:lnTo>
                  <a:lnTo>
                    <a:pt x="487" y="365"/>
                  </a:lnTo>
                  <a:lnTo>
                    <a:pt x="489" y="367"/>
                  </a:lnTo>
                  <a:lnTo>
                    <a:pt x="489" y="367"/>
                  </a:lnTo>
                  <a:lnTo>
                    <a:pt x="493" y="368"/>
                  </a:lnTo>
                  <a:lnTo>
                    <a:pt x="495" y="370"/>
                  </a:lnTo>
                  <a:lnTo>
                    <a:pt x="493" y="372"/>
                  </a:lnTo>
                  <a:lnTo>
                    <a:pt x="493" y="372"/>
                  </a:lnTo>
                  <a:lnTo>
                    <a:pt x="495" y="376"/>
                  </a:lnTo>
                  <a:lnTo>
                    <a:pt x="497" y="378"/>
                  </a:lnTo>
                  <a:lnTo>
                    <a:pt x="497" y="380"/>
                  </a:lnTo>
                  <a:lnTo>
                    <a:pt x="497" y="380"/>
                  </a:lnTo>
                  <a:lnTo>
                    <a:pt x="491" y="385"/>
                  </a:lnTo>
                  <a:lnTo>
                    <a:pt x="487" y="391"/>
                  </a:lnTo>
                  <a:lnTo>
                    <a:pt x="487" y="391"/>
                  </a:lnTo>
                  <a:lnTo>
                    <a:pt x="487" y="393"/>
                  </a:lnTo>
                  <a:lnTo>
                    <a:pt x="486" y="394"/>
                  </a:lnTo>
                  <a:lnTo>
                    <a:pt x="486" y="394"/>
                  </a:lnTo>
                  <a:lnTo>
                    <a:pt x="476" y="406"/>
                  </a:lnTo>
                  <a:lnTo>
                    <a:pt x="476" y="406"/>
                  </a:lnTo>
                  <a:lnTo>
                    <a:pt x="474" y="408"/>
                  </a:lnTo>
                  <a:lnTo>
                    <a:pt x="474" y="408"/>
                  </a:lnTo>
                  <a:lnTo>
                    <a:pt x="473" y="456"/>
                  </a:lnTo>
                  <a:lnTo>
                    <a:pt x="473" y="456"/>
                  </a:lnTo>
                  <a:lnTo>
                    <a:pt x="471" y="486"/>
                  </a:lnTo>
                  <a:lnTo>
                    <a:pt x="471" y="502"/>
                  </a:lnTo>
                  <a:lnTo>
                    <a:pt x="471" y="502"/>
                  </a:lnTo>
                  <a:lnTo>
                    <a:pt x="471" y="504"/>
                  </a:lnTo>
                  <a:lnTo>
                    <a:pt x="471" y="506"/>
                  </a:lnTo>
                  <a:lnTo>
                    <a:pt x="471" y="506"/>
                  </a:lnTo>
                  <a:lnTo>
                    <a:pt x="471" y="512"/>
                  </a:lnTo>
                  <a:lnTo>
                    <a:pt x="471" y="512"/>
                  </a:lnTo>
                  <a:lnTo>
                    <a:pt x="467" y="556"/>
                  </a:lnTo>
                  <a:lnTo>
                    <a:pt x="467" y="556"/>
                  </a:lnTo>
                  <a:lnTo>
                    <a:pt x="465" y="603"/>
                  </a:lnTo>
                  <a:lnTo>
                    <a:pt x="465" y="603"/>
                  </a:lnTo>
                  <a:lnTo>
                    <a:pt x="465" y="608"/>
                  </a:lnTo>
                  <a:lnTo>
                    <a:pt x="465" y="608"/>
                  </a:lnTo>
                  <a:lnTo>
                    <a:pt x="465" y="610"/>
                  </a:lnTo>
                  <a:lnTo>
                    <a:pt x="465" y="612"/>
                  </a:lnTo>
                  <a:lnTo>
                    <a:pt x="465" y="612"/>
                  </a:lnTo>
                  <a:lnTo>
                    <a:pt x="461" y="657"/>
                  </a:lnTo>
                  <a:lnTo>
                    <a:pt x="461" y="657"/>
                  </a:lnTo>
                  <a:lnTo>
                    <a:pt x="460" y="700"/>
                  </a:lnTo>
                  <a:lnTo>
                    <a:pt x="460" y="700"/>
                  </a:lnTo>
                  <a:lnTo>
                    <a:pt x="458" y="703"/>
                  </a:lnTo>
                  <a:lnTo>
                    <a:pt x="458" y="705"/>
                  </a:lnTo>
                  <a:lnTo>
                    <a:pt x="458" y="705"/>
                  </a:lnTo>
                  <a:lnTo>
                    <a:pt x="458" y="709"/>
                  </a:lnTo>
                  <a:lnTo>
                    <a:pt x="458" y="709"/>
                  </a:lnTo>
                  <a:lnTo>
                    <a:pt x="456" y="750"/>
                  </a:lnTo>
                  <a:lnTo>
                    <a:pt x="456" y="750"/>
                  </a:lnTo>
                  <a:lnTo>
                    <a:pt x="454" y="789"/>
                  </a:lnTo>
                  <a:lnTo>
                    <a:pt x="454" y="789"/>
                  </a:lnTo>
                  <a:lnTo>
                    <a:pt x="454" y="789"/>
                  </a:lnTo>
                  <a:lnTo>
                    <a:pt x="454" y="791"/>
                  </a:lnTo>
                  <a:lnTo>
                    <a:pt x="454" y="791"/>
                  </a:lnTo>
                  <a:lnTo>
                    <a:pt x="454" y="800"/>
                  </a:lnTo>
                  <a:lnTo>
                    <a:pt x="454" y="800"/>
                  </a:lnTo>
                  <a:lnTo>
                    <a:pt x="452" y="802"/>
                  </a:lnTo>
                  <a:lnTo>
                    <a:pt x="447" y="804"/>
                  </a:lnTo>
                  <a:lnTo>
                    <a:pt x="447" y="804"/>
                  </a:lnTo>
                  <a:lnTo>
                    <a:pt x="443" y="802"/>
                  </a:lnTo>
                  <a:lnTo>
                    <a:pt x="443" y="800"/>
                  </a:lnTo>
                  <a:lnTo>
                    <a:pt x="443" y="800"/>
                  </a:lnTo>
                  <a:lnTo>
                    <a:pt x="443" y="791"/>
                  </a:lnTo>
                  <a:lnTo>
                    <a:pt x="443" y="791"/>
                  </a:lnTo>
                  <a:lnTo>
                    <a:pt x="443" y="789"/>
                  </a:lnTo>
                  <a:lnTo>
                    <a:pt x="443" y="789"/>
                  </a:lnTo>
                  <a:lnTo>
                    <a:pt x="445" y="748"/>
                  </a:lnTo>
                  <a:lnTo>
                    <a:pt x="445" y="748"/>
                  </a:lnTo>
                  <a:lnTo>
                    <a:pt x="447" y="709"/>
                  </a:lnTo>
                  <a:lnTo>
                    <a:pt x="447" y="709"/>
                  </a:lnTo>
                  <a:lnTo>
                    <a:pt x="447" y="705"/>
                  </a:lnTo>
                  <a:lnTo>
                    <a:pt x="447" y="705"/>
                  </a:lnTo>
                  <a:lnTo>
                    <a:pt x="447" y="700"/>
                  </a:lnTo>
                  <a:lnTo>
                    <a:pt x="447" y="700"/>
                  </a:lnTo>
                  <a:lnTo>
                    <a:pt x="450" y="657"/>
                  </a:lnTo>
                  <a:lnTo>
                    <a:pt x="450" y="657"/>
                  </a:lnTo>
                  <a:lnTo>
                    <a:pt x="452" y="610"/>
                  </a:lnTo>
                  <a:lnTo>
                    <a:pt x="452" y="610"/>
                  </a:lnTo>
                  <a:lnTo>
                    <a:pt x="454" y="608"/>
                  </a:lnTo>
                  <a:lnTo>
                    <a:pt x="454" y="607"/>
                  </a:lnTo>
                  <a:lnTo>
                    <a:pt x="454" y="607"/>
                  </a:lnTo>
                  <a:lnTo>
                    <a:pt x="454" y="603"/>
                  </a:lnTo>
                  <a:lnTo>
                    <a:pt x="454" y="603"/>
                  </a:lnTo>
                  <a:lnTo>
                    <a:pt x="456" y="556"/>
                  </a:lnTo>
                  <a:lnTo>
                    <a:pt x="456" y="556"/>
                  </a:lnTo>
                  <a:lnTo>
                    <a:pt x="458" y="510"/>
                  </a:lnTo>
                  <a:lnTo>
                    <a:pt x="458" y="510"/>
                  </a:lnTo>
                  <a:lnTo>
                    <a:pt x="460" y="506"/>
                  </a:lnTo>
                  <a:lnTo>
                    <a:pt x="460" y="506"/>
                  </a:lnTo>
                  <a:lnTo>
                    <a:pt x="460" y="502"/>
                  </a:lnTo>
                  <a:lnTo>
                    <a:pt x="460" y="502"/>
                  </a:lnTo>
                  <a:lnTo>
                    <a:pt x="461" y="456"/>
                  </a:lnTo>
                  <a:lnTo>
                    <a:pt x="461" y="456"/>
                  </a:lnTo>
                  <a:lnTo>
                    <a:pt x="463" y="415"/>
                  </a:lnTo>
                  <a:lnTo>
                    <a:pt x="463" y="415"/>
                  </a:lnTo>
                  <a:lnTo>
                    <a:pt x="463" y="413"/>
                  </a:lnTo>
                  <a:lnTo>
                    <a:pt x="461" y="411"/>
                  </a:lnTo>
                  <a:lnTo>
                    <a:pt x="461" y="411"/>
                  </a:lnTo>
                  <a:lnTo>
                    <a:pt x="463" y="406"/>
                  </a:lnTo>
                  <a:lnTo>
                    <a:pt x="463" y="404"/>
                  </a:lnTo>
                  <a:lnTo>
                    <a:pt x="465" y="394"/>
                  </a:lnTo>
                  <a:lnTo>
                    <a:pt x="465" y="394"/>
                  </a:lnTo>
                  <a:lnTo>
                    <a:pt x="458" y="396"/>
                  </a:lnTo>
                  <a:lnTo>
                    <a:pt x="458" y="396"/>
                  </a:lnTo>
                  <a:lnTo>
                    <a:pt x="454" y="396"/>
                  </a:lnTo>
                  <a:lnTo>
                    <a:pt x="452" y="394"/>
                  </a:lnTo>
                  <a:lnTo>
                    <a:pt x="454" y="391"/>
                  </a:lnTo>
                  <a:lnTo>
                    <a:pt x="454" y="391"/>
                  </a:lnTo>
                  <a:lnTo>
                    <a:pt x="456" y="389"/>
                  </a:lnTo>
                  <a:lnTo>
                    <a:pt x="456" y="385"/>
                  </a:lnTo>
                  <a:lnTo>
                    <a:pt x="456" y="385"/>
                  </a:lnTo>
                  <a:lnTo>
                    <a:pt x="456" y="374"/>
                  </a:lnTo>
                  <a:lnTo>
                    <a:pt x="456" y="374"/>
                  </a:lnTo>
                  <a:lnTo>
                    <a:pt x="458" y="355"/>
                  </a:lnTo>
                  <a:lnTo>
                    <a:pt x="458" y="355"/>
                  </a:lnTo>
                  <a:lnTo>
                    <a:pt x="460" y="350"/>
                  </a:lnTo>
                  <a:lnTo>
                    <a:pt x="460" y="350"/>
                  </a:lnTo>
                  <a:lnTo>
                    <a:pt x="460" y="348"/>
                  </a:lnTo>
                  <a:lnTo>
                    <a:pt x="460" y="346"/>
                  </a:lnTo>
                  <a:lnTo>
                    <a:pt x="460" y="346"/>
                  </a:lnTo>
                  <a:lnTo>
                    <a:pt x="461" y="337"/>
                  </a:lnTo>
                  <a:lnTo>
                    <a:pt x="461" y="337"/>
                  </a:lnTo>
                  <a:lnTo>
                    <a:pt x="463" y="329"/>
                  </a:lnTo>
                  <a:lnTo>
                    <a:pt x="463" y="329"/>
                  </a:lnTo>
                  <a:lnTo>
                    <a:pt x="463" y="326"/>
                  </a:lnTo>
                  <a:lnTo>
                    <a:pt x="465" y="324"/>
                  </a:lnTo>
                  <a:lnTo>
                    <a:pt x="465" y="324"/>
                  </a:lnTo>
                  <a:lnTo>
                    <a:pt x="465" y="294"/>
                  </a:lnTo>
                  <a:lnTo>
                    <a:pt x="463" y="292"/>
                  </a:lnTo>
                  <a:lnTo>
                    <a:pt x="463" y="292"/>
                  </a:lnTo>
                  <a:lnTo>
                    <a:pt x="458" y="294"/>
                  </a:lnTo>
                  <a:lnTo>
                    <a:pt x="458" y="294"/>
                  </a:lnTo>
                  <a:lnTo>
                    <a:pt x="452" y="294"/>
                  </a:lnTo>
                  <a:lnTo>
                    <a:pt x="448" y="294"/>
                  </a:lnTo>
                  <a:lnTo>
                    <a:pt x="448" y="294"/>
                  </a:lnTo>
                  <a:lnTo>
                    <a:pt x="447" y="288"/>
                  </a:lnTo>
                  <a:lnTo>
                    <a:pt x="443" y="285"/>
                  </a:lnTo>
                  <a:lnTo>
                    <a:pt x="443" y="285"/>
                  </a:lnTo>
                  <a:lnTo>
                    <a:pt x="439" y="285"/>
                  </a:lnTo>
                  <a:lnTo>
                    <a:pt x="437" y="285"/>
                  </a:lnTo>
                  <a:lnTo>
                    <a:pt x="437" y="285"/>
                  </a:lnTo>
                  <a:lnTo>
                    <a:pt x="437" y="285"/>
                  </a:lnTo>
                  <a:lnTo>
                    <a:pt x="435" y="281"/>
                  </a:lnTo>
                  <a:lnTo>
                    <a:pt x="433" y="275"/>
                  </a:lnTo>
                  <a:lnTo>
                    <a:pt x="433" y="275"/>
                  </a:lnTo>
                  <a:lnTo>
                    <a:pt x="432" y="270"/>
                  </a:lnTo>
                  <a:lnTo>
                    <a:pt x="430" y="266"/>
                  </a:lnTo>
                  <a:lnTo>
                    <a:pt x="430" y="266"/>
                  </a:lnTo>
                  <a:lnTo>
                    <a:pt x="426" y="262"/>
                  </a:lnTo>
                  <a:lnTo>
                    <a:pt x="426" y="262"/>
                  </a:lnTo>
                  <a:lnTo>
                    <a:pt x="420" y="268"/>
                  </a:lnTo>
                  <a:lnTo>
                    <a:pt x="420" y="268"/>
                  </a:lnTo>
                  <a:lnTo>
                    <a:pt x="420" y="275"/>
                  </a:lnTo>
                  <a:lnTo>
                    <a:pt x="420" y="285"/>
                  </a:lnTo>
                  <a:lnTo>
                    <a:pt x="420" y="285"/>
                  </a:lnTo>
                  <a:lnTo>
                    <a:pt x="420" y="288"/>
                  </a:lnTo>
                  <a:lnTo>
                    <a:pt x="422" y="296"/>
                  </a:lnTo>
                  <a:lnTo>
                    <a:pt x="422" y="296"/>
                  </a:lnTo>
                  <a:lnTo>
                    <a:pt x="422" y="296"/>
                  </a:lnTo>
                  <a:lnTo>
                    <a:pt x="426" y="300"/>
                  </a:lnTo>
                  <a:lnTo>
                    <a:pt x="426" y="300"/>
                  </a:lnTo>
                  <a:lnTo>
                    <a:pt x="428" y="305"/>
                  </a:lnTo>
                  <a:lnTo>
                    <a:pt x="430" y="311"/>
                  </a:lnTo>
                  <a:lnTo>
                    <a:pt x="430" y="311"/>
                  </a:lnTo>
                  <a:lnTo>
                    <a:pt x="430" y="318"/>
                  </a:lnTo>
                  <a:lnTo>
                    <a:pt x="428" y="326"/>
                  </a:lnTo>
                  <a:lnTo>
                    <a:pt x="428" y="326"/>
                  </a:lnTo>
                  <a:lnTo>
                    <a:pt x="428" y="333"/>
                  </a:lnTo>
                  <a:lnTo>
                    <a:pt x="428" y="339"/>
                  </a:lnTo>
                  <a:lnTo>
                    <a:pt x="428" y="339"/>
                  </a:lnTo>
                  <a:lnTo>
                    <a:pt x="428" y="348"/>
                  </a:lnTo>
                  <a:lnTo>
                    <a:pt x="428" y="348"/>
                  </a:lnTo>
                  <a:lnTo>
                    <a:pt x="428" y="361"/>
                  </a:lnTo>
                  <a:lnTo>
                    <a:pt x="430" y="372"/>
                  </a:lnTo>
                  <a:lnTo>
                    <a:pt x="430" y="372"/>
                  </a:lnTo>
                  <a:lnTo>
                    <a:pt x="430" y="376"/>
                  </a:lnTo>
                  <a:lnTo>
                    <a:pt x="430" y="380"/>
                  </a:lnTo>
                  <a:lnTo>
                    <a:pt x="430" y="380"/>
                  </a:lnTo>
                  <a:lnTo>
                    <a:pt x="430" y="408"/>
                  </a:lnTo>
                  <a:lnTo>
                    <a:pt x="430" y="408"/>
                  </a:lnTo>
                  <a:lnTo>
                    <a:pt x="428" y="424"/>
                  </a:lnTo>
                  <a:lnTo>
                    <a:pt x="426" y="435"/>
                  </a:lnTo>
                  <a:lnTo>
                    <a:pt x="426" y="435"/>
                  </a:lnTo>
                  <a:lnTo>
                    <a:pt x="424" y="480"/>
                  </a:lnTo>
                  <a:lnTo>
                    <a:pt x="424" y="480"/>
                  </a:lnTo>
                  <a:lnTo>
                    <a:pt x="419" y="512"/>
                  </a:lnTo>
                  <a:lnTo>
                    <a:pt x="419" y="512"/>
                  </a:lnTo>
                  <a:lnTo>
                    <a:pt x="415" y="536"/>
                  </a:lnTo>
                  <a:lnTo>
                    <a:pt x="415" y="536"/>
                  </a:lnTo>
                  <a:lnTo>
                    <a:pt x="406" y="566"/>
                  </a:lnTo>
                  <a:lnTo>
                    <a:pt x="406" y="566"/>
                  </a:lnTo>
                  <a:lnTo>
                    <a:pt x="402" y="579"/>
                  </a:lnTo>
                  <a:lnTo>
                    <a:pt x="402" y="579"/>
                  </a:lnTo>
                  <a:lnTo>
                    <a:pt x="391" y="614"/>
                  </a:lnTo>
                  <a:lnTo>
                    <a:pt x="391" y="614"/>
                  </a:lnTo>
                  <a:lnTo>
                    <a:pt x="383" y="627"/>
                  </a:lnTo>
                  <a:lnTo>
                    <a:pt x="378" y="638"/>
                  </a:lnTo>
                  <a:lnTo>
                    <a:pt x="378" y="638"/>
                  </a:lnTo>
                  <a:lnTo>
                    <a:pt x="378" y="646"/>
                  </a:lnTo>
                  <a:lnTo>
                    <a:pt x="378" y="646"/>
                  </a:lnTo>
                  <a:lnTo>
                    <a:pt x="368" y="681"/>
                  </a:lnTo>
                  <a:lnTo>
                    <a:pt x="368" y="681"/>
                  </a:lnTo>
                  <a:lnTo>
                    <a:pt x="368" y="685"/>
                  </a:lnTo>
                  <a:lnTo>
                    <a:pt x="368" y="685"/>
                  </a:lnTo>
                  <a:lnTo>
                    <a:pt x="368" y="694"/>
                  </a:lnTo>
                  <a:lnTo>
                    <a:pt x="368" y="694"/>
                  </a:lnTo>
                  <a:lnTo>
                    <a:pt x="370" y="733"/>
                  </a:lnTo>
                  <a:lnTo>
                    <a:pt x="370" y="733"/>
                  </a:lnTo>
                  <a:lnTo>
                    <a:pt x="372" y="735"/>
                  </a:lnTo>
                  <a:lnTo>
                    <a:pt x="376" y="741"/>
                  </a:lnTo>
                  <a:lnTo>
                    <a:pt x="376" y="741"/>
                  </a:lnTo>
                  <a:lnTo>
                    <a:pt x="376" y="746"/>
                  </a:lnTo>
                  <a:lnTo>
                    <a:pt x="376" y="752"/>
                  </a:lnTo>
                  <a:lnTo>
                    <a:pt x="376" y="752"/>
                  </a:lnTo>
                  <a:lnTo>
                    <a:pt x="374" y="757"/>
                  </a:lnTo>
                  <a:lnTo>
                    <a:pt x="370" y="761"/>
                  </a:lnTo>
                  <a:lnTo>
                    <a:pt x="370" y="761"/>
                  </a:lnTo>
                  <a:lnTo>
                    <a:pt x="361" y="763"/>
                  </a:lnTo>
                  <a:lnTo>
                    <a:pt x="353" y="761"/>
                  </a:lnTo>
                  <a:lnTo>
                    <a:pt x="353" y="761"/>
                  </a:lnTo>
                  <a:lnTo>
                    <a:pt x="346" y="759"/>
                  </a:lnTo>
                  <a:lnTo>
                    <a:pt x="339" y="755"/>
                  </a:lnTo>
                  <a:lnTo>
                    <a:pt x="339" y="755"/>
                  </a:lnTo>
                  <a:lnTo>
                    <a:pt x="337" y="750"/>
                  </a:lnTo>
                  <a:lnTo>
                    <a:pt x="337" y="744"/>
                  </a:lnTo>
                  <a:lnTo>
                    <a:pt x="337" y="744"/>
                  </a:lnTo>
                  <a:lnTo>
                    <a:pt x="335" y="728"/>
                  </a:lnTo>
                  <a:lnTo>
                    <a:pt x="335" y="728"/>
                  </a:lnTo>
                  <a:lnTo>
                    <a:pt x="333" y="716"/>
                  </a:lnTo>
                  <a:lnTo>
                    <a:pt x="333" y="716"/>
                  </a:lnTo>
                  <a:lnTo>
                    <a:pt x="331" y="703"/>
                  </a:lnTo>
                  <a:lnTo>
                    <a:pt x="331" y="703"/>
                  </a:lnTo>
                  <a:lnTo>
                    <a:pt x="333" y="694"/>
                  </a:lnTo>
                  <a:lnTo>
                    <a:pt x="337" y="683"/>
                  </a:lnTo>
                  <a:lnTo>
                    <a:pt x="337" y="683"/>
                  </a:lnTo>
                  <a:lnTo>
                    <a:pt x="335" y="683"/>
                  </a:lnTo>
                  <a:lnTo>
                    <a:pt x="335" y="679"/>
                  </a:lnTo>
                  <a:lnTo>
                    <a:pt x="335" y="679"/>
                  </a:lnTo>
                  <a:lnTo>
                    <a:pt x="339" y="659"/>
                  </a:lnTo>
                  <a:lnTo>
                    <a:pt x="339" y="659"/>
                  </a:lnTo>
                  <a:lnTo>
                    <a:pt x="333" y="661"/>
                  </a:lnTo>
                  <a:lnTo>
                    <a:pt x="333" y="661"/>
                  </a:lnTo>
                  <a:lnTo>
                    <a:pt x="326" y="664"/>
                  </a:lnTo>
                  <a:lnTo>
                    <a:pt x="318" y="664"/>
                  </a:lnTo>
                  <a:lnTo>
                    <a:pt x="318" y="664"/>
                  </a:lnTo>
                  <a:lnTo>
                    <a:pt x="320" y="681"/>
                  </a:lnTo>
                  <a:lnTo>
                    <a:pt x="320" y="681"/>
                  </a:lnTo>
                  <a:lnTo>
                    <a:pt x="322" y="701"/>
                  </a:lnTo>
                  <a:lnTo>
                    <a:pt x="322" y="701"/>
                  </a:lnTo>
                  <a:lnTo>
                    <a:pt x="320" y="703"/>
                  </a:lnTo>
                  <a:lnTo>
                    <a:pt x="320" y="703"/>
                  </a:lnTo>
                  <a:lnTo>
                    <a:pt x="320" y="703"/>
                  </a:lnTo>
                  <a:lnTo>
                    <a:pt x="320" y="720"/>
                  </a:lnTo>
                  <a:lnTo>
                    <a:pt x="320" y="720"/>
                  </a:lnTo>
                  <a:lnTo>
                    <a:pt x="318" y="741"/>
                  </a:lnTo>
                  <a:lnTo>
                    <a:pt x="318" y="741"/>
                  </a:lnTo>
                  <a:lnTo>
                    <a:pt x="318" y="748"/>
                  </a:lnTo>
                  <a:lnTo>
                    <a:pt x="318" y="748"/>
                  </a:lnTo>
                  <a:lnTo>
                    <a:pt x="320" y="752"/>
                  </a:lnTo>
                  <a:lnTo>
                    <a:pt x="320" y="759"/>
                  </a:lnTo>
                  <a:lnTo>
                    <a:pt x="320" y="759"/>
                  </a:lnTo>
                  <a:lnTo>
                    <a:pt x="316" y="767"/>
                  </a:lnTo>
                  <a:lnTo>
                    <a:pt x="316" y="767"/>
                  </a:lnTo>
                  <a:lnTo>
                    <a:pt x="316" y="778"/>
                  </a:lnTo>
                  <a:lnTo>
                    <a:pt x="316" y="778"/>
                  </a:lnTo>
                  <a:lnTo>
                    <a:pt x="314" y="781"/>
                  </a:lnTo>
                  <a:lnTo>
                    <a:pt x="309" y="783"/>
                  </a:lnTo>
                  <a:lnTo>
                    <a:pt x="309" y="783"/>
                  </a:lnTo>
                  <a:lnTo>
                    <a:pt x="294" y="785"/>
                  </a:lnTo>
                  <a:lnTo>
                    <a:pt x="294" y="785"/>
                  </a:lnTo>
                  <a:lnTo>
                    <a:pt x="270" y="783"/>
                  </a:lnTo>
                  <a:lnTo>
                    <a:pt x="270" y="783"/>
                  </a:lnTo>
                  <a:lnTo>
                    <a:pt x="268" y="780"/>
                  </a:lnTo>
                  <a:lnTo>
                    <a:pt x="266" y="774"/>
                  </a:lnTo>
                  <a:lnTo>
                    <a:pt x="266" y="774"/>
                  </a:lnTo>
                  <a:lnTo>
                    <a:pt x="268" y="768"/>
                  </a:lnTo>
                  <a:lnTo>
                    <a:pt x="272" y="765"/>
                  </a:lnTo>
                  <a:lnTo>
                    <a:pt x="272" y="765"/>
                  </a:lnTo>
                  <a:lnTo>
                    <a:pt x="272" y="755"/>
                  </a:lnTo>
                  <a:lnTo>
                    <a:pt x="272" y="755"/>
                  </a:lnTo>
                  <a:lnTo>
                    <a:pt x="279" y="728"/>
                  </a:lnTo>
                  <a:lnTo>
                    <a:pt x="285" y="701"/>
                  </a:lnTo>
                  <a:lnTo>
                    <a:pt x="285" y="701"/>
                  </a:lnTo>
                  <a:lnTo>
                    <a:pt x="283" y="701"/>
                  </a:lnTo>
                  <a:lnTo>
                    <a:pt x="281" y="700"/>
                  </a:lnTo>
                  <a:lnTo>
                    <a:pt x="281" y="700"/>
                  </a:lnTo>
                  <a:lnTo>
                    <a:pt x="283" y="687"/>
                  </a:lnTo>
                  <a:lnTo>
                    <a:pt x="283" y="687"/>
                  </a:lnTo>
                  <a:lnTo>
                    <a:pt x="277" y="640"/>
                  </a:lnTo>
                  <a:lnTo>
                    <a:pt x="277" y="640"/>
                  </a:lnTo>
                  <a:lnTo>
                    <a:pt x="277" y="640"/>
                  </a:lnTo>
                  <a:lnTo>
                    <a:pt x="275" y="640"/>
                  </a:lnTo>
                  <a:lnTo>
                    <a:pt x="275" y="640"/>
                  </a:lnTo>
                  <a:lnTo>
                    <a:pt x="273" y="620"/>
                  </a:lnTo>
                  <a:lnTo>
                    <a:pt x="273" y="620"/>
                  </a:lnTo>
                  <a:lnTo>
                    <a:pt x="270" y="594"/>
                  </a:lnTo>
                  <a:lnTo>
                    <a:pt x="270" y="594"/>
                  </a:lnTo>
                  <a:lnTo>
                    <a:pt x="270" y="562"/>
                  </a:lnTo>
                  <a:lnTo>
                    <a:pt x="272" y="530"/>
                  </a:lnTo>
                  <a:lnTo>
                    <a:pt x="272" y="530"/>
                  </a:lnTo>
                  <a:lnTo>
                    <a:pt x="268" y="510"/>
                  </a:lnTo>
                  <a:lnTo>
                    <a:pt x="268" y="510"/>
                  </a:lnTo>
                  <a:lnTo>
                    <a:pt x="260" y="421"/>
                  </a:lnTo>
                  <a:lnTo>
                    <a:pt x="260" y="421"/>
                  </a:lnTo>
                  <a:lnTo>
                    <a:pt x="259" y="411"/>
                  </a:lnTo>
                  <a:lnTo>
                    <a:pt x="257" y="404"/>
                  </a:lnTo>
                  <a:lnTo>
                    <a:pt x="257" y="404"/>
                  </a:lnTo>
                  <a:lnTo>
                    <a:pt x="260" y="380"/>
                  </a:lnTo>
                  <a:lnTo>
                    <a:pt x="260" y="380"/>
                  </a:lnTo>
                  <a:lnTo>
                    <a:pt x="262" y="367"/>
                  </a:lnTo>
                  <a:lnTo>
                    <a:pt x="262" y="367"/>
                  </a:lnTo>
                  <a:lnTo>
                    <a:pt x="262" y="361"/>
                  </a:lnTo>
                  <a:lnTo>
                    <a:pt x="264" y="359"/>
                  </a:lnTo>
                  <a:lnTo>
                    <a:pt x="268" y="357"/>
                  </a:lnTo>
                  <a:lnTo>
                    <a:pt x="268" y="357"/>
                  </a:lnTo>
                  <a:lnTo>
                    <a:pt x="268" y="342"/>
                  </a:lnTo>
                  <a:lnTo>
                    <a:pt x="268" y="342"/>
                  </a:lnTo>
                  <a:lnTo>
                    <a:pt x="270" y="333"/>
                  </a:lnTo>
                  <a:lnTo>
                    <a:pt x="272" y="322"/>
                  </a:lnTo>
                  <a:lnTo>
                    <a:pt x="272" y="322"/>
                  </a:lnTo>
                  <a:lnTo>
                    <a:pt x="268" y="316"/>
                  </a:lnTo>
                  <a:lnTo>
                    <a:pt x="268" y="316"/>
                  </a:lnTo>
                  <a:lnTo>
                    <a:pt x="268" y="329"/>
                  </a:lnTo>
                  <a:lnTo>
                    <a:pt x="268" y="329"/>
                  </a:lnTo>
                  <a:lnTo>
                    <a:pt x="266" y="333"/>
                  </a:lnTo>
                  <a:lnTo>
                    <a:pt x="260" y="335"/>
                  </a:lnTo>
                  <a:lnTo>
                    <a:pt x="260" y="335"/>
                  </a:lnTo>
                  <a:lnTo>
                    <a:pt x="247" y="339"/>
                  </a:lnTo>
                  <a:lnTo>
                    <a:pt x="238" y="339"/>
                  </a:lnTo>
                  <a:lnTo>
                    <a:pt x="238" y="339"/>
                  </a:lnTo>
                  <a:lnTo>
                    <a:pt x="238" y="344"/>
                  </a:lnTo>
                  <a:lnTo>
                    <a:pt x="240" y="354"/>
                  </a:lnTo>
                  <a:lnTo>
                    <a:pt x="240" y="354"/>
                  </a:lnTo>
                  <a:lnTo>
                    <a:pt x="242" y="385"/>
                  </a:lnTo>
                  <a:lnTo>
                    <a:pt x="242" y="385"/>
                  </a:lnTo>
                  <a:lnTo>
                    <a:pt x="244" y="417"/>
                  </a:lnTo>
                  <a:lnTo>
                    <a:pt x="244" y="417"/>
                  </a:lnTo>
                  <a:lnTo>
                    <a:pt x="242" y="421"/>
                  </a:lnTo>
                  <a:lnTo>
                    <a:pt x="240" y="424"/>
                  </a:lnTo>
                  <a:lnTo>
                    <a:pt x="240" y="424"/>
                  </a:lnTo>
                  <a:lnTo>
                    <a:pt x="236" y="471"/>
                  </a:lnTo>
                  <a:lnTo>
                    <a:pt x="236" y="471"/>
                  </a:lnTo>
                  <a:lnTo>
                    <a:pt x="229" y="528"/>
                  </a:lnTo>
                  <a:lnTo>
                    <a:pt x="229" y="528"/>
                  </a:lnTo>
                  <a:lnTo>
                    <a:pt x="225" y="547"/>
                  </a:lnTo>
                  <a:lnTo>
                    <a:pt x="225" y="547"/>
                  </a:lnTo>
                  <a:lnTo>
                    <a:pt x="225" y="568"/>
                  </a:lnTo>
                  <a:lnTo>
                    <a:pt x="225" y="568"/>
                  </a:lnTo>
                  <a:lnTo>
                    <a:pt x="223" y="569"/>
                  </a:lnTo>
                  <a:lnTo>
                    <a:pt x="220" y="571"/>
                  </a:lnTo>
                  <a:lnTo>
                    <a:pt x="220" y="571"/>
                  </a:lnTo>
                  <a:lnTo>
                    <a:pt x="199" y="575"/>
                  </a:lnTo>
                  <a:lnTo>
                    <a:pt x="199" y="575"/>
                  </a:lnTo>
                  <a:lnTo>
                    <a:pt x="190" y="577"/>
                  </a:lnTo>
                  <a:lnTo>
                    <a:pt x="184" y="579"/>
                  </a:lnTo>
                  <a:lnTo>
                    <a:pt x="184" y="579"/>
                  </a:lnTo>
                  <a:lnTo>
                    <a:pt x="182" y="603"/>
                  </a:lnTo>
                  <a:lnTo>
                    <a:pt x="182" y="603"/>
                  </a:lnTo>
                  <a:lnTo>
                    <a:pt x="177" y="625"/>
                  </a:lnTo>
                  <a:lnTo>
                    <a:pt x="169" y="646"/>
                  </a:lnTo>
                  <a:lnTo>
                    <a:pt x="169" y="646"/>
                  </a:lnTo>
                  <a:lnTo>
                    <a:pt x="162" y="675"/>
                  </a:lnTo>
                  <a:lnTo>
                    <a:pt x="162" y="675"/>
                  </a:lnTo>
                  <a:lnTo>
                    <a:pt x="162" y="687"/>
                  </a:lnTo>
                  <a:lnTo>
                    <a:pt x="162" y="700"/>
                  </a:lnTo>
                  <a:lnTo>
                    <a:pt x="162" y="700"/>
                  </a:lnTo>
                  <a:lnTo>
                    <a:pt x="166" y="713"/>
                  </a:lnTo>
                  <a:lnTo>
                    <a:pt x="166" y="713"/>
                  </a:lnTo>
                  <a:lnTo>
                    <a:pt x="169" y="716"/>
                  </a:lnTo>
                  <a:lnTo>
                    <a:pt x="169" y="716"/>
                  </a:lnTo>
                  <a:lnTo>
                    <a:pt x="173" y="726"/>
                  </a:lnTo>
                  <a:lnTo>
                    <a:pt x="173" y="726"/>
                  </a:lnTo>
                  <a:lnTo>
                    <a:pt x="173" y="731"/>
                  </a:lnTo>
                  <a:lnTo>
                    <a:pt x="171" y="739"/>
                  </a:lnTo>
                  <a:lnTo>
                    <a:pt x="171" y="739"/>
                  </a:lnTo>
                  <a:lnTo>
                    <a:pt x="166" y="742"/>
                  </a:lnTo>
                  <a:lnTo>
                    <a:pt x="160" y="746"/>
                  </a:lnTo>
                  <a:lnTo>
                    <a:pt x="160" y="746"/>
                  </a:lnTo>
                  <a:lnTo>
                    <a:pt x="149" y="746"/>
                  </a:lnTo>
                  <a:lnTo>
                    <a:pt x="138" y="744"/>
                  </a:lnTo>
                  <a:lnTo>
                    <a:pt x="138" y="744"/>
                  </a:lnTo>
                  <a:lnTo>
                    <a:pt x="134" y="742"/>
                  </a:lnTo>
                  <a:lnTo>
                    <a:pt x="134" y="741"/>
                  </a:lnTo>
                  <a:lnTo>
                    <a:pt x="132" y="733"/>
                  </a:lnTo>
                  <a:lnTo>
                    <a:pt x="132" y="733"/>
                  </a:lnTo>
                  <a:lnTo>
                    <a:pt x="132" y="728"/>
                  </a:lnTo>
                  <a:lnTo>
                    <a:pt x="132" y="726"/>
                  </a:lnTo>
                  <a:lnTo>
                    <a:pt x="132" y="726"/>
                  </a:lnTo>
                  <a:lnTo>
                    <a:pt x="132" y="716"/>
                  </a:lnTo>
                  <a:lnTo>
                    <a:pt x="132" y="716"/>
                  </a:lnTo>
                  <a:lnTo>
                    <a:pt x="134" y="711"/>
                  </a:lnTo>
                  <a:lnTo>
                    <a:pt x="134" y="711"/>
                  </a:lnTo>
                  <a:lnTo>
                    <a:pt x="132" y="694"/>
                  </a:lnTo>
                  <a:lnTo>
                    <a:pt x="132" y="694"/>
                  </a:lnTo>
                  <a:lnTo>
                    <a:pt x="134" y="677"/>
                  </a:lnTo>
                  <a:lnTo>
                    <a:pt x="134" y="677"/>
                  </a:lnTo>
                  <a:lnTo>
                    <a:pt x="138" y="659"/>
                  </a:lnTo>
                  <a:lnTo>
                    <a:pt x="138" y="659"/>
                  </a:lnTo>
                  <a:lnTo>
                    <a:pt x="136" y="642"/>
                  </a:lnTo>
                  <a:lnTo>
                    <a:pt x="136" y="642"/>
                  </a:lnTo>
                  <a:lnTo>
                    <a:pt x="138" y="605"/>
                  </a:lnTo>
                  <a:lnTo>
                    <a:pt x="138" y="605"/>
                  </a:lnTo>
                  <a:lnTo>
                    <a:pt x="138" y="592"/>
                  </a:lnTo>
                  <a:lnTo>
                    <a:pt x="138" y="592"/>
                  </a:lnTo>
                  <a:lnTo>
                    <a:pt x="138" y="582"/>
                  </a:lnTo>
                  <a:lnTo>
                    <a:pt x="132" y="582"/>
                  </a:lnTo>
                  <a:lnTo>
                    <a:pt x="132" y="582"/>
                  </a:lnTo>
                  <a:lnTo>
                    <a:pt x="132" y="595"/>
                  </a:lnTo>
                  <a:lnTo>
                    <a:pt x="132" y="595"/>
                  </a:lnTo>
                  <a:lnTo>
                    <a:pt x="132" y="618"/>
                  </a:lnTo>
                  <a:lnTo>
                    <a:pt x="132" y="618"/>
                  </a:lnTo>
                  <a:lnTo>
                    <a:pt x="132" y="646"/>
                  </a:lnTo>
                  <a:lnTo>
                    <a:pt x="132" y="646"/>
                  </a:lnTo>
                  <a:lnTo>
                    <a:pt x="128" y="677"/>
                  </a:lnTo>
                  <a:lnTo>
                    <a:pt x="128" y="677"/>
                  </a:lnTo>
                  <a:lnTo>
                    <a:pt x="127" y="714"/>
                  </a:lnTo>
                  <a:lnTo>
                    <a:pt x="127" y="714"/>
                  </a:lnTo>
                  <a:lnTo>
                    <a:pt x="127" y="728"/>
                  </a:lnTo>
                  <a:lnTo>
                    <a:pt x="127" y="728"/>
                  </a:lnTo>
                  <a:lnTo>
                    <a:pt x="128" y="739"/>
                  </a:lnTo>
                  <a:lnTo>
                    <a:pt x="128" y="739"/>
                  </a:lnTo>
                  <a:lnTo>
                    <a:pt x="128" y="754"/>
                  </a:lnTo>
                  <a:lnTo>
                    <a:pt x="128" y="754"/>
                  </a:lnTo>
                  <a:lnTo>
                    <a:pt x="128" y="763"/>
                  </a:lnTo>
                  <a:lnTo>
                    <a:pt x="128" y="763"/>
                  </a:lnTo>
                  <a:lnTo>
                    <a:pt x="128" y="765"/>
                  </a:lnTo>
                  <a:lnTo>
                    <a:pt x="127" y="767"/>
                  </a:lnTo>
                  <a:lnTo>
                    <a:pt x="127" y="767"/>
                  </a:lnTo>
                  <a:lnTo>
                    <a:pt x="127" y="776"/>
                  </a:lnTo>
                  <a:lnTo>
                    <a:pt x="127" y="776"/>
                  </a:lnTo>
                  <a:lnTo>
                    <a:pt x="125" y="778"/>
                  </a:lnTo>
                  <a:lnTo>
                    <a:pt x="123" y="780"/>
                  </a:lnTo>
                  <a:lnTo>
                    <a:pt x="123" y="780"/>
                  </a:lnTo>
                  <a:lnTo>
                    <a:pt x="108" y="781"/>
                  </a:lnTo>
                  <a:lnTo>
                    <a:pt x="108" y="781"/>
                  </a:lnTo>
                  <a:lnTo>
                    <a:pt x="95" y="781"/>
                  </a:lnTo>
                  <a:lnTo>
                    <a:pt x="84" y="781"/>
                  </a:lnTo>
                  <a:lnTo>
                    <a:pt x="84" y="781"/>
                  </a:lnTo>
                  <a:lnTo>
                    <a:pt x="80" y="780"/>
                  </a:lnTo>
                  <a:lnTo>
                    <a:pt x="76" y="774"/>
                  </a:lnTo>
                  <a:lnTo>
                    <a:pt x="76" y="774"/>
                  </a:lnTo>
                  <a:lnTo>
                    <a:pt x="80" y="768"/>
                  </a:lnTo>
                  <a:lnTo>
                    <a:pt x="84" y="761"/>
                  </a:lnTo>
                  <a:lnTo>
                    <a:pt x="84" y="761"/>
                  </a:lnTo>
                  <a:lnTo>
                    <a:pt x="91" y="750"/>
                  </a:lnTo>
                  <a:lnTo>
                    <a:pt x="91" y="750"/>
                  </a:lnTo>
                  <a:lnTo>
                    <a:pt x="93" y="748"/>
                  </a:lnTo>
                  <a:lnTo>
                    <a:pt x="93" y="748"/>
                  </a:lnTo>
                  <a:lnTo>
                    <a:pt x="95" y="742"/>
                  </a:lnTo>
                  <a:lnTo>
                    <a:pt x="97" y="735"/>
                  </a:lnTo>
                  <a:lnTo>
                    <a:pt x="97" y="735"/>
                  </a:lnTo>
                  <a:lnTo>
                    <a:pt x="99" y="728"/>
                  </a:lnTo>
                  <a:lnTo>
                    <a:pt x="99" y="718"/>
                  </a:lnTo>
                  <a:lnTo>
                    <a:pt x="99" y="718"/>
                  </a:lnTo>
                  <a:lnTo>
                    <a:pt x="95" y="698"/>
                  </a:lnTo>
                  <a:lnTo>
                    <a:pt x="95" y="698"/>
                  </a:lnTo>
                  <a:lnTo>
                    <a:pt x="84" y="629"/>
                  </a:lnTo>
                  <a:lnTo>
                    <a:pt x="84" y="629"/>
                  </a:lnTo>
                  <a:lnTo>
                    <a:pt x="84" y="601"/>
                  </a:lnTo>
                  <a:lnTo>
                    <a:pt x="84" y="582"/>
                  </a:lnTo>
                  <a:lnTo>
                    <a:pt x="84" y="582"/>
                  </a:lnTo>
                  <a:lnTo>
                    <a:pt x="82" y="581"/>
                  </a:lnTo>
                  <a:lnTo>
                    <a:pt x="82" y="577"/>
                  </a:lnTo>
                  <a:lnTo>
                    <a:pt x="82" y="577"/>
                  </a:lnTo>
                  <a:lnTo>
                    <a:pt x="82" y="527"/>
                  </a:lnTo>
                  <a:lnTo>
                    <a:pt x="82" y="527"/>
                  </a:lnTo>
                  <a:lnTo>
                    <a:pt x="78" y="517"/>
                  </a:lnTo>
                  <a:lnTo>
                    <a:pt x="74" y="508"/>
                  </a:lnTo>
                  <a:lnTo>
                    <a:pt x="74" y="508"/>
                  </a:lnTo>
                  <a:lnTo>
                    <a:pt x="73" y="495"/>
                  </a:lnTo>
                  <a:lnTo>
                    <a:pt x="73" y="495"/>
                  </a:lnTo>
                  <a:lnTo>
                    <a:pt x="71" y="486"/>
                  </a:lnTo>
                  <a:lnTo>
                    <a:pt x="73" y="478"/>
                  </a:lnTo>
                  <a:lnTo>
                    <a:pt x="73" y="478"/>
                  </a:lnTo>
                  <a:lnTo>
                    <a:pt x="71" y="474"/>
                  </a:lnTo>
                  <a:lnTo>
                    <a:pt x="71" y="474"/>
                  </a:lnTo>
                  <a:lnTo>
                    <a:pt x="48" y="480"/>
                  </a:lnTo>
                  <a:lnTo>
                    <a:pt x="48" y="480"/>
                  </a:lnTo>
                  <a:lnTo>
                    <a:pt x="13" y="476"/>
                  </a:lnTo>
                  <a:lnTo>
                    <a:pt x="13" y="476"/>
                  </a:lnTo>
                  <a:lnTo>
                    <a:pt x="7" y="476"/>
                  </a:lnTo>
                  <a:lnTo>
                    <a:pt x="2" y="473"/>
                  </a:lnTo>
                  <a:lnTo>
                    <a:pt x="2" y="473"/>
                  </a:lnTo>
                  <a:lnTo>
                    <a:pt x="0" y="469"/>
                  </a:lnTo>
                  <a:lnTo>
                    <a:pt x="0" y="461"/>
                  </a:lnTo>
                  <a:lnTo>
                    <a:pt x="0" y="461"/>
                  </a:lnTo>
                  <a:lnTo>
                    <a:pt x="9" y="437"/>
                  </a:lnTo>
                  <a:lnTo>
                    <a:pt x="9" y="437"/>
                  </a:lnTo>
                  <a:lnTo>
                    <a:pt x="15" y="424"/>
                  </a:lnTo>
                  <a:lnTo>
                    <a:pt x="15" y="424"/>
                  </a:lnTo>
                  <a:lnTo>
                    <a:pt x="19" y="413"/>
                  </a:lnTo>
                  <a:lnTo>
                    <a:pt x="19" y="413"/>
                  </a:lnTo>
                  <a:lnTo>
                    <a:pt x="20" y="400"/>
                  </a:lnTo>
                  <a:lnTo>
                    <a:pt x="20" y="400"/>
                  </a:lnTo>
                  <a:lnTo>
                    <a:pt x="26" y="380"/>
                  </a:lnTo>
                  <a:lnTo>
                    <a:pt x="26" y="380"/>
                  </a:lnTo>
                  <a:lnTo>
                    <a:pt x="30" y="355"/>
                  </a:lnTo>
                  <a:lnTo>
                    <a:pt x="33" y="331"/>
                  </a:lnTo>
                  <a:lnTo>
                    <a:pt x="33" y="331"/>
                  </a:lnTo>
                  <a:lnTo>
                    <a:pt x="37" y="318"/>
                  </a:lnTo>
                  <a:lnTo>
                    <a:pt x="41" y="301"/>
                  </a:lnTo>
                  <a:lnTo>
                    <a:pt x="41" y="301"/>
                  </a:lnTo>
                  <a:lnTo>
                    <a:pt x="37" y="298"/>
                  </a:lnTo>
                  <a:lnTo>
                    <a:pt x="37" y="292"/>
                  </a:lnTo>
                  <a:lnTo>
                    <a:pt x="37" y="29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33" name="Freeform 1573"/>
            <p:cNvSpPr>
              <a:spLocks noChangeAspect="1" noEditPoints="1"/>
            </p:cNvSpPr>
            <p:nvPr/>
          </p:nvSpPr>
          <p:spPr bwMode="auto">
            <a:xfrm>
              <a:off x="3384599" y="4010963"/>
              <a:ext cx="255171" cy="522000"/>
            </a:xfrm>
            <a:custGeom>
              <a:avLst/>
              <a:gdLst>
                <a:gd name="T0" fmla="*/ 308 w 394"/>
                <a:gd name="T1" fmla="*/ 804 h 806"/>
                <a:gd name="T2" fmla="*/ 286 w 394"/>
                <a:gd name="T3" fmla="*/ 778 h 806"/>
                <a:gd name="T4" fmla="*/ 281 w 394"/>
                <a:gd name="T5" fmla="*/ 743 h 806"/>
                <a:gd name="T6" fmla="*/ 279 w 394"/>
                <a:gd name="T7" fmla="*/ 719 h 806"/>
                <a:gd name="T8" fmla="*/ 271 w 394"/>
                <a:gd name="T9" fmla="*/ 627 h 806"/>
                <a:gd name="T10" fmla="*/ 260 w 394"/>
                <a:gd name="T11" fmla="*/ 553 h 806"/>
                <a:gd name="T12" fmla="*/ 251 w 394"/>
                <a:gd name="T13" fmla="*/ 540 h 806"/>
                <a:gd name="T14" fmla="*/ 249 w 394"/>
                <a:gd name="T15" fmla="*/ 603 h 806"/>
                <a:gd name="T16" fmla="*/ 254 w 394"/>
                <a:gd name="T17" fmla="*/ 706 h 806"/>
                <a:gd name="T18" fmla="*/ 249 w 394"/>
                <a:gd name="T19" fmla="*/ 748 h 806"/>
                <a:gd name="T20" fmla="*/ 232 w 394"/>
                <a:gd name="T21" fmla="*/ 793 h 806"/>
                <a:gd name="T22" fmla="*/ 186 w 394"/>
                <a:gd name="T23" fmla="*/ 782 h 806"/>
                <a:gd name="T24" fmla="*/ 202 w 394"/>
                <a:gd name="T25" fmla="*/ 752 h 806"/>
                <a:gd name="T26" fmla="*/ 201 w 394"/>
                <a:gd name="T27" fmla="*/ 726 h 806"/>
                <a:gd name="T28" fmla="*/ 187 w 394"/>
                <a:gd name="T29" fmla="*/ 605 h 806"/>
                <a:gd name="T30" fmla="*/ 182 w 394"/>
                <a:gd name="T31" fmla="*/ 642 h 806"/>
                <a:gd name="T32" fmla="*/ 169 w 394"/>
                <a:gd name="T33" fmla="*/ 676 h 806"/>
                <a:gd name="T34" fmla="*/ 124 w 394"/>
                <a:gd name="T35" fmla="*/ 722 h 806"/>
                <a:gd name="T36" fmla="*/ 156 w 394"/>
                <a:gd name="T37" fmla="*/ 778 h 806"/>
                <a:gd name="T38" fmla="*/ 135 w 394"/>
                <a:gd name="T39" fmla="*/ 804 h 806"/>
                <a:gd name="T40" fmla="*/ 81 w 394"/>
                <a:gd name="T41" fmla="*/ 784 h 806"/>
                <a:gd name="T42" fmla="*/ 72 w 394"/>
                <a:gd name="T43" fmla="*/ 746 h 806"/>
                <a:gd name="T44" fmla="*/ 46 w 394"/>
                <a:gd name="T45" fmla="*/ 681 h 806"/>
                <a:gd name="T46" fmla="*/ 22 w 394"/>
                <a:gd name="T47" fmla="*/ 650 h 806"/>
                <a:gd name="T48" fmla="*/ 7 w 394"/>
                <a:gd name="T49" fmla="*/ 607 h 806"/>
                <a:gd name="T50" fmla="*/ 20 w 394"/>
                <a:gd name="T51" fmla="*/ 358 h 806"/>
                <a:gd name="T52" fmla="*/ 14 w 394"/>
                <a:gd name="T53" fmla="*/ 283 h 806"/>
                <a:gd name="T54" fmla="*/ 13 w 394"/>
                <a:gd name="T55" fmla="*/ 265 h 806"/>
                <a:gd name="T56" fmla="*/ 1 w 394"/>
                <a:gd name="T57" fmla="*/ 199 h 806"/>
                <a:gd name="T58" fmla="*/ 31 w 394"/>
                <a:gd name="T59" fmla="*/ 147 h 806"/>
                <a:gd name="T60" fmla="*/ 67 w 394"/>
                <a:gd name="T61" fmla="*/ 125 h 806"/>
                <a:gd name="T62" fmla="*/ 59 w 394"/>
                <a:gd name="T63" fmla="*/ 95 h 806"/>
                <a:gd name="T64" fmla="*/ 72 w 394"/>
                <a:gd name="T65" fmla="*/ 56 h 806"/>
                <a:gd name="T66" fmla="*/ 128 w 394"/>
                <a:gd name="T67" fmla="*/ 58 h 806"/>
                <a:gd name="T68" fmla="*/ 113 w 394"/>
                <a:gd name="T69" fmla="*/ 136 h 806"/>
                <a:gd name="T70" fmla="*/ 147 w 394"/>
                <a:gd name="T71" fmla="*/ 155 h 806"/>
                <a:gd name="T72" fmla="*/ 187 w 394"/>
                <a:gd name="T73" fmla="*/ 129 h 806"/>
                <a:gd name="T74" fmla="*/ 191 w 394"/>
                <a:gd name="T75" fmla="*/ 67 h 806"/>
                <a:gd name="T76" fmla="*/ 189 w 394"/>
                <a:gd name="T77" fmla="*/ 26 h 806"/>
                <a:gd name="T78" fmla="*/ 241 w 394"/>
                <a:gd name="T79" fmla="*/ 2 h 806"/>
                <a:gd name="T80" fmla="*/ 267 w 394"/>
                <a:gd name="T81" fmla="*/ 28 h 806"/>
                <a:gd name="T82" fmla="*/ 264 w 394"/>
                <a:gd name="T83" fmla="*/ 77 h 806"/>
                <a:gd name="T84" fmla="*/ 346 w 394"/>
                <a:gd name="T85" fmla="*/ 138 h 806"/>
                <a:gd name="T86" fmla="*/ 379 w 394"/>
                <a:gd name="T87" fmla="*/ 257 h 806"/>
                <a:gd name="T88" fmla="*/ 364 w 394"/>
                <a:gd name="T89" fmla="*/ 361 h 806"/>
                <a:gd name="T90" fmla="*/ 346 w 394"/>
                <a:gd name="T91" fmla="*/ 434 h 806"/>
                <a:gd name="T92" fmla="*/ 340 w 394"/>
                <a:gd name="T93" fmla="*/ 622 h 806"/>
                <a:gd name="T94" fmla="*/ 336 w 394"/>
                <a:gd name="T95" fmla="*/ 735 h 806"/>
                <a:gd name="T96" fmla="*/ 334 w 394"/>
                <a:gd name="T97" fmla="*/ 759 h 806"/>
                <a:gd name="T98" fmla="*/ 331 w 394"/>
                <a:gd name="T99" fmla="*/ 265 h 806"/>
                <a:gd name="T100" fmla="*/ 333 w 394"/>
                <a:gd name="T101" fmla="*/ 263 h 806"/>
                <a:gd name="T102" fmla="*/ 160 w 394"/>
                <a:gd name="T103" fmla="*/ 352 h 806"/>
                <a:gd name="T104" fmla="*/ 165 w 394"/>
                <a:gd name="T105" fmla="*/ 415 h 806"/>
                <a:gd name="T106" fmla="*/ 174 w 394"/>
                <a:gd name="T107" fmla="*/ 471 h 806"/>
                <a:gd name="T108" fmla="*/ 173 w 394"/>
                <a:gd name="T109" fmla="*/ 380 h 806"/>
                <a:gd name="T110" fmla="*/ 154 w 394"/>
                <a:gd name="T111" fmla="*/ 322 h 806"/>
                <a:gd name="T112" fmla="*/ 96 w 394"/>
                <a:gd name="T113" fmla="*/ 728 h 806"/>
                <a:gd name="T114" fmla="*/ 331 w 394"/>
                <a:gd name="T115" fmla="*/ 758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 h="806">
                  <a:moveTo>
                    <a:pt x="333" y="763"/>
                  </a:moveTo>
                  <a:lnTo>
                    <a:pt x="333" y="763"/>
                  </a:lnTo>
                  <a:lnTo>
                    <a:pt x="340" y="780"/>
                  </a:lnTo>
                  <a:lnTo>
                    <a:pt x="344" y="789"/>
                  </a:lnTo>
                  <a:lnTo>
                    <a:pt x="346" y="800"/>
                  </a:lnTo>
                  <a:lnTo>
                    <a:pt x="346" y="800"/>
                  </a:lnTo>
                  <a:lnTo>
                    <a:pt x="333" y="804"/>
                  </a:lnTo>
                  <a:lnTo>
                    <a:pt x="316" y="804"/>
                  </a:lnTo>
                  <a:lnTo>
                    <a:pt x="308" y="804"/>
                  </a:lnTo>
                  <a:lnTo>
                    <a:pt x="303" y="802"/>
                  </a:lnTo>
                  <a:lnTo>
                    <a:pt x="297" y="799"/>
                  </a:lnTo>
                  <a:lnTo>
                    <a:pt x="295" y="793"/>
                  </a:lnTo>
                  <a:lnTo>
                    <a:pt x="295" y="793"/>
                  </a:lnTo>
                  <a:lnTo>
                    <a:pt x="297" y="787"/>
                  </a:lnTo>
                  <a:lnTo>
                    <a:pt x="297" y="784"/>
                  </a:lnTo>
                  <a:lnTo>
                    <a:pt x="295" y="782"/>
                  </a:lnTo>
                  <a:lnTo>
                    <a:pt x="295" y="782"/>
                  </a:lnTo>
                  <a:lnTo>
                    <a:pt x="286" y="778"/>
                  </a:lnTo>
                  <a:lnTo>
                    <a:pt x="282" y="776"/>
                  </a:lnTo>
                  <a:lnTo>
                    <a:pt x="281" y="773"/>
                  </a:lnTo>
                  <a:lnTo>
                    <a:pt x="281" y="773"/>
                  </a:lnTo>
                  <a:lnTo>
                    <a:pt x="281" y="767"/>
                  </a:lnTo>
                  <a:lnTo>
                    <a:pt x="282" y="759"/>
                  </a:lnTo>
                  <a:lnTo>
                    <a:pt x="284" y="754"/>
                  </a:lnTo>
                  <a:lnTo>
                    <a:pt x="284" y="746"/>
                  </a:lnTo>
                  <a:lnTo>
                    <a:pt x="284" y="746"/>
                  </a:lnTo>
                  <a:lnTo>
                    <a:pt x="281" y="743"/>
                  </a:lnTo>
                  <a:lnTo>
                    <a:pt x="279" y="735"/>
                  </a:lnTo>
                  <a:lnTo>
                    <a:pt x="279" y="735"/>
                  </a:lnTo>
                  <a:lnTo>
                    <a:pt x="279" y="732"/>
                  </a:lnTo>
                  <a:lnTo>
                    <a:pt x="281" y="728"/>
                  </a:lnTo>
                  <a:lnTo>
                    <a:pt x="286" y="724"/>
                  </a:lnTo>
                  <a:lnTo>
                    <a:pt x="286" y="724"/>
                  </a:lnTo>
                  <a:lnTo>
                    <a:pt x="282" y="720"/>
                  </a:lnTo>
                  <a:lnTo>
                    <a:pt x="279" y="719"/>
                  </a:lnTo>
                  <a:lnTo>
                    <a:pt x="279" y="719"/>
                  </a:lnTo>
                  <a:lnTo>
                    <a:pt x="275" y="713"/>
                  </a:lnTo>
                  <a:lnTo>
                    <a:pt x="271" y="702"/>
                  </a:lnTo>
                  <a:lnTo>
                    <a:pt x="271" y="691"/>
                  </a:lnTo>
                  <a:lnTo>
                    <a:pt x="271" y="679"/>
                  </a:lnTo>
                  <a:lnTo>
                    <a:pt x="271" y="679"/>
                  </a:lnTo>
                  <a:lnTo>
                    <a:pt x="273" y="661"/>
                  </a:lnTo>
                  <a:lnTo>
                    <a:pt x="273" y="644"/>
                  </a:lnTo>
                  <a:lnTo>
                    <a:pt x="273" y="644"/>
                  </a:lnTo>
                  <a:lnTo>
                    <a:pt x="271" y="627"/>
                  </a:lnTo>
                  <a:lnTo>
                    <a:pt x="267" y="609"/>
                  </a:lnTo>
                  <a:lnTo>
                    <a:pt x="267" y="609"/>
                  </a:lnTo>
                  <a:lnTo>
                    <a:pt x="266" y="588"/>
                  </a:lnTo>
                  <a:lnTo>
                    <a:pt x="266" y="579"/>
                  </a:lnTo>
                  <a:lnTo>
                    <a:pt x="264" y="570"/>
                  </a:lnTo>
                  <a:lnTo>
                    <a:pt x="264" y="570"/>
                  </a:lnTo>
                  <a:lnTo>
                    <a:pt x="260" y="560"/>
                  </a:lnTo>
                  <a:lnTo>
                    <a:pt x="260" y="560"/>
                  </a:lnTo>
                  <a:lnTo>
                    <a:pt x="260" y="553"/>
                  </a:lnTo>
                  <a:lnTo>
                    <a:pt x="260" y="546"/>
                  </a:lnTo>
                  <a:lnTo>
                    <a:pt x="260" y="531"/>
                  </a:lnTo>
                  <a:lnTo>
                    <a:pt x="260" y="531"/>
                  </a:lnTo>
                  <a:lnTo>
                    <a:pt x="258" y="514"/>
                  </a:lnTo>
                  <a:lnTo>
                    <a:pt x="254" y="499"/>
                  </a:lnTo>
                  <a:lnTo>
                    <a:pt x="254" y="499"/>
                  </a:lnTo>
                  <a:lnTo>
                    <a:pt x="253" y="512"/>
                  </a:lnTo>
                  <a:lnTo>
                    <a:pt x="251" y="525"/>
                  </a:lnTo>
                  <a:lnTo>
                    <a:pt x="251" y="540"/>
                  </a:lnTo>
                  <a:lnTo>
                    <a:pt x="249" y="553"/>
                  </a:lnTo>
                  <a:lnTo>
                    <a:pt x="249" y="553"/>
                  </a:lnTo>
                  <a:lnTo>
                    <a:pt x="245" y="564"/>
                  </a:lnTo>
                  <a:lnTo>
                    <a:pt x="245" y="564"/>
                  </a:lnTo>
                  <a:lnTo>
                    <a:pt x="245" y="570"/>
                  </a:lnTo>
                  <a:lnTo>
                    <a:pt x="245" y="577"/>
                  </a:lnTo>
                  <a:lnTo>
                    <a:pt x="249" y="588"/>
                  </a:lnTo>
                  <a:lnTo>
                    <a:pt x="249" y="588"/>
                  </a:lnTo>
                  <a:lnTo>
                    <a:pt x="249" y="603"/>
                  </a:lnTo>
                  <a:lnTo>
                    <a:pt x="249" y="622"/>
                  </a:lnTo>
                  <a:lnTo>
                    <a:pt x="249" y="622"/>
                  </a:lnTo>
                  <a:lnTo>
                    <a:pt x="249" y="655"/>
                  </a:lnTo>
                  <a:lnTo>
                    <a:pt x="249" y="655"/>
                  </a:lnTo>
                  <a:lnTo>
                    <a:pt x="247" y="672"/>
                  </a:lnTo>
                  <a:lnTo>
                    <a:pt x="247" y="685"/>
                  </a:lnTo>
                  <a:lnTo>
                    <a:pt x="247" y="685"/>
                  </a:lnTo>
                  <a:lnTo>
                    <a:pt x="251" y="694"/>
                  </a:lnTo>
                  <a:lnTo>
                    <a:pt x="254" y="706"/>
                  </a:lnTo>
                  <a:lnTo>
                    <a:pt x="254" y="706"/>
                  </a:lnTo>
                  <a:lnTo>
                    <a:pt x="253" y="713"/>
                  </a:lnTo>
                  <a:lnTo>
                    <a:pt x="253" y="722"/>
                  </a:lnTo>
                  <a:lnTo>
                    <a:pt x="253" y="722"/>
                  </a:lnTo>
                  <a:lnTo>
                    <a:pt x="253" y="728"/>
                  </a:lnTo>
                  <a:lnTo>
                    <a:pt x="254" y="732"/>
                  </a:lnTo>
                  <a:lnTo>
                    <a:pt x="254" y="732"/>
                  </a:lnTo>
                  <a:lnTo>
                    <a:pt x="254" y="741"/>
                  </a:lnTo>
                  <a:lnTo>
                    <a:pt x="249" y="748"/>
                  </a:lnTo>
                  <a:lnTo>
                    <a:pt x="249" y="748"/>
                  </a:lnTo>
                  <a:lnTo>
                    <a:pt x="253" y="759"/>
                  </a:lnTo>
                  <a:lnTo>
                    <a:pt x="253" y="773"/>
                  </a:lnTo>
                  <a:lnTo>
                    <a:pt x="253" y="773"/>
                  </a:lnTo>
                  <a:lnTo>
                    <a:pt x="249" y="776"/>
                  </a:lnTo>
                  <a:lnTo>
                    <a:pt x="245" y="778"/>
                  </a:lnTo>
                  <a:lnTo>
                    <a:pt x="234" y="782"/>
                  </a:lnTo>
                  <a:lnTo>
                    <a:pt x="234" y="782"/>
                  </a:lnTo>
                  <a:lnTo>
                    <a:pt x="232" y="793"/>
                  </a:lnTo>
                  <a:lnTo>
                    <a:pt x="232" y="793"/>
                  </a:lnTo>
                  <a:lnTo>
                    <a:pt x="228" y="795"/>
                  </a:lnTo>
                  <a:lnTo>
                    <a:pt x="221" y="799"/>
                  </a:lnTo>
                  <a:lnTo>
                    <a:pt x="208" y="800"/>
                  </a:lnTo>
                  <a:lnTo>
                    <a:pt x="193" y="799"/>
                  </a:lnTo>
                  <a:lnTo>
                    <a:pt x="182" y="795"/>
                  </a:lnTo>
                  <a:lnTo>
                    <a:pt x="182" y="795"/>
                  </a:lnTo>
                  <a:lnTo>
                    <a:pt x="182" y="787"/>
                  </a:lnTo>
                  <a:lnTo>
                    <a:pt x="186" y="782"/>
                  </a:lnTo>
                  <a:lnTo>
                    <a:pt x="191" y="773"/>
                  </a:lnTo>
                  <a:lnTo>
                    <a:pt x="199" y="763"/>
                  </a:lnTo>
                  <a:lnTo>
                    <a:pt x="204" y="754"/>
                  </a:lnTo>
                  <a:lnTo>
                    <a:pt x="204" y="754"/>
                  </a:lnTo>
                  <a:lnTo>
                    <a:pt x="204" y="752"/>
                  </a:lnTo>
                  <a:lnTo>
                    <a:pt x="204" y="752"/>
                  </a:lnTo>
                  <a:lnTo>
                    <a:pt x="202" y="752"/>
                  </a:lnTo>
                  <a:lnTo>
                    <a:pt x="202" y="752"/>
                  </a:lnTo>
                  <a:lnTo>
                    <a:pt x="202" y="752"/>
                  </a:lnTo>
                  <a:lnTo>
                    <a:pt x="204" y="750"/>
                  </a:lnTo>
                  <a:lnTo>
                    <a:pt x="206" y="748"/>
                  </a:lnTo>
                  <a:lnTo>
                    <a:pt x="206" y="746"/>
                  </a:lnTo>
                  <a:lnTo>
                    <a:pt x="206" y="746"/>
                  </a:lnTo>
                  <a:lnTo>
                    <a:pt x="199" y="735"/>
                  </a:lnTo>
                  <a:lnTo>
                    <a:pt x="197" y="730"/>
                  </a:lnTo>
                  <a:lnTo>
                    <a:pt x="197" y="728"/>
                  </a:lnTo>
                  <a:lnTo>
                    <a:pt x="201" y="726"/>
                  </a:lnTo>
                  <a:lnTo>
                    <a:pt x="201" y="726"/>
                  </a:lnTo>
                  <a:lnTo>
                    <a:pt x="197" y="720"/>
                  </a:lnTo>
                  <a:lnTo>
                    <a:pt x="195" y="715"/>
                  </a:lnTo>
                  <a:lnTo>
                    <a:pt x="191" y="702"/>
                  </a:lnTo>
                  <a:lnTo>
                    <a:pt x="191" y="702"/>
                  </a:lnTo>
                  <a:lnTo>
                    <a:pt x="191" y="665"/>
                  </a:lnTo>
                  <a:lnTo>
                    <a:pt x="191" y="646"/>
                  </a:lnTo>
                  <a:lnTo>
                    <a:pt x="189" y="627"/>
                  </a:lnTo>
                  <a:lnTo>
                    <a:pt x="189" y="627"/>
                  </a:lnTo>
                  <a:lnTo>
                    <a:pt x="187" y="605"/>
                  </a:lnTo>
                  <a:lnTo>
                    <a:pt x="187" y="605"/>
                  </a:lnTo>
                  <a:lnTo>
                    <a:pt x="186" y="588"/>
                  </a:lnTo>
                  <a:lnTo>
                    <a:pt x="184" y="572"/>
                  </a:lnTo>
                  <a:lnTo>
                    <a:pt x="178" y="538"/>
                  </a:lnTo>
                  <a:lnTo>
                    <a:pt x="178" y="538"/>
                  </a:lnTo>
                  <a:lnTo>
                    <a:pt x="180" y="590"/>
                  </a:lnTo>
                  <a:lnTo>
                    <a:pt x="186" y="640"/>
                  </a:lnTo>
                  <a:lnTo>
                    <a:pt x="186" y="640"/>
                  </a:lnTo>
                  <a:lnTo>
                    <a:pt x="182" y="642"/>
                  </a:lnTo>
                  <a:lnTo>
                    <a:pt x="176" y="642"/>
                  </a:lnTo>
                  <a:lnTo>
                    <a:pt x="171" y="644"/>
                  </a:lnTo>
                  <a:lnTo>
                    <a:pt x="169" y="648"/>
                  </a:lnTo>
                  <a:lnTo>
                    <a:pt x="169" y="648"/>
                  </a:lnTo>
                  <a:lnTo>
                    <a:pt x="169" y="653"/>
                  </a:lnTo>
                  <a:lnTo>
                    <a:pt x="169" y="663"/>
                  </a:lnTo>
                  <a:lnTo>
                    <a:pt x="169" y="663"/>
                  </a:lnTo>
                  <a:lnTo>
                    <a:pt x="169" y="676"/>
                  </a:lnTo>
                  <a:lnTo>
                    <a:pt x="169" y="676"/>
                  </a:lnTo>
                  <a:lnTo>
                    <a:pt x="161" y="681"/>
                  </a:lnTo>
                  <a:lnTo>
                    <a:pt x="154" y="685"/>
                  </a:lnTo>
                  <a:lnTo>
                    <a:pt x="134" y="693"/>
                  </a:lnTo>
                  <a:lnTo>
                    <a:pt x="134" y="693"/>
                  </a:lnTo>
                  <a:lnTo>
                    <a:pt x="132" y="700"/>
                  </a:lnTo>
                  <a:lnTo>
                    <a:pt x="130" y="707"/>
                  </a:lnTo>
                  <a:lnTo>
                    <a:pt x="126" y="715"/>
                  </a:lnTo>
                  <a:lnTo>
                    <a:pt x="124" y="722"/>
                  </a:lnTo>
                  <a:lnTo>
                    <a:pt x="124" y="722"/>
                  </a:lnTo>
                  <a:lnTo>
                    <a:pt x="124" y="735"/>
                  </a:lnTo>
                  <a:lnTo>
                    <a:pt x="128" y="745"/>
                  </a:lnTo>
                  <a:lnTo>
                    <a:pt x="137" y="761"/>
                  </a:lnTo>
                  <a:lnTo>
                    <a:pt x="137" y="761"/>
                  </a:lnTo>
                  <a:lnTo>
                    <a:pt x="141" y="767"/>
                  </a:lnTo>
                  <a:lnTo>
                    <a:pt x="147" y="769"/>
                  </a:lnTo>
                  <a:lnTo>
                    <a:pt x="150" y="773"/>
                  </a:lnTo>
                  <a:lnTo>
                    <a:pt x="156" y="778"/>
                  </a:lnTo>
                  <a:lnTo>
                    <a:pt x="156" y="778"/>
                  </a:lnTo>
                  <a:lnTo>
                    <a:pt x="167" y="799"/>
                  </a:lnTo>
                  <a:lnTo>
                    <a:pt x="167" y="799"/>
                  </a:lnTo>
                  <a:lnTo>
                    <a:pt x="158" y="800"/>
                  </a:lnTo>
                  <a:lnTo>
                    <a:pt x="148" y="799"/>
                  </a:lnTo>
                  <a:lnTo>
                    <a:pt x="141" y="795"/>
                  </a:lnTo>
                  <a:lnTo>
                    <a:pt x="132" y="793"/>
                  </a:lnTo>
                  <a:lnTo>
                    <a:pt x="132" y="793"/>
                  </a:lnTo>
                  <a:lnTo>
                    <a:pt x="134" y="799"/>
                  </a:lnTo>
                  <a:lnTo>
                    <a:pt x="135" y="804"/>
                  </a:lnTo>
                  <a:lnTo>
                    <a:pt x="135" y="804"/>
                  </a:lnTo>
                  <a:lnTo>
                    <a:pt x="130" y="806"/>
                  </a:lnTo>
                  <a:lnTo>
                    <a:pt x="124" y="804"/>
                  </a:lnTo>
                  <a:lnTo>
                    <a:pt x="124" y="804"/>
                  </a:lnTo>
                  <a:lnTo>
                    <a:pt x="115" y="802"/>
                  </a:lnTo>
                  <a:lnTo>
                    <a:pt x="104" y="800"/>
                  </a:lnTo>
                  <a:lnTo>
                    <a:pt x="83" y="793"/>
                  </a:lnTo>
                  <a:lnTo>
                    <a:pt x="83" y="793"/>
                  </a:lnTo>
                  <a:lnTo>
                    <a:pt x="81" y="784"/>
                  </a:lnTo>
                  <a:lnTo>
                    <a:pt x="78" y="776"/>
                  </a:lnTo>
                  <a:lnTo>
                    <a:pt x="68" y="761"/>
                  </a:lnTo>
                  <a:lnTo>
                    <a:pt x="68" y="761"/>
                  </a:lnTo>
                  <a:lnTo>
                    <a:pt x="70" y="758"/>
                  </a:lnTo>
                  <a:lnTo>
                    <a:pt x="72" y="754"/>
                  </a:lnTo>
                  <a:lnTo>
                    <a:pt x="72" y="754"/>
                  </a:lnTo>
                  <a:lnTo>
                    <a:pt x="72" y="750"/>
                  </a:lnTo>
                  <a:lnTo>
                    <a:pt x="72" y="746"/>
                  </a:lnTo>
                  <a:lnTo>
                    <a:pt x="72" y="746"/>
                  </a:lnTo>
                  <a:lnTo>
                    <a:pt x="72" y="730"/>
                  </a:lnTo>
                  <a:lnTo>
                    <a:pt x="72" y="730"/>
                  </a:lnTo>
                  <a:lnTo>
                    <a:pt x="67" y="707"/>
                  </a:lnTo>
                  <a:lnTo>
                    <a:pt x="67" y="707"/>
                  </a:lnTo>
                  <a:lnTo>
                    <a:pt x="65" y="696"/>
                  </a:lnTo>
                  <a:lnTo>
                    <a:pt x="61" y="687"/>
                  </a:lnTo>
                  <a:lnTo>
                    <a:pt x="61" y="687"/>
                  </a:lnTo>
                  <a:lnTo>
                    <a:pt x="54" y="683"/>
                  </a:lnTo>
                  <a:lnTo>
                    <a:pt x="46" y="681"/>
                  </a:lnTo>
                  <a:lnTo>
                    <a:pt x="46" y="681"/>
                  </a:lnTo>
                  <a:lnTo>
                    <a:pt x="39" y="676"/>
                  </a:lnTo>
                  <a:lnTo>
                    <a:pt x="33" y="670"/>
                  </a:lnTo>
                  <a:lnTo>
                    <a:pt x="33" y="670"/>
                  </a:lnTo>
                  <a:lnTo>
                    <a:pt x="26" y="668"/>
                  </a:lnTo>
                  <a:lnTo>
                    <a:pt x="24" y="666"/>
                  </a:lnTo>
                  <a:lnTo>
                    <a:pt x="20" y="665"/>
                  </a:lnTo>
                  <a:lnTo>
                    <a:pt x="20" y="665"/>
                  </a:lnTo>
                  <a:lnTo>
                    <a:pt x="22" y="650"/>
                  </a:lnTo>
                  <a:lnTo>
                    <a:pt x="22" y="650"/>
                  </a:lnTo>
                  <a:lnTo>
                    <a:pt x="16" y="648"/>
                  </a:lnTo>
                  <a:lnTo>
                    <a:pt x="13" y="646"/>
                  </a:lnTo>
                  <a:lnTo>
                    <a:pt x="1" y="644"/>
                  </a:lnTo>
                  <a:lnTo>
                    <a:pt x="1" y="644"/>
                  </a:lnTo>
                  <a:lnTo>
                    <a:pt x="3" y="637"/>
                  </a:lnTo>
                  <a:lnTo>
                    <a:pt x="5" y="627"/>
                  </a:lnTo>
                  <a:lnTo>
                    <a:pt x="7" y="607"/>
                  </a:lnTo>
                  <a:lnTo>
                    <a:pt x="7" y="607"/>
                  </a:lnTo>
                  <a:lnTo>
                    <a:pt x="11" y="549"/>
                  </a:lnTo>
                  <a:lnTo>
                    <a:pt x="13" y="490"/>
                  </a:lnTo>
                  <a:lnTo>
                    <a:pt x="16" y="432"/>
                  </a:lnTo>
                  <a:lnTo>
                    <a:pt x="20" y="404"/>
                  </a:lnTo>
                  <a:lnTo>
                    <a:pt x="24" y="378"/>
                  </a:lnTo>
                  <a:lnTo>
                    <a:pt x="24" y="378"/>
                  </a:lnTo>
                  <a:lnTo>
                    <a:pt x="22" y="374"/>
                  </a:lnTo>
                  <a:lnTo>
                    <a:pt x="20" y="369"/>
                  </a:lnTo>
                  <a:lnTo>
                    <a:pt x="20" y="358"/>
                  </a:lnTo>
                  <a:lnTo>
                    <a:pt x="20" y="358"/>
                  </a:lnTo>
                  <a:lnTo>
                    <a:pt x="22" y="343"/>
                  </a:lnTo>
                  <a:lnTo>
                    <a:pt x="20" y="328"/>
                  </a:lnTo>
                  <a:lnTo>
                    <a:pt x="20" y="328"/>
                  </a:lnTo>
                  <a:lnTo>
                    <a:pt x="20" y="309"/>
                  </a:lnTo>
                  <a:lnTo>
                    <a:pt x="20" y="289"/>
                  </a:lnTo>
                  <a:lnTo>
                    <a:pt x="20" y="289"/>
                  </a:lnTo>
                  <a:lnTo>
                    <a:pt x="16" y="287"/>
                  </a:lnTo>
                  <a:lnTo>
                    <a:pt x="14" y="283"/>
                  </a:lnTo>
                  <a:lnTo>
                    <a:pt x="14" y="283"/>
                  </a:lnTo>
                  <a:lnTo>
                    <a:pt x="11" y="278"/>
                  </a:lnTo>
                  <a:lnTo>
                    <a:pt x="11" y="278"/>
                  </a:lnTo>
                  <a:lnTo>
                    <a:pt x="13" y="274"/>
                  </a:lnTo>
                  <a:lnTo>
                    <a:pt x="14" y="272"/>
                  </a:lnTo>
                  <a:lnTo>
                    <a:pt x="14" y="270"/>
                  </a:lnTo>
                  <a:lnTo>
                    <a:pt x="14" y="266"/>
                  </a:lnTo>
                  <a:lnTo>
                    <a:pt x="14" y="266"/>
                  </a:lnTo>
                  <a:lnTo>
                    <a:pt x="13" y="265"/>
                  </a:lnTo>
                  <a:lnTo>
                    <a:pt x="9" y="261"/>
                  </a:lnTo>
                  <a:lnTo>
                    <a:pt x="9" y="261"/>
                  </a:lnTo>
                  <a:lnTo>
                    <a:pt x="5" y="257"/>
                  </a:lnTo>
                  <a:lnTo>
                    <a:pt x="3" y="252"/>
                  </a:lnTo>
                  <a:lnTo>
                    <a:pt x="0" y="237"/>
                  </a:lnTo>
                  <a:lnTo>
                    <a:pt x="0" y="237"/>
                  </a:lnTo>
                  <a:lnTo>
                    <a:pt x="0" y="218"/>
                  </a:lnTo>
                  <a:lnTo>
                    <a:pt x="1" y="199"/>
                  </a:lnTo>
                  <a:lnTo>
                    <a:pt x="1" y="199"/>
                  </a:lnTo>
                  <a:lnTo>
                    <a:pt x="1" y="181"/>
                  </a:lnTo>
                  <a:lnTo>
                    <a:pt x="1" y="181"/>
                  </a:lnTo>
                  <a:lnTo>
                    <a:pt x="5" y="170"/>
                  </a:lnTo>
                  <a:lnTo>
                    <a:pt x="5" y="170"/>
                  </a:lnTo>
                  <a:lnTo>
                    <a:pt x="9" y="160"/>
                  </a:lnTo>
                  <a:lnTo>
                    <a:pt x="14" y="155"/>
                  </a:lnTo>
                  <a:lnTo>
                    <a:pt x="22" y="149"/>
                  </a:lnTo>
                  <a:lnTo>
                    <a:pt x="31" y="147"/>
                  </a:lnTo>
                  <a:lnTo>
                    <a:pt x="31" y="147"/>
                  </a:lnTo>
                  <a:lnTo>
                    <a:pt x="33" y="144"/>
                  </a:lnTo>
                  <a:lnTo>
                    <a:pt x="35" y="140"/>
                  </a:lnTo>
                  <a:lnTo>
                    <a:pt x="41" y="136"/>
                  </a:lnTo>
                  <a:lnTo>
                    <a:pt x="41" y="136"/>
                  </a:lnTo>
                  <a:lnTo>
                    <a:pt x="48" y="136"/>
                  </a:lnTo>
                  <a:lnTo>
                    <a:pt x="55" y="136"/>
                  </a:lnTo>
                  <a:lnTo>
                    <a:pt x="59" y="134"/>
                  </a:lnTo>
                  <a:lnTo>
                    <a:pt x="65" y="131"/>
                  </a:lnTo>
                  <a:lnTo>
                    <a:pt x="67" y="125"/>
                  </a:lnTo>
                  <a:lnTo>
                    <a:pt x="68" y="119"/>
                  </a:lnTo>
                  <a:lnTo>
                    <a:pt x="68" y="114"/>
                  </a:lnTo>
                  <a:lnTo>
                    <a:pt x="67" y="106"/>
                  </a:lnTo>
                  <a:lnTo>
                    <a:pt x="67" y="106"/>
                  </a:lnTo>
                  <a:lnTo>
                    <a:pt x="65" y="106"/>
                  </a:lnTo>
                  <a:lnTo>
                    <a:pt x="61" y="106"/>
                  </a:lnTo>
                  <a:lnTo>
                    <a:pt x="61" y="106"/>
                  </a:lnTo>
                  <a:lnTo>
                    <a:pt x="59" y="101"/>
                  </a:lnTo>
                  <a:lnTo>
                    <a:pt x="59" y="95"/>
                  </a:lnTo>
                  <a:lnTo>
                    <a:pt x="59" y="84"/>
                  </a:lnTo>
                  <a:lnTo>
                    <a:pt x="59" y="84"/>
                  </a:lnTo>
                  <a:lnTo>
                    <a:pt x="63" y="80"/>
                  </a:lnTo>
                  <a:lnTo>
                    <a:pt x="65" y="77"/>
                  </a:lnTo>
                  <a:lnTo>
                    <a:pt x="65" y="77"/>
                  </a:lnTo>
                  <a:lnTo>
                    <a:pt x="67" y="69"/>
                  </a:lnTo>
                  <a:lnTo>
                    <a:pt x="67" y="64"/>
                  </a:lnTo>
                  <a:lnTo>
                    <a:pt x="67" y="64"/>
                  </a:lnTo>
                  <a:lnTo>
                    <a:pt x="72" y="56"/>
                  </a:lnTo>
                  <a:lnTo>
                    <a:pt x="78" y="51"/>
                  </a:lnTo>
                  <a:lnTo>
                    <a:pt x="87" y="45"/>
                  </a:lnTo>
                  <a:lnTo>
                    <a:pt x="96" y="43"/>
                  </a:lnTo>
                  <a:lnTo>
                    <a:pt x="96" y="43"/>
                  </a:lnTo>
                  <a:lnTo>
                    <a:pt x="107" y="43"/>
                  </a:lnTo>
                  <a:lnTo>
                    <a:pt x="117" y="47"/>
                  </a:lnTo>
                  <a:lnTo>
                    <a:pt x="124" y="53"/>
                  </a:lnTo>
                  <a:lnTo>
                    <a:pt x="128" y="58"/>
                  </a:lnTo>
                  <a:lnTo>
                    <a:pt x="128" y="58"/>
                  </a:lnTo>
                  <a:lnTo>
                    <a:pt x="132" y="66"/>
                  </a:lnTo>
                  <a:lnTo>
                    <a:pt x="132" y="71"/>
                  </a:lnTo>
                  <a:lnTo>
                    <a:pt x="132" y="84"/>
                  </a:lnTo>
                  <a:lnTo>
                    <a:pt x="130" y="97"/>
                  </a:lnTo>
                  <a:lnTo>
                    <a:pt x="128" y="112"/>
                  </a:lnTo>
                  <a:lnTo>
                    <a:pt x="128" y="112"/>
                  </a:lnTo>
                  <a:lnTo>
                    <a:pt x="122" y="125"/>
                  </a:lnTo>
                  <a:lnTo>
                    <a:pt x="113" y="136"/>
                  </a:lnTo>
                  <a:lnTo>
                    <a:pt x="113" y="136"/>
                  </a:lnTo>
                  <a:lnTo>
                    <a:pt x="109" y="140"/>
                  </a:lnTo>
                  <a:lnTo>
                    <a:pt x="106" y="144"/>
                  </a:lnTo>
                  <a:lnTo>
                    <a:pt x="106" y="144"/>
                  </a:lnTo>
                  <a:lnTo>
                    <a:pt x="109" y="146"/>
                  </a:lnTo>
                  <a:lnTo>
                    <a:pt x="113" y="147"/>
                  </a:lnTo>
                  <a:lnTo>
                    <a:pt x="126" y="149"/>
                  </a:lnTo>
                  <a:lnTo>
                    <a:pt x="137" y="151"/>
                  </a:lnTo>
                  <a:lnTo>
                    <a:pt x="143" y="153"/>
                  </a:lnTo>
                  <a:lnTo>
                    <a:pt x="147" y="155"/>
                  </a:lnTo>
                  <a:lnTo>
                    <a:pt x="147" y="155"/>
                  </a:lnTo>
                  <a:lnTo>
                    <a:pt x="154" y="149"/>
                  </a:lnTo>
                  <a:lnTo>
                    <a:pt x="161" y="144"/>
                  </a:lnTo>
                  <a:lnTo>
                    <a:pt x="161" y="144"/>
                  </a:lnTo>
                  <a:lnTo>
                    <a:pt x="171" y="140"/>
                  </a:lnTo>
                  <a:lnTo>
                    <a:pt x="171" y="140"/>
                  </a:lnTo>
                  <a:lnTo>
                    <a:pt x="180" y="134"/>
                  </a:lnTo>
                  <a:lnTo>
                    <a:pt x="187" y="129"/>
                  </a:lnTo>
                  <a:lnTo>
                    <a:pt x="187" y="129"/>
                  </a:lnTo>
                  <a:lnTo>
                    <a:pt x="199" y="125"/>
                  </a:lnTo>
                  <a:lnTo>
                    <a:pt x="208" y="119"/>
                  </a:lnTo>
                  <a:lnTo>
                    <a:pt x="208" y="119"/>
                  </a:lnTo>
                  <a:lnTo>
                    <a:pt x="208" y="110"/>
                  </a:lnTo>
                  <a:lnTo>
                    <a:pt x="206" y="99"/>
                  </a:lnTo>
                  <a:lnTo>
                    <a:pt x="201" y="80"/>
                  </a:lnTo>
                  <a:lnTo>
                    <a:pt x="201" y="80"/>
                  </a:lnTo>
                  <a:lnTo>
                    <a:pt x="195" y="75"/>
                  </a:lnTo>
                  <a:lnTo>
                    <a:pt x="191" y="67"/>
                  </a:lnTo>
                  <a:lnTo>
                    <a:pt x="189" y="60"/>
                  </a:lnTo>
                  <a:lnTo>
                    <a:pt x="189" y="51"/>
                  </a:lnTo>
                  <a:lnTo>
                    <a:pt x="189" y="51"/>
                  </a:lnTo>
                  <a:lnTo>
                    <a:pt x="191" y="47"/>
                  </a:lnTo>
                  <a:lnTo>
                    <a:pt x="191" y="47"/>
                  </a:lnTo>
                  <a:lnTo>
                    <a:pt x="189" y="38"/>
                  </a:lnTo>
                  <a:lnTo>
                    <a:pt x="189" y="30"/>
                  </a:lnTo>
                  <a:lnTo>
                    <a:pt x="189" y="30"/>
                  </a:lnTo>
                  <a:lnTo>
                    <a:pt x="189" y="26"/>
                  </a:lnTo>
                  <a:lnTo>
                    <a:pt x="191" y="21"/>
                  </a:lnTo>
                  <a:lnTo>
                    <a:pt x="191" y="21"/>
                  </a:lnTo>
                  <a:lnTo>
                    <a:pt x="206" y="10"/>
                  </a:lnTo>
                  <a:lnTo>
                    <a:pt x="206" y="10"/>
                  </a:lnTo>
                  <a:lnTo>
                    <a:pt x="208" y="6"/>
                  </a:lnTo>
                  <a:lnTo>
                    <a:pt x="208" y="6"/>
                  </a:lnTo>
                  <a:lnTo>
                    <a:pt x="225" y="2"/>
                  </a:lnTo>
                  <a:lnTo>
                    <a:pt x="232" y="0"/>
                  </a:lnTo>
                  <a:lnTo>
                    <a:pt x="241" y="2"/>
                  </a:lnTo>
                  <a:lnTo>
                    <a:pt x="241" y="2"/>
                  </a:lnTo>
                  <a:lnTo>
                    <a:pt x="245" y="4"/>
                  </a:lnTo>
                  <a:lnTo>
                    <a:pt x="251" y="6"/>
                  </a:lnTo>
                  <a:lnTo>
                    <a:pt x="251" y="6"/>
                  </a:lnTo>
                  <a:lnTo>
                    <a:pt x="260" y="13"/>
                  </a:lnTo>
                  <a:lnTo>
                    <a:pt x="264" y="17"/>
                  </a:lnTo>
                  <a:lnTo>
                    <a:pt x="267" y="23"/>
                  </a:lnTo>
                  <a:lnTo>
                    <a:pt x="267" y="23"/>
                  </a:lnTo>
                  <a:lnTo>
                    <a:pt x="267" y="28"/>
                  </a:lnTo>
                  <a:lnTo>
                    <a:pt x="267" y="34"/>
                  </a:lnTo>
                  <a:lnTo>
                    <a:pt x="267" y="45"/>
                  </a:lnTo>
                  <a:lnTo>
                    <a:pt x="267" y="45"/>
                  </a:lnTo>
                  <a:lnTo>
                    <a:pt x="269" y="49"/>
                  </a:lnTo>
                  <a:lnTo>
                    <a:pt x="271" y="51"/>
                  </a:lnTo>
                  <a:lnTo>
                    <a:pt x="271" y="60"/>
                  </a:lnTo>
                  <a:lnTo>
                    <a:pt x="266" y="75"/>
                  </a:lnTo>
                  <a:lnTo>
                    <a:pt x="266" y="75"/>
                  </a:lnTo>
                  <a:lnTo>
                    <a:pt x="264" y="77"/>
                  </a:lnTo>
                  <a:lnTo>
                    <a:pt x="262" y="79"/>
                  </a:lnTo>
                  <a:lnTo>
                    <a:pt x="262" y="79"/>
                  </a:lnTo>
                  <a:lnTo>
                    <a:pt x="262" y="88"/>
                  </a:lnTo>
                  <a:lnTo>
                    <a:pt x="264" y="97"/>
                  </a:lnTo>
                  <a:lnTo>
                    <a:pt x="273" y="112"/>
                  </a:lnTo>
                  <a:lnTo>
                    <a:pt x="273" y="112"/>
                  </a:lnTo>
                  <a:lnTo>
                    <a:pt x="310" y="123"/>
                  </a:lnTo>
                  <a:lnTo>
                    <a:pt x="329" y="131"/>
                  </a:lnTo>
                  <a:lnTo>
                    <a:pt x="346" y="138"/>
                  </a:lnTo>
                  <a:lnTo>
                    <a:pt x="346" y="138"/>
                  </a:lnTo>
                  <a:lnTo>
                    <a:pt x="355" y="149"/>
                  </a:lnTo>
                  <a:lnTo>
                    <a:pt x="361" y="162"/>
                  </a:lnTo>
                  <a:lnTo>
                    <a:pt x="374" y="190"/>
                  </a:lnTo>
                  <a:lnTo>
                    <a:pt x="383" y="220"/>
                  </a:lnTo>
                  <a:lnTo>
                    <a:pt x="394" y="250"/>
                  </a:lnTo>
                  <a:lnTo>
                    <a:pt x="394" y="250"/>
                  </a:lnTo>
                  <a:lnTo>
                    <a:pt x="383" y="253"/>
                  </a:lnTo>
                  <a:lnTo>
                    <a:pt x="379" y="257"/>
                  </a:lnTo>
                  <a:lnTo>
                    <a:pt x="375" y="261"/>
                  </a:lnTo>
                  <a:lnTo>
                    <a:pt x="375" y="261"/>
                  </a:lnTo>
                  <a:lnTo>
                    <a:pt x="375" y="270"/>
                  </a:lnTo>
                  <a:lnTo>
                    <a:pt x="377" y="281"/>
                  </a:lnTo>
                  <a:lnTo>
                    <a:pt x="375" y="304"/>
                  </a:lnTo>
                  <a:lnTo>
                    <a:pt x="375" y="304"/>
                  </a:lnTo>
                  <a:lnTo>
                    <a:pt x="374" y="320"/>
                  </a:lnTo>
                  <a:lnTo>
                    <a:pt x="372" y="333"/>
                  </a:lnTo>
                  <a:lnTo>
                    <a:pt x="364" y="361"/>
                  </a:lnTo>
                  <a:lnTo>
                    <a:pt x="364" y="361"/>
                  </a:lnTo>
                  <a:lnTo>
                    <a:pt x="361" y="374"/>
                  </a:lnTo>
                  <a:lnTo>
                    <a:pt x="357" y="387"/>
                  </a:lnTo>
                  <a:lnTo>
                    <a:pt x="357" y="387"/>
                  </a:lnTo>
                  <a:lnTo>
                    <a:pt x="353" y="393"/>
                  </a:lnTo>
                  <a:lnTo>
                    <a:pt x="353" y="393"/>
                  </a:lnTo>
                  <a:lnTo>
                    <a:pt x="349" y="402"/>
                  </a:lnTo>
                  <a:lnTo>
                    <a:pt x="347" y="412"/>
                  </a:lnTo>
                  <a:lnTo>
                    <a:pt x="346" y="434"/>
                  </a:lnTo>
                  <a:lnTo>
                    <a:pt x="349" y="484"/>
                  </a:lnTo>
                  <a:lnTo>
                    <a:pt x="349" y="484"/>
                  </a:lnTo>
                  <a:lnTo>
                    <a:pt x="346" y="512"/>
                  </a:lnTo>
                  <a:lnTo>
                    <a:pt x="344" y="546"/>
                  </a:lnTo>
                  <a:lnTo>
                    <a:pt x="344" y="546"/>
                  </a:lnTo>
                  <a:lnTo>
                    <a:pt x="344" y="579"/>
                  </a:lnTo>
                  <a:lnTo>
                    <a:pt x="344" y="579"/>
                  </a:lnTo>
                  <a:lnTo>
                    <a:pt x="340" y="622"/>
                  </a:lnTo>
                  <a:lnTo>
                    <a:pt x="340" y="622"/>
                  </a:lnTo>
                  <a:lnTo>
                    <a:pt x="340" y="672"/>
                  </a:lnTo>
                  <a:lnTo>
                    <a:pt x="340" y="672"/>
                  </a:lnTo>
                  <a:lnTo>
                    <a:pt x="338" y="704"/>
                  </a:lnTo>
                  <a:lnTo>
                    <a:pt x="336" y="715"/>
                  </a:lnTo>
                  <a:lnTo>
                    <a:pt x="334" y="720"/>
                  </a:lnTo>
                  <a:lnTo>
                    <a:pt x="331" y="724"/>
                  </a:lnTo>
                  <a:lnTo>
                    <a:pt x="331" y="724"/>
                  </a:lnTo>
                  <a:lnTo>
                    <a:pt x="334" y="730"/>
                  </a:lnTo>
                  <a:lnTo>
                    <a:pt x="336" y="735"/>
                  </a:lnTo>
                  <a:lnTo>
                    <a:pt x="336" y="735"/>
                  </a:lnTo>
                  <a:lnTo>
                    <a:pt x="331" y="741"/>
                  </a:lnTo>
                  <a:lnTo>
                    <a:pt x="325" y="748"/>
                  </a:lnTo>
                  <a:lnTo>
                    <a:pt x="325" y="748"/>
                  </a:lnTo>
                  <a:lnTo>
                    <a:pt x="327" y="750"/>
                  </a:lnTo>
                  <a:lnTo>
                    <a:pt x="331" y="754"/>
                  </a:lnTo>
                  <a:lnTo>
                    <a:pt x="333" y="756"/>
                  </a:lnTo>
                  <a:lnTo>
                    <a:pt x="334" y="759"/>
                  </a:lnTo>
                  <a:lnTo>
                    <a:pt x="334" y="759"/>
                  </a:lnTo>
                  <a:lnTo>
                    <a:pt x="333" y="759"/>
                  </a:lnTo>
                  <a:lnTo>
                    <a:pt x="331" y="759"/>
                  </a:lnTo>
                  <a:lnTo>
                    <a:pt x="329" y="758"/>
                  </a:lnTo>
                  <a:lnTo>
                    <a:pt x="329" y="758"/>
                  </a:lnTo>
                  <a:lnTo>
                    <a:pt x="333" y="763"/>
                  </a:lnTo>
                  <a:lnTo>
                    <a:pt x="333" y="763"/>
                  </a:lnTo>
                  <a:close/>
                  <a:moveTo>
                    <a:pt x="333" y="263"/>
                  </a:moveTo>
                  <a:lnTo>
                    <a:pt x="333" y="263"/>
                  </a:lnTo>
                  <a:lnTo>
                    <a:pt x="331" y="265"/>
                  </a:lnTo>
                  <a:lnTo>
                    <a:pt x="331" y="265"/>
                  </a:lnTo>
                  <a:lnTo>
                    <a:pt x="334" y="283"/>
                  </a:lnTo>
                  <a:lnTo>
                    <a:pt x="336" y="293"/>
                  </a:lnTo>
                  <a:lnTo>
                    <a:pt x="340" y="300"/>
                  </a:lnTo>
                  <a:lnTo>
                    <a:pt x="340" y="300"/>
                  </a:lnTo>
                  <a:lnTo>
                    <a:pt x="342" y="289"/>
                  </a:lnTo>
                  <a:lnTo>
                    <a:pt x="340" y="279"/>
                  </a:lnTo>
                  <a:lnTo>
                    <a:pt x="336" y="270"/>
                  </a:lnTo>
                  <a:lnTo>
                    <a:pt x="333" y="263"/>
                  </a:lnTo>
                  <a:lnTo>
                    <a:pt x="333" y="263"/>
                  </a:lnTo>
                  <a:close/>
                  <a:moveTo>
                    <a:pt x="154" y="322"/>
                  </a:moveTo>
                  <a:lnTo>
                    <a:pt x="154" y="322"/>
                  </a:lnTo>
                  <a:lnTo>
                    <a:pt x="154" y="326"/>
                  </a:lnTo>
                  <a:lnTo>
                    <a:pt x="154" y="330"/>
                  </a:lnTo>
                  <a:lnTo>
                    <a:pt x="156" y="335"/>
                  </a:lnTo>
                  <a:lnTo>
                    <a:pt x="156" y="335"/>
                  </a:lnTo>
                  <a:lnTo>
                    <a:pt x="160" y="346"/>
                  </a:lnTo>
                  <a:lnTo>
                    <a:pt x="160" y="352"/>
                  </a:lnTo>
                  <a:lnTo>
                    <a:pt x="160" y="359"/>
                  </a:lnTo>
                  <a:lnTo>
                    <a:pt x="160" y="359"/>
                  </a:lnTo>
                  <a:lnTo>
                    <a:pt x="158" y="367"/>
                  </a:lnTo>
                  <a:lnTo>
                    <a:pt x="158" y="374"/>
                  </a:lnTo>
                  <a:lnTo>
                    <a:pt x="158" y="374"/>
                  </a:lnTo>
                  <a:lnTo>
                    <a:pt x="161" y="397"/>
                  </a:lnTo>
                  <a:lnTo>
                    <a:pt x="161" y="397"/>
                  </a:lnTo>
                  <a:lnTo>
                    <a:pt x="163" y="406"/>
                  </a:lnTo>
                  <a:lnTo>
                    <a:pt x="165" y="415"/>
                  </a:lnTo>
                  <a:lnTo>
                    <a:pt x="165" y="415"/>
                  </a:lnTo>
                  <a:lnTo>
                    <a:pt x="165" y="423"/>
                  </a:lnTo>
                  <a:lnTo>
                    <a:pt x="165" y="423"/>
                  </a:lnTo>
                  <a:lnTo>
                    <a:pt x="165" y="436"/>
                  </a:lnTo>
                  <a:lnTo>
                    <a:pt x="167" y="449"/>
                  </a:lnTo>
                  <a:lnTo>
                    <a:pt x="167" y="449"/>
                  </a:lnTo>
                  <a:lnTo>
                    <a:pt x="169" y="462"/>
                  </a:lnTo>
                  <a:lnTo>
                    <a:pt x="171" y="467"/>
                  </a:lnTo>
                  <a:lnTo>
                    <a:pt x="174" y="471"/>
                  </a:lnTo>
                  <a:lnTo>
                    <a:pt x="174" y="471"/>
                  </a:lnTo>
                  <a:lnTo>
                    <a:pt x="171" y="453"/>
                  </a:lnTo>
                  <a:lnTo>
                    <a:pt x="171" y="434"/>
                  </a:lnTo>
                  <a:lnTo>
                    <a:pt x="171" y="415"/>
                  </a:lnTo>
                  <a:lnTo>
                    <a:pt x="171" y="397"/>
                  </a:lnTo>
                  <a:lnTo>
                    <a:pt x="171" y="397"/>
                  </a:lnTo>
                  <a:lnTo>
                    <a:pt x="171" y="387"/>
                  </a:lnTo>
                  <a:lnTo>
                    <a:pt x="173" y="380"/>
                  </a:lnTo>
                  <a:lnTo>
                    <a:pt x="173" y="380"/>
                  </a:lnTo>
                  <a:lnTo>
                    <a:pt x="178" y="365"/>
                  </a:lnTo>
                  <a:lnTo>
                    <a:pt x="178" y="365"/>
                  </a:lnTo>
                  <a:lnTo>
                    <a:pt x="178" y="356"/>
                  </a:lnTo>
                  <a:lnTo>
                    <a:pt x="180" y="346"/>
                  </a:lnTo>
                  <a:lnTo>
                    <a:pt x="180" y="346"/>
                  </a:lnTo>
                  <a:lnTo>
                    <a:pt x="182" y="328"/>
                  </a:lnTo>
                  <a:lnTo>
                    <a:pt x="182" y="328"/>
                  </a:lnTo>
                  <a:lnTo>
                    <a:pt x="169" y="324"/>
                  </a:lnTo>
                  <a:lnTo>
                    <a:pt x="154" y="322"/>
                  </a:lnTo>
                  <a:lnTo>
                    <a:pt x="154" y="322"/>
                  </a:lnTo>
                  <a:close/>
                  <a:moveTo>
                    <a:pt x="102" y="696"/>
                  </a:moveTo>
                  <a:lnTo>
                    <a:pt x="102" y="696"/>
                  </a:lnTo>
                  <a:lnTo>
                    <a:pt x="93" y="696"/>
                  </a:lnTo>
                  <a:lnTo>
                    <a:pt x="93" y="696"/>
                  </a:lnTo>
                  <a:lnTo>
                    <a:pt x="93" y="706"/>
                  </a:lnTo>
                  <a:lnTo>
                    <a:pt x="93" y="713"/>
                  </a:lnTo>
                  <a:lnTo>
                    <a:pt x="96" y="728"/>
                  </a:lnTo>
                  <a:lnTo>
                    <a:pt x="96" y="728"/>
                  </a:lnTo>
                  <a:lnTo>
                    <a:pt x="100" y="722"/>
                  </a:lnTo>
                  <a:lnTo>
                    <a:pt x="100" y="713"/>
                  </a:lnTo>
                  <a:lnTo>
                    <a:pt x="102" y="696"/>
                  </a:lnTo>
                  <a:lnTo>
                    <a:pt x="102" y="696"/>
                  </a:lnTo>
                  <a:close/>
                  <a:moveTo>
                    <a:pt x="329" y="754"/>
                  </a:moveTo>
                  <a:lnTo>
                    <a:pt x="329" y="754"/>
                  </a:lnTo>
                  <a:lnTo>
                    <a:pt x="329" y="756"/>
                  </a:lnTo>
                  <a:lnTo>
                    <a:pt x="331" y="758"/>
                  </a:lnTo>
                  <a:lnTo>
                    <a:pt x="331" y="758"/>
                  </a:lnTo>
                  <a:lnTo>
                    <a:pt x="329" y="754"/>
                  </a:lnTo>
                  <a:lnTo>
                    <a:pt x="329" y="75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34" name="Freeform 1547"/>
            <p:cNvSpPr>
              <a:spLocks noChangeAspect="1" noEditPoints="1"/>
            </p:cNvSpPr>
            <p:nvPr/>
          </p:nvSpPr>
          <p:spPr bwMode="auto">
            <a:xfrm>
              <a:off x="1824875" y="4012529"/>
              <a:ext cx="268142" cy="522000"/>
            </a:xfrm>
            <a:custGeom>
              <a:avLst/>
              <a:gdLst>
                <a:gd name="T0" fmla="*/ 240 w 413"/>
                <a:gd name="T1" fmla="*/ 69 h 804"/>
                <a:gd name="T2" fmla="*/ 277 w 413"/>
                <a:gd name="T3" fmla="*/ 101 h 804"/>
                <a:gd name="T4" fmla="*/ 344 w 413"/>
                <a:gd name="T5" fmla="*/ 123 h 804"/>
                <a:gd name="T6" fmla="*/ 402 w 413"/>
                <a:gd name="T7" fmla="*/ 184 h 804"/>
                <a:gd name="T8" fmla="*/ 394 w 413"/>
                <a:gd name="T9" fmla="*/ 259 h 804"/>
                <a:gd name="T10" fmla="*/ 353 w 413"/>
                <a:gd name="T11" fmla="*/ 290 h 804"/>
                <a:gd name="T12" fmla="*/ 346 w 413"/>
                <a:gd name="T13" fmla="*/ 333 h 804"/>
                <a:gd name="T14" fmla="*/ 327 w 413"/>
                <a:gd name="T15" fmla="*/ 350 h 804"/>
                <a:gd name="T16" fmla="*/ 335 w 413"/>
                <a:gd name="T17" fmla="*/ 387 h 804"/>
                <a:gd name="T18" fmla="*/ 331 w 413"/>
                <a:gd name="T19" fmla="*/ 469 h 804"/>
                <a:gd name="T20" fmla="*/ 342 w 413"/>
                <a:gd name="T21" fmla="*/ 694 h 804"/>
                <a:gd name="T22" fmla="*/ 348 w 413"/>
                <a:gd name="T23" fmla="*/ 737 h 804"/>
                <a:gd name="T24" fmla="*/ 355 w 413"/>
                <a:gd name="T25" fmla="*/ 770 h 804"/>
                <a:gd name="T26" fmla="*/ 346 w 413"/>
                <a:gd name="T27" fmla="*/ 802 h 804"/>
                <a:gd name="T28" fmla="*/ 301 w 413"/>
                <a:gd name="T29" fmla="*/ 778 h 804"/>
                <a:gd name="T30" fmla="*/ 294 w 413"/>
                <a:gd name="T31" fmla="*/ 754 h 804"/>
                <a:gd name="T32" fmla="*/ 282 w 413"/>
                <a:gd name="T33" fmla="*/ 737 h 804"/>
                <a:gd name="T34" fmla="*/ 269 w 413"/>
                <a:gd name="T35" fmla="*/ 761 h 804"/>
                <a:gd name="T36" fmla="*/ 251 w 413"/>
                <a:gd name="T37" fmla="*/ 780 h 804"/>
                <a:gd name="T38" fmla="*/ 236 w 413"/>
                <a:gd name="T39" fmla="*/ 731 h 804"/>
                <a:gd name="T40" fmla="*/ 217 w 413"/>
                <a:gd name="T41" fmla="*/ 698 h 804"/>
                <a:gd name="T42" fmla="*/ 206 w 413"/>
                <a:gd name="T43" fmla="*/ 603 h 804"/>
                <a:gd name="T44" fmla="*/ 195 w 413"/>
                <a:gd name="T45" fmla="*/ 545 h 804"/>
                <a:gd name="T46" fmla="*/ 171 w 413"/>
                <a:gd name="T47" fmla="*/ 562 h 804"/>
                <a:gd name="T48" fmla="*/ 156 w 413"/>
                <a:gd name="T49" fmla="*/ 711 h 804"/>
                <a:gd name="T50" fmla="*/ 167 w 413"/>
                <a:gd name="T51" fmla="*/ 765 h 804"/>
                <a:gd name="T52" fmla="*/ 204 w 413"/>
                <a:gd name="T53" fmla="*/ 787 h 804"/>
                <a:gd name="T54" fmla="*/ 137 w 413"/>
                <a:gd name="T55" fmla="*/ 781 h 804"/>
                <a:gd name="T56" fmla="*/ 119 w 413"/>
                <a:gd name="T57" fmla="*/ 781 h 804"/>
                <a:gd name="T58" fmla="*/ 83 w 413"/>
                <a:gd name="T59" fmla="*/ 765 h 804"/>
                <a:gd name="T60" fmla="*/ 67 w 413"/>
                <a:gd name="T61" fmla="*/ 666 h 804"/>
                <a:gd name="T62" fmla="*/ 65 w 413"/>
                <a:gd name="T63" fmla="*/ 564 h 804"/>
                <a:gd name="T64" fmla="*/ 48 w 413"/>
                <a:gd name="T65" fmla="*/ 482 h 804"/>
                <a:gd name="T66" fmla="*/ 29 w 413"/>
                <a:gd name="T67" fmla="*/ 417 h 804"/>
                <a:gd name="T68" fmla="*/ 28 w 413"/>
                <a:gd name="T69" fmla="*/ 381 h 804"/>
                <a:gd name="T70" fmla="*/ 28 w 413"/>
                <a:gd name="T71" fmla="*/ 350 h 804"/>
                <a:gd name="T72" fmla="*/ 2 w 413"/>
                <a:gd name="T73" fmla="*/ 318 h 804"/>
                <a:gd name="T74" fmla="*/ 7 w 413"/>
                <a:gd name="T75" fmla="*/ 272 h 804"/>
                <a:gd name="T76" fmla="*/ 20 w 413"/>
                <a:gd name="T77" fmla="*/ 220 h 804"/>
                <a:gd name="T78" fmla="*/ 63 w 413"/>
                <a:gd name="T79" fmla="*/ 181 h 804"/>
                <a:gd name="T80" fmla="*/ 89 w 413"/>
                <a:gd name="T81" fmla="*/ 156 h 804"/>
                <a:gd name="T82" fmla="*/ 113 w 413"/>
                <a:gd name="T83" fmla="*/ 141 h 804"/>
                <a:gd name="T84" fmla="*/ 113 w 413"/>
                <a:gd name="T85" fmla="*/ 121 h 804"/>
                <a:gd name="T86" fmla="*/ 126 w 413"/>
                <a:gd name="T87" fmla="*/ 60 h 804"/>
                <a:gd name="T88" fmla="*/ 156 w 413"/>
                <a:gd name="T89" fmla="*/ 48 h 804"/>
                <a:gd name="T90" fmla="*/ 182 w 413"/>
                <a:gd name="T91" fmla="*/ 6 h 804"/>
                <a:gd name="T92" fmla="*/ 234 w 413"/>
                <a:gd name="T93" fmla="*/ 17 h 804"/>
                <a:gd name="T94" fmla="*/ 89 w 413"/>
                <a:gd name="T95" fmla="*/ 195 h 804"/>
                <a:gd name="T96" fmla="*/ 320 w 413"/>
                <a:gd name="T97" fmla="*/ 287 h 804"/>
                <a:gd name="T98" fmla="*/ 335 w 413"/>
                <a:gd name="T99" fmla="*/ 277 h 804"/>
                <a:gd name="T100" fmla="*/ 331 w 413"/>
                <a:gd name="T101" fmla="*/ 257 h 804"/>
                <a:gd name="T102" fmla="*/ 344 w 413"/>
                <a:gd name="T103" fmla="*/ 236 h 804"/>
                <a:gd name="T104" fmla="*/ 340 w 413"/>
                <a:gd name="T105" fmla="*/ 218 h 804"/>
                <a:gd name="T106" fmla="*/ 260 w 413"/>
                <a:gd name="T107" fmla="*/ 536 h 804"/>
                <a:gd name="T108" fmla="*/ 268 w 413"/>
                <a:gd name="T109" fmla="*/ 629 h 804"/>
                <a:gd name="T110" fmla="*/ 236 w 413"/>
                <a:gd name="T111" fmla="*/ 726 h 804"/>
                <a:gd name="T112" fmla="*/ 344 w 413"/>
                <a:gd name="T113" fmla="*/ 75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3" h="804">
                  <a:moveTo>
                    <a:pt x="243" y="37"/>
                  </a:moveTo>
                  <a:lnTo>
                    <a:pt x="243" y="37"/>
                  </a:lnTo>
                  <a:lnTo>
                    <a:pt x="245" y="41"/>
                  </a:lnTo>
                  <a:lnTo>
                    <a:pt x="247" y="47"/>
                  </a:lnTo>
                  <a:lnTo>
                    <a:pt x="247" y="58"/>
                  </a:lnTo>
                  <a:lnTo>
                    <a:pt x="247" y="58"/>
                  </a:lnTo>
                  <a:lnTo>
                    <a:pt x="245" y="65"/>
                  </a:lnTo>
                  <a:lnTo>
                    <a:pt x="243" y="67"/>
                  </a:lnTo>
                  <a:lnTo>
                    <a:pt x="240" y="69"/>
                  </a:lnTo>
                  <a:lnTo>
                    <a:pt x="240" y="69"/>
                  </a:lnTo>
                  <a:lnTo>
                    <a:pt x="240" y="74"/>
                  </a:lnTo>
                  <a:lnTo>
                    <a:pt x="242" y="80"/>
                  </a:lnTo>
                  <a:lnTo>
                    <a:pt x="242" y="80"/>
                  </a:lnTo>
                  <a:lnTo>
                    <a:pt x="262" y="78"/>
                  </a:lnTo>
                  <a:lnTo>
                    <a:pt x="262" y="78"/>
                  </a:lnTo>
                  <a:lnTo>
                    <a:pt x="269" y="89"/>
                  </a:lnTo>
                  <a:lnTo>
                    <a:pt x="277" y="101"/>
                  </a:lnTo>
                  <a:lnTo>
                    <a:pt x="277" y="101"/>
                  </a:lnTo>
                  <a:lnTo>
                    <a:pt x="296" y="106"/>
                  </a:lnTo>
                  <a:lnTo>
                    <a:pt x="314" y="112"/>
                  </a:lnTo>
                  <a:lnTo>
                    <a:pt x="314" y="112"/>
                  </a:lnTo>
                  <a:lnTo>
                    <a:pt x="322" y="114"/>
                  </a:lnTo>
                  <a:lnTo>
                    <a:pt x="329" y="115"/>
                  </a:lnTo>
                  <a:lnTo>
                    <a:pt x="329" y="115"/>
                  </a:lnTo>
                  <a:lnTo>
                    <a:pt x="335" y="119"/>
                  </a:lnTo>
                  <a:lnTo>
                    <a:pt x="335" y="119"/>
                  </a:lnTo>
                  <a:lnTo>
                    <a:pt x="344" y="123"/>
                  </a:lnTo>
                  <a:lnTo>
                    <a:pt x="348" y="125"/>
                  </a:lnTo>
                  <a:lnTo>
                    <a:pt x="349" y="130"/>
                  </a:lnTo>
                  <a:lnTo>
                    <a:pt x="349" y="130"/>
                  </a:lnTo>
                  <a:lnTo>
                    <a:pt x="357" y="138"/>
                  </a:lnTo>
                  <a:lnTo>
                    <a:pt x="364" y="147"/>
                  </a:lnTo>
                  <a:lnTo>
                    <a:pt x="364" y="147"/>
                  </a:lnTo>
                  <a:lnTo>
                    <a:pt x="385" y="164"/>
                  </a:lnTo>
                  <a:lnTo>
                    <a:pt x="402" y="184"/>
                  </a:lnTo>
                  <a:lnTo>
                    <a:pt x="402" y="184"/>
                  </a:lnTo>
                  <a:lnTo>
                    <a:pt x="407" y="192"/>
                  </a:lnTo>
                  <a:lnTo>
                    <a:pt x="413" y="197"/>
                  </a:lnTo>
                  <a:lnTo>
                    <a:pt x="413" y="197"/>
                  </a:lnTo>
                  <a:lnTo>
                    <a:pt x="413" y="207"/>
                  </a:lnTo>
                  <a:lnTo>
                    <a:pt x="411" y="214"/>
                  </a:lnTo>
                  <a:lnTo>
                    <a:pt x="411" y="214"/>
                  </a:lnTo>
                  <a:lnTo>
                    <a:pt x="407" y="225"/>
                  </a:lnTo>
                  <a:lnTo>
                    <a:pt x="403" y="236"/>
                  </a:lnTo>
                  <a:lnTo>
                    <a:pt x="394" y="259"/>
                  </a:lnTo>
                  <a:lnTo>
                    <a:pt x="394" y="259"/>
                  </a:lnTo>
                  <a:lnTo>
                    <a:pt x="389" y="275"/>
                  </a:lnTo>
                  <a:lnTo>
                    <a:pt x="385" y="283"/>
                  </a:lnTo>
                  <a:lnTo>
                    <a:pt x="379" y="288"/>
                  </a:lnTo>
                  <a:lnTo>
                    <a:pt x="379" y="288"/>
                  </a:lnTo>
                  <a:lnTo>
                    <a:pt x="370" y="283"/>
                  </a:lnTo>
                  <a:lnTo>
                    <a:pt x="362" y="279"/>
                  </a:lnTo>
                  <a:lnTo>
                    <a:pt x="362" y="279"/>
                  </a:lnTo>
                  <a:lnTo>
                    <a:pt x="353" y="290"/>
                  </a:lnTo>
                  <a:lnTo>
                    <a:pt x="349" y="296"/>
                  </a:lnTo>
                  <a:lnTo>
                    <a:pt x="346" y="301"/>
                  </a:lnTo>
                  <a:lnTo>
                    <a:pt x="346" y="301"/>
                  </a:lnTo>
                  <a:lnTo>
                    <a:pt x="344" y="311"/>
                  </a:lnTo>
                  <a:lnTo>
                    <a:pt x="344" y="322"/>
                  </a:lnTo>
                  <a:lnTo>
                    <a:pt x="344" y="322"/>
                  </a:lnTo>
                  <a:lnTo>
                    <a:pt x="346" y="328"/>
                  </a:lnTo>
                  <a:lnTo>
                    <a:pt x="346" y="333"/>
                  </a:lnTo>
                  <a:lnTo>
                    <a:pt x="346" y="333"/>
                  </a:lnTo>
                  <a:lnTo>
                    <a:pt x="344" y="335"/>
                  </a:lnTo>
                  <a:lnTo>
                    <a:pt x="342" y="337"/>
                  </a:lnTo>
                  <a:lnTo>
                    <a:pt x="336" y="341"/>
                  </a:lnTo>
                  <a:lnTo>
                    <a:pt x="336" y="341"/>
                  </a:lnTo>
                  <a:lnTo>
                    <a:pt x="335" y="344"/>
                  </a:lnTo>
                  <a:lnTo>
                    <a:pt x="331" y="348"/>
                  </a:lnTo>
                  <a:lnTo>
                    <a:pt x="331" y="348"/>
                  </a:lnTo>
                  <a:lnTo>
                    <a:pt x="329" y="350"/>
                  </a:lnTo>
                  <a:lnTo>
                    <a:pt x="327" y="350"/>
                  </a:lnTo>
                  <a:lnTo>
                    <a:pt x="327" y="350"/>
                  </a:lnTo>
                  <a:lnTo>
                    <a:pt x="329" y="355"/>
                  </a:lnTo>
                  <a:lnTo>
                    <a:pt x="331" y="361"/>
                  </a:lnTo>
                  <a:lnTo>
                    <a:pt x="333" y="367"/>
                  </a:lnTo>
                  <a:lnTo>
                    <a:pt x="331" y="374"/>
                  </a:lnTo>
                  <a:lnTo>
                    <a:pt x="331" y="374"/>
                  </a:lnTo>
                  <a:lnTo>
                    <a:pt x="333" y="381"/>
                  </a:lnTo>
                  <a:lnTo>
                    <a:pt x="335" y="387"/>
                  </a:lnTo>
                  <a:lnTo>
                    <a:pt x="335" y="387"/>
                  </a:lnTo>
                  <a:lnTo>
                    <a:pt x="333" y="391"/>
                  </a:lnTo>
                  <a:lnTo>
                    <a:pt x="331" y="394"/>
                  </a:lnTo>
                  <a:lnTo>
                    <a:pt x="331" y="394"/>
                  </a:lnTo>
                  <a:lnTo>
                    <a:pt x="331" y="402"/>
                  </a:lnTo>
                  <a:lnTo>
                    <a:pt x="333" y="408"/>
                  </a:lnTo>
                  <a:lnTo>
                    <a:pt x="333" y="408"/>
                  </a:lnTo>
                  <a:lnTo>
                    <a:pt x="333" y="435"/>
                  </a:lnTo>
                  <a:lnTo>
                    <a:pt x="333" y="435"/>
                  </a:lnTo>
                  <a:lnTo>
                    <a:pt x="331" y="469"/>
                  </a:lnTo>
                  <a:lnTo>
                    <a:pt x="331" y="504"/>
                  </a:lnTo>
                  <a:lnTo>
                    <a:pt x="331" y="504"/>
                  </a:lnTo>
                  <a:lnTo>
                    <a:pt x="336" y="592"/>
                  </a:lnTo>
                  <a:lnTo>
                    <a:pt x="336" y="592"/>
                  </a:lnTo>
                  <a:lnTo>
                    <a:pt x="340" y="634"/>
                  </a:lnTo>
                  <a:lnTo>
                    <a:pt x="344" y="674"/>
                  </a:lnTo>
                  <a:lnTo>
                    <a:pt x="344" y="674"/>
                  </a:lnTo>
                  <a:lnTo>
                    <a:pt x="344" y="685"/>
                  </a:lnTo>
                  <a:lnTo>
                    <a:pt x="342" y="694"/>
                  </a:lnTo>
                  <a:lnTo>
                    <a:pt x="340" y="703"/>
                  </a:lnTo>
                  <a:lnTo>
                    <a:pt x="338" y="713"/>
                  </a:lnTo>
                  <a:lnTo>
                    <a:pt x="338" y="713"/>
                  </a:lnTo>
                  <a:lnTo>
                    <a:pt x="346" y="718"/>
                  </a:lnTo>
                  <a:lnTo>
                    <a:pt x="348" y="720"/>
                  </a:lnTo>
                  <a:lnTo>
                    <a:pt x="351" y="724"/>
                  </a:lnTo>
                  <a:lnTo>
                    <a:pt x="351" y="724"/>
                  </a:lnTo>
                  <a:lnTo>
                    <a:pt x="351" y="731"/>
                  </a:lnTo>
                  <a:lnTo>
                    <a:pt x="348" y="737"/>
                  </a:lnTo>
                  <a:lnTo>
                    <a:pt x="344" y="744"/>
                  </a:lnTo>
                  <a:lnTo>
                    <a:pt x="342" y="750"/>
                  </a:lnTo>
                  <a:lnTo>
                    <a:pt x="342" y="750"/>
                  </a:lnTo>
                  <a:lnTo>
                    <a:pt x="346" y="750"/>
                  </a:lnTo>
                  <a:lnTo>
                    <a:pt x="348" y="754"/>
                  </a:lnTo>
                  <a:lnTo>
                    <a:pt x="348" y="757"/>
                  </a:lnTo>
                  <a:lnTo>
                    <a:pt x="348" y="761"/>
                  </a:lnTo>
                  <a:lnTo>
                    <a:pt x="348" y="761"/>
                  </a:lnTo>
                  <a:lnTo>
                    <a:pt x="355" y="770"/>
                  </a:lnTo>
                  <a:lnTo>
                    <a:pt x="361" y="781"/>
                  </a:lnTo>
                  <a:lnTo>
                    <a:pt x="361" y="781"/>
                  </a:lnTo>
                  <a:lnTo>
                    <a:pt x="361" y="785"/>
                  </a:lnTo>
                  <a:lnTo>
                    <a:pt x="361" y="789"/>
                  </a:lnTo>
                  <a:lnTo>
                    <a:pt x="362" y="793"/>
                  </a:lnTo>
                  <a:lnTo>
                    <a:pt x="362" y="796"/>
                  </a:lnTo>
                  <a:lnTo>
                    <a:pt x="362" y="796"/>
                  </a:lnTo>
                  <a:lnTo>
                    <a:pt x="355" y="800"/>
                  </a:lnTo>
                  <a:lnTo>
                    <a:pt x="346" y="802"/>
                  </a:lnTo>
                  <a:lnTo>
                    <a:pt x="335" y="802"/>
                  </a:lnTo>
                  <a:lnTo>
                    <a:pt x="323" y="804"/>
                  </a:lnTo>
                  <a:lnTo>
                    <a:pt x="323" y="804"/>
                  </a:lnTo>
                  <a:lnTo>
                    <a:pt x="316" y="800"/>
                  </a:lnTo>
                  <a:lnTo>
                    <a:pt x="312" y="796"/>
                  </a:lnTo>
                  <a:lnTo>
                    <a:pt x="310" y="791"/>
                  </a:lnTo>
                  <a:lnTo>
                    <a:pt x="309" y="781"/>
                  </a:lnTo>
                  <a:lnTo>
                    <a:pt x="309" y="781"/>
                  </a:lnTo>
                  <a:lnTo>
                    <a:pt x="301" y="778"/>
                  </a:lnTo>
                  <a:lnTo>
                    <a:pt x="297" y="774"/>
                  </a:lnTo>
                  <a:lnTo>
                    <a:pt x="296" y="770"/>
                  </a:lnTo>
                  <a:lnTo>
                    <a:pt x="296" y="770"/>
                  </a:lnTo>
                  <a:lnTo>
                    <a:pt x="296" y="767"/>
                  </a:lnTo>
                  <a:lnTo>
                    <a:pt x="296" y="763"/>
                  </a:lnTo>
                  <a:lnTo>
                    <a:pt x="297" y="759"/>
                  </a:lnTo>
                  <a:lnTo>
                    <a:pt x="297" y="755"/>
                  </a:lnTo>
                  <a:lnTo>
                    <a:pt x="297" y="755"/>
                  </a:lnTo>
                  <a:lnTo>
                    <a:pt x="294" y="754"/>
                  </a:lnTo>
                  <a:lnTo>
                    <a:pt x="292" y="750"/>
                  </a:lnTo>
                  <a:lnTo>
                    <a:pt x="292" y="750"/>
                  </a:lnTo>
                  <a:lnTo>
                    <a:pt x="286" y="742"/>
                  </a:lnTo>
                  <a:lnTo>
                    <a:pt x="282" y="737"/>
                  </a:lnTo>
                  <a:lnTo>
                    <a:pt x="282" y="737"/>
                  </a:lnTo>
                  <a:lnTo>
                    <a:pt x="281" y="722"/>
                  </a:lnTo>
                  <a:lnTo>
                    <a:pt x="281" y="722"/>
                  </a:lnTo>
                  <a:lnTo>
                    <a:pt x="281" y="729"/>
                  </a:lnTo>
                  <a:lnTo>
                    <a:pt x="282" y="737"/>
                  </a:lnTo>
                  <a:lnTo>
                    <a:pt x="284" y="742"/>
                  </a:lnTo>
                  <a:lnTo>
                    <a:pt x="282" y="750"/>
                  </a:lnTo>
                  <a:lnTo>
                    <a:pt x="282" y="750"/>
                  </a:lnTo>
                  <a:lnTo>
                    <a:pt x="281" y="752"/>
                  </a:lnTo>
                  <a:lnTo>
                    <a:pt x="277" y="754"/>
                  </a:lnTo>
                  <a:lnTo>
                    <a:pt x="269" y="757"/>
                  </a:lnTo>
                  <a:lnTo>
                    <a:pt x="269" y="757"/>
                  </a:lnTo>
                  <a:lnTo>
                    <a:pt x="269" y="759"/>
                  </a:lnTo>
                  <a:lnTo>
                    <a:pt x="269" y="761"/>
                  </a:lnTo>
                  <a:lnTo>
                    <a:pt x="269" y="761"/>
                  </a:lnTo>
                  <a:lnTo>
                    <a:pt x="269" y="761"/>
                  </a:lnTo>
                  <a:lnTo>
                    <a:pt x="269" y="759"/>
                  </a:lnTo>
                  <a:lnTo>
                    <a:pt x="268" y="757"/>
                  </a:lnTo>
                  <a:lnTo>
                    <a:pt x="268" y="757"/>
                  </a:lnTo>
                  <a:lnTo>
                    <a:pt x="268" y="767"/>
                  </a:lnTo>
                  <a:lnTo>
                    <a:pt x="264" y="774"/>
                  </a:lnTo>
                  <a:lnTo>
                    <a:pt x="258" y="778"/>
                  </a:lnTo>
                  <a:lnTo>
                    <a:pt x="251" y="780"/>
                  </a:lnTo>
                  <a:lnTo>
                    <a:pt x="242" y="781"/>
                  </a:lnTo>
                  <a:lnTo>
                    <a:pt x="234" y="780"/>
                  </a:lnTo>
                  <a:lnTo>
                    <a:pt x="216" y="778"/>
                  </a:lnTo>
                  <a:lnTo>
                    <a:pt x="216" y="778"/>
                  </a:lnTo>
                  <a:lnTo>
                    <a:pt x="216" y="770"/>
                  </a:lnTo>
                  <a:lnTo>
                    <a:pt x="217" y="763"/>
                  </a:lnTo>
                  <a:lnTo>
                    <a:pt x="221" y="752"/>
                  </a:lnTo>
                  <a:lnTo>
                    <a:pt x="236" y="731"/>
                  </a:lnTo>
                  <a:lnTo>
                    <a:pt x="236" y="731"/>
                  </a:lnTo>
                  <a:lnTo>
                    <a:pt x="232" y="728"/>
                  </a:lnTo>
                  <a:lnTo>
                    <a:pt x="234" y="724"/>
                  </a:lnTo>
                  <a:lnTo>
                    <a:pt x="234" y="724"/>
                  </a:lnTo>
                  <a:lnTo>
                    <a:pt x="229" y="716"/>
                  </a:lnTo>
                  <a:lnTo>
                    <a:pt x="227" y="713"/>
                  </a:lnTo>
                  <a:lnTo>
                    <a:pt x="225" y="707"/>
                  </a:lnTo>
                  <a:lnTo>
                    <a:pt x="225" y="707"/>
                  </a:lnTo>
                  <a:lnTo>
                    <a:pt x="219" y="703"/>
                  </a:lnTo>
                  <a:lnTo>
                    <a:pt x="217" y="698"/>
                  </a:lnTo>
                  <a:lnTo>
                    <a:pt x="216" y="681"/>
                  </a:lnTo>
                  <a:lnTo>
                    <a:pt x="216" y="681"/>
                  </a:lnTo>
                  <a:lnTo>
                    <a:pt x="214" y="661"/>
                  </a:lnTo>
                  <a:lnTo>
                    <a:pt x="210" y="642"/>
                  </a:lnTo>
                  <a:lnTo>
                    <a:pt x="210" y="642"/>
                  </a:lnTo>
                  <a:lnTo>
                    <a:pt x="206" y="629"/>
                  </a:lnTo>
                  <a:lnTo>
                    <a:pt x="204" y="618"/>
                  </a:lnTo>
                  <a:lnTo>
                    <a:pt x="204" y="618"/>
                  </a:lnTo>
                  <a:lnTo>
                    <a:pt x="206" y="603"/>
                  </a:lnTo>
                  <a:lnTo>
                    <a:pt x="206" y="603"/>
                  </a:lnTo>
                  <a:lnTo>
                    <a:pt x="206" y="588"/>
                  </a:lnTo>
                  <a:lnTo>
                    <a:pt x="202" y="571"/>
                  </a:lnTo>
                  <a:lnTo>
                    <a:pt x="202" y="571"/>
                  </a:lnTo>
                  <a:lnTo>
                    <a:pt x="199" y="562"/>
                  </a:lnTo>
                  <a:lnTo>
                    <a:pt x="199" y="562"/>
                  </a:lnTo>
                  <a:lnTo>
                    <a:pt x="199" y="553"/>
                  </a:lnTo>
                  <a:lnTo>
                    <a:pt x="199" y="553"/>
                  </a:lnTo>
                  <a:lnTo>
                    <a:pt x="195" y="545"/>
                  </a:lnTo>
                  <a:lnTo>
                    <a:pt x="195" y="545"/>
                  </a:lnTo>
                  <a:lnTo>
                    <a:pt x="191" y="532"/>
                  </a:lnTo>
                  <a:lnTo>
                    <a:pt x="188" y="517"/>
                  </a:lnTo>
                  <a:lnTo>
                    <a:pt x="186" y="504"/>
                  </a:lnTo>
                  <a:lnTo>
                    <a:pt x="182" y="491"/>
                  </a:lnTo>
                  <a:lnTo>
                    <a:pt x="182" y="491"/>
                  </a:lnTo>
                  <a:lnTo>
                    <a:pt x="176" y="527"/>
                  </a:lnTo>
                  <a:lnTo>
                    <a:pt x="171" y="562"/>
                  </a:lnTo>
                  <a:lnTo>
                    <a:pt x="171" y="562"/>
                  </a:lnTo>
                  <a:lnTo>
                    <a:pt x="167" y="586"/>
                  </a:lnTo>
                  <a:lnTo>
                    <a:pt x="167" y="586"/>
                  </a:lnTo>
                  <a:lnTo>
                    <a:pt x="165" y="603"/>
                  </a:lnTo>
                  <a:lnTo>
                    <a:pt x="165" y="621"/>
                  </a:lnTo>
                  <a:lnTo>
                    <a:pt x="165" y="621"/>
                  </a:lnTo>
                  <a:lnTo>
                    <a:pt x="163" y="659"/>
                  </a:lnTo>
                  <a:lnTo>
                    <a:pt x="160" y="696"/>
                  </a:lnTo>
                  <a:lnTo>
                    <a:pt x="160" y="696"/>
                  </a:lnTo>
                  <a:lnTo>
                    <a:pt x="156" y="711"/>
                  </a:lnTo>
                  <a:lnTo>
                    <a:pt x="152" y="728"/>
                  </a:lnTo>
                  <a:lnTo>
                    <a:pt x="152" y="728"/>
                  </a:lnTo>
                  <a:lnTo>
                    <a:pt x="152" y="737"/>
                  </a:lnTo>
                  <a:lnTo>
                    <a:pt x="149" y="742"/>
                  </a:lnTo>
                  <a:lnTo>
                    <a:pt x="149" y="742"/>
                  </a:lnTo>
                  <a:lnTo>
                    <a:pt x="158" y="754"/>
                  </a:lnTo>
                  <a:lnTo>
                    <a:pt x="158" y="754"/>
                  </a:lnTo>
                  <a:lnTo>
                    <a:pt x="162" y="759"/>
                  </a:lnTo>
                  <a:lnTo>
                    <a:pt x="167" y="765"/>
                  </a:lnTo>
                  <a:lnTo>
                    <a:pt x="167" y="765"/>
                  </a:lnTo>
                  <a:lnTo>
                    <a:pt x="173" y="767"/>
                  </a:lnTo>
                  <a:lnTo>
                    <a:pt x="173" y="767"/>
                  </a:lnTo>
                  <a:lnTo>
                    <a:pt x="188" y="774"/>
                  </a:lnTo>
                  <a:lnTo>
                    <a:pt x="188" y="774"/>
                  </a:lnTo>
                  <a:lnTo>
                    <a:pt x="195" y="778"/>
                  </a:lnTo>
                  <a:lnTo>
                    <a:pt x="204" y="781"/>
                  </a:lnTo>
                  <a:lnTo>
                    <a:pt x="204" y="781"/>
                  </a:lnTo>
                  <a:lnTo>
                    <a:pt x="204" y="787"/>
                  </a:lnTo>
                  <a:lnTo>
                    <a:pt x="204" y="787"/>
                  </a:lnTo>
                  <a:lnTo>
                    <a:pt x="199" y="789"/>
                  </a:lnTo>
                  <a:lnTo>
                    <a:pt x="193" y="791"/>
                  </a:lnTo>
                  <a:lnTo>
                    <a:pt x="180" y="791"/>
                  </a:lnTo>
                  <a:lnTo>
                    <a:pt x="180" y="791"/>
                  </a:lnTo>
                  <a:lnTo>
                    <a:pt x="167" y="791"/>
                  </a:lnTo>
                  <a:lnTo>
                    <a:pt x="156" y="789"/>
                  </a:lnTo>
                  <a:lnTo>
                    <a:pt x="145" y="787"/>
                  </a:lnTo>
                  <a:lnTo>
                    <a:pt x="137" y="781"/>
                  </a:lnTo>
                  <a:lnTo>
                    <a:pt x="137" y="781"/>
                  </a:lnTo>
                  <a:lnTo>
                    <a:pt x="130" y="774"/>
                  </a:lnTo>
                  <a:lnTo>
                    <a:pt x="124" y="770"/>
                  </a:lnTo>
                  <a:lnTo>
                    <a:pt x="119" y="772"/>
                  </a:lnTo>
                  <a:lnTo>
                    <a:pt x="119" y="772"/>
                  </a:lnTo>
                  <a:lnTo>
                    <a:pt x="119" y="778"/>
                  </a:lnTo>
                  <a:lnTo>
                    <a:pt x="119" y="780"/>
                  </a:lnTo>
                  <a:lnTo>
                    <a:pt x="119" y="781"/>
                  </a:lnTo>
                  <a:lnTo>
                    <a:pt x="119" y="781"/>
                  </a:lnTo>
                  <a:lnTo>
                    <a:pt x="113" y="783"/>
                  </a:lnTo>
                  <a:lnTo>
                    <a:pt x="108" y="781"/>
                  </a:lnTo>
                  <a:lnTo>
                    <a:pt x="108" y="781"/>
                  </a:lnTo>
                  <a:lnTo>
                    <a:pt x="109" y="776"/>
                  </a:lnTo>
                  <a:lnTo>
                    <a:pt x="109" y="770"/>
                  </a:lnTo>
                  <a:lnTo>
                    <a:pt x="109" y="770"/>
                  </a:lnTo>
                  <a:lnTo>
                    <a:pt x="95" y="768"/>
                  </a:lnTo>
                  <a:lnTo>
                    <a:pt x="89" y="767"/>
                  </a:lnTo>
                  <a:lnTo>
                    <a:pt x="83" y="765"/>
                  </a:lnTo>
                  <a:lnTo>
                    <a:pt x="83" y="765"/>
                  </a:lnTo>
                  <a:lnTo>
                    <a:pt x="85" y="744"/>
                  </a:lnTo>
                  <a:lnTo>
                    <a:pt x="85" y="744"/>
                  </a:lnTo>
                  <a:lnTo>
                    <a:pt x="82" y="728"/>
                  </a:lnTo>
                  <a:lnTo>
                    <a:pt x="78" y="709"/>
                  </a:lnTo>
                  <a:lnTo>
                    <a:pt x="78" y="709"/>
                  </a:lnTo>
                  <a:lnTo>
                    <a:pt x="70" y="685"/>
                  </a:lnTo>
                  <a:lnTo>
                    <a:pt x="70" y="685"/>
                  </a:lnTo>
                  <a:lnTo>
                    <a:pt x="67" y="666"/>
                  </a:lnTo>
                  <a:lnTo>
                    <a:pt x="65" y="644"/>
                  </a:lnTo>
                  <a:lnTo>
                    <a:pt x="63" y="621"/>
                  </a:lnTo>
                  <a:lnTo>
                    <a:pt x="63" y="597"/>
                  </a:lnTo>
                  <a:lnTo>
                    <a:pt x="63" y="597"/>
                  </a:lnTo>
                  <a:lnTo>
                    <a:pt x="65" y="584"/>
                  </a:lnTo>
                  <a:lnTo>
                    <a:pt x="67" y="577"/>
                  </a:lnTo>
                  <a:lnTo>
                    <a:pt x="67" y="571"/>
                  </a:lnTo>
                  <a:lnTo>
                    <a:pt x="67" y="571"/>
                  </a:lnTo>
                  <a:lnTo>
                    <a:pt x="65" y="564"/>
                  </a:lnTo>
                  <a:lnTo>
                    <a:pt x="63" y="554"/>
                  </a:lnTo>
                  <a:lnTo>
                    <a:pt x="63" y="554"/>
                  </a:lnTo>
                  <a:lnTo>
                    <a:pt x="61" y="538"/>
                  </a:lnTo>
                  <a:lnTo>
                    <a:pt x="59" y="523"/>
                  </a:lnTo>
                  <a:lnTo>
                    <a:pt x="59" y="523"/>
                  </a:lnTo>
                  <a:lnTo>
                    <a:pt x="50" y="493"/>
                  </a:lnTo>
                  <a:lnTo>
                    <a:pt x="50" y="493"/>
                  </a:lnTo>
                  <a:lnTo>
                    <a:pt x="48" y="482"/>
                  </a:lnTo>
                  <a:lnTo>
                    <a:pt x="48" y="482"/>
                  </a:lnTo>
                  <a:lnTo>
                    <a:pt x="44" y="476"/>
                  </a:lnTo>
                  <a:lnTo>
                    <a:pt x="42" y="473"/>
                  </a:lnTo>
                  <a:lnTo>
                    <a:pt x="41" y="469"/>
                  </a:lnTo>
                  <a:lnTo>
                    <a:pt x="41" y="463"/>
                  </a:lnTo>
                  <a:lnTo>
                    <a:pt x="41" y="463"/>
                  </a:lnTo>
                  <a:lnTo>
                    <a:pt x="33" y="454"/>
                  </a:lnTo>
                  <a:lnTo>
                    <a:pt x="29" y="443"/>
                  </a:lnTo>
                  <a:lnTo>
                    <a:pt x="28" y="430"/>
                  </a:lnTo>
                  <a:lnTo>
                    <a:pt x="29" y="417"/>
                  </a:lnTo>
                  <a:lnTo>
                    <a:pt x="29" y="417"/>
                  </a:lnTo>
                  <a:lnTo>
                    <a:pt x="28" y="413"/>
                  </a:lnTo>
                  <a:lnTo>
                    <a:pt x="28" y="408"/>
                  </a:lnTo>
                  <a:lnTo>
                    <a:pt x="28" y="408"/>
                  </a:lnTo>
                  <a:lnTo>
                    <a:pt x="24" y="408"/>
                  </a:lnTo>
                  <a:lnTo>
                    <a:pt x="22" y="404"/>
                  </a:lnTo>
                  <a:lnTo>
                    <a:pt x="22" y="404"/>
                  </a:lnTo>
                  <a:lnTo>
                    <a:pt x="26" y="389"/>
                  </a:lnTo>
                  <a:lnTo>
                    <a:pt x="28" y="381"/>
                  </a:lnTo>
                  <a:lnTo>
                    <a:pt x="29" y="372"/>
                  </a:lnTo>
                  <a:lnTo>
                    <a:pt x="29" y="372"/>
                  </a:lnTo>
                  <a:lnTo>
                    <a:pt x="20" y="370"/>
                  </a:lnTo>
                  <a:lnTo>
                    <a:pt x="15" y="367"/>
                  </a:lnTo>
                  <a:lnTo>
                    <a:pt x="11" y="359"/>
                  </a:lnTo>
                  <a:lnTo>
                    <a:pt x="9" y="350"/>
                  </a:lnTo>
                  <a:lnTo>
                    <a:pt x="9" y="350"/>
                  </a:lnTo>
                  <a:lnTo>
                    <a:pt x="18" y="350"/>
                  </a:lnTo>
                  <a:lnTo>
                    <a:pt x="28" y="350"/>
                  </a:lnTo>
                  <a:lnTo>
                    <a:pt x="28" y="350"/>
                  </a:lnTo>
                  <a:lnTo>
                    <a:pt x="26" y="346"/>
                  </a:lnTo>
                  <a:lnTo>
                    <a:pt x="22" y="344"/>
                  </a:lnTo>
                  <a:lnTo>
                    <a:pt x="15" y="339"/>
                  </a:lnTo>
                  <a:lnTo>
                    <a:pt x="15" y="339"/>
                  </a:lnTo>
                  <a:lnTo>
                    <a:pt x="11" y="329"/>
                  </a:lnTo>
                  <a:lnTo>
                    <a:pt x="11" y="329"/>
                  </a:lnTo>
                  <a:lnTo>
                    <a:pt x="3" y="322"/>
                  </a:lnTo>
                  <a:lnTo>
                    <a:pt x="2" y="318"/>
                  </a:lnTo>
                  <a:lnTo>
                    <a:pt x="0" y="314"/>
                  </a:lnTo>
                  <a:lnTo>
                    <a:pt x="0" y="314"/>
                  </a:lnTo>
                  <a:lnTo>
                    <a:pt x="2" y="303"/>
                  </a:lnTo>
                  <a:lnTo>
                    <a:pt x="3" y="294"/>
                  </a:lnTo>
                  <a:lnTo>
                    <a:pt x="3" y="294"/>
                  </a:lnTo>
                  <a:lnTo>
                    <a:pt x="5" y="285"/>
                  </a:lnTo>
                  <a:lnTo>
                    <a:pt x="9" y="277"/>
                  </a:lnTo>
                  <a:lnTo>
                    <a:pt x="9" y="277"/>
                  </a:lnTo>
                  <a:lnTo>
                    <a:pt x="7" y="272"/>
                  </a:lnTo>
                  <a:lnTo>
                    <a:pt x="7" y="266"/>
                  </a:lnTo>
                  <a:lnTo>
                    <a:pt x="9" y="255"/>
                  </a:lnTo>
                  <a:lnTo>
                    <a:pt x="9" y="255"/>
                  </a:lnTo>
                  <a:lnTo>
                    <a:pt x="5" y="251"/>
                  </a:lnTo>
                  <a:lnTo>
                    <a:pt x="3" y="248"/>
                  </a:lnTo>
                  <a:lnTo>
                    <a:pt x="3" y="242"/>
                  </a:lnTo>
                  <a:lnTo>
                    <a:pt x="5" y="236"/>
                  </a:lnTo>
                  <a:lnTo>
                    <a:pt x="5" y="236"/>
                  </a:lnTo>
                  <a:lnTo>
                    <a:pt x="20" y="220"/>
                  </a:lnTo>
                  <a:lnTo>
                    <a:pt x="20" y="220"/>
                  </a:lnTo>
                  <a:lnTo>
                    <a:pt x="22" y="212"/>
                  </a:lnTo>
                  <a:lnTo>
                    <a:pt x="26" y="205"/>
                  </a:lnTo>
                  <a:lnTo>
                    <a:pt x="37" y="194"/>
                  </a:lnTo>
                  <a:lnTo>
                    <a:pt x="37" y="194"/>
                  </a:lnTo>
                  <a:lnTo>
                    <a:pt x="48" y="190"/>
                  </a:lnTo>
                  <a:lnTo>
                    <a:pt x="59" y="184"/>
                  </a:lnTo>
                  <a:lnTo>
                    <a:pt x="59" y="184"/>
                  </a:lnTo>
                  <a:lnTo>
                    <a:pt x="63" y="181"/>
                  </a:lnTo>
                  <a:lnTo>
                    <a:pt x="65" y="179"/>
                  </a:lnTo>
                  <a:lnTo>
                    <a:pt x="65" y="179"/>
                  </a:lnTo>
                  <a:lnTo>
                    <a:pt x="72" y="179"/>
                  </a:lnTo>
                  <a:lnTo>
                    <a:pt x="72" y="179"/>
                  </a:lnTo>
                  <a:lnTo>
                    <a:pt x="78" y="175"/>
                  </a:lnTo>
                  <a:lnTo>
                    <a:pt x="82" y="169"/>
                  </a:lnTo>
                  <a:lnTo>
                    <a:pt x="82" y="169"/>
                  </a:lnTo>
                  <a:lnTo>
                    <a:pt x="85" y="164"/>
                  </a:lnTo>
                  <a:lnTo>
                    <a:pt x="89" y="156"/>
                  </a:lnTo>
                  <a:lnTo>
                    <a:pt x="89" y="156"/>
                  </a:lnTo>
                  <a:lnTo>
                    <a:pt x="95" y="158"/>
                  </a:lnTo>
                  <a:lnTo>
                    <a:pt x="98" y="160"/>
                  </a:lnTo>
                  <a:lnTo>
                    <a:pt x="106" y="158"/>
                  </a:lnTo>
                  <a:lnTo>
                    <a:pt x="111" y="153"/>
                  </a:lnTo>
                  <a:lnTo>
                    <a:pt x="115" y="147"/>
                  </a:lnTo>
                  <a:lnTo>
                    <a:pt x="115" y="147"/>
                  </a:lnTo>
                  <a:lnTo>
                    <a:pt x="113" y="143"/>
                  </a:lnTo>
                  <a:lnTo>
                    <a:pt x="113" y="141"/>
                  </a:lnTo>
                  <a:lnTo>
                    <a:pt x="113" y="141"/>
                  </a:lnTo>
                  <a:lnTo>
                    <a:pt x="113" y="138"/>
                  </a:lnTo>
                  <a:lnTo>
                    <a:pt x="115" y="134"/>
                  </a:lnTo>
                  <a:lnTo>
                    <a:pt x="115" y="134"/>
                  </a:lnTo>
                  <a:lnTo>
                    <a:pt x="113" y="130"/>
                  </a:lnTo>
                  <a:lnTo>
                    <a:pt x="113" y="127"/>
                  </a:lnTo>
                  <a:lnTo>
                    <a:pt x="113" y="127"/>
                  </a:lnTo>
                  <a:lnTo>
                    <a:pt x="113" y="121"/>
                  </a:lnTo>
                  <a:lnTo>
                    <a:pt x="113" y="121"/>
                  </a:lnTo>
                  <a:lnTo>
                    <a:pt x="109" y="112"/>
                  </a:lnTo>
                  <a:lnTo>
                    <a:pt x="109" y="112"/>
                  </a:lnTo>
                  <a:lnTo>
                    <a:pt x="108" y="101"/>
                  </a:lnTo>
                  <a:lnTo>
                    <a:pt x="109" y="91"/>
                  </a:lnTo>
                  <a:lnTo>
                    <a:pt x="109" y="91"/>
                  </a:lnTo>
                  <a:lnTo>
                    <a:pt x="113" y="80"/>
                  </a:lnTo>
                  <a:lnTo>
                    <a:pt x="119" y="69"/>
                  </a:lnTo>
                  <a:lnTo>
                    <a:pt x="122" y="65"/>
                  </a:lnTo>
                  <a:lnTo>
                    <a:pt x="126" y="60"/>
                  </a:lnTo>
                  <a:lnTo>
                    <a:pt x="132" y="58"/>
                  </a:lnTo>
                  <a:lnTo>
                    <a:pt x="139" y="56"/>
                  </a:lnTo>
                  <a:lnTo>
                    <a:pt x="139" y="56"/>
                  </a:lnTo>
                  <a:lnTo>
                    <a:pt x="143" y="56"/>
                  </a:lnTo>
                  <a:lnTo>
                    <a:pt x="149" y="54"/>
                  </a:lnTo>
                  <a:lnTo>
                    <a:pt x="149" y="54"/>
                  </a:lnTo>
                  <a:lnTo>
                    <a:pt x="152" y="52"/>
                  </a:lnTo>
                  <a:lnTo>
                    <a:pt x="156" y="48"/>
                  </a:lnTo>
                  <a:lnTo>
                    <a:pt x="156" y="48"/>
                  </a:lnTo>
                  <a:lnTo>
                    <a:pt x="162" y="48"/>
                  </a:lnTo>
                  <a:lnTo>
                    <a:pt x="167" y="48"/>
                  </a:lnTo>
                  <a:lnTo>
                    <a:pt x="167" y="48"/>
                  </a:lnTo>
                  <a:lnTo>
                    <a:pt x="167" y="39"/>
                  </a:lnTo>
                  <a:lnTo>
                    <a:pt x="167" y="30"/>
                  </a:lnTo>
                  <a:lnTo>
                    <a:pt x="169" y="22"/>
                  </a:lnTo>
                  <a:lnTo>
                    <a:pt x="173" y="15"/>
                  </a:lnTo>
                  <a:lnTo>
                    <a:pt x="178" y="9"/>
                  </a:lnTo>
                  <a:lnTo>
                    <a:pt x="182" y="6"/>
                  </a:lnTo>
                  <a:lnTo>
                    <a:pt x="189" y="2"/>
                  </a:lnTo>
                  <a:lnTo>
                    <a:pt x="195" y="0"/>
                  </a:lnTo>
                  <a:lnTo>
                    <a:pt x="195" y="0"/>
                  </a:lnTo>
                  <a:lnTo>
                    <a:pt x="206" y="0"/>
                  </a:lnTo>
                  <a:lnTo>
                    <a:pt x="217" y="2"/>
                  </a:lnTo>
                  <a:lnTo>
                    <a:pt x="217" y="2"/>
                  </a:lnTo>
                  <a:lnTo>
                    <a:pt x="223" y="4"/>
                  </a:lnTo>
                  <a:lnTo>
                    <a:pt x="227" y="8"/>
                  </a:lnTo>
                  <a:lnTo>
                    <a:pt x="234" y="17"/>
                  </a:lnTo>
                  <a:lnTo>
                    <a:pt x="238" y="26"/>
                  </a:lnTo>
                  <a:lnTo>
                    <a:pt x="242" y="39"/>
                  </a:lnTo>
                  <a:lnTo>
                    <a:pt x="242" y="39"/>
                  </a:lnTo>
                  <a:lnTo>
                    <a:pt x="242" y="37"/>
                  </a:lnTo>
                  <a:lnTo>
                    <a:pt x="243" y="37"/>
                  </a:lnTo>
                  <a:lnTo>
                    <a:pt x="243" y="37"/>
                  </a:lnTo>
                  <a:close/>
                  <a:moveTo>
                    <a:pt x="89" y="195"/>
                  </a:moveTo>
                  <a:lnTo>
                    <a:pt x="89" y="195"/>
                  </a:lnTo>
                  <a:lnTo>
                    <a:pt x="89" y="195"/>
                  </a:lnTo>
                  <a:lnTo>
                    <a:pt x="89" y="195"/>
                  </a:lnTo>
                  <a:lnTo>
                    <a:pt x="87" y="195"/>
                  </a:lnTo>
                  <a:lnTo>
                    <a:pt x="87" y="195"/>
                  </a:lnTo>
                  <a:lnTo>
                    <a:pt x="87" y="195"/>
                  </a:lnTo>
                  <a:lnTo>
                    <a:pt x="87" y="195"/>
                  </a:lnTo>
                  <a:lnTo>
                    <a:pt x="89" y="195"/>
                  </a:lnTo>
                  <a:lnTo>
                    <a:pt x="89" y="195"/>
                  </a:lnTo>
                  <a:close/>
                  <a:moveTo>
                    <a:pt x="320" y="287"/>
                  </a:moveTo>
                  <a:lnTo>
                    <a:pt x="320" y="287"/>
                  </a:lnTo>
                  <a:lnTo>
                    <a:pt x="320" y="287"/>
                  </a:lnTo>
                  <a:lnTo>
                    <a:pt x="320" y="287"/>
                  </a:lnTo>
                  <a:lnTo>
                    <a:pt x="322" y="285"/>
                  </a:lnTo>
                  <a:lnTo>
                    <a:pt x="322" y="285"/>
                  </a:lnTo>
                  <a:lnTo>
                    <a:pt x="325" y="288"/>
                  </a:lnTo>
                  <a:lnTo>
                    <a:pt x="325" y="290"/>
                  </a:lnTo>
                  <a:lnTo>
                    <a:pt x="325" y="290"/>
                  </a:lnTo>
                  <a:lnTo>
                    <a:pt x="331" y="285"/>
                  </a:lnTo>
                  <a:lnTo>
                    <a:pt x="335" y="277"/>
                  </a:lnTo>
                  <a:lnTo>
                    <a:pt x="335" y="277"/>
                  </a:lnTo>
                  <a:lnTo>
                    <a:pt x="333" y="274"/>
                  </a:lnTo>
                  <a:lnTo>
                    <a:pt x="331" y="270"/>
                  </a:lnTo>
                  <a:lnTo>
                    <a:pt x="331" y="270"/>
                  </a:lnTo>
                  <a:lnTo>
                    <a:pt x="331" y="268"/>
                  </a:lnTo>
                  <a:lnTo>
                    <a:pt x="333" y="264"/>
                  </a:lnTo>
                  <a:lnTo>
                    <a:pt x="333" y="264"/>
                  </a:lnTo>
                  <a:lnTo>
                    <a:pt x="331" y="259"/>
                  </a:lnTo>
                  <a:lnTo>
                    <a:pt x="331" y="257"/>
                  </a:lnTo>
                  <a:lnTo>
                    <a:pt x="331" y="253"/>
                  </a:lnTo>
                  <a:lnTo>
                    <a:pt x="331" y="253"/>
                  </a:lnTo>
                  <a:lnTo>
                    <a:pt x="338" y="253"/>
                  </a:lnTo>
                  <a:lnTo>
                    <a:pt x="344" y="255"/>
                  </a:lnTo>
                  <a:lnTo>
                    <a:pt x="344" y="255"/>
                  </a:lnTo>
                  <a:lnTo>
                    <a:pt x="344" y="246"/>
                  </a:lnTo>
                  <a:lnTo>
                    <a:pt x="344" y="240"/>
                  </a:lnTo>
                  <a:lnTo>
                    <a:pt x="344" y="236"/>
                  </a:lnTo>
                  <a:lnTo>
                    <a:pt x="344" y="236"/>
                  </a:lnTo>
                  <a:lnTo>
                    <a:pt x="348" y="231"/>
                  </a:lnTo>
                  <a:lnTo>
                    <a:pt x="351" y="225"/>
                  </a:lnTo>
                  <a:lnTo>
                    <a:pt x="351" y="225"/>
                  </a:lnTo>
                  <a:lnTo>
                    <a:pt x="351" y="220"/>
                  </a:lnTo>
                  <a:lnTo>
                    <a:pt x="355" y="216"/>
                  </a:lnTo>
                  <a:lnTo>
                    <a:pt x="355" y="216"/>
                  </a:lnTo>
                  <a:lnTo>
                    <a:pt x="349" y="214"/>
                  </a:lnTo>
                  <a:lnTo>
                    <a:pt x="344" y="216"/>
                  </a:lnTo>
                  <a:lnTo>
                    <a:pt x="340" y="218"/>
                  </a:lnTo>
                  <a:lnTo>
                    <a:pt x="335" y="221"/>
                  </a:lnTo>
                  <a:lnTo>
                    <a:pt x="335" y="221"/>
                  </a:lnTo>
                  <a:lnTo>
                    <a:pt x="331" y="236"/>
                  </a:lnTo>
                  <a:lnTo>
                    <a:pt x="327" y="251"/>
                  </a:lnTo>
                  <a:lnTo>
                    <a:pt x="320" y="287"/>
                  </a:lnTo>
                  <a:lnTo>
                    <a:pt x="320" y="287"/>
                  </a:lnTo>
                  <a:close/>
                  <a:moveTo>
                    <a:pt x="260" y="523"/>
                  </a:moveTo>
                  <a:lnTo>
                    <a:pt x="260" y="523"/>
                  </a:lnTo>
                  <a:lnTo>
                    <a:pt x="260" y="536"/>
                  </a:lnTo>
                  <a:lnTo>
                    <a:pt x="260" y="549"/>
                  </a:lnTo>
                  <a:lnTo>
                    <a:pt x="260" y="549"/>
                  </a:lnTo>
                  <a:lnTo>
                    <a:pt x="260" y="564"/>
                  </a:lnTo>
                  <a:lnTo>
                    <a:pt x="260" y="579"/>
                  </a:lnTo>
                  <a:lnTo>
                    <a:pt x="260" y="579"/>
                  </a:lnTo>
                  <a:lnTo>
                    <a:pt x="264" y="601"/>
                  </a:lnTo>
                  <a:lnTo>
                    <a:pt x="264" y="601"/>
                  </a:lnTo>
                  <a:lnTo>
                    <a:pt x="266" y="620"/>
                  </a:lnTo>
                  <a:lnTo>
                    <a:pt x="268" y="629"/>
                  </a:lnTo>
                  <a:lnTo>
                    <a:pt x="271" y="634"/>
                  </a:lnTo>
                  <a:lnTo>
                    <a:pt x="271" y="634"/>
                  </a:lnTo>
                  <a:lnTo>
                    <a:pt x="268" y="577"/>
                  </a:lnTo>
                  <a:lnTo>
                    <a:pt x="264" y="549"/>
                  </a:lnTo>
                  <a:lnTo>
                    <a:pt x="260" y="523"/>
                  </a:lnTo>
                  <a:lnTo>
                    <a:pt x="260" y="523"/>
                  </a:lnTo>
                  <a:close/>
                  <a:moveTo>
                    <a:pt x="236" y="726"/>
                  </a:moveTo>
                  <a:lnTo>
                    <a:pt x="236" y="726"/>
                  </a:lnTo>
                  <a:lnTo>
                    <a:pt x="236" y="726"/>
                  </a:lnTo>
                  <a:lnTo>
                    <a:pt x="236" y="728"/>
                  </a:lnTo>
                  <a:lnTo>
                    <a:pt x="236" y="728"/>
                  </a:lnTo>
                  <a:lnTo>
                    <a:pt x="236" y="728"/>
                  </a:lnTo>
                  <a:lnTo>
                    <a:pt x="236" y="726"/>
                  </a:lnTo>
                  <a:lnTo>
                    <a:pt x="236" y="726"/>
                  </a:lnTo>
                  <a:close/>
                  <a:moveTo>
                    <a:pt x="342" y="752"/>
                  </a:moveTo>
                  <a:lnTo>
                    <a:pt x="342" y="752"/>
                  </a:lnTo>
                  <a:lnTo>
                    <a:pt x="344" y="755"/>
                  </a:lnTo>
                  <a:lnTo>
                    <a:pt x="344" y="757"/>
                  </a:lnTo>
                  <a:lnTo>
                    <a:pt x="346" y="757"/>
                  </a:lnTo>
                  <a:lnTo>
                    <a:pt x="346" y="757"/>
                  </a:lnTo>
                  <a:lnTo>
                    <a:pt x="348" y="755"/>
                  </a:lnTo>
                  <a:lnTo>
                    <a:pt x="346" y="754"/>
                  </a:lnTo>
                  <a:lnTo>
                    <a:pt x="344" y="752"/>
                  </a:lnTo>
                  <a:lnTo>
                    <a:pt x="342" y="752"/>
                  </a:lnTo>
                  <a:lnTo>
                    <a:pt x="342" y="75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35" name="Freeform 1556"/>
            <p:cNvSpPr>
              <a:spLocks noChangeAspect="1" noEditPoints="1"/>
            </p:cNvSpPr>
            <p:nvPr/>
          </p:nvSpPr>
          <p:spPr bwMode="auto">
            <a:xfrm flipH="1">
              <a:off x="5779637" y="3952784"/>
              <a:ext cx="174000" cy="522000"/>
            </a:xfrm>
            <a:custGeom>
              <a:avLst/>
              <a:gdLst>
                <a:gd name="T0" fmla="*/ 0 w 268"/>
                <a:gd name="T1" fmla="*/ 753 h 804"/>
                <a:gd name="T2" fmla="*/ 8 w 268"/>
                <a:gd name="T3" fmla="*/ 757 h 804"/>
                <a:gd name="T4" fmla="*/ 9 w 268"/>
                <a:gd name="T5" fmla="*/ 787 h 804"/>
                <a:gd name="T6" fmla="*/ 26 w 268"/>
                <a:gd name="T7" fmla="*/ 798 h 804"/>
                <a:gd name="T8" fmla="*/ 67 w 268"/>
                <a:gd name="T9" fmla="*/ 794 h 804"/>
                <a:gd name="T10" fmla="*/ 69 w 268"/>
                <a:gd name="T11" fmla="*/ 772 h 804"/>
                <a:gd name="T12" fmla="*/ 76 w 268"/>
                <a:gd name="T13" fmla="*/ 755 h 804"/>
                <a:gd name="T14" fmla="*/ 95 w 268"/>
                <a:gd name="T15" fmla="*/ 627 h 804"/>
                <a:gd name="T16" fmla="*/ 156 w 268"/>
                <a:gd name="T17" fmla="*/ 536 h 804"/>
                <a:gd name="T18" fmla="*/ 160 w 268"/>
                <a:gd name="T19" fmla="*/ 560 h 804"/>
                <a:gd name="T20" fmla="*/ 153 w 268"/>
                <a:gd name="T21" fmla="*/ 625 h 804"/>
                <a:gd name="T22" fmla="*/ 145 w 268"/>
                <a:gd name="T23" fmla="*/ 711 h 804"/>
                <a:gd name="T24" fmla="*/ 147 w 268"/>
                <a:gd name="T25" fmla="*/ 725 h 804"/>
                <a:gd name="T26" fmla="*/ 192 w 268"/>
                <a:gd name="T27" fmla="*/ 742 h 804"/>
                <a:gd name="T28" fmla="*/ 227 w 268"/>
                <a:gd name="T29" fmla="*/ 735 h 804"/>
                <a:gd name="T30" fmla="*/ 218 w 268"/>
                <a:gd name="T31" fmla="*/ 711 h 804"/>
                <a:gd name="T32" fmla="*/ 214 w 268"/>
                <a:gd name="T33" fmla="*/ 647 h 804"/>
                <a:gd name="T34" fmla="*/ 212 w 268"/>
                <a:gd name="T35" fmla="*/ 562 h 804"/>
                <a:gd name="T36" fmla="*/ 208 w 268"/>
                <a:gd name="T37" fmla="*/ 538 h 804"/>
                <a:gd name="T38" fmla="*/ 259 w 268"/>
                <a:gd name="T39" fmla="*/ 458 h 804"/>
                <a:gd name="T40" fmla="*/ 255 w 268"/>
                <a:gd name="T41" fmla="*/ 396 h 804"/>
                <a:gd name="T42" fmla="*/ 261 w 268"/>
                <a:gd name="T43" fmla="*/ 355 h 804"/>
                <a:gd name="T44" fmla="*/ 249 w 268"/>
                <a:gd name="T45" fmla="*/ 318 h 804"/>
                <a:gd name="T46" fmla="*/ 242 w 268"/>
                <a:gd name="T47" fmla="*/ 283 h 804"/>
                <a:gd name="T48" fmla="*/ 227 w 268"/>
                <a:gd name="T49" fmla="*/ 236 h 804"/>
                <a:gd name="T50" fmla="*/ 216 w 268"/>
                <a:gd name="T51" fmla="*/ 164 h 804"/>
                <a:gd name="T52" fmla="*/ 218 w 268"/>
                <a:gd name="T53" fmla="*/ 145 h 804"/>
                <a:gd name="T54" fmla="*/ 210 w 268"/>
                <a:gd name="T55" fmla="*/ 117 h 804"/>
                <a:gd name="T56" fmla="*/ 208 w 268"/>
                <a:gd name="T57" fmla="*/ 108 h 804"/>
                <a:gd name="T58" fmla="*/ 205 w 268"/>
                <a:gd name="T59" fmla="*/ 102 h 804"/>
                <a:gd name="T60" fmla="*/ 201 w 268"/>
                <a:gd name="T61" fmla="*/ 72 h 804"/>
                <a:gd name="T62" fmla="*/ 199 w 268"/>
                <a:gd name="T63" fmla="*/ 63 h 804"/>
                <a:gd name="T64" fmla="*/ 195 w 268"/>
                <a:gd name="T65" fmla="*/ 45 h 804"/>
                <a:gd name="T66" fmla="*/ 190 w 268"/>
                <a:gd name="T67" fmla="*/ 31 h 804"/>
                <a:gd name="T68" fmla="*/ 186 w 268"/>
                <a:gd name="T69" fmla="*/ 22 h 804"/>
                <a:gd name="T70" fmla="*/ 184 w 268"/>
                <a:gd name="T71" fmla="*/ 18 h 804"/>
                <a:gd name="T72" fmla="*/ 181 w 268"/>
                <a:gd name="T73" fmla="*/ 15 h 804"/>
                <a:gd name="T74" fmla="*/ 177 w 268"/>
                <a:gd name="T75" fmla="*/ 11 h 804"/>
                <a:gd name="T76" fmla="*/ 143 w 268"/>
                <a:gd name="T77" fmla="*/ 0 h 804"/>
                <a:gd name="T78" fmla="*/ 130 w 268"/>
                <a:gd name="T79" fmla="*/ 2 h 804"/>
                <a:gd name="T80" fmla="*/ 127 w 268"/>
                <a:gd name="T81" fmla="*/ 5 h 804"/>
                <a:gd name="T82" fmla="*/ 112 w 268"/>
                <a:gd name="T83" fmla="*/ 22 h 804"/>
                <a:gd name="T84" fmla="*/ 99 w 268"/>
                <a:gd name="T85" fmla="*/ 56 h 804"/>
                <a:gd name="T86" fmla="*/ 78 w 268"/>
                <a:gd name="T87" fmla="*/ 95 h 804"/>
                <a:gd name="T88" fmla="*/ 71 w 268"/>
                <a:gd name="T89" fmla="*/ 113 h 804"/>
                <a:gd name="T90" fmla="*/ 63 w 268"/>
                <a:gd name="T91" fmla="*/ 121 h 804"/>
                <a:gd name="T92" fmla="*/ 22 w 268"/>
                <a:gd name="T93" fmla="*/ 151 h 804"/>
                <a:gd name="T94" fmla="*/ 17 w 268"/>
                <a:gd name="T95" fmla="*/ 199 h 804"/>
                <a:gd name="T96" fmla="*/ 4 w 268"/>
                <a:gd name="T97" fmla="*/ 279 h 804"/>
                <a:gd name="T98" fmla="*/ 15 w 268"/>
                <a:gd name="T99" fmla="*/ 331 h 804"/>
                <a:gd name="T100" fmla="*/ 32 w 268"/>
                <a:gd name="T101" fmla="*/ 370 h 804"/>
                <a:gd name="T102" fmla="*/ 65 w 268"/>
                <a:gd name="T103" fmla="*/ 392 h 804"/>
                <a:gd name="T104" fmla="*/ 47 w 268"/>
                <a:gd name="T105" fmla="*/ 532 h 804"/>
                <a:gd name="T106" fmla="*/ 48 w 268"/>
                <a:gd name="T107" fmla="*/ 552 h 804"/>
                <a:gd name="T108" fmla="*/ 28 w 268"/>
                <a:gd name="T109" fmla="*/ 625 h 804"/>
                <a:gd name="T110" fmla="*/ 4 w 268"/>
                <a:gd name="T111" fmla="*/ 722 h 804"/>
                <a:gd name="T112" fmla="*/ 71 w 268"/>
                <a:gd name="T113" fmla="*/ 316 h 804"/>
                <a:gd name="T114" fmla="*/ 60 w 268"/>
                <a:gd name="T115" fmla="*/ 322 h 804"/>
                <a:gd name="T116" fmla="*/ 56 w 268"/>
                <a:gd name="T117" fmla="*/ 277 h 804"/>
                <a:gd name="T118" fmla="*/ 67 w 268"/>
                <a:gd name="T119" fmla="*/ 27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8" h="804">
                  <a:moveTo>
                    <a:pt x="210" y="106"/>
                  </a:moveTo>
                  <a:lnTo>
                    <a:pt x="210" y="106"/>
                  </a:lnTo>
                  <a:lnTo>
                    <a:pt x="208" y="102"/>
                  </a:lnTo>
                  <a:lnTo>
                    <a:pt x="208" y="102"/>
                  </a:lnTo>
                  <a:lnTo>
                    <a:pt x="208" y="104"/>
                  </a:lnTo>
                  <a:lnTo>
                    <a:pt x="210" y="106"/>
                  </a:lnTo>
                  <a:lnTo>
                    <a:pt x="210" y="106"/>
                  </a:lnTo>
                  <a:close/>
                  <a:moveTo>
                    <a:pt x="0" y="753"/>
                  </a:moveTo>
                  <a:lnTo>
                    <a:pt x="0" y="753"/>
                  </a:lnTo>
                  <a:lnTo>
                    <a:pt x="6" y="755"/>
                  </a:lnTo>
                  <a:lnTo>
                    <a:pt x="9" y="757"/>
                  </a:lnTo>
                  <a:lnTo>
                    <a:pt x="9" y="757"/>
                  </a:lnTo>
                  <a:lnTo>
                    <a:pt x="9" y="757"/>
                  </a:lnTo>
                  <a:lnTo>
                    <a:pt x="11" y="757"/>
                  </a:lnTo>
                  <a:lnTo>
                    <a:pt x="11" y="757"/>
                  </a:lnTo>
                  <a:lnTo>
                    <a:pt x="9" y="757"/>
                  </a:lnTo>
                  <a:lnTo>
                    <a:pt x="8" y="757"/>
                  </a:lnTo>
                  <a:lnTo>
                    <a:pt x="8" y="757"/>
                  </a:lnTo>
                  <a:lnTo>
                    <a:pt x="4" y="764"/>
                  </a:lnTo>
                  <a:lnTo>
                    <a:pt x="4" y="772"/>
                  </a:lnTo>
                  <a:lnTo>
                    <a:pt x="4" y="772"/>
                  </a:lnTo>
                  <a:lnTo>
                    <a:pt x="6" y="776"/>
                  </a:lnTo>
                  <a:lnTo>
                    <a:pt x="8" y="779"/>
                  </a:lnTo>
                  <a:lnTo>
                    <a:pt x="8" y="779"/>
                  </a:lnTo>
                  <a:lnTo>
                    <a:pt x="8" y="783"/>
                  </a:lnTo>
                  <a:lnTo>
                    <a:pt x="9" y="783"/>
                  </a:lnTo>
                  <a:lnTo>
                    <a:pt x="9" y="787"/>
                  </a:lnTo>
                  <a:lnTo>
                    <a:pt x="11" y="787"/>
                  </a:lnTo>
                  <a:lnTo>
                    <a:pt x="11" y="787"/>
                  </a:lnTo>
                  <a:lnTo>
                    <a:pt x="15" y="792"/>
                  </a:lnTo>
                  <a:lnTo>
                    <a:pt x="15" y="792"/>
                  </a:lnTo>
                  <a:lnTo>
                    <a:pt x="22" y="796"/>
                  </a:lnTo>
                  <a:lnTo>
                    <a:pt x="22" y="798"/>
                  </a:lnTo>
                  <a:lnTo>
                    <a:pt x="22" y="798"/>
                  </a:lnTo>
                  <a:lnTo>
                    <a:pt x="26" y="798"/>
                  </a:lnTo>
                  <a:lnTo>
                    <a:pt x="26" y="798"/>
                  </a:lnTo>
                  <a:lnTo>
                    <a:pt x="28" y="800"/>
                  </a:lnTo>
                  <a:lnTo>
                    <a:pt x="32" y="800"/>
                  </a:lnTo>
                  <a:lnTo>
                    <a:pt x="32" y="800"/>
                  </a:lnTo>
                  <a:lnTo>
                    <a:pt x="34" y="802"/>
                  </a:lnTo>
                  <a:lnTo>
                    <a:pt x="34" y="802"/>
                  </a:lnTo>
                  <a:lnTo>
                    <a:pt x="45" y="804"/>
                  </a:lnTo>
                  <a:lnTo>
                    <a:pt x="56" y="802"/>
                  </a:lnTo>
                  <a:lnTo>
                    <a:pt x="65" y="798"/>
                  </a:lnTo>
                  <a:lnTo>
                    <a:pt x="67" y="794"/>
                  </a:lnTo>
                  <a:lnTo>
                    <a:pt x="69" y="791"/>
                  </a:lnTo>
                  <a:lnTo>
                    <a:pt x="69" y="791"/>
                  </a:lnTo>
                  <a:lnTo>
                    <a:pt x="73" y="791"/>
                  </a:lnTo>
                  <a:lnTo>
                    <a:pt x="75" y="789"/>
                  </a:lnTo>
                  <a:lnTo>
                    <a:pt x="75" y="789"/>
                  </a:lnTo>
                  <a:lnTo>
                    <a:pt x="73" y="781"/>
                  </a:lnTo>
                  <a:lnTo>
                    <a:pt x="69" y="778"/>
                  </a:lnTo>
                  <a:lnTo>
                    <a:pt x="69" y="778"/>
                  </a:lnTo>
                  <a:lnTo>
                    <a:pt x="69" y="772"/>
                  </a:lnTo>
                  <a:lnTo>
                    <a:pt x="67" y="770"/>
                  </a:lnTo>
                  <a:lnTo>
                    <a:pt x="63" y="763"/>
                  </a:lnTo>
                  <a:lnTo>
                    <a:pt x="63" y="763"/>
                  </a:lnTo>
                  <a:lnTo>
                    <a:pt x="75" y="766"/>
                  </a:lnTo>
                  <a:lnTo>
                    <a:pt x="75" y="766"/>
                  </a:lnTo>
                  <a:lnTo>
                    <a:pt x="76" y="764"/>
                  </a:lnTo>
                  <a:lnTo>
                    <a:pt x="76" y="761"/>
                  </a:lnTo>
                  <a:lnTo>
                    <a:pt x="76" y="755"/>
                  </a:lnTo>
                  <a:lnTo>
                    <a:pt x="76" y="755"/>
                  </a:lnTo>
                  <a:lnTo>
                    <a:pt x="80" y="742"/>
                  </a:lnTo>
                  <a:lnTo>
                    <a:pt x="80" y="742"/>
                  </a:lnTo>
                  <a:lnTo>
                    <a:pt x="82" y="729"/>
                  </a:lnTo>
                  <a:lnTo>
                    <a:pt x="82" y="712"/>
                  </a:lnTo>
                  <a:lnTo>
                    <a:pt x="84" y="683"/>
                  </a:lnTo>
                  <a:lnTo>
                    <a:pt x="84" y="683"/>
                  </a:lnTo>
                  <a:lnTo>
                    <a:pt x="89" y="655"/>
                  </a:lnTo>
                  <a:lnTo>
                    <a:pt x="89" y="655"/>
                  </a:lnTo>
                  <a:lnTo>
                    <a:pt x="95" y="627"/>
                  </a:lnTo>
                  <a:lnTo>
                    <a:pt x="95" y="627"/>
                  </a:lnTo>
                  <a:lnTo>
                    <a:pt x="99" y="605"/>
                  </a:lnTo>
                  <a:lnTo>
                    <a:pt x="104" y="582"/>
                  </a:lnTo>
                  <a:lnTo>
                    <a:pt x="114" y="539"/>
                  </a:lnTo>
                  <a:lnTo>
                    <a:pt x="114" y="539"/>
                  </a:lnTo>
                  <a:lnTo>
                    <a:pt x="134" y="536"/>
                  </a:lnTo>
                  <a:lnTo>
                    <a:pt x="155" y="532"/>
                  </a:lnTo>
                  <a:lnTo>
                    <a:pt x="155" y="532"/>
                  </a:lnTo>
                  <a:lnTo>
                    <a:pt x="156" y="536"/>
                  </a:lnTo>
                  <a:lnTo>
                    <a:pt x="158" y="538"/>
                  </a:lnTo>
                  <a:lnTo>
                    <a:pt x="158" y="538"/>
                  </a:lnTo>
                  <a:lnTo>
                    <a:pt x="160" y="541"/>
                  </a:lnTo>
                  <a:lnTo>
                    <a:pt x="162" y="543"/>
                  </a:lnTo>
                  <a:lnTo>
                    <a:pt x="162" y="543"/>
                  </a:lnTo>
                  <a:lnTo>
                    <a:pt x="162" y="547"/>
                  </a:lnTo>
                  <a:lnTo>
                    <a:pt x="160" y="551"/>
                  </a:lnTo>
                  <a:lnTo>
                    <a:pt x="158" y="556"/>
                  </a:lnTo>
                  <a:lnTo>
                    <a:pt x="160" y="560"/>
                  </a:lnTo>
                  <a:lnTo>
                    <a:pt x="160" y="560"/>
                  </a:lnTo>
                  <a:lnTo>
                    <a:pt x="160" y="564"/>
                  </a:lnTo>
                  <a:lnTo>
                    <a:pt x="158" y="569"/>
                  </a:lnTo>
                  <a:lnTo>
                    <a:pt x="158" y="569"/>
                  </a:lnTo>
                  <a:lnTo>
                    <a:pt x="158" y="575"/>
                  </a:lnTo>
                  <a:lnTo>
                    <a:pt x="158" y="578"/>
                  </a:lnTo>
                  <a:lnTo>
                    <a:pt x="156" y="580"/>
                  </a:lnTo>
                  <a:lnTo>
                    <a:pt x="156" y="580"/>
                  </a:lnTo>
                  <a:lnTo>
                    <a:pt x="153" y="625"/>
                  </a:lnTo>
                  <a:lnTo>
                    <a:pt x="149" y="670"/>
                  </a:lnTo>
                  <a:lnTo>
                    <a:pt x="149" y="670"/>
                  </a:lnTo>
                  <a:lnTo>
                    <a:pt x="149" y="688"/>
                  </a:lnTo>
                  <a:lnTo>
                    <a:pt x="149" y="696"/>
                  </a:lnTo>
                  <a:lnTo>
                    <a:pt x="147" y="703"/>
                  </a:lnTo>
                  <a:lnTo>
                    <a:pt x="147" y="703"/>
                  </a:lnTo>
                  <a:lnTo>
                    <a:pt x="145" y="707"/>
                  </a:lnTo>
                  <a:lnTo>
                    <a:pt x="145" y="711"/>
                  </a:lnTo>
                  <a:lnTo>
                    <a:pt x="145" y="711"/>
                  </a:lnTo>
                  <a:lnTo>
                    <a:pt x="143" y="711"/>
                  </a:lnTo>
                  <a:lnTo>
                    <a:pt x="141" y="712"/>
                  </a:lnTo>
                  <a:lnTo>
                    <a:pt x="141" y="712"/>
                  </a:lnTo>
                  <a:lnTo>
                    <a:pt x="141" y="718"/>
                  </a:lnTo>
                  <a:lnTo>
                    <a:pt x="141" y="718"/>
                  </a:lnTo>
                  <a:lnTo>
                    <a:pt x="143" y="720"/>
                  </a:lnTo>
                  <a:lnTo>
                    <a:pt x="143" y="722"/>
                  </a:lnTo>
                  <a:lnTo>
                    <a:pt x="143" y="722"/>
                  </a:lnTo>
                  <a:lnTo>
                    <a:pt x="147" y="725"/>
                  </a:lnTo>
                  <a:lnTo>
                    <a:pt x="149" y="729"/>
                  </a:lnTo>
                  <a:lnTo>
                    <a:pt x="149" y="729"/>
                  </a:lnTo>
                  <a:lnTo>
                    <a:pt x="171" y="737"/>
                  </a:lnTo>
                  <a:lnTo>
                    <a:pt x="182" y="740"/>
                  </a:lnTo>
                  <a:lnTo>
                    <a:pt x="194" y="742"/>
                  </a:lnTo>
                  <a:lnTo>
                    <a:pt x="194" y="742"/>
                  </a:lnTo>
                  <a:lnTo>
                    <a:pt x="192" y="742"/>
                  </a:lnTo>
                  <a:lnTo>
                    <a:pt x="192" y="742"/>
                  </a:lnTo>
                  <a:lnTo>
                    <a:pt x="192" y="742"/>
                  </a:lnTo>
                  <a:lnTo>
                    <a:pt x="194" y="742"/>
                  </a:lnTo>
                  <a:lnTo>
                    <a:pt x="197" y="742"/>
                  </a:lnTo>
                  <a:lnTo>
                    <a:pt x="195" y="742"/>
                  </a:lnTo>
                  <a:lnTo>
                    <a:pt x="195" y="742"/>
                  </a:lnTo>
                  <a:lnTo>
                    <a:pt x="205" y="744"/>
                  </a:lnTo>
                  <a:lnTo>
                    <a:pt x="212" y="742"/>
                  </a:lnTo>
                  <a:lnTo>
                    <a:pt x="220" y="738"/>
                  </a:lnTo>
                  <a:lnTo>
                    <a:pt x="227" y="735"/>
                  </a:lnTo>
                  <a:lnTo>
                    <a:pt x="227" y="735"/>
                  </a:lnTo>
                  <a:lnTo>
                    <a:pt x="225" y="729"/>
                  </a:lnTo>
                  <a:lnTo>
                    <a:pt x="225" y="727"/>
                  </a:lnTo>
                  <a:lnTo>
                    <a:pt x="223" y="725"/>
                  </a:lnTo>
                  <a:lnTo>
                    <a:pt x="223" y="725"/>
                  </a:lnTo>
                  <a:lnTo>
                    <a:pt x="223" y="720"/>
                  </a:lnTo>
                  <a:lnTo>
                    <a:pt x="221" y="716"/>
                  </a:lnTo>
                  <a:lnTo>
                    <a:pt x="216" y="712"/>
                  </a:lnTo>
                  <a:lnTo>
                    <a:pt x="216" y="712"/>
                  </a:lnTo>
                  <a:lnTo>
                    <a:pt x="218" y="711"/>
                  </a:lnTo>
                  <a:lnTo>
                    <a:pt x="218" y="711"/>
                  </a:lnTo>
                  <a:lnTo>
                    <a:pt x="218" y="707"/>
                  </a:lnTo>
                  <a:lnTo>
                    <a:pt x="216" y="703"/>
                  </a:lnTo>
                  <a:lnTo>
                    <a:pt x="216" y="703"/>
                  </a:lnTo>
                  <a:lnTo>
                    <a:pt x="216" y="686"/>
                  </a:lnTo>
                  <a:lnTo>
                    <a:pt x="214" y="671"/>
                  </a:lnTo>
                  <a:lnTo>
                    <a:pt x="214" y="671"/>
                  </a:lnTo>
                  <a:lnTo>
                    <a:pt x="214" y="660"/>
                  </a:lnTo>
                  <a:lnTo>
                    <a:pt x="214" y="647"/>
                  </a:lnTo>
                  <a:lnTo>
                    <a:pt x="214" y="647"/>
                  </a:lnTo>
                  <a:lnTo>
                    <a:pt x="212" y="640"/>
                  </a:lnTo>
                  <a:lnTo>
                    <a:pt x="210" y="631"/>
                  </a:lnTo>
                  <a:lnTo>
                    <a:pt x="210" y="631"/>
                  </a:lnTo>
                  <a:lnTo>
                    <a:pt x="205" y="599"/>
                  </a:lnTo>
                  <a:lnTo>
                    <a:pt x="205" y="599"/>
                  </a:lnTo>
                  <a:lnTo>
                    <a:pt x="210" y="580"/>
                  </a:lnTo>
                  <a:lnTo>
                    <a:pt x="212" y="571"/>
                  </a:lnTo>
                  <a:lnTo>
                    <a:pt x="212" y="562"/>
                  </a:lnTo>
                  <a:lnTo>
                    <a:pt x="212" y="562"/>
                  </a:lnTo>
                  <a:lnTo>
                    <a:pt x="210" y="556"/>
                  </a:lnTo>
                  <a:lnTo>
                    <a:pt x="210" y="556"/>
                  </a:lnTo>
                  <a:lnTo>
                    <a:pt x="210" y="552"/>
                  </a:lnTo>
                  <a:lnTo>
                    <a:pt x="210" y="552"/>
                  </a:lnTo>
                  <a:lnTo>
                    <a:pt x="208" y="549"/>
                  </a:lnTo>
                  <a:lnTo>
                    <a:pt x="208" y="549"/>
                  </a:lnTo>
                  <a:lnTo>
                    <a:pt x="208" y="543"/>
                  </a:lnTo>
                  <a:lnTo>
                    <a:pt x="208" y="538"/>
                  </a:lnTo>
                  <a:lnTo>
                    <a:pt x="208" y="538"/>
                  </a:lnTo>
                  <a:lnTo>
                    <a:pt x="225" y="536"/>
                  </a:lnTo>
                  <a:lnTo>
                    <a:pt x="240" y="534"/>
                  </a:lnTo>
                  <a:lnTo>
                    <a:pt x="255" y="530"/>
                  </a:lnTo>
                  <a:lnTo>
                    <a:pt x="268" y="525"/>
                  </a:lnTo>
                  <a:lnTo>
                    <a:pt x="268" y="525"/>
                  </a:lnTo>
                  <a:lnTo>
                    <a:pt x="264" y="491"/>
                  </a:lnTo>
                  <a:lnTo>
                    <a:pt x="259" y="458"/>
                  </a:lnTo>
                  <a:lnTo>
                    <a:pt x="259" y="458"/>
                  </a:lnTo>
                  <a:lnTo>
                    <a:pt x="257" y="441"/>
                  </a:lnTo>
                  <a:lnTo>
                    <a:pt x="255" y="433"/>
                  </a:lnTo>
                  <a:lnTo>
                    <a:pt x="255" y="426"/>
                  </a:lnTo>
                  <a:lnTo>
                    <a:pt x="255" y="426"/>
                  </a:lnTo>
                  <a:lnTo>
                    <a:pt x="255" y="417"/>
                  </a:lnTo>
                  <a:lnTo>
                    <a:pt x="255" y="405"/>
                  </a:lnTo>
                  <a:lnTo>
                    <a:pt x="255" y="405"/>
                  </a:lnTo>
                  <a:lnTo>
                    <a:pt x="255" y="402"/>
                  </a:lnTo>
                  <a:lnTo>
                    <a:pt x="255" y="396"/>
                  </a:lnTo>
                  <a:lnTo>
                    <a:pt x="255" y="396"/>
                  </a:lnTo>
                  <a:lnTo>
                    <a:pt x="257" y="391"/>
                  </a:lnTo>
                  <a:lnTo>
                    <a:pt x="257" y="391"/>
                  </a:lnTo>
                  <a:lnTo>
                    <a:pt x="261" y="385"/>
                  </a:lnTo>
                  <a:lnTo>
                    <a:pt x="262" y="381"/>
                  </a:lnTo>
                  <a:lnTo>
                    <a:pt x="262" y="376"/>
                  </a:lnTo>
                  <a:lnTo>
                    <a:pt x="262" y="376"/>
                  </a:lnTo>
                  <a:lnTo>
                    <a:pt x="261" y="363"/>
                  </a:lnTo>
                  <a:lnTo>
                    <a:pt x="261" y="355"/>
                  </a:lnTo>
                  <a:lnTo>
                    <a:pt x="261" y="348"/>
                  </a:lnTo>
                  <a:lnTo>
                    <a:pt x="261" y="348"/>
                  </a:lnTo>
                  <a:lnTo>
                    <a:pt x="255" y="344"/>
                  </a:lnTo>
                  <a:lnTo>
                    <a:pt x="249" y="340"/>
                  </a:lnTo>
                  <a:lnTo>
                    <a:pt x="249" y="340"/>
                  </a:lnTo>
                  <a:lnTo>
                    <a:pt x="248" y="333"/>
                  </a:lnTo>
                  <a:lnTo>
                    <a:pt x="248" y="324"/>
                  </a:lnTo>
                  <a:lnTo>
                    <a:pt x="248" y="324"/>
                  </a:lnTo>
                  <a:lnTo>
                    <a:pt x="249" y="318"/>
                  </a:lnTo>
                  <a:lnTo>
                    <a:pt x="249" y="318"/>
                  </a:lnTo>
                  <a:lnTo>
                    <a:pt x="249" y="311"/>
                  </a:lnTo>
                  <a:lnTo>
                    <a:pt x="248" y="305"/>
                  </a:lnTo>
                  <a:lnTo>
                    <a:pt x="246" y="299"/>
                  </a:lnTo>
                  <a:lnTo>
                    <a:pt x="242" y="296"/>
                  </a:lnTo>
                  <a:lnTo>
                    <a:pt x="242" y="296"/>
                  </a:lnTo>
                  <a:lnTo>
                    <a:pt x="242" y="290"/>
                  </a:lnTo>
                  <a:lnTo>
                    <a:pt x="242" y="283"/>
                  </a:lnTo>
                  <a:lnTo>
                    <a:pt x="242" y="283"/>
                  </a:lnTo>
                  <a:lnTo>
                    <a:pt x="238" y="271"/>
                  </a:lnTo>
                  <a:lnTo>
                    <a:pt x="238" y="271"/>
                  </a:lnTo>
                  <a:lnTo>
                    <a:pt x="233" y="260"/>
                  </a:lnTo>
                  <a:lnTo>
                    <a:pt x="233" y="260"/>
                  </a:lnTo>
                  <a:lnTo>
                    <a:pt x="231" y="249"/>
                  </a:lnTo>
                  <a:lnTo>
                    <a:pt x="231" y="249"/>
                  </a:lnTo>
                  <a:lnTo>
                    <a:pt x="229" y="244"/>
                  </a:lnTo>
                  <a:lnTo>
                    <a:pt x="227" y="236"/>
                  </a:lnTo>
                  <a:lnTo>
                    <a:pt x="227" y="236"/>
                  </a:lnTo>
                  <a:lnTo>
                    <a:pt x="227" y="225"/>
                  </a:lnTo>
                  <a:lnTo>
                    <a:pt x="223" y="214"/>
                  </a:lnTo>
                  <a:lnTo>
                    <a:pt x="221" y="203"/>
                  </a:lnTo>
                  <a:lnTo>
                    <a:pt x="220" y="191"/>
                  </a:lnTo>
                  <a:lnTo>
                    <a:pt x="220" y="191"/>
                  </a:lnTo>
                  <a:lnTo>
                    <a:pt x="220" y="178"/>
                  </a:lnTo>
                  <a:lnTo>
                    <a:pt x="216" y="167"/>
                  </a:lnTo>
                  <a:lnTo>
                    <a:pt x="216" y="167"/>
                  </a:lnTo>
                  <a:lnTo>
                    <a:pt x="216" y="164"/>
                  </a:lnTo>
                  <a:lnTo>
                    <a:pt x="216" y="158"/>
                  </a:lnTo>
                  <a:lnTo>
                    <a:pt x="216" y="158"/>
                  </a:lnTo>
                  <a:lnTo>
                    <a:pt x="221" y="147"/>
                  </a:lnTo>
                  <a:lnTo>
                    <a:pt x="221" y="147"/>
                  </a:lnTo>
                  <a:lnTo>
                    <a:pt x="220" y="147"/>
                  </a:lnTo>
                  <a:lnTo>
                    <a:pt x="218" y="147"/>
                  </a:lnTo>
                  <a:lnTo>
                    <a:pt x="218" y="147"/>
                  </a:lnTo>
                  <a:lnTo>
                    <a:pt x="218" y="145"/>
                  </a:lnTo>
                  <a:lnTo>
                    <a:pt x="218" y="145"/>
                  </a:lnTo>
                  <a:lnTo>
                    <a:pt x="218" y="145"/>
                  </a:lnTo>
                  <a:lnTo>
                    <a:pt x="220" y="141"/>
                  </a:lnTo>
                  <a:lnTo>
                    <a:pt x="220" y="138"/>
                  </a:lnTo>
                  <a:lnTo>
                    <a:pt x="216" y="130"/>
                  </a:lnTo>
                  <a:lnTo>
                    <a:pt x="216" y="130"/>
                  </a:lnTo>
                  <a:lnTo>
                    <a:pt x="212" y="125"/>
                  </a:lnTo>
                  <a:lnTo>
                    <a:pt x="210" y="121"/>
                  </a:lnTo>
                  <a:lnTo>
                    <a:pt x="210" y="117"/>
                  </a:lnTo>
                  <a:lnTo>
                    <a:pt x="210" y="117"/>
                  </a:lnTo>
                  <a:lnTo>
                    <a:pt x="210" y="117"/>
                  </a:lnTo>
                  <a:lnTo>
                    <a:pt x="208" y="119"/>
                  </a:lnTo>
                  <a:lnTo>
                    <a:pt x="208" y="119"/>
                  </a:lnTo>
                  <a:lnTo>
                    <a:pt x="210" y="113"/>
                  </a:lnTo>
                  <a:lnTo>
                    <a:pt x="208" y="111"/>
                  </a:lnTo>
                  <a:lnTo>
                    <a:pt x="208" y="111"/>
                  </a:lnTo>
                  <a:lnTo>
                    <a:pt x="208" y="111"/>
                  </a:lnTo>
                  <a:lnTo>
                    <a:pt x="208" y="108"/>
                  </a:lnTo>
                  <a:lnTo>
                    <a:pt x="208" y="108"/>
                  </a:lnTo>
                  <a:lnTo>
                    <a:pt x="207" y="108"/>
                  </a:lnTo>
                  <a:lnTo>
                    <a:pt x="205" y="106"/>
                  </a:lnTo>
                  <a:lnTo>
                    <a:pt x="205" y="106"/>
                  </a:lnTo>
                  <a:lnTo>
                    <a:pt x="207" y="106"/>
                  </a:lnTo>
                  <a:lnTo>
                    <a:pt x="207" y="106"/>
                  </a:lnTo>
                  <a:lnTo>
                    <a:pt x="207" y="106"/>
                  </a:lnTo>
                  <a:lnTo>
                    <a:pt x="207" y="104"/>
                  </a:lnTo>
                  <a:lnTo>
                    <a:pt x="205" y="102"/>
                  </a:lnTo>
                  <a:lnTo>
                    <a:pt x="205" y="102"/>
                  </a:lnTo>
                  <a:lnTo>
                    <a:pt x="207" y="102"/>
                  </a:lnTo>
                  <a:lnTo>
                    <a:pt x="207" y="102"/>
                  </a:lnTo>
                  <a:lnTo>
                    <a:pt x="205" y="95"/>
                  </a:lnTo>
                  <a:lnTo>
                    <a:pt x="203" y="85"/>
                  </a:lnTo>
                  <a:lnTo>
                    <a:pt x="201" y="78"/>
                  </a:lnTo>
                  <a:lnTo>
                    <a:pt x="199" y="69"/>
                  </a:lnTo>
                  <a:lnTo>
                    <a:pt x="199" y="69"/>
                  </a:lnTo>
                  <a:lnTo>
                    <a:pt x="201" y="72"/>
                  </a:lnTo>
                  <a:lnTo>
                    <a:pt x="201" y="72"/>
                  </a:lnTo>
                  <a:lnTo>
                    <a:pt x="201" y="71"/>
                  </a:lnTo>
                  <a:lnTo>
                    <a:pt x="201" y="69"/>
                  </a:lnTo>
                  <a:lnTo>
                    <a:pt x="201" y="67"/>
                  </a:lnTo>
                  <a:lnTo>
                    <a:pt x="201" y="65"/>
                  </a:lnTo>
                  <a:lnTo>
                    <a:pt x="201" y="65"/>
                  </a:lnTo>
                  <a:lnTo>
                    <a:pt x="199" y="63"/>
                  </a:lnTo>
                  <a:lnTo>
                    <a:pt x="199" y="63"/>
                  </a:lnTo>
                  <a:lnTo>
                    <a:pt x="199" y="63"/>
                  </a:lnTo>
                  <a:lnTo>
                    <a:pt x="199" y="63"/>
                  </a:lnTo>
                  <a:lnTo>
                    <a:pt x="199" y="63"/>
                  </a:lnTo>
                  <a:lnTo>
                    <a:pt x="197" y="58"/>
                  </a:lnTo>
                  <a:lnTo>
                    <a:pt x="197" y="54"/>
                  </a:lnTo>
                  <a:lnTo>
                    <a:pt x="197" y="52"/>
                  </a:lnTo>
                  <a:lnTo>
                    <a:pt x="197" y="52"/>
                  </a:lnTo>
                  <a:lnTo>
                    <a:pt x="195" y="48"/>
                  </a:lnTo>
                  <a:lnTo>
                    <a:pt x="195" y="48"/>
                  </a:lnTo>
                  <a:lnTo>
                    <a:pt x="195" y="46"/>
                  </a:lnTo>
                  <a:lnTo>
                    <a:pt x="195" y="45"/>
                  </a:lnTo>
                  <a:lnTo>
                    <a:pt x="194" y="41"/>
                  </a:lnTo>
                  <a:lnTo>
                    <a:pt x="194" y="41"/>
                  </a:lnTo>
                  <a:lnTo>
                    <a:pt x="195" y="43"/>
                  </a:lnTo>
                  <a:lnTo>
                    <a:pt x="195" y="43"/>
                  </a:lnTo>
                  <a:lnTo>
                    <a:pt x="192" y="37"/>
                  </a:lnTo>
                  <a:lnTo>
                    <a:pt x="192" y="33"/>
                  </a:lnTo>
                  <a:lnTo>
                    <a:pt x="192" y="30"/>
                  </a:lnTo>
                  <a:lnTo>
                    <a:pt x="192" y="30"/>
                  </a:lnTo>
                  <a:lnTo>
                    <a:pt x="190" y="31"/>
                  </a:lnTo>
                  <a:lnTo>
                    <a:pt x="190" y="31"/>
                  </a:lnTo>
                  <a:lnTo>
                    <a:pt x="190" y="31"/>
                  </a:lnTo>
                  <a:lnTo>
                    <a:pt x="190" y="30"/>
                  </a:lnTo>
                  <a:lnTo>
                    <a:pt x="190" y="30"/>
                  </a:lnTo>
                  <a:lnTo>
                    <a:pt x="190" y="30"/>
                  </a:lnTo>
                  <a:lnTo>
                    <a:pt x="188" y="30"/>
                  </a:lnTo>
                  <a:lnTo>
                    <a:pt x="188" y="30"/>
                  </a:lnTo>
                  <a:lnTo>
                    <a:pt x="188" y="26"/>
                  </a:lnTo>
                  <a:lnTo>
                    <a:pt x="186" y="22"/>
                  </a:lnTo>
                  <a:lnTo>
                    <a:pt x="186" y="22"/>
                  </a:lnTo>
                  <a:lnTo>
                    <a:pt x="186" y="22"/>
                  </a:lnTo>
                  <a:lnTo>
                    <a:pt x="188" y="24"/>
                  </a:lnTo>
                  <a:lnTo>
                    <a:pt x="188" y="24"/>
                  </a:lnTo>
                  <a:lnTo>
                    <a:pt x="186" y="22"/>
                  </a:lnTo>
                  <a:lnTo>
                    <a:pt x="184" y="20"/>
                  </a:lnTo>
                  <a:lnTo>
                    <a:pt x="184" y="20"/>
                  </a:lnTo>
                  <a:lnTo>
                    <a:pt x="184" y="18"/>
                  </a:lnTo>
                  <a:lnTo>
                    <a:pt x="184" y="18"/>
                  </a:lnTo>
                  <a:lnTo>
                    <a:pt x="182" y="18"/>
                  </a:lnTo>
                  <a:lnTo>
                    <a:pt x="182" y="17"/>
                  </a:lnTo>
                  <a:lnTo>
                    <a:pt x="182" y="17"/>
                  </a:lnTo>
                  <a:lnTo>
                    <a:pt x="182" y="17"/>
                  </a:lnTo>
                  <a:lnTo>
                    <a:pt x="182" y="17"/>
                  </a:lnTo>
                  <a:lnTo>
                    <a:pt x="182" y="17"/>
                  </a:lnTo>
                  <a:lnTo>
                    <a:pt x="181" y="15"/>
                  </a:lnTo>
                  <a:lnTo>
                    <a:pt x="181" y="15"/>
                  </a:lnTo>
                  <a:lnTo>
                    <a:pt x="181" y="15"/>
                  </a:lnTo>
                  <a:lnTo>
                    <a:pt x="179" y="15"/>
                  </a:lnTo>
                  <a:lnTo>
                    <a:pt x="179" y="15"/>
                  </a:lnTo>
                  <a:lnTo>
                    <a:pt x="179" y="13"/>
                  </a:lnTo>
                  <a:lnTo>
                    <a:pt x="181" y="13"/>
                  </a:lnTo>
                  <a:lnTo>
                    <a:pt x="181" y="13"/>
                  </a:lnTo>
                  <a:lnTo>
                    <a:pt x="177" y="9"/>
                  </a:lnTo>
                  <a:lnTo>
                    <a:pt x="177" y="9"/>
                  </a:lnTo>
                  <a:lnTo>
                    <a:pt x="177" y="9"/>
                  </a:lnTo>
                  <a:lnTo>
                    <a:pt x="177" y="11"/>
                  </a:lnTo>
                  <a:lnTo>
                    <a:pt x="177" y="11"/>
                  </a:lnTo>
                  <a:lnTo>
                    <a:pt x="175" y="9"/>
                  </a:lnTo>
                  <a:lnTo>
                    <a:pt x="173" y="5"/>
                  </a:lnTo>
                  <a:lnTo>
                    <a:pt x="173" y="5"/>
                  </a:lnTo>
                  <a:lnTo>
                    <a:pt x="168" y="5"/>
                  </a:lnTo>
                  <a:lnTo>
                    <a:pt x="162" y="2"/>
                  </a:lnTo>
                  <a:lnTo>
                    <a:pt x="162" y="2"/>
                  </a:lnTo>
                  <a:lnTo>
                    <a:pt x="149" y="0"/>
                  </a:lnTo>
                  <a:lnTo>
                    <a:pt x="143" y="0"/>
                  </a:lnTo>
                  <a:lnTo>
                    <a:pt x="138" y="0"/>
                  </a:lnTo>
                  <a:lnTo>
                    <a:pt x="138" y="0"/>
                  </a:lnTo>
                  <a:lnTo>
                    <a:pt x="138" y="0"/>
                  </a:lnTo>
                  <a:lnTo>
                    <a:pt x="140" y="0"/>
                  </a:lnTo>
                  <a:lnTo>
                    <a:pt x="140" y="0"/>
                  </a:lnTo>
                  <a:lnTo>
                    <a:pt x="136" y="0"/>
                  </a:lnTo>
                  <a:lnTo>
                    <a:pt x="134" y="2"/>
                  </a:lnTo>
                  <a:lnTo>
                    <a:pt x="132" y="4"/>
                  </a:lnTo>
                  <a:lnTo>
                    <a:pt x="130" y="2"/>
                  </a:lnTo>
                  <a:lnTo>
                    <a:pt x="130" y="2"/>
                  </a:lnTo>
                  <a:lnTo>
                    <a:pt x="130" y="4"/>
                  </a:lnTo>
                  <a:lnTo>
                    <a:pt x="130" y="4"/>
                  </a:lnTo>
                  <a:lnTo>
                    <a:pt x="130" y="4"/>
                  </a:lnTo>
                  <a:lnTo>
                    <a:pt x="130" y="4"/>
                  </a:lnTo>
                  <a:lnTo>
                    <a:pt x="128" y="4"/>
                  </a:lnTo>
                  <a:lnTo>
                    <a:pt x="128" y="4"/>
                  </a:lnTo>
                  <a:lnTo>
                    <a:pt x="128" y="5"/>
                  </a:lnTo>
                  <a:lnTo>
                    <a:pt x="127" y="5"/>
                  </a:lnTo>
                  <a:lnTo>
                    <a:pt x="125" y="7"/>
                  </a:lnTo>
                  <a:lnTo>
                    <a:pt x="125" y="7"/>
                  </a:lnTo>
                  <a:lnTo>
                    <a:pt x="123" y="9"/>
                  </a:lnTo>
                  <a:lnTo>
                    <a:pt x="119" y="13"/>
                  </a:lnTo>
                  <a:lnTo>
                    <a:pt x="119" y="13"/>
                  </a:lnTo>
                  <a:lnTo>
                    <a:pt x="119" y="15"/>
                  </a:lnTo>
                  <a:lnTo>
                    <a:pt x="117" y="17"/>
                  </a:lnTo>
                  <a:lnTo>
                    <a:pt x="112" y="22"/>
                  </a:lnTo>
                  <a:lnTo>
                    <a:pt x="112" y="22"/>
                  </a:lnTo>
                  <a:lnTo>
                    <a:pt x="112" y="22"/>
                  </a:lnTo>
                  <a:lnTo>
                    <a:pt x="112" y="22"/>
                  </a:lnTo>
                  <a:lnTo>
                    <a:pt x="112" y="22"/>
                  </a:lnTo>
                  <a:lnTo>
                    <a:pt x="101" y="45"/>
                  </a:lnTo>
                  <a:lnTo>
                    <a:pt x="101" y="45"/>
                  </a:lnTo>
                  <a:lnTo>
                    <a:pt x="102" y="46"/>
                  </a:lnTo>
                  <a:lnTo>
                    <a:pt x="101" y="50"/>
                  </a:lnTo>
                  <a:lnTo>
                    <a:pt x="101" y="54"/>
                  </a:lnTo>
                  <a:lnTo>
                    <a:pt x="99" y="56"/>
                  </a:lnTo>
                  <a:lnTo>
                    <a:pt x="99" y="56"/>
                  </a:lnTo>
                  <a:lnTo>
                    <a:pt x="99" y="58"/>
                  </a:lnTo>
                  <a:lnTo>
                    <a:pt x="99" y="59"/>
                  </a:lnTo>
                  <a:lnTo>
                    <a:pt x="99" y="59"/>
                  </a:lnTo>
                  <a:lnTo>
                    <a:pt x="93" y="80"/>
                  </a:lnTo>
                  <a:lnTo>
                    <a:pt x="86" y="98"/>
                  </a:lnTo>
                  <a:lnTo>
                    <a:pt x="82" y="97"/>
                  </a:lnTo>
                  <a:lnTo>
                    <a:pt x="82" y="97"/>
                  </a:lnTo>
                  <a:lnTo>
                    <a:pt x="78" y="95"/>
                  </a:lnTo>
                  <a:lnTo>
                    <a:pt x="75" y="97"/>
                  </a:lnTo>
                  <a:lnTo>
                    <a:pt x="73" y="97"/>
                  </a:lnTo>
                  <a:lnTo>
                    <a:pt x="69" y="100"/>
                  </a:lnTo>
                  <a:lnTo>
                    <a:pt x="69" y="104"/>
                  </a:lnTo>
                  <a:lnTo>
                    <a:pt x="67" y="106"/>
                  </a:lnTo>
                  <a:lnTo>
                    <a:pt x="69" y="110"/>
                  </a:lnTo>
                  <a:lnTo>
                    <a:pt x="73" y="111"/>
                  </a:lnTo>
                  <a:lnTo>
                    <a:pt x="73" y="111"/>
                  </a:lnTo>
                  <a:lnTo>
                    <a:pt x="71" y="113"/>
                  </a:lnTo>
                  <a:lnTo>
                    <a:pt x="71" y="113"/>
                  </a:lnTo>
                  <a:lnTo>
                    <a:pt x="69" y="115"/>
                  </a:lnTo>
                  <a:lnTo>
                    <a:pt x="69" y="115"/>
                  </a:lnTo>
                  <a:lnTo>
                    <a:pt x="69" y="115"/>
                  </a:lnTo>
                  <a:lnTo>
                    <a:pt x="67" y="115"/>
                  </a:lnTo>
                  <a:lnTo>
                    <a:pt x="67" y="115"/>
                  </a:lnTo>
                  <a:lnTo>
                    <a:pt x="67" y="115"/>
                  </a:lnTo>
                  <a:lnTo>
                    <a:pt x="67" y="115"/>
                  </a:lnTo>
                  <a:lnTo>
                    <a:pt x="63" y="121"/>
                  </a:lnTo>
                  <a:lnTo>
                    <a:pt x="63" y="121"/>
                  </a:lnTo>
                  <a:lnTo>
                    <a:pt x="65" y="123"/>
                  </a:lnTo>
                  <a:lnTo>
                    <a:pt x="65" y="123"/>
                  </a:lnTo>
                  <a:lnTo>
                    <a:pt x="48" y="130"/>
                  </a:lnTo>
                  <a:lnTo>
                    <a:pt x="35" y="138"/>
                  </a:lnTo>
                  <a:lnTo>
                    <a:pt x="35" y="138"/>
                  </a:lnTo>
                  <a:lnTo>
                    <a:pt x="28" y="139"/>
                  </a:lnTo>
                  <a:lnTo>
                    <a:pt x="24" y="145"/>
                  </a:lnTo>
                  <a:lnTo>
                    <a:pt x="22" y="151"/>
                  </a:lnTo>
                  <a:lnTo>
                    <a:pt x="21" y="158"/>
                  </a:lnTo>
                  <a:lnTo>
                    <a:pt x="21" y="158"/>
                  </a:lnTo>
                  <a:lnTo>
                    <a:pt x="21" y="167"/>
                  </a:lnTo>
                  <a:lnTo>
                    <a:pt x="21" y="167"/>
                  </a:lnTo>
                  <a:lnTo>
                    <a:pt x="19" y="178"/>
                  </a:lnTo>
                  <a:lnTo>
                    <a:pt x="17" y="190"/>
                  </a:lnTo>
                  <a:lnTo>
                    <a:pt x="17" y="190"/>
                  </a:lnTo>
                  <a:lnTo>
                    <a:pt x="17" y="199"/>
                  </a:lnTo>
                  <a:lnTo>
                    <a:pt x="17" y="199"/>
                  </a:lnTo>
                  <a:lnTo>
                    <a:pt x="13" y="210"/>
                  </a:lnTo>
                  <a:lnTo>
                    <a:pt x="11" y="221"/>
                  </a:lnTo>
                  <a:lnTo>
                    <a:pt x="11" y="221"/>
                  </a:lnTo>
                  <a:lnTo>
                    <a:pt x="8" y="247"/>
                  </a:lnTo>
                  <a:lnTo>
                    <a:pt x="8" y="247"/>
                  </a:lnTo>
                  <a:lnTo>
                    <a:pt x="6" y="257"/>
                  </a:lnTo>
                  <a:lnTo>
                    <a:pt x="4" y="266"/>
                  </a:lnTo>
                  <a:lnTo>
                    <a:pt x="4" y="266"/>
                  </a:lnTo>
                  <a:lnTo>
                    <a:pt x="4" y="279"/>
                  </a:lnTo>
                  <a:lnTo>
                    <a:pt x="4" y="292"/>
                  </a:lnTo>
                  <a:lnTo>
                    <a:pt x="4" y="292"/>
                  </a:lnTo>
                  <a:lnTo>
                    <a:pt x="2" y="307"/>
                  </a:lnTo>
                  <a:lnTo>
                    <a:pt x="4" y="314"/>
                  </a:lnTo>
                  <a:lnTo>
                    <a:pt x="6" y="320"/>
                  </a:lnTo>
                  <a:lnTo>
                    <a:pt x="6" y="320"/>
                  </a:lnTo>
                  <a:lnTo>
                    <a:pt x="11" y="324"/>
                  </a:lnTo>
                  <a:lnTo>
                    <a:pt x="11" y="324"/>
                  </a:lnTo>
                  <a:lnTo>
                    <a:pt x="15" y="331"/>
                  </a:lnTo>
                  <a:lnTo>
                    <a:pt x="19" y="337"/>
                  </a:lnTo>
                  <a:lnTo>
                    <a:pt x="19" y="337"/>
                  </a:lnTo>
                  <a:lnTo>
                    <a:pt x="24" y="344"/>
                  </a:lnTo>
                  <a:lnTo>
                    <a:pt x="24" y="344"/>
                  </a:lnTo>
                  <a:lnTo>
                    <a:pt x="24" y="350"/>
                  </a:lnTo>
                  <a:lnTo>
                    <a:pt x="26" y="357"/>
                  </a:lnTo>
                  <a:lnTo>
                    <a:pt x="26" y="357"/>
                  </a:lnTo>
                  <a:lnTo>
                    <a:pt x="28" y="363"/>
                  </a:lnTo>
                  <a:lnTo>
                    <a:pt x="32" y="370"/>
                  </a:lnTo>
                  <a:lnTo>
                    <a:pt x="39" y="381"/>
                  </a:lnTo>
                  <a:lnTo>
                    <a:pt x="39" y="381"/>
                  </a:lnTo>
                  <a:lnTo>
                    <a:pt x="45" y="389"/>
                  </a:lnTo>
                  <a:lnTo>
                    <a:pt x="45" y="389"/>
                  </a:lnTo>
                  <a:lnTo>
                    <a:pt x="48" y="391"/>
                  </a:lnTo>
                  <a:lnTo>
                    <a:pt x="52" y="392"/>
                  </a:lnTo>
                  <a:lnTo>
                    <a:pt x="63" y="389"/>
                  </a:lnTo>
                  <a:lnTo>
                    <a:pt x="63" y="389"/>
                  </a:lnTo>
                  <a:lnTo>
                    <a:pt x="65" y="392"/>
                  </a:lnTo>
                  <a:lnTo>
                    <a:pt x="67" y="394"/>
                  </a:lnTo>
                  <a:lnTo>
                    <a:pt x="67" y="394"/>
                  </a:lnTo>
                  <a:lnTo>
                    <a:pt x="65" y="407"/>
                  </a:lnTo>
                  <a:lnTo>
                    <a:pt x="63" y="417"/>
                  </a:lnTo>
                  <a:lnTo>
                    <a:pt x="63" y="417"/>
                  </a:lnTo>
                  <a:lnTo>
                    <a:pt x="58" y="452"/>
                  </a:lnTo>
                  <a:lnTo>
                    <a:pt x="54" y="487"/>
                  </a:lnTo>
                  <a:lnTo>
                    <a:pt x="54" y="487"/>
                  </a:lnTo>
                  <a:lnTo>
                    <a:pt x="47" y="532"/>
                  </a:lnTo>
                  <a:lnTo>
                    <a:pt x="47" y="532"/>
                  </a:lnTo>
                  <a:lnTo>
                    <a:pt x="50" y="536"/>
                  </a:lnTo>
                  <a:lnTo>
                    <a:pt x="56" y="538"/>
                  </a:lnTo>
                  <a:lnTo>
                    <a:pt x="56" y="538"/>
                  </a:lnTo>
                  <a:lnTo>
                    <a:pt x="54" y="539"/>
                  </a:lnTo>
                  <a:lnTo>
                    <a:pt x="52" y="541"/>
                  </a:lnTo>
                  <a:lnTo>
                    <a:pt x="52" y="549"/>
                  </a:lnTo>
                  <a:lnTo>
                    <a:pt x="52" y="549"/>
                  </a:lnTo>
                  <a:lnTo>
                    <a:pt x="48" y="552"/>
                  </a:lnTo>
                  <a:lnTo>
                    <a:pt x="48" y="558"/>
                  </a:lnTo>
                  <a:lnTo>
                    <a:pt x="48" y="558"/>
                  </a:lnTo>
                  <a:lnTo>
                    <a:pt x="48" y="560"/>
                  </a:lnTo>
                  <a:lnTo>
                    <a:pt x="48" y="560"/>
                  </a:lnTo>
                  <a:lnTo>
                    <a:pt x="45" y="571"/>
                  </a:lnTo>
                  <a:lnTo>
                    <a:pt x="45" y="571"/>
                  </a:lnTo>
                  <a:lnTo>
                    <a:pt x="39" y="586"/>
                  </a:lnTo>
                  <a:lnTo>
                    <a:pt x="39" y="586"/>
                  </a:lnTo>
                  <a:lnTo>
                    <a:pt x="28" y="625"/>
                  </a:lnTo>
                  <a:lnTo>
                    <a:pt x="28" y="625"/>
                  </a:lnTo>
                  <a:lnTo>
                    <a:pt x="24" y="642"/>
                  </a:lnTo>
                  <a:lnTo>
                    <a:pt x="24" y="642"/>
                  </a:lnTo>
                  <a:lnTo>
                    <a:pt x="21" y="655"/>
                  </a:lnTo>
                  <a:lnTo>
                    <a:pt x="21" y="655"/>
                  </a:lnTo>
                  <a:lnTo>
                    <a:pt x="15" y="683"/>
                  </a:lnTo>
                  <a:lnTo>
                    <a:pt x="15" y="683"/>
                  </a:lnTo>
                  <a:lnTo>
                    <a:pt x="9" y="703"/>
                  </a:lnTo>
                  <a:lnTo>
                    <a:pt x="4" y="722"/>
                  </a:lnTo>
                  <a:lnTo>
                    <a:pt x="4" y="722"/>
                  </a:lnTo>
                  <a:lnTo>
                    <a:pt x="2" y="733"/>
                  </a:lnTo>
                  <a:lnTo>
                    <a:pt x="2" y="744"/>
                  </a:lnTo>
                  <a:lnTo>
                    <a:pt x="2" y="744"/>
                  </a:lnTo>
                  <a:lnTo>
                    <a:pt x="0" y="748"/>
                  </a:lnTo>
                  <a:lnTo>
                    <a:pt x="0" y="753"/>
                  </a:lnTo>
                  <a:lnTo>
                    <a:pt x="0" y="753"/>
                  </a:lnTo>
                  <a:close/>
                  <a:moveTo>
                    <a:pt x="71" y="316"/>
                  </a:moveTo>
                  <a:lnTo>
                    <a:pt x="71" y="316"/>
                  </a:lnTo>
                  <a:lnTo>
                    <a:pt x="65" y="318"/>
                  </a:lnTo>
                  <a:lnTo>
                    <a:pt x="65" y="318"/>
                  </a:lnTo>
                  <a:lnTo>
                    <a:pt x="63" y="327"/>
                  </a:lnTo>
                  <a:lnTo>
                    <a:pt x="60" y="335"/>
                  </a:lnTo>
                  <a:lnTo>
                    <a:pt x="60" y="335"/>
                  </a:lnTo>
                  <a:lnTo>
                    <a:pt x="58" y="331"/>
                  </a:lnTo>
                  <a:lnTo>
                    <a:pt x="60" y="329"/>
                  </a:lnTo>
                  <a:lnTo>
                    <a:pt x="60" y="322"/>
                  </a:lnTo>
                  <a:lnTo>
                    <a:pt x="60" y="322"/>
                  </a:lnTo>
                  <a:lnTo>
                    <a:pt x="60" y="311"/>
                  </a:lnTo>
                  <a:lnTo>
                    <a:pt x="60" y="305"/>
                  </a:lnTo>
                  <a:lnTo>
                    <a:pt x="56" y="301"/>
                  </a:lnTo>
                  <a:lnTo>
                    <a:pt x="56" y="301"/>
                  </a:lnTo>
                  <a:lnTo>
                    <a:pt x="52" y="301"/>
                  </a:lnTo>
                  <a:lnTo>
                    <a:pt x="52" y="301"/>
                  </a:lnTo>
                  <a:lnTo>
                    <a:pt x="54" y="288"/>
                  </a:lnTo>
                  <a:lnTo>
                    <a:pt x="56" y="277"/>
                  </a:lnTo>
                  <a:lnTo>
                    <a:pt x="56" y="277"/>
                  </a:lnTo>
                  <a:lnTo>
                    <a:pt x="56" y="270"/>
                  </a:lnTo>
                  <a:lnTo>
                    <a:pt x="56" y="270"/>
                  </a:lnTo>
                  <a:lnTo>
                    <a:pt x="54" y="260"/>
                  </a:lnTo>
                  <a:lnTo>
                    <a:pt x="54" y="253"/>
                  </a:lnTo>
                  <a:lnTo>
                    <a:pt x="54" y="253"/>
                  </a:lnTo>
                  <a:lnTo>
                    <a:pt x="56" y="247"/>
                  </a:lnTo>
                  <a:lnTo>
                    <a:pt x="58" y="242"/>
                  </a:lnTo>
                  <a:lnTo>
                    <a:pt x="58" y="242"/>
                  </a:lnTo>
                  <a:lnTo>
                    <a:pt x="67" y="277"/>
                  </a:lnTo>
                  <a:lnTo>
                    <a:pt x="69" y="296"/>
                  </a:lnTo>
                  <a:lnTo>
                    <a:pt x="71" y="316"/>
                  </a:lnTo>
                  <a:lnTo>
                    <a:pt x="71" y="31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36" name="Freeform 1542"/>
            <p:cNvSpPr>
              <a:spLocks noChangeAspect="1" noEditPoints="1"/>
            </p:cNvSpPr>
            <p:nvPr/>
          </p:nvSpPr>
          <p:spPr bwMode="auto">
            <a:xfrm>
              <a:off x="6749110" y="3948104"/>
              <a:ext cx="143776" cy="522000"/>
            </a:xfrm>
            <a:custGeom>
              <a:avLst/>
              <a:gdLst>
                <a:gd name="T0" fmla="*/ 56 w 222"/>
                <a:gd name="T1" fmla="*/ 37 h 806"/>
                <a:gd name="T2" fmla="*/ 93 w 222"/>
                <a:gd name="T3" fmla="*/ 0 h 806"/>
                <a:gd name="T4" fmla="*/ 121 w 222"/>
                <a:gd name="T5" fmla="*/ 8 h 806"/>
                <a:gd name="T6" fmla="*/ 140 w 222"/>
                <a:gd name="T7" fmla="*/ 52 h 806"/>
                <a:gd name="T8" fmla="*/ 136 w 222"/>
                <a:gd name="T9" fmla="*/ 75 h 806"/>
                <a:gd name="T10" fmla="*/ 123 w 222"/>
                <a:gd name="T11" fmla="*/ 97 h 806"/>
                <a:gd name="T12" fmla="*/ 142 w 222"/>
                <a:gd name="T13" fmla="*/ 117 h 806"/>
                <a:gd name="T14" fmla="*/ 175 w 222"/>
                <a:gd name="T15" fmla="*/ 140 h 806"/>
                <a:gd name="T16" fmla="*/ 205 w 222"/>
                <a:gd name="T17" fmla="*/ 166 h 806"/>
                <a:gd name="T18" fmla="*/ 220 w 222"/>
                <a:gd name="T19" fmla="*/ 242 h 806"/>
                <a:gd name="T20" fmla="*/ 216 w 222"/>
                <a:gd name="T21" fmla="*/ 277 h 806"/>
                <a:gd name="T22" fmla="*/ 201 w 222"/>
                <a:gd name="T23" fmla="*/ 285 h 806"/>
                <a:gd name="T24" fmla="*/ 183 w 222"/>
                <a:gd name="T25" fmla="*/ 316 h 806"/>
                <a:gd name="T26" fmla="*/ 188 w 222"/>
                <a:gd name="T27" fmla="*/ 350 h 806"/>
                <a:gd name="T28" fmla="*/ 192 w 222"/>
                <a:gd name="T29" fmla="*/ 385 h 806"/>
                <a:gd name="T30" fmla="*/ 196 w 222"/>
                <a:gd name="T31" fmla="*/ 419 h 806"/>
                <a:gd name="T32" fmla="*/ 196 w 222"/>
                <a:gd name="T33" fmla="*/ 480 h 806"/>
                <a:gd name="T34" fmla="*/ 184 w 222"/>
                <a:gd name="T35" fmla="*/ 571 h 806"/>
                <a:gd name="T36" fmla="*/ 186 w 222"/>
                <a:gd name="T37" fmla="*/ 623 h 806"/>
                <a:gd name="T38" fmla="*/ 177 w 222"/>
                <a:gd name="T39" fmla="*/ 700 h 806"/>
                <a:gd name="T40" fmla="*/ 177 w 222"/>
                <a:gd name="T41" fmla="*/ 720 h 806"/>
                <a:gd name="T42" fmla="*/ 175 w 222"/>
                <a:gd name="T43" fmla="*/ 743 h 806"/>
                <a:gd name="T44" fmla="*/ 194 w 222"/>
                <a:gd name="T45" fmla="*/ 787 h 806"/>
                <a:gd name="T46" fmla="*/ 203 w 222"/>
                <a:gd name="T47" fmla="*/ 800 h 806"/>
                <a:gd name="T48" fmla="*/ 157 w 222"/>
                <a:gd name="T49" fmla="*/ 800 h 806"/>
                <a:gd name="T50" fmla="*/ 142 w 222"/>
                <a:gd name="T51" fmla="*/ 787 h 806"/>
                <a:gd name="T52" fmla="*/ 134 w 222"/>
                <a:gd name="T53" fmla="*/ 744 h 806"/>
                <a:gd name="T54" fmla="*/ 143 w 222"/>
                <a:gd name="T55" fmla="*/ 715 h 806"/>
                <a:gd name="T56" fmla="*/ 134 w 222"/>
                <a:gd name="T57" fmla="*/ 640 h 806"/>
                <a:gd name="T58" fmla="*/ 134 w 222"/>
                <a:gd name="T59" fmla="*/ 577 h 806"/>
                <a:gd name="T60" fmla="*/ 119 w 222"/>
                <a:gd name="T61" fmla="*/ 536 h 806"/>
                <a:gd name="T62" fmla="*/ 114 w 222"/>
                <a:gd name="T63" fmla="*/ 581 h 806"/>
                <a:gd name="T64" fmla="*/ 110 w 222"/>
                <a:gd name="T65" fmla="*/ 650 h 806"/>
                <a:gd name="T66" fmla="*/ 106 w 222"/>
                <a:gd name="T67" fmla="*/ 692 h 806"/>
                <a:gd name="T68" fmla="*/ 108 w 222"/>
                <a:gd name="T69" fmla="*/ 716 h 806"/>
                <a:gd name="T70" fmla="*/ 108 w 222"/>
                <a:gd name="T71" fmla="*/ 769 h 806"/>
                <a:gd name="T72" fmla="*/ 71 w 222"/>
                <a:gd name="T73" fmla="*/ 782 h 806"/>
                <a:gd name="T74" fmla="*/ 41 w 222"/>
                <a:gd name="T75" fmla="*/ 778 h 806"/>
                <a:gd name="T76" fmla="*/ 58 w 222"/>
                <a:gd name="T77" fmla="*/ 756 h 806"/>
                <a:gd name="T78" fmla="*/ 75 w 222"/>
                <a:gd name="T79" fmla="*/ 709 h 806"/>
                <a:gd name="T80" fmla="*/ 75 w 222"/>
                <a:gd name="T81" fmla="*/ 696 h 806"/>
                <a:gd name="T82" fmla="*/ 67 w 222"/>
                <a:gd name="T83" fmla="*/ 614 h 806"/>
                <a:gd name="T84" fmla="*/ 65 w 222"/>
                <a:gd name="T85" fmla="*/ 555 h 806"/>
                <a:gd name="T86" fmla="*/ 41 w 222"/>
                <a:gd name="T87" fmla="*/ 536 h 806"/>
                <a:gd name="T88" fmla="*/ 26 w 222"/>
                <a:gd name="T89" fmla="*/ 445 h 806"/>
                <a:gd name="T90" fmla="*/ 17 w 222"/>
                <a:gd name="T91" fmla="*/ 382 h 806"/>
                <a:gd name="T92" fmla="*/ 26 w 222"/>
                <a:gd name="T93" fmla="*/ 311 h 806"/>
                <a:gd name="T94" fmla="*/ 17 w 222"/>
                <a:gd name="T95" fmla="*/ 290 h 806"/>
                <a:gd name="T96" fmla="*/ 0 w 222"/>
                <a:gd name="T97" fmla="*/ 248 h 806"/>
                <a:gd name="T98" fmla="*/ 6 w 222"/>
                <a:gd name="T99" fmla="*/ 197 h 806"/>
                <a:gd name="T100" fmla="*/ 15 w 222"/>
                <a:gd name="T101" fmla="*/ 164 h 806"/>
                <a:gd name="T102" fmla="*/ 24 w 222"/>
                <a:gd name="T103" fmla="*/ 149 h 806"/>
                <a:gd name="T104" fmla="*/ 52 w 222"/>
                <a:gd name="T105" fmla="*/ 140 h 806"/>
                <a:gd name="T106" fmla="*/ 69 w 222"/>
                <a:gd name="T107" fmla="*/ 123 h 806"/>
                <a:gd name="T108" fmla="*/ 67 w 222"/>
                <a:gd name="T109" fmla="*/ 91 h 806"/>
                <a:gd name="T110" fmla="*/ 203 w 222"/>
                <a:gd name="T111" fmla="*/ 248 h 806"/>
                <a:gd name="T112" fmla="*/ 19 w 222"/>
                <a:gd name="T113" fmla="*/ 257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806">
                  <a:moveTo>
                    <a:pt x="58" y="65"/>
                  </a:moveTo>
                  <a:lnTo>
                    <a:pt x="58" y="65"/>
                  </a:lnTo>
                  <a:lnTo>
                    <a:pt x="56" y="56"/>
                  </a:lnTo>
                  <a:lnTo>
                    <a:pt x="56" y="56"/>
                  </a:lnTo>
                  <a:lnTo>
                    <a:pt x="58" y="50"/>
                  </a:lnTo>
                  <a:lnTo>
                    <a:pt x="58" y="50"/>
                  </a:lnTo>
                  <a:lnTo>
                    <a:pt x="56" y="45"/>
                  </a:lnTo>
                  <a:lnTo>
                    <a:pt x="56" y="37"/>
                  </a:lnTo>
                  <a:lnTo>
                    <a:pt x="56" y="37"/>
                  </a:lnTo>
                  <a:lnTo>
                    <a:pt x="58" y="32"/>
                  </a:lnTo>
                  <a:lnTo>
                    <a:pt x="60" y="24"/>
                  </a:lnTo>
                  <a:lnTo>
                    <a:pt x="69" y="13"/>
                  </a:lnTo>
                  <a:lnTo>
                    <a:pt x="69" y="13"/>
                  </a:lnTo>
                  <a:lnTo>
                    <a:pt x="80" y="6"/>
                  </a:lnTo>
                  <a:lnTo>
                    <a:pt x="86" y="2"/>
                  </a:lnTo>
                  <a:lnTo>
                    <a:pt x="93" y="0"/>
                  </a:lnTo>
                  <a:lnTo>
                    <a:pt x="93" y="0"/>
                  </a:lnTo>
                  <a:lnTo>
                    <a:pt x="97" y="2"/>
                  </a:lnTo>
                  <a:lnTo>
                    <a:pt x="97" y="2"/>
                  </a:lnTo>
                  <a:lnTo>
                    <a:pt x="106" y="2"/>
                  </a:lnTo>
                  <a:lnTo>
                    <a:pt x="106" y="2"/>
                  </a:lnTo>
                  <a:lnTo>
                    <a:pt x="114" y="4"/>
                  </a:lnTo>
                  <a:lnTo>
                    <a:pt x="121" y="8"/>
                  </a:lnTo>
                  <a:lnTo>
                    <a:pt x="121" y="8"/>
                  </a:lnTo>
                  <a:lnTo>
                    <a:pt x="125" y="10"/>
                  </a:lnTo>
                  <a:lnTo>
                    <a:pt x="125" y="10"/>
                  </a:lnTo>
                  <a:lnTo>
                    <a:pt x="132" y="17"/>
                  </a:lnTo>
                  <a:lnTo>
                    <a:pt x="138" y="28"/>
                  </a:lnTo>
                  <a:lnTo>
                    <a:pt x="142" y="41"/>
                  </a:lnTo>
                  <a:lnTo>
                    <a:pt x="142" y="47"/>
                  </a:lnTo>
                  <a:lnTo>
                    <a:pt x="140" y="52"/>
                  </a:lnTo>
                  <a:lnTo>
                    <a:pt x="140" y="52"/>
                  </a:lnTo>
                  <a:lnTo>
                    <a:pt x="140" y="56"/>
                  </a:lnTo>
                  <a:lnTo>
                    <a:pt x="140" y="60"/>
                  </a:lnTo>
                  <a:lnTo>
                    <a:pt x="140" y="60"/>
                  </a:lnTo>
                  <a:lnTo>
                    <a:pt x="140" y="63"/>
                  </a:lnTo>
                  <a:lnTo>
                    <a:pt x="140" y="69"/>
                  </a:lnTo>
                  <a:lnTo>
                    <a:pt x="140" y="69"/>
                  </a:lnTo>
                  <a:lnTo>
                    <a:pt x="136" y="75"/>
                  </a:lnTo>
                  <a:lnTo>
                    <a:pt x="136" y="75"/>
                  </a:lnTo>
                  <a:lnTo>
                    <a:pt x="136" y="82"/>
                  </a:lnTo>
                  <a:lnTo>
                    <a:pt x="134" y="84"/>
                  </a:lnTo>
                  <a:lnTo>
                    <a:pt x="132" y="86"/>
                  </a:lnTo>
                  <a:lnTo>
                    <a:pt x="132" y="86"/>
                  </a:lnTo>
                  <a:lnTo>
                    <a:pt x="129" y="86"/>
                  </a:lnTo>
                  <a:lnTo>
                    <a:pt x="127" y="86"/>
                  </a:lnTo>
                  <a:lnTo>
                    <a:pt x="127" y="86"/>
                  </a:lnTo>
                  <a:lnTo>
                    <a:pt x="123" y="97"/>
                  </a:lnTo>
                  <a:lnTo>
                    <a:pt x="123" y="103"/>
                  </a:lnTo>
                  <a:lnTo>
                    <a:pt x="123" y="108"/>
                  </a:lnTo>
                  <a:lnTo>
                    <a:pt x="123" y="108"/>
                  </a:lnTo>
                  <a:lnTo>
                    <a:pt x="134" y="108"/>
                  </a:lnTo>
                  <a:lnTo>
                    <a:pt x="134" y="108"/>
                  </a:lnTo>
                  <a:lnTo>
                    <a:pt x="138" y="114"/>
                  </a:lnTo>
                  <a:lnTo>
                    <a:pt x="142" y="117"/>
                  </a:lnTo>
                  <a:lnTo>
                    <a:pt x="142" y="117"/>
                  </a:lnTo>
                  <a:lnTo>
                    <a:pt x="147" y="123"/>
                  </a:lnTo>
                  <a:lnTo>
                    <a:pt x="151" y="127"/>
                  </a:lnTo>
                  <a:lnTo>
                    <a:pt x="153" y="130"/>
                  </a:lnTo>
                  <a:lnTo>
                    <a:pt x="153" y="130"/>
                  </a:lnTo>
                  <a:lnTo>
                    <a:pt x="168" y="136"/>
                  </a:lnTo>
                  <a:lnTo>
                    <a:pt x="168" y="136"/>
                  </a:lnTo>
                  <a:lnTo>
                    <a:pt x="175" y="140"/>
                  </a:lnTo>
                  <a:lnTo>
                    <a:pt x="175" y="140"/>
                  </a:lnTo>
                  <a:lnTo>
                    <a:pt x="183" y="140"/>
                  </a:lnTo>
                  <a:lnTo>
                    <a:pt x="188" y="142"/>
                  </a:lnTo>
                  <a:lnTo>
                    <a:pt x="188" y="142"/>
                  </a:lnTo>
                  <a:lnTo>
                    <a:pt x="196" y="147"/>
                  </a:lnTo>
                  <a:lnTo>
                    <a:pt x="196" y="147"/>
                  </a:lnTo>
                  <a:lnTo>
                    <a:pt x="197" y="151"/>
                  </a:lnTo>
                  <a:lnTo>
                    <a:pt x="201" y="155"/>
                  </a:lnTo>
                  <a:lnTo>
                    <a:pt x="205" y="166"/>
                  </a:lnTo>
                  <a:lnTo>
                    <a:pt x="205" y="166"/>
                  </a:lnTo>
                  <a:lnTo>
                    <a:pt x="214" y="197"/>
                  </a:lnTo>
                  <a:lnTo>
                    <a:pt x="220" y="233"/>
                  </a:lnTo>
                  <a:lnTo>
                    <a:pt x="220" y="233"/>
                  </a:lnTo>
                  <a:lnTo>
                    <a:pt x="220" y="238"/>
                  </a:lnTo>
                  <a:lnTo>
                    <a:pt x="220" y="238"/>
                  </a:lnTo>
                  <a:lnTo>
                    <a:pt x="220" y="242"/>
                  </a:lnTo>
                  <a:lnTo>
                    <a:pt x="220" y="242"/>
                  </a:lnTo>
                  <a:lnTo>
                    <a:pt x="222" y="248"/>
                  </a:lnTo>
                  <a:lnTo>
                    <a:pt x="222" y="248"/>
                  </a:lnTo>
                  <a:lnTo>
                    <a:pt x="220" y="259"/>
                  </a:lnTo>
                  <a:lnTo>
                    <a:pt x="220" y="259"/>
                  </a:lnTo>
                  <a:lnTo>
                    <a:pt x="220" y="274"/>
                  </a:lnTo>
                  <a:lnTo>
                    <a:pt x="220" y="274"/>
                  </a:lnTo>
                  <a:lnTo>
                    <a:pt x="218" y="276"/>
                  </a:lnTo>
                  <a:lnTo>
                    <a:pt x="216" y="277"/>
                  </a:lnTo>
                  <a:lnTo>
                    <a:pt x="216" y="277"/>
                  </a:lnTo>
                  <a:lnTo>
                    <a:pt x="214" y="283"/>
                  </a:lnTo>
                  <a:lnTo>
                    <a:pt x="214" y="283"/>
                  </a:lnTo>
                  <a:lnTo>
                    <a:pt x="210" y="285"/>
                  </a:lnTo>
                  <a:lnTo>
                    <a:pt x="210" y="285"/>
                  </a:lnTo>
                  <a:lnTo>
                    <a:pt x="207" y="287"/>
                  </a:lnTo>
                  <a:lnTo>
                    <a:pt x="201" y="285"/>
                  </a:lnTo>
                  <a:lnTo>
                    <a:pt x="201" y="285"/>
                  </a:lnTo>
                  <a:lnTo>
                    <a:pt x="190" y="289"/>
                  </a:lnTo>
                  <a:lnTo>
                    <a:pt x="190" y="289"/>
                  </a:lnTo>
                  <a:lnTo>
                    <a:pt x="179" y="290"/>
                  </a:lnTo>
                  <a:lnTo>
                    <a:pt x="179" y="290"/>
                  </a:lnTo>
                  <a:lnTo>
                    <a:pt x="181" y="300"/>
                  </a:lnTo>
                  <a:lnTo>
                    <a:pt x="181" y="311"/>
                  </a:lnTo>
                  <a:lnTo>
                    <a:pt x="181" y="311"/>
                  </a:lnTo>
                  <a:lnTo>
                    <a:pt x="183" y="316"/>
                  </a:lnTo>
                  <a:lnTo>
                    <a:pt x="183" y="326"/>
                  </a:lnTo>
                  <a:lnTo>
                    <a:pt x="184" y="333"/>
                  </a:lnTo>
                  <a:lnTo>
                    <a:pt x="186" y="341"/>
                  </a:lnTo>
                  <a:lnTo>
                    <a:pt x="186" y="341"/>
                  </a:lnTo>
                  <a:lnTo>
                    <a:pt x="186" y="344"/>
                  </a:lnTo>
                  <a:lnTo>
                    <a:pt x="186" y="344"/>
                  </a:lnTo>
                  <a:lnTo>
                    <a:pt x="188" y="350"/>
                  </a:lnTo>
                  <a:lnTo>
                    <a:pt x="188" y="350"/>
                  </a:lnTo>
                  <a:lnTo>
                    <a:pt x="190" y="361"/>
                  </a:lnTo>
                  <a:lnTo>
                    <a:pt x="192" y="374"/>
                  </a:lnTo>
                  <a:lnTo>
                    <a:pt x="192" y="374"/>
                  </a:lnTo>
                  <a:lnTo>
                    <a:pt x="190" y="378"/>
                  </a:lnTo>
                  <a:lnTo>
                    <a:pt x="190" y="378"/>
                  </a:lnTo>
                  <a:lnTo>
                    <a:pt x="192" y="382"/>
                  </a:lnTo>
                  <a:lnTo>
                    <a:pt x="192" y="382"/>
                  </a:lnTo>
                  <a:lnTo>
                    <a:pt x="192" y="385"/>
                  </a:lnTo>
                  <a:lnTo>
                    <a:pt x="192" y="385"/>
                  </a:lnTo>
                  <a:lnTo>
                    <a:pt x="192" y="389"/>
                  </a:lnTo>
                  <a:lnTo>
                    <a:pt x="192" y="389"/>
                  </a:lnTo>
                  <a:lnTo>
                    <a:pt x="192" y="393"/>
                  </a:lnTo>
                  <a:lnTo>
                    <a:pt x="192" y="393"/>
                  </a:lnTo>
                  <a:lnTo>
                    <a:pt x="194" y="406"/>
                  </a:lnTo>
                  <a:lnTo>
                    <a:pt x="194" y="406"/>
                  </a:lnTo>
                  <a:lnTo>
                    <a:pt x="196" y="419"/>
                  </a:lnTo>
                  <a:lnTo>
                    <a:pt x="196" y="419"/>
                  </a:lnTo>
                  <a:lnTo>
                    <a:pt x="196" y="434"/>
                  </a:lnTo>
                  <a:lnTo>
                    <a:pt x="196" y="434"/>
                  </a:lnTo>
                  <a:lnTo>
                    <a:pt x="196" y="450"/>
                  </a:lnTo>
                  <a:lnTo>
                    <a:pt x="196" y="450"/>
                  </a:lnTo>
                  <a:lnTo>
                    <a:pt x="196" y="465"/>
                  </a:lnTo>
                  <a:lnTo>
                    <a:pt x="196" y="480"/>
                  </a:lnTo>
                  <a:lnTo>
                    <a:pt x="196" y="480"/>
                  </a:lnTo>
                  <a:lnTo>
                    <a:pt x="196" y="506"/>
                  </a:lnTo>
                  <a:lnTo>
                    <a:pt x="194" y="530"/>
                  </a:lnTo>
                  <a:lnTo>
                    <a:pt x="194" y="530"/>
                  </a:lnTo>
                  <a:lnTo>
                    <a:pt x="186" y="530"/>
                  </a:lnTo>
                  <a:lnTo>
                    <a:pt x="186" y="530"/>
                  </a:lnTo>
                  <a:lnTo>
                    <a:pt x="186" y="551"/>
                  </a:lnTo>
                  <a:lnTo>
                    <a:pt x="184" y="571"/>
                  </a:lnTo>
                  <a:lnTo>
                    <a:pt x="184" y="571"/>
                  </a:lnTo>
                  <a:lnTo>
                    <a:pt x="184" y="579"/>
                  </a:lnTo>
                  <a:lnTo>
                    <a:pt x="184" y="584"/>
                  </a:lnTo>
                  <a:lnTo>
                    <a:pt x="184" y="584"/>
                  </a:lnTo>
                  <a:lnTo>
                    <a:pt x="188" y="588"/>
                  </a:lnTo>
                  <a:lnTo>
                    <a:pt x="188" y="588"/>
                  </a:lnTo>
                  <a:lnTo>
                    <a:pt x="188" y="597"/>
                  </a:lnTo>
                  <a:lnTo>
                    <a:pt x="188" y="597"/>
                  </a:lnTo>
                  <a:lnTo>
                    <a:pt x="186" y="623"/>
                  </a:lnTo>
                  <a:lnTo>
                    <a:pt x="183" y="648"/>
                  </a:lnTo>
                  <a:lnTo>
                    <a:pt x="183" y="648"/>
                  </a:lnTo>
                  <a:lnTo>
                    <a:pt x="177" y="685"/>
                  </a:lnTo>
                  <a:lnTo>
                    <a:pt x="177" y="685"/>
                  </a:lnTo>
                  <a:lnTo>
                    <a:pt x="175" y="696"/>
                  </a:lnTo>
                  <a:lnTo>
                    <a:pt x="175" y="696"/>
                  </a:lnTo>
                  <a:lnTo>
                    <a:pt x="177" y="700"/>
                  </a:lnTo>
                  <a:lnTo>
                    <a:pt x="177" y="700"/>
                  </a:lnTo>
                  <a:lnTo>
                    <a:pt x="173" y="709"/>
                  </a:lnTo>
                  <a:lnTo>
                    <a:pt x="173" y="709"/>
                  </a:lnTo>
                  <a:lnTo>
                    <a:pt x="173" y="713"/>
                  </a:lnTo>
                  <a:lnTo>
                    <a:pt x="173" y="715"/>
                  </a:lnTo>
                  <a:lnTo>
                    <a:pt x="173" y="715"/>
                  </a:lnTo>
                  <a:lnTo>
                    <a:pt x="175" y="718"/>
                  </a:lnTo>
                  <a:lnTo>
                    <a:pt x="177" y="720"/>
                  </a:lnTo>
                  <a:lnTo>
                    <a:pt x="177" y="720"/>
                  </a:lnTo>
                  <a:lnTo>
                    <a:pt x="175" y="724"/>
                  </a:lnTo>
                  <a:lnTo>
                    <a:pt x="173" y="726"/>
                  </a:lnTo>
                  <a:lnTo>
                    <a:pt x="173" y="726"/>
                  </a:lnTo>
                  <a:lnTo>
                    <a:pt x="175" y="730"/>
                  </a:lnTo>
                  <a:lnTo>
                    <a:pt x="177" y="735"/>
                  </a:lnTo>
                  <a:lnTo>
                    <a:pt x="177" y="735"/>
                  </a:lnTo>
                  <a:lnTo>
                    <a:pt x="177" y="739"/>
                  </a:lnTo>
                  <a:lnTo>
                    <a:pt x="175" y="743"/>
                  </a:lnTo>
                  <a:lnTo>
                    <a:pt x="175" y="743"/>
                  </a:lnTo>
                  <a:lnTo>
                    <a:pt x="177" y="750"/>
                  </a:lnTo>
                  <a:lnTo>
                    <a:pt x="177" y="750"/>
                  </a:lnTo>
                  <a:lnTo>
                    <a:pt x="183" y="767"/>
                  </a:lnTo>
                  <a:lnTo>
                    <a:pt x="188" y="782"/>
                  </a:lnTo>
                  <a:lnTo>
                    <a:pt x="188" y="782"/>
                  </a:lnTo>
                  <a:lnTo>
                    <a:pt x="194" y="787"/>
                  </a:lnTo>
                  <a:lnTo>
                    <a:pt x="194" y="787"/>
                  </a:lnTo>
                  <a:lnTo>
                    <a:pt x="196" y="791"/>
                  </a:lnTo>
                  <a:lnTo>
                    <a:pt x="196" y="791"/>
                  </a:lnTo>
                  <a:lnTo>
                    <a:pt x="197" y="793"/>
                  </a:lnTo>
                  <a:lnTo>
                    <a:pt x="201" y="795"/>
                  </a:lnTo>
                  <a:lnTo>
                    <a:pt x="201" y="795"/>
                  </a:lnTo>
                  <a:lnTo>
                    <a:pt x="203" y="798"/>
                  </a:lnTo>
                  <a:lnTo>
                    <a:pt x="203" y="798"/>
                  </a:lnTo>
                  <a:lnTo>
                    <a:pt x="203" y="800"/>
                  </a:lnTo>
                  <a:lnTo>
                    <a:pt x="203" y="802"/>
                  </a:lnTo>
                  <a:lnTo>
                    <a:pt x="203" y="802"/>
                  </a:lnTo>
                  <a:lnTo>
                    <a:pt x="196" y="804"/>
                  </a:lnTo>
                  <a:lnTo>
                    <a:pt x="183" y="806"/>
                  </a:lnTo>
                  <a:lnTo>
                    <a:pt x="171" y="804"/>
                  </a:lnTo>
                  <a:lnTo>
                    <a:pt x="162" y="802"/>
                  </a:lnTo>
                  <a:lnTo>
                    <a:pt x="162" y="802"/>
                  </a:lnTo>
                  <a:lnTo>
                    <a:pt x="157" y="800"/>
                  </a:lnTo>
                  <a:lnTo>
                    <a:pt x="153" y="798"/>
                  </a:lnTo>
                  <a:lnTo>
                    <a:pt x="151" y="796"/>
                  </a:lnTo>
                  <a:lnTo>
                    <a:pt x="151" y="796"/>
                  </a:lnTo>
                  <a:lnTo>
                    <a:pt x="151" y="795"/>
                  </a:lnTo>
                  <a:lnTo>
                    <a:pt x="151" y="793"/>
                  </a:lnTo>
                  <a:lnTo>
                    <a:pt x="153" y="787"/>
                  </a:lnTo>
                  <a:lnTo>
                    <a:pt x="153" y="787"/>
                  </a:lnTo>
                  <a:lnTo>
                    <a:pt x="142" y="787"/>
                  </a:lnTo>
                  <a:lnTo>
                    <a:pt x="136" y="787"/>
                  </a:lnTo>
                  <a:lnTo>
                    <a:pt x="132" y="787"/>
                  </a:lnTo>
                  <a:lnTo>
                    <a:pt x="132" y="787"/>
                  </a:lnTo>
                  <a:lnTo>
                    <a:pt x="132" y="767"/>
                  </a:lnTo>
                  <a:lnTo>
                    <a:pt x="134" y="757"/>
                  </a:lnTo>
                  <a:lnTo>
                    <a:pt x="132" y="750"/>
                  </a:lnTo>
                  <a:lnTo>
                    <a:pt x="132" y="750"/>
                  </a:lnTo>
                  <a:lnTo>
                    <a:pt x="134" y="744"/>
                  </a:lnTo>
                  <a:lnTo>
                    <a:pt x="134" y="741"/>
                  </a:lnTo>
                  <a:lnTo>
                    <a:pt x="140" y="733"/>
                  </a:lnTo>
                  <a:lnTo>
                    <a:pt x="140" y="733"/>
                  </a:lnTo>
                  <a:lnTo>
                    <a:pt x="142" y="726"/>
                  </a:lnTo>
                  <a:lnTo>
                    <a:pt x="145" y="718"/>
                  </a:lnTo>
                  <a:lnTo>
                    <a:pt x="145" y="718"/>
                  </a:lnTo>
                  <a:lnTo>
                    <a:pt x="143" y="716"/>
                  </a:lnTo>
                  <a:lnTo>
                    <a:pt x="143" y="715"/>
                  </a:lnTo>
                  <a:lnTo>
                    <a:pt x="143" y="715"/>
                  </a:lnTo>
                  <a:lnTo>
                    <a:pt x="143" y="711"/>
                  </a:lnTo>
                  <a:lnTo>
                    <a:pt x="143" y="711"/>
                  </a:lnTo>
                  <a:lnTo>
                    <a:pt x="145" y="705"/>
                  </a:lnTo>
                  <a:lnTo>
                    <a:pt x="145" y="705"/>
                  </a:lnTo>
                  <a:lnTo>
                    <a:pt x="138" y="668"/>
                  </a:lnTo>
                  <a:lnTo>
                    <a:pt x="138" y="668"/>
                  </a:lnTo>
                  <a:lnTo>
                    <a:pt x="134" y="640"/>
                  </a:lnTo>
                  <a:lnTo>
                    <a:pt x="134" y="627"/>
                  </a:lnTo>
                  <a:lnTo>
                    <a:pt x="134" y="612"/>
                  </a:lnTo>
                  <a:lnTo>
                    <a:pt x="134" y="612"/>
                  </a:lnTo>
                  <a:lnTo>
                    <a:pt x="134" y="596"/>
                  </a:lnTo>
                  <a:lnTo>
                    <a:pt x="134" y="596"/>
                  </a:lnTo>
                  <a:lnTo>
                    <a:pt x="136" y="584"/>
                  </a:lnTo>
                  <a:lnTo>
                    <a:pt x="136" y="584"/>
                  </a:lnTo>
                  <a:lnTo>
                    <a:pt x="134" y="577"/>
                  </a:lnTo>
                  <a:lnTo>
                    <a:pt x="132" y="571"/>
                  </a:lnTo>
                  <a:lnTo>
                    <a:pt x="129" y="560"/>
                  </a:lnTo>
                  <a:lnTo>
                    <a:pt x="129" y="560"/>
                  </a:lnTo>
                  <a:lnTo>
                    <a:pt x="127" y="549"/>
                  </a:lnTo>
                  <a:lnTo>
                    <a:pt x="125" y="536"/>
                  </a:lnTo>
                  <a:lnTo>
                    <a:pt x="125" y="536"/>
                  </a:lnTo>
                  <a:lnTo>
                    <a:pt x="119" y="536"/>
                  </a:lnTo>
                  <a:lnTo>
                    <a:pt x="119" y="536"/>
                  </a:lnTo>
                  <a:lnTo>
                    <a:pt x="119" y="545"/>
                  </a:lnTo>
                  <a:lnTo>
                    <a:pt x="117" y="555"/>
                  </a:lnTo>
                  <a:lnTo>
                    <a:pt x="116" y="564"/>
                  </a:lnTo>
                  <a:lnTo>
                    <a:pt x="114" y="573"/>
                  </a:lnTo>
                  <a:lnTo>
                    <a:pt x="114" y="573"/>
                  </a:lnTo>
                  <a:lnTo>
                    <a:pt x="116" y="575"/>
                  </a:lnTo>
                  <a:lnTo>
                    <a:pt x="116" y="575"/>
                  </a:lnTo>
                  <a:lnTo>
                    <a:pt x="114" y="581"/>
                  </a:lnTo>
                  <a:lnTo>
                    <a:pt x="114" y="581"/>
                  </a:lnTo>
                  <a:lnTo>
                    <a:pt x="116" y="597"/>
                  </a:lnTo>
                  <a:lnTo>
                    <a:pt x="116" y="597"/>
                  </a:lnTo>
                  <a:lnTo>
                    <a:pt x="116" y="618"/>
                  </a:lnTo>
                  <a:lnTo>
                    <a:pt x="116" y="618"/>
                  </a:lnTo>
                  <a:lnTo>
                    <a:pt x="114" y="633"/>
                  </a:lnTo>
                  <a:lnTo>
                    <a:pt x="110" y="650"/>
                  </a:lnTo>
                  <a:lnTo>
                    <a:pt x="110" y="650"/>
                  </a:lnTo>
                  <a:lnTo>
                    <a:pt x="108" y="666"/>
                  </a:lnTo>
                  <a:lnTo>
                    <a:pt x="108" y="666"/>
                  </a:lnTo>
                  <a:lnTo>
                    <a:pt x="106" y="683"/>
                  </a:lnTo>
                  <a:lnTo>
                    <a:pt x="106" y="683"/>
                  </a:lnTo>
                  <a:lnTo>
                    <a:pt x="104" y="687"/>
                  </a:lnTo>
                  <a:lnTo>
                    <a:pt x="104" y="687"/>
                  </a:lnTo>
                  <a:lnTo>
                    <a:pt x="106" y="692"/>
                  </a:lnTo>
                  <a:lnTo>
                    <a:pt x="106" y="692"/>
                  </a:lnTo>
                  <a:lnTo>
                    <a:pt x="104" y="698"/>
                  </a:lnTo>
                  <a:lnTo>
                    <a:pt x="104" y="698"/>
                  </a:lnTo>
                  <a:lnTo>
                    <a:pt x="106" y="700"/>
                  </a:lnTo>
                  <a:lnTo>
                    <a:pt x="106" y="700"/>
                  </a:lnTo>
                  <a:lnTo>
                    <a:pt x="104" y="703"/>
                  </a:lnTo>
                  <a:lnTo>
                    <a:pt x="104" y="703"/>
                  </a:lnTo>
                  <a:lnTo>
                    <a:pt x="104" y="711"/>
                  </a:lnTo>
                  <a:lnTo>
                    <a:pt x="108" y="716"/>
                  </a:lnTo>
                  <a:lnTo>
                    <a:pt x="110" y="722"/>
                  </a:lnTo>
                  <a:lnTo>
                    <a:pt x="112" y="728"/>
                  </a:lnTo>
                  <a:lnTo>
                    <a:pt x="112" y="728"/>
                  </a:lnTo>
                  <a:lnTo>
                    <a:pt x="110" y="735"/>
                  </a:lnTo>
                  <a:lnTo>
                    <a:pt x="110" y="735"/>
                  </a:lnTo>
                  <a:lnTo>
                    <a:pt x="110" y="752"/>
                  </a:lnTo>
                  <a:lnTo>
                    <a:pt x="108" y="769"/>
                  </a:lnTo>
                  <a:lnTo>
                    <a:pt x="108" y="769"/>
                  </a:lnTo>
                  <a:lnTo>
                    <a:pt x="104" y="769"/>
                  </a:lnTo>
                  <a:lnTo>
                    <a:pt x="99" y="769"/>
                  </a:lnTo>
                  <a:lnTo>
                    <a:pt x="88" y="767"/>
                  </a:lnTo>
                  <a:lnTo>
                    <a:pt x="88" y="767"/>
                  </a:lnTo>
                  <a:lnTo>
                    <a:pt x="90" y="772"/>
                  </a:lnTo>
                  <a:lnTo>
                    <a:pt x="90" y="778"/>
                  </a:lnTo>
                  <a:lnTo>
                    <a:pt x="90" y="778"/>
                  </a:lnTo>
                  <a:lnTo>
                    <a:pt x="71" y="782"/>
                  </a:lnTo>
                  <a:lnTo>
                    <a:pt x="62" y="783"/>
                  </a:lnTo>
                  <a:lnTo>
                    <a:pt x="50" y="783"/>
                  </a:lnTo>
                  <a:lnTo>
                    <a:pt x="50" y="783"/>
                  </a:lnTo>
                  <a:lnTo>
                    <a:pt x="45" y="783"/>
                  </a:lnTo>
                  <a:lnTo>
                    <a:pt x="41" y="782"/>
                  </a:lnTo>
                  <a:lnTo>
                    <a:pt x="39" y="780"/>
                  </a:lnTo>
                  <a:lnTo>
                    <a:pt x="39" y="780"/>
                  </a:lnTo>
                  <a:lnTo>
                    <a:pt x="41" y="778"/>
                  </a:lnTo>
                  <a:lnTo>
                    <a:pt x="43" y="774"/>
                  </a:lnTo>
                  <a:lnTo>
                    <a:pt x="43" y="774"/>
                  </a:lnTo>
                  <a:lnTo>
                    <a:pt x="47" y="770"/>
                  </a:lnTo>
                  <a:lnTo>
                    <a:pt x="47" y="770"/>
                  </a:lnTo>
                  <a:lnTo>
                    <a:pt x="50" y="765"/>
                  </a:lnTo>
                  <a:lnTo>
                    <a:pt x="50" y="765"/>
                  </a:lnTo>
                  <a:lnTo>
                    <a:pt x="58" y="756"/>
                  </a:lnTo>
                  <a:lnTo>
                    <a:pt x="58" y="756"/>
                  </a:lnTo>
                  <a:lnTo>
                    <a:pt x="63" y="746"/>
                  </a:lnTo>
                  <a:lnTo>
                    <a:pt x="67" y="735"/>
                  </a:lnTo>
                  <a:lnTo>
                    <a:pt x="67" y="735"/>
                  </a:lnTo>
                  <a:lnTo>
                    <a:pt x="71" y="722"/>
                  </a:lnTo>
                  <a:lnTo>
                    <a:pt x="71" y="722"/>
                  </a:lnTo>
                  <a:lnTo>
                    <a:pt x="73" y="716"/>
                  </a:lnTo>
                  <a:lnTo>
                    <a:pt x="73" y="716"/>
                  </a:lnTo>
                  <a:lnTo>
                    <a:pt x="75" y="709"/>
                  </a:lnTo>
                  <a:lnTo>
                    <a:pt x="75" y="709"/>
                  </a:lnTo>
                  <a:lnTo>
                    <a:pt x="73" y="705"/>
                  </a:lnTo>
                  <a:lnTo>
                    <a:pt x="75" y="703"/>
                  </a:lnTo>
                  <a:lnTo>
                    <a:pt x="77" y="700"/>
                  </a:lnTo>
                  <a:lnTo>
                    <a:pt x="77" y="700"/>
                  </a:lnTo>
                  <a:lnTo>
                    <a:pt x="75" y="698"/>
                  </a:lnTo>
                  <a:lnTo>
                    <a:pt x="75" y="696"/>
                  </a:lnTo>
                  <a:lnTo>
                    <a:pt x="75" y="696"/>
                  </a:lnTo>
                  <a:lnTo>
                    <a:pt x="75" y="692"/>
                  </a:lnTo>
                  <a:lnTo>
                    <a:pt x="75" y="692"/>
                  </a:lnTo>
                  <a:lnTo>
                    <a:pt x="75" y="689"/>
                  </a:lnTo>
                  <a:lnTo>
                    <a:pt x="75" y="689"/>
                  </a:lnTo>
                  <a:lnTo>
                    <a:pt x="73" y="683"/>
                  </a:lnTo>
                  <a:lnTo>
                    <a:pt x="73" y="683"/>
                  </a:lnTo>
                  <a:lnTo>
                    <a:pt x="69" y="638"/>
                  </a:lnTo>
                  <a:lnTo>
                    <a:pt x="67" y="614"/>
                  </a:lnTo>
                  <a:lnTo>
                    <a:pt x="65" y="592"/>
                  </a:lnTo>
                  <a:lnTo>
                    <a:pt x="65" y="592"/>
                  </a:lnTo>
                  <a:lnTo>
                    <a:pt x="65" y="577"/>
                  </a:lnTo>
                  <a:lnTo>
                    <a:pt x="65" y="577"/>
                  </a:lnTo>
                  <a:lnTo>
                    <a:pt x="67" y="573"/>
                  </a:lnTo>
                  <a:lnTo>
                    <a:pt x="67" y="573"/>
                  </a:lnTo>
                  <a:lnTo>
                    <a:pt x="67" y="564"/>
                  </a:lnTo>
                  <a:lnTo>
                    <a:pt x="65" y="555"/>
                  </a:lnTo>
                  <a:lnTo>
                    <a:pt x="65" y="555"/>
                  </a:lnTo>
                  <a:lnTo>
                    <a:pt x="62" y="540"/>
                  </a:lnTo>
                  <a:lnTo>
                    <a:pt x="62" y="540"/>
                  </a:lnTo>
                  <a:lnTo>
                    <a:pt x="43" y="540"/>
                  </a:lnTo>
                  <a:lnTo>
                    <a:pt x="43" y="540"/>
                  </a:lnTo>
                  <a:lnTo>
                    <a:pt x="41" y="538"/>
                  </a:lnTo>
                  <a:lnTo>
                    <a:pt x="41" y="536"/>
                  </a:lnTo>
                  <a:lnTo>
                    <a:pt x="41" y="536"/>
                  </a:lnTo>
                  <a:lnTo>
                    <a:pt x="32" y="538"/>
                  </a:lnTo>
                  <a:lnTo>
                    <a:pt x="23" y="538"/>
                  </a:lnTo>
                  <a:lnTo>
                    <a:pt x="23" y="538"/>
                  </a:lnTo>
                  <a:lnTo>
                    <a:pt x="23" y="503"/>
                  </a:lnTo>
                  <a:lnTo>
                    <a:pt x="26" y="467"/>
                  </a:lnTo>
                  <a:lnTo>
                    <a:pt x="26" y="467"/>
                  </a:lnTo>
                  <a:lnTo>
                    <a:pt x="28" y="456"/>
                  </a:lnTo>
                  <a:lnTo>
                    <a:pt x="26" y="445"/>
                  </a:lnTo>
                  <a:lnTo>
                    <a:pt x="26" y="445"/>
                  </a:lnTo>
                  <a:lnTo>
                    <a:pt x="23" y="434"/>
                  </a:lnTo>
                  <a:lnTo>
                    <a:pt x="23" y="434"/>
                  </a:lnTo>
                  <a:lnTo>
                    <a:pt x="19" y="419"/>
                  </a:lnTo>
                  <a:lnTo>
                    <a:pt x="17" y="404"/>
                  </a:lnTo>
                  <a:lnTo>
                    <a:pt x="17" y="404"/>
                  </a:lnTo>
                  <a:lnTo>
                    <a:pt x="17" y="382"/>
                  </a:lnTo>
                  <a:lnTo>
                    <a:pt x="17" y="382"/>
                  </a:lnTo>
                  <a:lnTo>
                    <a:pt x="17" y="361"/>
                  </a:lnTo>
                  <a:lnTo>
                    <a:pt x="19" y="343"/>
                  </a:lnTo>
                  <a:lnTo>
                    <a:pt x="19" y="343"/>
                  </a:lnTo>
                  <a:lnTo>
                    <a:pt x="21" y="337"/>
                  </a:lnTo>
                  <a:lnTo>
                    <a:pt x="21" y="337"/>
                  </a:lnTo>
                  <a:lnTo>
                    <a:pt x="21" y="331"/>
                  </a:lnTo>
                  <a:lnTo>
                    <a:pt x="21" y="331"/>
                  </a:lnTo>
                  <a:lnTo>
                    <a:pt x="26" y="311"/>
                  </a:lnTo>
                  <a:lnTo>
                    <a:pt x="26" y="311"/>
                  </a:lnTo>
                  <a:lnTo>
                    <a:pt x="30" y="300"/>
                  </a:lnTo>
                  <a:lnTo>
                    <a:pt x="34" y="290"/>
                  </a:lnTo>
                  <a:lnTo>
                    <a:pt x="34" y="290"/>
                  </a:lnTo>
                  <a:lnTo>
                    <a:pt x="30" y="289"/>
                  </a:lnTo>
                  <a:lnTo>
                    <a:pt x="24" y="290"/>
                  </a:lnTo>
                  <a:lnTo>
                    <a:pt x="17" y="290"/>
                  </a:lnTo>
                  <a:lnTo>
                    <a:pt x="17" y="290"/>
                  </a:lnTo>
                  <a:lnTo>
                    <a:pt x="11" y="285"/>
                  </a:lnTo>
                  <a:lnTo>
                    <a:pt x="6" y="279"/>
                  </a:lnTo>
                  <a:lnTo>
                    <a:pt x="6" y="279"/>
                  </a:lnTo>
                  <a:lnTo>
                    <a:pt x="4" y="268"/>
                  </a:lnTo>
                  <a:lnTo>
                    <a:pt x="4" y="268"/>
                  </a:lnTo>
                  <a:lnTo>
                    <a:pt x="0" y="259"/>
                  </a:lnTo>
                  <a:lnTo>
                    <a:pt x="0" y="259"/>
                  </a:lnTo>
                  <a:lnTo>
                    <a:pt x="0" y="248"/>
                  </a:lnTo>
                  <a:lnTo>
                    <a:pt x="0" y="248"/>
                  </a:lnTo>
                  <a:lnTo>
                    <a:pt x="0" y="244"/>
                  </a:lnTo>
                  <a:lnTo>
                    <a:pt x="0" y="244"/>
                  </a:lnTo>
                  <a:lnTo>
                    <a:pt x="0" y="235"/>
                  </a:lnTo>
                  <a:lnTo>
                    <a:pt x="0" y="235"/>
                  </a:lnTo>
                  <a:lnTo>
                    <a:pt x="4" y="210"/>
                  </a:lnTo>
                  <a:lnTo>
                    <a:pt x="4" y="210"/>
                  </a:lnTo>
                  <a:lnTo>
                    <a:pt x="6" y="197"/>
                  </a:lnTo>
                  <a:lnTo>
                    <a:pt x="6" y="197"/>
                  </a:lnTo>
                  <a:lnTo>
                    <a:pt x="10" y="181"/>
                  </a:lnTo>
                  <a:lnTo>
                    <a:pt x="10" y="181"/>
                  </a:lnTo>
                  <a:lnTo>
                    <a:pt x="11" y="173"/>
                  </a:lnTo>
                  <a:lnTo>
                    <a:pt x="11" y="173"/>
                  </a:lnTo>
                  <a:lnTo>
                    <a:pt x="11" y="170"/>
                  </a:lnTo>
                  <a:lnTo>
                    <a:pt x="11" y="170"/>
                  </a:lnTo>
                  <a:lnTo>
                    <a:pt x="15" y="164"/>
                  </a:lnTo>
                  <a:lnTo>
                    <a:pt x="15" y="164"/>
                  </a:lnTo>
                  <a:lnTo>
                    <a:pt x="15" y="158"/>
                  </a:lnTo>
                  <a:lnTo>
                    <a:pt x="15" y="158"/>
                  </a:lnTo>
                  <a:lnTo>
                    <a:pt x="19" y="153"/>
                  </a:lnTo>
                  <a:lnTo>
                    <a:pt x="21" y="153"/>
                  </a:lnTo>
                  <a:lnTo>
                    <a:pt x="23" y="153"/>
                  </a:lnTo>
                  <a:lnTo>
                    <a:pt x="23" y="153"/>
                  </a:lnTo>
                  <a:lnTo>
                    <a:pt x="24" y="149"/>
                  </a:lnTo>
                  <a:lnTo>
                    <a:pt x="28" y="147"/>
                  </a:lnTo>
                  <a:lnTo>
                    <a:pt x="36" y="147"/>
                  </a:lnTo>
                  <a:lnTo>
                    <a:pt x="36" y="147"/>
                  </a:lnTo>
                  <a:lnTo>
                    <a:pt x="45" y="143"/>
                  </a:lnTo>
                  <a:lnTo>
                    <a:pt x="45" y="143"/>
                  </a:lnTo>
                  <a:lnTo>
                    <a:pt x="47" y="142"/>
                  </a:lnTo>
                  <a:lnTo>
                    <a:pt x="47" y="142"/>
                  </a:lnTo>
                  <a:lnTo>
                    <a:pt x="52" y="140"/>
                  </a:lnTo>
                  <a:lnTo>
                    <a:pt x="52" y="140"/>
                  </a:lnTo>
                  <a:lnTo>
                    <a:pt x="56" y="138"/>
                  </a:lnTo>
                  <a:lnTo>
                    <a:pt x="56" y="138"/>
                  </a:lnTo>
                  <a:lnTo>
                    <a:pt x="60" y="136"/>
                  </a:lnTo>
                  <a:lnTo>
                    <a:pt x="60" y="136"/>
                  </a:lnTo>
                  <a:lnTo>
                    <a:pt x="63" y="130"/>
                  </a:lnTo>
                  <a:lnTo>
                    <a:pt x="63" y="130"/>
                  </a:lnTo>
                  <a:lnTo>
                    <a:pt x="69" y="123"/>
                  </a:lnTo>
                  <a:lnTo>
                    <a:pt x="73" y="116"/>
                  </a:lnTo>
                  <a:lnTo>
                    <a:pt x="73" y="116"/>
                  </a:lnTo>
                  <a:lnTo>
                    <a:pt x="75" y="112"/>
                  </a:lnTo>
                  <a:lnTo>
                    <a:pt x="75" y="112"/>
                  </a:lnTo>
                  <a:lnTo>
                    <a:pt x="75" y="106"/>
                  </a:lnTo>
                  <a:lnTo>
                    <a:pt x="73" y="101"/>
                  </a:lnTo>
                  <a:lnTo>
                    <a:pt x="73" y="101"/>
                  </a:lnTo>
                  <a:lnTo>
                    <a:pt x="67" y="91"/>
                  </a:lnTo>
                  <a:lnTo>
                    <a:pt x="67" y="91"/>
                  </a:lnTo>
                  <a:lnTo>
                    <a:pt x="65" y="78"/>
                  </a:lnTo>
                  <a:lnTo>
                    <a:pt x="65" y="78"/>
                  </a:lnTo>
                  <a:lnTo>
                    <a:pt x="62" y="78"/>
                  </a:lnTo>
                  <a:lnTo>
                    <a:pt x="58" y="76"/>
                  </a:lnTo>
                  <a:lnTo>
                    <a:pt x="58" y="65"/>
                  </a:lnTo>
                  <a:lnTo>
                    <a:pt x="58" y="65"/>
                  </a:lnTo>
                  <a:close/>
                  <a:moveTo>
                    <a:pt x="203" y="248"/>
                  </a:moveTo>
                  <a:lnTo>
                    <a:pt x="203" y="248"/>
                  </a:lnTo>
                  <a:lnTo>
                    <a:pt x="205" y="248"/>
                  </a:lnTo>
                  <a:lnTo>
                    <a:pt x="205" y="248"/>
                  </a:lnTo>
                  <a:lnTo>
                    <a:pt x="203" y="248"/>
                  </a:lnTo>
                  <a:lnTo>
                    <a:pt x="203" y="248"/>
                  </a:lnTo>
                  <a:lnTo>
                    <a:pt x="203" y="248"/>
                  </a:lnTo>
                  <a:close/>
                  <a:moveTo>
                    <a:pt x="19" y="257"/>
                  </a:moveTo>
                  <a:lnTo>
                    <a:pt x="19" y="257"/>
                  </a:lnTo>
                  <a:lnTo>
                    <a:pt x="19" y="257"/>
                  </a:lnTo>
                  <a:lnTo>
                    <a:pt x="17" y="257"/>
                  </a:lnTo>
                  <a:lnTo>
                    <a:pt x="17" y="257"/>
                  </a:lnTo>
                  <a:lnTo>
                    <a:pt x="19" y="257"/>
                  </a:lnTo>
                  <a:lnTo>
                    <a:pt x="19" y="257"/>
                  </a:lnTo>
                  <a:lnTo>
                    <a:pt x="19" y="25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37" name="Freeform 1550"/>
            <p:cNvSpPr>
              <a:spLocks noChangeAspect="1" noEditPoints="1"/>
            </p:cNvSpPr>
            <p:nvPr/>
          </p:nvSpPr>
          <p:spPr bwMode="auto">
            <a:xfrm>
              <a:off x="2883890" y="4010963"/>
              <a:ext cx="181142" cy="522000"/>
            </a:xfrm>
            <a:custGeom>
              <a:avLst/>
              <a:gdLst>
                <a:gd name="T0" fmla="*/ 18 w 279"/>
                <a:gd name="T1" fmla="*/ 300 h 804"/>
                <a:gd name="T2" fmla="*/ 59 w 279"/>
                <a:gd name="T3" fmla="*/ 370 h 804"/>
                <a:gd name="T4" fmla="*/ 91 w 279"/>
                <a:gd name="T5" fmla="*/ 391 h 804"/>
                <a:gd name="T6" fmla="*/ 91 w 279"/>
                <a:gd name="T7" fmla="*/ 417 h 804"/>
                <a:gd name="T8" fmla="*/ 91 w 279"/>
                <a:gd name="T9" fmla="*/ 456 h 804"/>
                <a:gd name="T10" fmla="*/ 98 w 279"/>
                <a:gd name="T11" fmla="*/ 523 h 804"/>
                <a:gd name="T12" fmla="*/ 98 w 279"/>
                <a:gd name="T13" fmla="*/ 541 h 804"/>
                <a:gd name="T14" fmla="*/ 95 w 279"/>
                <a:gd name="T15" fmla="*/ 597 h 804"/>
                <a:gd name="T16" fmla="*/ 113 w 279"/>
                <a:gd name="T17" fmla="*/ 696 h 804"/>
                <a:gd name="T18" fmla="*/ 117 w 279"/>
                <a:gd name="T19" fmla="*/ 763 h 804"/>
                <a:gd name="T20" fmla="*/ 113 w 279"/>
                <a:gd name="T21" fmla="*/ 785 h 804"/>
                <a:gd name="T22" fmla="*/ 132 w 279"/>
                <a:gd name="T23" fmla="*/ 796 h 804"/>
                <a:gd name="T24" fmla="*/ 165 w 279"/>
                <a:gd name="T25" fmla="*/ 780 h 804"/>
                <a:gd name="T26" fmla="*/ 165 w 279"/>
                <a:gd name="T27" fmla="*/ 748 h 804"/>
                <a:gd name="T28" fmla="*/ 160 w 279"/>
                <a:gd name="T29" fmla="*/ 703 h 804"/>
                <a:gd name="T30" fmla="*/ 154 w 279"/>
                <a:gd name="T31" fmla="*/ 621 h 804"/>
                <a:gd name="T32" fmla="*/ 150 w 279"/>
                <a:gd name="T33" fmla="*/ 594 h 804"/>
                <a:gd name="T34" fmla="*/ 160 w 279"/>
                <a:gd name="T35" fmla="*/ 551 h 804"/>
                <a:gd name="T36" fmla="*/ 160 w 279"/>
                <a:gd name="T37" fmla="*/ 508 h 804"/>
                <a:gd name="T38" fmla="*/ 178 w 279"/>
                <a:gd name="T39" fmla="*/ 426 h 804"/>
                <a:gd name="T40" fmla="*/ 180 w 279"/>
                <a:gd name="T41" fmla="*/ 447 h 804"/>
                <a:gd name="T42" fmla="*/ 184 w 279"/>
                <a:gd name="T43" fmla="*/ 491 h 804"/>
                <a:gd name="T44" fmla="*/ 190 w 279"/>
                <a:gd name="T45" fmla="*/ 553 h 804"/>
                <a:gd name="T46" fmla="*/ 190 w 279"/>
                <a:gd name="T47" fmla="*/ 640 h 804"/>
                <a:gd name="T48" fmla="*/ 178 w 279"/>
                <a:gd name="T49" fmla="*/ 705 h 804"/>
                <a:gd name="T50" fmla="*/ 175 w 279"/>
                <a:gd name="T51" fmla="*/ 752 h 804"/>
                <a:gd name="T52" fmla="*/ 178 w 279"/>
                <a:gd name="T53" fmla="*/ 796 h 804"/>
                <a:gd name="T54" fmla="*/ 214 w 279"/>
                <a:gd name="T55" fmla="*/ 800 h 804"/>
                <a:gd name="T56" fmla="*/ 216 w 279"/>
                <a:gd name="T57" fmla="*/ 770 h 804"/>
                <a:gd name="T58" fmla="*/ 238 w 279"/>
                <a:gd name="T59" fmla="*/ 761 h 804"/>
                <a:gd name="T60" fmla="*/ 247 w 279"/>
                <a:gd name="T61" fmla="*/ 685 h 804"/>
                <a:gd name="T62" fmla="*/ 255 w 279"/>
                <a:gd name="T63" fmla="*/ 458 h 804"/>
                <a:gd name="T64" fmla="*/ 262 w 279"/>
                <a:gd name="T65" fmla="*/ 437 h 804"/>
                <a:gd name="T66" fmla="*/ 273 w 279"/>
                <a:gd name="T67" fmla="*/ 396 h 804"/>
                <a:gd name="T68" fmla="*/ 271 w 279"/>
                <a:gd name="T69" fmla="*/ 313 h 804"/>
                <a:gd name="T70" fmla="*/ 255 w 279"/>
                <a:gd name="T71" fmla="*/ 218 h 804"/>
                <a:gd name="T72" fmla="*/ 245 w 279"/>
                <a:gd name="T73" fmla="*/ 145 h 804"/>
                <a:gd name="T74" fmla="*/ 216 w 279"/>
                <a:gd name="T75" fmla="*/ 130 h 804"/>
                <a:gd name="T76" fmla="*/ 186 w 279"/>
                <a:gd name="T77" fmla="*/ 117 h 804"/>
                <a:gd name="T78" fmla="*/ 186 w 279"/>
                <a:gd name="T79" fmla="*/ 84 h 804"/>
                <a:gd name="T80" fmla="*/ 190 w 279"/>
                <a:gd name="T81" fmla="*/ 56 h 804"/>
                <a:gd name="T82" fmla="*/ 190 w 279"/>
                <a:gd name="T83" fmla="*/ 35 h 804"/>
                <a:gd name="T84" fmla="*/ 160 w 279"/>
                <a:gd name="T85" fmla="*/ 0 h 804"/>
                <a:gd name="T86" fmla="*/ 121 w 279"/>
                <a:gd name="T87" fmla="*/ 15 h 804"/>
                <a:gd name="T88" fmla="*/ 115 w 279"/>
                <a:gd name="T89" fmla="*/ 56 h 804"/>
                <a:gd name="T90" fmla="*/ 134 w 279"/>
                <a:gd name="T91" fmla="*/ 99 h 804"/>
                <a:gd name="T92" fmla="*/ 123 w 279"/>
                <a:gd name="T93" fmla="*/ 112 h 804"/>
                <a:gd name="T94" fmla="*/ 93 w 279"/>
                <a:gd name="T95" fmla="*/ 119 h 804"/>
                <a:gd name="T96" fmla="*/ 57 w 279"/>
                <a:gd name="T97" fmla="*/ 138 h 804"/>
                <a:gd name="T98" fmla="*/ 3 w 279"/>
                <a:gd name="T99" fmla="*/ 238 h 804"/>
                <a:gd name="T100" fmla="*/ 219 w 279"/>
                <a:gd name="T101" fmla="*/ 227 h 804"/>
                <a:gd name="T102" fmla="*/ 225 w 279"/>
                <a:gd name="T103" fmla="*/ 268 h 804"/>
                <a:gd name="T104" fmla="*/ 216 w 279"/>
                <a:gd name="T105" fmla="*/ 244 h 804"/>
                <a:gd name="T106" fmla="*/ 85 w 279"/>
                <a:gd name="T107" fmla="*/ 374 h 804"/>
                <a:gd name="T108" fmla="*/ 89 w 279"/>
                <a:gd name="T109" fmla="*/ 380 h 804"/>
                <a:gd name="T110" fmla="*/ 43 w 279"/>
                <a:gd name="T111" fmla="*/ 236 h 804"/>
                <a:gd name="T112" fmla="*/ 91 w 279"/>
                <a:gd name="T113" fmla="*/ 255 h 804"/>
                <a:gd name="T114" fmla="*/ 69 w 279"/>
                <a:gd name="T115" fmla="*/ 341 h 804"/>
                <a:gd name="T116" fmla="*/ 37 w 279"/>
                <a:gd name="T117" fmla="*/ 26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9" h="804">
                  <a:moveTo>
                    <a:pt x="0" y="248"/>
                  </a:moveTo>
                  <a:lnTo>
                    <a:pt x="0" y="248"/>
                  </a:lnTo>
                  <a:lnTo>
                    <a:pt x="2" y="255"/>
                  </a:lnTo>
                  <a:lnTo>
                    <a:pt x="3" y="262"/>
                  </a:lnTo>
                  <a:lnTo>
                    <a:pt x="3" y="262"/>
                  </a:lnTo>
                  <a:lnTo>
                    <a:pt x="7" y="274"/>
                  </a:lnTo>
                  <a:lnTo>
                    <a:pt x="7" y="274"/>
                  </a:lnTo>
                  <a:lnTo>
                    <a:pt x="18" y="300"/>
                  </a:lnTo>
                  <a:lnTo>
                    <a:pt x="18" y="300"/>
                  </a:lnTo>
                  <a:lnTo>
                    <a:pt x="31" y="324"/>
                  </a:lnTo>
                  <a:lnTo>
                    <a:pt x="31" y="324"/>
                  </a:lnTo>
                  <a:lnTo>
                    <a:pt x="41" y="342"/>
                  </a:lnTo>
                  <a:lnTo>
                    <a:pt x="44" y="352"/>
                  </a:lnTo>
                  <a:lnTo>
                    <a:pt x="50" y="359"/>
                  </a:lnTo>
                  <a:lnTo>
                    <a:pt x="50" y="359"/>
                  </a:lnTo>
                  <a:lnTo>
                    <a:pt x="59" y="370"/>
                  </a:lnTo>
                  <a:lnTo>
                    <a:pt x="59" y="370"/>
                  </a:lnTo>
                  <a:lnTo>
                    <a:pt x="67" y="372"/>
                  </a:lnTo>
                  <a:lnTo>
                    <a:pt x="74" y="376"/>
                  </a:lnTo>
                  <a:lnTo>
                    <a:pt x="74" y="376"/>
                  </a:lnTo>
                  <a:lnTo>
                    <a:pt x="80" y="380"/>
                  </a:lnTo>
                  <a:lnTo>
                    <a:pt x="83" y="383"/>
                  </a:lnTo>
                  <a:lnTo>
                    <a:pt x="91" y="391"/>
                  </a:lnTo>
                  <a:lnTo>
                    <a:pt x="91" y="391"/>
                  </a:lnTo>
                  <a:lnTo>
                    <a:pt x="91" y="393"/>
                  </a:lnTo>
                  <a:lnTo>
                    <a:pt x="89" y="394"/>
                  </a:lnTo>
                  <a:lnTo>
                    <a:pt x="89" y="394"/>
                  </a:lnTo>
                  <a:lnTo>
                    <a:pt x="91" y="400"/>
                  </a:lnTo>
                  <a:lnTo>
                    <a:pt x="91" y="406"/>
                  </a:lnTo>
                  <a:lnTo>
                    <a:pt x="91" y="406"/>
                  </a:lnTo>
                  <a:lnTo>
                    <a:pt x="91" y="417"/>
                  </a:lnTo>
                  <a:lnTo>
                    <a:pt x="91" y="417"/>
                  </a:lnTo>
                  <a:lnTo>
                    <a:pt x="91" y="422"/>
                  </a:lnTo>
                  <a:lnTo>
                    <a:pt x="91" y="422"/>
                  </a:lnTo>
                  <a:lnTo>
                    <a:pt x="91" y="426"/>
                  </a:lnTo>
                  <a:lnTo>
                    <a:pt x="91" y="426"/>
                  </a:lnTo>
                  <a:lnTo>
                    <a:pt x="91" y="434"/>
                  </a:lnTo>
                  <a:lnTo>
                    <a:pt x="91" y="434"/>
                  </a:lnTo>
                  <a:lnTo>
                    <a:pt x="91" y="456"/>
                  </a:lnTo>
                  <a:lnTo>
                    <a:pt x="91" y="456"/>
                  </a:lnTo>
                  <a:lnTo>
                    <a:pt x="91" y="461"/>
                  </a:lnTo>
                  <a:lnTo>
                    <a:pt x="91" y="461"/>
                  </a:lnTo>
                  <a:lnTo>
                    <a:pt x="93" y="484"/>
                  </a:lnTo>
                  <a:lnTo>
                    <a:pt x="97" y="504"/>
                  </a:lnTo>
                  <a:lnTo>
                    <a:pt x="97" y="504"/>
                  </a:lnTo>
                  <a:lnTo>
                    <a:pt x="97" y="514"/>
                  </a:lnTo>
                  <a:lnTo>
                    <a:pt x="97" y="514"/>
                  </a:lnTo>
                  <a:lnTo>
                    <a:pt x="98" y="523"/>
                  </a:lnTo>
                  <a:lnTo>
                    <a:pt x="98" y="523"/>
                  </a:lnTo>
                  <a:lnTo>
                    <a:pt x="98" y="527"/>
                  </a:lnTo>
                  <a:lnTo>
                    <a:pt x="98" y="527"/>
                  </a:lnTo>
                  <a:lnTo>
                    <a:pt x="98" y="534"/>
                  </a:lnTo>
                  <a:lnTo>
                    <a:pt x="98" y="534"/>
                  </a:lnTo>
                  <a:lnTo>
                    <a:pt x="98" y="538"/>
                  </a:lnTo>
                  <a:lnTo>
                    <a:pt x="98" y="538"/>
                  </a:lnTo>
                  <a:lnTo>
                    <a:pt x="98" y="541"/>
                  </a:lnTo>
                  <a:lnTo>
                    <a:pt x="98" y="541"/>
                  </a:lnTo>
                  <a:lnTo>
                    <a:pt x="95" y="551"/>
                  </a:lnTo>
                  <a:lnTo>
                    <a:pt x="95" y="551"/>
                  </a:lnTo>
                  <a:lnTo>
                    <a:pt x="93" y="560"/>
                  </a:lnTo>
                  <a:lnTo>
                    <a:pt x="93" y="571"/>
                  </a:lnTo>
                  <a:lnTo>
                    <a:pt x="93" y="571"/>
                  </a:lnTo>
                  <a:lnTo>
                    <a:pt x="93" y="584"/>
                  </a:lnTo>
                  <a:lnTo>
                    <a:pt x="95" y="597"/>
                  </a:lnTo>
                  <a:lnTo>
                    <a:pt x="95" y="597"/>
                  </a:lnTo>
                  <a:lnTo>
                    <a:pt x="97" y="612"/>
                  </a:lnTo>
                  <a:lnTo>
                    <a:pt x="97" y="612"/>
                  </a:lnTo>
                  <a:lnTo>
                    <a:pt x="102" y="648"/>
                  </a:lnTo>
                  <a:lnTo>
                    <a:pt x="110" y="683"/>
                  </a:lnTo>
                  <a:lnTo>
                    <a:pt x="110" y="683"/>
                  </a:lnTo>
                  <a:lnTo>
                    <a:pt x="113" y="696"/>
                  </a:lnTo>
                  <a:lnTo>
                    <a:pt x="113" y="696"/>
                  </a:lnTo>
                  <a:lnTo>
                    <a:pt x="115" y="703"/>
                  </a:lnTo>
                  <a:lnTo>
                    <a:pt x="115" y="703"/>
                  </a:lnTo>
                  <a:lnTo>
                    <a:pt x="117" y="707"/>
                  </a:lnTo>
                  <a:lnTo>
                    <a:pt x="117" y="707"/>
                  </a:lnTo>
                  <a:lnTo>
                    <a:pt x="119" y="718"/>
                  </a:lnTo>
                  <a:lnTo>
                    <a:pt x="119" y="718"/>
                  </a:lnTo>
                  <a:lnTo>
                    <a:pt x="117" y="741"/>
                  </a:lnTo>
                  <a:lnTo>
                    <a:pt x="117" y="763"/>
                  </a:lnTo>
                  <a:lnTo>
                    <a:pt x="117" y="763"/>
                  </a:lnTo>
                  <a:lnTo>
                    <a:pt x="117" y="770"/>
                  </a:lnTo>
                  <a:lnTo>
                    <a:pt x="117" y="770"/>
                  </a:lnTo>
                  <a:lnTo>
                    <a:pt x="115" y="776"/>
                  </a:lnTo>
                  <a:lnTo>
                    <a:pt x="113" y="781"/>
                  </a:lnTo>
                  <a:lnTo>
                    <a:pt x="113" y="781"/>
                  </a:lnTo>
                  <a:lnTo>
                    <a:pt x="113" y="785"/>
                  </a:lnTo>
                  <a:lnTo>
                    <a:pt x="113" y="785"/>
                  </a:lnTo>
                  <a:lnTo>
                    <a:pt x="111" y="789"/>
                  </a:lnTo>
                  <a:lnTo>
                    <a:pt x="110" y="791"/>
                  </a:lnTo>
                  <a:lnTo>
                    <a:pt x="110" y="791"/>
                  </a:lnTo>
                  <a:lnTo>
                    <a:pt x="108" y="794"/>
                  </a:lnTo>
                  <a:lnTo>
                    <a:pt x="108" y="796"/>
                  </a:lnTo>
                  <a:lnTo>
                    <a:pt x="108" y="796"/>
                  </a:lnTo>
                  <a:lnTo>
                    <a:pt x="121" y="798"/>
                  </a:lnTo>
                  <a:lnTo>
                    <a:pt x="132" y="796"/>
                  </a:lnTo>
                  <a:lnTo>
                    <a:pt x="143" y="793"/>
                  </a:lnTo>
                  <a:lnTo>
                    <a:pt x="152" y="789"/>
                  </a:lnTo>
                  <a:lnTo>
                    <a:pt x="152" y="789"/>
                  </a:lnTo>
                  <a:lnTo>
                    <a:pt x="152" y="781"/>
                  </a:lnTo>
                  <a:lnTo>
                    <a:pt x="152" y="781"/>
                  </a:lnTo>
                  <a:lnTo>
                    <a:pt x="160" y="781"/>
                  </a:lnTo>
                  <a:lnTo>
                    <a:pt x="163" y="781"/>
                  </a:lnTo>
                  <a:lnTo>
                    <a:pt x="165" y="780"/>
                  </a:lnTo>
                  <a:lnTo>
                    <a:pt x="165" y="780"/>
                  </a:lnTo>
                  <a:lnTo>
                    <a:pt x="163" y="765"/>
                  </a:lnTo>
                  <a:lnTo>
                    <a:pt x="163" y="765"/>
                  </a:lnTo>
                  <a:lnTo>
                    <a:pt x="163" y="759"/>
                  </a:lnTo>
                  <a:lnTo>
                    <a:pt x="163" y="754"/>
                  </a:lnTo>
                  <a:lnTo>
                    <a:pt x="163" y="754"/>
                  </a:lnTo>
                  <a:lnTo>
                    <a:pt x="165" y="748"/>
                  </a:lnTo>
                  <a:lnTo>
                    <a:pt x="165" y="748"/>
                  </a:lnTo>
                  <a:lnTo>
                    <a:pt x="165" y="742"/>
                  </a:lnTo>
                  <a:lnTo>
                    <a:pt x="165" y="737"/>
                  </a:lnTo>
                  <a:lnTo>
                    <a:pt x="165" y="737"/>
                  </a:lnTo>
                  <a:lnTo>
                    <a:pt x="163" y="726"/>
                  </a:lnTo>
                  <a:lnTo>
                    <a:pt x="163" y="726"/>
                  </a:lnTo>
                  <a:lnTo>
                    <a:pt x="162" y="714"/>
                  </a:lnTo>
                  <a:lnTo>
                    <a:pt x="160" y="703"/>
                  </a:lnTo>
                  <a:lnTo>
                    <a:pt x="160" y="703"/>
                  </a:lnTo>
                  <a:lnTo>
                    <a:pt x="162" y="696"/>
                  </a:lnTo>
                  <a:lnTo>
                    <a:pt x="162" y="696"/>
                  </a:lnTo>
                  <a:lnTo>
                    <a:pt x="162" y="675"/>
                  </a:lnTo>
                  <a:lnTo>
                    <a:pt x="160" y="657"/>
                  </a:lnTo>
                  <a:lnTo>
                    <a:pt x="160" y="657"/>
                  </a:lnTo>
                  <a:lnTo>
                    <a:pt x="158" y="638"/>
                  </a:lnTo>
                  <a:lnTo>
                    <a:pt x="158" y="638"/>
                  </a:lnTo>
                  <a:lnTo>
                    <a:pt x="154" y="621"/>
                  </a:lnTo>
                  <a:lnTo>
                    <a:pt x="154" y="621"/>
                  </a:lnTo>
                  <a:lnTo>
                    <a:pt x="154" y="614"/>
                  </a:lnTo>
                  <a:lnTo>
                    <a:pt x="154" y="614"/>
                  </a:lnTo>
                  <a:lnTo>
                    <a:pt x="152" y="610"/>
                  </a:lnTo>
                  <a:lnTo>
                    <a:pt x="152" y="610"/>
                  </a:lnTo>
                  <a:lnTo>
                    <a:pt x="152" y="603"/>
                  </a:lnTo>
                  <a:lnTo>
                    <a:pt x="152" y="603"/>
                  </a:lnTo>
                  <a:lnTo>
                    <a:pt x="150" y="594"/>
                  </a:lnTo>
                  <a:lnTo>
                    <a:pt x="150" y="586"/>
                  </a:lnTo>
                  <a:lnTo>
                    <a:pt x="150" y="586"/>
                  </a:lnTo>
                  <a:lnTo>
                    <a:pt x="156" y="571"/>
                  </a:lnTo>
                  <a:lnTo>
                    <a:pt x="156" y="571"/>
                  </a:lnTo>
                  <a:lnTo>
                    <a:pt x="156" y="564"/>
                  </a:lnTo>
                  <a:lnTo>
                    <a:pt x="158" y="554"/>
                  </a:lnTo>
                  <a:lnTo>
                    <a:pt x="158" y="554"/>
                  </a:lnTo>
                  <a:lnTo>
                    <a:pt x="160" y="551"/>
                  </a:lnTo>
                  <a:lnTo>
                    <a:pt x="162" y="547"/>
                  </a:lnTo>
                  <a:lnTo>
                    <a:pt x="162" y="547"/>
                  </a:lnTo>
                  <a:lnTo>
                    <a:pt x="162" y="540"/>
                  </a:lnTo>
                  <a:lnTo>
                    <a:pt x="162" y="534"/>
                  </a:lnTo>
                  <a:lnTo>
                    <a:pt x="158" y="521"/>
                  </a:lnTo>
                  <a:lnTo>
                    <a:pt x="158" y="521"/>
                  </a:lnTo>
                  <a:lnTo>
                    <a:pt x="160" y="508"/>
                  </a:lnTo>
                  <a:lnTo>
                    <a:pt x="160" y="508"/>
                  </a:lnTo>
                  <a:lnTo>
                    <a:pt x="162" y="489"/>
                  </a:lnTo>
                  <a:lnTo>
                    <a:pt x="165" y="471"/>
                  </a:lnTo>
                  <a:lnTo>
                    <a:pt x="165" y="471"/>
                  </a:lnTo>
                  <a:lnTo>
                    <a:pt x="173" y="448"/>
                  </a:lnTo>
                  <a:lnTo>
                    <a:pt x="175" y="437"/>
                  </a:lnTo>
                  <a:lnTo>
                    <a:pt x="177" y="424"/>
                  </a:lnTo>
                  <a:lnTo>
                    <a:pt x="177" y="424"/>
                  </a:lnTo>
                  <a:lnTo>
                    <a:pt x="178" y="426"/>
                  </a:lnTo>
                  <a:lnTo>
                    <a:pt x="178" y="428"/>
                  </a:lnTo>
                  <a:lnTo>
                    <a:pt x="178" y="432"/>
                  </a:lnTo>
                  <a:lnTo>
                    <a:pt x="178" y="432"/>
                  </a:lnTo>
                  <a:lnTo>
                    <a:pt x="178" y="435"/>
                  </a:lnTo>
                  <a:lnTo>
                    <a:pt x="180" y="437"/>
                  </a:lnTo>
                  <a:lnTo>
                    <a:pt x="180" y="437"/>
                  </a:lnTo>
                  <a:lnTo>
                    <a:pt x="180" y="447"/>
                  </a:lnTo>
                  <a:lnTo>
                    <a:pt x="180" y="447"/>
                  </a:lnTo>
                  <a:lnTo>
                    <a:pt x="182" y="458"/>
                  </a:lnTo>
                  <a:lnTo>
                    <a:pt x="182" y="458"/>
                  </a:lnTo>
                  <a:lnTo>
                    <a:pt x="182" y="463"/>
                  </a:lnTo>
                  <a:lnTo>
                    <a:pt x="182" y="463"/>
                  </a:lnTo>
                  <a:lnTo>
                    <a:pt x="182" y="471"/>
                  </a:lnTo>
                  <a:lnTo>
                    <a:pt x="184" y="482"/>
                  </a:lnTo>
                  <a:lnTo>
                    <a:pt x="184" y="482"/>
                  </a:lnTo>
                  <a:lnTo>
                    <a:pt x="184" y="491"/>
                  </a:lnTo>
                  <a:lnTo>
                    <a:pt x="184" y="491"/>
                  </a:lnTo>
                  <a:lnTo>
                    <a:pt x="186" y="519"/>
                  </a:lnTo>
                  <a:lnTo>
                    <a:pt x="186" y="519"/>
                  </a:lnTo>
                  <a:lnTo>
                    <a:pt x="188" y="534"/>
                  </a:lnTo>
                  <a:lnTo>
                    <a:pt x="188" y="547"/>
                  </a:lnTo>
                  <a:lnTo>
                    <a:pt x="188" y="547"/>
                  </a:lnTo>
                  <a:lnTo>
                    <a:pt x="190" y="553"/>
                  </a:lnTo>
                  <a:lnTo>
                    <a:pt x="190" y="553"/>
                  </a:lnTo>
                  <a:lnTo>
                    <a:pt x="190" y="569"/>
                  </a:lnTo>
                  <a:lnTo>
                    <a:pt x="190" y="586"/>
                  </a:lnTo>
                  <a:lnTo>
                    <a:pt x="190" y="586"/>
                  </a:lnTo>
                  <a:lnTo>
                    <a:pt x="190" y="595"/>
                  </a:lnTo>
                  <a:lnTo>
                    <a:pt x="190" y="595"/>
                  </a:lnTo>
                  <a:lnTo>
                    <a:pt x="190" y="618"/>
                  </a:lnTo>
                  <a:lnTo>
                    <a:pt x="190" y="640"/>
                  </a:lnTo>
                  <a:lnTo>
                    <a:pt x="190" y="640"/>
                  </a:lnTo>
                  <a:lnTo>
                    <a:pt x="190" y="651"/>
                  </a:lnTo>
                  <a:lnTo>
                    <a:pt x="190" y="651"/>
                  </a:lnTo>
                  <a:lnTo>
                    <a:pt x="188" y="666"/>
                  </a:lnTo>
                  <a:lnTo>
                    <a:pt x="188" y="675"/>
                  </a:lnTo>
                  <a:lnTo>
                    <a:pt x="188" y="683"/>
                  </a:lnTo>
                  <a:lnTo>
                    <a:pt x="188" y="683"/>
                  </a:lnTo>
                  <a:lnTo>
                    <a:pt x="182" y="696"/>
                  </a:lnTo>
                  <a:lnTo>
                    <a:pt x="178" y="705"/>
                  </a:lnTo>
                  <a:lnTo>
                    <a:pt x="177" y="713"/>
                  </a:lnTo>
                  <a:lnTo>
                    <a:pt x="177" y="713"/>
                  </a:lnTo>
                  <a:lnTo>
                    <a:pt x="177" y="726"/>
                  </a:lnTo>
                  <a:lnTo>
                    <a:pt x="177" y="726"/>
                  </a:lnTo>
                  <a:lnTo>
                    <a:pt x="177" y="748"/>
                  </a:lnTo>
                  <a:lnTo>
                    <a:pt x="177" y="748"/>
                  </a:lnTo>
                  <a:lnTo>
                    <a:pt x="175" y="752"/>
                  </a:lnTo>
                  <a:lnTo>
                    <a:pt x="175" y="752"/>
                  </a:lnTo>
                  <a:lnTo>
                    <a:pt x="177" y="757"/>
                  </a:lnTo>
                  <a:lnTo>
                    <a:pt x="177" y="757"/>
                  </a:lnTo>
                  <a:lnTo>
                    <a:pt x="178" y="768"/>
                  </a:lnTo>
                  <a:lnTo>
                    <a:pt x="178" y="768"/>
                  </a:lnTo>
                  <a:lnTo>
                    <a:pt x="177" y="778"/>
                  </a:lnTo>
                  <a:lnTo>
                    <a:pt x="177" y="789"/>
                  </a:lnTo>
                  <a:lnTo>
                    <a:pt x="177" y="789"/>
                  </a:lnTo>
                  <a:lnTo>
                    <a:pt x="178" y="796"/>
                  </a:lnTo>
                  <a:lnTo>
                    <a:pt x="182" y="800"/>
                  </a:lnTo>
                  <a:lnTo>
                    <a:pt x="186" y="802"/>
                  </a:lnTo>
                  <a:lnTo>
                    <a:pt x="186" y="802"/>
                  </a:lnTo>
                  <a:lnTo>
                    <a:pt x="190" y="804"/>
                  </a:lnTo>
                  <a:lnTo>
                    <a:pt x="197" y="804"/>
                  </a:lnTo>
                  <a:lnTo>
                    <a:pt x="210" y="802"/>
                  </a:lnTo>
                  <a:lnTo>
                    <a:pt x="210" y="802"/>
                  </a:lnTo>
                  <a:lnTo>
                    <a:pt x="214" y="800"/>
                  </a:lnTo>
                  <a:lnTo>
                    <a:pt x="216" y="796"/>
                  </a:lnTo>
                  <a:lnTo>
                    <a:pt x="216" y="796"/>
                  </a:lnTo>
                  <a:lnTo>
                    <a:pt x="217" y="791"/>
                  </a:lnTo>
                  <a:lnTo>
                    <a:pt x="217" y="791"/>
                  </a:lnTo>
                  <a:lnTo>
                    <a:pt x="219" y="785"/>
                  </a:lnTo>
                  <a:lnTo>
                    <a:pt x="219" y="780"/>
                  </a:lnTo>
                  <a:lnTo>
                    <a:pt x="219" y="780"/>
                  </a:lnTo>
                  <a:lnTo>
                    <a:pt x="216" y="770"/>
                  </a:lnTo>
                  <a:lnTo>
                    <a:pt x="216" y="770"/>
                  </a:lnTo>
                  <a:lnTo>
                    <a:pt x="216" y="767"/>
                  </a:lnTo>
                  <a:lnTo>
                    <a:pt x="214" y="763"/>
                  </a:lnTo>
                  <a:lnTo>
                    <a:pt x="214" y="763"/>
                  </a:lnTo>
                  <a:lnTo>
                    <a:pt x="221" y="761"/>
                  </a:lnTo>
                  <a:lnTo>
                    <a:pt x="229" y="761"/>
                  </a:lnTo>
                  <a:lnTo>
                    <a:pt x="229" y="761"/>
                  </a:lnTo>
                  <a:lnTo>
                    <a:pt x="238" y="761"/>
                  </a:lnTo>
                  <a:lnTo>
                    <a:pt x="242" y="761"/>
                  </a:lnTo>
                  <a:lnTo>
                    <a:pt x="243" y="759"/>
                  </a:lnTo>
                  <a:lnTo>
                    <a:pt x="243" y="759"/>
                  </a:lnTo>
                  <a:lnTo>
                    <a:pt x="245" y="750"/>
                  </a:lnTo>
                  <a:lnTo>
                    <a:pt x="245" y="750"/>
                  </a:lnTo>
                  <a:lnTo>
                    <a:pt x="247" y="718"/>
                  </a:lnTo>
                  <a:lnTo>
                    <a:pt x="247" y="685"/>
                  </a:lnTo>
                  <a:lnTo>
                    <a:pt x="247" y="685"/>
                  </a:lnTo>
                  <a:lnTo>
                    <a:pt x="249" y="607"/>
                  </a:lnTo>
                  <a:lnTo>
                    <a:pt x="249" y="607"/>
                  </a:lnTo>
                  <a:lnTo>
                    <a:pt x="247" y="569"/>
                  </a:lnTo>
                  <a:lnTo>
                    <a:pt x="249" y="532"/>
                  </a:lnTo>
                  <a:lnTo>
                    <a:pt x="249" y="532"/>
                  </a:lnTo>
                  <a:lnTo>
                    <a:pt x="251" y="495"/>
                  </a:lnTo>
                  <a:lnTo>
                    <a:pt x="255" y="458"/>
                  </a:lnTo>
                  <a:lnTo>
                    <a:pt x="255" y="458"/>
                  </a:lnTo>
                  <a:lnTo>
                    <a:pt x="257" y="458"/>
                  </a:lnTo>
                  <a:lnTo>
                    <a:pt x="257" y="456"/>
                  </a:lnTo>
                  <a:lnTo>
                    <a:pt x="257" y="456"/>
                  </a:lnTo>
                  <a:lnTo>
                    <a:pt x="258" y="447"/>
                  </a:lnTo>
                  <a:lnTo>
                    <a:pt x="258" y="447"/>
                  </a:lnTo>
                  <a:lnTo>
                    <a:pt x="260" y="441"/>
                  </a:lnTo>
                  <a:lnTo>
                    <a:pt x="260" y="441"/>
                  </a:lnTo>
                  <a:lnTo>
                    <a:pt x="262" y="437"/>
                  </a:lnTo>
                  <a:lnTo>
                    <a:pt x="262" y="437"/>
                  </a:lnTo>
                  <a:lnTo>
                    <a:pt x="264" y="432"/>
                  </a:lnTo>
                  <a:lnTo>
                    <a:pt x="264" y="432"/>
                  </a:lnTo>
                  <a:lnTo>
                    <a:pt x="264" y="426"/>
                  </a:lnTo>
                  <a:lnTo>
                    <a:pt x="266" y="421"/>
                  </a:lnTo>
                  <a:lnTo>
                    <a:pt x="266" y="421"/>
                  </a:lnTo>
                  <a:lnTo>
                    <a:pt x="270" y="408"/>
                  </a:lnTo>
                  <a:lnTo>
                    <a:pt x="273" y="396"/>
                  </a:lnTo>
                  <a:lnTo>
                    <a:pt x="277" y="385"/>
                  </a:lnTo>
                  <a:lnTo>
                    <a:pt x="279" y="378"/>
                  </a:lnTo>
                  <a:lnTo>
                    <a:pt x="279" y="370"/>
                  </a:lnTo>
                  <a:lnTo>
                    <a:pt x="279" y="370"/>
                  </a:lnTo>
                  <a:lnTo>
                    <a:pt x="275" y="354"/>
                  </a:lnTo>
                  <a:lnTo>
                    <a:pt x="273" y="337"/>
                  </a:lnTo>
                  <a:lnTo>
                    <a:pt x="273" y="337"/>
                  </a:lnTo>
                  <a:lnTo>
                    <a:pt x="271" y="313"/>
                  </a:lnTo>
                  <a:lnTo>
                    <a:pt x="270" y="301"/>
                  </a:lnTo>
                  <a:lnTo>
                    <a:pt x="266" y="288"/>
                  </a:lnTo>
                  <a:lnTo>
                    <a:pt x="266" y="288"/>
                  </a:lnTo>
                  <a:lnTo>
                    <a:pt x="258" y="268"/>
                  </a:lnTo>
                  <a:lnTo>
                    <a:pt x="257" y="257"/>
                  </a:lnTo>
                  <a:lnTo>
                    <a:pt x="255" y="244"/>
                  </a:lnTo>
                  <a:lnTo>
                    <a:pt x="255" y="244"/>
                  </a:lnTo>
                  <a:lnTo>
                    <a:pt x="255" y="218"/>
                  </a:lnTo>
                  <a:lnTo>
                    <a:pt x="255" y="218"/>
                  </a:lnTo>
                  <a:lnTo>
                    <a:pt x="255" y="190"/>
                  </a:lnTo>
                  <a:lnTo>
                    <a:pt x="255" y="190"/>
                  </a:lnTo>
                  <a:lnTo>
                    <a:pt x="255" y="177"/>
                  </a:lnTo>
                  <a:lnTo>
                    <a:pt x="253" y="166"/>
                  </a:lnTo>
                  <a:lnTo>
                    <a:pt x="249" y="154"/>
                  </a:lnTo>
                  <a:lnTo>
                    <a:pt x="245" y="145"/>
                  </a:lnTo>
                  <a:lnTo>
                    <a:pt x="245" y="145"/>
                  </a:lnTo>
                  <a:lnTo>
                    <a:pt x="238" y="140"/>
                  </a:lnTo>
                  <a:lnTo>
                    <a:pt x="230" y="136"/>
                  </a:lnTo>
                  <a:lnTo>
                    <a:pt x="230" y="136"/>
                  </a:lnTo>
                  <a:lnTo>
                    <a:pt x="227" y="134"/>
                  </a:lnTo>
                  <a:lnTo>
                    <a:pt x="227" y="134"/>
                  </a:lnTo>
                  <a:lnTo>
                    <a:pt x="221" y="132"/>
                  </a:lnTo>
                  <a:lnTo>
                    <a:pt x="221" y="132"/>
                  </a:lnTo>
                  <a:lnTo>
                    <a:pt x="216" y="130"/>
                  </a:lnTo>
                  <a:lnTo>
                    <a:pt x="216" y="130"/>
                  </a:lnTo>
                  <a:lnTo>
                    <a:pt x="201" y="127"/>
                  </a:lnTo>
                  <a:lnTo>
                    <a:pt x="201" y="127"/>
                  </a:lnTo>
                  <a:lnTo>
                    <a:pt x="195" y="123"/>
                  </a:lnTo>
                  <a:lnTo>
                    <a:pt x="195" y="123"/>
                  </a:lnTo>
                  <a:lnTo>
                    <a:pt x="191" y="119"/>
                  </a:lnTo>
                  <a:lnTo>
                    <a:pt x="186" y="117"/>
                  </a:lnTo>
                  <a:lnTo>
                    <a:pt x="186" y="117"/>
                  </a:lnTo>
                  <a:lnTo>
                    <a:pt x="182" y="114"/>
                  </a:lnTo>
                  <a:lnTo>
                    <a:pt x="180" y="108"/>
                  </a:lnTo>
                  <a:lnTo>
                    <a:pt x="180" y="108"/>
                  </a:lnTo>
                  <a:lnTo>
                    <a:pt x="180" y="101"/>
                  </a:lnTo>
                  <a:lnTo>
                    <a:pt x="182" y="93"/>
                  </a:lnTo>
                  <a:lnTo>
                    <a:pt x="182" y="93"/>
                  </a:lnTo>
                  <a:lnTo>
                    <a:pt x="186" y="84"/>
                  </a:lnTo>
                  <a:lnTo>
                    <a:pt x="186" y="84"/>
                  </a:lnTo>
                  <a:lnTo>
                    <a:pt x="186" y="71"/>
                  </a:lnTo>
                  <a:lnTo>
                    <a:pt x="186" y="71"/>
                  </a:lnTo>
                  <a:lnTo>
                    <a:pt x="188" y="71"/>
                  </a:lnTo>
                  <a:lnTo>
                    <a:pt x="190" y="69"/>
                  </a:lnTo>
                  <a:lnTo>
                    <a:pt x="190" y="69"/>
                  </a:lnTo>
                  <a:lnTo>
                    <a:pt x="190" y="60"/>
                  </a:lnTo>
                  <a:lnTo>
                    <a:pt x="190" y="60"/>
                  </a:lnTo>
                  <a:lnTo>
                    <a:pt x="190" y="56"/>
                  </a:lnTo>
                  <a:lnTo>
                    <a:pt x="190" y="56"/>
                  </a:lnTo>
                  <a:lnTo>
                    <a:pt x="191" y="50"/>
                  </a:lnTo>
                  <a:lnTo>
                    <a:pt x="191" y="48"/>
                  </a:lnTo>
                  <a:lnTo>
                    <a:pt x="191" y="48"/>
                  </a:lnTo>
                  <a:lnTo>
                    <a:pt x="191" y="45"/>
                  </a:lnTo>
                  <a:lnTo>
                    <a:pt x="190" y="43"/>
                  </a:lnTo>
                  <a:lnTo>
                    <a:pt x="190" y="43"/>
                  </a:lnTo>
                  <a:lnTo>
                    <a:pt x="190" y="35"/>
                  </a:lnTo>
                  <a:lnTo>
                    <a:pt x="186" y="26"/>
                  </a:lnTo>
                  <a:lnTo>
                    <a:pt x="186" y="26"/>
                  </a:lnTo>
                  <a:lnTo>
                    <a:pt x="182" y="17"/>
                  </a:lnTo>
                  <a:lnTo>
                    <a:pt x="178" y="11"/>
                  </a:lnTo>
                  <a:lnTo>
                    <a:pt x="175" y="8"/>
                  </a:lnTo>
                  <a:lnTo>
                    <a:pt x="175" y="8"/>
                  </a:lnTo>
                  <a:lnTo>
                    <a:pt x="165" y="2"/>
                  </a:lnTo>
                  <a:lnTo>
                    <a:pt x="160" y="0"/>
                  </a:lnTo>
                  <a:lnTo>
                    <a:pt x="154" y="0"/>
                  </a:lnTo>
                  <a:lnTo>
                    <a:pt x="154" y="0"/>
                  </a:lnTo>
                  <a:lnTo>
                    <a:pt x="147" y="0"/>
                  </a:lnTo>
                  <a:lnTo>
                    <a:pt x="141" y="0"/>
                  </a:lnTo>
                  <a:lnTo>
                    <a:pt x="134" y="4"/>
                  </a:lnTo>
                  <a:lnTo>
                    <a:pt x="128" y="6"/>
                  </a:lnTo>
                  <a:lnTo>
                    <a:pt x="124" y="11"/>
                  </a:lnTo>
                  <a:lnTo>
                    <a:pt x="121" y="15"/>
                  </a:lnTo>
                  <a:lnTo>
                    <a:pt x="117" y="22"/>
                  </a:lnTo>
                  <a:lnTo>
                    <a:pt x="115" y="28"/>
                  </a:lnTo>
                  <a:lnTo>
                    <a:pt x="115" y="28"/>
                  </a:lnTo>
                  <a:lnTo>
                    <a:pt x="113" y="39"/>
                  </a:lnTo>
                  <a:lnTo>
                    <a:pt x="113" y="47"/>
                  </a:lnTo>
                  <a:lnTo>
                    <a:pt x="115" y="52"/>
                  </a:lnTo>
                  <a:lnTo>
                    <a:pt x="115" y="52"/>
                  </a:lnTo>
                  <a:lnTo>
                    <a:pt x="115" y="56"/>
                  </a:lnTo>
                  <a:lnTo>
                    <a:pt x="117" y="58"/>
                  </a:lnTo>
                  <a:lnTo>
                    <a:pt x="119" y="61"/>
                  </a:lnTo>
                  <a:lnTo>
                    <a:pt x="119" y="61"/>
                  </a:lnTo>
                  <a:lnTo>
                    <a:pt x="124" y="76"/>
                  </a:lnTo>
                  <a:lnTo>
                    <a:pt x="124" y="76"/>
                  </a:lnTo>
                  <a:lnTo>
                    <a:pt x="128" y="91"/>
                  </a:lnTo>
                  <a:lnTo>
                    <a:pt x="128" y="91"/>
                  </a:lnTo>
                  <a:lnTo>
                    <a:pt x="134" y="99"/>
                  </a:lnTo>
                  <a:lnTo>
                    <a:pt x="134" y="99"/>
                  </a:lnTo>
                  <a:lnTo>
                    <a:pt x="134" y="106"/>
                  </a:lnTo>
                  <a:lnTo>
                    <a:pt x="134" y="106"/>
                  </a:lnTo>
                  <a:lnTo>
                    <a:pt x="132" y="108"/>
                  </a:lnTo>
                  <a:lnTo>
                    <a:pt x="128" y="110"/>
                  </a:lnTo>
                  <a:lnTo>
                    <a:pt x="126" y="112"/>
                  </a:lnTo>
                  <a:lnTo>
                    <a:pt x="123" y="112"/>
                  </a:lnTo>
                  <a:lnTo>
                    <a:pt x="123" y="112"/>
                  </a:lnTo>
                  <a:lnTo>
                    <a:pt x="115" y="115"/>
                  </a:lnTo>
                  <a:lnTo>
                    <a:pt x="106" y="117"/>
                  </a:lnTo>
                  <a:lnTo>
                    <a:pt x="106" y="117"/>
                  </a:lnTo>
                  <a:lnTo>
                    <a:pt x="102" y="117"/>
                  </a:lnTo>
                  <a:lnTo>
                    <a:pt x="102" y="117"/>
                  </a:lnTo>
                  <a:lnTo>
                    <a:pt x="98" y="119"/>
                  </a:lnTo>
                  <a:lnTo>
                    <a:pt x="98" y="119"/>
                  </a:lnTo>
                  <a:lnTo>
                    <a:pt x="93" y="119"/>
                  </a:lnTo>
                  <a:lnTo>
                    <a:pt x="93" y="119"/>
                  </a:lnTo>
                  <a:lnTo>
                    <a:pt x="82" y="123"/>
                  </a:lnTo>
                  <a:lnTo>
                    <a:pt x="82" y="123"/>
                  </a:lnTo>
                  <a:lnTo>
                    <a:pt x="72" y="125"/>
                  </a:lnTo>
                  <a:lnTo>
                    <a:pt x="72" y="125"/>
                  </a:lnTo>
                  <a:lnTo>
                    <a:pt x="63" y="130"/>
                  </a:lnTo>
                  <a:lnTo>
                    <a:pt x="57" y="138"/>
                  </a:lnTo>
                  <a:lnTo>
                    <a:pt x="57" y="138"/>
                  </a:lnTo>
                  <a:lnTo>
                    <a:pt x="46" y="154"/>
                  </a:lnTo>
                  <a:lnTo>
                    <a:pt x="37" y="173"/>
                  </a:lnTo>
                  <a:lnTo>
                    <a:pt x="37" y="173"/>
                  </a:lnTo>
                  <a:lnTo>
                    <a:pt x="26" y="192"/>
                  </a:lnTo>
                  <a:lnTo>
                    <a:pt x="26" y="192"/>
                  </a:lnTo>
                  <a:lnTo>
                    <a:pt x="15" y="214"/>
                  </a:lnTo>
                  <a:lnTo>
                    <a:pt x="9" y="225"/>
                  </a:lnTo>
                  <a:lnTo>
                    <a:pt x="3" y="238"/>
                  </a:lnTo>
                  <a:lnTo>
                    <a:pt x="3" y="238"/>
                  </a:lnTo>
                  <a:lnTo>
                    <a:pt x="0" y="248"/>
                  </a:lnTo>
                  <a:lnTo>
                    <a:pt x="0" y="248"/>
                  </a:lnTo>
                  <a:close/>
                  <a:moveTo>
                    <a:pt x="214" y="233"/>
                  </a:moveTo>
                  <a:lnTo>
                    <a:pt x="214" y="233"/>
                  </a:lnTo>
                  <a:lnTo>
                    <a:pt x="216" y="231"/>
                  </a:lnTo>
                  <a:lnTo>
                    <a:pt x="217" y="229"/>
                  </a:lnTo>
                  <a:lnTo>
                    <a:pt x="219" y="227"/>
                  </a:lnTo>
                  <a:lnTo>
                    <a:pt x="219" y="227"/>
                  </a:lnTo>
                  <a:lnTo>
                    <a:pt x="219" y="223"/>
                  </a:lnTo>
                  <a:lnTo>
                    <a:pt x="219" y="221"/>
                  </a:lnTo>
                  <a:lnTo>
                    <a:pt x="221" y="220"/>
                  </a:lnTo>
                  <a:lnTo>
                    <a:pt x="221" y="220"/>
                  </a:lnTo>
                  <a:lnTo>
                    <a:pt x="221" y="233"/>
                  </a:lnTo>
                  <a:lnTo>
                    <a:pt x="221" y="246"/>
                  </a:lnTo>
                  <a:lnTo>
                    <a:pt x="225" y="268"/>
                  </a:lnTo>
                  <a:lnTo>
                    <a:pt x="225" y="268"/>
                  </a:lnTo>
                  <a:lnTo>
                    <a:pt x="219" y="264"/>
                  </a:lnTo>
                  <a:lnTo>
                    <a:pt x="216" y="257"/>
                  </a:lnTo>
                  <a:lnTo>
                    <a:pt x="216" y="257"/>
                  </a:lnTo>
                  <a:lnTo>
                    <a:pt x="217" y="253"/>
                  </a:lnTo>
                  <a:lnTo>
                    <a:pt x="217" y="246"/>
                  </a:lnTo>
                  <a:lnTo>
                    <a:pt x="217" y="246"/>
                  </a:lnTo>
                  <a:lnTo>
                    <a:pt x="216" y="244"/>
                  </a:lnTo>
                  <a:lnTo>
                    <a:pt x="214" y="240"/>
                  </a:lnTo>
                  <a:lnTo>
                    <a:pt x="214" y="240"/>
                  </a:lnTo>
                  <a:lnTo>
                    <a:pt x="216" y="236"/>
                  </a:lnTo>
                  <a:lnTo>
                    <a:pt x="216" y="236"/>
                  </a:lnTo>
                  <a:lnTo>
                    <a:pt x="214" y="233"/>
                  </a:lnTo>
                  <a:lnTo>
                    <a:pt x="214" y="233"/>
                  </a:lnTo>
                  <a:close/>
                  <a:moveTo>
                    <a:pt x="85" y="374"/>
                  </a:moveTo>
                  <a:lnTo>
                    <a:pt x="85" y="374"/>
                  </a:lnTo>
                  <a:lnTo>
                    <a:pt x="87" y="372"/>
                  </a:lnTo>
                  <a:lnTo>
                    <a:pt x="89" y="372"/>
                  </a:lnTo>
                  <a:lnTo>
                    <a:pt x="93" y="374"/>
                  </a:lnTo>
                  <a:lnTo>
                    <a:pt x="93" y="374"/>
                  </a:lnTo>
                  <a:lnTo>
                    <a:pt x="93" y="380"/>
                  </a:lnTo>
                  <a:lnTo>
                    <a:pt x="93" y="383"/>
                  </a:lnTo>
                  <a:lnTo>
                    <a:pt x="93" y="383"/>
                  </a:lnTo>
                  <a:lnTo>
                    <a:pt x="89" y="380"/>
                  </a:lnTo>
                  <a:lnTo>
                    <a:pt x="85" y="374"/>
                  </a:lnTo>
                  <a:lnTo>
                    <a:pt x="85" y="374"/>
                  </a:lnTo>
                  <a:close/>
                  <a:moveTo>
                    <a:pt x="33" y="255"/>
                  </a:moveTo>
                  <a:lnTo>
                    <a:pt x="33" y="255"/>
                  </a:lnTo>
                  <a:lnTo>
                    <a:pt x="35" y="251"/>
                  </a:lnTo>
                  <a:lnTo>
                    <a:pt x="37" y="246"/>
                  </a:lnTo>
                  <a:lnTo>
                    <a:pt x="43" y="236"/>
                  </a:lnTo>
                  <a:lnTo>
                    <a:pt x="43" y="236"/>
                  </a:lnTo>
                  <a:lnTo>
                    <a:pt x="57" y="210"/>
                  </a:lnTo>
                  <a:lnTo>
                    <a:pt x="72" y="186"/>
                  </a:lnTo>
                  <a:lnTo>
                    <a:pt x="72" y="186"/>
                  </a:lnTo>
                  <a:lnTo>
                    <a:pt x="72" y="186"/>
                  </a:lnTo>
                  <a:lnTo>
                    <a:pt x="80" y="201"/>
                  </a:lnTo>
                  <a:lnTo>
                    <a:pt x="85" y="218"/>
                  </a:lnTo>
                  <a:lnTo>
                    <a:pt x="91" y="255"/>
                  </a:lnTo>
                  <a:lnTo>
                    <a:pt x="91" y="255"/>
                  </a:lnTo>
                  <a:lnTo>
                    <a:pt x="95" y="277"/>
                  </a:lnTo>
                  <a:lnTo>
                    <a:pt x="95" y="277"/>
                  </a:lnTo>
                  <a:lnTo>
                    <a:pt x="97" y="313"/>
                  </a:lnTo>
                  <a:lnTo>
                    <a:pt x="95" y="344"/>
                  </a:lnTo>
                  <a:lnTo>
                    <a:pt x="95" y="344"/>
                  </a:lnTo>
                  <a:lnTo>
                    <a:pt x="80" y="344"/>
                  </a:lnTo>
                  <a:lnTo>
                    <a:pt x="74" y="344"/>
                  </a:lnTo>
                  <a:lnTo>
                    <a:pt x="69" y="341"/>
                  </a:lnTo>
                  <a:lnTo>
                    <a:pt x="69" y="341"/>
                  </a:lnTo>
                  <a:lnTo>
                    <a:pt x="65" y="337"/>
                  </a:lnTo>
                  <a:lnTo>
                    <a:pt x="63" y="331"/>
                  </a:lnTo>
                  <a:lnTo>
                    <a:pt x="63" y="331"/>
                  </a:lnTo>
                  <a:lnTo>
                    <a:pt x="56" y="316"/>
                  </a:lnTo>
                  <a:lnTo>
                    <a:pt x="50" y="300"/>
                  </a:lnTo>
                  <a:lnTo>
                    <a:pt x="50" y="300"/>
                  </a:lnTo>
                  <a:lnTo>
                    <a:pt x="37" y="266"/>
                  </a:lnTo>
                  <a:lnTo>
                    <a:pt x="37" y="266"/>
                  </a:lnTo>
                  <a:lnTo>
                    <a:pt x="35" y="261"/>
                  </a:lnTo>
                  <a:lnTo>
                    <a:pt x="33" y="255"/>
                  </a:lnTo>
                  <a:lnTo>
                    <a:pt x="33" y="25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38" name="Freeform 1551"/>
            <p:cNvSpPr>
              <a:spLocks noChangeAspect="1" noEditPoints="1"/>
            </p:cNvSpPr>
            <p:nvPr/>
          </p:nvSpPr>
          <p:spPr bwMode="auto">
            <a:xfrm>
              <a:off x="6273204" y="4010963"/>
              <a:ext cx="156339" cy="522000"/>
            </a:xfrm>
            <a:custGeom>
              <a:avLst/>
              <a:gdLst>
                <a:gd name="T0" fmla="*/ 25 w 239"/>
                <a:gd name="T1" fmla="*/ 296 h 798"/>
                <a:gd name="T2" fmla="*/ 25 w 239"/>
                <a:gd name="T3" fmla="*/ 370 h 798"/>
                <a:gd name="T4" fmla="*/ 21 w 239"/>
                <a:gd name="T5" fmla="*/ 417 h 798"/>
                <a:gd name="T6" fmla="*/ 23 w 239"/>
                <a:gd name="T7" fmla="*/ 484 h 798"/>
                <a:gd name="T8" fmla="*/ 38 w 239"/>
                <a:gd name="T9" fmla="*/ 571 h 798"/>
                <a:gd name="T10" fmla="*/ 43 w 239"/>
                <a:gd name="T11" fmla="*/ 604 h 798"/>
                <a:gd name="T12" fmla="*/ 49 w 239"/>
                <a:gd name="T13" fmla="*/ 681 h 798"/>
                <a:gd name="T14" fmla="*/ 64 w 239"/>
                <a:gd name="T15" fmla="*/ 710 h 798"/>
                <a:gd name="T16" fmla="*/ 62 w 239"/>
                <a:gd name="T17" fmla="*/ 729 h 798"/>
                <a:gd name="T18" fmla="*/ 38 w 239"/>
                <a:gd name="T19" fmla="*/ 763 h 798"/>
                <a:gd name="T20" fmla="*/ 38 w 239"/>
                <a:gd name="T21" fmla="*/ 781 h 798"/>
                <a:gd name="T22" fmla="*/ 77 w 239"/>
                <a:gd name="T23" fmla="*/ 781 h 798"/>
                <a:gd name="T24" fmla="*/ 93 w 239"/>
                <a:gd name="T25" fmla="*/ 766 h 798"/>
                <a:gd name="T26" fmla="*/ 108 w 239"/>
                <a:gd name="T27" fmla="*/ 759 h 798"/>
                <a:gd name="T28" fmla="*/ 112 w 239"/>
                <a:gd name="T29" fmla="*/ 750 h 798"/>
                <a:gd name="T30" fmla="*/ 110 w 239"/>
                <a:gd name="T31" fmla="*/ 748 h 798"/>
                <a:gd name="T32" fmla="*/ 119 w 239"/>
                <a:gd name="T33" fmla="*/ 729 h 798"/>
                <a:gd name="T34" fmla="*/ 116 w 239"/>
                <a:gd name="T35" fmla="*/ 705 h 798"/>
                <a:gd name="T36" fmla="*/ 108 w 239"/>
                <a:gd name="T37" fmla="*/ 671 h 798"/>
                <a:gd name="T38" fmla="*/ 106 w 239"/>
                <a:gd name="T39" fmla="*/ 610 h 798"/>
                <a:gd name="T40" fmla="*/ 106 w 239"/>
                <a:gd name="T41" fmla="*/ 575 h 798"/>
                <a:gd name="T42" fmla="*/ 123 w 239"/>
                <a:gd name="T43" fmla="*/ 564 h 798"/>
                <a:gd name="T44" fmla="*/ 147 w 239"/>
                <a:gd name="T45" fmla="*/ 632 h 798"/>
                <a:gd name="T46" fmla="*/ 159 w 239"/>
                <a:gd name="T47" fmla="*/ 697 h 798"/>
                <a:gd name="T48" fmla="*/ 164 w 239"/>
                <a:gd name="T49" fmla="*/ 720 h 798"/>
                <a:gd name="T50" fmla="*/ 168 w 239"/>
                <a:gd name="T51" fmla="*/ 748 h 798"/>
                <a:gd name="T52" fmla="*/ 175 w 239"/>
                <a:gd name="T53" fmla="*/ 766 h 798"/>
                <a:gd name="T54" fmla="*/ 196 w 239"/>
                <a:gd name="T55" fmla="*/ 794 h 798"/>
                <a:gd name="T56" fmla="*/ 239 w 239"/>
                <a:gd name="T57" fmla="*/ 794 h 798"/>
                <a:gd name="T58" fmla="*/ 224 w 239"/>
                <a:gd name="T59" fmla="*/ 763 h 798"/>
                <a:gd name="T60" fmla="*/ 225 w 239"/>
                <a:gd name="T61" fmla="*/ 733 h 798"/>
                <a:gd name="T62" fmla="*/ 216 w 239"/>
                <a:gd name="T63" fmla="*/ 720 h 798"/>
                <a:gd name="T64" fmla="*/ 211 w 239"/>
                <a:gd name="T65" fmla="*/ 684 h 798"/>
                <a:gd name="T66" fmla="*/ 214 w 239"/>
                <a:gd name="T67" fmla="*/ 629 h 798"/>
                <a:gd name="T68" fmla="*/ 211 w 239"/>
                <a:gd name="T69" fmla="*/ 603 h 798"/>
                <a:gd name="T70" fmla="*/ 212 w 239"/>
                <a:gd name="T71" fmla="*/ 565 h 798"/>
                <a:gd name="T72" fmla="*/ 207 w 239"/>
                <a:gd name="T73" fmla="*/ 521 h 798"/>
                <a:gd name="T74" fmla="*/ 209 w 239"/>
                <a:gd name="T75" fmla="*/ 491 h 798"/>
                <a:gd name="T76" fmla="*/ 211 w 239"/>
                <a:gd name="T77" fmla="*/ 428 h 798"/>
                <a:gd name="T78" fmla="*/ 205 w 239"/>
                <a:gd name="T79" fmla="*/ 402 h 798"/>
                <a:gd name="T80" fmla="*/ 199 w 239"/>
                <a:gd name="T81" fmla="*/ 387 h 798"/>
                <a:gd name="T82" fmla="*/ 196 w 239"/>
                <a:gd name="T83" fmla="*/ 329 h 798"/>
                <a:gd name="T84" fmla="*/ 198 w 239"/>
                <a:gd name="T85" fmla="*/ 260 h 798"/>
                <a:gd name="T86" fmla="*/ 205 w 239"/>
                <a:gd name="T87" fmla="*/ 156 h 798"/>
                <a:gd name="T88" fmla="*/ 175 w 239"/>
                <a:gd name="T89" fmla="*/ 123 h 798"/>
                <a:gd name="T90" fmla="*/ 132 w 239"/>
                <a:gd name="T91" fmla="*/ 108 h 798"/>
                <a:gd name="T92" fmla="*/ 118 w 239"/>
                <a:gd name="T93" fmla="*/ 48 h 798"/>
                <a:gd name="T94" fmla="*/ 90 w 239"/>
                <a:gd name="T95" fmla="*/ 5 h 798"/>
                <a:gd name="T96" fmla="*/ 56 w 239"/>
                <a:gd name="T97" fmla="*/ 2 h 798"/>
                <a:gd name="T98" fmla="*/ 39 w 239"/>
                <a:gd name="T99" fmla="*/ 11 h 798"/>
                <a:gd name="T100" fmla="*/ 28 w 239"/>
                <a:gd name="T101" fmla="*/ 54 h 798"/>
                <a:gd name="T102" fmla="*/ 69 w 239"/>
                <a:gd name="T103" fmla="*/ 111 h 798"/>
                <a:gd name="T104" fmla="*/ 62 w 239"/>
                <a:gd name="T105" fmla="*/ 134 h 798"/>
                <a:gd name="T106" fmla="*/ 32 w 239"/>
                <a:gd name="T107" fmla="*/ 156 h 798"/>
                <a:gd name="T108" fmla="*/ 13 w 239"/>
                <a:gd name="T109" fmla="*/ 173 h 798"/>
                <a:gd name="T110" fmla="*/ 8 w 239"/>
                <a:gd name="T111" fmla="*/ 204 h 798"/>
                <a:gd name="T112" fmla="*/ 0 w 239"/>
                <a:gd name="T113" fmla="*/ 262 h 798"/>
                <a:gd name="T114" fmla="*/ 192 w 239"/>
                <a:gd name="T115" fmla="*/ 366 h 798"/>
                <a:gd name="T116" fmla="*/ 194 w 239"/>
                <a:gd name="T117" fmla="*/ 361 h 798"/>
                <a:gd name="T118" fmla="*/ 196 w 239"/>
                <a:gd name="T119" fmla="*/ 361 h 798"/>
                <a:gd name="T120" fmla="*/ 114 w 239"/>
                <a:gd name="T121" fmla="*/ 65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798">
                  <a:moveTo>
                    <a:pt x="4" y="281"/>
                  </a:moveTo>
                  <a:lnTo>
                    <a:pt x="4" y="281"/>
                  </a:lnTo>
                  <a:lnTo>
                    <a:pt x="8" y="288"/>
                  </a:lnTo>
                  <a:lnTo>
                    <a:pt x="10" y="292"/>
                  </a:lnTo>
                  <a:lnTo>
                    <a:pt x="12" y="294"/>
                  </a:lnTo>
                  <a:lnTo>
                    <a:pt x="12" y="294"/>
                  </a:lnTo>
                  <a:lnTo>
                    <a:pt x="17" y="296"/>
                  </a:lnTo>
                  <a:lnTo>
                    <a:pt x="25" y="296"/>
                  </a:lnTo>
                  <a:lnTo>
                    <a:pt x="41" y="294"/>
                  </a:lnTo>
                  <a:lnTo>
                    <a:pt x="41" y="294"/>
                  </a:lnTo>
                  <a:lnTo>
                    <a:pt x="36" y="309"/>
                  </a:lnTo>
                  <a:lnTo>
                    <a:pt x="30" y="324"/>
                  </a:lnTo>
                  <a:lnTo>
                    <a:pt x="30" y="324"/>
                  </a:lnTo>
                  <a:lnTo>
                    <a:pt x="26" y="346"/>
                  </a:lnTo>
                  <a:lnTo>
                    <a:pt x="25" y="370"/>
                  </a:lnTo>
                  <a:lnTo>
                    <a:pt x="25" y="370"/>
                  </a:lnTo>
                  <a:lnTo>
                    <a:pt x="25" y="379"/>
                  </a:lnTo>
                  <a:lnTo>
                    <a:pt x="25" y="385"/>
                  </a:lnTo>
                  <a:lnTo>
                    <a:pt x="25" y="385"/>
                  </a:lnTo>
                  <a:lnTo>
                    <a:pt x="25" y="394"/>
                  </a:lnTo>
                  <a:lnTo>
                    <a:pt x="21" y="402"/>
                  </a:lnTo>
                  <a:lnTo>
                    <a:pt x="19" y="409"/>
                  </a:lnTo>
                  <a:lnTo>
                    <a:pt x="21" y="417"/>
                  </a:lnTo>
                  <a:lnTo>
                    <a:pt x="21" y="417"/>
                  </a:lnTo>
                  <a:lnTo>
                    <a:pt x="17" y="418"/>
                  </a:lnTo>
                  <a:lnTo>
                    <a:pt x="17" y="422"/>
                  </a:lnTo>
                  <a:lnTo>
                    <a:pt x="19" y="426"/>
                  </a:lnTo>
                  <a:lnTo>
                    <a:pt x="23" y="430"/>
                  </a:lnTo>
                  <a:lnTo>
                    <a:pt x="23" y="430"/>
                  </a:lnTo>
                  <a:lnTo>
                    <a:pt x="21" y="457"/>
                  </a:lnTo>
                  <a:lnTo>
                    <a:pt x="23" y="484"/>
                  </a:lnTo>
                  <a:lnTo>
                    <a:pt x="23" y="484"/>
                  </a:lnTo>
                  <a:lnTo>
                    <a:pt x="26" y="504"/>
                  </a:lnTo>
                  <a:lnTo>
                    <a:pt x="30" y="524"/>
                  </a:lnTo>
                  <a:lnTo>
                    <a:pt x="30" y="524"/>
                  </a:lnTo>
                  <a:lnTo>
                    <a:pt x="32" y="539"/>
                  </a:lnTo>
                  <a:lnTo>
                    <a:pt x="32" y="539"/>
                  </a:lnTo>
                  <a:lnTo>
                    <a:pt x="34" y="556"/>
                  </a:lnTo>
                  <a:lnTo>
                    <a:pt x="38" y="571"/>
                  </a:lnTo>
                  <a:lnTo>
                    <a:pt x="38" y="571"/>
                  </a:lnTo>
                  <a:lnTo>
                    <a:pt x="41" y="580"/>
                  </a:lnTo>
                  <a:lnTo>
                    <a:pt x="41" y="580"/>
                  </a:lnTo>
                  <a:lnTo>
                    <a:pt x="41" y="586"/>
                  </a:lnTo>
                  <a:lnTo>
                    <a:pt x="41" y="586"/>
                  </a:lnTo>
                  <a:lnTo>
                    <a:pt x="41" y="593"/>
                  </a:lnTo>
                  <a:lnTo>
                    <a:pt x="41" y="593"/>
                  </a:lnTo>
                  <a:lnTo>
                    <a:pt x="41" y="599"/>
                  </a:lnTo>
                  <a:lnTo>
                    <a:pt x="43" y="604"/>
                  </a:lnTo>
                  <a:lnTo>
                    <a:pt x="45" y="614"/>
                  </a:lnTo>
                  <a:lnTo>
                    <a:pt x="45" y="614"/>
                  </a:lnTo>
                  <a:lnTo>
                    <a:pt x="49" y="632"/>
                  </a:lnTo>
                  <a:lnTo>
                    <a:pt x="49" y="653"/>
                  </a:lnTo>
                  <a:lnTo>
                    <a:pt x="49" y="653"/>
                  </a:lnTo>
                  <a:lnTo>
                    <a:pt x="49" y="668"/>
                  </a:lnTo>
                  <a:lnTo>
                    <a:pt x="49" y="668"/>
                  </a:lnTo>
                  <a:lnTo>
                    <a:pt x="49" y="681"/>
                  </a:lnTo>
                  <a:lnTo>
                    <a:pt x="51" y="694"/>
                  </a:lnTo>
                  <a:lnTo>
                    <a:pt x="51" y="694"/>
                  </a:lnTo>
                  <a:lnTo>
                    <a:pt x="49" y="697"/>
                  </a:lnTo>
                  <a:lnTo>
                    <a:pt x="51" y="699"/>
                  </a:lnTo>
                  <a:lnTo>
                    <a:pt x="54" y="705"/>
                  </a:lnTo>
                  <a:lnTo>
                    <a:pt x="67" y="710"/>
                  </a:lnTo>
                  <a:lnTo>
                    <a:pt x="67" y="710"/>
                  </a:lnTo>
                  <a:lnTo>
                    <a:pt x="64" y="710"/>
                  </a:lnTo>
                  <a:lnTo>
                    <a:pt x="62" y="710"/>
                  </a:lnTo>
                  <a:lnTo>
                    <a:pt x="62" y="710"/>
                  </a:lnTo>
                  <a:lnTo>
                    <a:pt x="58" y="714"/>
                  </a:lnTo>
                  <a:lnTo>
                    <a:pt x="56" y="718"/>
                  </a:lnTo>
                  <a:lnTo>
                    <a:pt x="56" y="724"/>
                  </a:lnTo>
                  <a:lnTo>
                    <a:pt x="56" y="727"/>
                  </a:lnTo>
                  <a:lnTo>
                    <a:pt x="56" y="727"/>
                  </a:lnTo>
                  <a:lnTo>
                    <a:pt x="62" y="729"/>
                  </a:lnTo>
                  <a:lnTo>
                    <a:pt x="65" y="731"/>
                  </a:lnTo>
                  <a:lnTo>
                    <a:pt x="65" y="731"/>
                  </a:lnTo>
                  <a:lnTo>
                    <a:pt x="64" y="737"/>
                  </a:lnTo>
                  <a:lnTo>
                    <a:pt x="64" y="737"/>
                  </a:lnTo>
                  <a:lnTo>
                    <a:pt x="51" y="750"/>
                  </a:lnTo>
                  <a:lnTo>
                    <a:pt x="51" y="750"/>
                  </a:lnTo>
                  <a:lnTo>
                    <a:pt x="43" y="755"/>
                  </a:lnTo>
                  <a:lnTo>
                    <a:pt x="38" y="763"/>
                  </a:lnTo>
                  <a:lnTo>
                    <a:pt x="38" y="763"/>
                  </a:lnTo>
                  <a:lnTo>
                    <a:pt x="38" y="763"/>
                  </a:lnTo>
                  <a:lnTo>
                    <a:pt x="36" y="770"/>
                  </a:lnTo>
                  <a:lnTo>
                    <a:pt x="36" y="777"/>
                  </a:lnTo>
                  <a:lnTo>
                    <a:pt x="36" y="777"/>
                  </a:lnTo>
                  <a:lnTo>
                    <a:pt x="36" y="779"/>
                  </a:lnTo>
                  <a:lnTo>
                    <a:pt x="36" y="779"/>
                  </a:lnTo>
                  <a:lnTo>
                    <a:pt x="38" y="781"/>
                  </a:lnTo>
                  <a:lnTo>
                    <a:pt x="38" y="781"/>
                  </a:lnTo>
                  <a:lnTo>
                    <a:pt x="43" y="783"/>
                  </a:lnTo>
                  <a:lnTo>
                    <a:pt x="51" y="785"/>
                  </a:lnTo>
                  <a:lnTo>
                    <a:pt x="65" y="783"/>
                  </a:lnTo>
                  <a:lnTo>
                    <a:pt x="65" y="783"/>
                  </a:lnTo>
                  <a:lnTo>
                    <a:pt x="69" y="783"/>
                  </a:lnTo>
                  <a:lnTo>
                    <a:pt x="69" y="783"/>
                  </a:lnTo>
                  <a:lnTo>
                    <a:pt x="77" y="781"/>
                  </a:lnTo>
                  <a:lnTo>
                    <a:pt x="80" y="777"/>
                  </a:lnTo>
                  <a:lnTo>
                    <a:pt x="80" y="777"/>
                  </a:lnTo>
                  <a:lnTo>
                    <a:pt x="84" y="776"/>
                  </a:lnTo>
                  <a:lnTo>
                    <a:pt x="84" y="772"/>
                  </a:lnTo>
                  <a:lnTo>
                    <a:pt x="84" y="772"/>
                  </a:lnTo>
                  <a:lnTo>
                    <a:pt x="84" y="772"/>
                  </a:lnTo>
                  <a:lnTo>
                    <a:pt x="90" y="768"/>
                  </a:lnTo>
                  <a:lnTo>
                    <a:pt x="93" y="766"/>
                  </a:lnTo>
                  <a:lnTo>
                    <a:pt x="105" y="763"/>
                  </a:lnTo>
                  <a:lnTo>
                    <a:pt x="105" y="763"/>
                  </a:lnTo>
                  <a:lnTo>
                    <a:pt x="105" y="763"/>
                  </a:lnTo>
                  <a:lnTo>
                    <a:pt x="105" y="763"/>
                  </a:lnTo>
                  <a:lnTo>
                    <a:pt x="108" y="761"/>
                  </a:lnTo>
                  <a:lnTo>
                    <a:pt x="110" y="761"/>
                  </a:lnTo>
                  <a:lnTo>
                    <a:pt x="110" y="761"/>
                  </a:lnTo>
                  <a:lnTo>
                    <a:pt x="108" y="759"/>
                  </a:lnTo>
                  <a:lnTo>
                    <a:pt x="110" y="757"/>
                  </a:lnTo>
                  <a:lnTo>
                    <a:pt x="110" y="757"/>
                  </a:lnTo>
                  <a:lnTo>
                    <a:pt x="110" y="751"/>
                  </a:lnTo>
                  <a:lnTo>
                    <a:pt x="110" y="751"/>
                  </a:lnTo>
                  <a:lnTo>
                    <a:pt x="110" y="751"/>
                  </a:lnTo>
                  <a:lnTo>
                    <a:pt x="110" y="751"/>
                  </a:lnTo>
                  <a:lnTo>
                    <a:pt x="110" y="750"/>
                  </a:lnTo>
                  <a:lnTo>
                    <a:pt x="112" y="750"/>
                  </a:lnTo>
                  <a:lnTo>
                    <a:pt x="112" y="750"/>
                  </a:lnTo>
                  <a:lnTo>
                    <a:pt x="112" y="750"/>
                  </a:lnTo>
                  <a:lnTo>
                    <a:pt x="112" y="750"/>
                  </a:lnTo>
                  <a:lnTo>
                    <a:pt x="112" y="750"/>
                  </a:lnTo>
                  <a:lnTo>
                    <a:pt x="112" y="748"/>
                  </a:lnTo>
                  <a:lnTo>
                    <a:pt x="110" y="748"/>
                  </a:lnTo>
                  <a:lnTo>
                    <a:pt x="110" y="748"/>
                  </a:lnTo>
                  <a:lnTo>
                    <a:pt x="110" y="748"/>
                  </a:lnTo>
                  <a:lnTo>
                    <a:pt x="110" y="746"/>
                  </a:lnTo>
                  <a:lnTo>
                    <a:pt x="110" y="742"/>
                  </a:lnTo>
                  <a:lnTo>
                    <a:pt x="110" y="742"/>
                  </a:lnTo>
                  <a:lnTo>
                    <a:pt x="110" y="738"/>
                  </a:lnTo>
                  <a:lnTo>
                    <a:pt x="110" y="738"/>
                  </a:lnTo>
                  <a:lnTo>
                    <a:pt x="114" y="735"/>
                  </a:lnTo>
                  <a:lnTo>
                    <a:pt x="119" y="729"/>
                  </a:lnTo>
                  <a:lnTo>
                    <a:pt x="119" y="729"/>
                  </a:lnTo>
                  <a:lnTo>
                    <a:pt x="121" y="724"/>
                  </a:lnTo>
                  <a:lnTo>
                    <a:pt x="123" y="716"/>
                  </a:lnTo>
                  <a:lnTo>
                    <a:pt x="123" y="716"/>
                  </a:lnTo>
                  <a:lnTo>
                    <a:pt x="119" y="714"/>
                  </a:lnTo>
                  <a:lnTo>
                    <a:pt x="116" y="712"/>
                  </a:lnTo>
                  <a:lnTo>
                    <a:pt x="108" y="709"/>
                  </a:lnTo>
                  <a:lnTo>
                    <a:pt x="108" y="709"/>
                  </a:lnTo>
                  <a:lnTo>
                    <a:pt x="116" y="705"/>
                  </a:lnTo>
                  <a:lnTo>
                    <a:pt x="119" y="701"/>
                  </a:lnTo>
                  <a:lnTo>
                    <a:pt x="121" y="697"/>
                  </a:lnTo>
                  <a:lnTo>
                    <a:pt x="121" y="697"/>
                  </a:lnTo>
                  <a:lnTo>
                    <a:pt x="119" y="688"/>
                  </a:lnTo>
                  <a:lnTo>
                    <a:pt x="116" y="681"/>
                  </a:lnTo>
                  <a:lnTo>
                    <a:pt x="116" y="681"/>
                  </a:lnTo>
                  <a:lnTo>
                    <a:pt x="112" y="677"/>
                  </a:lnTo>
                  <a:lnTo>
                    <a:pt x="108" y="671"/>
                  </a:lnTo>
                  <a:lnTo>
                    <a:pt x="108" y="671"/>
                  </a:lnTo>
                  <a:lnTo>
                    <a:pt x="106" y="666"/>
                  </a:lnTo>
                  <a:lnTo>
                    <a:pt x="106" y="657"/>
                  </a:lnTo>
                  <a:lnTo>
                    <a:pt x="106" y="638"/>
                  </a:lnTo>
                  <a:lnTo>
                    <a:pt x="106" y="638"/>
                  </a:lnTo>
                  <a:lnTo>
                    <a:pt x="108" y="623"/>
                  </a:lnTo>
                  <a:lnTo>
                    <a:pt x="106" y="610"/>
                  </a:lnTo>
                  <a:lnTo>
                    <a:pt x="106" y="610"/>
                  </a:lnTo>
                  <a:lnTo>
                    <a:pt x="106" y="604"/>
                  </a:lnTo>
                  <a:lnTo>
                    <a:pt x="106" y="604"/>
                  </a:lnTo>
                  <a:lnTo>
                    <a:pt x="106" y="593"/>
                  </a:lnTo>
                  <a:lnTo>
                    <a:pt x="106" y="593"/>
                  </a:lnTo>
                  <a:lnTo>
                    <a:pt x="105" y="588"/>
                  </a:lnTo>
                  <a:lnTo>
                    <a:pt x="105" y="580"/>
                  </a:lnTo>
                  <a:lnTo>
                    <a:pt x="105" y="580"/>
                  </a:lnTo>
                  <a:lnTo>
                    <a:pt x="106" y="575"/>
                  </a:lnTo>
                  <a:lnTo>
                    <a:pt x="106" y="571"/>
                  </a:lnTo>
                  <a:lnTo>
                    <a:pt x="105" y="567"/>
                  </a:lnTo>
                  <a:lnTo>
                    <a:pt x="105" y="567"/>
                  </a:lnTo>
                  <a:lnTo>
                    <a:pt x="112" y="556"/>
                  </a:lnTo>
                  <a:lnTo>
                    <a:pt x="114" y="550"/>
                  </a:lnTo>
                  <a:lnTo>
                    <a:pt x="116" y="543"/>
                  </a:lnTo>
                  <a:lnTo>
                    <a:pt x="116" y="543"/>
                  </a:lnTo>
                  <a:lnTo>
                    <a:pt x="123" y="564"/>
                  </a:lnTo>
                  <a:lnTo>
                    <a:pt x="132" y="582"/>
                  </a:lnTo>
                  <a:lnTo>
                    <a:pt x="132" y="582"/>
                  </a:lnTo>
                  <a:lnTo>
                    <a:pt x="136" y="599"/>
                  </a:lnTo>
                  <a:lnTo>
                    <a:pt x="142" y="616"/>
                  </a:lnTo>
                  <a:lnTo>
                    <a:pt x="142" y="616"/>
                  </a:lnTo>
                  <a:lnTo>
                    <a:pt x="145" y="625"/>
                  </a:lnTo>
                  <a:lnTo>
                    <a:pt x="145" y="625"/>
                  </a:lnTo>
                  <a:lnTo>
                    <a:pt x="147" y="632"/>
                  </a:lnTo>
                  <a:lnTo>
                    <a:pt x="147" y="632"/>
                  </a:lnTo>
                  <a:lnTo>
                    <a:pt x="149" y="645"/>
                  </a:lnTo>
                  <a:lnTo>
                    <a:pt x="151" y="660"/>
                  </a:lnTo>
                  <a:lnTo>
                    <a:pt x="151" y="660"/>
                  </a:lnTo>
                  <a:lnTo>
                    <a:pt x="151" y="673"/>
                  </a:lnTo>
                  <a:lnTo>
                    <a:pt x="155" y="686"/>
                  </a:lnTo>
                  <a:lnTo>
                    <a:pt x="155" y="686"/>
                  </a:lnTo>
                  <a:lnTo>
                    <a:pt x="159" y="697"/>
                  </a:lnTo>
                  <a:lnTo>
                    <a:pt x="162" y="709"/>
                  </a:lnTo>
                  <a:lnTo>
                    <a:pt x="162" y="709"/>
                  </a:lnTo>
                  <a:lnTo>
                    <a:pt x="170" y="712"/>
                  </a:lnTo>
                  <a:lnTo>
                    <a:pt x="172" y="714"/>
                  </a:lnTo>
                  <a:lnTo>
                    <a:pt x="175" y="718"/>
                  </a:lnTo>
                  <a:lnTo>
                    <a:pt x="175" y="718"/>
                  </a:lnTo>
                  <a:lnTo>
                    <a:pt x="170" y="720"/>
                  </a:lnTo>
                  <a:lnTo>
                    <a:pt x="164" y="720"/>
                  </a:lnTo>
                  <a:lnTo>
                    <a:pt x="160" y="722"/>
                  </a:lnTo>
                  <a:lnTo>
                    <a:pt x="159" y="725"/>
                  </a:lnTo>
                  <a:lnTo>
                    <a:pt x="159" y="725"/>
                  </a:lnTo>
                  <a:lnTo>
                    <a:pt x="160" y="733"/>
                  </a:lnTo>
                  <a:lnTo>
                    <a:pt x="162" y="738"/>
                  </a:lnTo>
                  <a:lnTo>
                    <a:pt x="162" y="738"/>
                  </a:lnTo>
                  <a:lnTo>
                    <a:pt x="164" y="744"/>
                  </a:lnTo>
                  <a:lnTo>
                    <a:pt x="168" y="748"/>
                  </a:lnTo>
                  <a:lnTo>
                    <a:pt x="168" y="748"/>
                  </a:lnTo>
                  <a:lnTo>
                    <a:pt x="172" y="753"/>
                  </a:lnTo>
                  <a:lnTo>
                    <a:pt x="173" y="757"/>
                  </a:lnTo>
                  <a:lnTo>
                    <a:pt x="177" y="759"/>
                  </a:lnTo>
                  <a:lnTo>
                    <a:pt x="177" y="759"/>
                  </a:lnTo>
                  <a:lnTo>
                    <a:pt x="175" y="761"/>
                  </a:lnTo>
                  <a:lnTo>
                    <a:pt x="177" y="764"/>
                  </a:lnTo>
                  <a:lnTo>
                    <a:pt x="175" y="766"/>
                  </a:lnTo>
                  <a:lnTo>
                    <a:pt x="175" y="766"/>
                  </a:lnTo>
                  <a:lnTo>
                    <a:pt x="179" y="770"/>
                  </a:lnTo>
                  <a:lnTo>
                    <a:pt x="185" y="776"/>
                  </a:lnTo>
                  <a:lnTo>
                    <a:pt x="190" y="789"/>
                  </a:lnTo>
                  <a:lnTo>
                    <a:pt x="190" y="789"/>
                  </a:lnTo>
                  <a:lnTo>
                    <a:pt x="192" y="792"/>
                  </a:lnTo>
                  <a:lnTo>
                    <a:pt x="196" y="794"/>
                  </a:lnTo>
                  <a:lnTo>
                    <a:pt x="196" y="794"/>
                  </a:lnTo>
                  <a:lnTo>
                    <a:pt x="201" y="798"/>
                  </a:lnTo>
                  <a:lnTo>
                    <a:pt x="201" y="798"/>
                  </a:lnTo>
                  <a:lnTo>
                    <a:pt x="220" y="798"/>
                  </a:lnTo>
                  <a:lnTo>
                    <a:pt x="237" y="796"/>
                  </a:lnTo>
                  <a:lnTo>
                    <a:pt x="237" y="796"/>
                  </a:lnTo>
                  <a:lnTo>
                    <a:pt x="239" y="794"/>
                  </a:lnTo>
                  <a:lnTo>
                    <a:pt x="239" y="794"/>
                  </a:lnTo>
                  <a:lnTo>
                    <a:pt x="239" y="794"/>
                  </a:lnTo>
                  <a:lnTo>
                    <a:pt x="239" y="787"/>
                  </a:lnTo>
                  <a:lnTo>
                    <a:pt x="239" y="783"/>
                  </a:lnTo>
                  <a:lnTo>
                    <a:pt x="237" y="781"/>
                  </a:lnTo>
                  <a:lnTo>
                    <a:pt x="237" y="779"/>
                  </a:lnTo>
                  <a:lnTo>
                    <a:pt x="237" y="779"/>
                  </a:lnTo>
                  <a:lnTo>
                    <a:pt x="235" y="774"/>
                  </a:lnTo>
                  <a:lnTo>
                    <a:pt x="231" y="770"/>
                  </a:lnTo>
                  <a:lnTo>
                    <a:pt x="224" y="763"/>
                  </a:lnTo>
                  <a:lnTo>
                    <a:pt x="224" y="763"/>
                  </a:lnTo>
                  <a:lnTo>
                    <a:pt x="220" y="751"/>
                  </a:lnTo>
                  <a:lnTo>
                    <a:pt x="220" y="751"/>
                  </a:lnTo>
                  <a:lnTo>
                    <a:pt x="222" y="748"/>
                  </a:lnTo>
                  <a:lnTo>
                    <a:pt x="224" y="742"/>
                  </a:lnTo>
                  <a:lnTo>
                    <a:pt x="225" y="738"/>
                  </a:lnTo>
                  <a:lnTo>
                    <a:pt x="225" y="733"/>
                  </a:lnTo>
                  <a:lnTo>
                    <a:pt x="225" y="733"/>
                  </a:lnTo>
                  <a:lnTo>
                    <a:pt x="225" y="729"/>
                  </a:lnTo>
                  <a:lnTo>
                    <a:pt x="225" y="725"/>
                  </a:lnTo>
                  <a:lnTo>
                    <a:pt x="225" y="722"/>
                  </a:lnTo>
                  <a:lnTo>
                    <a:pt x="222" y="720"/>
                  </a:lnTo>
                  <a:lnTo>
                    <a:pt x="222" y="720"/>
                  </a:lnTo>
                  <a:lnTo>
                    <a:pt x="218" y="720"/>
                  </a:lnTo>
                  <a:lnTo>
                    <a:pt x="216" y="720"/>
                  </a:lnTo>
                  <a:lnTo>
                    <a:pt x="216" y="720"/>
                  </a:lnTo>
                  <a:lnTo>
                    <a:pt x="218" y="716"/>
                  </a:lnTo>
                  <a:lnTo>
                    <a:pt x="218" y="712"/>
                  </a:lnTo>
                  <a:lnTo>
                    <a:pt x="214" y="705"/>
                  </a:lnTo>
                  <a:lnTo>
                    <a:pt x="214" y="705"/>
                  </a:lnTo>
                  <a:lnTo>
                    <a:pt x="212" y="694"/>
                  </a:lnTo>
                  <a:lnTo>
                    <a:pt x="212" y="694"/>
                  </a:lnTo>
                  <a:lnTo>
                    <a:pt x="211" y="684"/>
                  </a:lnTo>
                  <a:lnTo>
                    <a:pt x="211" y="684"/>
                  </a:lnTo>
                  <a:lnTo>
                    <a:pt x="212" y="679"/>
                  </a:lnTo>
                  <a:lnTo>
                    <a:pt x="212" y="679"/>
                  </a:lnTo>
                  <a:lnTo>
                    <a:pt x="216" y="670"/>
                  </a:lnTo>
                  <a:lnTo>
                    <a:pt x="218" y="660"/>
                  </a:lnTo>
                  <a:lnTo>
                    <a:pt x="218" y="640"/>
                  </a:lnTo>
                  <a:lnTo>
                    <a:pt x="218" y="640"/>
                  </a:lnTo>
                  <a:lnTo>
                    <a:pt x="216" y="634"/>
                  </a:lnTo>
                  <a:lnTo>
                    <a:pt x="214" y="629"/>
                  </a:lnTo>
                  <a:lnTo>
                    <a:pt x="214" y="629"/>
                  </a:lnTo>
                  <a:lnTo>
                    <a:pt x="216" y="625"/>
                  </a:lnTo>
                  <a:lnTo>
                    <a:pt x="214" y="621"/>
                  </a:lnTo>
                  <a:lnTo>
                    <a:pt x="212" y="612"/>
                  </a:lnTo>
                  <a:lnTo>
                    <a:pt x="212" y="612"/>
                  </a:lnTo>
                  <a:lnTo>
                    <a:pt x="212" y="606"/>
                  </a:lnTo>
                  <a:lnTo>
                    <a:pt x="212" y="606"/>
                  </a:lnTo>
                  <a:lnTo>
                    <a:pt x="211" y="603"/>
                  </a:lnTo>
                  <a:lnTo>
                    <a:pt x="209" y="597"/>
                  </a:lnTo>
                  <a:lnTo>
                    <a:pt x="209" y="597"/>
                  </a:lnTo>
                  <a:lnTo>
                    <a:pt x="211" y="591"/>
                  </a:lnTo>
                  <a:lnTo>
                    <a:pt x="211" y="588"/>
                  </a:lnTo>
                  <a:lnTo>
                    <a:pt x="209" y="582"/>
                  </a:lnTo>
                  <a:lnTo>
                    <a:pt x="207" y="578"/>
                  </a:lnTo>
                  <a:lnTo>
                    <a:pt x="207" y="578"/>
                  </a:lnTo>
                  <a:lnTo>
                    <a:pt x="212" y="565"/>
                  </a:lnTo>
                  <a:lnTo>
                    <a:pt x="212" y="565"/>
                  </a:lnTo>
                  <a:lnTo>
                    <a:pt x="209" y="562"/>
                  </a:lnTo>
                  <a:lnTo>
                    <a:pt x="209" y="562"/>
                  </a:lnTo>
                  <a:lnTo>
                    <a:pt x="209" y="552"/>
                  </a:lnTo>
                  <a:lnTo>
                    <a:pt x="209" y="545"/>
                  </a:lnTo>
                  <a:lnTo>
                    <a:pt x="207" y="528"/>
                  </a:lnTo>
                  <a:lnTo>
                    <a:pt x="207" y="528"/>
                  </a:lnTo>
                  <a:lnTo>
                    <a:pt x="207" y="521"/>
                  </a:lnTo>
                  <a:lnTo>
                    <a:pt x="209" y="511"/>
                  </a:lnTo>
                  <a:lnTo>
                    <a:pt x="209" y="511"/>
                  </a:lnTo>
                  <a:lnTo>
                    <a:pt x="207" y="508"/>
                  </a:lnTo>
                  <a:lnTo>
                    <a:pt x="207" y="508"/>
                  </a:lnTo>
                  <a:lnTo>
                    <a:pt x="207" y="504"/>
                  </a:lnTo>
                  <a:lnTo>
                    <a:pt x="209" y="498"/>
                  </a:lnTo>
                  <a:lnTo>
                    <a:pt x="209" y="498"/>
                  </a:lnTo>
                  <a:lnTo>
                    <a:pt x="209" y="491"/>
                  </a:lnTo>
                  <a:lnTo>
                    <a:pt x="207" y="482"/>
                  </a:lnTo>
                  <a:lnTo>
                    <a:pt x="203" y="474"/>
                  </a:lnTo>
                  <a:lnTo>
                    <a:pt x="201" y="465"/>
                  </a:lnTo>
                  <a:lnTo>
                    <a:pt x="201" y="465"/>
                  </a:lnTo>
                  <a:lnTo>
                    <a:pt x="199" y="435"/>
                  </a:lnTo>
                  <a:lnTo>
                    <a:pt x="199" y="435"/>
                  </a:lnTo>
                  <a:lnTo>
                    <a:pt x="203" y="431"/>
                  </a:lnTo>
                  <a:lnTo>
                    <a:pt x="211" y="428"/>
                  </a:lnTo>
                  <a:lnTo>
                    <a:pt x="211" y="428"/>
                  </a:lnTo>
                  <a:lnTo>
                    <a:pt x="205" y="405"/>
                  </a:lnTo>
                  <a:lnTo>
                    <a:pt x="205" y="405"/>
                  </a:lnTo>
                  <a:lnTo>
                    <a:pt x="205" y="402"/>
                  </a:lnTo>
                  <a:lnTo>
                    <a:pt x="205" y="402"/>
                  </a:lnTo>
                  <a:lnTo>
                    <a:pt x="205" y="402"/>
                  </a:lnTo>
                  <a:lnTo>
                    <a:pt x="205" y="402"/>
                  </a:lnTo>
                  <a:lnTo>
                    <a:pt x="205" y="402"/>
                  </a:lnTo>
                  <a:lnTo>
                    <a:pt x="201" y="394"/>
                  </a:lnTo>
                  <a:lnTo>
                    <a:pt x="201" y="394"/>
                  </a:lnTo>
                  <a:lnTo>
                    <a:pt x="201" y="390"/>
                  </a:lnTo>
                  <a:lnTo>
                    <a:pt x="201" y="389"/>
                  </a:lnTo>
                  <a:lnTo>
                    <a:pt x="201" y="389"/>
                  </a:lnTo>
                  <a:lnTo>
                    <a:pt x="201" y="389"/>
                  </a:lnTo>
                  <a:lnTo>
                    <a:pt x="199" y="387"/>
                  </a:lnTo>
                  <a:lnTo>
                    <a:pt x="199" y="387"/>
                  </a:lnTo>
                  <a:lnTo>
                    <a:pt x="199" y="387"/>
                  </a:lnTo>
                  <a:lnTo>
                    <a:pt x="198" y="374"/>
                  </a:lnTo>
                  <a:lnTo>
                    <a:pt x="196" y="359"/>
                  </a:lnTo>
                  <a:lnTo>
                    <a:pt x="196" y="359"/>
                  </a:lnTo>
                  <a:lnTo>
                    <a:pt x="196" y="351"/>
                  </a:lnTo>
                  <a:lnTo>
                    <a:pt x="196" y="351"/>
                  </a:lnTo>
                  <a:lnTo>
                    <a:pt x="196" y="342"/>
                  </a:lnTo>
                  <a:lnTo>
                    <a:pt x="196" y="329"/>
                  </a:lnTo>
                  <a:lnTo>
                    <a:pt x="196" y="329"/>
                  </a:lnTo>
                  <a:lnTo>
                    <a:pt x="194" y="307"/>
                  </a:lnTo>
                  <a:lnTo>
                    <a:pt x="188" y="284"/>
                  </a:lnTo>
                  <a:lnTo>
                    <a:pt x="188" y="284"/>
                  </a:lnTo>
                  <a:lnTo>
                    <a:pt x="190" y="279"/>
                  </a:lnTo>
                  <a:lnTo>
                    <a:pt x="190" y="279"/>
                  </a:lnTo>
                  <a:lnTo>
                    <a:pt x="196" y="271"/>
                  </a:lnTo>
                  <a:lnTo>
                    <a:pt x="198" y="260"/>
                  </a:lnTo>
                  <a:lnTo>
                    <a:pt x="201" y="236"/>
                  </a:lnTo>
                  <a:lnTo>
                    <a:pt x="201" y="236"/>
                  </a:lnTo>
                  <a:lnTo>
                    <a:pt x="207" y="206"/>
                  </a:lnTo>
                  <a:lnTo>
                    <a:pt x="207" y="206"/>
                  </a:lnTo>
                  <a:lnTo>
                    <a:pt x="207" y="197"/>
                  </a:lnTo>
                  <a:lnTo>
                    <a:pt x="207" y="197"/>
                  </a:lnTo>
                  <a:lnTo>
                    <a:pt x="207" y="177"/>
                  </a:lnTo>
                  <a:lnTo>
                    <a:pt x="205" y="156"/>
                  </a:lnTo>
                  <a:lnTo>
                    <a:pt x="205" y="156"/>
                  </a:lnTo>
                  <a:lnTo>
                    <a:pt x="203" y="145"/>
                  </a:lnTo>
                  <a:lnTo>
                    <a:pt x="198" y="136"/>
                  </a:lnTo>
                  <a:lnTo>
                    <a:pt x="188" y="128"/>
                  </a:lnTo>
                  <a:lnTo>
                    <a:pt x="177" y="124"/>
                  </a:lnTo>
                  <a:lnTo>
                    <a:pt x="177" y="124"/>
                  </a:lnTo>
                  <a:lnTo>
                    <a:pt x="175" y="123"/>
                  </a:lnTo>
                  <a:lnTo>
                    <a:pt x="175" y="123"/>
                  </a:lnTo>
                  <a:lnTo>
                    <a:pt x="166" y="121"/>
                  </a:lnTo>
                  <a:lnTo>
                    <a:pt x="157" y="117"/>
                  </a:lnTo>
                  <a:lnTo>
                    <a:pt x="140" y="110"/>
                  </a:lnTo>
                  <a:lnTo>
                    <a:pt x="140" y="110"/>
                  </a:lnTo>
                  <a:lnTo>
                    <a:pt x="140" y="110"/>
                  </a:lnTo>
                  <a:lnTo>
                    <a:pt x="138" y="111"/>
                  </a:lnTo>
                  <a:lnTo>
                    <a:pt x="138" y="111"/>
                  </a:lnTo>
                  <a:lnTo>
                    <a:pt x="132" y="108"/>
                  </a:lnTo>
                  <a:lnTo>
                    <a:pt x="127" y="104"/>
                  </a:lnTo>
                  <a:lnTo>
                    <a:pt x="119" y="95"/>
                  </a:lnTo>
                  <a:lnTo>
                    <a:pt x="114" y="84"/>
                  </a:lnTo>
                  <a:lnTo>
                    <a:pt x="112" y="69"/>
                  </a:lnTo>
                  <a:lnTo>
                    <a:pt x="112" y="69"/>
                  </a:lnTo>
                  <a:lnTo>
                    <a:pt x="116" y="63"/>
                  </a:lnTo>
                  <a:lnTo>
                    <a:pt x="119" y="52"/>
                  </a:lnTo>
                  <a:lnTo>
                    <a:pt x="118" y="48"/>
                  </a:lnTo>
                  <a:lnTo>
                    <a:pt x="118" y="43"/>
                  </a:lnTo>
                  <a:lnTo>
                    <a:pt x="114" y="41"/>
                  </a:lnTo>
                  <a:lnTo>
                    <a:pt x="110" y="39"/>
                  </a:lnTo>
                  <a:lnTo>
                    <a:pt x="110" y="39"/>
                  </a:lnTo>
                  <a:lnTo>
                    <a:pt x="103" y="22"/>
                  </a:lnTo>
                  <a:lnTo>
                    <a:pt x="97" y="13"/>
                  </a:lnTo>
                  <a:lnTo>
                    <a:pt x="90" y="5"/>
                  </a:lnTo>
                  <a:lnTo>
                    <a:pt x="90" y="5"/>
                  </a:lnTo>
                  <a:lnTo>
                    <a:pt x="90" y="5"/>
                  </a:lnTo>
                  <a:lnTo>
                    <a:pt x="88" y="5"/>
                  </a:lnTo>
                  <a:lnTo>
                    <a:pt x="88" y="5"/>
                  </a:lnTo>
                  <a:lnTo>
                    <a:pt x="86" y="4"/>
                  </a:lnTo>
                  <a:lnTo>
                    <a:pt x="86" y="4"/>
                  </a:lnTo>
                  <a:lnTo>
                    <a:pt x="71" y="0"/>
                  </a:lnTo>
                  <a:lnTo>
                    <a:pt x="64" y="0"/>
                  </a:lnTo>
                  <a:lnTo>
                    <a:pt x="56" y="2"/>
                  </a:lnTo>
                  <a:lnTo>
                    <a:pt x="56" y="2"/>
                  </a:lnTo>
                  <a:lnTo>
                    <a:pt x="45" y="5"/>
                  </a:lnTo>
                  <a:lnTo>
                    <a:pt x="45" y="5"/>
                  </a:lnTo>
                  <a:lnTo>
                    <a:pt x="45" y="7"/>
                  </a:lnTo>
                  <a:lnTo>
                    <a:pt x="45" y="9"/>
                  </a:lnTo>
                  <a:lnTo>
                    <a:pt x="45" y="9"/>
                  </a:lnTo>
                  <a:lnTo>
                    <a:pt x="41" y="9"/>
                  </a:lnTo>
                  <a:lnTo>
                    <a:pt x="39" y="11"/>
                  </a:lnTo>
                  <a:lnTo>
                    <a:pt x="38" y="17"/>
                  </a:lnTo>
                  <a:lnTo>
                    <a:pt x="38" y="17"/>
                  </a:lnTo>
                  <a:lnTo>
                    <a:pt x="30" y="26"/>
                  </a:lnTo>
                  <a:lnTo>
                    <a:pt x="26" y="37"/>
                  </a:lnTo>
                  <a:lnTo>
                    <a:pt x="26" y="37"/>
                  </a:lnTo>
                  <a:lnTo>
                    <a:pt x="28" y="46"/>
                  </a:lnTo>
                  <a:lnTo>
                    <a:pt x="28" y="54"/>
                  </a:lnTo>
                  <a:lnTo>
                    <a:pt x="28" y="54"/>
                  </a:lnTo>
                  <a:lnTo>
                    <a:pt x="34" y="61"/>
                  </a:lnTo>
                  <a:lnTo>
                    <a:pt x="39" y="70"/>
                  </a:lnTo>
                  <a:lnTo>
                    <a:pt x="39" y="70"/>
                  </a:lnTo>
                  <a:lnTo>
                    <a:pt x="38" y="72"/>
                  </a:lnTo>
                  <a:lnTo>
                    <a:pt x="38" y="72"/>
                  </a:lnTo>
                  <a:lnTo>
                    <a:pt x="51" y="95"/>
                  </a:lnTo>
                  <a:lnTo>
                    <a:pt x="58" y="104"/>
                  </a:lnTo>
                  <a:lnTo>
                    <a:pt x="69" y="111"/>
                  </a:lnTo>
                  <a:lnTo>
                    <a:pt x="69" y="111"/>
                  </a:lnTo>
                  <a:lnTo>
                    <a:pt x="71" y="121"/>
                  </a:lnTo>
                  <a:lnTo>
                    <a:pt x="71" y="126"/>
                  </a:lnTo>
                  <a:lnTo>
                    <a:pt x="69" y="130"/>
                  </a:lnTo>
                  <a:lnTo>
                    <a:pt x="69" y="130"/>
                  </a:lnTo>
                  <a:lnTo>
                    <a:pt x="65" y="130"/>
                  </a:lnTo>
                  <a:lnTo>
                    <a:pt x="65" y="130"/>
                  </a:lnTo>
                  <a:lnTo>
                    <a:pt x="62" y="134"/>
                  </a:lnTo>
                  <a:lnTo>
                    <a:pt x="58" y="139"/>
                  </a:lnTo>
                  <a:lnTo>
                    <a:pt x="58" y="139"/>
                  </a:lnTo>
                  <a:lnTo>
                    <a:pt x="51" y="147"/>
                  </a:lnTo>
                  <a:lnTo>
                    <a:pt x="41" y="150"/>
                  </a:lnTo>
                  <a:lnTo>
                    <a:pt x="41" y="150"/>
                  </a:lnTo>
                  <a:lnTo>
                    <a:pt x="36" y="152"/>
                  </a:lnTo>
                  <a:lnTo>
                    <a:pt x="32" y="156"/>
                  </a:lnTo>
                  <a:lnTo>
                    <a:pt x="32" y="156"/>
                  </a:lnTo>
                  <a:lnTo>
                    <a:pt x="28" y="156"/>
                  </a:lnTo>
                  <a:lnTo>
                    <a:pt x="28" y="156"/>
                  </a:lnTo>
                  <a:lnTo>
                    <a:pt x="25" y="160"/>
                  </a:lnTo>
                  <a:lnTo>
                    <a:pt x="19" y="165"/>
                  </a:lnTo>
                  <a:lnTo>
                    <a:pt x="19" y="165"/>
                  </a:lnTo>
                  <a:lnTo>
                    <a:pt x="13" y="167"/>
                  </a:lnTo>
                  <a:lnTo>
                    <a:pt x="13" y="169"/>
                  </a:lnTo>
                  <a:lnTo>
                    <a:pt x="13" y="173"/>
                  </a:lnTo>
                  <a:lnTo>
                    <a:pt x="13" y="173"/>
                  </a:lnTo>
                  <a:lnTo>
                    <a:pt x="12" y="182"/>
                  </a:lnTo>
                  <a:lnTo>
                    <a:pt x="12" y="182"/>
                  </a:lnTo>
                  <a:lnTo>
                    <a:pt x="10" y="188"/>
                  </a:lnTo>
                  <a:lnTo>
                    <a:pt x="10" y="188"/>
                  </a:lnTo>
                  <a:lnTo>
                    <a:pt x="10" y="199"/>
                  </a:lnTo>
                  <a:lnTo>
                    <a:pt x="10" y="199"/>
                  </a:lnTo>
                  <a:lnTo>
                    <a:pt x="8" y="204"/>
                  </a:lnTo>
                  <a:lnTo>
                    <a:pt x="6" y="208"/>
                  </a:lnTo>
                  <a:lnTo>
                    <a:pt x="6" y="208"/>
                  </a:lnTo>
                  <a:lnTo>
                    <a:pt x="6" y="219"/>
                  </a:lnTo>
                  <a:lnTo>
                    <a:pt x="6" y="219"/>
                  </a:lnTo>
                  <a:lnTo>
                    <a:pt x="4" y="229"/>
                  </a:lnTo>
                  <a:lnTo>
                    <a:pt x="0" y="240"/>
                  </a:lnTo>
                  <a:lnTo>
                    <a:pt x="0" y="240"/>
                  </a:lnTo>
                  <a:lnTo>
                    <a:pt x="0" y="262"/>
                  </a:lnTo>
                  <a:lnTo>
                    <a:pt x="2" y="271"/>
                  </a:lnTo>
                  <a:lnTo>
                    <a:pt x="4" y="281"/>
                  </a:lnTo>
                  <a:lnTo>
                    <a:pt x="4" y="281"/>
                  </a:lnTo>
                  <a:close/>
                  <a:moveTo>
                    <a:pt x="192" y="361"/>
                  </a:moveTo>
                  <a:lnTo>
                    <a:pt x="192" y="363"/>
                  </a:lnTo>
                  <a:lnTo>
                    <a:pt x="192" y="361"/>
                  </a:lnTo>
                  <a:lnTo>
                    <a:pt x="192" y="361"/>
                  </a:lnTo>
                  <a:close/>
                  <a:moveTo>
                    <a:pt x="192" y="366"/>
                  </a:moveTo>
                  <a:lnTo>
                    <a:pt x="192" y="366"/>
                  </a:lnTo>
                  <a:lnTo>
                    <a:pt x="192" y="364"/>
                  </a:lnTo>
                  <a:lnTo>
                    <a:pt x="192" y="364"/>
                  </a:lnTo>
                  <a:lnTo>
                    <a:pt x="192" y="366"/>
                  </a:lnTo>
                  <a:close/>
                  <a:moveTo>
                    <a:pt x="196" y="361"/>
                  </a:moveTo>
                  <a:lnTo>
                    <a:pt x="196" y="359"/>
                  </a:lnTo>
                  <a:lnTo>
                    <a:pt x="194" y="361"/>
                  </a:lnTo>
                  <a:lnTo>
                    <a:pt x="194" y="361"/>
                  </a:lnTo>
                  <a:lnTo>
                    <a:pt x="194" y="359"/>
                  </a:lnTo>
                  <a:lnTo>
                    <a:pt x="194" y="359"/>
                  </a:lnTo>
                  <a:lnTo>
                    <a:pt x="194" y="359"/>
                  </a:lnTo>
                  <a:lnTo>
                    <a:pt x="194" y="357"/>
                  </a:lnTo>
                  <a:lnTo>
                    <a:pt x="196" y="357"/>
                  </a:lnTo>
                  <a:lnTo>
                    <a:pt x="196" y="357"/>
                  </a:lnTo>
                  <a:lnTo>
                    <a:pt x="196" y="359"/>
                  </a:lnTo>
                  <a:lnTo>
                    <a:pt x="196" y="361"/>
                  </a:lnTo>
                  <a:lnTo>
                    <a:pt x="196" y="361"/>
                  </a:lnTo>
                  <a:close/>
                  <a:moveTo>
                    <a:pt x="108" y="67"/>
                  </a:moveTo>
                  <a:lnTo>
                    <a:pt x="108" y="67"/>
                  </a:lnTo>
                  <a:lnTo>
                    <a:pt x="112" y="65"/>
                  </a:lnTo>
                  <a:lnTo>
                    <a:pt x="112" y="63"/>
                  </a:lnTo>
                  <a:lnTo>
                    <a:pt x="112" y="63"/>
                  </a:lnTo>
                  <a:lnTo>
                    <a:pt x="114" y="65"/>
                  </a:lnTo>
                  <a:lnTo>
                    <a:pt x="114" y="65"/>
                  </a:lnTo>
                  <a:lnTo>
                    <a:pt x="108" y="67"/>
                  </a:lnTo>
                  <a:lnTo>
                    <a:pt x="108" y="6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39" name="Freeform 1566"/>
            <p:cNvSpPr>
              <a:spLocks noChangeAspect="1" noEditPoints="1"/>
            </p:cNvSpPr>
            <p:nvPr/>
          </p:nvSpPr>
          <p:spPr bwMode="auto">
            <a:xfrm flipH="1">
              <a:off x="1400129" y="4010963"/>
              <a:ext cx="105179" cy="522000"/>
            </a:xfrm>
            <a:custGeom>
              <a:avLst/>
              <a:gdLst>
                <a:gd name="T0" fmla="*/ 22 w 162"/>
                <a:gd name="T1" fmla="*/ 766 h 804"/>
                <a:gd name="T2" fmla="*/ 26 w 162"/>
                <a:gd name="T3" fmla="*/ 791 h 804"/>
                <a:gd name="T4" fmla="*/ 52 w 162"/>
                <a:gd name="T5" fmla="*/ 802 h 804"/>
                <a:gd name="T6" fmla="*/ 149 w 162"/>
                <a:gd name="T7" fmla="*/ 792 h 804"/>
                <a:gd name="T8" fmla="*/ 151 w 162"/>
                <a:gd name="T9" fmla="*/ 737 h 804"/>
                <a:gd name="T10" fmla="*/ 149 w 162"/>
                <a:gd name="T11" fmla="*/ 623 h 804"/>
                <a:gd name="T12" fmla="*/ 123 w 162"/>
                <a:gd name="T13" fmla="*/ 484 h 804"/>
                <a:gd name="T14" fmla="*/ 121 w 162"/>
                <a:gd name="T15" fmla="*/ 458 h 804"/>
                <a:gd name="T16" fmla="*/ 136 w 162"/>
                <a:gd name="T17" fmla="*/ 428 h 804"/>
                <a:gd name="T18" fmla="*/ 158 w 162"/>
                <a:gd name="T19" fmla="*/ 374 h 804"/>
                <a:gd name="T20" fmla="*/ 162 w 162"/>
                <a:gd name="T21" fmla="*/ 193 h 804"/>
                <a:gd name="T22" fmla="*/ 127 w 162"/>
                <a:gd name="T23" fmla="*/ 136 h 804"/>
                <a:gd name="T24" fmla="*/ 130 w 162"/>
                <a:gd name="T25" fmla="*/ 111 h 804"/>
                <a:gd name="T26" fmla="*/ 143 w 162"/>
                <a:gd name="T27" fmla="*/ 106 h 804"/>
                <a:gd name="T28" fmla="*/ 141 w 162"/>
                <a:gd name="T29" fmla="*/ 89 h 804"/>
                <a:gd name="T30" fmla="*/ 147 w 162"/>
                <a:gd name="T31" fmla="*/ 87 h 804"/>
                <a:gd name="T32" fmla="*/ 149 w 162"/>
                <a:gd name="T33" fmla="*/ 82 h 804"/>
                <a:gd name="T34" fmla="*/ 145 w 162"/>
                <a:gd name="T35" fmla="*/ 71 h 804"/>
                <a:gd name="T36" fmla="*/ 151 w 162"/>
                <a:gd name="T37" fmla="*/ 67 h 804"/>
                <a:gd name="T38" fmla="*/ 151 w 162"/>
                <a:gd name="T39" fmla="*/ 59 h 804"/>
                <a:gd name="T40" fmla="*/ 149 w 162"/>
                <a:gd name="T41" fmla="*/ 56 h 804"/>
                <a:gd name="T42" fmla="*/ 128 w 162"/>
                <a:gd name="T43" fmla="*/ 20 h 804"/>
                <a:gd name="T44" fmla="*/ 123 w 162"/>
                <a:gd name="T45" fmla="*/ 13 h 804"/>
                <a:gd name="T46" fmla="*/ 110 w 162"/>
                <a:gd name="T47" fmla="*/ 7 h 804"/>
                <a:gd name="T48" fmla="*/ 102 w 162"/>
                <a:gd name="T49" fmla="*/ 5 h 804"/>
                <a:gd name="T50" fmla="*/ 89 w 162"/>
                <a:gd name="T51" fmla="*/ 0 h 804"/>
                <a:gd name="T52" fmla="*/ 74 w 162"/>
                <a:gd name="T53" fmla="*/ 4 h 804"/>
                <a:gd name="T54" fmla="*/ 63 w 162"/>
                <a:gd name="T55" fmla="*/ 4 h 804"/>
                <a:gd name="T56" fmla="*/ 54 w 162"/>
                <a:gd name="T57" fmla="*/ 11 h 804"/>
                <a:gd name="T58" fmla="*/ 45 w 162"/>
                <a:gd name="T59" fmla="*/ 24 h 804"/>
                <a:gd name="T60" fmla="*/ 41 w 162"/>
                <a:gd name="T61" fmla="*/ 56 h 804"/>
                <a:gd name="T62" fmla="*/ 35 w 162"/>
                <a:gd name="T63" fmla="*/ 82 h 804"/>
                <a:gd name="T64" fmla="*/ 37 w 162"/>
                <a:gd name="T65" fmla="*/ 106 h 804"/>
                <a:gd name="T66" fmla="*/ 67 w 162"/>
                <a:gd name="T67" fmla="*/ 128 h 804"/>
                <a:gd name="T68" fmla="*/ 60 w 162"/>
                <a:gd name="T69" fmla="*/ 152 h 804"/>
                <a:gd name="T70" fmla="*/ 43 w 162"/>
                <a:gd name="T71" fmla="*/ 210 h 804"/>
                <a:gd name="T72" fmla="*/ 20 w 162"/>
                <a:gd name="T73" fmla="*/ 351 h 804"/>
                <a:gd name="T74" fmla="*/ 17 w 162"/>
                <a:gd name="T75" fmla="*/ 405 h 804"/>
                <a:gd name="T76" fmla="*/ 19 w 162"/>
                <a:gd name="T77" fmla="*/ 422 h 804"/>
                <a:gd name="T78" fmla="*/ 26 w 162"/>
                <a:gd name="T79" fmla="*/ 463 h 804"/>
                <a:gd name="T80" fmla="*/ 22 w 162"/>
                <a:gd name="T81" fmla="*/ 482 h 804"/>
                <a:gd name="T82" fmla="*/ 17 w 162"/>
                <a:gd name="T83" fmla="*/ 504 h 804"/>
                <a:gd name="T84" fmla="*/ 7 w 162"/>
                <a:gd name="T85" fmla="*/ 545 h 804"/>
                <a:gd name="T86" fmla="*/ 17 w 162"/>
                <a:gd name="T87" fmla="*/ 636 h 804"/>
                <a:gd name="T88" fmla="*/ 4 w 162"/>
                <a:gd name="T89" fmla="*/ 675 h 804"/>
                <a:gd name="T90" fmla="*/ 13 w 162"/>
                <a:gd name="T91" fmla="*/ 712 h 804"/>
                <a:gd name="T92" fmla="*/ 0 w 162"/>
                <a:gd name="T93" fmla="*/ 748 h 804"/>
                <a:gd name="T94" fmla="*/ 87 w 162"/>
                <a:gd name="T95" fmla="*/ 4 h 804"/>
                <a:gd name="T96" fmla="*/ 86 w 162"/>
                <a:gd name="T97" fmla="*/ 2 h 804"/>
                <a:gd name="T98" fmla="*/ 69 w 162"/>
                <a:gd name="T99" fmla="*/ 738 h 804"/>
                <a:gd name="T100" fmla="*/ 71 w 162"/>
                <a:gd name="T101" fmla="*/ 716 h 804"/>
                <a:gd name="T102" fmla="*/ 71 w 162"/>
                <a:gd name="T103" fmla="*/ 664 h 804"/>
                <a:gd name="T104" fmla="*/ 100 w 162"/>
                <a:gd name="T105" fmla="*/ 703 h 804"/>
                <a:gd name="T106" fmla="*/ 82 w 162"/>
                <a:gd name="T107" fmla="*/ 729 h 804"/>
                <a:gd name="T108" fmla="*/ 74 w 162"/>
                <a:gd name="T109" fmla="*/ 75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804">
                  <a:moveTo>
                    <a:pt x="0" y="755"/>
                  </a:moveTo>
                  <a:lnTo>
                    <a:pt x="0" y="755"/>
                  </a:lnTo>
                  <a:lnTo>
                    <a:pt x="2" y="759"/>
                  </a:lnTo>
                  <a:lnTo>
                    <a:pt x="4" y="761"/>
                  </a:lnTo>
                  <a:lnTo>
                    <a:pt x="9" y="763"/>
                  </a:lnTo>
                  <a:lnTo>
                    <a:pt x="22" y="766"/>
                  </a:lnTo>
                  <a:lnTo>
                    <a:pt x="22" y="766"/>
                  </a:lnTo>
                  <a:lnTo>
                    <a:pt x="28" y="770"/>
                  </a:lnTo>
                  <a:lnTo>
                    <a:pt x="32" y="772"/>
                  </a:lnTo>
                  <a:lnTo>
                    <a:pt x="33" y="774"/>
                  </a:lnTo>
                  <a:lnTo>
                    <a:pt x="33" y="774"/>
                  </a:lnTo>
                  <a:lnTo>
                    <a:pt x="28" y="778"/>
                  </a:lnTo>
                  <a:lnTo>
                    <a:pt x="26" y="785"/>
                  </a:lnTo>
                  <a:lnTo>
                    <a:pt x="26" y="791"/>
                  </a:lnTo>
                  <a:lnTo>
                    <a:pt x="28" y="794"/>
                  </a:lnTo>
                  <a:lnTo>
                    <a:pt x="30" y="796"/>
                  </a:lnTo>
                  <a:lnTo>
                    <a:pt x="30" y="796"/>
                  </a:lnTo>
                  <a:lnTo>
                    <a:pt x="35" y="798"/>
                  </a:lnTo>
                  <a:lnTo>
                    <a:pt x="41" y="800"/>
                  </a:lnTo>
                  <a:lnTo>
                    <a:pt x="52" y="802"/>
                  </a:lnTo>
                  <a:lnTo>
                    <a:pt x="52" y="802"/>
                  </a:lnTo>
                  <a:lnTo>
                    <a:pt x="73" y="804"/>
                  </a:lnTo>
                  <a:lnTo>
                    <a:pt x="91" y="802"/>
                  </a:lnTo>
                  <a:lnTo>
                    <a:pt x="110" y="798"/>
                  </a:lnTo>
                  <a:lnTo>
                    <a:pt x="128" y="796"/>
                  </a:lnTo>
                  <a:lnTo>
                    <a:pt x="128" y="796"/>
                  </a:lnTo>
                  <a:lnTo>
                    <a:pt x="143" y="794"/>
                  </a:lnTo>
                  <a:lnTo>
                    <a:pt x="149" y="792"/>
                  </a:lnTo>
                  <a:lnTo>
                    <a:pt x="153" y="791"/>
                  </a:lnTo>
                  <a:lnTo>
                    <a:pt x="153" y="791"/>
                  </a:lnTo>
                  <a:lnTo>
                    <a:pt x="154" y="778"/>
                  </a:lnTo>
                  <a:lnTo>
                    <a:pt x="154" y="766"/>
                  </a:lnTo>
                  <a:lnTo>
                    <a:pt x="154" y="740"/>
                  </a:lnTo>
                  <a:lnTo>
                    <a:pt x="154" y="740"/>
                  </a:lnTo>
                  <a:lnTo>
                    <a:pt x="151" y="737"/>
                  </a:lnTo>
                  <a:lnTo>
                    <a:pt x="145" y="731"/>
                  </a:lnTo>
                  <a:lnTo>
                    <a:pt x="145" y="731"/>
                  </a:lnTo>
                  <a:lnTo>
                    <a:pt x="151" y="714"/>
                  </a:lnTo>
                  <a:lnTo>
                    <a:pt x="154" y="696"/>
                  </a:lnTo>
                  <a:lnTo>
                    <a:pt x="154" y="677"/>
                  </a:lnTo>
                  <a:lnTo>
                    <a:pt x="154" y="660"/>
                  </a:lnTo>
                  <a:lnTo>
                    <a:pt x="149" y="623"/>
                  </a:lnTo>
                  <a:lnTo>
                    <a:pt x="141" y="588"/>
                  </a:lnTo>
                  <a:lnTo>
                    <a:pt x="141" y="588"/>
                  </a:lnTo>
                  <a:lnTo>
                    <a:pt x="134" y="547"/>
                  </a:lnTo>
                  <a:lnTo>
                    <a:pt x="134" y="547"/>
                  </a:lnTo>
                  <a:lnTo>
                    <a:pt x="127" y="515"/>
                  </a:lnTo>
                  <a:lnTo>
                    <a:pt x="123" y="484"/>
                  </a:lnTo>
                  <a:lnTo>
                    <a:pt x="123" y="484"/>
                  </a:lnTo>
                  <a:lnTo>
                    <a:pt x="123" y="474"/>
                  </a:lnTo>
                  <a:lnTo>
                    <a:pt x="123" y="474"/>
                  </a:lnTo>
                  <a:lnTo>
                    <a:pt x="119" y="469"/>
                  </a:lnTo>
                  <a:lnTo>
                    <a:pt x="119" y="465"/>
                  </a:lnTo>
                  <a:lnTo>
                    <a:pt x="119" y="461"/>
                  </a:lnTo>
                  <a:lnTo>
                    <a:pt x="119" y="461"/>
                  </a:lnTo>
                  <a:lnTo>
                    <a:pt x="121" y="458"/>
                  </a:lnTo>
                  <a:lnTo>
                    <a:pt x="125" y="454"/>
                  </a:lnTo>
                  <a:lnTo>
                    <a:pt x="136" y="446"/>
                  </a:lnTo>
                  <a:lnTo>
                    <a:pt x="136" y="446"/>
                  </a:lnTo>
                  <a:lnTo>
                    <a:pt x="134" y="441"/>
                  </a:lnTo>
                  <a:lnTo>
                    <a:pt x="136" y="435"/>
                  </a:lnTo>
                  <a:lnTo>
                    <a:pt x="136" y="431"/>
                  </a:lnTo>
                  <a:lnTo>
                    <a:pt x="136" y="428"/>
                  </a:lnTo>
                  <a:lnTo>
                    <a:pt x="136" y="428"/>
                  </a:lnTo>
                  <a:lnTo>
                    <a:pt x="143" y="422"/>
                  </a:lnTo>
                  <a:lnTo>
                    <a:pt x="147" y="418"/>
                  </a:lnTo>
                  <a:lnTo>
                    <a:pt x="151" y="415"/>
                  </a:lnTo>
                  <a:lnTo>
                    <a:pt x="151" y="415"/>
                  </a:lnTo>
                  <a:lnTo>
                    <a:pt x="154" y="396"/>
                  </a:lnTo>
                  <a:lnTo>
                    <a:pt x="158" y="374"/>
                  </a:lnTo>
                  <a:lnTo>
                    <a:pt x="160" y="350"/>
                  </a:lnTo>
                  <a:lnTo>
                    <a:pt x="162" y="325"/>
                  </a:lnTo>
                  <a:lnTo>
                    <a:pt x="162" y="273"/>
                  </a:lnTo>
                  <a:lnTo>
                    <a:pt x="162" y="225"/>
                  </a:lnTo>
                  <a:lnTo>
                    <a:pt x="162" y="225"/>
                  </a:lnTo>
                  <a:lnTo>
                    <a:pt x="162" y="208"/>
                  </a:lnTo>
                  <a:lnTo>
                    <a:pt x="162" y="193"/>
                  </a:lnTo>
                  <a:lnTo>
                    <a:pt x="162" y="193"/>
                  </a:lnTo>
                  <a:lnTo>
                    <a:pt x="160" y="186"/>
                  </a:lnTo>
                  <a:lnTo>
                    <a:pt x="158" y="177"/>
                  </a:lnTo>
                  <a:lnTo>
                    <a:pt x="149" y="160"/>
                  </a:lnTo>
                  <a:lnTo>
                    <a:pt x="138" y="147"/>
                  </a:lnTo>
                  <a:lnTo>
                    <a:pt x="127" y="136"/>
                  </a:lnTo>
                  <a:lnTo>
                    <a:pt x="127" y="136"/>
                  </a:lnTo>
                  <a:lnTo>
                    <a:pt x="130" y="119"/>
                  </a:lnTo>
                  <a:lnTo>
                    <a:pt x="130" y="119"/>
                  </a:lnTo>
                  <a:lnTo>
                    <a:pt x="127" y="117"/>
                  </a:lnTo>
                  <a:lnTo>
                    <a:pt x="121" y="117"/>
                  </a:lnTo>
                  <a:lnTo>
                    <a:pt x="121" y="117"/>
                  </a:lnTo>
                  <a:lnTo>
                    <a:pt x="128" y="113"/>
                  </a:lnTo>
                  <a:lnTo>
                    <a:pt x="130" y="111"/>
                  </a:lnTo>
                  <a:lnTo>
                    <a:pt x="132" y="108"/>
                  </a:lnTo>
                  <a:lnTo>
                    <a:pt x="132" y="108"/>
                  </a:lnTo>
                  <a:lnTo>
                    <a:pt x="136" y="110"/>
                  </a:lnTo>
                  <a:lnTo>
                    <a:pt x="138" y="111"/>
                  </a:lnTo>
                  <a:lnTo>
                    <a:pt x="138" y="111"/>
                  </a:lnTo>
                  <a:lnTo>
                    <a:pt x="141" y="108"/>
                  </a:lnTo>
                  <a:lnTo>
                    <a:pt x="143" y="106"/>
                  </a:lnTo>
                  <a:lnTo>
                    <a:pt x="143" y="106"/>
                  </a:lnTo>
                  <a:lnTo>
                    <a:pt x="143" y="104"/>
                  </a:lnTo>
                  <a:lnTo>
                    <a:pt x="143" y="102"/>
                  </a:lnTo>
                  <a:lnTo>
                    <a:pt x="143" y="102"/>
                  </a:lnTo>
                  <a:lnTo>
                    <a:pt x="145" y="102"/>
                  </a:lnTo>
                  <a:lnTo>
                    <a:pt x="145" y="102"/>
                  </a:lnTo>
                  <a:lnTo>
                    <a:pt x="141" y="89"/>
                  </a:lnTo>
                  <a:lnTo>
                    <a:pt x="141" y="89"/>
                  </a:lnTo>
                  <a:lnTo>
                    <a:pt x="143" y="89"/>
                  </a:lnTo>
                  <a:lnTo>
                    <a:pt x="143" y="89"/>
                  </a:lnTo>
                  <a:lnTo>
                    <a:pt x="145" y="93"/>
                  </a:lnTo>
                  <a:lnTo>
                    <a:pt x="145" y="93"/>
                  </a:lnTo>
                  <a:lnTo>
                    <a:pt x="145" y="89"/>
                  </a:lnTo>
                  <a:lnTo>
                    <a:pt x="147" y="87"/>
                  </a:lnTo>
                  <a:lnTo>
                    <a:pt x="149" y="87"/>
                  </a:lnTo>
                  <a:lnTo>
                    <a:pt x="149" y="87"/>
                  </a:lnTo>
                  <a:lnTo>
                    <a:pt x="149" y="87"/>
                  </a:lnTo>
                  <a:lnTo>
                    <a:pt x="147" y="84"/>
                  </a:lnTo>
                  <a:lnTo>
                    <a:pt x="147" y="84"/>
                  </a:lnTo>
                  <a:lnTo>
                    <a:pt x="149" y="84"/>
                  </a:lnTo>
                  <a:lnTo>
                    <a:pt x="149" y="82"/>
                  </a:lnTo>
                  <a:lnTo>
                    <a:pt x="149" y="82"/>
                  </a:lnTo>
                  <a:lnTo>
                    <a:pt x="149" y="80"/>
                  </a:lnTo>
                  <a:lnTo>
                    <a:pt x="145" y="76"/>
                  </a:lnTo>
                  <a:lnTo>
                    <a:pt x="143" y="74"/>
                  </a:lnTo>
                  <a:lnTo>
                    <a:pt x="141" y="72"/>
                  </a:lnTo>
                  <a:lnTo>
                    <a:pt x="141" y="72"/>
                  </a:lnTo>
                  <a:lnTo>
                    <a:pt x="145" y="71"/>
                  </a:lnTo>
                  <a:lnTo>
                    <a:pt x="145" y="69"/>
                  </a:lnTo>
                  <a:lnTo>
                    <a:pt x="147" y="65"/>
                  </a:lnTo>
                  <a:lnTo>
                    <a:pt x="147" y="65"/>
                  </a:lnTo>
                  <a:lnTo>
                    <a:pt x="147" y="67"/>
                  </a:lnTo>
                  <a:lnTo>
                    <a:pt x="149" y="65"/>
                  </a:lnTo>
                  <a:lnTo>
                    <a:pt x="151" y="65"/>
                  </a:lnTo>
                  <a:lnTo>
                    <a:pt x="151" y="67"/>
                  </a:lnTo>
                  <a:lnTo>
                    <a:pt x="151" y="67"/>
                  </a:lnTo>
                  <a:lnTo>
                    <a:pt x="153" y="65"/>
                  </a:lnTo>
                  <a:lnTo>
                    <a:pt x="151" y="63"/>
                  </a:lnTo>
                  <a:lnTo>
                    <a:pt x="149" y="58"/>
                  </a:lnTo>
                  <a:lnTo>
                    <a:pt x="149" y="58"/>
                  </a:lnTo>
                  <a:lnTo>
                    <a:pt x="151" y="59"/>
                  </a:lnTo>
                  <a:lnTo>
                    <a:pt x="151" y="59"/>
                  </a:lnTo>
                  <a:lnTo>
                    <a:pt x="151" y="58"/>
                  </a:lnTo>
                  <a:lnTo>
                    <a:pt x="151" y="58"/>
                  </a:lnTo>
                  <a:lnTo>
                    <a:pt x="151" y="58"/>
                  </a:lnTo>
                  <a:lnTo>
                    <a:pt x="149" y="54"/>
                  </a:lnTo>
                  <a:lnTo>
                    <a:pt x="149" y="54"/>
                  </a:lnTo>
                  <a:lnTo>
                    <a:pt x="149" y="56"/>
                  </a:lnTo>
                  <a:lnTo>
                    <a:pt x="149" y="56"/>
                  </a:lnTo>
                  <a:lnTo>
                    <a:pt x="151" y="56"/>
                  </a:lnTo>
                  <a:lnTo>
                    <a:pt x="149" y="54"/>
                  </a:lnTo>
                  <a:lnTo>
                    <a:pt x="143" y="52"/>
                  </a:lnTo>
                  <a:lnTo>
                    <a:pt x="143" y="52"/>
                  </a:lnTo>
                  <a:lnTo>
                    <a:pt x="141" y="43"/>
                  </a:lnTo>
                  <a:lnTo>
                    <a:pt x="138" y="35"/>
                  </a:lnTo>
                  <a:lnTo>
                    <a:pt x="128" y="20"/>
                  </a:lnTo>
                  <a:lnTo>
                    <a:pt x="128" y="20"/>
                  </a:lnTo>
                  <a:lnTo>
                    <a:pt x="128" y="20"/>
                  </a:lnTo>
                  <a:lnTo>
                    <a:pt x="128" y="20"/>
                  </a:lnTo>
                  <a:lnTo>
                    <a:pt x="130" y="22"/>
                  </a:lnTo>
                  <a:lnTo>
                    <a:pt x="130" y="22"/>
                  </a:lnTo>
                  <a:lnTo>
                    <a:pt x="128" y="18"/>
                  </a:lnTo>
                  <a:lnTo>
                    <a:pt x="123" y="13"/>
                  </a:lnTo>
                  <a:lnTo>
                    <a:pt x="115" y="11"/>
                  </a:lnTo>
                  <a:lnTo>
                    <a:pt x="108" y="9"/>
                  </a:lnTo>
                  <a:lnTo>
                    <a:pt x="108" y="9"/>
                  </a:lnTo>
                  <a:lnTo>
                    <a:pt x="108" y="9"/>
                  </a:lnTo>
                  <a:lnTo>
                    <a:pt x="108" y="9"/>
                  </a:lnTo>
                  <a:lnTo>
                    <a:pt x="110" y="7"/>
                  </a:lnTo>
                  <a:lnTo>
                    <a:pt x="110" y="7"/>
                  </a:lnTo>
                  <a:lnTo>
                    <a:pt x="110" y="7"/>
                  </a:lnTo>
                  <a:lnTo>
                    <a:pt x="106" y="7"/>
                  </a:lnTo>
                  <a:lnTo>
                    <a:pt x="100" y="7"/>
                  </a:lnTo>
                  <a:lnTo>
                    <a:pt x="100" y="7"/>
                  </a:lnTo>
                  <a:lnTo>
                    <a:pt x="100" y="5"/>
                  </a:lnTo>
                  <a:lnTo>
                    <a:pt x="102" y="5"/>
                  </a:lnTo>
                  <a:lnTo>
                    <a:pt x="102" y="5"/>
                  </a:lnTo>
                  <a:lnTo>
                    <a:pt x="100" y="5"/>
                  </a:lnTo>
                  <a:lnTo>
                    <a:pt x="97" y="5"/>
                  </a:lnTo>
                  <a:lnTo>
                    <a:pt x="97" y="5"/>
                  </a:lnTo>
                  <a:lnTo>
                    <a:pt x="95" y="4"/>
                  </a:lnTo>
                  <a:lnTo>
                    <a:pt x="93" y="2"/>
                  </a:lnTo>
                  <a:lnTo>
                    <a:pt x="91" y="0"/>
                  </a:lnTo>
                  <a:lnTo>
                    <a:pt x="89" y="0"/>
                  </a:lnTo>
                  <a:lnTo>
                    <a:pt x="89" y="0"/>
                  </a:lnTo>
                  <a:lnTo>
                    <a:pt x="86" y="0"/>
                  </a:lnTo>
                  <a:lnTo>
                    <a:pt x="82" y="2"/>
                  </a:lnTo>
                  <a:lnTo>
                    <a:pt x="78" y="2"/>
                  </a:lnTo>
                  <a:lnTo>
                    <a:pt x="73" y="2"/>
                  </a:lnTo>
                  <a:lnTo>
                    <a:pt x="73" y="2"/>
                  </a:lnTo>
                  <a:lnTo>
                    <a:pt x="74" y="4"/>
                  </a:lnTo>
                  <a:lnTo>
                    <a:pt x="74" y="4"/>
                  </a:lnTo>
                  <a:lnTo>
                    <a:pt x="71" y="4"/>
                  </a:lnTo>
                  <a:lnTo>
                    <a:pt x="67" y="5"/>
                  </a:lnTo>
                  <a:lnTo>
                    <a:pt x="67" y="5"/>
                  </a:lnTo>
                  <a:lnTo>
                    <a:pt x="65" y="5"/>
                  </a:lnTo>
                  <a:lnTo>
                    <a:pt x="63" y="4"/>
                  </a:lnTo>
                  <a:lnTo>
                    <a:pt x="63" y="4"/>
                  </a:lnTo>
                  <a:lnTo>
                    <a:pt x="61" y="4"/>
                  </a:lnTo>
                  <a:lnTo>
                    <a:pt x="61" y="4"/>
                  </a:lnTo>
                  <a:lnTo>
                    <a:pt x="60" y="5"/>
                  </a:lnTo>
                  <a:lnTo>
                    <a:pt x="58" y="9"/>
                  </a:lnTo>
                  <a:lnTo>
                    <a:pt x="58" y="9"/>
                  </a:lnTo>
                  <a:lnTo>
                    <a:pt x="56" y="9"/>
                  </a:lnTo>
                  <a:lnTo>
                    <a:pt x="54" y="11"/>
                  </a:lnTo>
                  <a:lnTo>
                    <a:pt x="54" y="11"/>
                  </a:lnTo>
                  <a:lnTo>
                    <a:pt x="52" y="15"/>
                  </a:lnTo>
                  <a:lnTo>
                    <a:pt x="50" y="17"/>
                  </a:lnTo>
                  <a:lnTo>
                    <a:pt x="48" y="18"/>
                  </a:lnTo>
                  <a:lnTo>
                    <a:pt x="48" y="22"/>
                  </a:lnTo>
                  <a:lnTo>
                    <a:pt x="48" y="22"/>
                  </a:lnTo>
                  <a:lnTo>
                    <a:pt x="45" y="24"/>
                  </a:lnTo>
                  <a:lnTo>
                    <a:pt x="45" y="28"/>
                  </a:lnTo>
                  <a:lnTo>
                    <a:pt x="47" y="31"/>
                  </a:lnTo>
                  <a:lnTo>
                    <a:pt x="48" y="33"/>
                  </a:lnTo>
                  <a:lnTo>
                    <a:pt x="48" y="33"/>
                  </a:lnTo>
                  <a:lnTo>
                    <a:pt x="47" y="41"/>
                  </a:lnTo>
                  <a:lnTo>
                    <a:pt x="45" y="48"/>
                  </a:lnTo>
                  <a:lnTo>
                    <a:pt x="41" y="56"/>
                  </a:lnTo>
                  <a:lnTo>
                    <a:pt x="43" y="63"/>
                  </a:lnTo>
                  <a:lnTo>
                    <a:pt x="43" y="63"/>
                  </a:lnTo>
                  <a:lnTo>
                    <a:pt x="37" y="71"/>
                  </a:lnTo>
                  <a:lnTo>
                    <a:pt x="32" y="78"/>
                  </a:lnTo>
                  <a:lnTo>
                    <a:pt x="32" y="78"/>
                  </a:lnTo>
                  <a:lnTo>
                    <a:pt x="33" y="82"/>
                  </a:lnTo>
                  <a:lnTo>
                    <a:pt x="35" y="82"/>
                  </a:lnTo>
                  <a:lnTo>
                    <a:pt x="39" y="84"/>
                  </a:lnTo>
                  <a:lnTo>
                    <a:pt x="39" y="84"/>
                  </a:lnTo>
                  <a:lnTo>
                    <a:pt x="39" y="93"/>
                  </a:lnTo>
                  <a:lnTo>
                    <a:pt x="39" y="97"/>
                  </a:lnTo>
                  <a:lnTo>
                    <a:pt x="41" y="100"/>
                  </a:lnTo>
                  <a:lnTo>
                    <a:pt x="41" y="100"/>
                  </a:lnTo>
                  <a:lnTo>
                    <a:pt x="37" y="106"/>
                  </a:lnTo>
                  <a:lnTo>
                    <a:pt x="37" y="110"/>
                  </a:lnTo>
                  <a:lnTo>
                    <a:pt x="39" y="113"/>
                  </a:lnTo>
                  <a:lnTo>
                    <a:pt x="43" y="115"/>
                  </a:lnTo>
                  <a:lnTo>
                    <a:pt x="52" y="119"/>
                  </a:lnTo>
                  <a:lnTo>
                    <a:pt x="63" y="117"/>
                  </a:lnTo>
                  <a:lnTo>
                    <a:pt x="63" y="117"/>
                  </a:lnTo>
                  <a:lnTo>
                    <a:pt x="67" y="128"/>
                  </a:lnTo>
                  <a:lnTo>
                    <a:pt x="73" y="139"/>
                  </a:lnTo>
                  <a:lnTo>
                    <a:pt x="73" y="139"/>
                  </a:lnTo>
                  <a:lnTo>
                    <a:pt x="69" y="143"/>
                  </a:lnTo>
                  <a:lnTo>
                    <a:pt x="65" y="145"/>
                  </a:lnTo>
                  <a:lnTo>
                    <a:pt x="58" y="151"/>
                  </a:lnTo>
                  <a:lnTo>
                    <a:pt x="58" y="151"/>
                  </a:lnTo>
                  <a:lnTo>
                    <a:pt x="60" y="152"/>
                  </a:lnTo>
                  <a:lnTo>
                    <a:pt x="60" y="154"/>
                  </a:lnTo>
                  <a:lnTo>
                    <a:pt x="60" y="156"/>
                  </a:lnTo>
                  <a:lnTo>
                    <a:pt x="60" y="156"/>
                  </a:lnTo>
                  <a:lnTo>
                    <a:pt x="56" y="169"/>
                  </a:lnTo>
                  <a:lnTo>
                    <a:pt x="52" y="184"/>
                  </a:lnTo>
                  <a:lnTo>
                    <a:pt x="48" y="197"/>
                  </a:lnTo>
                  <a:lnTo>
                    <a:pt x="43" y="210"/>
                  </a:lnTo>
                  <a:lnTo>
                    <a:pt x="43" y="210"/>
                  </a:lnTo>
                  <a:lnTo>
                    <a:pt x="35" y="232"/>
                  </a:lnTo>
                  <a:lnTo>
                    <a:pt x="32" y="245"/>
                  </a:lnTo>
                  <a:lnTo>
                    <a:pt x="30" y="258"/>
                  </a:lnTo>
                  <a:lnTo>
                    <a:pt x="30" y="258"/>
                  </a:lnTo>
                  <a:lnTo>
                    <a:pt x="24" y="322"/>
                  </a:lnTo>
                  <a:lnTo>
                    <a:pt x="20" y="351"/>
                  </a:lnTo>
                  <a:lnTo>
                    <a:pt x="15" y="378"/>
                  </a:lnTo>
                  <a:lnTo>
                    <a:pt x="15" y="378"/>
                  </a:lnTo>
                  <a:lnTo>
                    <a:pt x="9" y="392"/>
                  </a:lnTo>
                  <a:lnTo>
                    <a:pt x="9" y="398"/>
                  </a:lnTo>
                  <a:lnTo>
                    <a:pt x="13" y="407"/>
                  </a:lnTo>
                  <a:lnTo>
                    <a:pt x="13" y="407"/>
                  </a:lnTo>
                  <a:lnTo>
                    <a:pt x="17" y="405"/>
                  </a:lnTo>
                  <a:lnTo>
                    <a:pt x="20" y="404"/>
                  </a:lnTo>
                  <a:lnTo>
                    <a:pt x="20" y="404"/>
                  </a:lnTo>
                  <a:lnTo>
                    <a:pt x="19" y="407"/>
                  </a:lnTo>
                  <a:lnTo>
                    <a:pt x="17" y="413"/>
                  </a:lnTo>
                  <a:lnTo>
                    <a:pt x="17" y="413"/>
                  </a:lnTo>
                  <a:lnTo>
                    <a:pt x="17" y="417"/>
                  </a:lnTo>
                  <a:lnTo>
                    <a:pt x="19" y="422"/>
                  </a:lnTo>
                  <a:lnTo>
                    <a:pt x="19" y="422"/>
                  </a:lnTo>
                  <a:lnTo>
                    <a:pt x="19" y="437"/>
                  </a:lnTo>
                  <a:lnTo>
                    <a:pt x="19" y="445"/>
                  </a:lnTo>
                  <a:lnTo>
                    <a:pt x="20" y="452"/>
                  </a:lnTo>
                  <a:lnTo>
                    <a:pt x="20" y="452"/>
                  </a:lnTo>
                  <a:lnTo>
                    <a:pt x="24" y="458"/>
                  </a:lnTo>
                  <a:lnTo>
                    <a:pt x="26" y="463"/>
                  </a:lnTo>
                  <a:lnTo>
                    <a:pt x="26" y="463"/>
                  </a:lnTo>
                  <a:lnTo>
                    <a:pt x="24" y="467"/>
                  </a:lnTo>
                  <a:lnTo>
                    <a:pt x="26" y="472"/>
                  </a:lnTo>
                  <a:lnTo>
                    <a:pt x="26" y="476"/>
                  </a:lnTo>
                  <a:lnTo>
                    <a:pt x="24" y="482"/>
                  </a:lnTo>
                  <a:lnTo>
                    <a:pt x="24" y="482"/>
                  </a:lnTo>
                  <a:lnTo>
                    <a:pt x="22" y="482"/>
                  </a:lnTo>
                  <a:lnTo>
                    <a:pt x="20" y="482"/>
                  </a:lnTo>
                  <a:lnTo>
                    <a:pt x="20" y="482"/>
                  </a:lnTo>
                  <a:lnTo>
                    <a:pt x="22" y="484"/>
                  </a:lnTo>
                  <a:lnTo>
                    <a:pt x="22" y="485"/>
                  </a:lnTo>
                  <a:lnTo>
                    <a:pt x="22" y="485"/>
                  </a:lnTo>
                  <a:lnTo>
                    <a:pt x="19" y="498"/>
                  </a:lnTo>
                  <a:lnTo>
                    <a:pt x="17" y="504"/>
                  </a:lnTo>
                  <a:lnTo>
                    <a:pt x="15" y="510"/>
                  </a:lnTo>
                  <a:lnTo>
                    <a:pt x="15" y="510"/>
                  </a:lnTo>
                  <a:lnTo>
                    <a:pt x="13" y="519"/>
                  </a:lnTo>
                  <a:lnTo>
                    <a:pt x="11" y="528"/>
                  </a:lnTo>
                  <a:lnTo>
                    <a:pt x="7" y="536"/>
                  </a:lnTo>
                  <a:lnTo>
                    <a:pt x="7" y="545"/>
                  </a:lnTo>
                  <a:lnTo>
                    <a:pt x="7" y="545"/>
                  </a:lnTo>
                  <a:lnTo>
                    <a:pt x="9" y="554"/>
                  </a:lnTo>
                  <a:lnTo>
                    <a:pt x="11" y="565"/>
                  </a:lnTo>
                  <a:lnTo>
                    <a:pt x="11" y="565"/>
                  </a:lnTo>
                  <a:lnTo>
                    <a:pt x="13" y="605"/>
                  </a:lnTo>
                  <a:lnTo>
                    <a:pt x="13" y="605"/>
                  </a:lnTo>
                  <a:lnTo>
                    <a:pt x="15" y="621"/>
                  </a:lnTo>
                  <a:lnTo>
                    <a:pt x="17" y="636"/>
                  </a:lnTo>
                  <a:lnTo>
                    <a:pt x="17" y="636"/>
                  </a:lnTo>
                  <a:lnTo>
                    <a:pt x="15" y="640"/>
                  </a:lnTo>
                  <a:lnTo>
                    <a:pt x="13" y="645"/>
                  </a:lnTo>
                  <a:lnTo>
                    <a:pt x="7" y="653"/>
                  </a:lnTo>
                  <a:lnTo>
                    <a:pt x="4" y="664"/>
                  </a:lnTo>
                  <a:lnTo>
                    <a:pt x="2" y="670"/>
                  </a:lnTo>
                  <a:lnTo>
                    <a:pt x="4" y="675"/>
                  </a:lnTo>
                  <a:lnTo>
                    <a:pt x="4" y="675"/>
                  </a:lnTo>
                  <a:lnTo>
                    <a:pt x="7" y="690"/>
                  </a:lnTo>
                  <a:lnTo>
                    <a:pt x="7" y="690"/>
                  </a:lnTo>
                  <a:lnTo>
                    <a:pt x="11" y="698"/>
                  </a:lnTo>
                  <a:lnTo>
                    <a:pt x="15" y="703"/>
                  </a:lnTo>
                  <a:lnTo>
                    <a:pt x="15" y="703"/>
                  </a:lnTo>
                  <a:lnTo>
                    <a:pt x="13" y="712"/>
                  </a:lnTo>
                  <a:lnTo>
                    <a:pt x="9" y="722"/>
                  </a:lnTo>
                  <a:lnTo>
                    <a:pt x="9" y="722"/>
                  </a:lnTo>
                  <a:lnTo>
                    <a:pt x="7" y="729"/>
                  </a:lnTo>
                  <a:lnTo>
                    <a:pt x="7" y="735"/>
                  </a:lnTo>
                  <a:lnTo>
                    <a:pt x="7" y="735"/>
                  </a:lnTo>
                  <a:lnTo>
                    <a:pt x="2" y="744"/>
                  </a:lnTo>
                  <a:lnTo>
                    <a:pt x="0" y="748"/>
                  </a:lnTo>
                  <a:lnTo>
                    <a:pt x="0" y="755"/>
                  </a:lnTo>
                  <a:lnTo>
                    <a:pt x="0" y="755"/>
                  </a:lnTo>
                  <a:close/>
                  <a:moveTo>
                    <a:pt x="91" y="2"/>
                  </a:moveTo>
                  <a:lnTo>
                    <a:pt x="91" y="2"/>
                  </a:lnTo>
                  <a:lnTo>
                    <a:pt x="89" y="2"/>
                  </a:lnTo>
                  <a:lnTo>
                    <a:pt x="89" y="4"/>
                  </a:lnTo>
                  <a:lnTo>
                    <a:pt x="87" y="4"/>
                  </a:lnTo>
                  <a:lnTo>
                    <a:pt x="87" y="4"/>
                  </a:lnTo>
                  <a:lnTo>
                    <a:pt x="87" y="4"/>
                  </a:lnTo>
                  <a:lnTo>
                    <a:pt x="87" y="4"/>
                  </a:lnTo>
                  <a:lnTo>
                    <a:pt x="87" y="2"/>
                  </a:lnTo>
                  <a:lnTo>
                    <a:pt x="86" y="2"/>
                  </a:lnTo>
                  <a:lnTo>
                    <a:pt x="86" y="2"/>
                  </a:lnTo>
                  <a:lnTo>
                    <a:pt x="86" y="2"/>
                  </a:lnTo>
                  <a:lnTo>
                    <a:pt x="86" y="2"/>
                  </a:lnTo>
                  <a:lnTo>
                    <a:pt x="86" y="2"/>
                  </a:lnTo>
                  <a:lnTo>
                    <a:pt x="87" y="0"/>
                  </a:lnTo>
                  <a:lnTo>
                    <a:pt x="91" y="2"/>
                  </a:lnTo>
                  <a:lnTo>
                    <a:pt x="91" y="2"/>
                  </a:lnTo>
                  <a:close/>
                  <a:moveTo>
                    <a:pt x="69" y="738"/>
                  </a:moveTo>
                  <a:lnTo>
                    <a:pt x="69" y="738"/>
                  </a:lnTo>
                  <a:lnTo>
                    <a:pt x="73" y="733"/>
                  </a:lnTo>
                  <a:lnTo>
                    <a:pt x="74" y="729"/>
                  </a:lnTo>
                  <a:lnTo>
                    <a:pt x="76" y="725"/>
                  </a:lnTo>
                  <a:lnTo>
                    <a:pt x="76" y="725"/>
                  </a:lnTo>
                  <a:lnTo>
                    <a:pt x="74" y="724"/>
                  </a:lnTo>
                  <a:lnTo>
                    <a:pt x="73" y="720"/>
                  </a:lnTo>
                  <a:lnTo>
                    <a:pt x="71" y="716"/>
                  </a:lnTo>
                  <a:lnTo>
                    <a:pt x="71" y="714"/>
                  </a:lnTo>
                  <a:lnTo>
                    <a:pt x="71" y="714"/>
                  </a:lnTo>
                  <a:lnTo>
                    <a:pt x="71" y="705"/>
                  </a:lnTo>
                  <a:lnTo>
                    <a:pt x="73" y="692"/>
                  </a:lnTo>
                  <a:lnTo>
                    <a:pt x="73" y="692"/>
                  </a:lnTo>
                  <a:lnTo>
                    <a:pt x="71" y="673"/>
                  </a:lnTo>
                  <a:lnTo>
                    <a:pt x="71" y="664"/>
                  </a:lnTo>
                  <a:lnTo>
                    <a:pt x="73" y="657"/>
                  </a:lnTo>
                  <a:lnTo>
                    <a:pt x="73" y="657"/>
                  </a:lnTo>
                  <a:lnTo>
                    <a:pt x="82" y="675"/>
                  </a:lnTo>
                  <a:lnTo>
                    <a:pt x="93" y="696"/>
                  </a:lnTo>
                  <a:lnTo>
                    <a:pt x="93" y="696"/>
                  </a:lnTo>
                  <a:lnTo>
                    <a:pt x="99" y="701"/>
                  </a:lnTo>
                  <a:lnTo>
                    <a:pt x="100" y="703"/>
                  </a:lnTo>
                  <a:lnTo>
                    <a:pt x="102" y="707"/>
                  </a:lnTo>
                  <a:lnTo>
                    <a:pt x="102" y="707"/>
                  </a:lnTo>
                  <a:lnTo>
                    <a:pt x="100" y="711"/>
                  </a:lnTo>
                  <a:lnTo>
                    <a:pt x="97" y="714"/>
                  </a:lnTo>
                  <a:lnTo>
                    <a:pt x="87" y="722"/>
                  </a:lnTo>
                  <a:lnTo>
                    <a:pt x="87" y="722"/>
                  </a:lnTo>
                  <a:lnTo>
                    <a:pt x="82" y="729"/>
                  </a:lnTo>
                  <a:lnTo>
                    <a:pt x="78" y="737"/>
                  </a:lnTo>
                  <a:lnTo>
                    <a:pt x="76" y="740"/>
                  </a:lnTo>
                  <a:lnTo>
                    <a:pt x="76" y="742"/>
                  </a:lnTo>
                  <a:lnTo>
                    <a:pt x="78" y="746"/>
                  </a:lnTo>
                  <a:lnTo>
                    <a:pt x="82" y="750"/>
                  </a:lnTo>
                  <a:lnTo>
                    <a:pt x="82" y="750"/>
                  </a:lnTo>
                  <a:lnTo>
                    <a:pt x="74" y="755"/>
                  </a:lnTo>
                  <a:lnTo>
                    <a:pt x="67" y="761"/>
                  </a:lnTo>
                  <a:lnTo>
                    <a:pt x="67" y="761"/>
                  </a:lnTo>
                  <a:lnTo>
                    <a:pt x="67" y="750"/>
                  </a:lnTo>
                  <a:lnTo>
                    <a:pt x="67" y="744"/>
                  </a:lnTo>
                  <a:lnTo>
                    <a:pt x="69" y="738"/>
                  </a:lnTo>
                  <a:lnTo>
                    <a:pt x="69" y="73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40" name="Freeform 1567"/>
            <p:cNvSpPr>
              <a:spLocks noChangeAspect="1" noEditPoints="1"/>
            </p:cNvSpPr>
            <p:nvPr/>
          </p:nvSpPr>
          <p:spPr bwMode="auto">
            <a:xfrm>
              <a:off x="4432816" y="3962474"/>
              <a:ext cx="385008" cy="522000"/>
            </a:xfrm>
            <a:custGeom>
              <a:avLst/>
              <a:gdLst>
                <a:gd name="T0" fmla="*/ 333 w 593"/>
                <a:gd name="T1" fmla="*/ 24 h 804"/>
                <a:gd name="T2" fmla="*/ 340 w 593"/>
                <a:gd name="T3" fmla="*/ 75 h 804"/>
                <a:gd name="T4" fmla="*/ 340 w 593"/>
                <a:gd name="T5" fmla="*/ 116 h 804"/>
                <a:gd name="T6" fmla="*/ 370 w 593"/>
                <a:gd name="T7" fmla="*/ 129 h 804"/>
                <a:gd name="T8" fmla="*/ 400 w 593"/>
                <a:gd name="T9" fmla="*/ 142 h 804"/>
                <a:gd name="T10" fmla="*/ 432 w 593"/>
                <a:gd name="T11" fmla="*/ 194 h 804"/>
                <a:gd name="T12" fmla="*/ 484 w 593"/>
                <a:gd name="T13" fmla="*/ 179 h 804"/>
                <a:gd name="T14" fmla="*/ 512 w 593"/>
                <a:gd name="T15" fmla="*/ 145 h 804"/>
                <a:gd name="T16" fmla="*/ 552 w 593"/>
                <a:gd name="T17" fmla="*/ 138 h 804"/>
                <a:gd name="T18" fmla="*/ 592 w 593"/>
                <a:gd name="T19" fmla="*/ 145 h 804"/>
                <a:gd name="T20" fmla="*/ 560 w 593"/>
                <a:gd name="T21" fmla="*/ 168 h 804"/>
                <a:gd name="T22" fmla="*/ 526 w 593"/>
                <a:gd name="T23" fmla="*/ 181 h 804"/>
                <a:gd name="T24" fmla="*/ 493 w 593"/>
                <a:gd name="T25" fmla="*/ 237 h 804"/>
                <a:gd name="T26" fmla="*/ 435 w 593"/>
                <a:gd name="T27" fmla="*/ 276 h 804"/>
                <a:gd name="T28" fmla="*/ 383 w 593"/>
                <a:gd name="T29" fmla="*/ 246 h 804"/>
                <a:gd name="T30" fmla="*/ 379 w 593"/>
                <a:gd name="T31" fmla="*/ 292 h 804"/>
                <a:gd name="T32" fmla="*/ 383 w 593"/>
                <a:gd name="T33" fmla="*/ 350 h 804"/>
                <a:gd name="T34" fmla="*/ 385 w 593"/>
                <a:gd name="T35" fmla="*/ 385 h 804"/>
                <a:gd name="T36" fmla="*/ 398 w 593"/>
                <a:gd name="T37" fmla="*/ 464 h 804"/>
                <a:gd name="T38" fmla="*/ 409 w 593"/>
                <a:gd name="T39" fmla="*/ 568 h 804"/>
                <a:gd name="T40" fmla="*/ 422 w 593"/>
                <a:gd name="T41" fmla="*/ 640 h 804"/>
                <a:gd name="T42" fmla="*/ 437 w 593"/>
                <a:gd name="T43" fmla="*/ 731 h 804"/>
                <a:gd name="T44" fmla="*/ 461 w 593"/>
                <a:gd name="T45" fmla="*/ 776 h 804"/>
                <a:gd name="T46" fmla="*/ 443 w 593"/>
                <a:gd name="T47" fmla="*/ 804 h 804"/>
                <a:gd name="T48" fmla="*/ 385 w 593"/>
                <a:gd name="T49" fmla="*/ 771 h 804"/>
                <a:gd name="T50" fmla="*/ 379 w 593"/>
                <a:gd name="T51" fmla="*/ 733 h 804"/>
                <a:gd name="T52" fmla="*/ 352 w 593"/>
                <a:gd name="T53" fmla="*/ 631 h 804"/>
                <a:gd name="T54" fmla="*/ 298 w 593"/>
                <a:gd name="T55" fmla="*/ 473 h 804"/>
                <a:gd name="T56" fmla="*/ 251 w 593"/>
                <a:gd name="T57" fmla="*/ 592 h 804"/>
                <a:gd name="T58" fmla="*/ 229 w 593"/>
                <a:gd name="T59" fmla="*/ 720 h 804"/>
                <a:gd name="T60" fmla="*/ 214 w 593"/>
                <a:gd name="T61" fmla="*/ 780 h 804"/>
                <a:gd name="T62" fmla="*/ 134 w 593"/>
                <a:gd name="T63" fmla="*/ 802 h 804"/>
                <a:gd name="T64" fmla="*/ 143 w 593"/>
                <a:gd name="T65" fmla="*/ 771 h 804"/>
                <a:gd name="T66" fmla="*/ 158 w 593"/>
                <a:gd name="T67" fmla="*/ 733 h 804"/>
                <a:gd name="T68" fmla="*/ 167 w 593"/>
                <a:gd name="T69" fmla="*/ 707 h 804"/>
                <a:gd name="T70" fmla="*/ 186 w 593"/>
                <a:gd name="T71" fmla="*/ 609 h 804"/>
                <a:gd name="T72" fmla="*/ 192 w 593"/>
                <a:gd name="T73" fmla="*/ 560 h 804"/>
                <a:gd name="T74" fmla="*/ 199 w 593"/>
                <a:gd name="T75" fmla="*/ 451 h 804"/>
                <a:gd name="T76" fmla="*/ 212 w 593"/>
                <a:gd name="T77" fmla="*/ 393 h 804"/>
                <a:gd name="T78" fmla="*/ 216 w 593"/>
                <a:gd name="T79" fmla="*/ 363 h 804"/>
                <a:gd name="T80" fmla="*/ 221 w 593"/>
                <a:gd name="T81" fmla="*/ 294 h 804"/>
                <a:gd name="T82" fmla="*/ 210 w 593"/>
                <a:gd name="T83" fmla="*/ 235 h 804"/>
                <a:gd name="T84" fmla="*/ 134 w 593"/>
                <a:gd name="T85" fmla="*/ 263 h 804"/>
                <a:gd name="T86" fmla="*/ 86 w 593"/>
                <a:gd name="T87" fmla="*/ 201 h 804"/>
                <a:gd name="T88" fmla="*/ 61 w 593"/>
                <a:gd name="T89" fmla="*/ 138 h 804"/>
                <a:gd name="T90" fmla="*/ 4 w 593"/>
                <a:gd name="T91" fmla="*/ 125 h 804"/>
                <a:gd name="T92" fmla="*/ 11 w 593"/>
                <a:gd name="T93" fmla="*/ 116 h 804"/>
                <a:gd name="T94" fmla="*/ 45 w 593"/>
                <a:gd name="T95" fmla="*/ 106 h 804"/>
                <a:gd name="T96" fmla="*/ 89 w 593"/>
                <a:gd name="T97" fmla="*/ 123 h 804"/>
                <a:gd name="T98" fmla="*/ 125 w 593"/>
                <a:gd name="T99" fmla="*/ 184 h 804"/>
                <a:gd name="T100" fmla="*/ 141 w 593"/>
                <a:gd name="T101" fmla="*/ 207 h 804"/>
                <a:gd name="T102" fmla="*/ 169 w 593"/>
                <a:gd name="T103" fmla="*/ 175 h 804"/>
                <a:gd name="T104" fmla="*/ 216 w 593"/>
                <a:gd name="T105" fmla="*/ 134 h 804"/>
                <a:gd name="T106" fmla="*/ 246 w 593"/>
                <a:gd name="T107" fmla="*/ 123 h 804"/>
                <a:gd name="T108" fmla="*/ 268 w 593"/>
                <a:gd name="T109" fmla="*/ 90 h 804"/>
                <a:gd name="T110" fmla="*/ 249 w 593"/>
                <a:gd name="T111" fmla="*/ 36 h 804"/>
                <a:gd name="T112" fmla="*/ 272 w 593"/>
                <a:gd name="T113" fmla="*/ 4 h 804"/>
                <a:gd name="T114" fmla="*/ 526 w 593"/>
                <a:gd name="T115" fmla="*/ 155 h 804"/>
                <a:gd name="T116" fmla="*/ 528 w 593"/>
                <a:gd name="T117" fmla="*/ 15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3" h="804">
                  <a:moveTo>
                    <a:pt x="294" y="0"/>
                  </a:moveTo>
                  <a:lnTo>
                    <a:pt x="294" y="0"/>
                  </a:lnTo>
                  <a:lnTo>
                    <a:pt x="305" y="0"/>
                  </a:lnTo>
                  <a:lnTo>
                    <a:pt x="314" y="2"/>
                  </a:lnTo>
                  <a:lnTo>
                    <a:pt x="322" y="6"/>
                  </a:lnTo>
                  <a:lnTo>
                    <a:pt x="327" y="11"/>
                  </a:lnTo>
                  <a:lnTo>
                    <a:pt x="327" y="11"/>
                  </a:lnTo>
                  <a:lnTo>
                    <a:pt x="333" y="17"/>
                  </a:lnTo>
                  <a:lnTo>
                    <a:pt x="333" y="17"/>
                  </a:lnTo>
                  <a:lnTo>
                    <a:pt x="333" y="24"/>
                  </a:lnTo>
                  <a:lnTo>
                    <a:pt x="333" y="24"/>
                  </a:lnTo>
                  <a:lnTo>
                    <a:pt x="337" y="30"/>
                  </a:lnTo>
                  <a:lnTo>
                    <a:pt x="337" y="30"/>
                  </a:lnTo>
                  <a:lnTo>
                    <a:pt x="337" y="38"/>
                  </a:lnTo>
                  <a:lnTo>
                    <a:pt x="337" y="38"/>
                  </a:lnTo>
                  <a:lnTo>
                    <a:pt x="340" y="47"/>
                  </a:lnTo>
                  <a:lnTo>
                    <a:pt x="344" y="56"/>
                  </a:lnTo>
                  <a:lnTo>
                    <a:pt x="344" y="56"/>
                  </a:lnTo>
                  <a:lnTo>
                    <a:pt x="344" y="65"/>
                  </a:lnTo>
                  <a:lnTo>
                    <a:pt x="340" y="75"/>
                  </a:lnTo>
                  <a:lnTo>
                    <a:pt x="340" y="75"/>
                  </a:lnTo>
                  <a:lnTo>
                    <a:pt x="335" y="77"/>
                  </a:lnTo>
                  <a:lnTo>
                    <a:pt x="335" y="77"/>
                  </a:lnTo>
                  <a:lnTo>
                    <a:pt x="333" y="84"/>
                  </a:lnTo>
                  <a:lnTo>
                    <a:pt x="331" y="91"/>
                  </a:lnTo>
                  <a:lnTo>
                    <a:pt x="329" y="110"/>
                  </a:lnTo>
                  <a:lnTo>
                    <a:pt x="329" y="110"/>
                  </a:lnTo>
                  <a:lnTo>
                    <a:pt x="333" y="110"/>
                  </a:lnTo>
                  <a:lnTo>
                    <a:pt x="335" y="112"/>
                  </a:lnTo>
                  <a:lnTo>
                    <a:pt x="340" y="116"/>
                  </a:lnTo>
                  <a:lnTo>
                    <a:pt x="340" y="116"/>
                  </a:lnTo>
                  <a:lnTo>
                    <a:pt x="348" y="117"/>
                  </a:lnTo>
                  <a:lnTo>
                    <a:pt x="348" y="117"/>
                  </a:lnTo>
                  <a:lnTo>
                    <a:pt x="352" y="121"/>
                  </a:lnTo>
                  <a:lnTo>
                    <a:pt x="357" y="123"/>
                  </a:lnTo>
                  <a:lnTo>
                    <a:pt x="357" y="123"/>
                  </a:lnTo>
                  <a:lnTo>
                    <a:pt x="363" y="123"/>
                  </a:lnTo>
                  <a:lnTo>
                    <a:pt x="363" y="123"/>
                  </a:lnTo>
                  <a:lnTo>
                    <a:pt x="366" y="127"/>
                  </a:lnTo>
                  <a:lnTo>
                    <a:pt x="370" y="129"/>
                  </a:lnTo>
                  <a:lnTo>
                    <a:pt x="370" y="129"/>
                  </a:lnTo>
                  <a:lnTo>
                    <a:pt x="374" y="127"/>
                  </a:lnTo>
                  <a:lnTo>
                    <a:pt x="379" y="127"/>
                  </a:lnTo>
                  <a:lnTo>
                    <a:pt x="379" y="127"/>
                  </a:lnTo>
                  <a:lnTo>
                    <a:pt x="383" y="131"/>
                  </a:lnTo>
                  <a:lnTo>
                    <a:pt x="385" y="132"/>
                  </a:lnTo>
                  <a:lnTo>
                    <a:pt x="385" y="132"/>
                  </a:lnTo>
                  <a:lnTo>
                    <a:pt x="391" y="134"/>
                  </a:lnTo>
                  <a:lnTo>
                    <a:pt x="394" y="136"/>
                  </a:lnTo>
                  <a:lnTo>
                    <a:pt x="400" y="142"/>
                  </a:lnTo>
                  <a:lnTo>
                    <a:pt x="400" y="142"/>
                  </a:lnTo>
                  <a:lnTo>
                    <a:pt x="407" y="149"/>
                  </a:lnTo>
                  <a:lnTo>
                    <a:pt x="415" y="158"/>
                  </a:lnTo>
                  <a:lnTo>
                    <a:pt x="420" y="168"/>
                  </a:lnTo>
                  <a:lnTo>
                    <a:pt x="422" y="179"/>
                  </a:lnTo>
                  <a:lnTo>
                    <a:pt x="422" y="179"/>
                  </a:lnTo>
                  <a:lnTo>
                    <a:pt x="430" y="184"/>
                  </a:lnTo>
                  <a:lnTo>
                    <a:pt x="432" y="188"/>
                  </a:lnTo>
                  <a:lnTo>
                    <a:pt x="432" y="194"/>
                  </a:lnTo>
                  <a:lnTo>
                    <a:pt x="432" y="194"/>
                  </a:lnTo>
                  <a:lnTo>
                    <a:pt x="439" y="207"/>
                  </a:lnTo>
                  <a:lnTo>
                    <a:pt x="445" y="212"/>
                  </a:lnTo>
                  <a:lnTo>
                    <a:pt x="450" y="218"/>
                  </a:lnTo>
                  <a:lnTo>
                    <a:pt x="450" y="218"/>
                  </a:lnTo>
                  <a:lnTo>
                    <a:pt x="456" y="211"/>
                  </a:lnTo>
                  <a:lnTo>
                    <a:pt x="459" y="207"/>
                  </a:lnTo>
                  <a:lnTo>
                    <a:pt x="465" y="203"/>
                  </a:lnTo>
                  <a:lnTo>
                    <a:pt x="465" y="203"/>
                  </a:lnTo>
                  <a:lnTo>
                    <a:pt x="474" y="192"/>
                  </a:lnTo>
                  <a:lnTo>
                    <a:pt x="484" y="179"/>
                  </a:lnTo>
                  <a:lnTo>
                    <a:pt x="484" y="179"/>
                  </a:lnTo>
                  <a:lnTo>
                    <a:pt x="491" y="168"/>
                  </a:lnTo>
                  <a:lnTo>
                    <a:pt x="495" y="162"/>
                  </a:lnTo>
                  <a:lnTo>
                    <a:pt x="497" y="157"/>
                  </a:lnTo>
                  <a:lnTo>
                    <a:pt x="497" y="157"/>
                  </a:lnTo>
                  <a:lnTo>
                    <a:pt x="502" y="153"/>
                  </a:lnTo>
                  <a:lnTo>
                    <a:pt x="508" y="151"/>
                  </a:lnTo>
                  <a:lnTo>
                    <a:pt x="508" y="151"/>
                  </a:lnTo>
                  <a:lnTo>
                    <a:pt x="510" y="147"/>
                  </a:lnTo>
                  <a:lnTo>
                    <a:pt x="512" y="145"/>
                  </a:lnTo>
                  <a:lnTo>
                    <a:pt x="517" y="144"/>
                  </a:lnTo>
                  <a:lnTo>
                    <a:pt x="526" y="142"/>
                  </a:lnTo>
                  <a:lnTo>
                    <a:pt x="534" y="140"/>
                  </a:lnTo>
                  <a:lnTo>
                    <a:pt x="534" y="140"/>
                  </a:lnTo>
                  <a:lnTo>
                    <a:pt x="543" y="134"/>
                  </a:lnTo>
                  <a:lnTo>
                    <a:pt x="547" y="132"/>
                  </a:lnTo>
                  <a:lnTo>
                    <a:pt x="551" y="132"/>
                  </a:lnTo>
                  <a:lnTo>
                    <a:pt x="551" y="132"/>
                  </a:lnTo>
                  <a:lnTo>
                    <a:pt x="552" y="136"/>
                  </a:lnTo>
                  <a:lnTo>
                    <a:pt x="552" y="138"/>
                  </a:lnTo>
                  <a:lnTo>
                    <a:pt x="551" y="142"/>
                  </a:lnTo>
                  <a:lnTo>
                    <a:pt x="545" y="145"/>
                  </a:lnTo>
                  <a:lnTo>
                    <a:pt x="539" y="149"/>
                  </a:lnTo>
                  <a:lnTo>
                    <a:pt x="539" y="149"/>
                  </a:lnTo>
                  <a:lnTo>
                    <a:pt x="558" y="151"/>
                  </a:lnTo>
                  <a:lnTo>
                    <a:pt x="567" y="151"/>
                  </a:lnTo>
                  <a:lnTo>
                    <a:pt x="577" y="149"/>
                  </a:lnTo>
                  <a:lnTo>
                    <a:pt x="577" y="149"/>
                  </a:lnTo>
                  <a:lnTo>
                    <a:pt x="586" y="145"/>
                  </a:lnTo>
                  <a:lnTo>
                    <a:pt x="592" y="145"/>
                  </a:lnTo>
                  <a:lnTo>
                    <a:pt x="593" y="147"/>
                  </a:lnTo>
                  <a:lnTo>
                    <a:pt x="593" y="149"/>
                  </a:lnTo>
                  <a:lnTo>
                    <a:pt x="593" y="149"/>
                  </a:lnTo>
                  <a:lnTo>
                    <a:pt x="590" y="153"/>
                  </a:lnTo>
                  <a:lnTo>
                    <a:pt x="586" y="157"/>
                  </a:lnTo>
                  <a:lnTo>
                    <a:pt x="586" y="157"/>
                  </a:lnTo>
                  <a:lnTo>
                    <a:pt x="575" y="162"/>
                  </a:lnTo>
                  <a:lnTo>
                    <a:pt x="566" y="168"/>
                  </a:lnTo>
                  <a:lnTo>
                    <a:pt x="566" y="168"/>
                  </a:lnTo>
                  <a:lnTo>
                    <a:pt x="560" y="168"/>
                  </a:lnTo>
                  <a:lnTo>
                    <a:pt x="560" y="168"/>
                  </a:lnTo>
                  <a:lnTo>
                    <a:pt x="556" y="170"/>
                  </a:lnTo>
                  <a:lnTo>
                    <a:pt x="556" y="170"/>
                  </a:lnTo>
                  <a:lnTo>
                    <a:pt x="547" y="170"/>
                  </a:lnTo>
                  <a:lnTo>
                    <a:pt x="547" y="170"/>
                  </a:lnTo>
                  <a:lnTo>
                    <a:pt x="541" y="170"/>
                  </a:lnTo>
                  <a:lnTo>
                    <a:pt x="534" y="171"/>
                  </a:lnTo>
                  <a:lnTo>
                    <a:pt x="534" y="171"/>
                  </a:lnTo>
                  <a:lnTo>
                    <a:pt x="530" y="175"/>
                  </a:lnTo>
                  <a:lnTo>
                    <a:pt x="526" y="181"/>
                  </a:lnTo>
                  <a:lnTo>
                    <a:pt x="526" y="181"/>
                  </a:lnTo>
                  <a:lnTo>
                    <a:pt x="523" y="192"/>
                  </a:lnTo>
                  <a:lnTo>
                    <a:pt x="523" y="192"/>
                  </a:lnTo>
                  <a:lnTo>
                    <a:pt x="519" y="199"/>
                  </a:lnTo>
                  <a:lnTo>
                    <a:pt x="513" y="207"/>
                  </a:lnTo>
                  <a:lnTo>
                    <a:pt x="513" y="207"/>
                  </a:lnTo>
                  <a:lnTo>
                    <a:pt x="510" y="216"/>
                  </a:lnTo>
                  <a:lnTo>
                    <a:pt x="504" y="224"/>
                  </a:lnTo>
                  <a:lnTo>
                    <a:pt x="504" y="224"/>
                  </a:lnTo>
                  <a:lnTo>
                    <a:pt x="493" y="237"/>
                  </a:lnTo>
                  <a:lnTo>
                    <a:pt x="493" y="237"/>
                  </a:lnTo>
                  <a:lnTo>
                    <a:pt x="480" y="251"/>
                  </a:lnTo>
                  <a:lnTo>
                    <a:pt x="469" y="266"/>
                  </a:lnTo>
                  <a:lnTo>
                    <a:pt x="469" y="266"/>
                  </a:lnTo>
                  <a:lnTo>
                    <a:pt x="463" y="276"/>
                  </a:lnTo>
                  <a:lnTo>
                    <a:pt x="458" y="277"/>
                  </a:lnTo>
                  <a:lnTo>
                    <a:pt x="454" y="279"/>
                  </a:lnTo>
                  <a:lnTo>
                    <a:pt x="454" y="279"/>
                  </a:lnTo>
                  <a:lnTo>
                    <a:pt x="445" y="279"/>
                  </a:lnTo>
                  <a:lnTo>
                    <a:pt x="435" y="276"/>
                  </a:lnTo>
                  <a:lnTo>
                    <a:pt x="430" y="270"/>
                  </a:lnTo>
                  <a:lnTo>
                    <a:pt x="422" y="266"/>
                  </a:lnTo>
                  <a:lnTo>
                    <a:pt x="422" y="266"/>
                  </a:lnTo>
                  <a:lnTo>
                    <a:pt x="404" y="248"/>
                  </a:lnTo>
                  <a:lnTo>
                    <a:pt x="385" y="229"/>
                  </a:lnTo>
                  <a:lnTo>
                    <a:pt x="385" y="229"/>
                  </a:lnTo>
                  <a:lnTo>
                    <a:pt x="387" y="233"/>
                  </a:lnTo>
                  <a:lnTo>
                    <a:pt x="385" y="237"/>
                  </a:lnTo>
                  <a:lnTo>
                    <a:pt x="383" y="246"/>
                  </a:lnTo>
                  <a:lnTo>
                    <a:pt x="383" y="246"/>
                  </a:lnTo>
                  <a:lnTo>
                    <a:pt x="383" y="255"/>
                  </a:lnTo>
                  <a:lnTo>
                    <a:pt x="383" y="255"/>
                  </a:lnTo>
                  <a:lnTo>
                    <a:pt x="383" y="261"/>
                  </a:lnTo>
                  <a:lnTo>
                    <a:pt x="383" y="261"/>
                  </a:lnTo>
                  <a:lnTo>
                    <a:pt x="383" y="270"/>
                  </a:lnTo>
                  <a:lnTo>
                    <a:pt x="383" y="270"/>
                  </a:lnTo>
                  <a:lnTo>
                    <a:pt x="381" y="279"/>
                  </a:lnTo>
                  <a:lnTo>
                    <a:pt x="378" y="287"/>
                  </a:lnTo>
                  <a:lnTo>
                    <a:pt x="378" y="287"/>
                  </a:lnTo>
                  <a:lnTo>
                    <a:pt x="379" y="292"/>
                  </a:lnTo>
                  <a:lnTo>
                    <a:pt x="379" y="298"/>
                  </a:lnTo>
                  <a:lnTo>
                    <a:pt x="379" y="311"/>
                  </a:lnTo>
                  <a:lnTo>
                    <a:pt x="379" y="311"/>
                  </a:lnTo>
                  <a:lnTo>
                    <a:pt x="381" y="322"/>
                  </a:lnTo>
                  <a:lnTo>
                    <a:pt x="381" y="322"/>
                  </a:lnTo>
                  <a:lnTo>
                    <a:pt x="381" y="331"/>
                  </a:lnTo>
                  <a:lnTo>
                    <a:pt x="379" y="339"/>
                  </a:lnTo>
                  <a:lnTo>
                    <a:pt x="379" y="339"/>
                  </a:lnTo>
                  <a:lnTo>
                    <a:pt x="381" y="344"/>
                  </a:lnTo>
                  <a:lnTo>
                    <a:pt x="383" y="350"/>
                  </a:lnTo>
                  <a:lnTo>
                    <a:pt x="383" y="350"/>
                  </a:lnTo>
                  <a:lnTo>
                    <a:pt x="383" y="356"/>
                  </a:lnTo>
                  <a:lnTo>
                    <a:pt x="381" y="361"/>
                  </a:lnTo>
                  <a:lnTo>
                    <a:pt x="381" y="361"/>
                  </a:lnTo>
                  <a:lnTo>
                    <a:pt x="385" y="367"/>
                  </a:lnTo>
                  <a:lnTo>
                    <a:pt x="387" y="369"/>
                  </a:lnTo>
                  <a:lnTo>
                    <a:pt x="387" y="372"/>
                  </a:lnTo>
                  <a:lnTo>
                    <a:pt x="387" y="372"/>
                  </a:lnTo>
                  <a:lnTo>
                    <a:pt x="387" y="380"/>
                  </a:lnTo>
                  <a:lnTo>
                    <a:pt x="385" y="385"/>
                  </a:lnTo>
                  <a:lnTo>
                    <a:pt x="385" y="385"/>
                  </a:lnTo>
                  <a:lnTo>
                    <a:pt x="387" y="400"/>
                  </a:lnTo>
                  <a:lnTo>
                    <a:pt x="391" y="413"/>
                  </a:lnTo>
                  <a:lnTo>
                    <a:pt x="391" y="413"/>
                  </a:lnTo>
                  <a:lnTo>
                    <a:pt x="396" y="430"/>
                  </a:lnTo>
                  <a:lnTo>
                    <a:pt x="400" y="439"/>
                  </a:lnTo>
                  <a:lnTo>
                    <a:pt x="400" y="449"/>
                  </a:lnTo>
                  <a:lnTo>
                    <a:pt x="400" y="449"/>
                  </a:lnTo>
                  <a:lnTo>
                    <a:pt x="400" y="456"/>
                  </a:lnTo>
                  <a:lnTo>
                    <a:pt x="398" y="464"/>
                  </a:lnTo>
                  <a:lnTo>
                    <a:pt x="398" y="464"/>
                  </a:lnTo>
                  <a:lnTo>
                    <a:pt x="400" y="469"/>
                  </a:lnTo>
                  <a:lnTo>
                    <a:pt x="400" y="469"/>
                  </a:lnTo>
                  <a:lnTo>
                    <a:pt x="406" y="506"/>
                  </a:lnTo>
                  <a:lnTo>
                    <a:pt x="406" y="506"/>
                  </a:lnTo>
                  <a:lnTo>
                    <a:pt x="407" y="516"/>
                  </a:lnTo>
                  <a:lnTo>
                    <a:pt x="409" y="527"/>
                  </a:lnTo>
                  <a:lnTo>
                    <a:pt x="409" y="527"/>
                  </a:lnTo>
                  <a:lnTo>
                    <a:pt x="411" y="555"/>
                  </a:lnTo>
                  <a:lnTo>
                    <a:pt x="409" y="568"/>
                  </a:lnTo>
                  <a:lnTo>
                    <a:pt x="409" y="581"/>
                  </a:lnTo>
                  <a:lnTo>
                    <a:pt x="409" y="581"/>
                  </a:lnTo>
                  <a:lnTo>
                    <a:pt x="411" y="588"/>
                  </a:lnTo>
                  <a:lnTo>
                    <a:pt x="415" y="596"/>
                  </a:lnTo>
                  <a:lnTo>
                    <a:pt x="417" y="612"/>
                  </a:lnTo>
                  <a:lnTo>
                    <a:pt x="417" y="612"/>
                  </a:lnTo>
                  <a:lnTo>
                    <a:pt x="419" y="618"/>
                  </a:lnTo>
                  <a:lnTo>
                    <a:pt x="419" y="618"/>
                  </a:lnTo>
                  <a:lnTo>
                    <a:pt x="420" y="629"/>
                  </a:lnTo>
                  <a:lnTo>
                    <a:pt x="422" y="640"/>
                  </a:lnTo>
                  <a:lnTo>
                    <a:pt x="422" y="640"/>
                  </a:lnTo>
                  <a:lnTo>
                    <a:pt x="426" y="677"/>
                  </a:lnTo>
                  <a:lnTo>
                    <a:pt x="426" y="696"/>
                  </a:lnTo>
                  <a:lnTo>
                    <a:pt x="424" y="713"/>
                  </a:lnTo>
                  <a:lnTo>
                    <a:pt x="424" y="713"/>
                  </a:lnTo>
                  <a:lnTo>
                    <a:pt x="432" y="718"/>
                  </a:lnTo>
                  <a:lnTo>
                    <a:pt x="439" y="720"/>
                  </a:lnTo>
                  <a:lnTo>
                    <a:pt x="439" y="720"/>
                  </a:lnTo>
                  <a:lnTo>
                    <a:pt x="439" y="726"/>
                  </a:lnTo>
                  <a:lnTo>
                    <a:pt x="437" y="731"/>
                  </a:lnTo>
                  <a:lnTo>
                    <a:pt x="433" y="741"/>
                  </a:lnTo>
                  <a:lnTo>
                    <a:pt x="433" y="741"/>
                  </a:lnTo>
                  <a:lnTo>
                    <a:pt x="441" y="744"/>
                  </a:lnTo>
                  <a:lnTo>
                    <a:pt x="445" y="752"/>
                  </a:lnTo>
                  <a:lnTo>
                    <a:pt x="446" y="759"/>
                  </a:lnTo>
                  <a:lnTo>
                    <a:pt x="450" y="765"/>
                  </a:lnTo>
                  <a:lnTo>
                    <a:pt x="450" y="765"/>
                  </a:lnTo>
                  <a:lnTo>
                    <a:pt x="456" y="771"/>
                  </a:lnTo>
                  <a:lnTo>
                    <a:pt x="461" y="776"/>
                  </a:lnTo>
                  <a:lnTo>
                    <a:pt x="461" y="776"/>
                  </a:lnTo>
                  <a:lnTo>
                    <a:pt x="467" y="782"/>
                  </a:lnTo>
                  <a:lnTo>
                    <a:pt x="467" y="782"/>
                  </a:lnTo>
                  <a:lnTo>
                    <a:pt x="471" y="787"/>
                  </a:lnTo>
                  <a:lnTo>
                    <a:pt x="474" y="793"/>
                  </a:lnTo>
                  <a:lnTo>
                    <a:pt x="474" y="793"/>
                  </a:lnTo>
                  <a:lnTo>
                    <a:pt x="474" y="797"/>
                  </a:lnTo>
                  <a:lnTo>
                    <a:pt x="474" y="800"/>
                  </a:lnTo>
                  <a:lnTo>
                    <a:pt x="474" y="800"/>
                  </a:lnTo>
                  <a:lnTo>
                    <a:pt x="459" y="802"/>
                  </a:lnTo>
                  <a:lnTo>
                    <a:pt x="443" y="804"/>
                  </a:lnTo>
                  <a:lnTo>
                    <a:pt x="430" y="800"/>
                  </a:lnTo>
                  <a:lnTo>
                    <a:pt x="417" y="797"/>
                  </a:lnTo>
                  <a:lnTo>
                    <a:pt x="417" y="797"/>
                  </a:lnTo>
                  <a:lnTo>
                    <a:pt x="409" y="791"/>
                  </a:lnTo>
                  <a:lnTo>
                    <a:pt x="409" y="791"/>
                  </a:lnTo>
                  <a:lnTo>
                    <a:pt x="396" y="785"/>
                  </a:lnTo>
                  <a:lnTo>
                    <a:pt x="389" y="784"/>
                  </a:lnTo>
                  <a:lnTo>
                    <a:pt x="385" y="780"/>
                  </a:lnTo>
                  <a:lnTo>
                    <a:pt x="385" y="780"/>
                  </a:lnTo>
                  <a:lnTo>
                    <a:pt x="385" y="771"/>
                  </a:lnTo>
                  <a:lnTo>
                    <a:pt x="387" y="761"/>
                  </a:lnTo>
                  <a:lnTo>
                    <a:pt x="387" y="761"/>
                  </a:lnTo>
                  <a:lnTo>
                    <a:pt x="385" y="756"/>
                  </a:lnTo>
                  <a:lnTo>
                    <a:pt x="383" y="752"/>
                  </a:lnTo>
                  <a:lnTo>
                    <a:pt x="383" y="752"/>
                  </a:lnTo>
                  <a:lnTo>
                    <a:pt x="381" y="746"/>
                  </a:lnTo>
                  <a:lnTo>
                    <a:pt x="381" y="746"/>
                  </a:lnTo>
                  <a:lnTo>
                    <a:pt x="381" y="741"/>
                  </a:lnTo>
                  <a:lnTo>
                    <a:pt x="381" y="741"/>
                  </a:lnTo>
                  <a:lnTo>
                    <a:pt x="379" y="733"/>
                  </a:lnTo>
                  <a:lnTo>
                    <a:pt x="378" y="726"/>
                  </a:lnTo>
                  <a:lnTo>
                    <a:pt x="370" y="713"/>
                  </a:lnTo>
                  <a:lnTo>
                    <a:pt x="370" y="713"/>
                  </a:lnTo>
                  <a:lnTo>
                    <a:pt x="365" y="700"/>
                  </a:lnTo>
                  <a:lnTo>
                    <a:pt x="361" y="685"/>
                  </a:lnTo>
                  <a:lnTo>
                    <a:pt x="355" y="653"/>
                  </a:lnTo>
                  <a:lnTo>
                    <a:pt x="355" y="653"/>
                  </a:lnTo>
                  <a:lnTo>
                    <a:pt x="352" y="642"/>
                  </a:lnTo>
                  <a:lnTo>
                    <a:pt x="352" y="631"/>
                  </a:lnTo>
                  <a:lnTo>
                    <a:pt x="352" y="631"/>
                  </a:lnTo>
                  <a:lnTo>
                    <a:pt x="352" y="620"/>
                  </a:lnTo>
                  <a:lnTo>
                    <a:pt x="352" y="620"/>
                  </a:lnTo>
                  <a:lnTo>
                    <a:pt x="350" y="609"/>
                  </a:lnTo>
                  <a:lnTo>
                    <a:pt x="346" y="599"/>
                  </a:lnTo>
                  <a:lnTo>
                    <a:pt x="346" y="599"/>
                  </a:lnTo>
                  <a:lnTo>
                    <a:pt x="342" y="581"/>
                  </a:lnTo>
                  <a:lnTo>
                    <a:pt x="337" y="564"/>
                  </a:lnTo>
                  <a:lnTo>
                    <a:pt x="326" y="532"/>
                  </a:lnTo>
                  <a:lnTo>
                    <a:pt x="311" y="503"/>
                  </a:lnTo>
                  <a:lnTo>
                    <a:pt x="298" y="473"/>
                  </a:lnTo>
                  <a:lnTo>
                    <a:pt x="298" y="473"/>
                  </a:lnTo>
                  <a:lnTo>
                    <a:pt x="285" y="499"/>
                  </a:lnTo>
                  <a:lnTo>
                    <a:pt x="285" y="499"/>
                  </a:lnTo>
                  <a:lnTo>
                    <a:pt x="279" y="512"/>
                  </a:lnTo>
                  <a:lnTo>
                    <a:pt x="279" y="512"/>
                  </a:lnTo>
                  <a:lnTo>
                    <a:pt x="264" y="557"/>
                  </a:lnTo>
                  <a:lnTo>
                    <a:pt x="264" y="557"/>
                  </a:lnTo>
                  <a:lnTo>
                    <a:pt x="253" y="584"/>
                  </a:lnTo>
                  <a:lnTo>
                    <a:pt x="253" y="584"/>
                  </a:lnTo>
                  <a:lnTo>
                    <a:pt x="251" y="592"/>
                  </a:lnTo>
                  <a:lnTo>
                    <a:pt x="249" y="601"/>
                  </a:lnTo>
                  <a:lnTo>
                    <a:pt x="249" y="601"/>
                  </a:lnTo>
                  <a:lnTo>
                    <a:pt x="246" y="611"/>
                  </a:lnTo>
                  <a:lnTo>
                    <a:pt x="244" y="620"/>
                  </a:lnTo>
                  <a:lnTo>
                    <a:pt x="244" y="620"/>
                  </a:lnTo>
                  <a:lnTo>
                    <a:pt x="240" y="661"/>
                  </a:lnTo>
                  <a:lnTo>
                    <a:pt x="238" y="679"/>
                  </a:lnTo>
                  <a:lnTo>
                    <a:pt x="234" y="696"/>
                  </a:lnTo>
                  <a:lnTo>
                    <a:pt x="234" y="696"/>
                  </a:lnTo>
                  <a:lnTo>
                    <a:pt x="229" y="720"/>
                  </a:lnTo>
                  <a:lnTo>
                    <a:pt x="221" y="741"/>
                  </a:lnTo>
                  <a:lnTo>
                    <a:pt x="221" y="741"/>
                  </a:lnTo>
                  <a:lnTo>
                    <a:pt x="218" y="748"/>
                  </a:lnTo>
                  <a:lnTo>
                    <a:pt x="214" y="754"/>
                  </a:lnTo>
                  <a:lnTo>
                    <a:pt x="214" y="754"/>
                  </a:lnTo>
                  <a:lnTo>
                    <a:pt x="212" y="757"/>
                  </a:lnTo>
                  <a:lnTo>
                    <a:pt x="212" y="761"/>
                  </a:lnTo>
                  <a:lnTo>
                    <a:pt x="212" y="761"/>
                  </a:lnTo>
                  <a:lnTo>
                    <a:pt x="214" y="780"/>
                  </a:lnTo>
                  <a:lnTo>
                    <a:pt x="214" y="780"/>
                  </a:lnTo>
                  <a:lnTo>
                    <a:pt x="210" y="784"/>
                  </a:lnTo>
                  <a:lnTo>
                    <a:pt x="205" y="785"/>
                  </a:lnTo>
                  <a:lnTo>
                    <a:pt x="192" y="791"/>
                  </a:lnTo>
                  <a:lnTo>
                    <a:pt x="192" y="791"/>
                  </a:lnTo>
                  <a:lnTo>
                    <a:pt x="182" y="797"/>
                  </a:lnTo>
                  <a:lnTo>
                    <a:pt x="171" y="800"/>
                  </a:lnTo>
                  <a:lnTo>
                    <a:pt x="171" y="800"/>
                  </a:lnTo>
                  <a:lnTo>
                    <a:pt x="160" y="802"/>
                  </a:lnTo>
                  <a:lnTo>
                    <a:pt x="147" y="804"/>
                  </a:lnTo>
                  <a:lnTo>
                    <a:pt x="134" y="802"/>
                  </a:lnTo>
                  <a:lnTo>
                    <a:pt x="123" y="800"/>
                  </a:lnTo>
                  <a:lnTo>
                    <a:pt x="123" y="800"/>
                  </a:lnTo>
                  <a:lnTo>
                    <a:pt x="123" y="797"/>
                  </a:lnTo>
                  <a:lnTo>
                    <a:pt x="123" y="793"/>
                  </a:lnTo>
                  <a:lnTo>
                    <a:pt x="128" y="785"/>
                  </a:lnTo>
                  <a:lnTo>
                    <a:pt x="128" y="785"/>
                  </a:lnTo>
                  <a:lnTo>
                    <a:pt x="132" y="782"/>
                  </a:lnTo>
                  <a:lnTo>
                    <a:pt x="138" y="776"/>
                  </a:lnTo>
                  <a:lnTo>
                    <a:pt x="138" y="776"/>
                  </a:lnTo>
                  <a:lnTo>
                    <a:pt x="143" y="771"/>
                  </a:lnTo>
                  <a:lnTo>
                    <a:pt x="147" y="767"/>
                  </a:lnTo>
                  <a:lnTo>
                    <a:pt x="149" y="763"/>
                  </a:lnTo>
                  <a:lnTo>
                    <a:pt x="149" y="763"/>
                  </a:lnTo>
                  <a:lnTo>
                    <a:pt x="151" y="756"/>
                  </a:lnTo>
                  <a:lnTo>
                    <a:pt x="151" y="756"/>
                  </a:lnTo>
                  <a:lnTo>
                    <a:pt x="156" y="748"/>
                  </a:lnTo>
                  <a:lnTo>
                    <a:pt x="160" y="746"/>
                  </a:lnTo>
                  <a:lnTo>
                    <a:pt x="162" y="743"/>
                  </a:lnTo>
                  <a:lnTo>
                    <a:pt x="162" y="743"/>
                  </a:lnTo>
                  <a:lnTo>
                    <a:pt x="158" y="733"/>
                  </a:lnTo>
                  <a:lnTo>
                    <a:pt x="158" y="730"/>
                  </a:lnTo>
                  <a:lnTo>
                    <a:pt x="160" y="724"/>
                  </a:lnTo>
                  <a:lnTo>
                    <a:pt x="160" y="724"/>
                  </a:lnTo>
                  <a:lnTo>
                    <a:pt x="162" y="722"/>
                  </a:lnTo>
                  <a:lnTo>
                    <a:pt x="166" y="718"/>
                  </a:lnTo>
                  <a:lnTo>
                    <a:pt x="167" y="717"/>
                  </a:lnTo>
                  <a:lnTo>
                    <a:pt x="169" y="713"/>
                  </a:lnTo>
                  <a:lnTo>
                    <a:pt x="169" y="713"/>
                  </a:lnTo>
                  <a:lnTo>
                    <a:pt x="167" y="707"/>
                  </a:lnTo>
                  <a:lnTo>
                    <a:pt x="167" y="707"/>
                  </a:lnTo>
                  <a:lnTo>
                    <a:pt x="167" y="698"/>
                  </a:lnTo>
                  <a:lnTo>
                    <a:pt x="169" y="689"/>
                  </a:lnTo>
                  <a:lnTo>
                    <a:pt x="173" y="670"/>
                  </a:lnTo>
                  <a:lnTo>
                    <a:pt x="173" y="670"/>
                  </a:lnTo>
                  <a:lnTo>
                    <a:pt x="175" y="648"/>
                  </a:lnTo>
                  <a:lnTo>
                    <a:pt x="179" y="624"/>
                  </a:lnTo>
                  <a:lnTo>
                    <a:pt x="179" y="624"/>
                  </a:lnTo>
                  <a:lnTo>
                    <a:pt x="182" y="616"/>
                  </a:lnTo>
                  <a:lnTo>
                    <a:pt x="182" y="616"/>
                  </a:lnTo>
                  <a:lnTo>
                    <a:pt x="186" y="609"/>
                  </a:lnTo>
                  <a:lnTo>
                    <a:pt x="188" y="599"/>
                  </a:lnTo>
                  <a:lnTo>
                    <a:pt x="188" y="599"/>
                  </a:lnTo>
                  <a:lnTo>
                    <a:pt x="188" y="588"/>
                  </a:lnTo>
                  <a:lnTo>
                    <a:pt x="192" y="577"/>
                  </a:lnTo>
                  <a:lnTo>
                    <a:pt x="192" y="577"/>
                  </a:lnTo>
                  <a:lnTo>
                    <a:pt x="193" y="573"/>
                  </a:lnTo>
                  <a:lnTo>
                    <a:pt x="193" y="570"/>
                  </a:lnTo>
                  <a:lnTo>
                    <a:pt x="193" y="570"/>
                  </a:lnTo>
                  <a:lnTo>
                    <a:pt x="192" y="560"/>
                  </a:lnTo>
                  <a:lnTo>
                    <a:pt x="192" y="560"/>
                  </a:lnTo>
                  <a:lnTo>
                    <a:pt x="193" y="547"/>
                  </a:lnTo>
                  <a:lnTo>
                    <a:pt x="193" y="534"/>
                  </a:lnTo>
                  <a:lnTo>
                    <a:pt x="193" y="534"/>
                  </a:lnTo>
                  <a:lnTo>
                    <a:pt x="193" y="523"/>
                  </a:lnTo>
                  <a:lnTo>
                    <a:pt x="192" y="514"/>
                  </a:lnTo>
                  <a:lnTo>
                    <a:pt x="192" y="514"/>
                  </a:lnTo>
                  <a:lnTo>
                    <a:pt x="192" y="491"/>
                  </a:lnTo>
                  <a:lnTo>
                    <a:pt x="195" y="471"/>
                  </a:lnTo>
                  <a:lnTo>
                    <a:pt x="195" y="471"/>
                  </a:lnTo>
                  <a:lnTo>
                    <a:pt x="199" y="451"/>
                  </a:lnTo>
                  <a:lnTo>
                    <a:pt x="203" y="428"/>
                  </a:lnTo>
                  <a:lnTo>
                    <a:pt x="203" y="428"/>
                  </a:lnTo>
                  <a:lnTo>
                    <a:pt x="205" y="421"/>
                  </a:lnTo>
                  <a:lnTo>
                    <a:pt x="208" y="411"/>
                  </a:lnTo>
                  <a:lnTo>
                    <a:pt x="208" y="411"/>
                  </a:lnTo>
                  <a:lnTo>
                    <a:pt x="208" y="406"/>
                  </a:lnTo>
                  <a:lnTo>
                    <a:pt x="208" y="406"/>
                  </a:lnTo>
                  <a:lnTo>
                    <a:pt x="210" y="398"/>
                  </a:lnTo>
                  <a:lnTo>
                    <a:pt x="210" y="398"/>
                  </a:lnTo>
                  <a:lnTo>
                    <a:pt x="212" y="393"/>
                  </a:lnTo>
                  <a:lnTo>
                    <a:pt x="212" y="387"/>
                  </a:lnTo>
                  <a:lnTo>
                    <a:pt x="212" y="387"/>
                  </a:lnTo>
                  <a:lnTo>
                    <a:pt x="210" y="385"/>
                  </a:lnTo>
                  <a:lnTo>
                    <a:pt x="208" y="382"/>
                  </a:lnTo>
                  <a:lnTo>
                    <a:pt x="208" y="376"/>
                  </a:lnTo>
                  <a:lnTo>
                    <a:pt x="208" y="372"/>
                  </a:lnTo>
                  <a:lnTo>
                    <a:pt x="208" y="372"/>
                  </a:lnTo>
                  <a:lnTo>
                    <a:pt x="212" y="367"/>
                  </a:lnTo>
                  <a:lnTo>
                    <a:pt x="216" y="363"/>
                  </a:lnTo>
                  <a:lnTo>
                    <a:pt x="216" y="363"/>
                  </a:lnTo>
                  <a:lnTo>
                    <a:pt x="216" y="357"/>
                  </a:lnTo>
                  <a:lnTo>
                    <a:pt x="216" y="350"/>
                  </a:lnTo>
                  <a:lnTo>
                    <a:pt x="219" y="337"/>
                  </a:lnTo>
                  <a:lnTo>
                    <a:pt x="219" y="337"/>
                  </a:lnTo>
                  <a:lnTo>
                    <a:pt x="218" y="328"/>
                  </a:lnTo>
                  <a:lnTo>
                    <a:pt x="218" y="328"/>
                  </a:lnTo>
                  <a:lnTo>
                    <a:pt x="218" y="317"/>
                  </a:lnTo>
                  <a:lnTo>
                    <a:pt x="219" y="305"/>
                  </a:lnTo>
                  <a:lnTo>
                    <a:pt x="219" y="305"/>
                  </a:lnTo>
                  <a:lnTo>
                    <a:pt x="221" y="294"/>
                  </a:lnTo>
                  <a:lnTo>
                    <a:pt x="223" y="285"/>
                  </a:lnTo>
                  <a:lnTo>
                    <a:pt x="223" y="285"/>
                  </a:lnTo>
                  <a:lnTo>
                    <a:pt x="221" y="279"/>
                  </a:lnTo>
                  <a:lnTo>
                    <a:pt x="219" y="274"/>
                  </a:lnTo>
                  <a:lnTo>
                    <a:pt x="219" y="274"/>
                  </a:lnTo>
                  <a:lnTo>
                    <a:pt x="219" y="257"/>
                  </a:lnTo>
                  <a:lnTo>
                    <a:pt x="219" y="257"/>
                  </a:lnTo>
                  <a:lnTo>
                    <a:pt x="216" y="251"/>
                  </a:lnTo>
                  <a:lnTo>
                    <a:pt x="214" y="244"/>
                  </a:lnTo>
                  <a:lnTo>
                    <a:pt x="210" y="235"/>
                  </a:lnTo>
                  <a:lnTo>
                    <a:pt x="210" y="225"/>
                  </a:lnTo>
                  <a:lnTo>
                    <a:pt x="210" y="225"/>
                  </a:lnTo>
                  <a:lnTo>
                    <a:pt x="199" y="235"/>
                  </a:lnTo>
                  <a:lnTo>
                    <a:pt x="186" y="242"/>
                  </a:lnTo>
                  <a:lnTo>
                    <a:pt x="160" y="255"/>
                  </a:lnTo>
                  <a:lnTo>
                    <a:pt x="160" y="255"/>
                  </a:lnTo>
                  <a:lnTo>
                    <a:pt x="151" y="261"/>
                  </a:lnTo>
                  <a:lnTo>
                    <a:pt x="141" y="263"/>
                  </a:lnTo>
                  <a:lnTo>
                    <a:pt x="141" y="263"/>
                  </a:lnTo>
                  <a:lnTo>
                    <a:pt x="134" y="263"/>
                  </a:lnTo>
                  <a:lnTo>
                    <a:pt x="128" y="263"/>
                  </a:lnTo>
                  <a:lnTo>
                    <a:pt x="123" y="261"/>
                  </a:lnTo>
                  <a:lnTo>
                    <a:pt x="119" y="257"/>
                  </a:lnTo>
                  <a:lnTo>
                    <a:pt x="113" y="250"/>
                  </a:lnTo>
                  <a:lnTo>
                    <a:pt x="110" y="240"/>
                  </a:lnTo>
                  <a:lnTo>
                    <a:pt x="110" y="240"/>
                  </a:lnTo>
                  <a:lnTo>
                    <a:pt x="97" y="222"/>
                  </a:lnTo>
                  <a:lnTo>
                    <a:pt x="97" y="222"/>
                  </a:lnTo>
                  <a:lnTo>
                    <a:pt x="86" y="201"/>
                  </a:lnTo>
                  <a:lnTo>
                    <a:pt x="86" y="201"/>
                  </a:lnTo>
                  <a:lnTo>
                    <a:pt x="76" y="181"/>
                  </a:lnTo>
                  <a:lnTo>
                    <a:pt x="76" y="181"/>
                  </a:lnTo>
                  <a:lnTo>
                    <a:pt x="72" y="168"/>
                  </a:lnTo>
                  <a:lnTo>
                    <a:pt x="72" y="168"/>
                  </a:lnTo>
                  <a:lnTo>
                    <a:pt x="67" y="155"/>
                  </a:lnTo>
                  <a:lnTo>
                    <a:pt x="67" y="155"/>
                  </a:lnTo>
                  <a:lnTo>
                    <a:pt x="65" y="145"/>
                  </a:lnTo>
                  <a:lnTo>
                    <a:pt x="63" y="142"/>
                  </a:lnTo>
                  <a:lnTo>
                    <a:pt x="61" y="138"/>
                  </a:lnTo>
                  <a:lnTo>
                    <a:pt x="61" y="138"/>
                  </a:lnTo>
                  <a:lnTo>
                    <a:pt x="56" y="136"/>
                  </a:lnTo>
                  <a:lnTo>
                    <a:pt x="50" y="138"/>
                  </a:lnTo>
                  <a:lnTo>
                    <a:pt x="39" y="140"/>
                  </a:lnTo>
                  <a:lnTo>
                    <a:pt x="39" y="140"/>
                  </a:lnTo>
                  <a:lnTo>
                    <a:pt x="26" y="132"/>
                  </a:lnTo>
                  <a:lnTo>
                    <a:pt x="26" y="132"/>
                  </a:lnTo>
                  <a:lnTo>
                    <a:pt x="19" y="129"/>
                  </a:lnTo>
                  <a:lnTo>
                    <a:pt x="11" y="127"/>
                  </a:lnTo>
                  <a:lnTo>
                    <a:pt x="11" y="127"/>
                  </a:lnTo>
                  <a:lnTo>
                    <a:pt x="4" y="125"/>
                  </a:lnTo>
                  <a:lnTo>
                    <a:pt x="2" y="123"/>
                  </a:lnTo>
                  <a:lnTo>
                    <a:pt x="0" y="121"/>
                  </a:lnTo>
                  <a:lnTo>
                    <a:pt x="0" y="121"/>
                  </a:lnTo>
                  <a:lnTo>
                    <a:pt x="0" y="119"/>
                  </a:lnTo>
                  <a:lnTo>
                    <a:pt x="0" y="119"/>
                  </a:lnTo>
                  <a:lnTo>
                    <a:pt x="6" y="117"/>
                  </a:lnTo>
                  <a:lnTo>
                    <a:pt x="6" y="117"/>
                  </a:lnTo>
                  <a:lnTo>
                    <a:pt x="9" y="117"/>
                  </a:lnTo>
                  <a:lnTo>
                    <a:pt x="11" y="116"/>
                  </a:lnTo>
                  <a:lnTo>
                    <a:pt x="11" y="116"/>
                  </a:lnTo>
                  <a:lnTo>
                    <a:pt x="15" y="116"/>
                  </a:lnTo>
                  <a:lnTo>
                    <a:pt x="19" y="117"/>
                  </a:lnTo>
                  <a:lnTo>
                    <a:pt x="19" y="117"/>
                  </a:lnTo>
                  <a:lnTo>
                    <a:pt x="30" y="119"/>
                  </a:lnTo>
                  <a:lnTo>
                    <a:pt x="39" y="117"/>
                  </a:lnTo>
                  <a:lnTo>
                    <a:pt x="58" y="116"/>
                  </a:lnTo>
                  <a:lnTo>
                    <a:pt x="58" y="116"/>
                  </a:lnTo>
                  <a:lnTo>
                    <a:pt x="52" y="114"/>
                  </a:lnTo>
                  <a:lnTo>
                    <a:pt x="48" y="110"/>
                  </a:lnTo>
                  <a:lnTo>
                    <a:pt x="45" y="106"/>
                  </a:lnTo>
                  <a:lnTo>
                    <a:pt x="45" y="103"/>
                  </a:lnTo>
                  <a:lnTo>
                    <a:pt x="46" y="101"/>
                  </a:lnTo>
                  <a:lnTo>
                    <a:pt x="46" y="101"/>
                  </a:lnTo>
                  <a:lnTo>
                    <a:pt x="52" y="101"/>
                  </a:lnTo>
                  <a:lnTo>
                    <a:pt x="56" y="103"/>
                  </a:lnTo>
                  <a:lnTo>
                    <a:pt x="65" y="108"/>
                  </a:lnTo>
                  <a:lnTo>
                    <a:pt x="65" y="108"/>
                  </a:lnTo>
                  <a:lnTo>
                    <a:pt x="80" y="114"/>
                  </a:lnTo>
                  <a:lnTo>
                    <a:pt x="86" y="117"/>
                  </a:lnTo>
                  <a:lnTo>
                    <a:pt x="89" y="123"/>
                  </a:lnTo>
                  <a:lnTo>
                    <a:pt x="89" y="123"/>
                  </a:lnTo>
                  <a:lnTo>
                    <a:pt x="95" y="125"/>
                  </a:lnTo>
                  <a:lnTo>
                    <a:pt x="99" y="129"/>
                  </a:lnTo>
                  <a:lnTo>
                    <a:pt x="99" y="129"/>
                  </a:lnTo>
                  <a:lnTo>
                    <a:pt x="99" y="134"/>
                  </a:lnTo>
                  <a:lnTo>
                    <a:pt x="100" y="140"/>
                  </a:lnTo>
                  <a:lnTo>
                    <a:pt x="104" y="147"/>
                  </a:lnTo>
                  <a:lnTo>
                    <a:pt x="104" y="147"/>
                  </a:lnTo>
                  <a:lnTo>
                    <a:pt x="113" y="168"/>
                  </a:lnTo>
                  <a:lnTo>
                    <a:pt x="125" y="184"/>
                  </a:lnTo>
                  <a:lnTo>
                    <a:pt x="125" y="184"/>
                  </a:lnTo>
                  <a:lnTo>
                    <a:pt x="128" y="186"/>
                  </a:lnTo>
                  <a:lnTo>
                    <a:pt x="132" y="188"/>
                  </a:lnTo>
                  <a:lnTo>
                    <a:pt x="132" y="188"/>
                  </a:lnTo>
                  <a:lnTo>
                    <a:pt x="132" y="192"/>
                  </a:lnTo>
                  <a:lnTo>
                    <a:pt x="134" y="196"/>
                  </a:lnTo>
                  <a:lnTo>
                    <a:pt x="134" y="196"/>
                  </a:lnTo>
                  <a:lnTo>
                    <a:pt x="138" y="201"/>
                  </a:lnTo>
                  <a:lnTo>
                    <a:pt x="141" y="203"/>
                  </a:lnTo>
                  <a:lnTo>
                    <a:pt x="141" y="207"/>
                  </a:lnTo>
                  <a:lnTo>
                    <a:pt x="141" y="207"/>
                  </a:lnTo>
                  <a:lnTo>
                    <a:pt x="145" y="205"/>
                  </a:lnTo>
                  <a:lnTo>
                    <a:pt x="149" y="203"/>
                  </a:lnTo>
                  <a:lnTo>
                    <a:pt x="149" y="203"/>
                  </a:lnTo>
                  <a:lnTo>
                    <a:pt x="158" y="190"/>
                  </a:lnTo>
                  <a:lnTo>
                    <a:pt x="169" y="179"/>
                  </a:lnTo>
                  <a:lnTo>
                    <a:pt x="169" y="179"/>
                  </a:lnTo>
                  <a:lnTo>
                    <a:pt x="169" y="177"/>
                  </a:lnTo>
                  <a:lnTo>
                    <a:pt x="169" y="175"/>
                  </a:lnTo>
                  <a:lnTo>
                    <a:pt x="169" y="175"/>
                  </a:lnTo>
                  <a:lnTo>
                    <a:pt x="175" y="171"/>
                  </a:lnTo>
                  <a:lnTo>
                    <a:pt x="175" y="171"/>
                  </a:lnTo>
                  <a:lnTo>
                    <a:pt x="182" y="162"/>
                  </a:lnTo>
                  <a:lnTo>
                    <a:pt x="190" y="155"/>
                  </a:lnTo>
                  <a:lnTo>
                    <a:pt x="206" y="140"/>
                  </a:lnTo>
                  <a:lnTo>
                    <a:pt x="206" y="140"/>
                  </a:lnTo>
                  <a:lnTo>
                    <a:pt x="208" y="136"/>
                  </a:lnTo>
                  <a:lnTo>
                    <a:pt x="212" y="134"/>
                  </a:lnTo>
                  <a:lnTo>
                    <a:pt x="212" y="134"/>
                  </a:lnTo>
                  <a:lnTo>
                    <a:pt x="216" y="134"/>
                  </a:lnTo>
                  <a:lnTo>
                    <a:pt x="218" y="134"/>
                  </a:lnTo>
                  <a:lnTo>
                    <a:pt x="218" y="134"/>
                  </a:lnTo>
                  <a:lnTo>
                    <a:pt x="219" y="131"/>
                  </a:lnTo>
                  <a:lnTo>
                    <a:pt x="221" y="131"/>
                  </a:lnTo>
                  <a:lnTo>
                    <a:pt x="229" y="132"/>
                  </a:lnTo>
                  <a:lnTo>
                    <a:pt x="229" y="132"/>
                  </a:lnTo>
                  <a:lnTo>
                    <a:pt x="232" y="131"/>
                  </a:lnTo>
                  <a:lnTo>
                    <a:pt x="238" y="129"/>
                  </a:lnTo>
                  <a:lnTo>
                    <a:pt x="238" y="129"/>
                  </a:lnTo>
                  <a:lnTo>
                    <a:pt x="246" y="123"/>
                  </a:lnTo>
                  <a:lnTo>
                    <a:pt x="246" y="123"/>
                  </a:lnTo>
                  <a:lnTo>
                    <a:pt x="255" y="121"/>
                  </a:lnTo>
                  <a:lnTo>
                    <a:pt x="255" y="121"/>
                  </a:lnTo>
                  <a:lnTo>
                    <a:pt x="264" y="116"/>
                  </a:lnTo>
                  <a:lnTo>
                    <a:pt x="268" y="112"/>
                  </a:lnTo>
                  <a:lnTo>
                    <a:pt x="273" y="112"/>
                  </a:lnTo>
                  <a:lnTo>
                    <a:pt x="273" y="112"/>
                  </a:lnTo>
                  <a:lnTo>
                    <a:pt x="273" y="99"/>
                  </a:lnTo>
                  <a:lnTo>
                    <a:pt x="272" y="93"/>
                  </a:lnTo>
                  <a:lnTo>
                    <a:pt x="268" y="90"/>
                  </a:lnTo>
                  <a:lnTo>
                    <a:pt x="268" y="90"/>
                  </a:lnTo>
                  <a:lnTo>
                    <a:pt x="262" y="88"/>
                  </a:lnTo>
                  <a:lnTo>
                    <a:pt x="259" y="84"/>
                  </a:lnTo>
                  <a:lnTo>
                    <a:pt x="255" y="80"/>
                  </a:lnTo>
                  <a:lnTo>
                    <a:pt x="255" y="73"/>
                  </a:lnTo>
                  <a:lnTo>
                    <a:pt x="253" y="62"/>
                  </a:lnTo>
                  <a:lnTo>
                    <a:pt x="251" y="54"/>
                  </a:lnTo>
                  <a:lnTo>
                    <a:pt x="249" y="51"/>
                  </a:lnTo>
                  <a:lnTo>
                    <a:pt x="249" y="51"/>
                  </a:lnTo>
                  <a:lnTo>
                    <a:pt x="249" y="36"/>
                  </a:lnTo>
                  <a:lnTo>
                    <a:pt x="249" y="36"/>
                  </a:lnTo>
                  <a:lnTo>
                    <a:pt x="251" y="32"/>
                  </a:lnTo>
                  <a:lnTo>
                    <a:pt x="251" y="28"/>
                  </a:lnTo>
                  <a:lnTo>
                    <a:pt x="253" y="19"/>
                  </a:lnTo>
                  <a:lnTo>
                    <a:pt x="253" y="19"/>
                  </a:lnTo>
                  <a:lnTo>
                    <a:pt x="262" y="13"/>
                  </a:lnTo>
                  <a:lnTo>
                    <a:pt x="266" y="10"/>
                  </a:lnTo>
                  <a:lnTo>
                    <a:pt x="270" y="6"/>
                  </a:lnTo>
                  <a:lnTo>
                    <a:pt x="270" y="6"/>
                  </a:lnTo>
                  <a:lnTo>
                    <a:pt x="272" y="4"/>
                  </a:lnTo>
                  <a:lnTo>
                    <a:pt x="275" y="2"/>
                  </a:lnTo>
                  <a:lnTo>
                    <a:pt x="279" y="0"/>
                  </a:lnTo>
                  <a:lnTo>
                    <a:pt x="285" y="0"/>
                  </a:lnTo>
                  <a:lnTo>
                    <a:pt x="285" y="0"/>
                  </a:lnTo>
                  <a:lnTo>
                    <a:pt x="283" y="2"/>
                  </a:lnTo>
                  <a:lnTo>
                    <a:pt x="283" y="2"/>
                  </a:lnTo>
                  <a:lnTo>
                    <a:pt x="294" y="0"/>
                  </a:lnTo>
                  <a:lnTo>
                    <a:pt x="294" y="0"/>
                  </a:lnTo>
                  <a:close/>
                  <a:moveTo>
                    <a:pt x="525" y="153"/>
                  </a:moveTo>
                  <a:lnTo>
                    <a:pt x="526" y="155"/>
                  </a:lnTo>
                  <a:lnTo>
                    <a:pt x="526" y="155"/>
                  </a:lnTo>
                  <a:lnTo>
                    <a:pt x="526" y="155"/>
                  </a:lnTo>
                  <a:lnTo>
                    <a:pt x="526" y="155"/>
                  </a:lnTo>
                  <a:lnTo>
                    <a:pt x="528" y="153"/>
                  </a:lnTo>
                  <a:lnTo>
                    <a:pt x="528" y="153"/>
                  </a:lnTo>
                  <a:lnTo>
                    <a:pt x="525" y="153"/>
                  </a:lnTo>
                  <a:lnTo>
                    <a:pt x="525" y="153"/>
                  </a:lnTo>
                  <a:close/>
                  <a:moveTo>
                    <a:pt x="528" y="153"/>
                  </a:moveTo>
                  <a:lnTo>
                    <a:pt x="528" y="153"/>
                  </a:lnTo>
                  <a:lnTo>
                    <a:pt x="528" y="155"/>
                  </a:lnTo>
                  <a:lnTo>
                    <a:pt x="530" y="155"/>
                  </a:lnTo>
                  <a:lnTo>
                    <a:pt x="532" y="155"/>
                  </a:lnTo>
                  <a:lnTo>
                    <a:pt x="532" y="155"/>
                  </a:lnTo>
                  <a:lnTo>
                    <a:pt x="532" y="155"/>
                  </a:lnTo>
                  <a:lnTo>
                    <a:pt x="530" y="155"/>
                  </a:lnTo>
                  <a:lnTo>
                    <a:pt x="528" y="153"/>
                  </a:lnTo>
                  <a:lnTo>
                    <a:pt x="528" y="15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091573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6C6E76-B571-4C34-98FB-1D7FF659AD6C}"/>
              </a:ext>
            </a:extLst>
          </p:cNvPr>
          <p:cNvSpPr>
            <a:spLocks noGrp="1"/>
          </p:cNvSpPr>
          <p:nvPr>
            <p:ph type="title"/>
          </p:nvPr>
        </p:nvSpPr>
        <p:spPr>
          <a:xfrm>
            <a:off x="431257" y="864639"/>
            <a:ext cx="8352382" cy="647628"/>
          </a:xfrm>
        </p:spPr>
        <p:txBody>
          <a:bodyPr/>
          <a:lstStyle/>
          <a:p>
            <a:pPr>
              <a:spcAft>
                <a:spcPts val="0"/>
              </a:spcAft>
            </a:pPr>
            <a:r>
              <a:rPr lang="de-DE" sz="2800" dirty="0"/>
              <a:t>Kernaussagen 5. Welle: Klimaschutz &amp; Versorgung </a:t>
            </a:r>
          </a:p>
        </p:txBody>
      </p:sp>
      <p:sp>
        <p:nvSpPr>
          <p:cNvPr id="3" name="Inhaltsplatzhalter 2">
            <a:extLst>
              <a:ext uri="{FF2B5EF4-FFF2-40B4-BE49-F238E27FC236}">
                <a16:creationId xmlns:a16="http://schemas.microsoft.com/office/drawing/2014/main" id="{16960274-B848-4412-AAF4-6E00789D45D5}"/>
              </a:ext>
            </a:extLst>
          </p:cNvPr>
          <p:cNvSpPr>
            <a:spLocks noGrp="1"/>
          </p:cNvSpPr>
          <p:nvPr>
            <p:ph idx="1"/>
          </p:nvPr>
        </p:nvSpPr>
        <p:spPr>
          <a:xfrm>
            <a:off x="431255" y="1579791"/>
            <a:ext cx="8352382" cy="3168426"/>
          </a:xfrm>
        </p:spPr>
        <p:txBody>
          <a:bodyPr/>
          <a:lstStyle/>
          <a:p>
            <a:pPr>
              <a:spcAft>
                <a:spcPts val="0"/>
              </a:spcAft>
            </a:pPr>
            <a:r>
              <a:rPr lang="de-DE" dirty="0"/>
              <a:t>Wasserstoff nach wie vor mit höchstem Zukunftspotential bzgl. Versorgungssicherheit und Nachhaltigkeit – aber mit leichten Einbußen </a:t>
            </a:r>
            <a:r>
              <a:rPr lang="de-DE" dirty="0" err="1"/>
              <a:t>ggü</a:t>
            </a:r>
            <a:r>
              <a:rPr lang="de-DE" dirty="0"/>
              <a:t>. der </a:t>
            </a:r>
            <a:r>
              <a:rPr lang="de-DE" dirty="0" err="1"/>
              <a:t>Vorwelle</a:t>
            </a:r>
            <a:endParaRPr lang="de-DE" dirty="0"/>
          </a:p>
          <a:p>
            <a:pPr>
              <a:spcAft>
                <a:spcPts val="0"/>
              </a:spcAft>
            </a:pPr>
            <a:r>
              <a:rPr lang="de-DE" dirty="0"/>
              <a:t>Anteil Menschen mit konkreten Erwartungen an EVU steigt von ø 23% auf 28% </a:t>
            </a:r>
            <a:r>
              <a:rPr lang="de-DE" dirty="0">
                <a:sym typeface="Wingdings" panose="05000000000000000000" pitchFamily="2" charset="2"/>
              </a:rPr>
              <a:t></a:t>
            </a:r>
            <a:r>
              <a:rPr lang="de-DE" dirty="0"/>
              <a:t> Preissenkung als primäre Erwartung</a:t>
            </a:r>
          </a:p>
        </p:txBody>
      </p:sp>
      <p:sp>
        <p:nvSpPr>
          <p:cNvPr id="6" name="Foliennummernplatzhalter 5">
            <a:extLst>
              <a:ext uri="{FF2B5EF4-FFF2-40B4-BE49-F238E27FC236}">
                <a16:creationId xmlns:a16="http://schemas.microsoft.com/office/drawing/2014/main" id="{80855C25-C5CA-460E-9546-C274D69567DA}"/>
              </a:ext>
            </a:extLst>
          </p:cNvPr>
          <p:cNvSpPr>
            <a:spLocks noGrp="1"/>
          </p:cNvSpPr>
          <p:nvPr>
            <p:ph type="sldNum" sz="quarter" idx="12"/>
          </p:nvPr>
        </p:nvSpPr>
        <p:spPr>
          <a:xfrm>
            <a:off x="1223367" y="288147"/>
            <a:ext cx="216000" cy="144000"/>
          </a:xfrm>
          <a:prstGeom prst="rect">
            <a:avLst/>
          </a:prstGeom>
        </p:spPr>
        <p:txBody>
          <a:bodyPr vert="horz" wrap="none" lIns="36000" tIns="0" rIns="0" bIns="0" rtlCol="0" anchor="ctr"/>
          <a:lstStyle>
            <a:defPPr>
              <a:defRPr lang="de-DE"/>
            </a:defPPr>
            <a:lvl1pPr marL="0" algn="l" defTabSz="691195" rtl="0" eaLnBrk="1" latinLnBrk="0" hangingPunct="1">
              <a:defRPr sz="800" kern="1200">
                <a:solidFill>
                  <a:schemeClr val="accent3"/>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fld id="{915ABBCB-2658-4656-B2C4-43A1F658563B}" type="slidenum">
              <a:rPr lang="de-DE" smtClean="0"/>
              <a:pPr/>
              <a:t>28</a:t>
            </a:fld>
            <a:endParaRPr lang="de-DE"/>
          </a:p>
        </p:txBody>
      </p:sp>
    </p:spTree>
    <p:extLst>
      <p:ext uri="{BB962C8B-B14F-4D97-AF65-F5344CB8AC3E}">
        <p14:creationId xmlns:p14="http://schemas.microsoft.com/office/powerpoint/2010/main" val="1730756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388" y="864394"/>
            <a:ext cx="5303837"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platzhalter 4"/>
          <p:cNvSpPr>
            <a:spLocks noGrp="1"/>
          </p:cNvSpPr>
          <p:nvPr>
            <p:ph type="body" sz="quarter" idx="13"/>
          </p:nvPr>
        </p:nvSpPr>
        <p:spPr>
          <a:xfrm>
            <a:off x="431800" y="863600"/>
            <a:ext cx="3132000" cy="4105275"/>
          </a:xfrm>
        </p:spPr>
        <p:txBody>
          <a:bodyPr/>
          <a:lstStyle/>
          <a:p>
            <a:endParaRPr lang="de-DE" sz="3200" dirty="0"/>
          </a:p>
          <a:p>
            <a:r>
              <a:rPr lang="de-DE" sz="3200" dirty="0"/>
              <a:t>Entlastungs-</a:t>
            </a:r>
            <a:r>
              <a:rPr lang="de-DE" sz="3200" dirty="0" err="1"/>
              <a:t>maßnahmen</a:t>
            </a:r>
            <a:endParaRPr lang="de-DE" sz="3200" dirty="0"/>
          </a:p>
        </p:txBody>
      </p:sp>
      <p:grpSp>
        <p:nvGrpSpPr>
          <p:cNvPr id="4" name="Gruppieren 3"/>
          <p:cNvGrpSpPr/>
          <p:nvPr/>
        </p:nvGrpSpPr>
        <p:grpSpPr>
          <a:xfrm>
            <a:off x="3920575" y="1079329"/>
            <a:ext cx="3202847" cy="3673816"/>
            <a:chOff x="3935815" y="1029799"/>
            <a:chExt cx="3202847" cy="3673816"/>
          </a:xfrm>
        </p:grpSpPr>
        <p:pic>
          <p:nvPicPr>
            <p:cNvPr id="10" name="Picture 4" descr="Strom- und Gaspreis: günstigere Versorgung | Bundesregier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6044" y="1029799"/>
              <a:ext cx="3202428"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815" y="2903615"/>
              <a:ext cx="3202847"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4701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571" y="864875"/>
            <a:ext cx="6169068" cy="4104000"/>
          </a:xfrm>
          <a:prstGeom prst="rect">
            <a:avLst/>
          </a:prstGeom>
        </p:spPr>
      </p:pic>
      <p:sp>
        <p:nvSpPr>
          <p:cNvPr id="5" name="Textplatzhalter 4"/>
          <p:cNvSpPr>
            <a:spLocks noGrp="1"/>
          </p:cNvSpPr>
          <p:nvPr>
            <p:ph type="body" sz="quarter" idx="13"/>
          </p:nvPr>
        </p:nvSpPr>
        <p:spPr>
          <a:xfrm>
            <a:off x="431800" y="863600"/>
            <a:ext cx="3132000" cy="4105275"/>
          </a:xfrm>
        </p:spPr>
        <p:txBody>
          <a:bodyPr/>
          <a:lstStyle/>
          <a:p>
            <a:endParaRPr lang="de-DE" sz="3200" dirty="0"/>
          </a:p>
          <a:p>
            <a:r>
              <a:rPr lang="de-DE" sz="3200" dirty="0"/>
              <a:t>Wahrnehmung Marktsituation</a:t>
            </a:r>
          </a:p>
        </p:txBody>
      </p:sp>
    </p:spTree>
    <p:extLst>
      <p:ext uri="{BB962C8B-B14F-4D97-AF65-F5344CB8AC3E}">
        <p14:creationId xmlns:p14="http://schemas.microsoft.com/office/powerpoint/2010/main" val="2114956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2" imgH="533" progId="TCLayout.ActiveDocument.1">
                  <p:embed/>
                </p:oleObj>
              </mc:Choice>
              <mc:Fallback>
                <p:oleObj name="think-cell Folie" r:id="rId3" imgW="532" imgH="533" progId="TCLayout.ActiveDocument.1">
                  <p:embed/>
                  <p:pic>
                    <p:nvPicPr>
                      <p:cNvPr id="4" name="Objek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feld 4"/>
          <p:cNvSpPr txBox="1"/>
          <p:nvPr/>
        </p:nvSpPr>
        <p:spPr>
          <a:xfrm>
            <a:off x="4800600" y="630382"/>
            <a:ext cx="2251364" cy="429491"/>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sp>
        <p:nvSpPr>
          <p:cNvPr id="34" name="Textfeld 33"/>
          <p:cNvSpPr txBox="1"/>
          <p:nvPr/>
        </p:nvSpPr>
        <p:spPr>
          <a:xfrm>
            <a:off x="4828309" y="838200"/>
            <a:ext cx="2445327" cy="401782"/>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sp>
        <p:nvSpPr>
          <p:cNvPr id="6" name="Rectangle 3"/>
          <p:cNvSpPr>
            <a:spLocks noChangeArrowheads="1"/>
          </p:cNvSpPr>
          <p:nvPr/>
        </p:nvSpPr>
        <p:spPr bwMode="auto">
          <a:xfrm>
            <a:off x="431257" y="4614690"/>
            <a:ext cx="3960000"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Haben Sie schon einmal von der „Strom- bzw. Gaspreis-Bremse“ gehört – sei es auch nur dem Namen nach? </a:t>
            </a:r>
            <a:br>
              <a:rPr lang="de-DE" sz="600" dirty="0"/>
            </a:br>
            <a:r>
              <a:rPr lang="de-DE" sz="600" dirty="0"/>
              <a:t>Angaben in Prozent</a:t>
            </a:r>
          </a:p>
          <a:p>
            <a:pPr marL="93663" indent="-93663">
              <a:lnSpc>
                <a:spcPct val="90000"/>
              </a:lnSpc>
              <a:buClr>
                <a:srgbClr val="000099"/>
              </a:buClr>
              <a:buFontTx/>
              <a:buChar char="-"/>
              <a:tabLst>
                <a:tab pos="182563" algn="l"/>
              </a:tabLst>
            </a:pPr>
            <a:r>
              <a:rPr lang="de-DE" sz="600" dirty="0"/>
              <a:t>Was verbirgt sich hinter der „Strom- bzw. Gaspreis-Bremse“?</a:t>
            </a:r>
            <a:br>
              <a:rPr lang="de-DE" sz="600" dirty="0"/>
            </a:br>
            <a:r>
              <a:rPr lang="de-DE" sz="600" dirty="0"/>
              <a:t>Basis: Befragte, die schon einmal von der „Strom- bzw. Gaspreis-Bremse“ gehört haben</a:t>
            </a:r>
            <a:br>
              <a:rPr lang="de-DE" sz="600" dirty="0"/>
            </a:br>
            <a:r>
              <a:rPr lang="de-DE" sz="600" dirty="0"/>
              <a:t>Ungestützte Fragestellung / Mehrfachantworten möglich / Originalzitate der Befragten</a:t>
            </a:r>
          </a:p>
        </p:txBody>
      </p:sp>
      <p:sp>
        <p:nvSpPr>
          <p:cNvPr id="7" name="Titel 6"/>
          <p:cNvSpPr>
            <a:spLocks noGrp="1"/>
          </p:cNvSpPr>
          <p:nvPr>
            <p:ph type="title"/>
          </p:nvPr>
        </p:nvSpPr>
        <p:spPr>
          <a:xfrm>
            <a:off x="431256" y="864639"/>
            <a:ext cx="8352382" cy="647628"/>
          </a:xfrm>
        </p:spPr>
        <p:txBody>
          <a:bodyPr vert="horz"/>
          <a:lstStyle/>
          <a:p>
            <a:r>
              <a:rPr lang="de-DE" dirty="0"/>
              <a:t>Die Preisbremsen sind deutlich bekannter und werden häufiger korrekt beschrieben als der Dezemberabschlag</a:t>
            </a:r>
          </a:p>
        </p:txBody>
      </p:sp>
      <p:sp>
        <p:nvSpPr>
          <p:cNvPr id="47" name="Rectangle 3"/>
          <p:cNvSpPr>
            <a:spLocks noChangeArrowheads="1"/>
          </p:cNvSpPr>
          <p:nvPr/>
        </p:nvSpPr>
        <p:spPr bwMode="auto">
          <a:xfrm>
            <a:off x="4823639" y="4614690"/>
            <a:ext cx="3960000"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Haben Sie schon einmal vom „Dezemberabschlag“ gehört – sei es auch nur dem Namen nach?</a:t>
            </a:r>
            <a:br>
              <a:rPr lang="de-DE" sz="600" dirty="0"/>
            </a:br>
            <a:r>
              <a:rPr lang="de-DE" sz="600" dirty="0"/>
              <a:t>Basis: Gas- und Fernwärmeheizer / Angaben in Prozent</a:t>
            </a:r>
          </a:p>
          <a:p>
            <a:pPr marL="93663" indent="-93663">
              <a:lnSpc>
                <a:spcPct val="90000"/>
              </a:lnSpc>
              <a:buClr>
                <a:srgbClr val="000099"/>
              </a:buClr>
              <a:buFontTx/>
              <a:buChar char="-"/>
              <a:tabLst>
                <a:tab pos="182563" algn="l"/>
              </a:tabLst>
            </a:pPr>
            <a:r>
              <a:rPr lang="de-DE" sz="600" dirty="0"/>
              <a:t>Was verbirgt sich hinter dem „Dezemberabschlag“? </a:t>
            </a:r>
          </a:p>
          <a:p>
            <a:pPr marL="93663" indent="-93663">
              <a:lnSpc>
                <a:spcPct val="90000"/>
              </a:lnSpc>
              <a:buClr>
                <a:srgbClr val="000099"/>
              </a:buClr>
              <a:buFontTx/>
              <a:buChar char="-"/>
              <a:tabLst>
                <a:tab pos="182563" algn="l"/>
              </a:tabLst>
            </a:pPr>
            <a:r>
              <a:rPr lang="de-DE" sz="600" dirty="0"/>
              <a:t>Basis: Gas- und Fernwärmeheizer, die schon einmal vom „Dezemberabschlag“ gehört haben</a:t>
            </a:r>
            <a:br>
              <a:rPr lang="de-DE" sz="600" dirty="0"/>
            </a:br>
            <a:r>
              <a:rPr lang="de-DE" sz="600" dirty="0"/>
              <a:t>Ungestützte Fragestellung / Mehrfachantworten möglich / Originalzitate der Befragten</a:t>
            </a:r>
          </a:p>
        </p:txBody>
      </p:sp>
      <p:cxnSp>
        <p:nvCxnSpPr>
          <p:cNvPr id="40" name="Gerade Verbindung 39"/>
          <p:cNvCxnSpPr/>
          <p:nvPr/>
        </p:nvCxnSpPr>
        <p:spPr>
          <a:xfrm>
            <a:off x="431256" y="4426508"/>
            <a:ext cx="4032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4754643" y="4426508"/>
            <a:ext cx="4032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9" name="Gruppieren 88"/>
          <p:cNvGrpSpPr/>
          <p:nvPr/>
        </p:nvGrpSpPr>
        <p:grpSpPr>
          <a:xfrm>
            <a:off x="1526565" y="2188461"/>
            <a:ext cx="3024918" cy="123111"/>
            <a:chOff x="1526565" y="2230023"/>
            <a:chExt cx="3024918" cy="123111"/>
          </a:xfrm>
        </p:grpSpPr>
        <p:sp>
          <p:nvSpPr>
            <p:cNvPr id="90" name="Textfeld 89"/>
            <p:cNvSpPr txBox="1"/>
            <p:nvPr/>
          </p:nvSpPr>
          <p:spPr>
            <a:xfrm>
              <a:off x="1526565" y="2230023"/>
              <a:ext cx="3024918" cy="123111"/>
            </a:xfrm>
            <a:prstGeom prst="rect">
              <a:avLst/>
            </a:prstGeom>
            <a:noFill/>
          </p:spPr>
          <p:txBody>
            <a:bodyPr wrap="none" lIns="108000" tIns="0" rIns="0" bIns="0" rtlCol="0">
              <a:spAutoFit/>
            </a:bodyPr>
            <a:lstStyle/>
            <a:p>
              <a:r>
                <a:rPr lang="de-DE" sz="800" dirty="0"/>
                <a:t>Von Strom- bzw. Gaspreis-Bremse gehört u. </a:t>
              </a:r>
              <a:r>
                <a:rPr lang="de-DE" sz="800" u="sng" dirty="0"/>
                <a:t>nicht</a:t>
              </a:r>
              <a:r>
                <a:rPr lang="de-DE" sz="800" dirty="0"/>
                <a:t> korrekt beschrieben</a:t>
              </a:r>
              <a:endParaRPr lang="de-DE" sz="800" baseline="30000" dirty="0"/>
            </a:p>
          </p:txBody>
        </p:sp>
        <p:sp>
          <p:nvSpPr>
            <p:cNvPr id="91" name="Rechteck 90"/>
            <p:cNvSpPr>
              <a:spLocks noChangeAspect="1"/>
            </p:cNvSpPr>
            <p:nvPr/>
          </p:nvSpPr>
          <p:spPr>
            <a:xfrm>
              <a:off x="1540419" y="2260978"/>
              <a:ext cx="61200" cy="61200"/>
            </a:xfrm>
            <a:prstGeom prst="rect">
              <a:avLst/>
            </a:prstGeom>
            <a:solidFill>
              <a:srgbClr val="FF818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900" dirty="0">
                <a:solidFill>
                  <a:schemeClr val="tx1"/>
                </a:solidFill>
              </a:endParaRPr>
            </a:p>
          </p:txBody>
        </p:sp>
      </p:grpSp>
      <p:grpSp>
        <p:nvGrpSpPr>
          <p:cNvPr id="92" name="Gruppieren 91"/>
          <p:cNvGrpSpPr/>
          <p:nvPr/>
        </p:nvGrpSpPr>
        <p:grpSpPr>
          <a:xfrm>
            <a:off x="1526565" y="2084128"/>
            <a:ext cx="2818130" cy="123111"/>
            <a:chOff x="1526565" y="2118763"/>
            <a:chExt cx="2818130" cy="123111"/>
          </a:xfrm>
        </p:grpSpPr>
        <p:sp>
          <p:nvSpPr>
            <p:cNvPr id="93" name="Textfeld 92"/>
            <p:cNvSpPr txBox="1"/>
            <p:nvPr/>
          </p:nvSpPr>
          <p:spPr>
            <a:xfrm>
              <a:off x="1526565" y="2118763"/>
              <a:ext cx="2818130" cy="123111"/>
            </a:xfrm>
            <a:prstGeom prst="rect">
              <a:avLst/>
            </a:prstGeom>
            <a:noFill/>
          </p:spPr>
          <p:txBody>
            <a:bodyPr wrap="none" lIns="108000" tIns="0" rIns="0" bIns="0" rtlCol="0">
              <a:spAutoFit/>
            </a:bodyPr>
            <a:lstStyle/>
            <a:p>
              <a:r>
                <a:rPr lang="de-DE" sz="800" dirty="0"/>
                <a:t>Von Strom- bzw. Gaspreis-Bremse gehört u. </a:t>
              </a:r>
              <a:r>
                <a:rPr lang="de-DE" sz="800" u="sng" dirty="0"/>
                <a:t>korrekt</a:t>
              </a:r>
              <a:r>
                <a:rPr lang="de-DE" sz="800" dirty="0"/>
                <a:t> beschrieben</a:t>
              </a:r>
              <a:endParaRPr lang="de-DE" sz="800" baseline="30000" dirty="0"/>
            </a:p>
          </p:txBody>
        </p:sp>
        <p:sp>
          <p:nvSpPr>
            <p:cNvPr id="105" name="Rechteck 104"/>
            <p:cNvSpPr>
              <a:spLocks noChangeAspect="1"/>
            </p:cNvSpPr>
            <p:nvPr/>
          </p:nvSpPr>
          <p:spPr>
            <a:xfrm>
              <a:off x="1540419" y="2149718"/>
              <a:ext cx="61200" cy="6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800" dirty="0">
                <a:solidFill>
                  <a:schemeClr val="tx1"/>
                </a:solidFill>
              </a:endParaRPr>
            </a:p>
          </p:txBody>
        </p:sp>
      </p:grpSp>
      <p:cxnSp>
        <p:nvCxnSpPr>
          <p:cNvPr id="133" name="Gerade Verbindung 132"/>
          <p:cNvCxnSpPr/>
          <p:nvPr/>
        </p:nvCxnSpPr>
        <p:spPr>
          <a:xfrm>
            <a:off x="4754643" y="2023496"/>
            <a:ext cx="4032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2077" y="2107832"/>
            <a:ext cx="992883" cy="5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5" name="Gerade Verbindung 134"/>
          <p:cNvCxnSpPr/>
          <p:nvPr/>
        </p:nvCxnSpPr>
        <p:spPr>
          <a:xfrm>
            <a:off x="431256" y="2023496"/>
            <a:ext cx="4032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6" name="Picture 4" descr="Strom- und Gaspreis: günstigere Versorgung | Bundesregieru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096" y="2107832"/>
            <a:ext cx="992755" cy="558000"/>
          </a:xfrm>
          <a:prstGeom prst="rect">
            <a:avLst/>
          </a:prstGeom>
          <a:noFill/>
          <a:extLst>
            <a:ext uri="{909E8E84-426E-40DD-AFC4-6F175D3DCCD1}">
              <a14:hiddenFill xmlns:a14="http://schemas.microsoft.com/office/drawing/2010/main">
                <a:solidFill>
                  <a:srgbClr val="FFFFFF"/>
                </a:solidFill>
              </a14:hiddenFill>
            </a:ext>
          </a:extLst>
        </p:spPr>
      </p:pic>
      <p:grpSp>
        <p:nvGrpSpPr>
          <p:cNvPr id="138" name="Gruppieren 137"/>
          <p:cNvGrpSpPr/>
          <p:nvPr/>
        </p:nvGrpSpPr>
        <p:grpSpPr>
          <a:xfrm>
            <a:off x="1526565" y="2292794"/>
            <a:ext cx="2059910" cy="123111"/>
            <a:chOff x="1526565" y="2341283"/>
            <a:chExt cx="2059910" cy="123111"/>
          </a:xfrm>
        </p:grpSpPr>
        <p:sp>
          <p:nvSpPr>
            <p:cNvPr id="139" name="Textfeld 138"/>
            <p:cNvSpPr txBox="1"/>
            <p:nvPr/>
          </p:nvSpPr>
          <p:spPr>
            <a:xfrm>
              <a:off x="1526565" y="2341283"/>
              <a:ext cx="2059910" cy="123111"/>
            </a:xfrm>
            <a:prstGeom prst="rect">
              <a:avLst/>
            </a:prstGeom>
            <a:noFill/>
          </p:spPr>
          <p:txBody>
            <a:bodyPr wrap="none" lIns="108000" tIns="0" rIns="0" bIns="0" rtlCol="0">
              <a:spAutoFit/>
            </a:bodyPr>
            <a:lstStyle/>
            <a:p>
              <a:r>
                <a:rPr lang="de-DE" sz="800" dirty="0"/>
                <a:t>Nicht von Strom- bzw. Gaspreis-Bremse gehört</a:t>
              </a:r>
              <a:endParaRPr lang="de-DE" sz="800" baseline="30000" dirty="0"/>
            </a:p>
          </p:txBody>
        </p:sp>
        <p:sp>
          <p:nvSpPr>
            <p:cNvPr id="140" name="Rechteck 139"/>
            <p:cNvSpPr>
              <a:spLocks noChangeAspect="1"/>
            </p:cNvSpPr>
            <p:nvPr/>
          </p:nvSpPr>
          <p:spPr>
            <a:xfrm>
              <a:off x="1540419" y="2372238"/>
              <a:ext cx="61200" cy="61200"/>
            </a:xfrm>
            <a:prstGeom prst="rect">
              <a:avLst/>
            </a:prstGeom>
            <a:solidFill>
              <a:srgbClr val="96A5B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900" dirty="0">
                <a:solidFill>
                  <a:schemeClr val="tx1"/>
                </a:solidFill>
              </a:endParaRPr>
            </a:p>
          </p:txBody>
        </p:sp>
      </p:grpSp>
      <p:cxnSp>
        <p:nvCxnSpPr>
          <p:cNvPr id="141" name="Gerade Verbindung 140"/>
          <p:cNvCxnSpPr/>
          <p:nvPr/>
        </p:nvCxnSpPr>
        <p:spPr>
          <a:xfrm>
            <a:off x="431256" y="2750168"/>
            <a:ext cx="4032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2" name="Inhaltsplatzhalter 3"/>
          <p:cNvSpPr txBox="1">
            <a:spLocks/>
          </p:cNvSpPr>
          <p:nvPr/>
        </p:nvSpPr>
        <p:spPr>
          <a:xfrm>
            <a:off x="5085983" y="1784594"/>
            <a:ext cx="3313975" cy="225053"/>
          </a:xfrm>
          <a:prstGeom prst="rect">
            <a:avLst/>
          </a:prstGeom>
          <a:noFill/>
        </p:spPr>
        <p:txBody>
          <a:bodyPr vert="horz" wrap="none" lIns="36000" tIns="36000" rIns="36000" bIns="36000" rtlCol="0">
            <a:spAutoFit/>
          </a:bodyPr>
          <a:lstStyle>
            <a:lvl1pPr marL="360000" indent="-360000" algn="l" defTabSz="691157" rtl="0" eaLnBrk="1" latinLnBrk="0" hangingPunct="1">
              <a:lnSpc>
                <a:spcPct val="90000"/>
              </a:lnSpc>
              <a:spcBef>
                <a:spcPts val="500"/>
              </a:spcBef>
              <a:spcAft>
                <a:spcPts val="500"/>
              </a:spcAft>
              <a:buClr>
                <a:schemeClr val="bg2"/>
              </a:buClr>
              <a:buFont typeface="Calibri" panose="020F0502020204030204" pitchFamily="34" charset="0"/>
              <a:buChar char="•"/>
              <a:defRPr sz="2000" kern="1200">
                <a:solidFill>
                  <a:schemeClr val="tx1"/>
                </a:solidFill>
                <a:latin typeface="+mn-lt"/>
                <a:ea typeface="+mn-ea"/>
                <a:cs typeface="+mn-cs"/>
              </a:defRPr>
            </a:lvl1pPr>
            <a:lvl2pPr marL="720000" indent="-360000" algn="l" defTabSz="691157" rtl="0" eaLnBrk="1" latinLnBrk="0" hangingPunct="1">
              <a:lnSpc>
                <a:spcPct val="90000"/>
              </a:lnSpc>
              <a:spcBef>
                <a:spcPts val="500"/>
              </a:spcBef>
              <a:spcAft>
                <a:spcPts val="250"/>
              </a:spcAft>
              <a:buClr>
                <a:schemeClr val="bg2"/>
              </a:buClr>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250"/>
              </a:spcBef>
              <a:spcAft>
                <a:spcPts val="150"/>
              </a:spcAft>
              <a:buClr>
                <a:schemeClr val="tx1"/>
              </a:buClr>
              <a:buFont typeface="Calibri" panose="020F0502020204030204" pitchFamily="34" charset="0"/>
              <a:buChar char="◦"/>
              <a:defRPr sz="2000" kern="1200">
                <a:solidFill>
                  <a:schemeClr val="tx1"/>
                </a:solidFill>
                <a:latin typeface="+mn-lt"/>
                <a:ea typeface="+mn-ea"/>
                <a:cs typeface="+mn-cs"/>
              </a:defRPr>
            </a:lvl3pPr>
            <a:lvl4pPr marL="1440000" indent="-360000" algn="l" defTabSz="691157" rtl="0" eaLnBrk="1" latinLnBrk="0" hangingPunct="1">
              <a:lnSpc>
                <a:spcPct val="90000"/>
              </a:lnSpc>
              <a:spcBef>
                <a:spcPts val="150"/>
              </a:spcBef>
              <a:spcAft>
                <a:spcPts val="0"/>
              </a:spcAft>
              <a:buClr>
                <a:schemeClr val="tx1"/>
              </a:buClr>
              <a:buFont typeface="Calibri" panose="020F0502020204030204" pitchFamily="34" charset="0"/>
              <a:buChar char="­"/>
              <a:defRPr sz="2000" kern="1200">
                <a:solidFill>
                  <a:schemeClr val="tx1"/>
                </a:solidFill>
                <a:latin typeface="+mn-lt"/>
                <a:ea typeface="+mn-ea"/>
                <a:cs typeface="+mn-cs"/>
              </a:defRPr>
            </a:lvl4pPr>
            <a:lvl5pPr marL="1800000" indent="-360000" algn="l" defTabSz="691157" rtl="0" eaLnBrk="1" latinLnBrk="0" hangingPunct="1">
              <a:lnSpc>
                <a:spcPct val="90000"/>
              </a:lnSpc>
              <a:spcBef>
                <a:spcPts val="100"/>
              </a:spcBef>
              <a:buClrTx/>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buNone/>
            </a:pPr>
            <a:r>
              <a:rPr lang="de-DE" sz="1000" dirty="0"/>
              <a:t>Haben Sie schon einmal </a:t>
            </a:r>
            <a:r>
              <a:rPr lang="de-DE" sz="1100" b="1" dirty="0"/>
              <a:t>vom „Dezemberabschlag“ gehört</a:t>
            </a:r>
            <a:r>
              <a:rPr lang="de-DE" sz="1000" dirty="0"/>
              <a:t>?</a:t>
            </a:r>
            <a:endParaRPr lang="de-DE" sz="1000" baseline="30000" dirty="0"/>
          </a:p>
        </p:txBody>
      </p:sp>
      <p:grpSp>
        <p:nvGrpSpPr>
          <p:cNvPr id="143" name="Gruppieren 142"/>
          <p:cNvGrpSpPr/>
          <p:nvPr/>
        </p:nvGrpSpPr>
        <p:grpSpPr>
          <a:xfrm>
            <a:off x="5850225" y="2084128"/>
            <a:ext cx="2354862" cy="123111"/>
            <a:chOff x="5850225" y="2118763"/>
            <a:chExt cx="2354862" cy="123111"/>
          </a:xfrm>
        </p:grpSpPr>
        <p:sp>
          <p:nvSpPr>
            <p:cNvPr id="144" name="Textfeld 143"/>
            <p:cNvSpPr txBox="1"/>
            <p:nvPr/>
          </p:nvSpPr>
          <p:spPr>
            <a:xfrm>
              <a:off x="5850225" y="2118763"/>
              <a:ext cx="2354862" cy="123111"/>
            </a:xfrm>
            <a:prstGeom prst="rect">
              <a:avLst/>
            </a:prstGeom>
            <a:noFill/>
          </p:spPr>
          <p:txBody>
            <a:bodyPr wrap="none" lIns="108000" tIns="0" rIns="0" bIns="0" rtlCol="0">
              <a:spAutoFit/>
            </a:bodyPr>
            <a:lstStyle/>
            <a:p>
              <a:r>
                <a:rPr lang="de-DE" sz="800" dirty="0"/>
                <a:t>Von Dezemberabschlag gehört u. </a:t>
              </a:r>
              <a:r>
                <a:rPr lang="de-DE" sz="800" u="sng" dirty="0"/>
                <a:t>korrekt</a:t>
              </a:r>
              <a:r>
                <a:rPr lang="de-DE" sz="800" dirty="0"/>
                <a:t> beschrieben</a:t>
              </a:r>
              <a:endParaRPr lang="de-DE" sz="800" baseline="30000" dirty="0"/>
            </a:p>
          </p:txBody>
        </p:sp>
        <p:sp>
          <p:nvSpPr>
            <p:cNvPr id="145" name="Rechteck 144"/>
            <p:cNvSpPr>
              <a:spLocks noChangeAspect="1"/>
            </p:cNvSpPr>
            <p:nvPr/>
          </p:nvSpPr>
          <p:spPr>
            <a:xfrm>
              <a:off x="5864079" y="2149718"/>
              <a:ext cx="61200" cy="612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800" dirty="0">
                <a:solidFill>
                  <a:schemeClr val="tx1"/>
                </a:solidFill>
              </a:endParaRPr>
            </a:p>
          </p:txBody>
        </p:sp>
      </p:grpSp>
      <p:grpSp>
        <p:nvGrpSpPr>
          <p:cNvPr id="146" name="Gruppieren 145"/>
          <p:cNvGrpSpPr/>
          <p:nvPr/>
        </p:nvGrpSpPr>
        <p:grpSpPr>
          <a:xfrm>
            <a:off x="5850225" y="2292794"/>
            <a:ext cx="1622289" cy="123111"/>
            <a:chOff x="5850225" y="2341283"/>
            <a:chExt cx="1622289" cy="123111"/>
          </a:xfrm>
        </p:grpSpPr>
        <p:sp>
          <p:nvSpPr>
            <p:cNvPr id="147" name="Textfeld 146"/>
            <p:cNvSpPr txBox="1"/>
            <p:nvPr/>
          </p:nvSpPr>
          <p:spPr>
            <a:xfrm>
              <a:off x="5850225" y="2341283"/>
              <a:ext cx="1622289" cy="123111"/>
            </a:xfrm>
            <a:prstGeom prst="rect">
              <a:avLst/>
            </a:prstGeom>
            <a:noFill/>
          </p:spPr>
          <p:txBody>
            <a:bodyPr wrap="none" lIns="108000" tIns="0" rIns="0" bIns="0" rtlCol="0">
              <a:spAutoFit/>
            </a:bodyPr>
            <a:lstStyle/>
            <a:p>
              <a:r>
                <a:rPr lang="de-DE" sz="800" dirty="0"/>
                <a:t>Nicht von Dezemberabschlag gehört</a:t>
              </a:r>
              <a:endParaRPr lang="de-DE" sz="800" baseline="30000" dirty="0"/>
            </a:p>
          </p:txBody>
        </p:sp>
        <p:sp>
          <p:nvSpPr>
            <p:cNvPr id="148" name="Rechteck 147"/>
            <p:cNvSpPr>
              <a:spLocks noChangeAspect="1"/>
            </p:cNvSpPr>
            <p:nvPr/>
          </p:nvSpPr>
          <p:spPr>
            <a:xfrm>
              <a:off x="5864079" y="2372238"/>
              <a:ext cx="61200" cy="61200"/>
            </a:xfrm>
            <a:prstGeom prst="rect">
              <a:avLst/>
            </a:prstGeom>
            <a:solidFill>
              <a:srgbClr val="96A5B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900" dirty="0">
                <a:solidFill>
                  <a:schemeClr val="tx1"/>
                </a:solidFill>
              </a:endParaRPr>
            </a:p>
          </p:txBody>
        </p:sp>
      </p:grpSp>
      <p:grpSp>
        <p:nvGrpSpPr>
          <p:cNvPr id="149" name="Gruppieren 148"/>
          <p:cNvGrpSpPr/>
          <p:nvPr/>
        </p:nvGrpSpPr>
        <p:grpSpPr>
          <a:xfrm>
            <a:off x="5850225" y="2188461"/>
            <a:ext cx="2587297" cy="123111"/>
            <a:chOff x="5850225" y="2230023"/>
            <a:chExt cx="2587297" cy="123111"/>
          </a:xfrm>
        </p:grpSpPr>
        <p:sp>
          <p:nvSpPr>
            <p:cNvPr id="150" name="Textfeld 149"/>
            <p:cNvSpPr txBox="1"/>
            <p:nvPr/>
          </p:nvSpPr>
          <p:spPr>
            <a:xfrm>
              <a:off x="5850225" y="2230023"/>
              <a:ext cx="2587297" cy="123111"/>
            </a:xfrm>
            <a:prstGeom prst="rect">
              <a:avLst/>
            </a:prstGeom>
            <a:noFill/>
          </p:spPr>
          <p:txBody>
            <a:bodyPr wrap="none" lIns="108000" tIns="0" rIns="0" bIns="0" rtlCol="0">
              <a:spAutoFit/>
            </a:bodyPr>
            <a:lstStyle/>
            <a:p>
              <a:r>
                <a:rPr lang="de-DE" sz="800" dirty="0"/>
                <a:t>Von Dezemberabschlag gehört u. </a:t>
              </a:r>
              <a:r>
                <a:rPr lang="de-DE" sz="800" u="sng" dirty="0"/>
                <a:t>nicht</a:t>
              </a:r>
              <a:r>
                <a:rPr lang="de-DE" sz="800" dirty="0"/>
                <a:t> korrekt beschrieben</a:t>
              </a:r>
              <a:endParaRPr lang="de-DE" sz="800" baseline="30000" dirty="0"/>
            </a:p>
          </p:txBody>
        </p:sp>
        <p:sp>
          <p:nvSpPr>
            <p:cNvPr id="151" name="Rechteck 150"/>
            <p:cNvSpPr>
              <a:spLocks noChangeAspect="1"/>
            </p:cNvSpPr>
            <p:nvPr/>
          </p:nvSpPr>
          <p:spPr>
            <a:xfrm>
              <a:off x="5864079" y="2260978"/>
              <a:ext cx="61200" cy="61200"/>
            </a:xfrm>
            <a:prstGeom prst="rect">
              <a:avLst/>
            </a:prstGeom>
            <a:solidFill>
              <a:srgbClr val="FF818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900" dirty="0">
                <a:solidFill>
                  <a:schemeClr val="tx1"/>
                </a:solidFill>
              </a:endParaRPr>
            </a:p>
          </p:txBody>
        </p:sp>
      </p:grpSp>
      <p:cxnSp>
        <p:nvCxnSpPr>
          <p:cNvPr id="152" name="Gerade Verbindung 151"/>
          <p:cNvCxnSpPr/>
          <p:nvPr/>
        </p:nvCxnSpPr>
        <p:spPr>
          <a:xfrm>
            <a:off x="4754643" y="2750168"/>
            <a:ext cx="4032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3" name="Rechteck 152"/>
          <p:cNvSpPr/>
          <p:nvPr/>
        </p:nvSpPr>
        <p:spPr>
          <a:xfrm>
            <a:off x="682609" y="2717253"/>
            <a:ext cx="3819956" cy="261610"/>
          </a:xfrm>
          <a:prstGeom prst="rect">
            <a:avLst/>
          </a:prstGeom>
        </p:spPr>
        <p:txBody>
          <a:bodyPr wrap="none" lIns="0" rIns="0">
            <a:spAutoFit/>
          </a:bodyPr>
          <a:lstStyle/>
          <a:p>
            <a:r>
              <a:rPr lang="de-DE" sz="1100" dirty="0"/>
              <a:t>Was verbirgt sich hinter der „Strom- bzw. Gaspreis-Bremse“? / W5</a:t>
            </a:r>
          </a:p>
        </p:txBody>
      </p:sp>
      <p:sp>
        <p:nvSpPr>
          <p:cNvPr id="154" name="Inhaltsplatzhalter 3"/>
          <p:cNvSpPr txBox="1">
            <a:spLocks/>
          </p:cNvSpPr>
          <p:nvPr/>
        </p:nvSpPr>
        <p:spPr>
          <a:xfrm>
            <a:off x="439495" y="1800218"/>
            <a:ext cx="4015523" cy="225053"/>
          </a:xfrm>
          <a:prstGeom prst="rect">
            <a:avLst/>
          </a:prstGeom>
          <a:noFill/>
        </p:spPr>
        <p:txBody>
          <a:bodyPr vert="horz" wrap="none" lIns="0" tIns="36000" rIns="0" bIns="36000" rtlCol="0">
            <a:spAutoFit/>
          </a:bodyPr>
          <a:lstStyle>
            <a:lvl1pPr marL="360000" indent="-360000" algn="l" defTabSz="691157" rtl="0" eaLnBrk="1" latinLnBrk="0" hangingPunct="1">
              <a:lnSpc>
                <a:spcPct val="90000"/>
              </a:lnSpc>
              <a:spcBef>
                <a:spcPts val="500"/>
              </a:spcBef>
              <a:spcAft>
                <a:spcPts val="500"/>
              </a:spcAft>
              <a:buClr>
                <a:schemeClr val="bg2"/>
              </a:buClr>
              <a:buFont typeface="Calibri" panose="020F0502020204030204" pitchFamily="34" charset="0"/>
              <a:buChar char="•"/>
              <a:defRPr sz="2000" kern="1200">
                <a:solidFill>
                  <a:schemeClr val="tx1"/>
                </a:solidFill>
                <a:latin typeface="+mn-lt"/>
                <a:ea typeface="+mn-ea"/>
                <a:cs typeface="+mn-cs"/>
              </a:defRPr>
            </a:lvl1pPr>
            <a:lvl2pPr marL="720000" indent="-360000" algn="l" defTabSz="691157" rtl="0" eaLnBrk="1" latinLnBrk="0" hangingPunct="1">
              <a:lnSpc>
                <a:spcPct val="90000"/>
              </a:lnSpc>
              <a:spcBef>
                <a:spcPts val="500"/>
              </a:spcBef>
              <a:spcAft>
                <a:spcPts val="250"/>
              </a:spcAft>
              <a:buClr>
                <a:schemeClr val="bg2"/>
              </a:buClr>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250"/>
              </a:spcBef>
              <a:spcAft>
                <a:spcPts val="150"/>
              </a:spcAft>
              <a:buClr>
                <a:schemeClr val="tx1"/>
              </a:buClr>
              <a:buFont typeface="Calibri" panose="020F0502020204030204" pitchFamily="34" charset="0"/>
              <a:buChar char="◦"/>
              <a:defRPr sz="2000" kern="1200">
                <a:solidFill>
                  <a:schemeClr val="tx1"/>
                </a:solidFill>
                <a:latin typeface="+mn-lt"/>
                <a:ea typeface="+mn-ea"/>
                <a:cs typeface="+mn-cs"/>
              </a:defRPr>
            </a:lvl3pPr>
            <a:lvl4pPr marL="1440000" indent="-360000" algn="l" defTabSz="691157" rtl="0" eaLnBrk="1" latinLnBrk="0" hangingPunct="1">
              <a:lnSpc>
                <a:spcPct val="90000"/>
              </a:lnSpc>
              <a:spcBef>
                <a:spcPts val="150"/>
              </a:spcBef>
              <a:spcAft>
                <a:spcPts val="0"/>
              </a:spcAft>
              <a:buClr>
                <a:schemeClr val="tx1"/>
              </a:buClr>
              <a:buFont typeface="Calibri" panose="020F0502020204030204" pitchFamily="34" charset="0"/>
              <a:buChar char="­"/>
              <a:defRPr sz="2000" kern="1200">
                <a:solidFill>
                  <a:schemeClr val="tx1"/>
                </a:solidFill>
                <a:latin typeface="+mn-lt"/>
                <a:ea typeface="+mn-ea"/>
                <a:cs typeface="+mn-cs"/>
              </a:defRPr>
            </a:lvl4pPr>
            <a:lvl5pPr marL="1800000" indent="-360000" algn="l" defTabSz="691157" rtl="0" eaLnBrk="1" latinLnBrk="0" hangingPunct="1">
              <a:lnSpc>
                <a:spcPct val="90000"/>
              </a:lnSpc>
              <a:spcBef>
                <a:spcPts val="100"/>
              </a:spcBef>
              <a:buClrTx/>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lgn="ctr">
              <a:buNone/>
            </a:pPr>
            <a:r>
              <a:rPr lang="de-DE" sz="1000" dirty="0"/>
              <a:t>Haben Sie schon einmal </a:t>
            </a:r>
            <a:r>
              <a:rPr lang="de-DE" sz="1100" b="1" dirty="0"/>
              <a:t>von</a:t>
            </a:r>
            <a:r>
              <a:rPr lang="de-DE" sz="1050" dirty="0"/>
              <a:t> </a:t>
            </a:r>
            <a:r>
              <a:rPr lang="de-DE" sz="1000" dirty="0"/>
              <a:t>der </a:t>
            </a:r>
            <a:r>
              <a:rPr lang="de-DE" sz="1100" b="1" dirty="0"/>
              <a:t>„Strom- bzw. Gaspreis-Bremse“</a:t>
            </a:r>
            <a:r>
              <a:rPr lang="de-DE" sz="1100" dirty="0"/>
              <a:t> </a:t>
            </a:r>
            <a:r>
              <a:rPr lang="de-DE" sz="1100" b="1" dirty="0"/>
              <a:t>gehört</a:t>
            </a:r>
            <a:r>
              <a:rPr lang="de-DE" sz="1000" dirty="0"/>
              <a:t>?</a:t>
            </a:r>
            <a:endParaRPr lang="de-DE" sz="1000" baseline="30000" dirty="0"/>
          </a:p>
        </p:txBody>
      </p:sp>
      <p:sp>
        <p:nvSpPr>
          <p:cNvPr id="155" name="Rechteck 154"/>
          <p:cNvSpPr/>
          <p:nvPr/>
        </p:nvSpPr>
        <p:spPr>
          <a:xfrm>
            <a:off x="5261675" y="2717253"/>
            <a:ext cx="3308598" cy="261610"/>
          </a:xfrm>
          <a:prstGeom prst="rect">
            <a:avLst/>
          </a:prstGeom>
        </p:spPr>
        <p:txBody>
          <a:bodyPr wrap="none" lIns="0" rIns="0">
            <a:spAutoFit/>
          </a:bodyPr>
          <a:lstStyle/>
          <a:p>
            <a:r>
              <a:rPr lang="de-DE" sz="1100" dirty="0"/>
              <a:t>Was verbirgt sich hinter dem „Dezemberabschlag“? / W5 </a:t>
            </a:r>
          </a:p>
        </p:txBody>
      </p:sp>
      <p:grpSp>
        <p:nvGrpSpPr>
          <p:cNvPr id="14" name="Gruppieren 13"/>
          <p:cNvGrpSpPr/>
          <p:nvPr/>
        </p:nvGrpSpPr>
        <p:grpSpPr>
          <a:xfrm>
            <a:off x="503884" y="2926806"/>
            <a:ext cx="4099430" cy="1238598"/>
            <a:chOff x="613259" y="2926806"/>
            <a:chExt cx="4099430" cy="1238598"/>
          </a:xfrm>
        </p:grpSpPr>
        <p:sp>
          <p:nvSpPr>
            <p:cNvPr id="158" name="Abgerundete rechteckige Legende 157"/>
            <p:cNvSpPr/>
            <p:nvPr/>
          </p:nvSpPr>
          <p:spPr>
            <a:xfrm>
              <a:off x="620531" y="3393075"/>
              <a:ext cx="4092158" cy="216645"/>
            </a:xfrm>
            <a:prstGeom prst="wedgeRoundRectCallout">
              <a:avLst>
                <a:gd name="adj1" fmla="val -29281"/>
                <a:gd name="adj2" fmla="val 62468"/>
                <a:gd name="adj3" fmla="val 16667"/>
              </a:avLst>
            </a:prstGeom>
            <a:solidFill>
              <a:srgbClr val="FFFFFF"/>
            </a:solidFill>
            <a:ln w="6350">
              <a:solidFill>
                <a:schemeClr val="accent1"/>
              </a:solidFill>
            </a:ln>
          </p:spPr>
          <p:txBody>
            <a:bodyPr wrap="square" lIns="36000" tIns="36000" rIns="36000" bIns="36000" anchor="ctr" anchorCtr="0">
              <a:noAutofit/>
            </a:bodyPr>
            <a:lstStyle/>
            <a:p>
              <a:pPr lvl="0" algn="ctr" defTabSz="914400">
                <a:defRPr/>
              </a:pPr>
              <a:r>
                <a:rPr lang="de-DE" sz="800" dirty="0"/>
                <a:t>Um große Belastungen abzufedern, werden für 80% des Verbrauches die Preise gedeckelt</a:t>
              </a:r>
            </a:p>
          </p:txBody>
        </p:sp>
        <p:grpSp>
          <p:nvGrpSpPr>
            <p:cNvPr id="3" name="Gruppieren 2"/>
            <p:cNvGrpSpPr/>
            <p:nvPr/>
          </p:nvGrpSpPr>
          <p:grpSpPr>
            <a:xfrm>
              <a:off x="613259" y="2926806"/>
              <a:ext cx="3998681" cy="404223"/>
              <a:chOff x="634886" y="2926806"/>
              <a:chExt cx="3998681" cy="404223"/>
            </a:xfrm>
          </p:grpSpPr>
          <p:sp>
            <p:nvSpPr>
              <p:cNvPr id="157" name="Abgerundete rechteckige Legende 156"/>
              <p:cNvSpPr/>
              <p:nvPr/>
            </p:nvSpPr>
            <p:spPr>
              <a:xfrm>
                <a:off x="634886" y="2972038"/>
                <a:ext cx="1255066" cy="352853"/>
              </a:xfrm>
              <a:prstGeom prst="wedgeRoundRectCallout">
                <a:avLst>
                  <a:gd name="adj1" fmla="val 29416"/>
                  <a:gd name="adj2" fmla="val 56962"/>
                  <a:gd name="adj3" fmla="val 16667"/>
                </a:avLst>
              </a:prstGeom>
              <a:solidFill>
                <a:srgbClr val="FFFFFF"/>
              </a:solidFill>
              <a:ln w="6350">
                <a:solidFill>
                  <a:schemeClr val="accent1"/>
                </a:solidFill>
              </a:ln>
            </p:spPr>
            <p:txBody>
              <a:bodyPr wrap="square" lIns="36000" tIns="36000" rIns="36000" bIns="36000" anchor="ctr" anchorCtr="0">
                <a:noAutofit/>
              </a:bodyPr>
              <a:lstStyle/>
              <a:p>
                <a:pPr lvl="0" algn="ctr" defTabSz="914400">
                  <a:defRPr/>
                </a:pPr>
                <a:r>
                  <a:rPr lang="de-DE" sz="800" dirty="0"/>
                  <a:t>Eine staatliche Deckelung der Energiepreise</a:t>
                </a:r>
              </a:p>
            </p:txBody>
          </p:sp>
          <p:sp>
            <p:nvSpPr>
              <p:cNvPr id="161" name="Abgerundete rechteckige Legende 160">
                <a:extLst>
                  <a:ext uri="{FF2B5EF4-FFF2-40B4-BE49-F238E27FC236}">
                    <a16:creationId xmlns:a16="http://schemas.microsoft.com/office/drawing/2014/main" id="{A07F047D-8AC9-36D5-620E-AB6C79943786}"/>
                  </a:ext>
                </a:extLst>
              </p:cNvPr>
              <p:cNvSpPr/>
              <p:nvPr/>
            </p:nvSpPr>
            <p:spPr>
              <a:xfrm>
                <a:off x="1953495" y="2926806"/>
                <a:ext cx="2680072" cy="404223"/>
              </a:xfrm>
              <a:prstGeom prst="wedgeRoundRectCallout">
                <a:avLst>
                  <a:gd name="adj1" fmla="val -12847"/>
                  <a:gd name="adj2" fmla="val 58071"/>
                  <a:gd name="adj3" fmla="val 16667"/>
                </a:avLst>
              </a:prstGeom>
              <a:solidFill>
                <a:srgbClr val="FFFFFF"/>
              </a:solidFill>
              <a:ln w="6350">
                <a:solidFill>
                  <a:schemeClr val="accent1"/>
                </a:solidFill>
              </a:ln>
            </p:spPr>
            <p:txBody>
              <a:bodyPr wrap="square" lIns="36000" tIns="36000" rIns="36000" bIns="36000" anchor="ctr" anchorCtr="0">
                <a:noAutofit/>
              </a:bodyPr>
              <a:lstStyle/>
              <a:p>
                <a:pPr lvl="0" algn="ctr" defTabSz="914400">
                  <a:defRPr/>
                </a:pPr>
                <a:r>
                  <a:rPr lang="de-DE" sz="800" dirty="0"/>
                  <a:t>Wenn ein gewisser Betrag überschritten wird bezahlt der Staat. Maßgebend sind 80% des Vorjahresverbrauches als Berechnungsgrundlage</a:t>
                </a:r>
              </a:p>
            </p:txBody>
          </p:sp>
        </p:grpSp>
        <p:grpSp>
          <p:nvGrpSpPr>
            <p:cNvPr id="13" name="Gruppieren 12"/>
            <p:cNvGrpSpPr/>
            <p:nvPr/>
          </p:nvGrpSpPr>
          <p:grpSpPr>
            <a:xfrm>
              <a:off x="620532" y="3663119"/>
              <a:ext cx="4070299" cy="502285"/>
              <a:chOff x="588924" y="3663119"/>
              <a:chExt cx="4070299" cy="502285"/>
            </a:xfrm>
          </p:grpSpPr>
          <p:sp>
            <p:nvSpPr>
              <p:cNvPr id="160" name="Abgerundete rechteckige Legende 159">
                <a:extLst>
                  <a:ext uri="{FF2B5EF4-FFF2-40B4-BE49-F238E27FC236}">
                    <a16:creationId xmlns:a16="http://schemas.microsoft.com/office/drawing/2014/main" id="{16A8A8D2-F5E6-DDC0-3051-31748A20B1EA}"/>
                  </a:ext>
                </a:extLst>
              </p:cNvPr>
              <p:cNvSpPr/>
              <p:nvPr/>
            </p:nvSpPr>
            <p:spPr>
              <a:xfrm>
                <a:off x="588924" y="3663119"/>
                <a:ext cx="1762144" cy="502285"/>
              </a:xfrm>
              <a:prstGeom prst="wedgeRoundRectCallout">
                <a:avLst>
                  <a:gd name="adj1" fmla="val 29845"/>
                  <a:gd name="adj2" fmla="val 59996"/>
                  <a:gd name="adj3" fmla="val 16667"/>
                </a:avLst>
              </a:prstGeom>
              <a:solidFill>
                <a:srgbClr val="FFFFFF"/>
              </a:solidFill>
              <a:ln w="6350">
                <a:solidFill>
                  <a:schemeClr val="accent1"/>
                </a:solidFill>
              </a:ln>
            </p:spPr>
            <p:txBody>
              <a:bodyPr wrap="square" lIns="36000" tIns="36000" rIns="36000" bIns="36000" anchor="ctr" anchorCtr="0">
                <a:noAutofit/>
              </a:bodyPr>
              <a:lstStyle/>
              <a:p>
                <a:pPr lvl="0" algn="ctr" defTabSz="914400">
                  <a:defRPr/>
                </a:pPr>
                <a:r>
                  <a:rPr lang="de-DE" sz="800" dirty="0"/>
                  <a:t>Staatlich geregelter Maximalpreis je Energieeinheit bis zu einem definierten Grenzverbrauch</a:t>
                </a:r>
              </a:p>
            </p:txBody>
          </p:sp>
          <p:sp>
            <p:nvSpPr>
              <p:cNvPr id="162" name="Abgerundete rechteckige Legende 161">
                <a:extLst>
                  <a:ext uri="{FF2B5EF4-FFF2-40B4-BE49-F238E27FC236}">
                    <a16:creationId xmlns:a16="http://schemas.microsoft.com/office/drawing/2014/main" id="{CF3E6FB4-3221-8419-D972-852C6FBB84AE}"/>
                  </a:ext>
                </a:extLst>
              </p:cNvPr>
              <p:cNvSpPr/>
              <p:nvPr/>
            </p:nvSpPr>
            <p:spPr>
              <a:xfrm>
                <a:off x="2435803" y="3673282"/>
                <a:ext cx="2223420" cy="489060"/>
              </a:xfrm>
              <a:prstGeom prst="wedgeRoundRectCallout">
                <a:avLst>
                  <a:gd name="adj1" fmla="val 18607"/>
                  <a:gd name="adj2" fmla="val 64401"/>
                  <a:gd name="adj3" fmla="val 16667"/>
                </a:avLst>
              </a:prstGeom>
              <a:solidFill>
                <a:srgbClr val="FFFFFF"/>
              </a:solidFill>
              <a:ln w="6350">
                <a:solidFill>
                  <a:schemeClr val="accent1"/>
                </a:solidFill>
              </a:ln>
            </p:spPr>
            <p:txBody>
              <a:bodyPr wrap="square" lIns="36000" tIns="36000" rIns="36000" bIns="36000" anchor="ctr" anchorCtr="0">
                <a:noAutofit/>
              </a:bodyPr>
              <a:lstStyle/>
              <a:p>
                <a:pPr lvl="0" algn="ctr" defTabSz="914400">
                  <a:defRPr/>
                </a:pPr>
                <a:r>
                  <a:rPr lang="de-DE" sz="800" dirty="0"/>
                  <a:t>Limitierte Preise von 40 ct pro kWh für Strom und 15 ct für Gas, alles darüber hinaus wird vom Staatshaushalt (Steuern) bezahlt</a:t>
                </a:r>
              </a:p>
            </p:txBody>
          </p:sp>
        </p:grpSp>
      </p:grpSp>
      <p:sp>
        <p:nvSpPr>
          <p:cNvPr id="163" name="Text Box 3"/>
          <p:cNvSpPr txBox="1">
            <a:spLocks noChangeArrowheads="1"/>
          </p:cNvSpPr>
          <p:nvPr/>
        </p:nvSpPr>
        <p:spPr bwMode="auto">
          <a:xfrm>
            <a:off x="4044181" y="2431615"/>
            <a:ext cx="392736" cy="123111"/>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spcBef>
                <a:spcPct val="50000"/>
              </a:spcBef>
            </a:pPr>
            <a:r>
              <a:rPr lang="de-DE" sz="800" dirty="0">
                <a:latin typeface="+mj-lt"/>
              </a:rPr>
              <a:t>N = 1.008</a:t>
            </a:r>
          </a:p>
        </p:txBody>
      </p:sp>
      <p:sp>
        <p:nvSpPr>
          <p:cNvPr id="164" name="Text Box 3"/>
          <p:cNvSpPr txBox="1">
            <a:spLocks noChangeArrowheads="1"/>
          </p:cNvSpPr>
          <p:nvPr/>
        </p:nvSpPr>
        <p:spPr bwMode="auto">
          <a:xfrm>
            <a:off x="8443739" y="2431615"/>
            <a:ext cx="315792" cy="123111"/>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spcBef>
                <a:spcPct val="50000"/>
              </a:spcBef>
            </a:pPr>
            <a:r>
              <a:rPr lang="de-DE" sz="800" dirty="0">
                <a:latin typeface="+mj-lt"/>
              </a:rPr>
              <a:t>N = 631</a:t>
            </a:r>
          </a:p>
        </p:txBody>
      </p:sp>
      <p:grpSp>
        <p:nvGrpSpPr>
          <p:cNvPr id="172" name="Gruppieren 171"/>
          <p:cNvGrpSpPr/>
          <p:nvPr/>
        </p:nvGrpSpPr>
        <p:grpSpPr>
          <a:xfrm>
            <a:off x="4754643" y="2967854"/>
            <a:ext cx="4094994" cy="1199851"/>
            <a:chOff x="540630" y="2970990"/>
            <a:chExt cx="4094995" cy="1214952"/>
          </a:xfrm>
        </p:grpSpPr>
        <p:sp>
          <p:nvSpPr>
            <p:cNvPr id="180" name="Abgerundete rechteckige Legende 179"/>
            <p:cNvSpPr/>
            <p:nvPr/>
          </p:nvSpPr>
          <p:spPr>
            <a:xfrm>
              <a:off x="540631" y="3397798"/>
              <a:ext cx="4094994" cy="219372"/>
            </a:xfrm>
            <a:prstGeom prst="wedgeRoundRectCallout">
              <a:avLst>
                <a:gd name="adj1" fmla="val 9952"/>
                <a:gd name="adj2" fmla="val 68276"/>
                <a:gd name="adj3" fmla="val 16667"/>
              </a:avLst>
            </a:prstGeom>
            <a:solidFill>
              <a:srgbClr val="FFFFFF"/>
            </a:solidFill>
            <a:ln w="6350">
              <a:solidFill>
                <a:schemeClr val="accent1"/>
              </a:solidFill>
            </a:ln>
          </p:spPr>
          <p:txBody>
            <a:bodyPr wrap="square" lIns="36000" tIns="36000" rIns="36000" bIns="36000" anchor="ctr" anchorCtr="0">
              <a:noAutofit/>
            </a:bodyPr>
            <a:lstStyle/>
            <a:p>
              <a:pPr lvl="0" algn="ctr" defTabSz="914400">
                <a:defRPr/>
              </a:pPr>
              <a:r>
                <a:rPr lang="de-DE" sz="800" dirty="0"/>
                <a:t>Die Regierung hat die Kosten für den Abschlag im Dezember übernommen bzw. erstattet</a:t>
              </a:r>
            </a:p>
          </p:txBody>
        </p:sp>
        <p:grpSp>
          <p:nvGrpSpPr>
            <p:cNvPr id="174" name="Gruppieren 173"/>
            <p:cNvGrpSpPr/>
            <p:nvPr/>
          </p:nvGrpSpPr>
          <p:grpSpPr>
            <a:xfrm>
              <a:off x="540630" y="2970990"/>
              <a:ext cx="4094994" cy="359313"/>
              <a:chOff x="562257" y="2970990"/>
              <a:chExt cx="4094994" cy="359313"/>
            </a:xfrm>
          </p:grpSpPr>
          <p:sp>
            <p:nvSpPr>
              <p:cNvPr id="178" name="Abgerundete rechteckige Legende 177"/>
              <p:cNvSpPr/>
              <p:nvPr/>
            </p:nvSpPr>
            <p:spPr>
              <a:xfrm>
                <a:off x="562257" y="2970990"/>
                <a:ext cx="2659331" cy="357294"/>
              </a:xfrm>
              <a:prstGeom prst="wedgeRoundRectCallout">
                <a:avLst>
                  <a:gd name="adj1" fmla="val 33608"/>
                  <a:gd name="adj2" fmla="val 59938"/>
                  <a:gd name="adj3" fmla="val 16667"/>
                </a:avLst>
              </a:prstGeom>
              <a:solidFill>
                <a:srgbClr val="FFFFFF"/>
              </a:solidFill>
              <a:ln w="6350">
                <a:solidFill>
                  <a:schemeClr val="accent1"/>
                </a:solidFill>
              </a:ln>
            </p:spPr>
            <p:txBody>
              <a:bodyPr wrap="square" lIns="36000" tIns="36000" rIns="36000" bIns="36000" anchor="ctr" anchorCtr="0">
                <a:noAutofit/>
              </a:bodyPr>
              <a:lstStyle/>
              <a:p>
                <a:pPr lvl="0" algn="ctr" defTabSz="914400">
                  <a:defRPr/>
                </a:pPr>
                <a:r>
                  <a:rPr lang="de-DE" sz="800" dirty="0"/>
                  <a:t>Staat trägt den Energiekostenabschlag für Dezember basierend auf dem Durchschnittsbetrag der Vormonate</a:t>
                </a:r>
              </a:p>
            </p:txBody>
          </p:sp>
          <p:sp>
            <p:nvSpPr>
              <p:cNvPr id="179" name="Abgerundete rechteckige Legende 178">
                <a:extLst>
                  <a:ext uri="{FF2B5EF4-FFF2-40B4-BE49-F238E27FC236}">
                    <a16:creationId xmlns:a16="http://schemas.microsoft.com/office/drawing/2014/main" id="{A07F047D-8AC9-36D5-620E-AB6C79943786}"/>
                  </a:ext>
                </a:extLst>
              </p:cNvPr>
              <p:cNvSpPr/>
              <p:nvPr/>
            </p:nvSpPr>
            <p:spPr>
              <a:xfrm>
                <a:off x="3280128" y="2973009"/>
                <a:ext cx="1377123" cy="357294"/>
              </a:xfrm>
              <a:prstGeom prst="wedgeRoundRectCallout">
                <a:avLst>
                  <a:gd name="adj1" fmla="val 12893"/>
                  <a:gd name="adj2" fmla="val 62913"/>
                  <a:gd name="adj3" fmla="val 16667"/>
                </a:avLst>
              </a:prstGeom>
              <a:solidFill>
                <a:srgbClr val="FFFFFF"/>
              </a:solidFill>
              <a:ln w="6350">
                <a:solidFill>
                  <a:schemeClr val="accent1"/>
                </a:solidFill>
              </a:ln>
            </p:spPr>
            <p:txBody>
              <a:bodyPr wrap="square" lIns="36000" tIns="36000" rIns="36000" bIns="36000" anchor="ctr" anchorCtr="0">
                <a:noAutofit/>
              </a:bodyPr>
              <a:lstStyle/>
              <a:p>
                <a:pPr lvl="0" algn="ctr" defTabSz="914400">
                  <a:defRPr/>
                </a:pPr>
                <a:r>
                  <a:rPr lang="de-DE" sz="800" dirty="0"/>
                  <a:t>Übernahme des Abschlags im Dez. 2022 durch den Staat </a:t>
                </a:r>
              </a:p>
            </p:txBody>
          </p:sp>
        </p:grpSp>
        <p:grpSp>
          <p:nvGrpSpPr>
            <p:cNvPr id="175" name="Gruppieren 174"/>
            <p:cNvGrpSpPr/>
            <p:nvPr/>
          </p:nvGrpSpPr>
          <p:grpSpPr>
            <a:xfrm>
              <a:off x="540631" y="3690727"/>
              <a:ext cx="4094994" cy="495215"/>
              <a:chOff x="509023" y="3690727"/>
              <a:chExt cx="4094994" cy="495215"/>
            </a:xfrm>
          </p:grpSpPr>
          <p:sp>
            <p:nvSpPr>
              <p:cNvPr id="176" name="Abgerundete rechteckige Legende 175">
                <a:extLst>
                  <a:ext uri="{FF2B5EF4-FFF2-40B4-BE49-F238E27FC236}">
                    <a16:creationId xmlns:a16="http://schemas.microsoft.com/office/drawing/2014/main" id="{16A8A8D2-F5E6-DDC0-3051-31748A20B1EA}"/>
                  </a:ext>
                </a:extLst>
              </p:cNvPr>
              <p:cNvSpPr/>
              <p:nvPr/>
            </p:nvSpPr>
            <p:spPr>
              <a:xfrm>
                <a:off x="509023" y="3690727"/>
                <a:ext cx="2369182" cy="495215"/>
              </a:xfrm>
              <a:prstGeom prst="wedgeRoundRectCallout">
                <a:avLst>
                  <a:gd name="adj1" fmla="val 29475"/>
                  <a:gd name="adj2" fmla="val 59390"/>
                  <a:gd name="adj3" fmla="val 16667"/>
                </a:avLst>
              </a:prstGeom>
              <a:solidFill>
                <a:srgbClr val="FFFFFF"/>
              </a:solidFill>
              <a:ln w="6350">
                <a:solidFill>
                  <a:schemeClr val="accent1"/>
                </a:solidFill>
              </a:ln>
            </p:spPr>
            <p:txBody>
              <a:bodyPr wrap="square" lIns="36000" tIns="36000" rIns="36000" bIns="36000" anchor="ctr" anchorCtr="0">
                <a:noAutofit/>
              </a:bodyPr>
              <a:lstStyle/>
              <a:p>
                <a:pPr lvl="0" algn="ctr" defTabSz="914400">
                  <a:defRPr/>
                </a:pPr>
                <a:r>
                  <a:rPr lang="de-DE" sz="800" dirty="0"/>
                  <a:t>Der Staat hat für private Haushalte im Dezember 2022 den Abschlag übernommen, dies wurde direkt mit dem Versorger abgerechnet. </a:t>
                </a:r>
              </a:p>
            </p:txBody>
          </p:sp>
          <p:sp>
            <p:nvSpPr>
              <p:cNvPr id="177" name="Abgerundete rechteckige Legende 176">
                <a:extLst>
                  <a:ext uri="{FF2B5EF4-FFF2-40B4-BE49-F238E27FC236}">
                    <a16:creationId xmlns:a16="http://schemas.microsoft.com/office/drawing/2014/main" id="{CF3E6FB4-3221-8419-D972-852C6FBB84AE}"/>
                  </a:ext>
                </a:extLst>
              </p:cNvPr>
              <p:cNvSpPr/>
              <p:nvPr/>
            </p:nvSpPr>
            <p:spPr>
              <a:xfrm>
                <a:off x="3028016" y="3690727"/>
                <a:ext cx="1576001" cy="495215"/>
              </a:xfrm>
              <a:prstGeom prst="wedgeRoundRectCallout">
                <a:avLst>
                  <a:gd name="adj1" fmla="val -30998"/>
                  <a:gd name="adj2" fmla="val 56997"/>
                  <a:gd name="adj3" fmla="val 16667"/>
                </a:avLst>
              </a:prstGeom>
              <a:solidFill>
                <a:srgbClr val="FFFFFF"/>
              </a:solidFill>
              <a:ln w="6350">
                <a:solidFill>
                  <a:schemeClr val="accent1"/>
                </a:solidFill>
              </a:ln>
            </p:spPr>
            <p:txBody>
              <a:bodyPr wrap="square" lIns="36000" tIns="36000" rIns="36000" bIns="36000" anchor="ctr" anchorCtr="0">
                <a:noAutofit/>
              </a:bodyPr>
              <a:lstStyle/>
              <a:p>
                <a:pPr lvl="0" algn="ctr" defTabSz="914400">
                  <a:defRPr/>
                </a:pPr>
                <a:r>
                  <a:rPr lang="de-DE" sz="800" dirty="0"/>
                  <a:t>Der Energiekostenabschlag für Dezember 2022 wird vom Staat übernommen. </a:t>
                </a:r>
              </a:p>
            </p:txBody>
          </p:sp>
        </p:grpSp>
      </p:grpSp>
      <p:graphicFrame>
        <p:nvGraphicFramePr>
          <p:cNvPr id="104" name="Diagramm 103"/>
          <p:cNvGraphicFramePr/>
          <p:nvPr>
            <p:extLst>
              <p:ext uri="{D42A27DB-BD31-4B8C-83A1-F6EECF244321}">
                <p14:modId xmlns:p14="http://schemas.microsoft.com/office/powerpoint/2010/main" val="372318709"/>
              </p:ext>
            </p:extLst>
          </p:nvPr>
        </p:nvGraphicFramePr>
        <p:xfrm>
          <a:off x="1408408" y="2319183"/>
          <a:ext cx="2592000" cy="504000"/>
        </p:xfrm>
        <a:graphic>
          <a:graphicData uri="http://schemas.openxmlformats.org/drawingml/2006/chart">
            <c:chart xmlns:c="http://schemas.openxmlformats.org/drawingml/2006/chart" xmlns:r="http://schemas.openxmlformats.org/officeDocument/2006/relationships" r:id="rId7"/>
          </a:graphicData>
        </a:graphic>
      </p:graphicFrame>
      <p:sp>
        <p:nvSpPr>
          <p:cNvPr id="107" name="Text Box 3"/>
          <p:cNvSpPr txBox="1">
            <a:spLocks noChangeArrowheads="1"/>
          </p:cNvSpPr>
          <p:nvPr/>
        </p:nvSpPr>
        <p:spPr bwMode="auto">
          <a:xfrm>
            <a:off x="4044181" y="2570161"/>
            <a:ext cx="392735" cy="123111"/>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spcBef>
                <a:spcPct val="50000"/>
              </a:spcBef>
            </a:pPr>
            <a:r>
              <a:rPr lang="de-DE" sz="800" dirty="0">
                <a:latin typeface="+mj-lt"/>
              </a:rPr>
              <a:t>N = 1.048</a:t>
            </a:r>
          </a:p>
        </p:txBody>
      </p:sp>
      <p:sp>
        <p:nvSpPr>
          <p:cNvPr id="108" name="Text Box 3"/>
          <p:cNvSpPr txBox="1">
            <a:spLocks noChangeArrowheads="1"/>
          </p:cNvSpPr>
          <p:nvPr/>
        </p:nvSpPr>
        <p:spPr bwMode="auto">
          <a:xfrm>
            <a:off x="8443739" y="2570161"/>
            <a:ext cx="315791" cy="123111"/>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27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algn="ctr" eaLnBrk="0" fontAlgn="base" hangingPunct="0">
              <a:spcBef>
                <a:spcPct val="0"/>
              </a:spcBef>
              <a:spcAft>
                <a:spcPct val="0"/>
              </a:spcAft>
              <a:defRPr>
                <a:solidFill>
                  <a:schemeClr val="tx1"/>
                </a:solidFill>
                <a:latin typeface="Verdana" pitchFamily="34" charset="0"/>
              </a:defRPr>
            </a:lvl6pPr>
            <a:lvl7pPr marL="2971800" indent="-228600" algn="ctr" eaLnBrk="0" fontAlgn="base" hangingPunct="0">
              <a:spcBef>
                <a:spcPct val="0"/>
              </a:spcBef>
              <a:spcAft>
                <a:spcPct val="0"/>
              </a:spcAft>
              <a:defRPr>
                <a:solidFill>
                  <a:schemeClr val="tx1"/>
                </a:solidFill>
                <a:latin typeface="Verdana" pitchFamily="34" charset="0"/>
              </a:defRPr>
            </a:lvl7pPr>
            <a:lvl8pPr marL="3429000" indent="-228600" algn="ctr" eaLnBrk="0" fontAlgn="base" hangingPunct="0">
              <a:spcBef>
                <a:spcPct val="0"/>
              </a:spcBef>
              <a:spcAft>
                <a:spcPct val="0"/>
              </a:spcAft>
              <a:defRPr>
                <a:solidFill>
                  <a:schemeClr val="tx1"/>
                </a:solidFill>
                <a:latin typeface="Verdana" pitchFamily="34" charset="0"/>
              </a:defRPr>
            </a:lvl8pPr>
            <a:lvl9pPr marL="3886200" indent="-228600" algn="ctr" eaLnBrk="0" fontAlgn="base" hangingPunct="0">
              <a:spcBef>
                <a:spcPct val="0"/>
              </a:spcBef>
              <a:spcAft>
                <a:spcPct val="0"/>
              </a:spcAft>
              <a:defRPr>
                <a:solidFill>
                  <a:schemeClr val="tx1"/>
                </a:solidFill>
                <a:latin typeface="Verdana" pitchFamily="34" charset="0"/>
              </a:defRPr>
            </a:lvl9pPr>
          </a:lstStyle>
          <a:p>
            <a:pPr>
              <a:spcBef>
                <a:spcPct val="50000"/>
              </a:spcBef>
            </a:pPr>
            <a:r>
              <a:rPr lang="de-DE" sz="800" dirty="0">
                <a:latin typeface="+mj-lt"/>
              </a:rPr>
              <a:t>N = 649</a:t>
            </a:r>
          </a:p>
        </p:txBody>
      </p:sp>
      <p:graphicFrame>
        <p:nvGraphicFramePr>
          <p:cNvPr id="109" name="Diagramm 108"/>
          <p:cNvGraphicFramePr/>
          <p:nvPr>
            <p:extLst>
              <p:ext uri="{D42A27DB-BD31-4B8C-83A1-F6EECF244321}">
                <p14:modId xmlns:p14="http://schemas.microsoft.com/office/powerpoint/2010/main" val="202932823"/>
              </p:ext>
            </p:extLst>
          </p:nvPr>
        </p:nvGraphicFramePr>
        <p:xfrm>
          <a:off x="5732068" y="2319183"/>
          <a:ext cx="2592000" cy="504000"/>
        </p:xfrm>
        <a:graphic>
          <a:graphicData uri="http://schemas.openxmlformats.org/drawingml/2006/chart">
            <c:chart xmlns:c="http://schemas.openxmlformats.org/drawingml/2006/chart" xmlns:r="http://schemas.openxmlformats.org/officeDocument/2006/relationships" r:id="rId8"/>
          </a:graphicData>
        </a:graphic>
      </p:graphicFrame>
      <p:grpSp>
        <p:nvGrpSpPr>
          <p:cNvPr id="60" name="Gruppieren 59"/>
          <p:cNvGrpSpPr>
            <a:grpSpLocks noChangeAspect="1"/>
          </p:cNvGrpSpPr>
          <p:nvPr/>
        </p:nvGrpSpPr>
        <p:grpSpPr>
          <a:xfrm>
            <a:off x="808610" y="4184371"/>
            <a:ext cx="3277293" cy="324000"/>
            <a:chOff x="1400129" y="3900364"/>
            <a:chExt cx="6414638" cy="634165"/>
          </a:xfrm>
        </p:grpSpPr>
        <p:sp>
          <p:nvSpPr>
            <p:cNvPr id="69" name="Freeform 44"/>
            <p:cNvSpPr>
              <a:spLocks noEditPoints="1"/>
            </p:cNvSpPr>
            <p:nvPr/>
          </p:nvSpPr>
          <p:spPr bwMode="auto">
            <a:xfrm>
              <a:off x="7701702" y="3912007"/>
              <a:ext cx="113065" cy="528361"/>
            </a:xfrm>
            <a:custGeom>
              <a:avLst/>
              <a:gdLst>
                <a:gd name="T0" fmla="*/ 202 w 208"/>
                <a:gd name="T1" fmla="*/ 746 h 972"/>
                <a:gd name="T2" fmla="*/ 196 w 208"/>
                <a:gd name="T3" fmla="*/ 694 h 972"/>
                <a:gd name="T4" fmla="*/ 190 w 208"/>
                <a:gd name="T5" fmla="*/ 638 h 972"/>
                <a:gd name="T6" fmla="*/ 188 w 208"/>
                <a:gd name="T7" fmla="*/ 594 h 972"/>
                <a:gd name="T8" fmla="*/ 190 w 208"/>
                <a:gd name="T9" fmla="*/ 516 h 972"/>
                <a:gd name="T10" fmla="*/ 198 w 208"/>
                <a:gd name="T11" fmla="*/ 488 h 972"/>
                <a:gd name="T12" fmla="*/ 180 w 208"/>
                <a:gd name="T13" fmla="*/ 402 h 972"/>
                <a:gd name="T14" fmla="*/ 190 w 208"/>
                <a:gd name="T15" fmla="*/ 312 h 972"/>
                <a:gd name="T16" fmla="*/ 208 w 208"/>
                <a:gd name="T17" fmla="*/ 210 h 972"/>
                <a:gd name="T18" fmla="*/ 182 w 208"/>
                <a:gd name="T19" fmla="*/ 168 h 972"/>
                <a:gd name="T20" fmla="*/ 182 w 208"/>
                <a:gd name="T21" fmla="*/ 148 h 972"/>
                <a:gd name="T22" fmla="*/ 164 w 208"/>
                <a:gd name="T23" fmla="*/ 104 h 972"/>
                <a:gd name="T24" fmla="*/ 156 w 208"/>
                <a:gd name="T25" fmla="*/ 52 h 972"/>
                <a:gd name="T26" fmla="*/ 134 w 208"/>
                <a:gd name="T27" fmla="*/ 16 h 972"/>
                <a:gd name="T28" fmla="*/ 96 w 208"/>
                <a:gd name="T29" fmla="*/ 2 h 972"/>
                <a:gd name="T30" fmla="*/ 52 w 208"/>
                <a:gd name="T31" fmla="*/ 22 h 972"/>
                <a:gd name="T32" fmla="*/ 40 w 208"/>
                <a:gd name="T33" fmla="*/ 76 h 972"/>
                <a:gd name="T34" fmla="*/ 42 w 208"/>
                <a:gd name="T35" fmla="*/ 96 h 972"/>
                <a:gd name="T36" fmla="*/ 52 w 208"/>
                <a:gd name="T37" fmla="*/ 104 h 972"/>
                <a:gd name="T38" fmla="*/ 54 w 208"/>
                <a:gd name="T39" fmla="*/ 134 h 972"/>
                <a:gd name="T40" fmla="*/ 70 w 208"/>
                <a:gd name="T41" fmla="*/ 132 h 972"/>
                <a:gd name="T42" fmla="*/ 84 w 208"/>
                <a:gd name="T43" fmla="*/ 150 h 972"/>
                <a:gd name="T44" fmla="*/ 36 w 208"/>
                <a:gd name="T45" fmla="*/ 238 h 972"/>
                <a:gd name="T46" fmla="*/ 26 w 208"/>
                <a:gd name="T47" fmla="*/ 286 h 972"/>
                <a:gd name="T48" fmla="*/ 44 w 208"/>
                <a:gd name="T49" fmla="*/ 314 h 972"/>
                <a:gd name="T50" fmla="*/ 36 w 208"/>
                <a:gd name="T51" fmla="*/ 392 h 972"/>
                <a:gd name="T52" fmla="*/ 26 w 208"/>
                <a:gd name="T53" fmla="*/ 482 h 972"/>
                <a:gd name="T54" fmla="*/ 18 w 208"/>
                <a:gd name="T55" fmla="*/ 546 h 972"/>
                <a:gd name="T56" fmla="*/ 38 w 208"/>
                <a:gd name="T57" fmla="*/ 556 h 972"/>
                <a:gd name="T58" fmla="*/ 44 w 208"/>
                <a:gd name="T59" fmla="*/ 608 h 972"/>
                <a:gd name="T60" fmla="*/ 50 w 208"/>
                <a:gd name="T61" fmla="*/ 674 h 972"/>
                <a:gd name="T62" fmla="*/ 46 w 208"/>
                <a:gd name="T63" fmla="*/ 732 h 972"/>
                <a:gd name="T64" fmla="*/ 60 w 208"/>
                <a:gd name="T65" fmla="*/ 832 h 972"/>
                <a:gd name="T66" fmla="*/ 62 w 208"/>
                <a:gd name="T67" fmla="*/ 864 h 972"/>
                <a:gd name="T68" fmla="*/ 50 w 208"/>
                <a:gd name="T69" fmla="*/ 904 h 972"/>
                <a:gd name="T70" fmla="*/ 14 w 208"/>
                <a:gd name="T71" fmla="*/ 928 h 972"/>
                <a:gd name="T72" fmla="*/ 24 w 208"/>
                <a:gd name="T73" fmla="*/ 942 h 972"/>
                <a:gd name="T74" fmla="*/ 88 w 208"/>
                <a:gd name="T75" fmla="*/ 916 h 972"/>
                <a:gd name="T76" fmla="*/ 98 w 208"/>
                <a:gd name="T77" fmla="*/ 920 h 972"/>
                <a:gd name="T78" fmla="*/ 114 w 208"/>
                <a:gd name="T79" fmla="*/ 924 h 972"/>
                <a:gd name="T80" fmla="*/ 124 w 208"/>
                <a:gd name="T81" fmla="*/ 878 h 972"/>
                <a:gd name="T82" fmla="*/ 118 w 208"/>
                <a:gd name="T83" fmla="*/ 790 h 972"/>
                <a:gd name="T84" fmla="*/ 110 w 208"/>
                <a:gd name="T85" fmla="*/ 684 h 972"/>
                <a:gd name="T86" fmla="*/ 118 w 208"/>
                <a:gd name="T87" fmla="*/ 672 h 972"/>
                <a:gd name="T88" fmla="*/ 126 w 208"/>
                <a:gd name="T89" fmla="*/ 724 h 972"/>
                <a:gd name="T90" fmla="*/ 148 w 208"/>
                <a:gd name="T91" fmla="*/ 858 h 972"/>
                <a:gd name="T92" fmla="*/ 138 w 208"/>
                <a:gd name="T93" fmla="*/ 930 h 972"/>
                <a:gd name="T94" fmla="*/ 108 w 208"/>
                <a:gd name="T95" fmla="*/ 956 h 972"/>
                <a:gd name="T96" fmla="*/ 112 w 208"/>
                <a:gd name="T97" fmla="*/ 970 h 972"/>
                <a:gd name="T98" fmla="*/ 158 w 208"/>
                <a:gd name="T99" fmla="*/ 964 h 972"/>
                <a:gd name="T100" fmla="*/ 202 w 208"/>
                <a:gd name="T101" fmla="*/ 944 h 972"/>
                <a:gd name="T102" fmla="*/ 208 w 208"/>
                <a:gd name="T103" fmla="*/ 872 h 972"/>
                <a:gd name="T104" fmla="*/ 48 w 208"/>
                <a:gd name="T105" fmla="*/ 250 h 972"/>
                <a:gd name="T106" fmla="*/ 82 w 208"/>
                <a:gd name="T107" fmla="*/ 170 h 972"/>
                <a:gd name="T108" fmla="*/ 80 w 208"/>
                <a:gd name="T109" fmla="*/ 20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972">
                  <a:moveTo>
                    <a:pt x="208" y="856"/>
                  </a:moveTo>
                  <a:lnTo>
                    <a:pt x="208" y="856"/>
                  </a:lnTo>
                  <a:lnTo>
                    <a:pt x="206" y="830"/>
                  </a:lnTo>
                  <a:lnTo>
                    <a:pt x="204" y="786"/>
                  </a:lnTo>
                  <a:lnTo>
                    <a:pt x="202" y="746"/>
                  </a:lnTo>
                  <a:lnTo>
                    <a:pt x="202" y="722"/>
                  </a:lnTo>
                  <a:lnTo>
                    <a:pt x="202" y="722"/>
                  </a:lnTo>
                  <a:lnTo>
                    <a:pt x="198" y="708"/>
                  </a:lnTo>
                  <a:lnTo>
                    <a:pt x="196" y="694"/>
                  </a:lnTo>
                  <a:lnTo>
                    <a:pt x="196" y="694"/>
                  </a:lnTo>
                  <a:lnTo>
                    <a:pt x="196" y="670"/>
                  </a:lnTo>
                  <a:lnTo>
                    <a:pt x="196" y="654"/>
                  </a:lnTo>
                  <a:lnTo>
                    <a:pt x="194" y="646"/>
                  </a:lnTo>
                  <a:lnTo>
                    <a:pt x="190" y="638"/>
                  </a:lnTo>
                  <a:lnTo>
                    <a:pt x="190" y="638"/>
                  </a:lnTo>
                  <a:lnTo>
                    <a:pt x="186" y="626"/>
                  </a:lnTo>
                  <a:lnTo>
                    <a:pt x="186" y="616"/>
                  </a:lnTo>
                  <a:lnTo>
                    <a:pt x="188" y="606"/>
                  </a:lnTo>
                  <a:lnTo>
                    <a:pt x="188" y="594"/>
                  </a:lnTo>
                  <a:lnTo>
                    <a:pt x="188" y="594"/>
                  </a:lnTo>
                  <a:lnTo>
                    <a:pt x="188" y="574"/>
                  </a:lnTo>
                  <a:lnTo>
                    <a:pt x="188" y="550"/>
                  </a:lnTo>
                  <a:lnTo>
                    <a:pt x="186" y="518"/>
                  </a:lnTo>
                  <a:lnTo>
                    <a:pt x="186" y="518"/>
                  </a:lnTo>
                  <a:lnTo>
                    <a:pt x="190" y="516"/>
                  </a:lnTo>
                  <a:lnTo>
                    <a:pt x="192" y="512"/>
                  </a:lnTo>
                  <a:lnTo>
                    <a:pt x="196" y="508"/>
                  </a:lnTo>
                  <a:lnTo>
                    <a:pt x="196" y="508"/>
                  </a:lnTo>
                  <a:lnTo>
                    <a:pt x="198" y="498"/>
                  </a:lnTo>
                  <a:lnTo>
                    <a:pt x="198" y="488"/>
                  </a:lnTo>
                  <a:lnTo>
                    <a:pt x="196" y="474"/>
                  </a:lnTo>
                  <a:lnTo>
                    <a:pt x="196" y="474"/>
                  </a:lnTo>
                  <a:lnTo>
                    <a:pt x="186" y="434"/>
                  </a:lnTo>
                  <a:lnTo>
                    <a:pt x="180" y="402"/>
                  </a:lnTo>
                  <a:lnTo>
                    <a:pt x="180" y="402"/>
                  </a:lnTo>
                  <a:lnTo>
                    <a:pt x="180" y="390"/>
                  </a:lnTo>
                  <a:lnTo>
                    <a:pt x="182" y="374"/>
                  </a:lnTo>
                  <a:lnTo>
                    <a:pt x="186" y="348"/>
                  </a:lnTo>
                  <a:lnTo>
                    <a:pt x="186" y="348"/>
                  </a:lnTo>
                  <a:lnTo>
                    <a:pt x="190" y="312"/>
                  </a:lnTo>
                  <a:lnTo>
                    <a:pt x="194" y="286"/>
                  </a:lnTo>
                  <a:lnTo>
                    <a:pt x="200" y="240"/>
                  </a:lnTo>
                  <a:lnTo>
                    <a:pt x="200" y="240"/>
                  </a:lnTo>
                  <a:lnTo>
                    <a:pt x="206" y="224"/>
                  </a:lnTo>
                  <a:lnTo>
                    <a:pt x="208" y="210"/>
                  </a:lnTo>
                  <a:lnTo>
                    <a:pt x="206" y="200"/>
                  </a:lnTo>
                  <a:lnTo>
                    <a:pt x="202" y="190"/>
                  </a:lnTo>
                  <a:lnTo>
                    <a:pt x="198" y="182"/>
                  </a:lnTo>
                  <a:lnTo>
                    <a:pt x="192" y="176"/>
                  </a:lnTo>
                  <a:lnTo>
                    <a:pt x="182" y="168"/>
                  </a:lnTo>
                  <a:lnTo>
                    <a:pt x="182" y="168"/>
                  </a:lnTo>
                  <a:lnTo>
                    <a:pt x="180" y="164"/>
                  </a:lnTo>
                  <a:lnTo>
                    <a:pt x="180" y="158"/>
                  </a:lnTo>
                  <a:lnTo>
                    <a:pt x="182" y="148"/>
                  </a:lnTo>
                  <a:lnTo>
                    <a:pt x="182" y="148"/>
                  </a:lnTo>
                  <a:lnTo>
                    <a:pt x="178" y="132"/>
                  </a:lnTo>
                  <a:lnTo>
                    <a:pt x="172" y="114"/>
                  </a:lnTo>
                  <a:lnTo>
                    <a:pt x="172" y="114"/>
                  </a:lnTo>
                  <a:lnTo>
                    <a:pt x="168" y="108"/>
                  </a:lnTo>
                  <a:lnTo>
                    <a:pt x="164" y="104"/>
                  </a:lnTo>
                  <a:lnTo>
                    <a:pt x="160" y="96"/>
                  </a:lnTo>
                  <a:lnTo>
                    <a:pt x="160" y="76"/>
                  </a:lnTo>
                  <a:lnTo>
                    <a:pt x="160" y="76"/>
                  </a:lnTo>
                  <a:lnTo>
                    <a:pt x="160" y="64"/>
                  </a:lnTo>
                  <a:lnTo>
                    <a:pt x="156" y="52"/>
                  </a:lnTo>
                  <a:lnTo>
                    <a:pt x="152" y="42"/>
                  </a:lnTo>
                  <a:lnTo>
                    <a:pt x="148" y="34"/>
                  </a:lnTo>
                  <a:lnTo>
                    <a:pt x="138" y="22"/>
                  </a:lnTo>
                  <a:lnTo>
                    <a:pt x="134" y="16"/>
                  </a:lnTo>
                  <a:lnTo>
                    <a:pt x="134" y="16"/>
                  </a:lnTo>
                  <a:lnTo>
                    <a:pt x="128" y="10"/>
                  </a:lnTo>
                  <a:lnTo>
                    <a:pt x="122" y="6"/>
                  </a:lnTo>
                  <a:lnTo>
                    <a:pt x="116" y="2"/>
                  </a:lnTo>
                  <a:lnTo>
                    <a:pt x="108" y="0"/>
                  </a:lnTo>
                  <a:lnTo>
                    <a:pt x="96" y="2"/>
                  </a:lnTo>
                  <a:lnTo>
                    <a:pt x="82" y="4"/>
                  </a:lnTo>
                  <a:lnTo>
                    <a:pt x="70" y="10"/>
                  </a:lnTo>
                  <a:lnTo>
                    <a:pt x="62" y="16"/>
                  </a:lnTo>
                  <a:lnTo>
                    <a:pt x="52" y="22"/>
                  </a:lnTo>
                  <a:lnTo>
                    <a:pt x="52" y="22"/>
                  </a:lnTo>
                  <a:lnTo>
                    <a:pt x="48" y="32"/>
                  </a:lnTo>
                  <a:lnTo>
                    <a:pt x="46" y="40"/>
                  </a:lnTo>
                  <a:lnTo>
                    <a:pt x="42" y="58"/>
                  </a:lnTo>
                  <a:lnTo>
                    <a:pt x="40" y="76"/>
                  </a:lnTo>
                  <a:lnTo>
                    <a:pt x="40" y="76"/>
                  </a:lnTo>
                  <a:lnTo>
                    <a:pt x="36" y="84"/>
                  </a:lnTo>
                  <a:lnTo>
                    <a:pt x="34" y="90"/>
                  </a:lnTo>
                  <a:lnTo>
                    <a:pt x="34" y="94"/>
                  </a:lnTo>
                  <a:lnTo>
                    <a:pt x="36" y="96"/>
                  </a:lnTo>
                  <a:lnTo>
                    <a:pt x="42" y="96"/>
                  </a:lnTo>
                  <a:lnTo>
                    <a:pt x="46" y="96"/>
                  </a:lnTo>
                  <a:lnTo>
                    <a:pt x="46" y="96"/>
                  </a:lnTo>
                  <a:lnTo>
                    <a:pt x="48" y="96"/>
                  </a:lnTo>
                  <a:lnTo>
                    <a:pt x="50" y="98"/>
                  </a:lnTo>
                  <a:lnTo>
                    <a:pt x="52" y="104"/>
                  </a:lnTo>
                  <a:lnTo>
                    <a:pt x="52" y="112"/>
                  </a:lnTo>
                  <a:lnTo>
                    <a:pt x="52" y="112"/>
                  </a:lnTo>
                  <a:lnTo>
                    <a:pt x="52" y="122"/>
                  </a:lnTo>
                  <a:lnTo>
                    <a:pt x="52" y="130"/>
                  </a:lnTo>
                  <a:lnTo>
                    <a:pt x="54" y="134"/>
                  </a:lnTo>
                  <a:lnTo>
                    <a:pt x="56" y="134"/>
                  </a:lnTo>
                  <a:lnTo>
                    <a:pt x="62" y="134"/>
                  </a:lnTo>
                  <a:lnTo>
                    <a:pt x="64" y="132"/>
                  </a:lnTo>
                  <a:lnTo>
                    <a:pt x="64" y="132"/>
                  </a:lnTo>
                  <a:lnTo>
                    <a:pt x="70" y="132"/>
                  </a:lnTo>
                  <a:lnTo>
                    <a:pt x="76" y="134"/>
                  </a:lnTo>
                  <a:lnTo>
                    <a:pt x="78" y="136"/>
                  </a:lnTo>
                  <a:lnTo>
                    <a:pt x="82" y="140"/>
                  </a:lnTo>
                  <a:lnTo>
                    <a:pt x="84" y="146"/>
                  </a:lnTo>
                  <a:lnTo>
                    <a:pt x="84" y="150"/>
                  </a:lnTo>
                  <a:lnTo>
                    <a:pt x="84" y="150"/>
                  </a:lnTo>
                  <a:lnTo>
                    <a:pt x="84" y="154"/>
                  </a:lnTo>
                  <a:lnTo>
                    <a:pt x="84" y="158"/>
                  </a:lnTo>
                  <a:lnTo>
                    <a:pt x="80" y="160"/>
                  </a:lnTo>
                  <a:lnTo>
                    <a:pt x="36" y="238"/>
                  </a:lnTo>
                  <a:lnTo>
                    <a:pt x="36" y="238"/>
                  </a:lnTo>
                  <a:lnTo>
                    <a:pt x="26" y="254"/>
                  </a:lnTo>
                  <a:lnTo>
                    <a:pt x="22" y="266"/>
                  </a:lnTo>
                  <a:lnTo>
                    <a:pt x="22" y="278"/>
                  </a:lnTo>
                  <a:lnTo>
                    <a:pt x="26" y="286"/>
                  </a:lnTo>
                  <a:lnTo>
                    <a:pt x="30" y="294"/>
                  </a:lnTo>
                  <a:lnTo>
                    <a:pt x="34" y="298"/>
                  </a:lnTo>
                  <a:lnTo>
                    <a:pt x="40" y="302"/>
                  </a:lnTo>
                  <a:lnTo>
                    <a:pt x="40" y="302"/>
                  </a:lnTo>
                  <a:lnTo>
                    <a:pt x="44" y="314"/>
                  </a:lnTo>
                  <a:lnTo>
                    <a:pt x="46" y="326"/>
                  </a:lnTo>
                  <a:lnTo>
                    <a:pt x="44" y="340"/>
                  </a:lnTo>
                  <a:lnTo>
                    <a:pt x="44" y="354"/>
                  </a:lnTo>
                  <a:lnTo>
                    <a:pt x="38" y="378"/>
                  </a:lnTo>
                  <a:lnTo>
                    <a:pt x="36" y="392"/>
                  </a:lnTo>
                  <a:lnTo>
                    <a:pt x="36" y="392"/>
                  </a:lnTo>
                  <a:lnTo>
                    <a:pt x="32" y="434"/>
                  </a:lnTo>
                  <a:lnTo>
                    <a:pt x="28" y="474"/>
                  </a:lnTo>
                  <a:lnTo>
                    <a:pt x="28" y="474"/>
                  </a:lnTo>
                  <a:lnTo>
                    <a:pt x="26" y="482"/>
                  </a:lnTo>
                  <a:lnTo>
                    <a:pt x="24" y="494"/>
                  </a:lnTo>
                  <a:lnTo>
                    <a:pt x="18" y="510"/>
                  </a:lnTo>
                  <a:lnTo>
                    <a:pt x="18" y="510"/>
                  </a:lnTo>
                  <a:lnTo>
                    <a:pt x="16" y="532"/>
                  </a:lnTo>
                  <a:lnTo>
                    <a:pt x="18" y="546"/>
                  </a:lnTo>
                  <a:lnTo>
                    <a:pt x="18" y="546"/>
                  </a:lnTo>
                  <a:lnTo>
                    <a:pt x="24" y="550"/>
                  </a:lnTo>
                  <a:lnTo>
                    <a:pt x="36" y="554"/>
                  </a:lnTo>
                  <a:lnTo>
                    <a:pt x="36" y="554"/>
                  </a:lnTo>
                  <a:lnTo>
                    <a:pt x="38" y="556"/>
                  </a:lnTo>
                  <a:lnTo>
                    <a:pt x="40" y="560"/>
                  </a:lnTo>
                  <a:lnTo>
                    <a:pt x="42" y="576"/>
                  </a:lnTo>
                  <a:lnTo>
                    <a:pt x="44" y="594"/>
                  </a:lnTo>
                  <a:lnTo>
                    <a:pt x="44" y="608"/>
                  </a:lnTo>
                  <a:lnTo>
                    <a:pt x="44" y="608"/>
                  </a:lnTo>
                  <a:lnTo>
                    <a:pt x="42" y="620"/>
                  </a:lnTo>
                  <a:lnTo>
                    <a:pt x="44" y="638"/>
                  </a:lnTo>
                  <a:lnTo>
                    <a:pt x="48" y="660"/>
                  </a:lnTo>
                  <a:lnTo>
                    <a:pt x="50" y="674"/>
                  </a:lnTo>
                  <a:lnTo>
                    <a:pt x="50" y="674"/>
                  </a:lnTo>
                  <a:lnTo>
                    <a:pt x="52" y="686"/>
                  </a:lnTo>
                  <a:lnTo>
                    <a:pt x="52" y="698"/>
                  </a:lnTo>
                  <a:lnTo>
                    <a:pt x="48" y="716"/>
                  </a:lnTo>
                  <a:lnTo>
                    <a:pt x="48" y="716"/>
                  </a:lnTo>
                  <a:lnTo>
                    <a:pt x="46" y="732"/>
                  </a:lnTo>
                  <a:lnTo>
                    <a:pt x="48" y="762"/>
                  </a:lnTo>
                  <a:lnTo>
                    <a:pt x="50" y="810"/>
                  </a:lnTo>
                  <a:lnTo>
                    <a:pt x="50" y="810"/>
                  </a:lnTo>
                  <a:lnTo>
                    <a:pt x="54" y="818"/>
                  </a:lnTo>
                  <a:lnTo>
                    <a:pt x="60" y="832"/>
                  </a:lnTo>
                  <a:lnTo>
                    <a:pt x="68" y="850"/>
                  </a:lnTo>
                  <a:lnTo>
                    <a:pt x="68" y="850"/>
                  </a:lnTo>
                  <a:lnTo>
                    <a:pt x="68" y="854"/>
                  </a:lnTo>
                  <a:lnTo>
                    <a:pt x="64" y="858"/>
                  </a:lnTo>
                  <a:lnTo>
                    <a:pt x="62" y="864"/>
                  </a:lnTo>
                  <a:lnTo>
                    <a:pt x="60" y="870"/>
                  </a:lnTo>
                  <a:lnTo>
                    <a:pt x="60" y="870"/>
                  </a:lnTo>
                  <a:lnTo>
                    <a:pt x="58" y="880"/>
                  </a:lnTo>
                  <a:lnTo>
                    <a:pt x="56" y="890"/>
                  </a:lnTo>
                  <a:lnTo>
                    <a:pt x="50" y="904"/>
                  </a:lnTo>
                  <a:lnTo>
                    <a:pt x="50" y="904"/>
                  </a:lnTo>
                  <a:lnTo>
                    <a:pt x="32" y="918"/>
                  </a:lnTo>
                  <a:lnTo>
                    <a:pt x="22" y="924"/>
                  </a:lnTo>
                  <a:lnTo>
                    <a:pt x="14" y="928"/>
                  </a:lnTo>
                  <a:lnTo>
                    <a:pt x="14" y="928"/>
                  </a:lnTo>
                  <a:lnTo>
                    <a:pt x="8" y="930"/>
                  </a:lnTo>
                  <a:lnTo>
                    <a:pt x="4" y="934"/>
                  </a:lnTo>
                  <a:lnTo>
                    <a:pt x="0" y="940"/>
                  </a:lnTo>
                  <a:lnTo>
                    <a:pt x="0" y="940"/>
                  </a:lnTo>
                  <a:lnTo>
                    <a:pt x="24" y="942"/>
                  </a:lnTo>
                  <a:lnTo>
                    <a:pt x="54" y="940"/>
                  </a:lnTo>
                  <a:lnTo>
                    <a:pt x="54" y="940"/>
                  </a:lnTo>
                  <a:lnTo>
                    <a:pt x="62" y="936"/>
                  </a:lnTo>
                  <a:lnTo>
                    <a:pt x="74" y="928"/>
                  </a:lnTo>
                  <a:lnTo>
                    <a:pt x="88" y="916"/>
                  </a:lnTo>
                  <a:lnTo>
                    <a:pt x="88" y="916"/>
                  </a:lnTo>
                  <a:lnTo>
                    <a:pt x="94" y="916"/>
                  </a:lnTo>
                  <a:lnTo>
                    <a:pt x="96" y="918"/>
                  </a:lnTo>
                  <a:lnTo>
                    <a:pt x="98" y="920"/>
                  </a:lnTo>
                  <a:lnTo>
                    <a:pt x="98" y="920"/>
                  </a:lnTo>
                  <a:lnTo>
                    <a:pt x="100" y="924"/>
                  </a:lnTo>
                  <a:lnTo>
                    <a:pt x="106" y="926"/>
                  </a:lnTo>
                  <a:lnTo>
                    <a:pt x="110" y="926"/>
                  </a:lnTo>
                  <a:lnTo>
                    <a:pt x="114" y="924"/>
                  </a:lnTo>
                  <a:lnTo>
                    <a:pt x="114" y="924"/>
                  </a:lnTo>
                  <a:lnTo>
                    <a:pt x="118" y="916"/>
                  </a:lnTo>
                  <a:lnTo>
                    <a:pt x="118" y="908"/>
                  </a:lnTo>
                  <a:lnTo>
                    <a:pt x="122" y="890"/>
                  </a:lnTo>
                  <a:lnTo>
                    <a:pt x="122" y="890"/>
                  </a:lnTo>
                  <a:lnTo>
                    <a:pt x="124" y="878"/>
                  </a:lnTo>
                  <a:lnTo>
                    <a:pt x="126" y="864"/>
                  </a:lnTo>
                  <a:lnTo>
                    <a:pt x="128" y="848"/>
                  </a:lnTo>
                  <a:lnTo>
                    <a:pt x="126" y="832"/>
                  </a:lnTo>
                  <a:lnTo>
                    <a:pt x="126" y="832"/>
                  </a:lnTo>
                  <a:lnTo>
                    <a:pt x="118" y="790"/>
                  </a:lnTo>
                  <a:lnTo>
                    <a:pt x="112" y="752"/>
                  </a:lnTo>
                  <a:lnTo>
                    <a:pt x="112" y="752"/>
                  </a:lnTo>
                  <a:lnTo>
                    <a:pt x="110" y="734"/>
                  </a:lnTo>
                  <a:lnTo>
                    <a:pt x="110" y="708"/>
                  </a:lnTo>
                  <a:lnTo>
                    <a:pt x="110" y="684"/>
                  </a:lnTo>
                  <a:lnTo>
                    <a:pt x="112" y="668"/>
                  </a:lnTo>
                  <a:lnTo>
                    <a:pt x="112" y="668"/>
                  </a:lnTo>
                  <a:lnTo>
                    <a:pt x="114" y="664"/>
                  </a:lnTo>
                  <a:lnTo>
                    <a:pt x="116" y="664"/>
                  </a:lnTo>
                  <a:lnTo>
                    <a:pt x="118" y="672"/>
                  </a:lnTo>
                  <a:lnTo>
                    <a:pt x="118" y="672"/>
                  </a:lnTo>
                  <a:lnTo>
                    <a:pt x="124" y="688"/>
                  </a:lnTo>
                  <a:lnTo>
                    <a:pt x="130" y="700"/>
                  </a:lnTo>
                  <a:lnTo>
                    <a:pt x="126" y="724"/>
                  </a:lnTo>
                  <a:lnTo>
                    <a:pt x="126" y="724"/>
                  </a:lnTo>
                  <a:lnTo>
                    <a:pt x="134" y="746"/>
                  </a:lnTo>
                  <a:lnTo>
                    <a:pt x="142" y="772"/>
                  </a:lnTo>
                  <a:lnTo>
                    <a:pt x="142" y="772"/>
                  </a:lnTo>
                  <a:lnTo>
                    <a:pt x="148" y="858"/>
                  </a:lnTo>
                  <a:lnTo>
                    <a:pt x="148" y="858"/>
                  </a:lnTo>
                  <a:lnTo>
                    <a:pt x="144" y="896"/>
                  </a:lnTo>
                  <a:lnTo>
                    <a:pt x="144" y="896"/>
                  </a:lnTo>
                  <a:lnTo>
                    <a:pt x="142" y="924"/>
                  </a:lnTo>
                  <a:lnTo>
                    <a:pt x="142" y="924"/>
                  </a:lnTo>
                  <a:lnTo>
                    <a:pt x="138" y="930"/>
                  </a:lnTo>
                  <a:lnTo>
                    <a:pt x="130" y="940"/>
                  </a:lnTo>
                  <a:lnTo>
                    <a:pt x="118" y="950"/>
                  </a:lnTo>
                  <a:lnTo>
                    <a:pt x="118" y="950"/>
                  </a:lnTo>
                  <a:lnTo>
                    <a:pt x="112" y="954"/>
                  </a:lnTo>
                  <a:lnTo>
                    <a:pt x="108" y="956"/>
                  </a:lnTo>
                  <a:lnTo>
                    <a:pt x="106" y="962"/>
                  </a:lnTo>
                  <a:lnTo>
                    <a:pt x="106" y="968"/>
                  </a:lnTo>
                  <a:lnTo>
                    <a:pt x="108" y="970"/>
                  </a:lnTo>
                  <a:lnTo>
                    <a:pt x="108" y="970"/>
                  </a:lnTo>
                  <a:lnTo>
                    <a:pt x="112" y="970"/>
                  </a:lnTo>
                  <a:lnTo>
                    <a:pt x="112" y="970"/>
                  </a:lnTo>
                  <a:lnTo>
                    <a:pt x="124" y="972"/>
                  </a:lnTo>
                  <a:lnTo>
                    <a:pt x="136" y="970"/>
                  </a:lnTo>
                  <a:lnTo>
                    <a:pt x="148" y="966"/>
                  </a:lnTo>
                  <a:lnTo>
                    <a:pt x="158" y="964"/>
                  </a:lnTo>
                  <a:lnTo>
                    <a:pt x="174" y="956"/>
                  </a:lnTo>
                  <a:lnTo>
                    <a:pt x="180" y="952"/>
                  </a:lnTo>
                  <a:lnTo>
                    <a:pt x="186" y="936"/>
                  </a:lnTo>
                  <a:lnTo>
                    <a:pt x="186" y="944"/>
                  </a:lnTo>
                  <a:lnTo>
                    <a:pt x="202" y="944"/>
                  </a:lnTo>
                  <a:lnTo>
                    <a:pt x="202" y="944"/>
                  </a:lnTo>
                  <a:lnTo>
                    <a:pt x="202" y="916"/>
                  </a:lnTo>
                  <a:lnTo>
                    <a:pt x="202" y="916"/>
                  </a:lnTo>
                  <a:lnTo>
                    <a:pt x="206" y="890"/>
                  </a:lnTo>
                  <a:lnTo>
                    <a:pt x="208" y="872"/>
                  </a:lnTo>
                  <a:lnTo>
                    <a:pt x="208" y="856"/>
                  </a:lnTo>
                  <a:lnTo>
                    <a:pt x="208" y="856"/>
                  </a:lnTo>
                  <a:close/>
                  <a:moveTo>
                    <a:pt x="44" y="264"/>
                  </a:moveTo>
                  <a:lnTo>
                    <a:pt x="44" y="264"/>
                  </a:lnTo>
                  <a:lnTo>
                    <a:pt x="48" y="250"/>
                  </a:lnTo>
                  <a:lnTo>
                    <a:pt x="58" y="220"/>
                  </a:lnTo>
                  <a:lnTo>
                    <a:pt x="58" y="220"/>
                  </a:lnTo>
                  <a:lnTo>
                    <a:pt x="72" y="188"/>
                  </a:lnTo>
                  <a:lnTo>
                    <a:pt x="78" y="176"/>
                  </a:lnTo>
                  <a:lnTo>
                    <a:pt x="82" y="170"/>
                  </a:lnTo>
                  <a:lnTo>
                    <a:pt x="84" y="168"/>
                  </a:lnTo>
                  <a:lnTo>
                    <a:pt x="74" y="202"/>
                  </a:lnTo>
                  <a:lnTo>
                    <a:pt x="116" y="154"/>
                  </a:lnTo>
                  <a:lnTo>
                    <a:pt x="116" y="154"/>
                  </a:lnTo>
                  <a:lnTo>
                    <a:pt x="80" y="208"/>
                  </a:lnTo>
                  <a:lnTo>
                    <a:pt x="44" y="264"/>
                  </a:lnTo>
                  <a:lnTo>
                    <a:pt x="44" y="26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grpSp>
          <p:nvGrpSpPr>
            <p:cNvPr id="70" name="Gruppieren 69"/>
            <p:cNvGrpSpPr/>
            <p:nvPr/>
          </p:nvGrpSpPr>
          <p:grpSpPr>
            <a:xfrm flipH="1">
              <a:off x="2412584" y="3900364"/>
              <a:ext cx="151739" cy="543305"/>
              <a:chOff x="5918620" y="2583548"/>
              <a:chExt cx="215136" cy="812276"/>
            </a:xfrm>
            <a:solidFill>
              <a:schemeClr val="bg2"/>
            </a:solidFill>
          </p:grpSpPr>
          <p:sp>
            <p:nvSpPr>
              <p:cNvPr id="98" name="Freeform 31"/>
              <p:cNvSpPr>
                <a:spLocks noEditPoints="1"/>
              </p:cNvSpPr>
              <p:nvPr/>
            </p:nvSpPr>
            <p:spPr bwMode="auto">
              <a:xfrm>
                <a:off x="5918620" y="2583557"/>
                <a:ext cx="215106" cy="812266"/>
              </a:xfrm>
              <a:custGeom>
                <a:avLst/>
                <a:gdLst>
                  <a:gd name="T0" fmla="*/ 138 w 268"/>
                  <a:gd name="T1" fmla="*/ 180 h 1012"/>
                  <a:gd name="T2" fmla="*/ 110 w 268"/>
                  <a:gd name="T3" fmla="*/ 168 h 1012"/>
                  <a:gd name="T4" fmla="*/ 96 w 268"/>
                  <a:gd name="T5" fmla="*/ 164 h 1012"/>
                  <a:gd name="T6" fmla="*/ 22 w 268"/>
                  <a:gd name="T7" fmla="*/ 218 h 1012"/>
                  <a:gd name="T8" fmla="*/ 4 w 268"/>
                  <a:gd name="T9" fmla="*/ 330 h 1012"/>
                  <a:gd name="T10" fmla="*/ 36 w 268"/>
                  <a:gd name="T11" fmla="*/ 368 h 1012"/>
                  <a:gd name="T12" fmla="*/ 52 w 268"/>
                  <a:gd name="T13" fmla="*/ 460 h 1012"/>
                  <a:gd name="T14" fmla="*/ 46 w 268"/>
                  <a:gd name="T15" fmla="*/ 498 h 1012"/>
                  <a:gd name="T16" fmla="*/ 50 w 268"/>
                  <a:gd name="T17" fmla="*/ 660 h 1012"/>
                  <a:gd name="T18" fmla="*/ 50 w 268"/>
                  <a:gd name="T19" fmla="*/ 760 h 1012"/>
                  <a:gd name="T20" fmla="*/ 44 w 268"/>
                  <a:gd name="T21" fmla="*/ 828 h 1012"/>
                  <a:gd name="T22" fmla="*/ 48 w 268"/>
                  <a:gd name="T23" fmla="*/ 898 h 1012"/>
                  <a:gd name="T24" fmla="*/ 54 w 268"/>
                  <a:gd name="T25" fmla="*/ 918 h 1012"/>
                  <a:gd name="T26" fmla="*/ 48 w 268"/>
                  <a:gd name="T27" fmla="*/ 932 h 1012"/>
                  <a:gd name="T28" fmla="*/ 14 w 268"/>
                  <a:gd name="T29" fmla="*/ 966 h 1012"/>
                  <a:gd name="T30" fmla="*/ 6 w 268"/>
                  <a:gd name="T31" fmla="*/ 990 h 1012"/>
                  <a:gd name="T32" fmla="*/ 62 w 268"/>
                  <a:gd name="T33" fmla="*/ 990 h 1012"/>
                  <a:gd name="T34" fmla="*/ 100 w 268"/>
                  <a:gd name="T35" fmla="*/ 976 h 1012"/>
                  <a:gd name="T36" fmla="*/ 118 w 268"/>
                  <a:gd name="T37" fmla="*/ 932 h 1012"/>
                  <a:gd name="T38" fmla="*/ 112 w 268"/>
                  <a:gd name="T39" fmla="*/ 886 h 1012"/>
                  <a:gd name="T40" fmla="*/ 112 w 268"/>
                  <a:gd name="T41" fmla="*/ 762 h 1012"/>
                  <a:gd name="T42" fmla="*/ 112 w 268"/>
                  <a:gd name="T43" fmla="*/ 732 h 1012"/>
                  <a:gd name="T44" fmla="*/ 136 w 268"/>
                  <a:gd name="T45" fmla="*/ 610 h 1012"/>
                  <a:gd name="T46" fmla="*/ 148 w 268"/>
                  <a:gd name="T47" fmla="*/ 600 h 1012"/>
                  <a:gd name="T48" fmla="*/ 168 w 268"/>
                  <a:gd name="T49" fmla="*/ 664 h 1012"/>
                  <a:gd name="T50" fmla="*/ 180 w 268"/>
                  <a:gd name="T51" fmla="*/ 740 h 1012"/>
                  <a:gd name="T52" fmla="*/ 192 w 268"/>
                  <a:gd name="T53" fmla="*/ 864 h 1012"/>
                  <a:gd name="T54" fmla="*/ 186 w 268"/>
                  <a:gd name="T55" fmla="*/ 924 h 1012"/>
                  <a:gd name="T56" fmla="*/ 194 w 268"/>
                  <a:gd name="T57" fmla="*/ 976 h 1012"/>
                  <a:gd name="T58" fmla="*/ 200 w 268"/>
                  <a:gd name="T59" fmla="*/ 974 h 1012"/>
                  <a:gd name="T60" fmla="*/ 196 w 268"/>
                  <a:gd name="T61" fmla="*/ 1008 h 1012"/>
                  <a:gd name="T62" fmla="*/ 250 w 268"/>
                  <a:gd name="T63" fmla="*/ 996 h 1012"/>
                  <a:gd name="T64" fmla="*/ 264 w 268"/>
                  <a:gd name="T65" fmla="*/ 940 h 1012"/>
                  <a:gd name="T66" fmla="*/ 252 w 268"/>
                  <a:gd name="T67" fmla="*/ 880 h 1012"/>
                  <a:gd name="T68" fmla="*/ 244 w 268"/>
                  <a:gd name="T69" fmla="*/ 730 h 1012"/>
                  <a:gd name="T70" fmla="*/ 238 w 268"/>
                  <a:gd name="T71" fmla="*/ 606 h 1012"/>
                  <a:gd name="T72" fmla="*/ 230 w 268"/>
                  <a:gd name="T73" fmla="*/ 414 h 1012"/>
                  <a:gd name="T74" fmla="*/ 228 w 268"/>
                  <a:gd name="T75" fmla="*/ 342 h 1012"/>
                  <a:gd name="T76" fmla="*/ 262 w 268"/>
                  <a:gd name="T77" fmla="*/ 288 h 1012"/>
                  <a:gd name="T78" fmla="*/ 258 w 268"/>
                  <a:gd name="T79" fmla="*/ 178 h 1012"/>
                  <a:gd name="T80" fmla="*/ 186 w 268"/>
                  <a:gd name="T81" fmla="*/ 158 h 1012"/>
                  <a:gd name="T82" fmla="*/ 196 w 268"/>
                  <a:gd name="T83" fmla="*/ 490 h 1012"/>
                  <a:gd name="T84" fmla="*/ 132 w 268"/>
                  <a:gd name="T85" fmla="*/ 502 h 1012"/>
                  <a:gd name="T86" fmla="*/ 60 w 268"/>
                  <a:gd name="T87" fmla="*/ 492 h 1012"/>
                  <a:gd name="T88" fmla="*/ 80 w 268"/>
                  <a:gd name="T89" fmla="*/ 378 h 1012"/>
                  <a:gd name="T90" fmla="*/ 76 w 268"/>
                  <a:gd name="T91" fmla="*/ 338 h 1012"/>
                  <a:gd name="T92" fmla="*/ 114 w 268"/>
                  <a:gd name="T93" fmla="*/ 324 h 1012"/>
                  <a:gd name="T94" fmla="*/ 88 w 268"/>
                  <a:gd name="T95" fmla="*/ 370 h 1012"/>
                  <a:gd name="T96" fmla="*/ 86 w 268"/>
                  <a:gd name="T97" fmla="*/ 378 h 1012"/>
                  <a:gd name="T98" fmla="*/ 148 w 268"/>
                  <a:gd name="T99" fmla="*/ 330 h 1012"/>
                  <a:gd name="T100" fmla="*/ 134 w 268"/>
                  <a:gd name="T101" fmla="*/ 276 h 1012"/>
                  <a:gd name="T102" fmla="*/ 164 w 268"/>
                  <a:gd name="T103" fmla="*/ 300 h 1012"/>
                  <a:gd name="T104" fmla="*/ 132 w 268"/>
                  <a:gd name="T105" fmla="*/ 0 h 1012"/>
                  <a:gd name="T106" fmla="*/ 106 w 268"/>
                  <a:gd name="T107" fmla="*/ 18 h 1012"/>
                  <a:gd name="T108" fmla="*/ 88 w 268"/>
                  <a:gd name="T109" fmla="*/ 76 h 1012"/>
                  <a:gd name="T110" fmla="*/ 110 w 268"/>
                  <a:gd name="T111" fmla="*/ 132 h 1012"/>
                  <a:gd name="T112" fmla="*/ 106 w 268"/>
                  <a:gd name="T113" fmla="*/ 160 h 1012"/>
                  <a:gd name="T114" fmla="*/ 136 w 268"/>
                  <a:gd name="T115" fmla="*/ 176 h 1012"/>
                  <a:gd name="T116" fmla="*/ 172 w 268"/>
                  <a:gd name="T117" fmla="*/ 148 h 1012"/>
                  <a:gd name="T118" fmla="*/ 170 w 268"/>
                  <a:gd name="T119" fmla="*/ 126 h 1012"/>
                  <a:gd name="T120" fmla="*/ 186 w 268"/>
                  <a:gd name="T121" fmla="*/ 102 h 1012"/>
                  <a:gd name="T122" fmla="*/ 184 w 268"/>
                  <a:gd name="T123" fmla="*/ 60 h 1012"/>
                  <a:gd name="T124" fmla="*/ 156 w 268"/>
                  <a:gd name="T125" fmla="*/ 6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1012">
                    <a:moveTo>
                      <a:pt x="180" y="154"/>
                    </a:moveTo>
                    <a:lnTo>
                      <a:pt x="194" y="178"/>
                    </a:lnTo>
                    <a:lnTo>
                      <a:pt x="174" y="162"/>
                    </a:lnTo>
                    <a:lnTo>
                      <a:pt x="174" y="162"/>
                    </a:lnTo>
                    <a:lnTo>
                      <a:pt x="138" y="180"/>
                    </a:lnTo>
                    <a:lnTo>
                      <a:pt x="138" y="180"/>
                    </a:lnTo>
                    <a:lnTo>
                      <a:pt x="138" y="180"/>
                    </a:lnTo>
                    <a:lnTo>
                      <a:pt x="138" y="180"/>
                    </a:lnTo>
                    <a:lnTo>
                      <a:pt x="132" y="178"/>
                    </a:lnTo>
                    <a:lnTo>
                      <a:pt x="124" y="174"/>
                    </a:lnTo>
                    <a:lnTo>
                      <a:pt x="114" y="170"/>
                    </a:lnTo>
                    <a:lnTo>
                      <a:pt x="114" y="170"/>
                    </a:lnTo>
                    <a:lnTo>
                      <a:pt x="110" y="168"/>
                    </a:lnTo>
                    <a:lnTo>
                      <a:pt x="110" y="168"/>
                    </a:lnTo>
                    <a:lnTo>
                      <a:pt x="106" y="168"/>
                    </a:lnTo>
                    <a:lnTo>
                      <a:pt x="102" y="170"/>
                    </a:lnTo>
                    <a:lnTo>
                      <a:pt x="98" y="176"/>
                    </a:lnTo>
                    <a:lnTo>
                      <a:pt x="92" y="184"/>
                    </a:lnTo>
                    <a:lnTo>
                      <a:pt x="92" y="184"/>
                    </a:lnTo>
                    <a:lnTo>
                      <a:pt x="94" y="174"/>
                    </a:lnTo>
                    <a:lnTo>
                      <a:pt x="96" y="164"/>
                    </a:lnTo>
                    <a:lnTo>
                      <a:pt x="96" y="164"/>
                    </a:lnTo>
                    <a:lnTo>
                      <a:pt x="92" y="168"/>
                    </a:lnTo>
                    <a:lnTo>
                      <a:pt x="92" y="168"/>
                    </a:lnTo>
                    <a:lnTo>
                      <a:pt x="44" y="190"/>
                    </a:lnTo>
                    <a:lnTo>
                      <a:pt x="44" y="190"/>
                    </a:lnTo>
                    <a:lnTo>
                      <a:pt x="32" y="204"/>
                    </a:lnTo>
                    <a:lnTo>
                      <a:pt x="22" y="218"/>
                    </a:lnTo>
                    <a:lnTo>
                      <a:pt x="22" y="218"/>
                    </a:lnTo>
                    <a:lnTo>
                      <a:pt x="14" y="256"/>
                    </a:lnTo>
                    <a:lnTo>
                      <a:pt x="2" y="292"/>
                    </a:lnTo>
                    <a:lnTo>
                      <a:pt x="2" y="292"/>
                    </a:lnTo>
                    <a:lnTo>
                      <a:pt x="2" y="300"/>
                    </a:lnTo>
                    <a:lnTo>
                      <a:pt x="2" y="314"/>
                    </a:lnTo>
                    <a:lnTo>
                      <a:pt x="4" y="330"/>
                    </a:lnTo>
                    <a:lnTo>
                      <a:pt x="6" y="340"/>
                    </a:lnTo>
                    <a:lnTo>
                      <a:pt x="6" y="340"/>
                    </a:lnTo>
                    <a:lnTo>
                      <a:pt x="10" y="346"/>
                    </a:lnTo>
                    <a:lnTo>
                      <a:pt x="16" y="356"/>
                    </a:lnTo>
                    <a:lnTo>
                      <a:pt x="20" y="362"/>
                    </a:lnTo>
                    <a:lnTo>
                      <a:pt x="28" y="366"/>
                    </a:lnTo>
                    <a:lnTo>
                      <a:pt x="36" y="368"/>
                    </a:lnTo>
                    <a:lnTo>
                      <a:pt x="48" y="370"/>
                    </a:lnTo>
                    <a:lnTo>
                      <a:pt x="48" y="370"/>
                    </a:lnTo>
                    <a:lnTo>
                      <a:pt x="52" y="370"/>
                    </a:lnTo>
                    <a:lnTo>
                      <a:pt x="52" y="370"/>
                    </a:lnTo>
                    <a:lnTo>
                      <a:pt x="52" y="420"/>
                    </a:lnTo>
                    <a:lnTo>
                      <a:pt x="52" y="420"/>
                    </a:lnTo>
                    <a:lnTo>
                      <a:pt x="52" y="460"/>
                    </a:lnTo>
                    <a:lnTo>
                      <a:pt x="52" y="460"/>
                    </a:lnTo>
                    <a:lnTo>
                      <a:pt x="50" y="468"/>
                    </a:lnTo>
                    <a:lnTo>
                      <a:pt x="48" y="476"/>
                    </a:lnTo>
                    <a:lnTo>
                      <a:pt x="46" y="482"/>
                    </a:lnTo>
                    <a:lnTo>
                      <a:pt x="46" y="488"/>
                    </a:lnTo>
                    <a:lnTo>
                      <a:pt x="46" y="488"/>
                    </a:lnTo>
                    <a:lnTo>
                      <a:pt x="46" y="498"/>
                    </a:lnTo>
                    <a:lnTo>
                      <a:pt x="44" y="512"/>
                    </a:lnTo>
                    <a:lnTo>
                      <a:pt x="42" y="542"/>
                    </a:lnTo>
                    <a:lnTo>
                      <a:pt x="42" y="602"/>
                    </a:lnTo>
                    <a:lnTo>
                      <a:pt x="42" y="602"/>
                    </a:lnTo>
                    <a:lnTo>
                      <a:pt x="44" y="622"/>
                    </a:lnTo>
                    <a:lnTo>
                      <a:pt x="46" y="642"/>
                    </a:lnTo>
                    <a:lnTo>
                      <a:pt x="50" y="660"/>
                    </a:lnTo>
                    <a:lnTo>
                      <a:pt x="48" y="698"/>
                    </a:lnTo>
                    <a:lnTo>
                      <a:pt x="48" y="698"/>
                    </a:lnTo>
                    <a:lnTo>
                      <a:pt x="50" y="734"/>
                    </a:lnTo>
                    <a:lnTo>
                      <a:pt x="50" y="734"/>
                    </a:lnTo>
                    <a:lnTo>
                      <a:pt x="52" y="746"/>
                    </a:lnTo>
                    <a:lnTo>
                      <a:pt x="52" y="754"/>
                    </a:lnTo>
                    <a:lnTo>
                      <a:pt x="50" y="760"/>
                    </a:lnTo>
                    <a:lnTo>
                      <a:pt x="50" y="760"/>
                    </a:lnTo>
                    <a:lnTo>
                      <a:pt x="48" y="768"/>
                    </a:lnTo>
                    <a:lnTo>
                      <a:pt x="46" y="782"/>
                    </a:lnTo>
                    <a:lnTo>
                      <a:pt x="46" y="782"/>
                    </a:lnTo>
                    <a:lnTo>
                      <a:pt x="44" y="802"/>
                    </a:lnTo>
                    <a:lnTo>
                      <a:pt x="44" y="814"/>
                    </a:lnTo>
                    <a:lnTo>
                      <a:pt x="44" y="828"/>
                    </a:lnTo>
                    <a:lnTo>
                      <a:pt x="44" y="828"/>
                    </a:lnTo>
                    <a:lnTo>
                      <a:pt x="44" y="844"/>
                    </a:lnTo>
                    <a:lnTo>
                      <a:pt x="44" y="864"/>
                    </a:lnTo>
                    <a:lnTo>
                      <a:pt x="42" y="880"/>
                    </a:lnTo>
                    <a:lnTo>
                      <a:pt x="42" y="890"/>
                    </a:lnTo>
                    <a:lnTo>
                      <a:pt x="42" y="890"/>
                    </a:lnTo>
                    <a:lnTo>
                      <a:pt x="48" y="898"/>
                    </a:lnTo>
                    <a:lnTo>
                      <a:pt x="52" y="902"/>
                    </a:lnTo>
                    <a:lnTo>
                      <a:pt x="52" y="902"/>
                    </a:lnTo>
                    <a:lnTo>
                      <a:pt x="56" y="908"/>
                    </a:lnTo>
                    <a:lnTo>
                      <a:pt x="58" y="914"/>
                    </a:lnTo>
                    <a:lnTo>
                      <a:pt x="56" y="918"/>
                    </a:lnTo>
                    <a:lnTo>
                      <a:pt x="56" y="918"/>
                    </a:lnTo>
                    <a:lnTo>
                      <a:pt x="54" y="918"/>
                    </a:lnTo>
                    <a:lnTo>
                      <a:pt x="48" y="918"/>
                    </a:lnTo>
                    <a:lnTo>
                      <a:pt x="44" y="920"/>
                    </a:lnTo>
                    <a:lnTo>
                      <a:pt x="42" y="922"/>
                    </a:lnTo>
                    <a:lnTo>
                      <a:pt x="42" y="924"/>
                    </a:lnTo>
                    <a:lnTo>
                      <a:pt x="42" y="924"/>
                    </a:lnTo>
                    <a:lnTo>
                      <a:pt x="44" y="930"/>
                    </a:lnTo>
                    <a:lnTo>
                      <a:pt x="48" y="932"/>
                    </a:lnTo>
                    <a:lnTo>
                      <a:pt x="48" y="936"/>
                    </a:lnTo>
                    <a:lnTo>
                      <a:pt x="48" y="938"/>
                    </a:lnTo>
                    <a:lnTo>
                      <a:pt x="48" y="938"/>
                    </a:lnTo>
                    <a:lnTo>
                      <a:pt x="44" y="944"/>
                    </a:lnTo>
                    <a:lnTo>
                      <a:pt x="36" y="954"/>
                    </a:lnTo>
                    <a:lnTo>
                      <a:pt x="24" y="960"/>
                    </a:lnTo>
                    <a:lnTo>
                      <a:pt x="14" y="966"/>
                    </a:lnTo>
                    <a:lnTo>
                      <a:pt x="14" y="966"/>
                    </a:lnTo>
                    <a:lnTo>
                      <a:pt x="6" y="972"/>
                    </a:lnTo>
                    <a:lnTo>
                      <a:pt x="2" y="978"/>
                    </a:lnTo>
                    <a:lnTo>
                      <a:pt x="0" y="982"/>
                    </a:lnTo>
                    <a:lnTo>
                      <a:pt x="2" y="986"/>
                    </a:lnTo>
                    <a:lnTo>
                      <a:pt x="2" y="986"/>
                    </a:lnTo>
                    <a:lnTo>
                      <a:pt x="6" y="990"/>
                    </a:lnTo>
                    <a:lnTo>
                      <a:pt x="12" y="994"/>
                    </a:lnTo>
                    <a:lnTo>
                      <a:pt x="20" y="994"/>
                    </a:lnTo>
                    <a:lnTo>
                      <a:pt x="30" y="996"/>
                    </a:lnTo>
                    <a:lnTo>
                      <a:pt x="30" y="996"/>
                    </a:lnTo>
                    <a:lnTo>
                      <a:pt x="46" y="994"/>
                    </a:lnTo>
                    <a:lnTo>
                      <a:pt x="62" y="990"/>
                    </a:lnTo>
                    <a:lnTo>
                      <a:pt x="62" y="990"/>
                    </a:lnTo>
                    <a:lnTo>
                      <a:pt x="72" y="986"/>
                    </a:lnTo>
                    <a:lnTo>
                      <a:pt x="80" y="982"/>
                    </a:lnTo>
                    <a:lnTo>
                      <a:pt x="88" y="978"/>
                    </a:lnTo>
                    <a:lnTo>
                      <a:pt x="96" y="976"/>
                    </a:lnTo>
                    <a:lnTo>
                      <a:pt x="96" y="976"/>
                    </a:lnTo>
                    <a:lnTo>
                      <a:pt x="100" y="976"/>
                    </a:lnTo>
                    <a:lnTo>
                      <a:pt x="100" y="976"/>
                    </a:lnTo>
                    <a:lnTo>
                      <a:pt x="110" y="976"/>
                    </a:lnTo>
                    <a:lnTo>
                      <a:pt x="116" y="974"/>
                    </a:lnTo>
                    <a:lnTo>
                      <a:pt x="120" y="970"/>
                    </a:lnTo>
                    <a:lnTo>
                      <a:pt x="122" y="966"/>
                    </a:lnTo>
                    <a:lnTo>
                      <a:pt x="122" y="954"/>
                    </a:lnTo>
                    <a:lnTo>
                      <a:pt x="122" y="954"/>
                    </a:lnTo>
                    <a:lnTo>
                      <a:pt x="118" y="932"/>
                    </a:lnTo>
                    <a:lnTo>
                      <a:pt x="118" y="924"/>
                    </a:lnTo>
                    <a:lnTo>
                      <a:pt x="120" y="918"/>
                    </a:lnTo>
                    <a:lnTo>
                      <a:pt x="120" y="918"/>
                    </a:lnTo>
                    <a:lnTo>
                      <a:pt x="122" y="914"/>
                    </a:lnTo>
                    <a:lnTo>
                      <a:pt x="122" y="910"/>
                    </a:lnTo>
                    <a:lnTo>
                      <a:pt x="118" y="900"/>
                    </a:lnTo>
                    <a:lnTo>
                      <a:pt x="112" y="886"/>
                    </a:lnTo>
                    <a:lnTo>
                      <a:pt x="112" y="886"/>
                    </a:lnTo>
                    <a:lnTo>
                      <a:pt x="112" y="874"/>
                    </a:lnTo>
                    <a:lnTo>
                      <a:pt x="114" y="852"/>
                    </a:lnTo>
                    <a:lnTo>
                      <a:pt x="118" y="816"/>
                    </a:lnTo>
                    <a:lnTo>
                      <a:pt x="118" y="816"/>
                    </a:lnTo>
                    <a:lnTo>
                      <a:pt x="114" y="786"/>
                    </a:lnTo>
                    <a:lnTo>
                      <a:pt x="112" y="762"/>
                    </a:lnTo>
                    <a:lnTo>
                      <a:pt x="110" y="742"/>
                    </a:lnTo>
                    <a:lnTo>
                      <a:pt x="110" y="742"/>
                    </a:lnTo>
                    <a:lnTo>
                      <a:pt x="110" y="732"/>
                    </a:lnTo>
                    <a:lnTo>
                      <a:pt x="110" y="732"/>
                    </a:lnTo>
                    <a:lnTo>
                      <a:pt x="110" y="732"/>
                    </a:lnTo>
                    <a:lnTo>
                      <a:pt x="110" y="732"/>
                    </a:lnTo>
                    <a:lnTo>
                      <a:pt x="112" y="732"/>
                    </a:lnTo>
                    <a:lnTo>
                      <a:pt x="112" y="732"/>
                    </a:lnTo>
                    <a:lnTo>
                      <a:pt x="114" y="730"/>
                    </a:lnTo>
                    <a:lnTo>
                      <a:pt x="116" y="716"/>
                    </a:lnTo>
                    <a:lnTo>
                      <a:pt x="116" y="716"/>
                    </a:lnTo>
                    <a:lnTo>
                      <a:pt x="128" y="654"/>
                    </a:lnTo>
                    <a:lnTo>
                      <a:pt x="136" y="610"/>
                    </a:lnTo>
                    <a:lnTo>
                      <a:pt x="136" y="610"/>
                    </a:lnTo>
                    <a:lnTo>
                      <a:pt x="136" y="604"/>
                    </a:lnTo>
                    <a:lnTo>
                      <a:pt x="138" y="602"/>
                    </a:lnTo>
                    <a:lnTo>
                      <a:pt x="142" y="600"/>
                    </a:lnTo>
                    <a:lnTo>
                      <a:pt x="144" y="598"/>
                    </a:lnTo>
                    <a:lnTo>
                      <a:pt x="144" y="598"/>
                    </a:lnTo>
                    <a:lnTo>
                      <a:pt x="146" y="600"/>
                    </a:lnTo>
                    <a:lnTo>
                      <a:pt x="148" y="600"/>
                    </a:lnTo>
                    <a:lnTo>
                      <a:pt x="150" y="608"/>
                    </a:lnTo>
                    <a:lnTo>
                      <a:pt x="150" y="608"/>
                    </a:lnTo>
                    <a:lnTo>
                      <a:pt x="152" y="620"/>
                    </a:lnTo>
                    <a:lnTo>
                      <a:pt x="156" y="634"/>
                    </a:lnTo>
                    <a:lnTo>
                      <a:pt x="168" y="652"/>
                    </a:lnTo>
                    <a:lnTo>
                      <a:pt x="168" y="652"/>
                    </a:lnTo>
                    <a:lnTo>
                      <a:pt x="168" y="664"/>
                    </a:lnTo>
                    <a:lnTo>
                      <a:pt x="170" y="686"/>
                    </a:lnTo>
                    <a:lnTo>
                      <a:pt x="170" y="706"/>
                    </a:lnTo>
                    <a:lnTo>
                      <a:pt x="172" y="716"/>
                    </a:lnTo>
                    <a:lnTo>
                      <a:pt x="174" y="720"/>
                    </a:lnTo>
                    <a:lnTo>
                      <a:pt x="174" y="720"/>
                    </a:lnTo>
                    <a:lnTo>
                      <a:pt x="178" y="730"/>
                    </a:lnTo>
                    <a:lnTo>
                      <a:pt x="180" y="740"/>
                    </a:lnTo>
                    <a:lnTo>
                      <a:pt x="184" y="758"/>
                    </a:lnTo>
                    <a:lnTo>
                      <a:pt x="184" y="758"/>
                    </a:lnTo>
                    <a:lnTo>
                      <a:pt x="182" y="786"/>
                    </a:lnTo>
                    <a:lnTo>
                      <a:pt x="182" y="818"/>
                    </a:lnTo>
                    <a:lnTo>
                      <a:pt x="182" y="818"/>
                    </a:lnTo>
                    <a:lnTo>
                      <a:pt x="184" y="838"/>
                    </a:lnTo>
                    <a:lnTo>
                      <a:pt x="192" y="864"/>
                    </a:lnTo>
                    <a:lnTo>
                      <a:pt x="192" y="864"/>
                    </a:lnTo>
                    <a:lnTo>
                      <a:pt x="198" y="892"/>
                    </a:lnTo>
                    <a:lnTo>
                      <a:pt x="200" y="904"/>
                    </a:lnTo>
                    <a:lnTo>
                      <a:pt x="200" y="904"/>
                    </a:lnTo>
                    <a:lnTo>
                      <a:pt x="194" y="910"/>
                    </a:lnTo>
                    <a:lnTo>
                      <a:pt x="188" y="916"/>
                    </a:lnTo>
                    <a:lnTo>
                      <a:pt x="186" y="924"/>
                    </a:lnTo>
                    <a:lnTo>
                      <a:pt x="186" y="924"/>
                    </a:lnTo>
                    <a:lnTo>
                      <a:pt x="182" y="942"/>
                    </a:lnTo>
                    <a:lnTo>
                      <a:pt x="182" y="950"/>
                    </a:lnTo>
                    <a:lnTo>
                      <a:pt x="184" y="956"/>
                    </a:lnTo>
                    <a:lnTo>
                      <a:pt x="184" y="956"/>
                    </a:lnTo>
                    <a:lnTo>
                      <a:pt x="192" y="968"/>
                    </a:lnTo>
                    <a:lnTo>
                      <a:pt x="194" y="976"/>
                    </a:lnTo>
                    <a:lnTo>
                      <a:pt x="194" y="976"/>
                    </a:lnTo>
                    <a:lnTo>
                      <a:pt x="196" y="974"/>
                    </a:lnTo>
                    <a:lnTo>
                      <a:pt x="200" y="972"/>
                    </a:lnTo>
                    <a:lnTo>
                      <a:pt x="200" y="972"/>
                    </a:lnTo>
                    <a:lnTo>
                      <a:pt x="202" y="972"/>
                    </a:lnTo>
                    <a:lnTo>
                      <a:pt x="200" y="974"/>
                    </a:lnTo>
                    <a:lnTo>
                      <a:pt x="200" y="974"/>
                    </a:lnTo>
                    <a:lnTo>
                      <a:pt x="196" y="980"/>
                    </a:lnTo>
                    <a:lnTo>
                      <a:pt x="192" y="988"/>
                    </a:lnTo>
                    <a:lnTo>
                      <a:pt x="190" y="994"/>
                    </a:lnTo>
                    <a:lnTo>
                      <a:pt x="190" y="998"/>
                    </a:lnTo>
                    <a:lnTo>
                      <a:pt x="192" y="1004"/>
                    </a:lnTo>
                    <a:lnTo>
                      <a:pt x="196" y="1008"/>
                    </a:lnTo>
                    <a:lnTo>
                      <a:pt x="196" y="1008"/>
                    </a:lnTo>
                    <a:lnTo>
                      <a:pt x="204" y="1010"/>
                    </a:lnTo>
                    <a:lnTo>
                      <a:pt x="220" y="1012"/>
                    </a:lnTo>
                    <a:lnTo>
                      <a:pt x="220" y="1012"/>
                    </a:lnTo>
                    <a:lnTo>
                      <a:pt x="230" y="1012"/>
                    </a:lnTo>
                    <a:lnTo>
                      <a:pt x="238" y="1008"/>
                    </a:lnTo>
                    <a:lnTo>
                      <a:pt x="246" y="1004"/>
                    </a:lnTo>
                    <a:lnTo>
                      <a:pt x="250" y="996"/>
                    </a:lnTo>
                    <a:lnTo>
                      <a:pt x="252" y="970"/>
                    </a:lnTo>
                    <a:lnTo>
                      <a:pt x="252" y="970"/>
                    </a:lnTo>
                    <a:lnTo>
                      <a:pt x="252" y="970"/>
                    </a:lnTo>
                    <a:lnTo>
                      <a:pt x="252" y="970"/>
                    </a:lnTo>
                    <a:lnTo>
                      <a:pt x="256" y="960"/>
                    </a:lnTo>
                    <a:lnTo>
                      <a:pt x="256" y="960"/>
                    </a:lnTo>
                    <a:lnTo>
                      <a:pt x="264" y="940"/>
                    </a:lnTo>
                    <a:lnTo>
                      <a:pt x="266" y="926"/>
                    </a:lnTo>
                    <a:lnTo>
                      <a:pt x="254" y="916"/>
                    </a:lnTo>
                    <a:lnTo>
                      <a:pt x="254" y="916"/>
                    </a:lnTo>
                    <a:lnTo>
                      <a:pt x="252" y="908"/>
                    </a:lnTo>
                    <a:lnTo>
                      <a:pt x="250" y="898"/>
                    </a:lnTo>
                    <a:lnTo>
                      <a:pt x="252" y="880"/>
                    </a:lnTo>
                    <a:lnTo>
                      <a:pt x="252" y="880"/>
                    </a:lnTo>
                    <a:lnTo>
                      <a:pt x="254" y="834"/>
                    </a:lnTo>
                    <a:lnTo>
                      <a:pt x="256" y="790"/>
                    </a:lnTo>
                    <a:lnTo>
                      <a:pt x="256" y="790"/>
                    </a:lnTo>
                    <a:lnTo>
                      <a:pt x="254" y="772"/>
                    </a:lnTo>
                    <a:lnTo>
                      <a:pt x="250" y="754"/>
                    </a:lnTo>
                    <a:lnTo>
                      <a:pt x="244" y="730"/>
                    </a:lnTo>
                    <a:lnTo>
                      <a:pt x="244" y="730"/>
                    </a:lnTo>
                    <a:lnTo>
                      <a:pt x="242" y="704"/>
                    </a:lnTo>
                    <a:lnTo>
                      <a:pt x="240" y="682"/>
                    </a:lnTo>
                    <a:lnTo>
                      <a:pt x="238" y="656"/>
                    </a:lnTo>
                    <a:lnTo>
                      <a:pt x="238" y="656"/>
                    </a:lnTo>
                    <a:lnTo>
                      <a:pt x="236" y="644"/>
                    </a:lnTo>
                    <a:lnTo>
                      <a:pt x="236" y="630"/>
                    </a:lnTo>
                    <a:lnTo>
                      <a:pt x="238" y="606"/>
                    </a:lnTo>
                    <a:lnTo>
                      <a:pt x="242" y="586"/>
                    </a:lnTo>
                    <a:lnTo>
                      <a:pt x="244" y="574"/>
                    </a:lnTo>
                    <a:lnTo>
                      <a:pt x="244" y="574"/>
                    </a:lnTo>
                    <a:lnTo>
                      <a:pt x="238" y="486"/>
                    </a:lnTo>
                    <a:lnTo>
                      <a:pt x="238" y="486"/>
                    </a:lnTo>
                    <a:lnTo>
                      <a:pt x="234" y="444"/>
                    </a:lnTo>
                    <a:lnTo>
                      <a:pt x="230" y="414"/>
                    </a:lnTo>
                    <a:lnTo>
                      <a:pt x="228" y="398"/>
                    </a:lnTo>
                    <a:lnTo>
                      <a:pt x="228" y="398"/>
                    </a:lnTo>
                    <a:lnTo>
                      <a:pt x="226" y="386"/>
                    </a:lnTo>
                    <a:lnTo>
                      <a:pt x="224" y="370"/>
                    </a:lnTo>
                    <a:lnTo>
                      <a:pt x="226" y="354"/>
                    </a:lnTo>
                    <a:lnTo>
                      <a:pt x="228" y="342"/>
                    </a:lnTo>
                    <a:lnTo>
                      <a:pt x="228" y="342"/>
                    </a:lnTo>
                    <a:lnTo>
                      <a:pt x="234" y="334"/>
                    </a:lnTo>
                    <a:lnTo>
                      <a:pt x="244" y="326"/>
                    </a:lnTo>
                    <a:lnTo>
                      <a:pt x="252" y="318"/>
                    </a:lnTo>
                    <a:lnTo>
                      <a:pt x="256" y="314"/>
                    </a:lnTo>
                    <a:lnTo>
                      <a:pt x="258" y="308"/>
                    </a:lnTo>
                    <a:lnTo>
                      <a:pt x="258" y="308"/>
                    </a:lnTo>
                    <a:lnTo>
                      <a:pt x="262" y="288"/>
                    </a:lnTo>
                    <a:lnTo>
                      <a:pt x="266" y="252"/>
                    </a:lnTo>
                    <a:lnTo>
                      <a:pt x="268" y="218"/>
                    </a:lnTo>
                    <a:lnTo>
                      <a:pt x="268" y="204"/>
                    </a:lnTo>
                    <a:lnTo>
                      <a:pt x="266" y="194"/>
                    </a:lnTo>
                    <a:lnTo>
                      <a:pt x="266" y="194"/>
                    </a:lnTo>
                    <a:lnTo>
                      <a:pt x="262" y="184"/>
                    </a:lnTo>
                    <a:lnTo>
                      <a:pt x="258" y="178"/>
                    </a:lnTo>
                    <a:lnTo>
                      <a:pt x="252" y="174"/>
                    </a:lnTo>
                    <a:lnTo>
                      <a:pt x="244" y="170"/>
                    </a:lnTo>
                    <a:lnTo>
                      <a:pt x="234" y="166"/>
                    </a:lnTo>
                    <a:lnTo>
                      <a:pt x="204" y="162"/>
                    </a:lnTo>
                    <a:lnTo>
                      <a:pt x="204" y="162"/>
                    </a:lnTo>
                    <a:lnTo>
                      <a:pt x="194" y="160"/>
                    </a:lnTo>
                    <a:lnTo>
                      <a:pt x="186" y="158"/>
                    </a:lnTo>
                    <a:lnTo>
                      <a:pt x="180" y="154"/>
                    </a:lnTo>
                    <a:close/>
                    <a:moveTo>
                      <a:pt x="98" y="496"/>
                    </a:moveTo>
                    <a:lnTo>
                      <a:pt x="98" y="496"/>
                    </a:lnTo>
                    <a:lnTo>
                      <a:pt x="120" y="494"/>
                    </a:lnTo>
                    <a:lnTo>
                      <a:pt x="132" y="494"/>
                    </a:lnTo>
                    <a:lnTo>
                      <a:pt x="132" y="494"/>
                    </a:lnTo>
                    <a:lnTo>
                      <a:pt x="196" y="490"/>
                    </a:lnTo>
                    <a:lnTo>
                      <a:pt x="196" y="490"/>
                    </a:lnTo>
                    <a:lnTo>
                      <a:pt x="184" y="496"/>
                    </a:lnTo>
                    <a:lnTo>
                      <a:pt x="172" y="500"/>
                    </a:lnTo>
                    <a:lnTo>
                      <a:pt x="158" y="502"/>
                    </a:lnTo>
                    <a:lnTo>
                      <a:pt x="148" y="504"/>
                    </a:lnTo>
                    <a:lnTo>
                      <a:pt x="148" y="504"/>
                    </a:lnTo>
                    <a:lnTo>
                      <a:pt x="132" y="502"/>
                    </a:lnTo>
                    <a:lnTo>
                      <a:pt x="132" y="502"/>
                    </a:lnTo>
                    <a:lnTo>
                      <a:pt x="120" y="502"/>
                    </a:lnTo>
                    <a:lnTo>
                      <a:pt x="120" y="502"/>
                    </a:lnTo>
                    <a:lnTo>
                      <a:pt x="104" y="502"/>
                    </a:lnTo>
                    <a:lnTo>
                      <a:pt x="92" y="500"/>
                    </a:lnTo>
                    <a:lnTo>
                      <a:pt x="72" y="496"/>
                    </a:lnTo>
                    <a:lnTo>
                      <a:pt x="60" y="492"/>
                    </a:lnTo>
                    <a:lnTo>
                      <a:pt x="56" y="490"/>
                    </a:lnTo>
                    <a:lnTo>
                      <a:pt x="56" y="490"/>
                    </a:lnTo>
                    <a:lnTo>
                      <a:pt x="64" y="492"/>
                    </a:lnTo>
                    <a:lnTo>
                      <a:pt x="74" y="494"/>
                    </a:lnTo>
                    <a:lnTo>
                      <a:pt x="98" y="496"/>
                    </a:lnTo>
                    <a:close/>
                    <a:moveTo>
                      <a:pt x="80" y="378"/>
                    </a:moveTo>
                    <a:lnTo>
                      <a:pt x="80" y="378"/>
                    </a:lnTo>
                    <a:lnTo>
                      <a:pt x="76" y="378"/>
                    </a:lnTo>
                    <a:lnTo>
                      <a:pt x="70" y="372"/>
                    </a:lnTo>
                    <a:lnTo>
                      <a:pt x="70" y="372"/>
                    </a:lnTo>
                    <a:lnTo>
                      <a:pt x="68" y="366"/>
                    </a:lnTo>
                    <a:lnTo>
                      <a:pt x="68" y="358"/>
                    </a:lnTo>
                    <a:lnTo>
                      <a:pt x="72" y="348"/>
                    </a:lnTo>
                    <a:lnTo>
                      <a:pt x="76" y="338"/>
                    </a:lnTo>
                    <a:lnTo>
                      <a:pt x="86" y="322"/>
                    </a:lnTo>
                    <a:lnTo>
                      <a:pt x="92" y="314"/>
                    </a:lnTo>
                    <a:lnTo>
                      <a:pt x="92" y="314"/>
                    </a:lnTo>
                    <a:lnTo>
                      <a:pt x="104" y="316"/>
                    </a:lnTo>
                    <a:lnTo>
                      <a:pt x="112" y="320"/>
                    </a:lnTo>
                    <a:lnTo>
                      <a:pt x="114" y="322"/>
                    </a:lnTo>
                    <a:lnTo>
                      <a:pt x="114" y="324"/>
                    </a:lnTo>
                    <a:lnTo>
                      <a:pt x="114" y="324"/>
                    </a:lnTo>
                    <a:lnTo>
                      <a:pt x="106" y="334"/>
                    </a:lnTo>
                    <a:lnTo>
                      <a:pt x="94" y="350"/>
                    </a:lnTo>
                    <a:lnTo>
                      <a:pt x="88" y="358"/>
                    </a:lnTo>
                    <a:lnTo>
                      <a:pt x="86" y="364"/>
                    </a:lnTo>
                    <a:lnTo>
                      <a:pt x="86" y="368"/>
                    </a:lnTo>
                    <a:lnTo>
                      <a:pt x="88" y="370"/>
                    </a:lnTo>
                    <a:lnTo>
                      <a:pt x="90" y="370"/>
                    </a:lnTo>
                    <a:lnTo>
                      <a:pt x="94" y="370"/>
                    </a:lnTo>
                    <a:lnTo>
                      <a:pt x="94" y="370"/>
                    </a:lnTo>
                    <a:lnTo>
                      <a:pt x="96" y="370"/>
                    </a:lnTo>
                    <a:lnTo>
                      <a:pt x="96" y="370"/>
                    </a:lnTo>
                    <a:lnTo>
                      <a:pt x="92" y="374"/>
                    </a:lnTo>
                    <a:lnTo>
                      <a:pt x="86" y="378"/>
                    </a:lnTo>
                    <a:lnTo>
                      <a:pt x="80" y="378"/>
                    </a:lnTo>
                    <a:close/>
                    <a:moveTo>
                      <a:pt x="162" y="336"/>
                    </a:moveTo>
                    <a:lnTo>
                      <a:pt x="162" y="336"/>
                    </a:lnTo>
                    <a:lnTo>
                      <a:pt x="158" y="336"/>
                    </a:lnTo>
                    <a:lnTo>
                      <a:pt x="154" y="334"/>
                    </a:lnTo>
                    <a:lnTo>
                      <a:pt x="148" y="330"/>
                    </a:lnTo>
                    <a:lnTo>
                      <a:pt x="148" y="330"/>
                    </a:lnTo>
                    <a:lnTo>
                      <a:pt x="148" y="310"/>
                    </a:lnTo>
                    <a:lnTo>
                      <a:pt x="144" y="294"/>
                    </a:lnTo>
                    <a:lnTo>
                      <a:pt x="140" y="286"/>
                    </a:lnTo>
                    <a:lnTo>
                      <a:pt x="136" y="282"/>
                    </a:lnTo>
                    <a:lnTo>
                      <a:pt x="136" y="282"/>
                    </a:lnTo>
                    <a:lnTo>
                      <a:pt x="132" y="278"/>
                    </a:lnTo>
                    <a:lnTo>
                      <a:pt x="134" y="276"/>
                    </a:lnTo>
                    <a:lnTo>
                      <a:pt x="138" y="274"/>
                    </a:lnTo>
                    <a:lnTo>
                      <a:pt x="144" y="274"/>
                    </a:lnTo>
                    <a:lnTo>
                      <a:pt x="144" y="274"/>
                    </a:lnTo>
                    <a:lnTo>
                      <a:pt x="150" y="274"/>
                    </a:lnTo>
                    <a:lnTo>
                      <a:pt x="152" y="278"/>
                    </a:lnTo>
                    <a:lnTo>
                      <a:pt x="164" y="300"/>
                    </a:lnTo>
                    <a:lnTo>
                      <a:pt x="164" y="300"/>
                    </a:lnTo>
                    <a:lnTo>
                      <a:pt x="166" y="316"/>
                    </a:lnTo>
                    <a:lnTo>
                      <a:pt x="168" y="328"/>
                    </a:lnTo>
                    <a:lnTo>
                      <a:pt x="168" y="332"/>
                    </a:lnTo>
                    <a:lnTo>
                      <a:pt x="166" y="336"/>
                    </a:lnTo>
                    <a:lnTo>
                      <a:pt x="166" y="336"/>
                    </a:lnTo>
                    <a:lnTo>
                      <a:pt x="162" y="336"/>
                    </a:lnTo>
                    <a:close/>
                    <a:moveTo>
                      <a:pt x="132" y="0"/>
                    </a:moveTo>
                    <a:lnTo>
                      <a:pt x="132" y="0"/>
                    </a:lnTo>
                    <a:lnTo>
                      <a:pt x="126" y="2"/>
                    </a:lnTo>
                    <a:lnTo>
                      <a:pt x="122" y="4"/>
                    </a:lnTo>
                    <a:lnTo>
                      <a:pt x="122" y="4"/>
                    </a:lnTo>
                    <a:lnTo>
                      <a:pt x="116" y="12"/>
                    </a:lnTo>
                    <a:lnTo>
                      <a:pt x="112" y="16"/>
                    </a:lnTo>
                    <a:lnTo>
                      <a:pt x="106" y="18"/>
                    </a:lnTo>
                    <a:lnTo>
                      <a:pt x="106" y="18"/>
                    </a:lnTo>
                    <a:lnTo>
                      <a:pt x="102" y="22"/>
                    </a:lnTo>
                    <a:lnTo>
                      <a:pt x="98" y="30"/>
                    </a:lnTo>
                    <a:lnTo>
                      <a:pt x="92" y="40"/>
                    </a:lnTo>
                    <a:lnTo>
                      <a:pt x="90" y="50"/>
                    </a:lnTo>
                    <a:lnTo>
                      <a:pt x="90" y="50"/>
                    </a:lnTo>
                    <a:lnTo>
                      <a:pt x="88" y="76"/>
                    </a:lnTo>
                    <a:lnTo>
                      <a:pt x="90" y="90"/>
                    </a:lnTo>
                    <a:lnTo>
                      <a:pt x="92" y="96"/>
                    </a:lnTo>
                    <a:lnTo>
                      <a:pt x="94" y="102"/>
                    </a:lnTo>
                    <a:lnTo>
                      <a:pt x="94" y="102"/>
                    </a:lnTo>
                    <a:lnTo>
                      <a:pt x="102" y="116"/>
                    </a:lnTo>
                    <a:lnTo>
                      <a:pt x="110" y="132"/>
                    </a:lnTo>
                    <a:lnTo>
                      <a:pt x="110" y="132"/>
                    </a:lnTo>
                    <a:lnTo>
                      <a:pt x="110" y="134"/>
                    </a:lnTo>
                    <a:lnTo>
                      <a:pt x="110" y="138"/>
                    </a:lnTo>
                    <a:lnTo>
                      <a:pt x="106" y="144"/>
                    </a:lnTo>
                    <a:lnTo>
                      <a:pt x="106" y="144"/>
                    </a:lnTo>
                    <a:lnTo>
                      <a:pt x="106" y="150"/>
                    </a:lnTo>
                    <a:lnTo>
                      <a:pt x="106" y="156"/>
                    </a:lnTo>
                    <a:lnTo>
                      <a:pt x="106" y="160"/>
                    </a:lnTo>
                    <a:lnTo>
                      <a:pt x="106" y="160"/>
                    </a:lnTo>
                    <a:lnTo>
                      <a:pt x="116" y="168"/>
                    </a:lnTo>
                    <a:lnTo>
                      <a:pt x="126" y="174"/>
                    </a:lnTo>
                    <a:lnTo>
                      <a:pt x="134" y="176"/>
                    </a:lnTo>
                    <a:lnTo>
                      <a:pt x="134" y="176"/>
                    </a:lnTo>
                    <a:lnTo>
                      <a:pt x="136" y="176"/>
                    </a:lnTo>
                    <a:lnTo>
                      <a:pt x="136" y="176"/>
                    </a:lnTo>
                    <a:lnTo>
                      <a:pt x="148" y="166"/>
                    </a:lnTo>
                    <a:lnTo>
                      <a:pt x="154" y="160"/>
                    </a:lnTo>
                    <a:lnTo>
                      <a:pt x="154" y="160"/>
                    </a:lnTo>
                    <a:lnTo>
                      <a:pt x="164" y="158"/>
                    </a:lnTo>
                    <a:lnTo>
                      <a:pt x="170" y="154"/>
                    </a:lnTo>
                    <a:lnTo>
                      <a:pt x="172" y="152"/>
                    </a:lnTo>
                    <a:lnTo>
                      <a:pt x="172" y="148"/>
                    </a:lnTo>
                    <a:lnTo>
                      <a:pt x="170" y="142"/>
                    </a:lnTo>
                    <a:lnTo>
                      <a:pt x="168" y="138"/>
                    </a:lnTo>
                    <a:lnTo>
                      <a:pt x="170" y="138"/>
                    </a:lnTo>
                    <a:lnTo>
                      <a:pt x="170" y="138"/>
                    </a:lnTo>
                    <a:lnTo>
                      <a:pt x="170" y="136"/>
                    </a:lnTo>
                    <a:lnTo>
                      <a:pt x="168" y="134"/>
                    </a:lnTo>
                    <a:lnTo>
                      <a:pt x="170" y="126"/>
                    </a:lnTo>
                    <a:lnTo>
                      <a:pt x="176" y="110"/>
                    </a:lnTo>
                    <a:lnTo>
                      <a:pt x="176" y="110"/>
                    </a:lnTo>
                    <a:lnTo>
                      <a:pt x="178" y="106"/>
                    </a:lnTo>
                    <a:lnTo>
                      <a:pt x="180" y="106"/>
                    </a:lnTo>
                    <a:lnTo>
                      <a:pt x="184" y="106"/>
                    </a:lnTo>
                    <a:lnTo>
                      <a:pt x="186" y="102"/>
                    </a:lnTo>
                    <a:lnTo>
                      <a:pt x="186" y="102"/>
                    </a:lnTo>
                    <a:lnTo>
                      <a:pt x="188" y="96"/>
                    </a:lnTo>
                    <a:lnTo>
                      <a:pt x="190" y="86"/>
                    </a:lnTo>
                    <a:lnTo>
                      <a:pt x="190" y="76"/>
                    </a:lnTo>
                    <a:lnTo>
                      <a:pt x="186" y="72"/>
                    </a:lnTo>
                    <a:lnTo>
                      <a:pt x="184" y="70"/>
                    </a:lnTo>
                    <a:lnTo>
                      <a:pt x="184" y="70"/>
                    </a:lnTo>
                    <a:lnTo>
                      <a:pt x="184" y="60"/>
                    </a:lnTo>
                    <a:lnTo>
                      <a:pt x="186" y="50"/>
                    </a:lnTo>
                    <a:lnTo>
                      <a:pt x="184" y="40"/>
                    </a:lnTo>
                    <a:lnTo>
                      <a:pt x="180" y="28"/>
                    </a:lnTo>
                    <a:lnTo>
                      <a:pt x="174" y="18"/>
                    </a:lnTo>
                    <a:lnTo>
                      <a:pt x="170" y="14"/>
                    </a:lnTo>
                    <a:lnTo>
                      <a:pt x="164" y="10"/>
                    </a:lnTo>
                    <a:lnTo>
                      <a:pt x="156" y="6"/>
                    </a:lnTo>
                    <a:lnTo>
                      <a:pt x="148" y="4"/>
                    </a:lnTo>
                    <a:lnTo>
                      <a:pt x="148" y="4"/>
                    </a:lnTo>
                    <a:lnTo>
                      <a:pt x="144" y="2"/>
                    </a:lnTo>
                    <a:lnTo>
                      <a:pt x="138" y="0"/>
                    </a:lnTo>
                    <a:lnTo>
                      <a:pt x="132"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sp>
            <p:nvSpPr>
              <p:cNvPr id="99" name="Freeform 32"/>
              <p:cNvSpPr>
                <a:spLocks/>
              </p:cNvSpPr>
              <p:nvPr/>
            </p:nvSpPr>
            <p:spPr bwMode="auto">
              <a:xfrm>
                <a:off x="5918650" y="2707163"/>
                <a:ext cx="215106" cy="688661"/>
              </a:xfrm>
              <a:custGeom>
                <a:avLst/>
                <a:gdLst>
                  <a:gd name="T0" fmla="*/ 138 w 268"/>
                  <a:gd name="T1" fmla="*/ 26 h 858"/>
                  <a:gd name="T2" fmla="*/ 124 w 268"/>
                  <a:gd name="T3" fmla="*/ 20 h 858"/>
                  <a:gd name="T4" fmla="*/ 106 w 268"/>
                  <a:gd name="T5" fmla="*/ 14 h 858"/>
                  <a:gd name="T6" fmla="*/ 94 w 268"/>
                  <a:gd name="T7" fmla="*/ 20 h 858"/>
                  <a:gd name="T8" fmla="*/ 44 w 268"/>
                  <a:gd name="T9" fmla="*/ 36 h 858"/>
                  <a:gd name="T10" fmla="*/ 14 w 268"/>
                  <a:gd name="T11" fmla="*/ 102 h 858"/>
                  <a:gd name="T12" fmla="*/ 4 w 268"/>
                  <a:gd name="T13" fmla="*/ 176 h 858"/>
                  <a:gd name="T14" fmla="*/ 20 w 268"/>
                  <a:gd name="T15" fmla="*/ 208 h 858"/>
                  <a:gd name="T16" fmla="*/ 52 w 268"/>
                  <a:gd name="T17" fmla="*/ 216 h 858"/>
                  <a:gd name="T18" fmla="*/ 52 w 268"/>
                  <a:gd name="T19" fmla="*/ 306 h 858"/>
                  <a:gd name="T20" fmla="*/ 46 w 268"/>
                  <a:gd name="T21" fmla="*/ 334 h 858"/>
                  <a:gd name="T22" fmla="*/ 42 w 268"/>
                  <a:gd name="T23" fmla="*/ 448 h 858"/>
                  <a:gd name="T24" fmla="*/ 48 w 268"/>
                  <a:gd name="T25" fmla="*/ 544 h 858"/>
                  <a:gd name="T26" fmla="*/ 50 w 268"/>
                  <a:gd name="T27" fmla="*/ 606 h 858"/>
                  <a:gd name="T28" fmla="*/ 44 w 268"/>
                  <a:gd name="T29" fmla="*/ 648 h 858"/>
                  <a:gd name="T30" fmla="*/ 44 w 268"/>
                  <a:gd name="T31" fmla="*/ 710 h 858"/>
                  <a:gd name="T32" fmla="*/ 52 w 268"/>
                  <a:gd name="T33" fmla="*/ 748 h 858"/>
                  <a:gd name="T34" fmla="*/ 56 w 268"/>
                  <a:gd name="T35" fmla="*/ 764 h 858"/>
                  <a:gd name="T36" fmla="*/ 42 w 268"/>
                  <a:gd name="T37" fmla="*/ 770 h 858"/>
                  <a:gd name="T38" fmla="*/ 48 w 268"/>
                  <a:gd name="T39" fmla="*/ 784 h 858"/>
                  <a:gd name="T40" fmla="*/ 14 w 268"/>
                  <a:gd name="T41" fmla="*/ 812 h 858"/>
                  <a:gd name="T42" fmla="*/ 2 w 268"/>
                  <a:gd name="T43" fmla="*/ 832 h 858"/>
                  <a:gd name="T44" fmla="*/ 30 w 268"/>
                  <a:gd name="T45" fmla="*/ 842 h 858"/>
                  <a:gd name="T46" fmla="*/ 72 w 268"/>
                  <a:gd name="T47" fmla="*/ 832 h 858"/>
                  <a:gd name="T48" fmla="*/ 100 w 268"/>
                  <a:gd name="T49" fmla="*/ 822 h 858"/>
                  <a:gd name="T50" fmla="*/ 122 w 268"/>
                  <a:gd name="T51" fmla="*/ 812 h 858"/>
                  <a:gd name="T52" fmla="*/ 120 w 268"/>
                  <a:gd name="T53" fmla="*/ 764 h 858"/>
                  <a:gd name="T54" fmla="*/ 112 w 268"/>
                  <a:gd name="T55" fmla="*/ 732 h 858"/>
                  <a:gd name="T56" fmla="*/ 118 w 268"/>
                  <a:gd name="T57" fmla="*/ 662 h 858"/>
                  <a:gd name="T58" fmla="*/ 110 w 268"/>
                  <a:gd name="T59" fmla="*/ 578 h 858"/>
                  <a:gd name="T60" fmla="*/ 112 w 268"/>
                  <a:gd name="T61" fmla="*/ 578 h 858"/>
                  <a:gd name="T62" fmla="*/ 136 w 268"/>
                  <a:gd name="T63" fmla="*/ 456 h 858"/>
                  <a:gd name="T64" fmla="*/ 144 w 268"/>
                  <a:gd name="T65" fmla="*/ 444 h 858"/>
                  <a:gd name="T66" fmla="*/ 150 w 268"/>
                  <a:gd name="T67" fmla="*/ 454 h 858"/>
                  <a:gd name="T68" fmla="*/ 168 w 268"/>
                  <a:gd name="T69" fmla="*/ 510 h 858"/>
                  <a:gd name="T70" fmla="*/ 174 w 268"/>
                  <a:gd name="T71" fmla="*/ 566 h 858"/>
                  <a:gd name="T72" fmla="*/ 182 w 268"/>
                  <a:gd name="T73" fmla="*/ 632 h 858"/>
                  <a:gd name="T74" fmla="*/ 192 w 268"/>
                  <a:gd name="T75" fmla="*/ 710 h 858"/>
                  <a:gd name="T76" fmla="*/ 188 w 268"/>
                  <a:gd name="T77" fmla="*/ 762 h 858"/>
                  <a:gd name="T78" fmla="*/ 184 w 268"/>
                  <a:gd name="T79" fmla="*/ 802 h 858"/>
                  <a:gd name="T80" fmla="*/ 196 w 268"/>
                  <a:gd name="T81" fmla="*/ 820 h 858"/>
                  <a:gd name="T82" fmla="*/ 200 w 268"/>
                  <a:gd name="T83" fmla="*/ 820 h 858"/>
                  <a:gd name="T84" fmla="*/ 192 w 268"/>
                  <a:gd name="T85" fmla="*/ 850 h 858"/>
                  <a:gd name="T86" fmla="*/ 220 w 268"/>
                  <a:gd name="T87" fmla="*/ 858 h 858"/>
                  <a:gd name="T88" fmla="*/ 252 w 268"/>
                  <a:gd name="T89" fmla="*/ 816 h 858"/>
                  <a:gd name="T90" fmla="*/ 256 w 268"/>
                  <a:gd name="T91" fmla="*/ 806 h 858"/>
                  <a:gd name="T92" fmla="*/ 252 w 268"/>
                  <a:gd name="T93" fmla="*/ 754 h 858"/>
                  <a:gd name="T94" fmla="*/ 256 w 268"/>
                  <a:gd name="T95" fmla="*/ 636 h 858"/>
                  <a:gd name="T96" fmla="*/ 244 w 268"/>
                  <a:gd name="T97" fmla="*/ 576 h 858"/>
                  <a:gd name="T98" fmla="*/ 236 w 268"/>
                  <a:gd name="T99" fmla="*/ 490 h 858"/>
                  <a:gd name="T100" fmla="*/ 244 w 268"/>
                  <a:gd name="T101" fmla="*/ 420 h 858"/>
                  <a:gd name="T102" fmla="*/ 228 w 268"/>
                  <a:gd name="T103" fmla="*/ 244 h 858"/>
                  <a:gd name="T104" fmla="*/ 228 w 268"/>
                  <a:gd name="T105" fmla="*/ 188 h 858"/>
                  <a:gd name="T106" fmla="*/ 256 w 268"/>
                  <a:gd name="T107" fmla="*/ 160 h 858"/>
                  <a:gd name="T108" fmla="*/ 268 w 268"/>
                  <a:gd name="T109" fmla="*/ 64 h 858"/>
                  <a:gd name="T110" fmla="*/ 258 w 268"/>
                  <a:gd name="T111" fmla="*/ 24 h 858"/>
                  <a:gd name="T112" fmla="*/ 204 w 268"/>
                  <a:gd name="T113" fmla="*/ 8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8" h="858">
                    <a:moveTo>
                      <a:pt x="180" y="0"/>
                    </a:moveTo>
                    <a:lnTo>
                      <a:pt x="194" y="24"/>
                    </a:lnTo>
                    <a:lnTo>
                      <a:pt x="174" y="8"/>
                    </a:lnTo>
                    <a:lnTo>
                      <a:pt x="174" y="8"/>
                    </a:lnTo>
                    <a:lnTo>
                      <a:pt x="138" y="26"/>
                    </a:lnTo>
                    <a:lnTo>
                      <a:pt x="138" y="26"/>
                    </a:lnTo>
                    <a:lnTo>
                      <a:pt x="138" y="26"/>
                    </a:lnTo>
                    <a:lnTo>
                      <a:pt x="138" y="26"/>
                    </a:lnTo>
                    <a:lnTo>
                      <a:pt x="132" y="24"/>
                    </a:lnTo>
                    <a:lnTo>
                      <a:pt x="124" y="20"/>
                    </a:lnTo>
                    <a:lnTo>
                      <a:pt x="114" y="16"/>
                    </a:lnTo>
                    <a:lnTo>
                      <a:pt x="114" y="16"/>
                    </a:lnTo>
                    <a:lnTo>
                      <a:pt x="110" y="14"/>
                    </a:lnTo>
                    <a:lnTo>
                      <a:pt x="110" y="14"/>
                    </a:lnTo>
                    <a:lnTo>
                      <a:pt x="106" y="14"/>
                    </a:lnTo>
                    <a:lnTo>
                      <a:pt x="102" y="16"/>
                    </a:lnTo>
                    <a:lnTo>
                      <a:pt x="98" y="22"/>
                    </a:lnTo>
                    <a:lnTo>
                      <a:pt x="92" y="30"/>
                    </a:lnTo>
                    <a:lnTo>
                      <a:pt x="92" y="30"/>
                    </a:lnTo>
                    <a:lnTo>
                      <a:pt x="94" y="20"/>
                    </a:lnTo>
                    <a:lnTo>
                      <a:pt x="96" y="10"/>
                    </a:lnTo>
                    <a:lnTo>
                      <a:pt x="96" y="10"/>
                    </a:lnTo>
                    <a:lnTo>
                      <a:pt x="92" y="14"/>
                    </a:lnTo>
                    <a:lnTo>
                      <a:pt x="92" y="14"/>
                    </a:lnTo>
                    <a:lnTo>
                      <a:pt x="44" y="36"/>
                    </a:lnTo>
                    <a:lnTo>
                      <a:pt x="44" y="36"/>
                    </a:lnTo>
                    <a:lnTo>
                      <a:pt x="32" y="50"/>
                    </a:lnTo>
                    <a:lnTo>
                      <a:pt x="22" y="64"/>
                    </a:lnTo>
                    <a:lnTo>
                      <a:pt x="22" y="64"/>
                    </a:lnTo>
                    <a:lnTo>
                      <a:pt x="14" y="102"/>
                    </a:lnTo>
                    <a:lnTo>
                      <a:pt x="2" y="138"/>
                    </a:lnTo>
                    <a:lnTo>
                      <a:pt x="2" y="138"/>
                    </a:lnTo>
                    <a:lnTo>
                      <a:pt x="2" y="146"/>
                    </a:lnTo>
                    <a:lnTo>
                      <a:pt x="2" y="160"/>
                    </a:lnTo>
                    <a:lnTo>
                      <a:pt x="4" y="176"/>
                    </a:lnTo>
                    <a:lnTo>
                      <a:pt x="6" y="186"/>
                    </a:lnTo>
                    <a:lnTo>
                      <a:pt x="6" y="186"/>
                    </a:lnTo>
                    <a:lnTo>
                      <a:pt x="10" y="192"/>
                    </a:lnTo>
                    <a:lnTo>
                      <a:pt x="16" y="202"/>
                    </a:lnTo>
                    <a:lnTo>
                      <a:pt x="20" y="208"/>
                    </a:lnTo>
                    <a:lnTo>
                      <a:pt x="28" y="212"/>
                    </a:lnTo>
                    <a:lnTo>
                      <a:pt x="36" y="214"/>
                    </a:lnTo>
                    <a:lnTo>
                      <a:pt x="48" y="216"/>
                    </a:lnTo>
                    <a:lnTo>
                      <a:pt x="48" y="216"/>
                    </a:lnTo>
                    <a:lnTo>
                      <a:pt x="52" y="216"/>
                    </a:lnTo>
                    <a:lnTo>
                      <a:pt x="52" y="216"/>
                    </a:lnTo>
                    <a:lnTo>
                      <a:pt x="52" y="266"/>
                    </a:lnTo>
                    <a:lnTo>
                      <a:pt x="52" y="266"/>
                    </a:lnTo>
                    <a:lnTo>
                      <a:pt x="52" y="306"/>
                    </a:lnTo>
                    <a:lnTo>
                      <a:pt x="52" y="306"/>
                    </a:lnTo>
                    <a:lnTo>
                      <a:pt x="50" y="314"/>
                    </a:lnTo>
                    <a:lnTo>
                      <a:pt x="48" y="322"/>
                    </a:lnTo>
                    <a:lnTo>
                      <a:pt x="46" y="328"/>
                    </a:lnTo>
                    <a:lnTo>
                      <a:pt x="46" y="334"/>
                    </a:lnTo>
                    <a:lnTo>
                      <a:pt x="46" y="334"/>
                    </a:lnTo>
                    <a:lnTo>
                      <a:pt x="46" y="344"/>
                    </a:lnTo>
                    <a:lnTo>
                      <a:pt x="44" y="358"/>
                    </a:lnTo>
                    <a:lnTo>
                      <a:pt x="42" y="388"/>
                    </a:lnTo>
                    <a:lnTo>
                      <a:pt x="42" y="448"/>
                    </a:lnTo>
                    <a:lnTo>
                      <a:pt x="42" y="448"/>
                    </a:lnTo>
                    <a:lnTo>
                      <a:pt x="44" y="468"/>
                    </a:lnTo>
                    <a:lnTo>
                      <a:pt x="46" y="488"/>
                    </a:lnTo>
                    <a:lnTo>
                      <a:pt x="50" y="506"/>
                    </a:lnTo>
                    <a:lnTo>
                      <a:pt x="48" y="544"/>
                    </a:lnTo>
                    <a:lnTo>
                      <a:pt x="48" y="544"/>
                    </a:lnTo>
                    <a:lnTo>
                      <a:pt x="50" y="580"/>
                    </a:lnTo>
                    <a:lnTo>
                      <a:pt x="50" y="580"/>
                    </a:lnTo>
                    <a:lnTo>
                      <a:pt x="52" y="592"/>
                    </a:lnTo>
                    <a:lnTo>
                      <a:pt x="52" y="600"/>
                    </a:lnTo>
                    <a:lnTo>
                      <a:pt x="50" y="606"/>
                    </a:lnTo>
                    <a:lnTo>
                      <a:pt x="50" y="606"/>
                    </a:lnTo>
                    <a:lnTo>
                      <a:pt x="48" y="614"/>
                    </a:lnTo>
                    <a:lnTo>
                      <a:pt x="46" y="628"/>
                    </a:lnTo>
                    <a:lnTo>
                      <a:pt x="46" y="628"/>
                    </a:lnTo>
                    <a:lnTo>
                      <a:pt x="44" y="648"/>
                    </a:lnTo>
                    <a:lnTo>
                      <a:pt x="44" y="660"/>
                    </a:lnTo>
                    <a:lnTo>
                      <a:pt x="44" y="674"/>
                    </a:lnTo>
                    <a:lnTo>
                      <a:pt x="44" y="674"/>
                    </a:lnTo>
                    <a:lnTo>
                      <a:pt x="44" y="690"/>
                    </a:lnTo>
                    <a:lnTo>
                      <a:pt x="44" y="710"/>
                    </a:lnTo>
                    <a:lnTo>
                      <a:pt x="42" y="726"/>
                    </a:lnTo>
                    <a:lnTo>
                      <a:pt x="42" y="736"/>
                    </a:lnTo>
                    <a:lnTo>
                      <a:pt x="42" y="736"/>
                    </a:lnTo>
                    <a:lnTo>
                      <a:pt x="48" y="744"/>
                    </a:lnTo>
                    <a:lnTo>
                      <a:pt x="52" y="748"/>
                    </a:lnTo>
                    <a:lnTo>
                      <a:pt x="52" y="748"/>
                    </a:lnTo>
                    <a:lnTo>
                      <a:pt x="56" y="754"/>
                    </a:lnTo>
                    <a:lnTo>
                      <a:pt x="58" y="760"/>
                    </a:lnTo>
                    <a:lnTo>
                      <a:pt x="56" y="764"/>
                    </a:lnTo>
                    <a:lnTo>
                      <a:pt x="56" y="764"/>
                    </a:lnTo>
                    <a:lnTo>
                      <a:pt x="54" y="764"/>
                    </a:lnTo>
                    <a:lnTo>
                      <a:pt x="48" y="764"/>
                    </a:lnTo>
                    <a:lnTo>
                      <a:pt x="44" y="766"/>
                    </a:lnTo>
                    <a:lnTo>
                      <a:pt x="42" y="768"/>
                    </a:lnTo>
                    <a:lnTo>
                      <a:pt x="42" y="770"/>
                    </a:lnTo>
                    <a:lnTo>
                      <a:pt x="42" y="770"/>
                    </a:lnTo>
                    <a:lnTo>
                      <a:pt x="44" y="776"/>
                    </a:lnTo>
                    <a:lnTo>
                      <a:pt x="48" y="778"/>
                    </a:lnTo>
                    <a:lnTo>
                      <a:pt x="48" y="782"/>
                    </a:lnTo>
                    <a:lnTo>
                      <a:pt x="48" y="784"/>
                    </a:lnTo>
                    <a:lnTo>
                      <a:pt x="48" y="784"/>
                    </a:lnTo>
                    <a:lnTo>
                      <a:pt x="44" y="790"/>
                    </a:lnTo>
                    <a:lnTo>
                      <a:pt x="36" y="800"/>
                    </a:lnTo>
                    <a:lnTo>
                      <a:pt x="24" y="806"/>
                    </a:lnTo>
                    <a:lnTo>
                      <a:pt x="14" y="812"/>
                    </a:lnTo>
                    <a:lnTo>
                      <a:pt x="14" y="812"/>
                    </a:lnTo>
                    <a:lnTo>
                      <a:pt x="6" y="818"/>
                    </a:lnTo>
                    <a:lnTo>
                      <a:pt x="2" y="824"/>
                    </a:lnTo>
                    <a:lnTo>
                      <a:pt x="0" y="828"/>
                    </a:lnTo>
                    <a:lnTo>
                      <a:pt x="2" y="832"/>
                    </a:lnTo>
                    <a:lnTo>
                      <a:pt x="2" y="832"/>
                    </a:lnTo>
                    <a:lnTo>
                      <a:pt x="6" y="836"/>
                    </a:lnTo>
                    <a:lnTo>
                      <a:pt x="12" y="840"/>
                    </a:lnTo>
                    <a:lnTo>
                      <a:pt x="20" y="840"/>
                    </a:lnTo>
                    <a:lnTo>
                      <a:pt x="30" y="842"/>
                    </a:lnTo>
                    <a:lnTo>
                      <a:pt x="30" y="842"/>
                    </a:lnTo>
                    <a:lnTo>
                      <a:pt x="46" y="840"/>
                    </a:lnTo>
                    <a:lnTo>
                      <a:pt x="62" y="836"/>
                    </a:lnTo>
                    <a:lnTo>
                      <a:pt x="62" y="836"/>
                    </a:lnTo>
                    <a:lnTo>
                      <a:pt x="72" y="832"/>
                    </a:lnTo>
                    <a:lnTo>
                      <a:pt x="80" y="828"/>
                    </a:lnTo>
                    <a:lnTo>
                      <a:pt x="88" y="824"/>
                    </a:lnTo>
                    <a:lnTo>
                      <a:pt x="96" y="822"/>
                    </a:lnTo>
                    <a:lnTo>
                      <a:pt x="96" y="822"/>
                    </a:lnTo>
                    <a:lnTo>
                      <a:pt x="100" y="822"/>
                    </a:lnTo>
                    <a:lnTo>
                      <a:pt x="100" y="822"/>
                    </a:lnTo>
                    <a:lnTo>
                      <a:pt x="110" y="822"/>
                    </a:lnTo>
                    <a:lnTo>
                      <a:pt x="116" y="820"/>
                    </a:lnTo>
                    <a:lnTo>
                      <a:pt x="120" y="816"/>
                    </a:lnTo>
                    <a:lnTo>
                      <a:pt x="122" y="812"/>
                    </a:lnTo>
                    <a:lnTo>
                      <a:pt x="122" y="800"/>
                    </a:lnTo>
                    <a:lnTo>
                      <a:pt x="122" y="800"/>
                    </a:lnTo>
                    <a:lnTo>
                      <a:pt x="118" y="778"/>
                    </a:lnTo>
                    <a:lnTo>
                      <a:pt x="118" y="770"/>
                    </a:lnTo>
                    <a:lnTo>
                      <a:pt x="120" y="764"/>
                    </a:lnTo>
                    <a:lnTo>
                      <a:pt x="120" y="764"/>
                    </a:lnTo>
                    <a:lnTo>
                      <a:pt x="122" y="760"/>
                    </a:lnTo>
                    <a:lnTo>
                      <a:pt x="122" y="756"/>
                    </a:lnTo>
                    <a:lnTo>
                      <a:pt x="118" y="746"/>
                    </a:lnTo>
                    <a:lnTo>
                      <a:pt x="112" y="732"/>
                    </a:lnTo>
                    <a:lnTo>
                      <a:pt x="112" y="732"/>
                    </a:lnTo>
                    <a:lnTo>
                      <a:pt x="112" y="720"/>
                    </a:lnTo>
                    <a:lnTo>
                      <a:pt x="114" y="698"/>
                    </a:lnTo>
                    <a:lnTo>
                      <a:pt x="118" y="662"/>
                    </a:lnTo>
                    <a:lnTo>
                      <a:pt x="118" y="662"/>
                    </a:lnTo>
                    <a:lnTo>
                      <a:pt x="114" y="632"/>
                    </a:lnTo>
                    <a:lnTo>
                      <a:pt x="112" y="608"/>
                    </a:lnTo>
                    <a:lnTo>
                      <a:pt x="110" y="588"/>
                    </a:lnTo>
                    <a:lnTo>
                      <a:pt x="110" y="588"/>
                    </a:lnTo>
                    <a:lnTo>
                      <a:pt x="110" y="578"/>
                    </a:lnTo>
                    <a:lnTo>
                      <a:pt x="110" y="578"/>
                    </a:lnTo>
                    <a:lnTo>
                      <a:pt x="110" y="578"/>
                    </a:lnTo>
                    <a:lnTo>
                      <a:pt x="110" y="578"/>
                    </a:lnTo>
                    <a:lnTo>
                      <a:pt x="112" y="578"/>
                    </a:lnTo>
                    <a:lnTo>
                      <a:pt x="112" y="578"/>
                    </a:lnTo>
                    <a:lnTo>
                      <a:pt x="114" y="576"/>
                    </a:lnTo>
                    <a:lnTo>
                      <a:pt x="116" y="562"/>
                    </a:lnTo>
                    <a:lnTo>
                      <a:pt x="116" y="562"/>
                    </a:lnTo>
                    <a:lnTo>
                      <a:pt x="128" y="500"/>
                    </a:lnTo>
                    <a:lnTo>
                      <a:pt x="136" y="456"/>
                    </a:lnTo>
                    <a:lnTo>
                      <a:pt x="136" y="456"/>
                    </a:lnTo>
                    <a:lnTo>
                      <a:pt x="136" y="450"/>
                    </a:lnTo>
                    <a:lnTo>
                      <a:pt x="138" y="448"/>
                    </a:lnTo>
                    <a:lnTo>
                      <a:pt x="142" y="446"/>
                    </a:lnTo>
                    <a:lnTo>
                      <a:pt x="144" y="444"/>
                    </a:lnTo>
                    <a:lnTo>
                      <a:pt x="144" y="444"/>
                    </a:lnTo>
                    <a:lnTo>
                      <a:pt x="146" y="446"/>
                    </a:lnTo>
                    <a:lnTo>
                      <a:pt x="148" y="446"/>
                    </a:lnTo>
                    <a:lnTo>
                      <a:pt x="150" y="454"/>
                    </a:lnTo>
                    <a:lnTo>
                      <a:pt x="150" y="454"/>
                    </a:lnTo>
                    <a:lnTo>
                      <a:pt x="152" y="466"/>
                    </a:lnTo>
                    <a:lnTo>
                      <a:pt x="156" y="480"/>
                    </a:lnTo>
                    <a:lnTo>
                      <a:pt x="168" y="498"/>
                    </a:lnTo>
                    <a:lnTo>
                      <a:pt x="168" y="498"/>
                    </a:lnTo>
                    <a:lnTo>
                      <a:pt x="168" y="510"/>
                    </a:lnTo>
                    <a:lnTo>
                      <a:pt x="170" y="532"/>
                    </a:lnTo>
                    <a:lnTo>
                      <a:pt x="170" y="552"/>
                    </a:lnTo>
                    <a:lnTo>
                      <a:pt x="172" y="562"/>
                    </a:lnTo>
                    <a:lnTo>
                      <a:pt x="174" y="566"/>
                    </a:lnTo>
                    <a:lnTo>
                      <a:pt x="174" y="566"/>
                    </a:lnTo>
                    <a:lnTo>
                      <a:pt x="178" y="576"/>
                    </a:lnTo>
                    <a:lnTo>
                      <a:pt x="180" y="586"/>
                    </a:lnTo>
                    <a:lnTo>
                      <a:pt x="184" y="604"/>
                    </a:lnTo>
                    <a:lnTo>
                      <a:pt x="184" y="604"/>
                    </a:lnTo>
                    <a:lnTo>
                      <a:pt x="182" y="632"/>
                    </a:lnTo>
                    <a:lnTo>
                      <a:pt x="182" y="664"/>
                    </a:lnTo>
                    <a:lnTo>
                      <a:pt x="182" y="664"/>
                    </a:lnTo>
                    <a:lnTo>
                      <a:pt x="184" y="684"/>
                    </a:lnTo>
                    <a:lnTo>
                      <a:pt x="192" y="710"/>
                    </a:lnTo>
                    <a:lnTo>
                      <a:pt x="192" y="710"/>
                    </a:lnTo>
                    <a:lnTo>
                      <a:pt x="198" y="738"/>
                    </a:lnTo>
                    <a:lnTo>
                      <a:pt x="200" y="750"/>
                    </a:lnTo>
                    <a:lnTo>
                      <a:pt x="200" y="750"/>
                    </a:lnTo>
                    <a:lnTo>
                      <a:pt x="194" y="756"/>
                    </a:lnTo>
                    <a:lnTo>
                      <a:pt x="188" y="762"/>
                    </a:lnTo>
                    <a:lnTo>
                      <a:pt x="186" y="770"/>
                    </a:lnTo>
                    <a:lnTo>
                      <a:pt x="186" y="770"/>
                    </a:lnTo>
                    <a:lnTo>
                      <a:pt x="182" y="788"/>
                    </a:lnTo>
                    <a:lnTo>
                      <a:pt x="182" y="796"/>
                    </a:lnTo>
                    <a:lnTo>
                      <a:pt x="184" y="802"/>
                    </a:lnTo>
                    <a:lnTo>
                      <a:pt x="184" y="802"/>
                    </a:lnTo>
                    <a:lnTo>
                      <a:pt x="192" y="814"/>
                    </a:lnTo>
                    <a:lnTo>
                      <a:pt x="194" y="822"/>
                    </a:lnTo>
                    <a:lnTo>
                      <a:pt x="194" y="822"/>
                    </a:lnTo>
                    <a:lnTo>
                      <a:pt x="196" y="820"/>
                    </a:lnTo>
                    <a:lnTo>
                      <a:pt x="200" y="818"/>
                    </a:lnTo>
                    <a:lnTo>
                      <a:pt x="200" y="818"/>
                    </a:lnTo>
                    <a:lnTo>
                      <a:pt x="202" y="818"/>
                    </a:lnTo>
                    <a:lnTo>
                      <a:pt x="200" y="820"/>
                    </a:lnTo>
                    <a:lnTo>
                      <a:pt x="200" y="820"/>
                    </a:lnTo>
                    <a:lnTo>
                      <a:pt x="196" y="826"/>
                    </a:lnTo>
                    <a:lnTo>
                      <a:pt x="192" y="834"/>
                    </a:lnTo>
                    <a:lnTo>
                      <a:pt x="190" y="840"/>
                    </a:lnTo>
                    <a:lnTo>
                      <a:pt x="190" y="844"/>
                    </a:lnTo>
                    <a:lnTo>
                      <a:pt x="192" y="850"/>
                    </a:lnTo>
                    <a:lnTo>
                      <a:pt x="196" y="854"/>
                    </a:lnTo>
                    <a:lnTo>
                      <a:pt x="196" y="854"/>
                    </a:lnTo>
                    <a:lnTo>
                      <a:pt x="204" y="856"/>
                    </a:lnTo>
                    <a:lnTo>
                      <a:pt x="220" y="858"/>
                    </a:lnTo>
                    <a:lnTo>
                      <a:pt x="220" y="858"/>
                    </a:lnTo>
                    <a:lnTo>
                      <a:pt x="230" y="858"/>
                    </a:lnTo>
                    <a:lnTo>
                      <a:pt x="238" y="854"/>
                    </a:lnTo>
                    <a:lnTo>
                      <a:pt x="246" y="850"/>
                    </a:lnTo>
                    <a:lnTo>
                      <a:pt x="250" y="842"/>
                    </a:lnTo>
                    <a:lnTo>
                      <a:pt x="252" y="816"/>
                    </a:lnTo>
                    <a:lnTo>
                      <a:pt x="252" y="816"/>
                    </a:lnTo>
                    <a:lnTo>
                      <a:pt x="252" y="816"/>
                    </a:lnTo>
                    <a:lnTo>
                      <a:pt x="252" y="816"/>
                    </a:lnTo>
                    <a:lnTo>
                      <a:pt x="256" y="806"/>
                    </a:lnTo>
                    <a:lnTo>
                      <a:pt x="256" y="806"/>
                    </a:lnTo>
                    <a:lnTo>
                      <a:pt x="264" y="786"/>
                    </a:lnTo>
                    <a:lnTo>
                      <a:pt x="266" y="772"/>
                    </a:lnTo>
                    <a:lnTo>
                      <a:pt x="254" y="762"/>
                    </a:lnTo>
                    <a:lnTo>
                      <a:pt x="254" y="762"/>
                    </a:lnTo>
                    <a:lnTo>
                      <a:pt x="252" y="754"/>
                    </a:lnTo>
                    <a:lnTo>
                      <a:pt x="250" y="744"/>
                    </a:lnTo>
                    <a:lnTo>
                      <a:pt x="252" y="726"/>
                    </a:lnTo>
                    <a:lnTo>
                      <a:pt x="252" y="726"/>
                    </a:lnTo>
                    <a:lnTo>
                      <a:pt x="254" y="680"/>
                    </a:lnTo>
                    <a:lnTo>
                      <a:pt x="256" y="636"/>
                    </a:lnTo>
                    <a:lnTo>
                      <a:pt x="256" y="636"/>
                    </a:lnTo>
                    <a:lnTo>
                      <a:pt x="254" y="618"/>
                    </a:lnTo>
                    <a:lnTo>
                      <a:pt x="250" y="600"/>
                    </a:lnTo>
                    <a:lnTo>
                      <a:pt x="244" y="576"/>
                    </a:lnTo>
                    <a:lnTo>
                      <a:pt x="244" y="576"/>
                    </a:lnTo>
                    <a:lnTo>
                      <a:pt x="242" y="550"/>
                    </a:lnTo>
                    <a:lnTo>
                      <a:pt x="240" y="528"/>
                    </a:lnTo>
                    <a:lnTo>
                      <a:pt x="238" y="502"/>
                    </a:lnTo>
                    <a:lnTo>
                      <a:pt x="238" y="502"/>
                    </a:lnTo>
                    <a:lnTo>
                      <a:pt x="236" y="490"/>
                    </a:lnTo>
                    <a:lnTo>
                      <a:pt x="236" y="476"/>
                    </a:lnTo>
                    <a:lnTo>
                      <a:pt x="238" y="452"/>
                    </a:lnTo>
                    <a:lnTo>
                      <a:pt x="242" y="432"/>
                    </a:lnTo>
                    <a:lnTo>
                      <a:pt x="244" y="420"/>
                    </a:lnTo>
                    <a:lnTo>
                      <a:pt x="244" y="420"/>
                    </a:lnTo>
                    <a:lnTo>
                      <a:pt x="238" y="332"/>
                    </a:lnTo>
                    <a:lnTo>
                      <a:pt x="238" y="332"/>
                    </a:lnTo>
                    <a:lnTo>
                      <a:pt x="234" y="290"/>
                    </a:lnTo>
                    <a:lnTo>
                      <a:pt x="230" y="260"/>
                    </a:lnTo>
                    <a:lnTo>
                      <a:pt x="228" y="244"/>
                    </a:lnTo>
                    <a:lnTo>
                      <a:pt x="228" y="244"/>
                    </a:lnTo>
                    <a:lnTo>
                      <a:pt x="226" y="232"/>
                    </a:lnTo>
                    <a:lnTo>
                      <a:pt x="224" y="216"/>
                    </a:lnTo>
                    <a:lnTo>
                      <a:pt x="226" y="200"/>
                    </a:lnTo>
                    <a:lnTo>
                      <a:pt x="228" y="188"/>
                    </a:lnTo>
                    <a:lnTo>
                      <a:pt x="228" y="188"/>
                    </a:lnTo>
                    <a:lnTo>
                      <a:pt x="234" y="180"/>
                    </a:lnTo>
                    <a:lnTo>
                      <a:pt x="244" y="172"/>
                    </a:lnTo>
                    <a:lnTo>
                      <a:pt x="252" y="164"/>
                    </a:lnTo>
                    <a:lnTo>
                      <a:pt x="256" y="160"/>
                    </a:lnTo>
                    <a:lnTo>
                      <a:pt x="258" y="154"/>
                    </a:lnTo>
                    <a:lnTo>
                      <a:pt x="258" y="154"/>
                    </a:lnTo>
                    <a:lnTo>
                      <a:pt x="262" y="134"/>
                    </a:lnTo>
                    <a:lnTo>
                      <a:pt x="266" y="98"/>
                    </a:lnTo>
                    <a:lnTo>
                      <a:pt x="268" y="64"/>
                    </a:lnTo>
                    <a:lnTo>
                      <a:pt x="268" y="50"/>
                    </a:lnTo>
                    <a:lnTo>
                      <a:pt x="266" y="40"/>
                    </a:lnTo>
                    <a:lnTo>
                      <a:pt x="266" y="40"/>
                    </a:lnTo>
                    <a:lnTo>
                      <a:pt x="262" y="30"/>
                    </a:lnTo>
                    <a:lnTo>
                      <a:pt x="258" y="24"/>
                    </a:lnTo>
                    <a:lnTo>
                      <a:pt x="252" y="20"/>
                    </a:lnTo>
                    <a:lnTo>
                      <a:pt x="244" y="16"/>
                    </a:lnTo>
                    <a:lnTo>
                      <a:pt x="234" y="12"/>
                    </a:lnTo>
                    <a:lnTo>
                      <a:pt x="204" y="8"/>
                    </a:lnTo>
                    <a:lnTo>
                      <a:pt x="204" y="8"/>
                    </a:lnTo>
                    <a:lnTo>
                      <a:pt x="194" y="6"/>
                    </a:lnTo>
                    <a:lnTo>
                      <a:pt x="186" y="4"/>
                    </a:lnTo>
                    <a:lnTo>
                      <a:pt x="180" y="0"/>
                    </a:ln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sp>
            <p:nvSpPr>
              <p:cNvPr id="100" name="Freeform 33"/>
              <p:cNvSpPr>
                <a:spLocks/>
              </p:cNvSpPr>
              <p:nvPr/>
            </p:nvSpPr>
            <p:spPr bwMode="auto">
              <a:xfrm>
                <a:off x="5963559" y="2976841"/>
                <a:ext cx="112368" cy="11237"/>
              </a:xfrm>
              <a:custGeom>
                <a:avLst/>
                <a:gdLst>
                  <a:gd name="T0" fmla="*/ 42 w 140"/>
                  <a:gd name="T1" fmla="*/ 6 h 14"/>
                  <a:gd name="T2" fmla="*/ 42 w 140"/>
                  <a:gd name="T3" fmla="*/ 6 h 14"/>
                  <a:gd name="T4" fmla="*/ 64 w 140"/>
                  <a:gd name="T5" fmla="*/ 4 h 14"/>
                  <a:gd name="T6" fmla="*/ 76 w 140"/>
                  <a:gd name="T7" fmla="*/ 4 h 14"/>
                  <a:gd name="T8" fmla="*/ 76 w 140"/>
                  <a:gd name="T9" fmla="*/ 4 h 14"/>
                  <a:gd name="T10" fmla="*/ 140 w 140"/>
                  <a:gd name="T11" fmla="*/ 0 h 14"/>
                  <a:gd name="T12" fmla="*/ 140 w 140"/>
                  <a:gd name="T13" fmla="*/ 0 h 14"/>
                  <a:gd name="T14" fmla="*/ 128 w 140"/>
                  <a:gd name="T15" fmla="*/ 6 h 14"/>
                  <a:gd name="T16" fmla="*/ 116 w 140"/>
                  <a:gd name="T17" fmla="*/ 10 h 14"/>
                  <a:gd name="T18" fmla="*/ 102 w 140"/>
                  <a:gd name="T19" fmla="*/ 12 h 14"/>
                  <a:gd name="T20" fmla="*/ 92 w 140"/>
                  <a:gd name="T21" fmla="*/ 14 h 14"/>
                  <a:gd name="T22" fmla="*/ 92 w 140"/>
                  <a:gd name="T23" fmla="*/ 14 h 14"/>
                  <a:gd name="T24" fmla="*/ 76 w 140"/>
                  <a:gd name="T25" fmla="*/ 12 h 14"/>
                  <a:gd name="T26" fmla="*/ 76 w 140"/>
                  <a:gd name="T27" fmla="*/ 12 h 14"/>
                  <a:gd name="T28" fmla="*/ 64 w 140"/>
                  <a:gd name="T29" fmla="*/ 12 h 14"/>
                  <a:gd name="T30" fmla="*/ 64 w 140"/>
                  <a:gd name="T31" fmla="*/ 12 h 14"/>
                  <a:gd name="T32" fmla="*/ 48 w 140"/>
                  <a:gd name="T33" fmla="*/ 12 h 14"/>
                  <a:gd name="T34" fmla="*/ 36 w 140"/>
                  <a:gd name="T35" fmla="*/ 10 h 14"/>
                  <a:gd name="T36" fmla="*/ 16 w 140"/>
                  <a:gd name="T37" fmla="*/ 6 h 14"/>
                  <a:gd name="T38" fmla="*/ 4 w 140"/>
                  <a:gd name="T39" fmla="*/ 2 h 14"/>
                  <a:gd name="T40" fmla="*/ 0 w 140"/>
                  <a:gd name="T41" fmla="*/ 0 h 14"/>
                  <a:gd name="T42" fmla="*/ 0 w 140"/>
                  <a:gd name="T43" fmla="*/ 0 h 14"/>
                  <a:gd name="T44" fmla="*/ 8 w 140"/>
                  <a:gd name="T45" fmla="*/ 2 h 14"/>
                  <a:gd name="T46" fmla="*/ 18 w 140"/>
                  <a:gd name="T47" fmla="*/ 4 h 14"/>
                  <a:gd name="T48" fmla="*/ 42 w 140"/>
                  <a:gd name="T4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4">
                    <a:moveTo>
                      <a:pt x="42" y="6"/>
                    </a:moveTo>
                    <a:lnTo>
                      <a:pt x="42" y="6"/>
                    </a:lnTo>
                    <a:lnTo>
                      <a:pt x="64" y="4"/>
                    </a:lnTo>
                    <a:lnTo>
                      <a:pt x="76" y="4"/>
                    </a:lnTo>
                    <a:lnTo>
                      <a:pt x="76" y="4"/>
                    </a:lnTo>
                    <a:lnTo>
                      <a:pt x="140" y="0"/>
                    </a:lnTo>
                    <a:lnTo>
                      <a:pt x="140" y="0"/>
                    </a:lnTo>
                    <a:lnTo>
                      <a:pt x="128" y="6"/>
                    </a:lnTo>
                    <a:lnTo>
                      <a:pt x="116" y="10"/>
                    </a:lnTo>
                    <a:lnTo>
                      <a:pt x="102" y="12"/>
                    </a:lnTo>
                    <a:lnTo>
                      <a:pt x="92" y="14"/>
                    </a:lnTo>
                    <a:lnTo>
                      <a:pt x="92" y="14"/>
                    </a:lnTo>
                    <a:lnTo>
                      <a:pt x="76" y="12"/>
                    </a:lnTo>
                    <a:lnTo>
                      <a:pt x="76" y="12"/>
                    </a:lnTo>
                    <a:lnTo>
                      <a:pt x="64" y="12"/>
                    </a:lnTo>
                    <a:lnTo>
                      <a:pt x="64" y="12"/>
                    </a:lnTo>
                    <a:lnTo>
                      <a:pt x="48" y="12"/>
                    </a:lnTo>
                    <a:lnTo>
                      <a:pt x="36" y="10"/>
                    </a:lnTo>
                    <a:lnTo>
                      <a:pt x="16" y="6"/>
                    </a:lnTo>
                    <a:lnTo>
                      <a:pt x="4" y="2"/>
                    </a:lnTo>
                    <a:lnTo>
                      <a:pt x="0" y="0"/>
                    </a:lnTo>
                    <a:lnTo>
                      <a:pt x="0" y="0"/>
                    </a:lnTo>
                    <a:lnTo>
                      <a:pt x="8" y="2"/>
                    </a:lnTo>
                    <a:lnTo>
                      <a:pt x="18" y="4"/>
                    </a:lnTo>
                    <a:lnTo>
                      <a:pt x="42" y="6"/>
                    </a:ln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sp>
            <p:nvSpPr>
              <p:cNvPr id="101" name="Freeform 34"/>
              <p:cNvSpPr>
                <a:spLocks/>
              </p:cNvSpPr>
              <p:nvPr/>
            </p:nvSpPr>
            <p:spPr bwMode="auto">
              <a:xfrm>
                <a:off x="5973167" y="2835575"/>
                <a:ext cx="36921" cy="51369"/>
              </a:xfrm>
              <a:custGeom>
                <a:avLst/>
                <a:gdLst>
                  <a:gd name="T0" fmla="*/ 12 w 46"/>
                  <a:gd name="T1" fmla="*/ 64 h 64"/>
                  <a:gd name="T2" fmla="*/ 12 w 46"/>
                  <a:gd name="T3" fmla="*/ 64 h 64"/>
                  <a:gd name="T4" fmla="*/ 8 w 46"/>
                  <a:gd name="T5" fmla="*/ 64 h 64"/>
                  <a:gd name="T6" fmla="*/ 2 w 46"/>
                  <a:gd name="T7" fmla="*/ 58 h 64"/>
                  <a:gd name="T8" fmla="*/ 2 w 46"/>
                  <a:gd name="T9" fmla="*/ 58 h 64"/>
                  <a:gd name="T10" fmla="*/ 0 w 46"/>
                  <a:gd name="T11" fmla="*/ 52 h 64"/>
                  <a:gd name="T12" fmla="*/ 0 w 46"/>
                  <a:gd name="T13" fmla="*/ 44 h 64"/>
                  <a:gd name="T14" fmla="*/ 4 w 46"/>
                  <a:gd name="T15" fmla="*/ 34 h 64"/>
                  <a:gd name="T16" fmla="*/ 8 w 46"/>
                  <a:gd name="T17" fmla="*/ 24 h 64"/>
                  <a:gd name="T18" fmla="*/ 18 w 46"/>
                  <a:gd name="T19" fmla="*/ 8 h 64"/>
                  <a:gd name="T20" fmla="*/ 24 w 46"/>
                  <a:gd name="T21" fmla="*/ 0 h 64"/>
                  <a:gd name="T22" fmla="*/ 24 w 46"/>
                  <a:gd name="T23" fmla="*/ 0 h 64"/>
                  <a:gd name="T24" fmla="*/ 36 w 46"/>
                  <a:gd name="T25" fmla="*/ 2 h 64"/>
                  <a:gd name="T26" fmla="*/ 44 w 46"/>
                  <a:gd name="T27" fmla="*/ 6 h 64"/>
                  <a:gd name="T28" fmla="*/ 46 w 46"/>
                  <a:gd name="T29" fmla="*/ 8 h 64"/>
                  <a:gd name="T30" fmla="*/ 46 w 46"/>
                  <a:gd name="T31" fmla="*/ 10 h 64"/>
                  <a:gd name="T32" fmla="*/ 46 w 46"/>
                  <a:gd name="T33" fmla="*/ 10 h 64"/>
                  <a:gd name="T34" fmla="*/ 38 w 46"/>
                  <a:gd name="T35" fmla="*/ 20 h 64"/>
                  <a:gd name="T36" fmla="*/ 26 w 46"/>
                  <a:gd name="T37" fmla="*/ 36 h 64"/>
                  <a:gd name="T38" fmla="*/ 20 w 46"/>
                  <a:gd name="T39" fmla="*/ 44 h 64"/>
                  <a:gd name="T40" fmla="*/ 18 w 46"/>
                  <a:gd name="T41" fmla="*/ 50 h 64"/>
                  <a:gd name="T42" fmla="*/ 18 w 46"/>
                  <a:gd name="T43" fmla="*/ 54 h 64"/>
                  <a:gd name="T44" fmla="*/ 20 w 46"/>
                  <a:gd name="T45" fmla="*/ 56 h 64"/>
                  <a:gd name="T46" fmla="*/ 22 w 46"/>
                  <a:gd name="T47" fmla="*/ 56 h 64"/>
                  <a:gd name="T48" fmla="*/ 26 w 46"/>
                  <a:gd name="T49" fmla="*/ 56 h 64"/>
                  <a:gd name="T50" fmla="*/ 26 w 46"/>
                  <a:gd name="T51" fmla="*/ 56 h 64"/>
                  <a:gd name="T52" fmla="*/ 28 w 46"/>
                  <a:gd name="T53" fmla="*/ 56 h 64"/>
                  <a:gd name="T54" fmla="*/ 28 w 46"/>
                  <a:gd name="T55" fmla="*/ 56 h 64"/>
                  <a:gd name="T56" fmla="*/ 24 w 46"/>
                  <a:gd name="T57" fmla="*/ 60 h 64"/>
                  <a:gd name="T58" fmla="*/ 18 w 46"/>
                  <a:gd name="T59" fmla="*/ 64 h 64"/>
                  <a:gd name="T60" fmla="*/ 12 w 46"/>
                  <a:gd name="T6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 h="64">
                    <a:moveTo>
                      <a:pt x="12" y="64"/>
                    </a:moveTo>
                    <a:lnTo>
                      <a:pt x="12" y="64"/>
                    </a:lnTo>
                    <a:lnTo>
                      <a:pt x="8" y="64"/>
                    </a:lnTo>
                    <a:lnTo>
                      <a:pt x="2" y="58"/>
                    </a:lnTo>
                    <a:lnTo>
                      <a:pt x="2" y="58"/>
                    </a:lnTo>
                    <a:lnTo>
                      <a:pt x="0" y="52"/>
                    </a:lnTo>
                    <a:lnTo>
                      <a:pt x="0" y="44"/>
                    </a:lnTo>
                    <a:lnTo>
                      <a:pt x="4" y="34"/>
                    </a:lnTo>
                    <a:lnTo>
                      <a:pt x="8" y="24"/>
                    </a:lnTo>
                    <a:lnTo>
                      <a:pt x="18" y="8"/>
                    </a:lnTo>
                    <a:lnTo>
                      <a:pt x="24" y="0"/>
                    </a:lnTo>
                    <a:lnTo>
                      <a:pt x="24" y="0"/>
                    </a:lnTo>
                    <a:lnTo>
                      <a:pt x="36" y="2"/>
                    </a:lnTo>
                    <a:lnTo>
                      <a:pt x="44" y="6"/>
                    </a:lnTo>
                    <a:lnTo>
                      <a:pt x="46" y="8"/>
                    </a:lnTo>
                    <a:lnTo>
                      <a:pt x="46" y="10"/>
                    </a:lnTo>
                    <a:lnTo>
                      <a:pt x="46" y="10"/>
                    </a:lnTo>
                    <a:lnTo>
                      <a:pt x="38" y="20"/>
                    </a:lnTo>
                    <a:lnTo>
                      <a:pt x="26" y="36"/>
                    </a:lnTo>
                    <a:lnTo>
                      <a:pt x="20" y="44"/>
                    </a:lnTo>
                    <a:lnTo>
                      <a:pt x="18" y="50"/>
                    </a:lnTo>
                    <a:lnTo>
                      <a:pt x="18" y="54"/>
                    </a:lnTo>
                    <a:lnTo>
                      <a:pt x="20" y="56"/>
                    </a:lnTo>
                    <a:lnTo>
                      <a:pt x="22" y="56"/>
                    </a:lnTo>
                    <a:lnTo>
                      <a:pt x="26" y="56"/>
                    </a:lnTo>
                    <a:lnTo>
                      <a:pt x="26" y="56"/>
                    </a:lnTo>
                    <a:lnTo>
                      <a:pt x="28" y="56"/>
                    </a:lnTo>
                    <a:lnTo>
                      <a:pt x="28" y="56"/>
                    </a:lnTo>
                    <a:lnTo>
                      <a:pt x="24" y="60"/>
                    </a:lnTo>
                    <a:lnTo>
                      <a:pt x="18" y="64"/>
                    </a:lnTo>
                    <a:lnTo>
                      <a:pt x="12" y="64"/>
                    </a:ln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sp>
            <p:nvSpPr>
              <p:cNvPr id="102" name="Freeform 35"/>
              <p:cNvSpPr>
                <a:spLocks/>
              </p:cNvSpPr>
              <p:nvPr/>
            </p:nvSpPr>
            <p:spPr bwMode="auto">
              <a:xfrm>
                <a:off x="6024537" y="2803475"/>
                <a:ext cx="28895" cy="49763"/>
              </a:xfrm>
              <a:custGeom>
                <a:avLst/>
                <a:gdLst>
                  <a:gd name="T0" fmla="*/ 30 w 36"/>
                  <a:gd name="T1" fmla="*/ 62 h 62"/>
                  <a:gd name="T2" fmla="*/ 30 w 36"/>
                  <a:gd name="T3" fmla="*/ 62 h 62"/>
                  <a:gd name="T4" fmla="*/ 26 w 36"/>
                  <a:gd name="T5" fmla="*/ 62 h 62"/>
                  <a:gd name="T6" fmla="*/ 22 w 36"/>
                  <a:gd name="T7" fmla="*/ 60 h 62"/>
                  <a:gd name="T8" fmla="*/ 16 w 36"/>
                  <a:gd name="T9" fmla="*/ 56 h 62"/>
                  <a:gd name="T10" fmla="*/ 16 w 36"/>
                  <a:gd name="T11" fmla="*/ 56 h 62"/>
                  <a:gd name="T12" fmla="*/ 16 w 36"/>
                  <a:gd name="T13" fmla="*/ 36 h 62"/>
                  <a:gd name="T14" fmla="*/ 12 w 36"/>
                  <a:gd name="T15" fmla="*/ 20 h 62"/>
                  <a:gd name="T16" fmla="*/ 8 w 36"/>
                  <a:gd name="T17" fmla="*/ 12 h 62"/>
                  <a:gd name="T18" fmla="*/ 4 w 36"/>
                  <a:gd name="T19" fmla="*/ 8 h 62"/>
                  <a:gd name="T20" fmla="*/ 4 w 36"/>
                  <a:gd name="T21" fmla="*/ 8 h 62"/>
                  <a:gd name="T22" fmla="*/ 0 w 36"/>
                  <a:gd name="T23" fmla="*/ 4 h 62"/>
                  <a:gd name="T24" fmla="*/ 2 w 36"/>
                  <a:gd name="T25" fmla="*/ 2 h 62"/>
                  <a:gd name="T26" fmla="*/ 6 w 36"/>
                  <a:gd name="T27" fmla="*/ 0 h 62"/>
                  <a:gd name="T28" fmla="*/ 12 w 36"/>
                  <a:gd name="T29" fmla="*/ 0 h 62"/>
                  <a:gd name="T30" fmla="*/ 12 w 36"/>
                  <a:gd name="T31" fmla="*/ 0 h 62"/>
                  <a:gd name="T32" fmla="*/ 18 w 36"/>
                  <a:gd name="T33" fmla="*/ 0 h 62"/>
                  <a:gd name="T34" fmla="*/ 20 w 36"/>
                  <a:gd name="T35" fmla="*/ 4 h 62"/>
                  <a:gd name="T36" fmla="*/ 32 w 36"/>
                  <a:gd name="T37" fmla="*/ 26 h 62"/>
                  <a:gd name="T38" fmla="*/ 32 w 36"/>
                  <a:gd name="T39" fmla="*/ 26 h 62"/>
                  <a:gd name="T40" fmla="*/ 34 w 36"/>
                  <a:gd name="T41" fmla="*/ 42 h 62"/>
                  <a:gd name="T42" fmla="*/ 36 w 36"/>
                  <a:gd name="T43" fmla="*/ 54 h 62"/>
                  <a:gd name="T44" fmla="*/ 36 w 36"/>
                  <a:gd name="T45" fmla="*/ 58 h 62"/>
                  <a:gd name="T46" fmla="*/ 34 w 36"/>
                  <a:gd name="T47" fmla="*/ 62 h 62"/>
                  <a:gd name="T48" fmla="*/ 34 w 36"/>
                  <a:gd name="T49" fmla="*/ 62 h 62"/>
                  <a:gd name="T50" fmla="*/ 30 w 36"/>
                  <a:gd name="T5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62">
                    <a:moveTo>
                      <a:pt x="30" y="62"/>
                    </a:moveTo>
                    <a:lnTo>
                      <a:pt x="30" y="62"/>
                    </a:lnTo>
                    <a:lnTo>
                      <a:pt x="26" y="62"/>
                    </a:lnTo>
                    <a:lnTo>
                      <a:pt x="22" y="60"/>
                    </a:lnTo>
                    <a:lnTo>
                      <a:pt x="16" y="56"/>
                    </a:lnTo>
                    <a:lnTo>
                      <a:pt x="16" y="56"/>
                    </a:lnTo>
                    <a:lnTo>
                      <a:pt x="16" y="36"/>
                    </a:lnTo>
                    <a:lnTo>
                      <a:pt x="12" y="20"/>
                    </a:lnTo>
                    <a:lnTo>
                      <a:pt x="8" y="12"/>
                    </a:lnTo>
                    <a:lnTo>
                      <a:pt x="4" y="8"/>
                    </a:lnTo>
                    <a:lnTo>
                      <a:pt x="4" y="8"/>
                    </a:lnTo>
                    <a:lnTo>
                      <a:pt x="0" y="4"/>
                    </a:lnTo>
                    <a:lnTo>
                      <a:pt x="2" y="2"/>
                    </a:lnTo>
                    <a:lnTo>
                      <a:pt x="6" y="0"/>
                    </a:lnTo>
                    <a:lnTo>
                      <a:pt x="12" y="0"/>
                    </a:lnTo>
                    <a:lnTo>
                      <a:pt x="12" y="0"/>
                    </a:lnTo>
                    <a:lnTo>
                      <a:pt x="18" y="0"/>
                    </a:lnTo>
                    <a:lnTo>
                      <a:pt x="20" y="4"/>
                    </a:lnTo>
                    <a:lnTo>
                      <a:pt x="32" y="26"/>
                    </a:lnTo>
                    <a:lnTo>
                      <a:pt x="32" y="26"/>
                    </a:lnTo>
                    <a:lnTo>
                      <a:pt x="34" y="42"/>
                    </a:lnTo>
                    <a:lnTo>
                      <a:pt x="36" y="54"/>
                    </a:lnTo>
                    <a:lnTo>
                      <a:pt x="36" y="58"/>
                    </a:lnTo>
                    <a:lnTo>
                      <a:pt x="34" y="62"/>
                    </a:lnTo>
                    <a:lnTo>
                      <a:pt x="34" y="62"/>
                    </a:lnTo>
                    <a:lnTo>
                      <a:pt x="30" y="62"/>
                    </a:ln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sp>
            <p:nvSpPr>
              <p:cNvPr id="103" name="Freeform 36"/>
              <p:cNvSpPr>
                <a:spLocks/>
              </p:cNvSpPr>
              <p:nvPr/>
            </p:nvSpPr>
            <p:spPr bwMode="auto">
              <a:xfrm>
                <a:off x="5989241" y="2583548"/>
                <a:ext cx="81868" cy="141264"/>
              </a:xfrm>
              <a:custGeom>
                <a:avLst/>
                <a:gdLst>
                  <a:gd name="T0" fmla="*/ 44 w 102"/>
                  <a:gd name="T1" fmla="*/ 0 h 176"/>
                  <a:gd name="T2" fmla="*/ 34 w 102"/>
                  <a:gd name="T3" fmla="*/ 4 h 176"/>
                  <a:gd name="T4" fmla="*/ 28 w 102"/>
                  <a:gd name="T5" fmla="*/ 12 h 176"/>
                  <a:gd name="T6" fmla="*/ 18 w 102"/>
                  <a:gd name="T7" fmla="*/ 18 h 176"/>
                  <a:gd name="T8" fmla="*/ 14 w 102"/>
                  <a:gd name="T9" fmla="*/ 22 h 176"/>
                  <a:gd name="T10" fmla="*/ 4 w 102"/>
                  <a:gd name="T11" fmla="*/ 40 h 176"/>
                  <a:gd name="T12" fmla="*/ 2 w 102"/>
                  <a:gd name="T13" fmla="*/ 50 h 176"/>
                  <a:gd name="T14" fmla="*/ 2 w 102"/>
                  <a:gd name="T15" fmla="*/ 90 h 176"/>
                  <a:gd name="T16" fmla="*/ 6 w 102"/>
                  <a:gd name="T17" fmla="*/ 102 h 176"/>
                  <a:gd name="T18" fmla="*/ 14 w 102"/>
                  <a:gd name="T19" fmla="*/ 116 h 176"/>
                  <a:gd name="T20" fmla="*/ 22 w 102"/>
                  <a:gd name="T21" fmla="*/ 132 h 176"/>
                  <a:gd name="T22" fmla="*/ 22 w 102"/>
                  <a:gd name="T23" fmla="*/ 138 h 176"/>
                  <a:gd name="T24" fmla="*/ 18 w 102"/>
                  <a:gd name="T25" fmla="*/ 144 h 176"/>
                  <a:gd name="T26" fmla="*/ 18 w 102"/>
                  <a:gd name="T27" fmla="*/ 156 h 176"/>
                  <a:gd name="T28" fmla="*/ 18 w 102"/>
                  <a:gd name="T29" fmla="*/ 160 h 176"/>
                  <a:gd name="T30" fmla="*/ 38 w 102"/>
                  <a:gd name="T31" fmla="*/ 174 h 176"/>
                  <a:gd name="T32" fmla="*/ 46 w 102"/>
                  <a:gd name="T33" fmla="*/ 176 h 176"/>
                  <a:gd name="T34" fmla="*/ 48 w 102"/>
                  <a:gd name="T35" fmla="*/ 176 h 176"/>
                  <a:gd name="T36" fmla="*/ 66 w 102"/>
                  <a:gd name="T37" fmla="*/ 160 h 176"/>
                  <a:gd name="T38" fmla="*/ 76 w 102"/>
                  <a:gd name="T39" fmla="*/ 158 h 176"/>
                  <a:gd name="T40" fmla="*/ 84 w 102"/>
                  <a:gd name="T41" fmla="*/ 152 h 176"/>
                  <a:gd name="T42" fmla="*/ 82 w 102"/>
                  <a:gd name="T43" fmla="*/ 142 h 176"/>
                  <a:gd name="T44" fmla="*/ 82 w 102"/>
                  <a:gd name="T45" fmla="*/ 138 h 176"/>
                  <a:gd name="T46" fmla="*/ 82 w 102"/>
                  <a:gd name="T47" fmla="*/ 136 h 176"/>
                  <a:gd name="T48" fmla="*/ 82 w 102"/>
                  <a:gd name="T49" fmla="*/ 126 h 176"/>
                  <a:gd name="T50" fmla="*/ 88 w 102"/>
                  <a:gd name="T51" fmla="*/ 110 h 176"/>
                  <a:gd name="T52" fmla="*/ 92 w 102"/>
                  <a:gd name="T53" fmla="*/ 106 h 176"/>
                  <a:gd name="T54" fmla="*/ 98 w 102"/>
                  <a:gd name="T55" fmla="*/ 102 h 176"/>
                  <a:gd name="T56" fmla="*/ 100 w 102"/>
                  <a:gd name="T57" fmla="*/ 96 h 176"/>
                  <a:gd name="T58" fmla="*/ 102 w 102"/>
                  <a:gd name="T59" fmla="*/ 76 h 176"/>
                  <a:gd name="T60" fmla="*/ 96 w 102"/>
                  <a:gd name="T61" fmla="*/ 70 h 176"/>
                  <a:gd name="T62" fmla="*/ 96 w 102"/>
                  <a:gd name="T63" fmla="*/ 60 h 176"/>
                  <a:gd name="T64" fmla="*/ 96 w 102"/>
                  <a:gd name="T65" fmla="*/ 40 h 176"/>
                  <a:gd name="T66" fmla="*/ 86 w 102"/>
                  <a:gd name="T67" fmla="*/ 18 h 176"/>
                  <a:gd name="T68" fmla="*/ 76 w 102"/>
                  <a:gd name="T69" fmla="*/ 10 h 176"/>
                  <a:gd name="T70" fmla="*/ 60 w 102"/>
                  <a:gd name="T71" fmla="*/ 4 h 176"/>
                  <a:gd name="T72" fmla="*/ 56 w 102"/>
                  <a:gd name="T73" fmla="*/ 2 h 176"/>
                  <a:gd name="T74" fmla="*/ 44 w 102"/>
                  <a:gd name="T7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76">
                    <a:moveTo>
                      <a:pt x="44" y="0"/>
                    </a:moveTo>
                    <a:lnTo>
                      <a:pt x="44" y="0"/>
                    </a:lnTo>
                    <a:lnTo>
                      <a:pt x="38" y="2"/>
                    </a:lnTo>
                    <a:lnTo>
                      <a:pt x="34" y="4"/>
                    </a:lnTo>
                    <a:lnTo>
                      <a:pt x="34" y="4"/>
                    </a:lnTo>
                    <a:lnTo>
                      <a:pt x="28" y="12"/>
                    </a:lnTo>
                    <a:lnTo>
                      <a:pt x="24" y="16"/>
                    </a:lnTo>
                    <a:lnTo>
                      <a:pt x="18" y="18"/>
                    </a:lnTo>
                    <a:lnTo>
                      <a:pt x="18" y="18"/>
                    </a:lnTo>
                    <a:lnTo>
                      <a:pt x="14" y="22"/>
                    </a:lnTo>
                    <a:lnTo>
                      <a:pt x="10" y="30"/>
                    </a:lnTo>
                    <a:lnTo>
                      <a:pt x="4" y="40"/>
                    </a:lnTo>
                    <a:lnTo>
                      <a:pt x="2" y="50"/>
                    </a:lnTo>
                    <a:lnTo>
                      <a:pt x="2" y="50"/>
                    </a:lnTo>
                    <a:lnTo>
                      <a:pt x="0" y="76"/>
                    </a:lnTo>
                    <a:lnTo>
                      <a:pt x="2" y="90"/>
                    </a:lnTo>
                    <a:lnTo>
                      <a:pt x="4" y="96"/>
                    </a:lnTo>
                    <a:lnTo>
                      <a:pt x="6" y="102"/>
                    </a:lnTo>
                    <a:lnTo>
                      <a:pt x="6" y="102"/>
                    </a:lnTo>
                    <a:lnTo>
                      <a:pt x="14" y="116"/>
                    </a:lnTo>
                    <a:lnTo>
                      <a:pt x="22" y="132"/>
                    </a:lnTo>
                    <a:lnTo>
                      <a:pt x="22" y="132"/>
                    </a:lnTo>
                    <a:lnTo>
                      <a:pt x="22" y="134"/>
                    </a:lnTo>
                    <a:lnTo>
                      <a:pt x="22" y="138"/>
                    </a:lnTo>
                    <a:lnTo>
                      <a:pt x="18" y="144"/>
                    </a:lnTo>
                    <a:lnTo>
                      <a:pt x="18" y="144"/>
                    </a:lnTo>
                    <a:lnTo>
                      <a:pt x="18" y="150"/>
                    </a:lnTo>
                    <a:lnTo>
                      <a:pt x="18" y="156"/>
                    </a:lnTo>
                    <a:lnTo>
                      <a:pt x="18" y="160"/>
                    </a:lnTo>
                    <a:lnTo>
                      <a:pt x="18" y="160"/>
                    </a:lnTo>
                    <a:lnTo>
                      <a:pt x="28" y="168"/>
                    </a:lnTo>
                    <a:lnTo>
                      <a:pt x="38" y="174"/>
                    </a:lnTo>
                    <a:lnTo>
                      <a:pt x="46" y="176"/>
                    </a:lnTo>
                    <a:lnTo>
                      <a:pt x="46" y="176"/>
                    </a:lnTo>
                    <a:lnTo>
                      <a:pt x="48" y="176"/>
                    </a:lnTo>
                    <a:lnTo>
                      <a:pt x="48" y="176"/>
                    </a:lnTo>
                    <a:lnTo>
                      <a:pt x="60" y="166"/>
                    </a:lnTo>
                    <a:lnTo>
                      <a:pt x="66" y="160"/>
                    </a:lnTo>
                    <a:lnTo>
                      <a:pt x="66" y="160"/>
                    </a:lnTo>
                    <a:lnTo>
                      <a:pt x="76" y="158"/>
                    </a:lnTo>
                    <a:lnTo>
                      <a:pt x="82" y="154"/>
                    </a:lnTo>
                    <a:lnTo>
                      <a:pt x="84" y="152"/>
                    </a:lnTo>
                    <a:lnTo>
                      <a:pt x="84" y="148"/>
                    </a:lnTo>
                    <a:lnTo>
                      <a:pt x="82" y="142"/>
                    </a:lnTo>
                    <a:lnTo>
                      <a:pt x="80" y="138"/>
                    </a:lnTo>
                    <a:lnTo>
                      <a:pt x="82" y="138"/>
                    </a:lnTo>
                    <a:lnTo>
                      <a:pt x="82" y="138"/>
                    </a:lnTo>
                    <a:lnTo>
                      <a:pt x="82" y="136"/>
                    </a:lnTo>
                    <a:lnTo>
                      <a:pt x="80" y="134"/>
                    </a:lnTo>
                    <a:lnTo>
                      <a:pt x="82" y="126"/>
                    </a:lnTo>
                    <a:lnTo>
                      <a:pt x="88" y="110"/>
                    </a:lnTo>
                    <a:lnTo>
                      <a:pt x="88" y="110"/>
                    </a:lnTo>
                    <a:lnTo>
                      <a:pt x="90" y="106"/>
                    </a:lnTo>
                    <a:lnTo>
                      <a:pt x="92" y="106"/>
                    </a:lnTo>
                    <a:lnTo>
                      <a:pt x="96" y="106"/>
                    </a:lnTo>
                    <a:lnTo>
                      <a:pt x="98" y="102"/>
                    </a:lnTo>
                    <a:lnTo>
                      <a:pt x="98" y="102"/>
                    </a:lnTo>
                    <a:lnTo>
                      <a:pt x="100" y="96"/>
                    </a:lnTo>
                    <a:lnTo>
                      <a:pt x="102" y="86"/>
                    </a:lnTo>
                    <a:lnTo>
                      <a:pt x="102" y="76"/>
                    </a:lnTo>
                    <a:lnTo>
                      <a:pt x="98" y="72"/>
                    </a:lnTo>
                    <a:lnTo>
                      <a:pt x="96" y="70"/>
                    </a:lnTo>
                    <a:lnTo>
                      <a:pt x="96" y="70"/>
                    </a:lnTo>
                    <a:lnTo>
                      <a:pt x="96" y="60"/>
                    </a:lnTo>
                    <a:lnTo>
                      <a:pt x="98" y="50"/>
                    </a:lnTo>
                    <a:lnTo>
                      <a:pt x="96" y="40"/>
                    </a:lnTo>
                    <a:lnTo>
                      <a:pt x="92" y="28"/>
                    </a:lnTo>
                    <a:lnTo>
                      <a:pt x="86" y="18"/>
                    </a:lnTo>
                    <a:lnTo>
                      <a:pt x="82" y="14"/>
                    </a:lnTo>
                    <a:lnTo>
                      <a:pt x="76" y="10"/>
                    </a:lnTo>
                    <a:lnTo>
                      <a:pt x="68" y="6"/>
                    </a:lnTo>
                    <a:lnTo>
                      <a:pt x="60" y="4"/>
                    </a:lnTo>
                    <a:lnTo>
                      <a:pt x="60" y="4"/>
                    </a:lnTo>
                    <a:lnTo>
                      <a:pt x="56" y="2"/>
                    </a:lnTo>
                    <a:lnTo>
                      <a:pt x="50" y="0"/>
                    </a:lnTo>
                    <a:lnTo>
                      <a:pt x="44" y="0"/>
                    </a:ln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grpSp>
        <p:sp>
          <p:nvSpPr>
            <p:cNvPr id="74" name="Freeform 30"/>
            <p:cNvSpPr>
              <a:spLocks noEditPoints="1"/>
            </p:cNvSpPr>
            <p:nvPr/>
          </p:nvSpPr>
          <p:spPr bwMode="auto">
            <a:xfrm>
              <a:off x="3959337" y="3911432"/>
              <a:ext cx="153912" cy="532237"/>
            </a:xfrm>
            <a:custGeom>
              <a:avLst/>
              <a:gdLst>
                <a:gd name="T0" fmla="*/ 296 w 310"/>
                <a:gd name="T1" fmla="*/ 352 h 1072"/>
                <a:gd name="T2" fmla="*/ 302 w 310"/>
                <a:gd name="T3" fmla="*/ 282 h 1072"/>
                <a:gd name="T4" fmla="*/ 282 w 310"/>
                <a:gd name="T5" fmla="*/ 206 h 1072"/>
                <a:gd name="T6" fmla="*/ 208 w 310"/>
                <a:gd name="T7" fmla="*/ 156 h 1072"/>
                <a:gd name="T8" fmla="*/ 208 w 310"/>
                <a:gd name="T9" fmla="*/ 130 h 1072"/>
                <a:gd name="T10" fmla="*/ 228 w 310"/>
                <a:gd name="T11" fmla="*/ 108 h 1072"/>
                <a:gd name="T12" fmla="*/ 242 w 310"/>
                <a:gd name="T13" fmla="*/ 66 h 1072"/>
                <a:gd name="T14" fmla="*/ 220 w 310"/>
                <a:gd name="T15" fmla="*/ 14 h 1072"/>
                <a:gd name="T16" fmla="*/ 190 w 310"/>
                <a:gd name="T17" fmla="*/ 2 h 1072"/>
                <a:gd name="T18" fmla="*/ 140 w 310"/>
                <a:gd name="T19" fmla="*/ 18 h 1072"/>
                <a:gd name="T20" fmla="*/ 116 w 310"/>
                <a:gd name="T21" fmla="*/ 74 h 1072"/>
                <a:gd name="T22" fmla="*/ 136 w 310"/>
                <a:gd name="T23" fmla="*/ 112 h 1072"/>
                <a:gd name="T24" fmla="*/ 116 w 310"/>
                <a:gd name="T25" fmla="*/ 154 h 1072"/>
                <a:gd name="T26" fmla="*/ 42 w 310"/>
                <a:gd name="T27" fmla="*/ 186 h 1072"/>
                <a:gd name="T28" fmla="*/ 12 w 310"/>
                <a:gd name="T29" fmla="*/ 256 h 1072"/>
                <a:gd name="T30" fmla="*/ 12 w 310"/>
                <a:gd name="T31" fmla="*/ 304 h 1072"/>
                <a:gd name="T32" fmla="*/ 6 w 310"/>
                <a:gd name="T33" fmla="*/ 344 h 1072"/>
                <a:gd name="T34" fmla="*/ 24 w 310"/>
                <a:gd name="T35" fmla="*/ 490 h 1072"/>
                <a:gd name="T36" fmla="*/ 30 w 310"/>
                <a:gd name="T37" fmla="*/ 580 h 1072"/>
                <a:gd name="T38" fmla="*/ 58 w 310"/>
                <a:gd name="T39" fmla="*/ 592 h 1072"/>
                <a:gd name="T40" fmla="*/ 58 w 310"/>
                <a:gd name="T41" fmla="*/ 680 h 1072"/>
                <a:gd name="T42" fmla="*/ 56 w 310"/>
                <a:gd name="T43" fmla="*/ 734 h 1072"/>
                <a:gd name="T44" fmla="*/ 58 w 310"/>
                <a:gd name="T45" fmla="*/ 758 h 1072"/>
                <a:gd name="T46" fmla="*/ 46 w 310"/>
                <a:gd name="T47" fmla="*/ 886 h 1072"/>
                <a:gd name="T48" fmla="*/ 56 w 310"/>
                <a:gd name="T49" fmla="*/ 948 h 1072"/>
                <a:gd name="T50" fmla="*/ 26 w 310"/>
                <a:gd name="T51" fmla="*/ 996 h 1072"/>
                <a:gd name="T52" fmla="*/ 40 w 310"/>
                <a:gd name="T53" fmla="*/ 1028 h 1072"/>
                <a:gd name="T54" fmla="*/ 0 w 310"/>
                <a:gd name="T55" fmla="*/ 1060 h 1072"/>
                <a:gd name="T56" fmla="*/ 48 w 310"/>
                <a:gd name="T57" fmla="*/ 1068 h 1072"/>
                <a:gd name="T58" fmla="*/ 98 w 310"/>
                <a:gd name="T59" fmla="*/ 1050 h 1072"/>
                <a:gd name="T60" fmla="*/ 120 w 310"/>
                <a:gd name="T61" fmla="*/ 998 h 1072"/>
                <a:gd name="T62" fmla="*/ 116 w 310"/>
                <a:gd name="T63" fmla="*/ 858 h 1072"/>
                <a:gd name="T64" fmla="*/ 136 w 310"/>
                <a:gd name="T65" fmla="*/ 756 h 1072"/>
                <a:gd name="T66" fmla="*/ 146 w 310"/>
                <a:gd name="T67" fmla="*/ 726 h 1072"/>
                <a:gd name="T68" fmla="*/ 158 w 310"/>
                <a:gd name="T69" fmla="*/ 644 h 1072"/>
                <a:gd name="T70" fmla="*/ 162 w 310"/>
                <a:gd name="T71" fmla="*/ 736 h 1072"/>
                <a:gd name="T72" fmla="*/ 170 w 310"/>
                <a:gd name="T73" fmla="*/ 802 h 1072"/>
                <a:gd name="T74" fmla="*/ 154 w 310"/>
                <a:gd name="T75" fmla="*/ 926 h 1072"/>
                <a:gd name="T76" fmla="*/ 150 w 310"/>
                <a:gd name="T77" fmla="*/ 1002 h 1072"/>
                <a:gd name="T78" fmla="*/ 192 w 310"/>
                <a:gd name="T79" fmla="*/ 1030 h 1072"/>
                <a:gd name="T80" fmla="*/ 258 w 310"/>
                <a:gd name="T81" fmla="*/ 1032 h 1072"/>
                <a:gd name="T82" fmla="*/ 234 w 310"/>
                <a:gd name="T83" fmla="*/ 1008 h 1072"/>
                <a:gd name="T84" fmla="*/ 216 w 310"/>
                <a:gd name="T85" fmla="*/ 972 h 1072"/>
                <a:gd name="T86" fmla="*/ 218 w 310"/>
                <a:gd name="T87" fmla="*/ 884 h 1072"/>
                <a:gd name="T88" fmla="*/ 240 w 310"/>
                <a:gd name="T89" fmla="*/ 798 h 1072"/>
                <a:gd name="T90" fmla="*/ 244 w 310"/>
                <a:gd name="T91" fmla="*/ 708 h 1072"/>
                <a:gd name="T92" fmla="*/ 266 w 310"/>
                <a:gd name="T93" fmla="*/ 514 h 1072"/>
                <a:gd name="T94" fmla="*/ 262 w 310"/>
                <a:gd name="T95" fmla="*/ 462 h 1072"/>
                <a:gd name="T96" fmla="*/ 256 w 310"/>
                <a:gd name="T97" fmla="*/ 372 h 1072"/>
                <a:gd name="T98" fmla="*/ 278 w 310"/>
                <a:gd name="T99" fmla="*/ 494 h 1072"/>
                <a:gd name="T100" fmla="*/ 270 w 310"/>
                <a:gd name="T101" fmla="*/ 592 h 1072"/>
                <a:gd name="T102" fmla="*/ 272 w 310"/>
                <a:gd name="T103" fmla="*/ 614 h 1072"/>
                <a:gd name="T104" fmla="*/ 302 w 310"/>
                <a:gd name="T105" fmla="*/ 598 h 1072"/>
                <a:gd name="T106" fmla="*/ 308 w 310"/>
                <a:gd name="T107" fmla="*/ 428 h 1072"/>
                <a:gd name="T108" fmla="*/ 60 w 310"/>
                <a:gd name="T109" fmla="*/ 484 h 1072"/>
                <a:gd name="T110" fmla="*/ 54 w 310"/>
                <a:gd name="T111" fmla="*/ 430 h 1072"/>
                <a:gd name="T112" fmla="*/ 58 w 310"/>
                <a:gd name="T113" fmla="*/ 324 h 1072"/>
                <a:gd name="T114" fmla="*/ 72 w 310"/>
                <a:gd name="T115" fmla="*/ 356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0" h="1072">
                  <a:moveTo>
                    <a:pt x="308" y="428"/>
                  </a:moveTo>
                  <a:lnTo>
                    <a:pt x="308" y="428"/>
                  </a:lnTo>
                  <a:lnTo>
                    <a:pt x="304" y="394"/>
                  </a:lnTo>
                  <a:lnTo>
                    <a:pt x="300" y="374"/>
                  </a:lnTo>
                  <a:lnTo>
                    <a:pt x="298" y="360"/>
                  </a:lnTo>
                  <a:lnTo>
                    <a:pt x="298" y="360"/>
                  </a:lnTo>
                  <a:lnTo>
                    <a:pt x="296" y="352"/>
                  </a:lnTo>
                  <a:lnTo>
                    <a:pt x="296" y="340"/>
                  </a:lnTo>
                  <a:lnTo>
                    <a:pt x="296" y="326"/>
                  </a:lnTo>
                  <a:lnTo>
                    <a:pt x="310" y="320"/>
                  </a:lnTo>
                  <a:lnTo>
                    <a:pt x="310" y="320"/>
                  </a:lnTo>
                  <a:lnTo>
                    <a:pt x="308" y="304"/>
                  </a:lnTo>
                  <a:lnTo>
                    <a:pt x="302" y="282"/>
                  </a:lnTo>
                  <a:lnTo>
                    <a:pt x="302" y="282"/>
                  </a:lnTo>
                  <a:lnTo>
                    <a:pt x="292" y="252"/>
                  </a:lnTo>
                  <a:lnTo>
                    <a:pt x="292" y="252"/>
                  </a:lnTo>
                  <a:lnTo>
                    <a:pt x="288" y="234"/>
                  </a:lnTo>
                  <a:lnTo>
                    <a:pt x="286" y="214"/>
                  </a:lnTo>
                  <a:lnTo>
                    <a:pt x="286" y="214"/>
                  </a:lnTo>
                  <a:lnTo>
                    <a:pt x="286" y="210"/>
                  </a:lnTo>
                  <a:lnTo>
                    <a:pt x="282" y="206"/>
                  </a:lnTo>
                  <a:lnTo>
                    <a:pt x="274" y="198"/>
                  </a:lnTo>
                  <a:lnTo>
                    <a:pt x="262" y="190"/>
                  </a:lnTo>
                  <a:lnTo>
                    <a:pt x="262" y="190"/>
                  </a:lnTo>
                  <a:lnTo>
                    <a:pt x="212" y="162"/>
                  </a:lnTo>
                  <a:lnTo>
                    <a:pt x="212" y="162"/>
                  </a:lnTo>
                  <a:lnTo>
                    <a:pt x="208" y="160"/>
                  </a:lnTo>
                  <a:lnTo>
                    <a:pt x="208" y="156"/>
                  </a:lnTo>
                  <a:lnTo>
                    <a:pt x="210" y="154"/>
                  </a:lnTo>
                  <a:lnTo>
                    <a:pt x="212" y="148"/>
                  </a:lnTo>
                  <a:lnTo>
                    <a:pt x="212" y="148"/>
                  </a:lnTo>
                  <a:lnTo>
                    <a:pt x="210" y="142"/>
                  </a:lnTo>
                  <a:lnTo>
                    <a:pt x="208" y="136"/>
                  </a:lnTo>
                  <a:lnTo>
                    <a:pt x="208" y="130"/>
                  </a:lnTo>
                  <a:lnTo>
                    <a:pt x="208" y="130"/>
                  </a:lnTo>
                  <a:lnTo>
                    <a:pt x="210" y="128"/>
                  </a:lnTo>
                  <a:lnTo>
                    <a:pt x="210" y="128"/>
                  </a:lnTo>
                  <a:lnTo>
                    <a:pt x="214" y="126"/>
                  </a:lnTo>
                  <a:lnTo>
                    <a:pt x="218" y="120"/>
                  </a:lnTo>
                  <a:lnTo>
                    <a:pt x="224" y="112"/>
                  </a:lnTo>
                  <a:lnTo>
                    <a:pt x="228" y="108"/>
                  </a:lnTo>
                  <a:lnTo>
                    <a:pt x="228" y="108"/>
                  </a:lnTo>
                  <a:lnTo>
                    <a:pt x="232" y="102"/>
                  </a:lnTo>
                  <a:lnTo>
                    <a:pt x="236" y="96"/>
                  </a:lnTo>
                  <a:lnTo>
                    <a:pt x="238" y="90"/>
                  </a:lnTo>
                  <a:lnTo>
                    <a:pt x="238" y="86"/>
                  </a:lnTo>
                  <a:lnTo>
                    <a:pt x="238" y="86"/>
                  </a:lnTo>
                  <a:lnTo>
                    <a:pt x="240" y="78"/>
                  </a:lnTo>
                  <a:lnTo>
                    <a:pt x="242" y="66"/>
                  </a:lnTo>
                  <a:lnTo>
                    <a:pt x="242" y="66"/>
                  </a:lnTo>
                  <a:lnTo>
                    <a:pt x="238" y="34"/>
                  </a:lnTo>
                  <a:lnTo>
                    <a:pt x="238" y="34"/>
                  </a:lnTo>
                  <a:lnTo>
                    <a:pt x="236" y="26"/>
                  </a:lnTo>
                  <a:lnTo>
                    <a:pt x="232" y="22"/>
                  </a:lnTo>
                  <a:lnTo>
                    <a:pt x="220" y="14"/>
                  </a:lnTo>
                  <a:lnTo>
                    <a:pt x="220" y="14"/>
                  </a:lnTo>
                  <a:lnTo>
                    <a:pt x="212" y="8"/>
                  </a:lnTo>
                  <a:lnTo>
                    <a:pt x="208" y="6"/>
                  </a:lnTo>
                  <a:lnTo>
                    <a:pt x="204" y="6"/>
                  </a:lnTo>
                  <a:lnTo>
                    <a:pt x="204" y="6"/>
                  </a:lnTo>
                  <a:lnTo>
                    <a:pt x="200" y="6"/>
                  </a:lnTo>
                  <a:lnTo>
                    <a:pt x="194" y="4"/>
                  </a:lnTo>
                  <a:lnTo>
                    <a:pt x="190" y="2"/>
                  </a:lnTo>
                  <a:lnTo>
                    <a:pt x="190" y="2"/>
                  </a:lnTo>
                  <a:lnTo>
                    <a:pt x="168" y="0"/>
                  </a:lnTo>
                  <a:lnTo>
                    <a:pt x="168" y="0"/>
                  </a:lnTo>
                  <a:lnTo>
                    <a:pt x="162" y="2"/>
                  </a:lnTo>
                  <a:lnTo>
                    <a:pt x="152" y="8"/>
                  </a:lnTo>
                  <a:lnTo>
                    <a:pt x="140" y="18"/>
                  </a:lnTo>
                  <a:lnTo>
                    <a:pt x="140" y="18"/>
                  </a:lnTo>
                  <a:lnTo>
                    <a:pt x="136" y="22"/>
                  </a:lnTo>
                  <a:lnTo>
                    <a:pt x="130" y="26"/>
                  </a:lnTo>
                  <a:lnTo>
                    <a:pt x="126" y="34"/>
                  </a:lnTo>
                  <a:lnTo>
                    <a:pt x="122" y="46"/>
                  </a:lnTo>
                  <a:lnTo>
                    <a:pt x="122" y="46"/>
                  </a:lnTo>
                  <a:lnTo>
                    <a:pt x="118" y="64"/>
                  </a:lnTo>
                  <a:lnTo>
                    <a:pt x="116" y="74"/>
                  </a:lnTo>
                  <a:lnTo>
                    <a:pt x="116" y="74"/>
                  </a:lnTo>
                  <a:lnTo>
                    <a:pt x="120" y="88"/>
                  </a:lnTo>
                  <a:lnTo>
                    <a:pt x="124" y="96"/>
                  </a:lnTo>
                  <a:lnTo>
                    <a:pt x="128" y="100"/>
                  </a:lnTo>
                  <a:lnTo>
                    <a:pt x="128" y="100"/>
                  </a:lnTo>
                  <a:lnTo>
                    <a:pt x="132" y="104"/>
                  </a:lnTo>
                  <a:lnTo>
                    <a:pt x="136" y="112"/>
                  </a:lnTo>
                  <a:lnTo>
                    <a:pt x="144" y="132"/>
                  </a:lnTo>
                  <a:lnTo>
                    <a:pt x="144" y="132"/>
                  </a:lnTo>
                  <a:lnTo>
                    <a:pt x="144" y="138"/>
                  </a:lnTo>
                  <a:lnTo>
                    <a:pt x="140" y="142"/>
                  </a:lnTo>
                  <a:lnTo>
                    <a:pt x="130" y="148"/>
                  </a:lnTo>
                  <a:lnTo>
                    <a:pt x="116" y="154"/>
                  </a:lnTo>
                  <a:lnTo>
                    <a:pt x="116" y="154"/>
                  </a:lnTo>
                  <a:lnTo>
                    <a:pt x="92" y="162"/>
                  </a:lnTo>
                  <a:lnTo>
                    <a:pt x="72" y="170"/>
                  </a:lnTo>
                  <a:lnTo>
                    <a:pt x="58" y="174"/>
                  </a:lnTo>
                  <a:lnTo>
                    <a:pt x="58" y="174"/>
                  </a:lnTo>
                  <a:lnTo>
                    <a:pt x="54" y="174"/>
                  </a:lnTo>
                  <a:lnTo>
                    <a:pt x="48" y="178"/>
                  </a:lnTo>
                  <a:lnTo>
                    <a:pt x="42" y="186"/>
                  </a:lnTo>
                  <a:lnTo>
                    <a:pt x="36" y="198"/>
                  </a:lnTo>
                  <a:lnTo>
                    <a:pt x="36" y="198"/>
                  </a:lnTo>
                  <a:lnTo>
                    <a:pt x="30" y="220"/>
                  </a:lnTo>
                  <a:lnTo>
                    <a:pt x="24" y="236"/>
                  </a:lnTo>
                  <a:lnTo>
                    <a:pt x="16" y="250"/>
                  </a:lnTo>
                  <a:lnTo>
                    <a:pt x="16" y="250"/>
                  </a:lnTo>
                  <a:lnTo>
                    <a:pt x="12" y="256"/>
                  </a:lnTo>
                  <a:lnTo>
                    <a:pt x="10" y="262"/>
                  </a:lnTo>
                  <a:lnTo>
                    <a:pt x="6" y="278"/>
                  </a:lnTo>
                  <a:lnTo>
                    <a:pt x="2" y="296"/>
                  </a:lnTo>
                  <a:lnTo>
                    <a:pt x="2" y="296"/>
                  </a:lnTo>
                  <a:lnTo>
                    <a:pt x="8" y="300"/>
                  </a:lnTo>
                  <a:lnTo>
                    <a:pt x="12" y="302"/>
                  </a:lnTo>
                  <a:lnTo>
                    <a:pt x="12" y="304"/>
                  </a:lnTo>
                  <a:lnTo>
                    <a:pt x="12" y="304"/>
                  </a:lnTo>
                  <a:lnTo>
                    <a:pt x="12" y="316"/>
                  </a:lnTo>
                  <a:lnTo>
                    <a:pt x="10" y="326"/>
                  </a:lnTo>
                  <a:lnTo>
                    <a:pt x="8" y="332"/>
                  </a:lnTo>
                  <a:lnTo>
                    <a:pt x="8" y="332"/>
                  </a:lnTo>
                  <a:lnTo>
                    <a:pt x="6" y="336"/>
                  </a:lnTo>
                  <a:lnTo>
                    <a:pt x="6" y="344"/>
                  </a:lnTo>
                  <a:lnTo>
                    <a:pt x="6" y="362"/>
                  </a:lnTo>
                  <a:lnTo>
                    <a:pt x="6" y="392"/>
                  </a:lnTo>
                  <a:lnTo>
                    <a:pt x="6" y="392"/>
                  </a:lnTo>
                  <a:lnTo>
                    <a:pt x="10" y="424"/>
                  </a:lnTo>
                  <a:lnTo>
                    <a:pt x="16" y="460"/>
                  </a:lnTo>
                  <a:lnTo>
                    <a:pt x="16" y="460"/>
                  </a:lnTo>
                  <a:lnTo>
                    <a:pt x="24" y="490"/>
                  </a:lnTo>
                  <a:lnTo>
                    <a:pt x="28" y="508"/>
                  </a:lnTo>
                  <a:lnTo>
                    <a:pt x="30" y="524"/>
                  </a:lnTo>
                  <a:lnTo>
                    <a:pt x="30" y="524"/>
                  </a:lnTo>
                  <a:lnTo>
                    <a:pt x="28" y="540"/>
                  </a:lnTo>
                  <a:lnTo>
                    <a:pt x="28" y="558"/>
                  </a:lnTo>
                  <a:lnTo>
                    <a:pt x="30" y="580"/>
                  </a:lnTo>
                  <a:lnTo>
                    <a:pt x="30" y="580"/>
                  </a:lnTo>
                  <a:lnTo>
                    <a:pt x="32" y="584"/>
                  </a:lnTo>
                  <a:lnTo>
                    <a:pt x="36" y="584"/>
                  </a:lnTo>
                  <a:lnTo>
                    <a:pt x="40" y="584"/>
                  </a:lnTo>
                  <a:lnTo>
                    <a:pt x="44" y="586"/>
                  </a:lnTo>
                  <a:lnTo>
                    <a:pt x="56" y="588"/>
                  </a:lnTo>
                  <a:lnTo>
                    <a:pt x="56" y="588"/>
                  </a:lnTo>
                  <a:lnTo>
                    <a:pt x="58" y="592"/>
                  </a:lnTo>
                  <a:lnTo>
                    <a:pt x="58" y="600"/>
                  </a:lnTo>
                  <a:lnTo>
                    <a:pt x="58" y="600"/>
                  </a:lnTo>
                  <a:lnTo>
                    <a:pt x="60" y="636"/>
                  </a:lnTo>
                  <a:lnTo>
                    <a:pt x="60" y="636"/>
                  </a:lnTo>
                  <a:lnTo>
                    <a:pt x="60" y="662"/>
                  </a:lnTo>
                  <a:lnTo>
                    <a:pt x="60" y="674"/>
                  </a:lnTo>
                  <a:lnTo>
                    <a:pt x="58" y="680"/>
                  </a:lnTo>
                  <a:lnTo>
                    <a:pt x="58" y="680"/>
                  </a:lnTo>
                  <a:lnTo>
                    <a:pt x="54" y="694"/>
                  </a:lnTo>
                  <a:lnTo>
                    <a:pt x="52" y="706"/>
                  </a:lnTo>
                  <a:lnTo>
                    <a:pt x="52" y="720"/>
                  </a:lnTo>
                  <a:lnTo>
                    <a:pt x="52" y="720"/>
                  </a:lnTo>
                  <a:lnTo>
                    <a:pt x="54" y="730"/>
                  </a:lnTo>
                  <a:lnTo>
                    <a:pt x="56" y="734"/>
                  </a:lnTo>
                  <a:lnTo>
                    <a:pt x="58" y="736"/>
                  </a:lnTo>
                  <a:lnTo>
                    <a:pt x="58" y="734"/>
                  </a:lnTo>
                  <a:lnTo>
                    <a:pt x="58" y="734"/>
                  </a:lnTo>
                  <a:lnTo>
                    <a:pt x="60" y="744"/>
                  </a:lnTo>
                  <a:lnTo>
                    <a:pt x="60" y="750"/>
                  </a:lnTo>
                  <a:lnTo>
                    <a:pt x="58" y="758"/>
                  </a:lnTo>
                  <a:lnTo>
                    <a:pt x="58" y="758"/>
                  </a:lnTo>
                  <a:lnTo>
                    <a:pt x="54" y="768"/>
                  </a:lnTo>
                  <a:lnTo>
                    <a:pt x="52" y="782"/>
                  </a:lnTo>
                  <a:lnTo>
                    <a:pt x="50" y="816"/>
                  </a:lnTo>
                  <a:lnTo>
                    <a:pt x="50" y="816"/>
                  </a:lnTo>
                  <a:lnTo>
                    <a:pt x="48" y="852"/>
                  </a:lnTo>
                  <a:lnTo>
                    <a:pt x="46" y="886"/>
                  </a:lnTo>
                  <a:lnTo>
                    <a:pt x="46" y="886"/>
                  </a:lnTo>
                  <a:lnTo>
                    <a:pt x="44" y="900"/>
                  </a:lnTo>
                  <a:lnTo>
                    <a:pt x="46" y="912"/>
                  </a:lnTo>
                  <a:lnTo>
                    <a:pt x="50" y="934"/>
                  </a:lnTo>
                  <a:lnTo>
                    <a:pt x="50" y="934"/>
                  </a:lnTo>
                  <a:lnTo>
                    <a:pt x="52" y="944"/>
                  </a:lnTo>
                  <a:lnTo>
                    <a:pt x="54" y="946"/>
                  </a:lnTo>
                  <a:lnTo>
                    <a:pt x="56" y="948"/>
                  </a:lnTo>
                  <a:lnTo>
                    <a:pt x="56" y="954"/>
                  </a:lnTo>
                  <a:lnTo>
                    <a:pt x="56" y="954"/>
                  </a:lnTo>
                  <a:lnTo>
                    <a:pt x="54" y="958"/>
                  </a:lnTo>
                  <a:lnTo>
                    <a:pt x="52" y="964"/>
                  </a:lnTo>
                  <a:lnTo>
                    <a:pt x="42" y="976"/>
                  </a:lnTo>
                  <a:lnTo>
                    <a:pt x="32" y="988"/>
                  </a:lnTo>
                  <a:lnTo>
                    <a:pt x="26" y="996"/>
                  </a:lnTo>
                  <a:lnTo>
                    <a:pt x="26" y="996"/>
                  </a:lnTo>
                  <a:lnTo>
                    <a:pt x="28" y="1002"/>
                  </a:lnTo>
                  <a:lnTo>
                    <a:pt x="32" y="1010"/>
                  </a:lnTo>
                  <a:lnTo>
                    <a:pt x="40" y="1024"/>
                  </a:lnTo>
                  <a:lnTo>
                    <a:pt x="40" y="1024"/>
                  </a:lnTo>
                  <a:lnTo>
                    <a:pt x="40" y="1026"/>
                  </a:lnTo>
                  <a:lnTo>
                    <a:pt x="40" y="1028"/>
                  </a:lnTo>
                  <a:lnTo>
                    <a:pt x="20" y="1034"/>
                  </a:lnTo>
                  <a:lnTo>
                    <a:pt x="20" y="1034"/>
                  </a:lnTo>
                  <a:lnTo>
                    <a:pt x="12" y="1038"/>
                  </a:lnTo>
                  <a:lnTo>
                    <a:pt x="6" y="1042"/>
                  </a:lnTo>
                  <a:lnTo>
                    <a:pt x="2" y="1046"/>
                  </a:lnTo>
                  <a:lnTo>
                    <a:pt x="0" y="1050"/>
                  </a:lnTo>
                  <a:lnTo>
                    <a:pt x="0" y="1060"/>
                  </a:lnTo>
                  <a:lnTo>
                    <a:pt x="0" y="1068"/>
                  </a:lnTo>
                  <a:lnTo>
                    <a:pt x="0" y="1068"/>
                  </a:lnTo>
                  <a:lnTo>
                    <a:pt x="2" y="1070"/>
                  </a:lnTo>
                  <a:lnTo>
                    <a:pt x="6" y="1070"/>
                  </a:lnTo>
                  <a:lnTo>
                    <a:pt x="20" y="1072"/>
                  </a:lnTo>
                  <a:lnTo>
                    <a:pt x="34" y="1070"/>
                  </a:lnTo>
                  <a:lnTo>
                    <a:pt x="48" y="1068"/>
                  </a:lnTo>
                  <a:lnTo>
                    <a:pt x="48" y="1068"/>
                  </a:lnTo>
                  <a:lnTo>
                    <a:pt x="60" y="1064"/>
                  </a:lnTo>
                  <a:lnTo>
                    <a:pt x="72" y="1058"/>
                  </a:lnTo>
                  <a:lnTo>
                    <a:pt x="84" y="1054"/>
                  </a:lnTo>
                  <a:lnTo>
                    <a:pt x="94" y="1050"/>
                  </a:lnTo>
                  <a:lnTo>
                    <a:pt x="94" y="1050"/>
                  </a:lnTo>
                  <a:lnTo>
                    <a:pt x="98" y="1050"/>
                  </a:lnTo>
                  <a:lnTo>
                    <a:pt x="100" y="1048"/>
                  </a:lnTo>
                  <a:lnTo>
                    <a:pt x="106" y="1042"/>
                  </a:lnTo>
                  <a:lnTo>
                    <a:pt x="108" y="1032"/>
                  </a:lnTo>
                  <a:lnTo>
                    <a:pt x="114" y="1022"/>
                  </a:lnTo>
                  <a:lnTo>
                    <a:pt x="114" y="1022"/>
                  </a:lnTo>
                  <a:lnTo>
                    <a:pt x="118" y="1012"/>
                  </a:lnTo>
                  <a:lnTo>
                    <a:pt x="120" y="998"/>
                  </a:lnTo>
                  <a:lnTo>
                    <a:pt x="120" y="984"/>
                  </a:lnTo>
                  <a:lnTo>
                    <a:pt x="120" y="974"/>
                  </a:lnTo>
                  <a:lnTo>
                    <a:pt x="120" y="974"/>
                  </a:lnTo>
                  <a:lnTo>
                    <a:pt x="118" y="946"/>
                  </a:lnTo>
                  <a:lnTo>
                    <a:pt x="118" y="914"/>
                  </a:lnTo>
                  <a:lnTo>
                    <a:pt x="118" y="914"/>
                  </a:lnTo>
                  <a:lnTo>
                    <a:pt x="116" y="858"/>
                  </a:lnTo>
                  <a:lnTo>
                    <a:pt x="116" y="858"/>
                  </a:lnTo>
                  <a:lnTo>
                    <a:pt x="120" y="782"/>
                  </a:lnTo>
                  <a:lnTo>
                    <a:pt x="120" y="782"/>
                  </a:lnTo>
                  <a:lnTo>
                    <a:pt x="122" y="774"/>
                  </a:lnTo>
                  <a:lnTo>
                    <a:pt x="124" y="766"/>
                  </a:lnTo>
                  <a:lnTo>
                    <a:pt x="132" y="760"/>
                  </a:lnTo>
                  <a:lnTo>
                    <a:pt x="136" y="756"/>
                  </a:lnTo>
                  <a:lnTo>
                    <a:pt x="140" y="756"/>
                  </a:lnTo>
                  <a:lnTo>
                    <a:pt x="140" y="756"/>
                  </a:lnTo>
                  <a:lnTo>
                    <a:pt x="142" y="754"/>
                  </a:lnTo>
                  <a:lnTo>
                    <a:pt x="144" y="752"/>
                  </a:lnTo>
                  <a:lnTo>
                    <a:pt x="146" y="746"/>
                  </a:lnTo>
                  <a:lnTo>
                    <a:pt x="148" y="738"/>
                  </a:lnTo>
                  <a:lnTo>
                    <a:pt x="146" y="726"/>
                  </a:lnTo>
                  <a:lnTo>
                    <a:pt x="142" y="692"/>
                  </a:lnTo>
                  <a:lnTo>
                    <a:pt x="142" y="692"/>
                  </a:lnTo>
                  <a:lnTo>
                    <a:pt x="144" y="680"/>
                  </a:lnTo>
                  <a:lnTo>
                    <a:pt x="148" y="664"/>
                  </a:lnTo>
                  <a:lnTo>
                    <a:pt x="154" y="646"/>
                  </a:lnTo>
                  <a:lnTo>
                    <a:pt x="154" y="646"/>
                  </a:lnTo>
                  <a:lnTo>
                    <a:pt x="158" y="644"/>
                  </a:lnTo>
                  <a:lnTo>
                    <a:pt x="162" y="648"/>
                  </a:lnTo>
                  <a:lnTo>
                    <a:pt x="162" y="656"/>
                  </a:lnTo>
                  <a:lnTo>
                    <a:pt x="162" y="664"/>
                  </a:lnTo>
                  <a:lnTo>
                    <a:pt x="160" y="704"/>
                  </a:lnTo>
                  <a:lnTo>
                    <a:pt x="160" y="704"/>
                  </a:lnTo>
                  <a:lnTo>
                    <a:pt x="160" y="720"/>
                  </a:lnTo>
                  <a:lnTo>
                    <a:pt x="162" y="736"/>
                  </a:lnTo>
                  <a:lnTo>
                    <a:pt x="166" y="754"/>
                  </a:lnTo>
                  <a:lnTo>
                    <a:pt x="170" y="774"/>
                  </a:lnTo>
                  <a:lnTo>
                    <a:pt x="170" y="774"/>
                  </a:lnTo>
                  <a:lnTo>
                    <a:pt x="172" y="784"/>
                  </a:lnTo>
                  <a:lnTo>
                    <a:pt x="174" y="792"/>
                  </a:lnTo>
                  <a:lnTo>
                    <a:pt x="172" y="796"/>
                  </a:lnTo>
                  <a:lnTo>
                    <a:pt x="170" y="802"/>
                  </a:lnTo>
                  <a:lnTo>
                    <a:pt x="164" y="814"/>
                  </a:lnTo>
                  <a:lnTo>
                    <a:pt x="162" y="822"/>
                  </a:lnTo>
                  <a:lnTo>
                    <a:pt x="160" y="834"/>
                  </a:lnTo>
                  <a:lnTo>
                    <a:pt x="160" y="834"/>
                  </a:lnTo>
                  <a:lnTo>
                    <a:pt x="154" y="882"/>
                  </a:lnTo>
                  <a:lnTo>
                    <a:pt x="154" y="926"/>
                  </a:lnTo>
                  <a:lnTo>
                    <a:pt x="154" y="926"/>
                  </a:lnTo>
                  <a:lnTo>
                    <a:pt x="152" y="944"/>
                  </a:lnTo>
                  <a:lnTo>
                    <a:pt x="148" y="956"/>
                  </a:lnTo>
                  <a:lnTo>
                    <a:pt x="146" y="968"/>
                  </a:lnTo>
                  <a:lnTo>
                    <a:pt x="144" y="978"/>
                  </a:lnTo>
                  <a:lnTo>
                    <a:pt x="144" y="978"/>
                  </a:lnTo>
                  <a:lnTo>
                    <a:pt x="146" y="992"/>
                  </a:lnTo>
                  <a:lnTo>
                    <a:pt x="150" y="1002"/>
                  </a:lnTo>
                  <a:lnTo>
                    <a:pt x="156" y="1014"/>
                  </a:lnTo>
                  <a:lnTo>
                    <a:pt x="156" y="1014"/>
                  </a:lnTo>
                  <a:lnTo>
                    <a:pt x="166" y="1018"/>
                  </a:lnTo>
                  <a:lnTo>
                    <a:pt x="176" y="1020"/>
                  </a:lnTo>
                  <a:lnTo>
                    <a:pt x="184" y="1026"/>
                  </a:lnTo>
                  <a:lnTo>
                    <a:pt x="184" y="1026"/>
                  </a:lnTo>
                  <a:lnTo>
                    <a:pt x="192" y="1030"/>
                  </a:lnTo>
                  <a:lnTo>
                    <a:pt x="204" y="1034"/>
                  </a:lnTo>
                  <a:lnTo>
                    <a:pt x="224" y="1040"/>
                  </a:lnTo>
                  <a:lnTo>
                    <a:pt x="224" y="1040"/>
                  </a:lnTo>
                  <a:lnTo>
                    <a:pt x="234" y="1040"/>
                  </a:lnTo>
                  <a:lnTo>
                    <a:pt x="244" y="1038"/>
                  </a:lnTo>
                  <a:lnTo>
                    <a:pt x="254" y="1036"/>
                  </a:lnTo>
                  <a:lnTo>
                    <a:pt x="258" y="1032"/>
                  </a:lnTo>
                  <a:lnTo>
                    <a:pt x="258" y="1032"/>
                  </a:lnTo>
                  <a:lnTo>
                    <a:pt x="260" y="1028"/>
                  </a:lnTo>
                  <a:lnTo>
                    <a:pt x="258" y="1024"/>
                  </a:lnTo>
                  <a:lnTo>
                    <a:pt x="256" y="1018"/>
                  </a:lnTo>
                  <a:lnTo>
                    <a:pt x="252" y="1016"/>
                  </a:lnTo>
                  <a:lnTo>
                    <a:pt x="252" y="1016"/>
                  </a:lnTo>
                  <a:lnTo>
                    <a:pt x="234" y="1008"/>
                  </a:lnTo>
                  <a:lnTo>
                    <a:pt x="222" y="1000"/>
                  </a:lnTo>
                  <a:lnTo>
                    <a:pt x="222" y="1000"/>
                  </a:lnTo>
                  <a:lnTo>
                    <a:pt x="218" y="990"/>
                  </a:lnTo>
                  <a:lnTo>
                    <a:pt x="214" y="982"/>
                  </a:lnTo>
                  <a:lnTo>
                    <a:pt x="214" y="976"/>
                  </a:lnTo>
                  <a:lnTo>
                    <a:pt x="214" y="976"/>
                  </a:lnTo>
                  <a:lnTo>
                    <a:pt x="216" y="972"/>
                  </a:lnTo>
                  <a:lnTo>
                    <a:pt x="218" y="962"/>
                  </a:lnTo>
                  <a:lnTo>
                    <a:pt x="218" y="936"/>
                  </a:lnTo>
                  <a:lnTo>
                    <a:pt x="218" y="936"/>
                  </a:lnTo>
                  <a:lnTo>
                    <a:pt x="218" y="916"/>
                  </a:lnTo>
                  <a:lnTo>
                    <a:pt x="216" y="898"/>
                  </a:lnTo>
                  <a:lnTo>
                    <a:pt x="216" y="898"/>
                  </a:lnTo>
                  <a:lnTo>
                    <a:pt x="218" y="884"/>
                  </a:lnTo>
                  <a:lnTo>
                    <a:pt x="222" y="872"/>
                  </a:lnTo>
                  <a:lnTo>
                    <a:pt x="230" y="848"/>
                  </a:lnTo>
                  <a:lnTo>
                    <a:pt x="230" y="848"/>
                  </a:lnTo>
                  <a:lnTo>
                    <a:pt x="234" y="834"/>
                  </a:lnTo>
                  <a:lnTo>
                    <a:pt x="236" y="820"/>
                  </a:lnTo>
                  <a:lnTo>
                    <a:pt x="238" y="806"/>
                  </a:lnTo>
                  <a:lnTo>
                    <a:pt x="240" y="798"/>
                  </a:lnTo>
                  <a:lnTo>
                    <a:pt x="240" y="798"/>
                  </a:lnTo>
                  <a:lnTo>
                    <a:pt x="240" y="786"/>
                  </a:lnTo>
                  <a:lnTo>
                    <a:pt x="240" y="772"/>
                  </a:lnTo>
                  <a:lnTo>
                    <a:pt x="240" y="738"/>
                  </a:lnTo>
                  <a:lnTo>
                    <a:pt x="240" y="738"/>
                  </a:lnTo>
                  <a:lnTo>
                    <a:pt x="240" y="724"/>
                  </a:lnTo>
                  <a:lnTo>
                    <a:pt x="244" y="708"/>
                  </a:lnTo>
                  <a:lnTo>
                    <a:pt x="244" y="708"/>
                  </a:lnTo>
                  <a:lnTo>
                    <a:pt x="256" y="634"/>
                  </a:lnTo>
                  <a:lnTo>
                    <a:pt x="266" y="564"/>
                  </a:lnTo>
                  <a:lnTo>
                    <a:pt x="266" y="564"/>
                  </a:lnTo>
                  <a:lnTo>
                    <a:pt x="264" y="538"/>
                  </a:lnTo>
                  <a:lnTo>
                    <a:pt x="264" y="526"/>
                  </a:lnTo>
                  <a:lnTo>
                    <a:pt x="266" y="514"/>
                  </a:lnTo>
                  <a:lnTo>
                    <a:pt x="266" y="514"/>
                  </a:lnTo>
                  <a:lnTo>
                    <a:pt x="266" y="504"/>
                  </a:lnTo>
                  <a:lnTo>
                    <a:pt x="266" y="492"/>
                  </a:lnTo>
                  <a:lnTo>
                    <a:pt x="264" y="478"/>
                  </a:lnTo>
                  <a:lnTo>
                    <a:pt x="264" y="478"/>
                  </a:lnTo>
                  <a:lnTo>
                    <a:pt x="264" y="466"/>
                  </a:lnTo>
                  <a:lnTo>
                    <a:pt x="262" y="462"/>
                  </a:lnTo>
                  <a:lnTo>
                    <a:pt x="260" y="458"/>
                  </a:lnTo>
                  <a:lnTo>
                    <a:pt x="260" y="458"/>
                  </a:lnTo>
                  <a:lnTo>
                    <a:pt x="256" y="452"/>
                  </a:lnTo>
                  <a:lnTo>
                    <a:pt x="254" y="440"/>
                  </a:lnTo>
                  <a:lnTo>
                    <a:pt x="252" y="420"/>
                  </a:lnTo>
                  <a:lnTo>
                    <a:pt x="252" y="420"/>
                  </a:lnTo>
                  <a:lnTo>
                    <a:pt x="256" y="372"/>
                  </a:lnTo>
                  <a:lnTo>
                    <a:pt x="256" y="372"/>
                  </a:lnTo>
                  <a:lnTo>
                    <a:pt x="258" y="396"/>
                  </a:lnTo>
                  <a:lnTo>
                    <a:pt x="262" y="412"/>
                  </a:lnTo>
                  <a:lnTo>
                    <a:pt x="264" y="424"/>
                  </a:lnTo>
                  <a:lnTo>
                    <a:pt x="264" y="424"/>
                  </a:lnTo>
                  <a:lnTo>
                    <a:pt x="274" y="464"/>
                  </a:lnTo>
                  <a:lnTo>
                    <a:pt x="278" y="494"/>
                  </a:lnTo>
                  <a:lnTo>
                    <a:pt x="280" y="514"/>
                  </a:lnTo>
                  <a:lnTo>
                    <a:pt x="280" y="514"/>
                  </a:lnTo>
                  <a:lnTo>
                    <a:pt x="280" y="528"/>
                  </a:lnTo>
                  <a:lnTo>
                    <a:pt x="278" y="536"/>
                  </a:lnTo>
                  <a:lnTo>
                    <a:pt x="274" y="548"/>
                  </a:lnTo>
                  <a:lnTo>
                    <a:pt x="274" y="548"/>
                  </a:lnTo>
                  <a:lnTo>
                    <a:pt x="270" y="592"/>
                  </a:lnTo>
                  <a:lnTo>
                    <a:pt x="270" y="592"/>
                  </a:lnTo>
                  <a:lnTo>
                    <a:pt x="272" y="598"/>
                  </a:lnTo>
                  <a:lnTo>
                    <a:pt x="274" y="600"/>
                  </a:lnTo>
                  <a:lnTo>
                    <a:pt x="274" y="600"/>
                  </a:lnTo>
                  <a:lnTo>
                    <a:pt x="270" y="606"/>
                  </a:lnTo>
                  <a:lnTo>
                    <a:pt x="270" y="610"/>
                  </a:lnTo>
                  <a:lnTo>
                    <a:pt x="272" y="614"/>
                  </a:lnTo>
                  <a:lnTo>
                    <a:pt x="272" y="614"/>
                  </a:lnTo>
                  <a:lnTo>
                    <a:pt x="288" y="604"/>
                  </a:lnTo>
                  <a:lnTo>
                    <a:pt x="288" y="604"/>
                  </a:lnTo>
                  <a:lnTo>
                    <a:pt x="294" y="602"/>
                  </a:lnTo>
                  <a:lnTo>
                    <a:pt x="298" y="600"/>
                  </a:lnTo>
                  <a:lnTo>
                    <a:pt x="302" y="598"/>
                  </a:lnTo>
                  <a:lnTo>
                    <a:pt x="302" y="598"/>
                  </a:lnTo>
                  <a:lnTo>
                    <a:pt x="306" y="578"/>
                  </a:lnTo>
                  <a:lnTo>
                    <a:pt x="308" y="560"/>
                  </a:lnTo>
                  <a:lnTo>
                    <a:pt x="308" y="560"/>
                  </a:lnTo>
                  <a:lnTo>
                    <a:pt x="308" y="520"/>
                  </a:lnTo>
                  <a:lnTo>
                    <a:pt x="308" y="520"/>
                  </a:lnTo>
                  <a:lnTo>
                    <a:pt x="308" y="472"/>
                  </a:lnTo>
                  <a:lnTo>
                    <a:pt x="308" y="428"/>
                  </a:lnTo>
                  <a:lnTo>
                    <a:pt x="308" y="428"/>
                  </a:lnTo>
                  <a:close/>
                  <a:moveTo>
                    <a:pt x="72" y="418"/>
                  </a:moveTo>
                  <a:lnTo>
                    <a:pt x="72" y="418"/>
                  </a:lnTo>
                  <a:lnTo>
                    <a:pt x="70" y="438"/>
                  </a:lnTo>
                  <a:lnTo>
                    <a:pt x="66" y="458"/>
                  </a:lnTo>
                  <a:lnTo>
                    <a:pt x="66" y="458"/>
                  </a:lnTo>
                  <a:lnTo>
                    <a:pt x="60" y="484"/>
                  </a:lnTo>
                  <a:lnTo>
                    <a:pt x="60" y="484"/>
                  </a:lnTo>
                  <a:lnTo>
                    <a:pt x="58" y="494"/>
                  </a:lnTo>
                  <a:lnTo>
                    <a:pt x="56" y="496"/>
                  </a:lnTo>
                  <a:lnTo>
                    <a:pt x="54" y="492"/>
                  </a:lnTo>
                  <a:lnTo>
                    <a:pt x="54" y="492"/>
                  </a:lnTo>
                  <a:lnTo>
                    <a:pt x="54" y="456"/>
                  </a:lnTo>
                  <a:lnTo>
                    <a:pt x="54" y="430"/>
                  </a:lnTo>
                  <a:lnTo>
                    <a:pt x="52" y="410"/>
                  </a:lnTo>
                  <a:lnTo>
                    <a:pt x="52" y="410"/>
                  </a:lnTo>
                  <a:lnTo>
                    <a:pt x="50" y="392"/>
                  </a:lnTo>
                  <a:lnTo>
                    <a:pt x="50" y="374"/>
                  </a:lnTo>
                  <a:lnTo>
                    <a:pt x="52" y="346"/>
                  </a:lnTo>
                  <a:lnTo>
                    <a:pt x="52" y="346"/>
                  </a:lnTo>
                  <a:lnTo>
                    <a:pt x="58" y="324"/>
                  </a:lnTo>
                  <a:lnTo>
                    <a:pt x="62" y="316"/>
                  </a:lnTo>
                  <a:lnTo>
                    <a:pt x="62" y="314"/>
                  </a:lnTo>
                  <a:lnTo>
                    <a:pt x="62" y="318"/>
                  </a:lnTo>
                  <a:lnTo>
                    <a:pt x="62" y="318"/>
                  </a:lnTo>
                  <a:lnTo>
                    <a:pt x="68" y="334"/>
                  </a:lnTo>
                  <a:lnTo>
                    <a:pt x="70" y="346"/>
                  </a:lnTo>
                  <a:lnTo>
                    <a:pt x="72" y="356"/>
                  </a:lnTo>
                  <a:lnTo>
                    <a:pt x="72" y="41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sp>
          <p:nvSpPr>
            <p:cNvPr id="75" name="Freeform 1559"/>
            <p:cNvSpPr>
              <a:spLocks noChangeAspect="1" noEditPoints="1"/>
            </p:cNvSpPr>
            <p:nvPr/>
          </p:nvSpPr>
          <p:spPr bwMode="auto">
            <a:xfrm>
              <a:off x="7212453" y="4010963"/>
              <a:ext cx="169682" cy="522000"/>
            </a:xfrm>
            <a:custGeom>
              <a:avLst/>
              <a:gdLst>
                <a:gd name="T0" fmla="*/ 3 w 262"/>
                <a:gd name="T1" fmla="*/ 407 h 806"/>
                <a:gd name="T2" fmla="*/ 16 w 262"/>
                <a:gd name="T3" fmla="*/ 473 h 806"/>
                <a:gd name="T4" fmla="*/ 41 w 262"/>
                <a:gd name="T5" fmla="*/ 473 h 806"/>
                <a:gd name="T6" fmla="*/ 28 w 262"/>
                <a:gd name="T7" fmla="*/ 458 h 806"/>
                <a:gd name="T8" fmla="*/ 42 w 262"/>
                <a:gd name="T9" fmla="*/ 465 h 806"/>
                <a:gd name="T10" fmla="*/ 52 w 262"/>
                <a:gd name="T11" fmla="*/ 435 h 806"/>
                <a:gd name="T12" fmla="*/ 61 w 262"/>
                <a:gd name="T13" fmla="*/ 489 h 806"/>
                <a:gd name="T14" fmla="*/ 57 w 262"/>
                <a:gd name="T15" fmla="*/ 668 h 806"/>
                <a:gd name="T16" fmla="*/ 69 w 262"/>
                <a:gd name="T17" fmla="*/ 713 h 806"/>
                <a:gd name="T18" fmla="*/ 69 w 262"/>
                <a:gd name="T19" fmla="*/ 752 h 806"/>
                <a:gd name="T20" fmla="*/ 55 w 262"/>
                <a:gd name="T21" fmla="*/ 772 h 806"/>
                <a:gd name="T22" fmla="*/ 55 w 262"/>
                <a:gd name="T23" fmla="*/ 804 h 806"/>
                <a:gd name="T24" fmla="*/ 91 w 262"/>
                <a:gd name="T25" fmla="*/ 798 h 806"/>
                <a:gd name="T26" fmla="*/ 106 w 262"/>
                <a:gd name="T27" fmla="*/ 781 h 806"/>
                <a:gd name="T28" fmla="*/ 124 w 262"/>
                <a:gd name="T29" fmla="*/ 752 h 806"/>
                <a:gd name="T30" fmla="*/ 128 w 262"/>
                <a:gd name="T31" fmla="*/ 727 h 806"/>
                <a:gd name="T32" fmla="*/ 126 w 262"/>
                <a:gd name="T33" fmla="*/ 685 h 806"/>
                <a:gd name="T34" fmla="*/ 126 w 262"/>
                <a:gd name="T35" fmla="*/ 593 h 806"/>
                <a:gd name="T36" fmla="*/ 134 w 262"/>
                <a:gd name="T37" fmla="*/ 547 h 806"/>
                <a:gd name="T38" fmla="*/ 145 w 262"/>
                <a:gd name="T39" fmla="*/ 473 h 806"/>
                <a:gd name="T40" fmla="*/ 150 w 262"/>
                <a:gd name="T41" fmla="*/ 510 h 806"/>
                <a:gd name="T42" fmla="*/ 147 w 262"/>
                <a:gd name="T43" fmla="*/ 517 h 806"/>
                <a:gd name="T44" fmla="*/ 152 w 262"/>
                <a:gd name="T45" fmla="*/ 582 h 806"/>
                <a:gd name="T46" fmla="*/ 178 w 262"/>
                <a:gd name="T47" fmla="*/ 640 h 806"/>
                <a:gd name="T48" fmla="*/ 184 w 262"/>
                <a:gd name="T49" fmla="*/ 729 h 806"/>
                <a:gd name="T50" fmla="*/ 184 w 262"/>
                <a:gd name="T51" fmla="*/ 753 h 806"/>
                <a:gd name="T52" fmla="*/ 210 w 262"/>
                <a:gd name="T53" fmla="*/ 789 h 806"/>
                <a:gd name="T54" fmla="*/ 240 w 262"/>
                <a:gd name="T55" fmla="*/ 798 h 806"/>
                <a:gd name="T56" fmla="*/ 260 w 262"/>
                <a:gd name="T57" fmla="*/ 783 h 806"/>
                <a:gd name="T58" fmla="*/ 253 w 262"/>
                <a:gd name="T59" fmla="*/ 765 h 806"/>
                <a:gd name="T60" fmla="*/ 249 w 262"/>
                <a:gd name="T61" fmla="*/ 727 h 806"/>
                <a:gd name="T62" fmla="*/ 242 w 262"/>
                <a:gd name="T63" fmla="*/ 651 h 806"/>
                <a:gd name="T64" fmla="*/ 229 w 262"/>
                <a:gd name="T65" fmla="*/ 515 h 806"/>
                <a:gd name="T66" fmla="*/ 253 w 262"/>
                <a:gd name="T67" fmla="*/ 460 h 806"/>
                <a:gd name="T68" fmla="*/ 256 w 262"/>
                <a:gd name="T69" fmla="*/ 413 h 806"/>
                <a:gd name="T70" fmla="*/ 249 w 262"/>
                <a:gd name="T71" fmla="*/ 309 h 806"/>
                <a:gd name="T72" fmla="*/ 249 w 262"/>
                <a:gd name="T73" fmla="*/ 285 h 806"/>
                <a:gd name="T74" fmla="*/ 249 w 262"/>
                <a:gd name="T75" fmla="*/ 260 h 806"/>
                <a:gd name="T76" fmla="*/ 236 w 262"/>
                <a:gd name="T77" fmla="*/ 166 h 806"/>
                <a:gd name="T78" fmla="*/ 199 w 262"/>
                <a:gd name="T79" fmla="*/ 138 h 806"/>
                <a:gd name="T80" fmla="*/ 191 w 262"/>
                <a:gd name="T81" fmla="*/ 93 h 806"/>
                <a:gd name="T82" fmla="*/ 186 w 262"/>
                <a:gd name="T83" fmla="*/ 63 h 806"/>
                <a:gd name="T84" fmla="*/ 150 w 262"/>
                <a:gd name="T85" fmla="*/ 37 h 806"/>
                <a:gd name="T86" fmla="*/ 119 w 262"/>
                <a:gd name="T87" fmla="*/ 0 h 806"/>
                <a:gd name="T88" fmla="*/ 63 w 262"/>
                <a:gd name="T89" fmla="*/ 52 h 806"/>
                <a:gd name="T90" fmla="*/ 70 w 262"/>
                <a:gd name="T91" fmla="*/ 87 h 806"/>
                <a:gd name="T92" fmla="*/ 57 w 262"/>
                <a:gd name="T93" fmla="*/ 140 h 806"/>
                <a:gd name="T94" fmla="*/ 37 w 262"/>
                <a:gd name="T95" fmla="*/ 149 h 806"/>
                <a:gd name="T96" fmla="*/ 11 w 262"/>
                <a:gd name="T97" fmla="*/ 220 h 806"/>
                <a:gd name="T98" fmla="*/ 7 w 262"/>
                <a:gd name="T99" fmla="*/ 264 h 806"/>
                <a:gd name="T100" fmla="*/ 2 w 262"/>
                <a:gd name="T101" fmla="*/ 314 h 806"/>
                <a:gd name="T102" fmla="*/ 3 w 262"/>
                <a:gd name="T103" fmla="*/ 350 h 806"/>
                <a:gd name="T104" fmla="*/ 210 w 262"/>
                <a:gd name="T105" fmla="*/ 346 h 806"/>
                <a:gd name="T106" fmla="*/ 217 w 262"/>
                <a:gd name="T107" fmla="*/ 359 h 806"/>
                <a:gd name="T108" fmla="*/ 225 w 262"/>
                <a:gd name="T109" fmla="*/ 417 h 806"/>
                <a:gd name="T110" fmla="*/ 221 w 262"/>
                <a:gd name="T111" fmla="*/ 404 h 806"/>
                <a:gd name="T112" fmla="*/ 212 w 262"/>
                <a:gd name="T113" fmla="*/ 367 h 806"/>
                <a:gd name="T114" fmla="*/ 35 w 262"/>
                <a:gd name="T115" fmla="*/ 402 h 806"/>
                <a:gd name="T116" fmla="*/ 42 w 262"/>
                <a:gd name="T117" fmla="*/ 424 h 806"/>
                <a:gd name="T118" fmla="*/ 31 w 262"/>
                <a:gd name="T119" fmla="*/ 42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806">
                  <a:moveTo>
                    <a:pt x="3" y="350"/>
                  </a:moveTo>
                  <a:lnTo>
                    <a:pt x="3" y="350"/>
                  </a:lnTo>
                  <a:lnTo>
                    <a:pt x="3" y="361"/>
                  </a:lnTo>
                  <a:lnTo>
                    <a:pt x="3" y="374"/>
                  </a:lnTo>
                  <a:lnTo>
                    <a:pt x="5" y="385"/>
                  </a:lnTo>
                  <a:lnTo>
                    <a:pt x="5" y="398"/>
                  </a:lnTo>
                  <a:lnTo>
                    <a:pt x="5" y="398"/>
                  </a:lnTo>
                  <a:lnTo>
                    <a:pt x="3" y="407"/>
                  </a:lnTo>
                  <a:lnTo>
                    <a:pt x="3" y="407"/>
                  </a:lnTo>
                  <a:lnTo>
                    <a:pt x="5" y="417"/>
                  </a:lnTo>
                  <a:lnTo>
                    <a:pt x="5" y="417"/>
                  </a:lnTo>
                  <a:lnTo>
                    <a:pt x="5" y="433"/>
                  </a:lnTo>
                  <a:lnTo>
                    <a:pt x="3" y="443"/>
                  </a:lnTo>
                  <a:lnTo>
                    <a:pt x="5" y="450"/>
                  </a:lnTo>
                  <a:lnTo>
                    <a:pt x="5" y="450"/>
                  </a:lnTo>
                  <a:lnTo>
                    <a:pt x="7" y="456"/>
                  </a:lnTo>
                  <a:lnTo>
                    <a:pt x="7" y="456"/>
                  </a:lnTo>
                  <a:lnTo>
                    <a:pt x="16" y="473"/>
                  </a:lnTo>
                  <a:lnTo>
                    <a:pt x="16" y="473"/>
                  </a:lnTo>
                  <a:lnTo>
                    <a:pt x="28" y="478"/>
                  </a:lnTo>
                  <a:lnTo>
                    <a:pt x="33" y="480"/>
                  </a:lnTo>
                  <a:lnTo>
                    <a:pt x="39" y="482"/>
                  </a:lnTo>
                  <a:lnTo>
                    <a:pt x="39" y="482"/>
                  </a:lnTo>
                  <a:lnTo>
                    <a:pt x="41" y="480"/>
                  </a:lnTo>
                  <a:lnTo>
                    <a:pt x="42" y="478"/>
                  </a:lnTo>
                  <a:lnTo>
                    <a:pt x="42" y="474"/>
                  </a:lnTo>
                  <a:lnTo>
                    <a:pt x="41" y="473"/>
                  </a:lnTo>
                  <a:lnTo>
                    <a:pt x="41" y="473"/>
                  </a:lnTo>
                  <a:lnTo>
                    <a:pt x="37" y="469"/>
                  </a:lnTo>
                  <a:lnTo>
                    <a:pt x="33" y="469"/>
                  </a:lnTo>
                  <a:lnTo>
                    <a:pt x="33" y="469"/>
                  </a:lnTo>
                  <a:lnTo>
                    <a:pt x="31" y="467"/>
                  </a:lnTo>
                  <a:lnTo>
                    <a:pt x="31" y="465"/>
                  </a:lnTo>
                  <a:lnTo>
                    <a:pt x="31" y="465"/>
                  </a:lnTo>
                  <a:lnTo>
                    <a:pt x="29" y="461"/>
                  </a:lnTo>
                  <a:lnTo>
                    <a:pt x="28" y="458"/>
                  </a:lnTo>
                  <a:lnTo>
                    <a:pt x="26" y="450"/>
                  </a:lnTo>
                  <a:lnTo>
                    <a:pt x="26" y="450"/>
                  </a:lnTo>
                  <a:lnTo>
                    <a:pt x="29" y="447"/>
                  </a:lnTo>
                  <a:lnTo>
                    <a:pt x="29" y="447"/>
                  </a:lnTo>
                  <a:lnTo>
                    <a:pt x="33" y="460"/>
                  </a:lnTo>
                  <a:lnTo>
                    <a:pt x="37" y="465"/>
                  </a:lnTo>
                  <a:lnTo>
                    <a:pt x="39" y="465"/>
                  </a:lnTo>
                  <a:lnTo>
                    <a:pt x="42" y="465"/>
                  </a:lnTo>
                  <a:lnTo>
                    <a:pt x="42" y="465"/>
                  </a:lnTo>
                  <a:lnTo>
                    <a:pt x="41" y="450"/>
                  </a:lnTo>
                  <a:lnTo>
                    <a:pt x="41" y="450"/>
                  </a:lnTo>
                  <a:lnTo>
                    <a:pt x="44" y="450"/>
                  </a:lnTo>
                  <a:lnTo>
                    <a:pt x="46" y="450"/>
                  </a:lnTo>
                  <a:lnTo>
                    <a:pt x="46" y="450"/>
                  </a:lnTo>
                  <a:lnTo>
                    <a:pt x="48" y="443"/>
                  </a:lnTo>
                  <a:lnTo>
                    <a:pt x="50" y="439"/>
                  </a:lnTo>
                  <a:lnTo>
                    <a:pt x="52" y="435"/>
                  </a:lnTo>
                  <a:lnTo>
                    <a:pt x="52" y="435"/>
                  </a:lnTo>
                  <a:lnTo>
                    <a:pt x="50" y="432"/>
                  </a:lnTo>
                  <a:lnTo>
                    <a:pt x="50" y="426"/>
                  </a:lnTo>
                  <a:lnTo>
                    <a:pt x="50" y="426"/>
                  </a:lnTo>
                  <a:lnTo>
                    <a:pt x="52" y="428"/>
                  </a:lnTo>
                  <a:lnTo>
                    <a:pt x="55" y="432"/>
                  </a:lnTo>
                  <a:lnTo>
                    <a:pt x="61" y="437"/>
                  </a:lnTo>
                  <a:lnTo>
                    <a:pt x="61" y="437"/>
                  </a:lnTo>
                  <a:lnTo>
                    <a:pt x="61" y="463"/>
                  </a:lnTo>
                  <a:lnTo>
                    <a:pt x="61" y="489"/>
                  </a:lnTo>
                  <a:lnTo>
                    <a:pt x="61" y="489"/>
                  </a:lnTo>
                  <a:lnTo>
                    <a:pt x="65" y="527"/>
                  </a:lnTo>
                  <a:lnTo>
                    <a:pt x="69" y="564"/>
                  </a:lnTo>
                  <a:lnTo>
                    <a:pt x="69" y="564"/>
                  </a:lnTo>
                  <a:lnTo>
                    <a:pt x="67" y="612"/>
                  </a:lnTo>
                  <a:lnTo>
                    <a:pt x="65" y="636"/>
                  </a:lnTo>
                  <a:lnTo>
                    <a:pt x="59" y="659"/>
                  </a:lnTo>
                  <a:lnTo>
                    <a:pt x="59" y="659"/>
                  </a:lnTo>
                  <a:lnTo>
                    <a:pt x="57" y="668"/>
                  </a:lnTo>
                  <a:lnTo>
                    <a:pt x="57" y="673"/>
                  </a:lnTo>
                  <a:lnTo>
                    <a:pt x="57" y="679"/>
                  </a:lnTo>
                  <a:lnTo>
                    <a:pt x="57" y="679"/>
                  </a:lnTo>
                  <a:lnTo>
                    <a:pt x="61" y="685"/>
                  </a:lnTo>
                  <a:lnTo>
                    <a:pt x="61" y="685"/>
                  </a:lnTo>
                  <a:lnTo>
                    <a:pt x="65" y="694"/>
                  </a:lnTo>
                  <a:lnTo>
                    <a:pt x="65" y="694"/>
                  </a:lnTo>
                  <a:lnTo>
                    <a:pt x="67" y="703"/>
                  </a:lnTo>
                  <a:lnTo>
                    <a:pt x="69" y="713"/>
                  </a:lnTo>
                  <a:lnTo>
                    <a:pt x="69" y="713"/>
                  </a:lnTo>
                  <a:lnTo>
                    <a:pt x="69" y="713"/>
                  </a:lnTo>
                  <a:lnTo>
                    <a:pt x="70" y="731"/>
                  </a:lnTo>
                  <a:lnTo>
                    <a:pt x="70" y="731"/>
                  </a:lnTo>
                  <a:lnTo>
                    <a:pt x="74" y="739"/>
                  </a:lnTo>
                  <a:lnTo>
                    <a:pt x="74" y="742"/>
                  </a:lnTo>
                  <a:lnTo>
                    <a:pt x="70" y="746"/>
                  </a:lnTo>
                  <a:lnTo>
                    <a:pt x="70" y="746"/>
                  </a:lnTo>
                  <a:lnTo>
                    <a:pt x="69" y="752"/>
                  </a:lnTo>
                  <a:lnTo>
                    <a:pt x="69" y="759"/>
                  </a:lnTo>
                  <a:lnTo>
                    <a:pt x="69" y="759"/>
                  </a:lnTo>
                  <a:lnTo>
                    <a:pt x="67" y="763"/>
                  </a:lnTo>
                  <a:lnTo>
                    <a:pt x="61" y="765"/>
                  </a:lnTo>
                  <a:lnTo>
                    <a:pt x="57" y="766"/>
                  </a:lnTo>
                  <a:lnTo>
                    <a:pt x="54" y="770"/>
                  </a:lnTo>
                  <a:lnTo>
                    <a:pt x="54" y="770"/>
                  </a:lnTo>
                  <a:lnTo>
                    <a:pt x="55" y="772"/>
                  </a:lnTo>
                  <a:lnTo>
                    <a:pt x="55" y="772"/>
                  </a:lnTo>
                  <a:lnTo>
                    <a:pt x="55" y="772"/>
                  </a:lnTo>
                  <a:lnTo>
                    <a:pt x="52" y="778"/>
                  </a:lnTo>
                  <a:lnTo>
                    <a:pt x="50" y="783"/>
                  </a:lnTo>
                  <a:lnTo>
                    <a:pt x="50" y="783"/>
                  </a:lnTo>
                  <a:lnTo>
                    <a:pt x="50" y="789"/>
                  </a:lnTo>
                  <a:lnTo>
                    <a:pt x="50" y="798"/>
                  </a:lnTo>
                  <a:lnTo>
                    <a:pt x="50" y="798"/>
                  </a:lnTo>
                  <a:lnTo>
                    <a:pt x="52" y="800"/>
                  </a:lnTo>
                  <a:lnTo>
                    <a:pt x="55" y="804"/>
                  </a:lnTo>
                  <a:lnTo>
                    <a:pt x="61" y="804"/>
                  </a:lnTo>
                  <a:lnTo>
                    <a:pt x="67" y="804"/>
                  </a:lnTo>
                  <a:lnTo>
                    <a:pt x="67" y="804"/>
                  </a:lnTo>
                  <a:lnTo>
                    <a:pt x="72" y="806"/>
                  </a:lnTo>
                  <a:lnTo>
                    <a:pt x="78" y="804"/>
                  </a:lnTo>
                  <a:lnTo>
                    <a:pt x="89" y="802"/>
                  </a:lnTo>
                  <a:lnTo>
                    <a:pt x="89" y="802"/>
                  </a:lnTo>
                  <a:lnTo>
                    <a:pt x="91" y="800"/>
                  </a:lnTo>
                  <a:lnTo>
                    <a:pt x="91" y="798"/>
                  </a:lnTo>
                  <a:lnTo>
                    <a:pt x="91" y="798"/>
                  </a:lnTo>
                  <a:lnTo>
                    <a:pt x="93" y="798"/>
                  </a:lnTo>
                  <a:lnTo>
                    <a:pt x="95" y="800"/>
                  </a:lnTo>
                  <a:lnTo>
                    <a:pt x="95" y="800"/>
                  </a:lnTo>
                  <a:lnTo>
                    <a:pt x="98" y="796"/>
                  </a:lnTo>
                  <a:lnTo>
                    <a:pt x="100" y="794"/>
                  </a:lnTo>
                  <a:lnTo>
                    <a:pt x="102" y="793"/>
                  </a:lnTo>
                  <a:lnTo>
                    <a:pt x="102" y="793"/>
                  </a:lnTo>
                  <a:lnTo>
                    <a:pt x="106" y="781"/>
                  </a:lnTo>
                  <a:lnTo>
                    <a:pt x="106" y="781"/>
                  </a:lnTo>
                  <a:lnTo>
                    <a:pt x="111" y="781"/>
                  </a:lnTo>
                  <a:lnTo>
                    <a:pt x="119" y="780"/>
                  </a:lnTo>
                  <a:lnTo>
                    <a:pt x="126" y="776"/>
                  </a:lnTo>
                  <a:lnTo>
                    <a:pt x="126" y="776"/>
                  </a:lnTo>
                  <a:lnTo>
                    <a:pt x="128" y="772"/>
                  </a:lnTo>
                  <a:lnTo>
                    <a:pt x="128" y="765"/>
                  </a:lnTo>
                  <a:lnTo>
                    <a:pt x="126" y="757"/>
                  </a:lnTo>
                  <a:lnTo>
                    <a:pt x="124" y="752"/>
                  </a:lnTo>
                  <a:lnTo>
                    <a:pt x="124" y="752"/>
                  </a:lnTo>
                  <a:lnTo>
                    <a:pt x="126" y="750"/>
                  </a:lnTo>
                  <a:lnTo>
                    <a:pt x="126" y="748"/>
                  </a:lnTo>
                  <a:lnTo>
                    <a:pt x="124" y="742"/>
                  </a:lnTo>
                  <a:lnTo>
                    <a:pt x="124" y="742"/>
                  </a:lnTo>
                  <a:lnTo>
                    <a:pt x="126" y="740"/>
                  </a:lnTo>
                  <a:lnTo>
                    <a:pt x="128" y="739"/>
                  </a:lnTo>
                  <a:lnTo>
                    <a:pt x="128" y="739"/>
                  </a:lnTo>
                  <a:lnTo>
                    <a:pt x="128" y="727"/>
                  </a:lnTo>
                  <a:lnTo>
                    <a:pt x="126" y="720"/>
                  </a:lnTo>
                  <a:lnTo>
                    <a:pt x="126" y="720"/>
                  </a:lnTo>
                  <a:lnTo>
                    <a:pt x="126" y="718"/>
                  </a:lnTo>
                  <a:lnTo>
                    <a:pt x="124" y="718"/>
                  </a:lnTo>
                  <a:lnTo>
                    <a:pt x="124" y="718"/>
                  </a:lnTo>
                  <a:lnTo>
                    <a:pt x="128" y="713"/>
                  </a:lnTo>
                  <a:lnTo>
                    <a:pt x="128" y="709"/>
                  </a:lnTo>
                  <a:lnTo>
                    <a:pt x="128" y="696"/>
                  </a:lnTo>
                  <a:lnTo>
                    <a:pt x="126" y="685"/>
                  </a:lnTo>
                  <a:lnTo>
                    <a:pt x="126" y="672"/>
                  </a:lnTo>
                  <a:lnTo>
                    <a:pt x="126" y="672"/>
                  </a:lnTo>
                  <a:lnTo>
                    <a:pt x="126" y="655"/>
                  </a:lnTo>
                  <a:lnTo>
                    <a:pt x="128" y="638"/>
                  </a:lnTo>
                  <a:lnTo>
                    <a:pt x="128" y="638"/>
                  </a:lnTo>
                  <a:lnTo>
                    <a:pt x="128" y="618"/>
                  </a:lnTo>
                  <a:lnTo>
                    <a:pt x="128" y="618"/>
                  </a:lnTo>
                  <a:lnTo>
                    <a:pt x="128" y="605"/>
                  </a:lnTo>
                  <a:lnTo>
                    <a:pt x="126" y="593"/>
                  </a:lnTo>
                  <a:lnTo>
                    <a:pt x="126" y="593"/>
                  </a:lnTo>
                  <a:lnTo>
                    <a:pt x="130" y="586"/>
                  </a:lnTo>
                  <a:lnTo>
                    <a:pt x="130" y="586"/>
                  </a:lnTo>
                  <a:lnTo>
                    <a:pt x="130" y="573"/>
                  </a:lnTo>
                  <a:lnTo>
                    <a:pt x="130" y="573"/>
                  </a:lnTo>
                  <a:lnTo>
                    <a:pt x="134" y="564"/>
                  </a:lnTo>
                  <a:lnTo>
                    <a:pt x="134" y="564"/>
                  </a:lnTo>
                  <a:lnTo>
                    <a:pt x="134" y="547"/>
                  </a:lnTo>
                  <a:lnTo>
                    <a:pt x="134" y="547"/>
                  </a:lnTo>
                  <a:lnTo>
                    <a:pt x="135" y="532"/>
                  </a:lnTo>
                  <a:lnTo>
                    <a:pt x="139" y="517"/>
                  </a:lnTo>
                  <a:lnTo>
                    <a:pt x="139" y="517"/>
                  </a:lnTo>
                  <a:lnTo>
                    <a:pt x="141" y="502"/>
                  </a:lnTo>
                  <a:lnTo>
                    <a:pt x="143" y="487"/>
                  </a:lnTo>
                  <a:lnTo>
                    <a:pt x="143" y="487"/>
                  </a:lnTo>
                  <a:lnTo>
                    <a:pt x="147" y="478"/>
                  </a:lnTo>
                  <a:lnTo>
                    <a:pt x="147" y="478"/>
                  </a:lnTo>
                  <a:lnTo>
                    <a:pt x="145" y="473"/>
                  </a:lnTo>
                  <a:lnTo>
                    <a:pt x="145" y="473"/>
                  </a:lnTo>
                  <a:lnTo>
                    <a:pt x="147" y="478"/>
                  </a:lnTo>
                  <a:lnTo>
                    <a:pt x="147" y="478"/>
                  </a:lnTo>
                  <a:lnTo>
                    <a:pt x="149" y="486"/>
                  </a:lnTo>
                  <a:lnTo>
                    <a:pt x="152" y="493"/>
                  </a:lnTo>
                  <a:lnTo>
                    <a:pt x="152" y="493"/>
                  </a:lnTo>
                  <a:lnTo>
                    <a:pt x="152" y="499"/>
                  </a:lnTo>
                  <a:lnTo>
                    <a:pt x="150" y="504"/>
                  </a:lnTo>
                  <a:lnTo>
                    <a:pt x="150" y="510"/>
                  </a:lnTo>
                  <a:lnTo>
                    <a:pt x="150" y="517"/>
                  </a:lnTo>
                  <a:lnTo>
                    <a:pt x="150" y="517"/>
                  </a:lnTo>
                  <a:lnTo>
                    <a:pt x="149" y="510"/>
                  </a:lnTo>
                  <a:lnTo>
                    <a:pt x="149" y="508"/>
                  </a:lnTo>
                  <a:lnTo>
                    <a:pt x="147" y="506"/>
                  </a:lnTo>
                  <a:lnTo>
                    <a:pt x="147" y="506"/>
                  </a:lnTo>
                  <a:lnTo>
                    <a:pt x="145" y="508"/>
                  </a:lnTo>
                  <a:lnTo>
                    <a:pt x="145" y="510"/>
                  </a:lnTo>
                  <a:lnTo>
                    <a:pt x="147" y="517"/>
                  </a:lnTo>
                  <a:lnTo>
                    <a:pt x="147" y="517"/>
                  </a:lnTo>
                  <a:lnTo>
                    <a:pt x="147" y="521"/>
                  </a:lnTo>
                  <a:lnTo>
                    <a:pt x="147" y="527"/>
                  </a:lnTo>
                  <a:lnTo>
                    <a:pt x="147" y="527"/>
                  </a:lnTo>
                  <a:lnTo>
                    <a:pt x="152" y="528"/>
                  </a:lnTo>
                  <a:lnTo>
                    <a:pt x="152" y="528"/>
                  </a:lnTo>
                  <a:lnTo>
                    <a:pt x="152" y="554"/>
                  </a:lnTo>
                  <a:lnTo>
                    <a:pt x="152" y="582"/>
                  </a:lnTo>
                  <a:lnTo>
                    <a:pt x="152" y="582"/>
                  </a:lnTo>
                  <a:lnTo>
                    <a:pt x="171" y="582"/>
                  </a:lnTo>
                  <a:lnTo>
                    <a:pt x="171" y="582"/>
                  </a:lnTo>
                  <a:lnTo>
                    <a:pt x="173" y="579"/>
                  </a:lnTo>
                  <a:lnTo>
                    <a:pt x="171" y="577"/>
                  </a:lnTo>
                  <a:lnTo>
                    <a:pt x="171" y="577"/>
                  </a:lnTo>
                  <a:lnTo>
                    <a:pt x="175" y="590"/>
                  </a:lnTo>
                  <a:lnTo>
                    <a:pt x="176" y="605"/>
                  </a:lnTo>
                  <a:lnTo>
                    <a:pt x="178" y="640"/>
                  </a:lnTo>
                  <a:lnTo>
                    <a:pt x="178" y="640"/>
                  </a:lnTo>
                  <a:lnTo>
                    <a:pt x="180" y="660"/>
                  </a:lnTo>
                  <a:lnTo>
                    <a:pt x="184" y="681"/>
                  </a:lnTo>
                  <a:lnTo>
                    <a:pt x="184" y="681"/>
                  </a:lnTo>
                  <a:lnTo>
                    <a:pt x="186" y="698"/>
                  </a:lnTo>
                  <a:lnTo>
                    <a:pt x="186" y="713"/>
                  </a:lnTo>
                  <a:lnTo>
                    <a:pt x="186" y="713"/>
                  </a:lnTo>
                  <a:lnTo>
                    <a:pt x="184" y="720"/>
                  </a:lnTo>
                  <a:lnTo>
                    <a:pt x="184" y="729"/>
                  </a:lnTo>
                  <a:lnTo>
                    <a:pt x="184" y="729"/>
                  </a:lnTo>
                  <a:lnTo>
                    <a:pt x="184" y="733"/>
                  </a:lnTo>
                  <a:lnTo>
                    <a:pt x="186" y="737"/>
                  </a:lnTo>
                  <a:lnTo>
                    <a:pt x="186" y="737"/>
                  </a:lnTo>
                  <a:lnTo>
                    <a:pt x="186" y="742"/>
                  </a:lnTo>
                  <a:lnTo>
                    <a:pt x="186" y="746"/>
                  </a:lnTo>
                  <a:lnTo>
                    <a:pt x="188" y="748"/>
                  </a:lnTo>
                  <a:lnTo>
                    <a:pt x="188" y="748"/>
                  </a:lnTo>
                  <a:lnTo>
                    <a:pt x="186" y="750"/>
                  </a:lnTo>
                  <a:lnTo>
                    <a:pt x="184" y="753"/>
                  </a:lnTo>
                  <a:lnTo>
                    <a:pt x="182" y="761"/>
                  </a:lnTo>
                  <a:lnTo>
                    <a:pt x="184" y="768"/>
                  </a:lnTo>
                  <a:lnTo>
                    <a:pt x="188" y="774"/>
                  </a:lnTo>
                  <a:lnTo>
                    <a:pt x="188" y="774"/>
                  </a:lnTo>
                  <a:lnTo>
                    <a:pt x="189" y="776"/>
                  </a:lnTo>
                  <a:lnTo>
                    <a:pt x="195" y="778"/>
                  </a:lnTo>
                  <a:lnTo>
                    <a:pt x="204" y="778"/>
                  </a:lnTo>
                  <a:lnTo>
                    <a:pt x="204" y="778"/>
                  </a:lnTo>
                  <a:lnTo>
                    <a:pt x="210" y="789"/>
                  </a:lnTo>
                  <a:lnTo>
                    <a:pt x="214" y="793"/>
                  </a:lnTo>
                  <a:lnTo>
                    <a:pt x="217" y="793"/>
                  </a:lnTo>
                  <a:lnTo>
                    <a:pt x="221" y="793"/>
                  </a:lnTo>
                  <a:lnTo>
                    <a:pt x="221" y="793"/>
                  </a:lnTo>
                  <a:lnTo>
                    <a:pt x="223" y="796"/>
                  </a:lnTo>
                  <a:lnTo>
                    <a:pt x="225" y="796"/>
                  </a:lnTo>
                  <a:lnTo>
                    <a:pt x="232" y="796"/>
                  </a:lnTo>
                  <a:lnTo>
                    <a:pt x="232" y="796"/>
                  </a:lnTo>
                  <a:lnTo>
                    <a:pt x="240" y="798"/>
                  </a:lnTo>
                  <a:lnTo>
                    <a:pt x="243" y="798"/>
                  </a:lnTo>
                  <a:lnTo>
                    <a:pt x="245" y="796"/>
                  </a:lnTo>
                  <a:lnTo>
                    <a:pt x="245" y="796"/>
                  </a:lnTo>
                  <a:lnTo>
                    <a:pt x="251" y="796"/>
                  </a:lnTo>
                  <a:lnTo>
                    <a:pt x="256" y="794"/>
                  </a:lnTo>
                  <a:lnTo>
                    <a:pt x="260" y="791"/>
                  </a:lnTo>
                  <a:lnTo>
                    <a:pt x="262" y="787"/>
                  </a:lnTo>
                  <a:lnTo>
                    <a:pt x="262" y="787"/>
                  </a:lnTo>
                  <a:lnTo>
                    <a:pt x="260" y="783"/>
                  </a:lnTo>
                  <a:lnTo>
                    <a:pt x="260" y="783"/>
                  </a:lnTo>
                  <a:lnTo>
                    <a:pt x="260" y="780"/>
                  </a:lnTo>
                  <a:lnTo>
                    <a:pt x="260" y="776"/>
                  </a:lnTo>
                  <a:lnTo>
                    <a:pt x="260" y="776"/>
                  </a:lnTo>
                  <a:lnTo>
                    <a:pt x="258" y="774"/>
                  </a:lnTo>
                  <a:lnTo>
                    <a:pt x="258" y="774"/>
                  </a:lnTo>
                  <a:lnTo>
                    <a:pt x="256" y="768"/>
                  </a:lnTo>
                  <a:lnTo>
                    <a:pt x="256" y="768"/>
                  </a:lnTo>
                  <a:lnTo>
                    <a:pt x="253" y="765"/>
                  </a:lnTo>
                  <a:lnTo>
                    <a:pt x="253" y="765"/>
                  </a:lnTo>
                  <a:lnTo>
                    <a:pt x="253" y="761"/>
                  </a:lnTo>
                  <a:lnTo>
                    <a:pt x="251" y="757"/>
                  </a:lnTo>
                  <a:lnTo>
                    <a:pt x="251" y="757"/>
                  </a:lnTo>
                  <a:lnTo>
                    <a:pt x="247" y="755"/>
                  </a:lnTo>
                  <a:lnTo>
                    <a:pt x="243" y="753"/>
                  </a:lnTo>
                  <a:lnTo>
                    <a:pt x="243" y="753"/>
                  </a:lnTo>
                  <a:lnTo>
                    <a:pt x="247" y="742"/>
                  </a:lnTo>
                  <a:lnTo>
                    <a:pt x="249" y="727"/>
                  </a:lnTo>
                  <a:lnTo>
                    <a:pt x="249" y="727"/>
                  </a:lnTo>
                  <a:lnTo>
                    <a:pt x="253" y="722"/>
                  </a:lnTo>
                  <a:lnTo>
                    <a:pt x="253" y="718"/>
                  </a:lnTo>
                  <a:lnTo>
                    <a:pt x="249" y="716"/>
                  </a:lnTo>
                  <a:lnTo>
                    <a:pt x="249" y="716"/>
                  </a:lnTo>
                  <a:lnTo>
                    <a:pt x="247" y="701"/>
                  </a:lnTo>
                  <a:lnTo>
                    <a:pt x="245" y="685"/>
                  </a:lnTo>
                  <a:lnTo>
                    <a:pt x="245" y="668"/>
                  </a:lnTo>
                  <a:lnTo>
                    <a:pt x="242" y="651"/>
                  </a:lnTo>
                  <a:lnTo>
                    <a:pt x="242" y="651"/>
                  </a:lnTo>
                  <a:lnTo>
                    <a:pt x="236" y="621"/>
                  </a:lnTo>
                  <a:lnTo>
                    <a:pt x="234" y="607"/>
                  </a:lnTo>
                  <a:lnTo>
                    <a:pt x="234" y="592"/>
                  </a:lnTo>
                  <a:lnTo>
                    <a:pt x="234" y="592"/>
                  </a:lnTo>
                  <a:lnTo>
                    <a:pt x="232" y="567"/>
                  </a:lnTo>
                  <a:lnTo>
                    <a:pt x="230" y="545"/>
                  </a:lnTo>
                  <a:lnTo>
                    <a:pt x="230" y="545"/>
                  </a:lnTo>
                  <a:lnTo>
                    <a:pt x="229" y="515"/>
                  </a:lnTo>
                  <a:lnTo>
                    <a:pt x="229" y="500"/>
                  </a:lnTo>
                  <a:lnTo>
                    <a:pt x="230" y="484"/>
                  </a:lnTo>
                  <a:lnTo>
                    <a:pt x="230" y="484"/>
                  </a:lnTo>
                  <a:lnTo>
                    <a:pt x="245" y="480"/>
                  </a:lnTo>
                  <a:lnTo>
                    <a:pt x="245" y="480"/>
                  </a:lnTo>
                  <a:lnTo>
                    <a:pt x="251" y="471"/>
                  </a:lnTo>
                  <a:lnTo>
                    <a:pt x="253" y="465"/>
                  </a:lnTo>
                  <a:lnTo>
                    <a:pt x="253" y="460"/>
                  </a:lnTo>
                  <a:lnTo>
                    <a:pt x="253" y="460"/>
                  </a:lnTo>
                  <a:lnTo>
                    <a:pt x="256" y="450"/>
                  </a:lnTo>
                  <a:lnTo>
                    <a:pt x="255" y="441"/>
                  </a:lnTo>
                  <a:lnTo>
                    <a:pt x="253" y="420"/>
                  </a:lnTo>
                  <a:lnTo>
                    <a:pt x="253" y="420"/>
                  </a:lnTo>
                  <a:lnTo>
                    <a:pt x="255" y="420"/>
                  </a:lnTo>
                  <a:lnTo>
                    <a:pt x="255" y="420"/>
                  </a:lnTo>
                  <a:lnTo>
                    <a:pt x="255" y="420"/>
                  </a:lnTo>
                  <a:lnTo>
                    <a:pt x="256" y="413"/>
                  </a:lnTo>
                  <a:lnTo>
                    <a:pt x="256" y="413"/>
                  </a:lnTo>
                  <a:lnTo>
                    <a:pt x="255" y="411"/>
                  </a:lnTo>
                  <a:lnTo>
                    <a:pt x="253" y="409"/>
                  </a:lnTo>
                  <a:lnTo>
                    <a:pt x="253" y="409"/>
                  </a:lnTo>
                  <a:lnTo>
                    <a:pt x="253" y="383"/>
                  </a:lnTo>
                  <a:lnTo>
                    <a:pt x="253" y="357"/>
                  </a:lnTo>
                  <a:lnTo>
                    <a:pt x="253" y="331"/>
                  </a:lnTo>
                  <a:lnTo>
                    <a:pt x="253" y="320"/>
                  </a:lnTo>
                  <a:lnTo>
                    <a:pt x="249" y="309"/>
                  </a:lnTo>
                  <a:lnTo>
                    <a:pt x="249" y="309"/>
                  </a:lnTo>
                  <a:lnTo>
                    <a:pt x="253" y="303"/>
                  </a:lnTo>
                  <a:lnTo>
                    <a:pt x="253" y="301"/>
                  </a:lnTo>
                  <a:lnTo>
                    <a:pt x="251" y="300"/>
                  </a:lnTo>
                  <a:lnTo>
                    <a:pt x="251" y="300"/>
                  </a:lnTo>
                  <a:lnTo>
                    <a:pt x="251" y="296"/>
                  </a:lnTo>
                  <a:lnTo>
                    <a:pt x="253" y="294"/>
                  </a:lnTo>
                  <a:lnTo>
                    <a:pt x="253" y="294"/>
                  </a:lnTo>
                  <a:lnTo>
                    <a:pt x="251" y="290"/>
                  </a:lnTo>
                  <a:lnTo>
                    <a:pt x="249" y="285"/>
                  </a:lnTo>
                  <a:lnTo>
                    <a:pt x="247" y="279"/>
                  </a:lnTo>
                  <a:lnTo>
                    <a:pt x="243" y="275"/>
                  </a:lnTo>
                  <a:lnTo>
                    <a:pt x="243" y="275"/>
                  </a:lnTo>
                  <a:lnTo>
                    <a:pt x="249" y="272"/>
                  </a:lnTo>
                  <a:lnTo>
                    <a:pt x="251" y="268"/>
                  </a:lnTo>
                  <a:lnTo>
                    <a:pt x="251" y="268"/>
                  </a:lnTo>
                  <a:lnTo>
                    <a:pt x="251" y="264"/>
                  </a:lnTo>
                  <a:lnTo>
                    <a:pt x="249" y="260"/>
                  </a:lnTo>
                  <a:lnTo>
                    <a:pt x="249" y="260"/>
                  </a:lnTo>
                  <a:lnTo>
                    <a:pt x="245" y="234"/>
                  </a:lnTo>
                  <a:lnTo>
                    <a:pt x="245" y="234"/>
                  </a:lnTo>
                  <a:lnTo>
                    <a:pt x="240" y="210"/>
                  </a:lnTo>
                  <a:lnTo>
                    <a:pt x="240" y="210"/>
                  </a:lnTo>
                  <a:lnTo>
                    <a:pt x="240" y="201"/>
                  </a:lnTo>
                  <a:lnTo>
                    <a:pt x="242" y="192"/>
                  </a:lnTo>
                  <a:lnTo>
                    <a:pt x="242" y="192"/>
                  </a:lnTo>
                  <a:lnTo>
                    <a:pt x="240" y="179"/>
                  </a:lnTo>
                  <a:lnTo>
                    <a:pt x="236" y="166"/>
                  </a:lnTo>
                  <a:lnTo>
                    <a:pt x="232" y="156"/>
                  </a:lnTo>
                  <a:lnTo>
                    <a:pt x="225" y="149"/>
                  </a:lnTo>
                  <a:lnTo>
                    <a:pt x="225" y="149"/>
                  </a:lnTo>
                  <a:lnTo>
                    <a:pt x="225" y="145"/>
                  </a:lnTo>
                  <a:lnTo>
                    <a:pt x="223" y="143"/>
                  </a:lnTo>
                  <a:lnTo>
                    <a:pt x="217" y="141"/>
                  </a:lnTo>
                  <a:lnTo>
                    <a:pt x="202" y="141"/>
                  </a:lnTo>
                  <a:lnTo>
                    <a:pt x="202" y="141"/>
                  </a:lnTo>
                  <a:lnTo>
                    <a:pt x="199" y="138"/>
                  </a:lnTo>
                  <a:lnTo>
                    <a:pt x="195" y="132"/>
                  </a:lnTo>
                  <a:lnTo>
                    <a:pt x="195" y="132"/>
                  </a:lnTo>
                  <a:lnTo>
                    <a:pt x="201" y="128"/>
                  </a:lnTo>
                  <a:lnTo>
                    <a:pt x="201" y="128"/>
                  </a:lnTo>
                  <a:lnTo>
                    <a:pt x="201" y="117"/>
                  </a:lnTo>
                  <a:lnTo>
                    <a:pt x="199" y="108"/>
                  </a:lnTo>
                  <a:lnTo>
                    <a:pt x="197" y="100"/>
                  </a:lnTo>
                  <a:lnTo>
                    <a:pt x="191" y="93"/>
                  </a:lnTo>
                  <a:lnTo>
                    <a:pt x="191" y="93"/>
                  </a:lnTo>
                  <a:lnTo>
                    <a:pt x="195" y="87"/>
                  </a:lnTo>
                  <a:lnTo>
                    <a:pt x="197" y="80"/>
                  </a:lnTo>
                  <a:lnTo>
                    <a:pt x="195" y="71"/>
                  </a:lnTo>
                  <a:lnTo>
                    <a:pt x="193" y="65"/>
                  </a:lnTo>
                  <a:lnTo>
                    <a:pt x="191" y="65"/>
                  </a:lnTo>
                  <a:lnTo>
                    <a:pt x="191" y="65"/>
                  </a:lnTo>
                  <a:lnTo>
                    <a:pt x="189" y="65"/>
                  </a:lnTo>
                  <a:lnTo>
                    <a:pt x="186" y="63"/>
                  </a:lnTo>
                  <a:lnTo>
                    <a:pt x="186" y="63"/>
                  </a:lnTo>
                  <a:lnTo>
                    <a:pt x="188" y="56"/>
                  </a:lnTo>
                  <a:lnTo>
                    <a:pt x="188" y="50"/>
                  </a:lnTo>
                  <a:lnTo>
                    <a:pt x="186" y="47"/>
                  </a:lnTo>
                  <a:lnTo>
                    <a:pt x="180" y="41"/>
                  </a:lnTo>
                  <a:lnTo>
                    <a:pt x="175" y="39"/>
                  </a:lnTo>
                  <a:lnTo>
                    <a:pt x="167" y="37"/>
                  </a:lnTo>
                  <a:lnTo>
                    <a:pt x="158" y="37"/>
                  </a:lnTo>
                  <a:lnTo>
                    <a:pt x="150" y="37"/>
                  </a:lnTo>
                  <a:lnTo>
                    <a:pt x="150" y="37"/>
                  </a:lnTo>
                  <a:lnTo>
                    <a:pt x="147" y="30"/>
                  </a:lnTo>
                  <a:lnTo>
                    <a:pt x="147" y="24"/>
                  </a:lnTo>
                  <a:lnTo>
                    <a:pt x="145" y="17"/>
                  </a:lnTo>
                  <a:lnTo>
                    <a:pt x="143" y="11"/>
                  </a:lnTo>
                  <a:lnTo>
                    <a:pt x="143" y="11"/>
                  </a:lnTo>
                  <a:lnTo>
                    <a:pt x="137" y="7"/>
                  </a:lnTo>
                  <a:lnTo>
                    <a:pt x="132" y="4"/>
                  </a:lnTo>
                  <a:lnTo>
                    <a:pt x="126" y="2"/>
                  </a:lnTo>
                  <a:lnTo>
                    <a:pt x="119" y="0"/>
                  </a:lnTo>
                  <a:lnTo>
                    <a:pt x="104" y="2"/>
                  </a:lnTo>
                  <a:lnTo>
                    <a:pt x="89" y="7"/>
                  </a:lnTo>
                  <a:lnTo>
                    <a:pt x="89" y="7"/>
                  </a:lnTo>
                  <a:lnTo>
                    <a:pt x="87" y="17"/>
                  </a:lnTo>
                  <a:lnTo>
                    <a:pt x="83" y="26"/>
                  </a:lnTo>
                  <a:lnTo>
                    <a:pt x="80" y="48"/>
                  </a:lnTo>
                  <a:lnTo>
                    <a:pt x="80" y="48"/>
                  </a:lnTo>
                  <a:lnTo>
                    <a:pt x="72" y="50"/>
                  </a:lnTo>
                  <a:lnTo>
                    <a:pt x="63" y="52"/>
                  </a:lnTo>
                  <a:lnTo>
                    <a:pt x="52" y="56"/>
                  </a:lnTo>
                  <a:lnTo>
                    <a:pt x="50" y="58"/>
                  </a:lnTo>
                  <a:lnTo>
                    <a:pt x="48" y="61"/>
                  </a:lnTo>
                  <a:lnTo>
                    <a:pt x="48" y="61"/>
                  </a:lnTo>
                  <a:lnTo>
                    <a:pt x="48" y="65"/>
                  </a:lnTo>
                  <a:lnTo>
                    <a:pt x="48" y="69"/>
                  </a:lnTo>
                  <a:lnTo>
                    <a:pt x="55" y="78"/>
                  </a:lnTo>
                  <a:lnTo>
                    <a:pt x="63" y="84"/>
                  </a:lnTo>
                  <a:lnTo>
                    <a:pt x="70" y="87"/>
                  </a:lnTo>
                  <a:lnTo>
                    <a:pt x="70" y="87"/>
                  </a:lnTo>
                  <a:lnTo>
                    <a:pt x="70" y="95"/>
                  </a:lnTo>
                  <a:lnTo>
                    <a:pt x="70" y="95"/>
                  </a:lnTo>
                  <a:lnTo>
                    <a:pt x="65" y="102"/>
                  </a:lnTo>
                  <a:lnTo>
                    <a:pt x="61" y="113"/>
                  </a:lnTo>
                  <a:lnTo>
                    <a:pt x="59" y="125"/>
                  </a:lnTo>
                  <a:lnTo>
                    <a:pt x="61" y="138"/>
                  </a:lnTo>
                  <a:lnTo>
                    <a:pt x="61" y="138"/>
                  </a:lnTo>
                  <a:lnTo>
                    <a:pt x="57" y="140"/>
                  </a:lnTo>
                  <a:lnTo>
                    <a:pt x="54" y="143"/>
                  </a:lnTo>
                  <a:lnTo>
                    <a:pt x="54" y="143"/>
                  </a:lnTo>
                  <a:lnTo>
                    <a:pt x="48" y="141"/>
                  </a:lnTo>
                  <a:lnTo>
                    <a:pt x="41" y="140"/>
                  </a:lnTo>
                  <a:lnTo>
                    <a:pt x="41" y="140"/>
                  </a:lnTo>
                  <a:lnTo>
                    <a:pt x="39" y="143"/>
                  </a:lnTo>
                  <a:lnTo>
                    <a:pt x="39" y="147"/>
                  </a:lnTo>
                  <a:lnTo>
                    <a:pt x="39" y="147"/>
                  </a:lnTo>
                  <a:lnTo>
                    <a:pt x="37" y="149"/>
                  </a:lnTo>
                  <a:lnTo>
                    <a:pt x="35" y="151"/>
                  </a:lnTo>
                  <a:lnTo>
                    <a:pt x="35" y="151"/>
                  </a:lnTo>
                  <a:lnTo>
                    <a:pt x="33" y="160"/>
                  </a:lnTo>
                  <a:lnTo>
                    <a:pt x="33" y="160"/>
                  </a:lnTo>
                  <a:lnTo>
                    <a:pt x="26" y="169"/>
                  </a:lnTo>
                  <a:lnTo>
                    <a:pt x="22" y="182"/>
                  </a:lnTo>
                  <a:lnTo>
                    <a:pt x="15" y="207"/>
                  </a:lnTo>
                  <a:lnTo>
                    <a:pt x="15" y="207"/>
                  </a:lnTo>
                  <a:lnTo>
                    <a:pt x="11" y="220"/>
                  </a:lnTo>
                  <a:lnTo>
                    <a:pt x="11" y="225"/>
                  </a:lnTo>
                  <a:lnTo>
                    <a:pt x="11" y="233"/>
                  </a:lnTo>
                  <a:lnTo>
                    <a:pt x="11" y="233"/>
                  </a:lnTo>
                  <a:lnTo>
                    <a:pt x="11" y="242"/>
                  </a:lnTo>
                  <a:lnTo>
                    <a:pt x="11" y="242"/>
                  </a:lnTo>
                  <a:lnTo>
                    <a:pt x="11" y="253"/>
                  </a:lnTo>
                  <a:lnTo>
                    <a:pt x="9" y="259"/>
                  </a:lnTo>
                  <a:lnTo>
                    <a:pt x="7" y="264"/>
                  </a:lnTo>
                  <a:lnTo>
                    <a:pt x="7" y="264"/>
                  </a:lnTo>
                  <a:lnTo>
                    <a:pt x="7" y="270"/>
                  </a:lnTo>
                  <a:lnTo>
                    <a:pt x="7" y="279"/>
                  </a:lnTo>
                  <a:lnTo>
                    <a:pt x="5" y="288"/>
                  </a:lnTo>
                  <a:lnTo>
                    <a:pt x="5" y="296"/>
                  </a:lnTo>
                  <a:lnTo>
                    <a:pt x="5" y="296"/>
                  </a:lnTo>
                  <a:lnTo>
                    <a:pt x="2" y="300"/>
                  </a:lnTo>
                  <a:lnTo>
                    <a:pt x="2" y="305"/>
                  </a:lnTo>
                  <a:lnTo>
                    <a:pt x="2" y="311"/>
                  </a:lnTo>
                  <a:lnTo>
                    <a:pt x="2" y="314"/>
                  </a:lnTo>
                  <a:lnTo>
                    <a:pt x="2" y="314"/>
                  </a:lnTo>
                  <a:lnTo>
                    <a:pt x="2" y="316"/>
                  </a:lnTo>
                  <a:lnTo>
                    <a:pt x="3" y="318"/>
                  </a:lnTo>
                  <a:lnTo>
                    <a:pt x="3" y="318"/>
                  </a:lnTo>
                  <a:lnTo>
                    <a:pt x="2" y="333"/>
                  </a:lnTo>
                  <a:lnTo>
                    <a:pt x="0" y="348"/>
                  </a:lnTo>
                  <a:lnTo>
                    <a:pt x="0" y="348"/>
                  </a:lnTo>
                  <a:lnTo>
                    <a:pt x="3" y="350"/>
                  </a:lnTo>
                  <a:lnTo>
                    <a:pt x="3" y="350"/>
                  </a:lnTo>
                  <a:close/>
                  <a:moveTo>
                    <a:pt x="212" y="367"/>
                  </a:moveTo>
                  <a:lnTo>
                    <a:pt x="212" y="367"/>
                  </a:lnTo>
                  <a:lnTo>
                    <a:pt x="208" y="353"/>
                  </a:lnTo>
                  <a:lnTo>
                    <a:pt x="208" y="353"/>
                  </a:lnTo>
                  <a:lnTo>
                    <a:pt x="210" y="352"/>
                  </a:lnTo>
                  <a:lnTo>
                    <a:pt x="210" y="350"/>
                  </a:lnTo>
                  <a:lnTo>
                    <a:pt x="210" y="350"/>
                  </a:lnTo>
                  <a:lnTo>
                    <a:pt x="210" y="348"/>
                  </a:lnTo>
                  <a:lnTo>
                    <a:pt x="210" y="346"/>
                  </a:lnTo>
                  <a:lnTo>
                    <a:pt x="210" y="346"/>
                  </a:lnTo>
                  <a:lnTo>
                    <a:pt x="210" y="346"/>
                  </a:lnTo>
                  <a:lnTo>
                    <a:pt x="212" y="353"/>
                  </a:lnTo>
                  <a:lnTo>
                    <a:pt x="212" y="357"/>
                  </a:lnTo>
                  <a:lnTo>
                    <a:pt x="210" y="361"/>
                  </a:lnTo>
                  <a:lnTo>
                    <a:pt x="210" y="361"/>
                  </a:lnTo>
                  <a:lnTo>
                    <a:pt x="217" y="365"/>
                  </a:lnTo>
                  <a:lnTo>
                    <a:pt x="217" y="365"/>
                  </a:lnTo>
                  <a:lnTo>
                    <a:pt x="217" y="359"/>
                  </a:lnTo>
                  <a:lnTo>
                    <a:pt x="219" y="355"/>
                  </a:lnTo>
                  <a:lnTo>
                    <a:pt x="219" y="355"/>
                  </a:lnTo>
                  <a:lnTo>
                    <a:pt x="225" y="380"/>
                  </a:lnTo>
                  <a:lnTo>
                    <a:pt x="230" y="406"/>
                  </a:lnTo>
                  <a:lnTo>
                    <a:pt x="230" y="406"/>
                  </a:lnTo>
                  <a:lnTo>
                    <a:pt x="229" y="409"/>
                  </a:lnTo>
                  <a:lnTo>
                    <a:pt x="227" y="411"/>
                  </a:lnTo>
                  <a:lnTo>
                    <a:pt x="227" y="415"/>
                  </a:lnTo>
                  <a:lnTo>
                    <a:pt x="225" y="417"/>
                  </a:lnTo>
                  <a:lnTo>
                    <a:pt x="225" y="417"/>
                  </a:lnTo>
                  <a:lnTo>
                    <a:pt x="225" y="415"/>
                  </a:lnTo>
                  <a:lnTo>
                    <a:pt x="225" y="413"/>
                  </a:lnTo>
                  <a:lnTo>
                    <a:pt x="223" y="411"/>
                  </a:lnTo>
                  <a:lnTo>
                    <a:pt x="225" y="409"/>
                  </a:lnTo>
                  <a:lnTo>
                    <a:pt x="225" y="409"/>
                  </a:lnTo>
                  <a:lnTo>
                    <a:pt x="223" y="409"/>
                  </a:lnTo>
                  <a:lnTo>
                    <a:pt x="221" y="407"/>
                  </a:lnTo>
                  <a:lnTo>
                    <a:pt x="221" y="404"/>
                  </a:lnTo>
                  <a:lnTo>
                    <a:pt x="221" y="404"/>
                  </a:lnTo>
                  <a:lnTo>
                    <a:pt x="219" y="394"/>
                  </a:lnTo>
                  <a:lnTo>
                    <a:pt x="215" y="385"/>
                  </a:lnTo>
                  <a:lnTo>
                    <a:pt x="212" y="378"/>
                  </a:lnTo>
                  <a:lnTo>
                    <a:pt x="210" y="370"/>
                  </a:lnTo>
                  <a:lnTo>
                    <a:pt x="210" y="370"/>
                  </a:lnTo>
                  <a:lnTo>
                    <a:pt x="210" y="367"/>
                  </a:lnTo>
                  <a:lnTo>
                    <a:pt x="212" y="367"/>
                  </a:lnTo>
                  <a:lnTo>
                    <a:pt x="212" y="367"/>
                  </a:lnTo>
                  <a:close/>
                  <a:moveTo>
                    <a:pt x="29" y="378"/>
                  </a:moveTo>
                  <a:lnTo>
                    <a:pt x="29" y="378"/>
                  </a:lnTo>
                  <a:lnTo>
                    <a:pt x="29" y="383"/>
                  </a:lnTo>
                  <a:lnTo>
                    <a:pt x="31" y="389"/>
                  </a:lnTo>
                  <a:lnTo>
                    <a:pt x="33" y="394"/>
                  </a:lnTo>
                  <a:lnTo>
                    <a:pt x="31" y="402"/>
                  </a:lnTo>
                  <a:lnTo>
                    <a:pt x="31" y="402"/>
                  </a:lnTo>
                  <a:lnTo>
                    <a:pt x="33" y="402"/>
                  </a:lnTo>
                  <a:lnTo>
                    <a:pt x="35" y="402"/>
                  </a:lnTo>
                  <a:lnTo>
                    <a:pt x="35" y="402"/>
                  </a:lnTo>
                  <a:lnTo>
                    <a:pt x="37" y="411"/>
                  </a:lnTo>
                  <a:lnTo>
                    <a:pt x="39" y="415"/>
                  </a:lnTo>
                  <a:lnTo>
                    <a:pt x="41" y="417"/>
                  </a:lnTo>
                  <a:lnTo>
                    <a:pt x="41" y="417"/>
                  </a:lnTo>
                  <a:lnTo>
                    <a:pt x="41" y="419"/>
                  </a:lnTo>
                  <a:lnTo>
                    <a:pt x="41" y="420"/>
                  </a:lnTo>
                  <a:lnTo>
                    <a:pt x="42" y="424"/>
                  </a:lnTo>
                  <a:lnTo>
                    <a:pt x="42" y="424"/>
                  </a:lnTo>
                  <a:lnTo>
                    <a:pt x="42" y="428"/>
                  </a:lnTo>
                  <a:lnTo>
                    <a:pt x="42" y="433"/>
                  </a:lnTo>
                  <a:lnTo>
                    <a:pt x="41" y="437"/>
                  </a:lnTo>
                  <a:lnTo>
                    <a:pt x="39" y="441"/>
                  </a:lnTo>
                  <a:lnTo>
                    <a:pt x="39" y="441"/>
                  </a:lnTo>
                  <a:lnTo>
                    <a:pt x="37" y="430"/>
                  </a:lnTo>
                  <a:lnTo>
                    <a:pt x="37" y="430"/>
                  </a:lnTo>
                  <a:lnTo>
                    <a:pt x="35" y="424"/>
                  </a:lnTo>
                  <a:lnTo>
                    <a:pt x="31" y="420"/>
                  </a:lnTo>
                  <a:lnTo>
                    <a:pt x="28" y="413"/>
                  </a:lnTo>
                  <a:lnTo>
                    <a:pt x="28" y="413"/>
                  </a:lnTo>
                  <a:lnTo>
                    <a:pt x="26" y="404"/>
                  </a:lnTo>
                  <a:lnTo>
                    <a:pt x="26" y="396"/>
                  </a:lnTo>
                  <a:lnTo>
                    <a:pt x="29" y="378"/>
                  </a:lnTo>
                  <a:lnTo>
                    <a:pt x="29" y="37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77" name="Freeform 1554"/>
            <p:cNvSpPr>
              <a:spLocks noChangeAspect="1" noEditPoints="1"/>
            </p:cNvSpPr>
            <p:nvPr/>
          </p:nvSpPr>
          <p:spPr bwMode="auto">
            <a:xfrm>
              <a:off x="5137391" y="4010963"/>
              <a:ext cx="322679" cy="522000"/>
            </a:xfrm>
            <a:custGeom>
              <a:avLst/>
              <a:gdLst>
                <a:gd name="T0" fmla="*/ 54 w 497"/>
                <a:gd name="T1" fmla="*/ 309 h 804"/>
                <a:gd name="T2" fmla="*/ 48 w 497"/>
                <a:gd name="T3" fmla="*/ 374 h 804"/>
                <a:gd name="T4" fmla="*/ 37 w 497"/>
                <a:gd name="T5" fmla="*/ 292 h 804"/>
                <a:gd name="T6" fmla="*/ 54 w 497"/>
                <a:gd name="T7" fmla="*/ 197 h 804"/>
                <a:gd name="T8" fmla="*/ 134 w 497"/>
                <a:gd name="T9" fmla="*/ 141 h 804"/>
                <a:gd name="T10" fmla="*/ 132 w 497"/>
                <a:gd name="T11" fmla="*/ 117 h 804"/>
                <a:gd name="T12" fmla="*/ 123 w 497"/>
                <a:gd name="T13" fmla="*/ 76 h 804"/>
                <a:gd name="T14" fmla="*/ 147 w 497"/>
                <a:gd name="T15" fmla="*/ 35 h 804"/>
                <a:gd name="T16" fmla="*/ 184 w 497"/>
                <a:gd name="T17" fmla="*/ 34 h 804"/>
                <a:gd name="T18" fmla="*/ 216 w 497"/>
                <a:gd name="T19" fmla="*/ 67 h 804"/>
                <a:gd name="T20" fmla="*/ 205 w 497"/>
                <a:gd name="T21" fmla="*/ 121 h 804"/>
                <a:gd name="T22" fmla="*/ 195 w 497"/>
                <a:gd name="T23" fmla="*/ 149 h 804"/>
                <a:gd name="T24" fmla="*/ 257 w 497"/>
                <a:gd name="T25" fmla="*/ 177 h 804"/>
                <a:gd name="T26" fmla="*/ 324 w 497"/>
                <a:gd name="T27" fmla="*/ 123 h 804"/>
                <a:gd name="T28" fmla="*/ 313 w 497"/>
                <a:gd name="T29" fmla="*/ 80 h 804"/>
                <a:gd name="T30" fmla="*/ 303 w 497"/>
                <a:gd name="T31" fmla="*/ 32 h 804"/>
                <a:gd name="T32" fmla="*/ 357 w 497"/>
                <a:gd name="T33" fmla="*/ 0 h 804"/>
                <a:gd name="T34" fmla="*/ 398 w 497"/>
                <a:gd name="T35" fmla="*/ 50 h 804"/>
                <a:gd name="T36" fmla="*/ 396 w 497"/>
                <a:gd name="T37" fmla="*/ 91 h 804"/>
                <a:gd name="T38" fmla="*/ 376 w 497"/>
                <a:gd name="T39" fmla="*/ 119 h 804"/>
                <a:gd name="T40" fmla="*/ 447 w 497"/>
                <a:gd name="T41" fmla="*/ 162 h 804"/>
                <a:gd name="T42" fmla="*/ 493 w 497"/>
                <a:gd name="T43" fmla="*/ 268 h 804"/>
                <a:gd name="T44" fmla="*/ 487 w 497"/>
                <a:gd name="T45" fmla="*/ 331 h 804"/>
                <a:gd name="T46" fmla="*/ 489 w 497"/>
                <a:gd name="T47" fmla="*/ 367 h 804"/>
                <a:gd name="T48" fmla="*/ 486 w 497"/>
                <a:gd name="T49" fmla="*/ 394 h 804"/>
                <a:gd name="T50" fmla="*/ 471 w 497"/>
                <a:gd name="T51" fmla="*/ 506 h 804"/>
                <a:gd name="T52" fmla="*/ 461 w 497"/>
                <a:gd name="T53" fmla="*/ 657 h 804"/>
                <a:gd name="T54" fmla="*/ 454 w 497"/>
                <a:gd name="T55" fmla="*/ 791 h 804"/>
                <a:gd name="T56" fmla="*/ 443 w 497"/>
                <a:gd name="T57" fmla="*/ 789 h 804"/>
                <a:gd name="T58" fmla="*/ 454 w 497"/>
                <a:gd name="T59" fmla="*/ 608 h 804"/>
                <a:gd name="T60" fmla="*/ 461 w 497"/>
                <a:gd name="T61" fmla="*/ 456 h 804"/>
                <a:gd name="T62" fmla="*/ 454 w 497"/>
                <a:gd name="T63" fmla="*/ 396 h 804"/>
                <a:gd name="T64" fmla="*/ 460 w 497"/>
                <a:gd name="T65" fmla="*/ 348 h 804"/>
                <a:gd name="T66" fmla="*/ 458 w 497"/>
                <a:gd name="T67" fmla="*/ 294 h 804"/>
                <a:gd name="T68" fmla="*/ 433 w 497"/>
                <a:gd name="T69" fmla="*/ 275 h 804"/>
                <a:gd name="T70" fmla="*/ 422 w 497"/>
                <a:gd name="T71" fmla="*/ 296 h 804"/>
                <a:gd name="T72" fmla="*/ 428 w 497"/>
                <a:gd name="T73" fmla="*/ 339 h 804"/>
                <a:gd name="T74" fmla="*/ 426 w 497"/>
                <a:gd name="T75" fmla="*/ 435 h 804"/>
                <a:gd name="T76" fmla="*/ 383 w 497"/>
                <a:gd name="T77" fmla="*/ 627 h 804"/>
                <a:gd name="T78" fmla="*/ 372 w 497"/>
                <a:gd name="T79" fmla="*/ 735 h 804"/>
                <a:gd name="T80" fmla="*/ 339 w 497"/>
                <a:gd name="T81" fmla="*/ 755 h 804"/>
                <a:gd name="T82" fmla="*/ 337 w 497"/>
                <a:gd name="T83" fmla="*/ 683 h 804"/>
                <a:gd name="T84" fmla="*/ 322 w 497"/>
                <a:gd name="T85" fmla="*/ 701 h 804"/>
                <a:gd name="T86" fmla="*/ 320 w 497"/>
                <a:gd name="T87" fmla="*/ 759 h 804"/>
                <a:gd name="T88" fmla="*/ 266 w 497"/>
                <a:gd name="T89" fmla="*/ 774 h 804"/>
                <a:gd name="T90" fmla="*/ 283 w 497"/>
                <a:gd name="T91" fmla="*/ 687 h 804"/>
                <a:gd name="T92" fmla="*/ 272 w 497"/>
                <a:gd name="T93" fmla="*/ 530 h 804"/>
                <a:gd name="T94" fmla="*/ 264 w 497"/>
                <a:gd name="T95" fmla="*/ 359 h 804"/>
                <a:gd name="T96" fmla="*/ 260 w 497"/>
                <a:gd name="T97" fmla="*/ 335 h 804"/>
                <a:gd name="T98" fmla="*/ 240 w 497"/>
                <a:gd name="T99" fmla="*/ 424 h 804"/>
                <a:gd name="T100" fmla="*/ 199 w 497"/>
                <a:gd name="T101" fmla="*/ 575 h 804"/>
                <a:gd name="T102" fmla="*/ 162 w 497"/>
                <a:gd name="T103" fmla="*/ 700 h 804"/>
                <a:gd name="T104" fmla="*/ 160 w 497"/>
                <a:gd name="T105" fmla="*/ 746 h 804"/>
                <a:gd name="T106" fmla="*/ 134 w 497"/>
                <a:gd name="T107" fmla="*/ 711 h 804"/>
                <a:gd name="T108" fmla="*/ 138 w 497"/>
                <a:gd name="T109" fmla="*/ 592 h 804"/>
                <a:gd name="T110" fmla="*/ 127 w 497"/>
                <a:gd name="T111" fmla="*/ 714 h 804"/>
                <a:gd name="T112" fmla="*/ 127 w 497"/>
                <a:gd name="T113" fmla="*/ 776 h 804"/>
                <a:gd name="T114" fmla="*/ 84 w 497"/>
                <a:gd name="T115" fmla="*/ 761 h 804"/>
                <a:gd name="T116" fmla="*/ 95 w 497"/>
                <a:gd name="T117" fmla="*/ 698 h 804"/>
                <a:gd name="T118" fmla="*/ 74 w 497"/>
                <a:gd name="T119" fmla="*/ 508 h 804"/>
                <a:gd name="T120" fmla="*/ 2 w 497"/>
                <a:gd name="T121" fmla="*/ 473 h 804"/>
                <a:gd name="T122" fmla="*/ 26 w 497"/>
                <a:gd name="T123" fmla="*/ 38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7" h="804">
                  <a:moveTo>
                    <a:pt x="272" y="292"/>
                  </a:moveTo>
                  <a:lnTo>
                    <a:pt x="272" y="292"/>
                  </a:lnTo>
                  <a:lnTo>
                    <a:pt x="275" y="281"/>
                  </a:lnTo>
                  <a:lnTo>
                    <a:pt x="275" y="281"/>
                  </a:lnTo>
                  <a:lnTo>
                    <a:pt x="270" y="279"/>
                  </a:lnTo>
                  <a:lnTo>
                    <a:pt x="270" y="279"/>
                  </a:lnTo>
                  <a:lnTo>
                    <a:pt x="272" y="292"/>
                  </a:lnTo>
                  <a:lnTo>
                    <a:pt x="272" y="292"/>
                  </a:lnTo>
                  <a:close/>
                  <a:moveTo>
                    <a:pt x="63" y="324"/>
                  </a:moveTo>
                  <a:lnTo>
                    <a:pt x="63" y="324"/>
                  </a:lnTo>
                  <a:lnTo>
                    <a:pt x="65" y="316"/>
                  </a:lnTo>
                  <a:lnTo>
                    <a:pt x="65" y="316"/>
                  </a:lnTo>
                  <a:lnTo>
                    <a:pt x="54" y="309"/>
                  </a:lnTo>
                  <a:lnTo>
                    <a:pt x="54" y="309"/>
                  </a:lnTo>
                  <a:lnTo>
                    <a:pt x="56" y="331"/>
                  </a:lnTo>
                  <a:lnTo>
                    <a:pt x="56" y="331"/>
                  </a:lnTo>
                  <a:lnTo>
                    <a:pt x="56" y="350"/>
                  </a:lnTo>
                  <a:lnTo>
                    <a:pt x="56" y="350"/>
                  </a:lnTo>
                  <a:lnTo>
                    <a:pt x="63" y="324"/>
                  </a:lnTo>
                  <a:lnTo>
                    <a:pt x="63" y="324"/>
                  </a:lnTo>
                  <a:close/>
                  <a:moveTo>
                    <a:pt x="35" y="400"/>
                  </a:moveTo>
                  <a:lnTo>
                    <a:pt x="35" y="400"/>
                  </a:lnTo>
                  <a:lnTo>
                    <a:pt x="41" y="400"/>
                  </a:lnTo>
                  <a:lnTo>
                    <a:pt x="41" y="400"/>
                  </a:lnTo>
                  <a:lnTo>
                    <a:pt x="48" y="374"/>
                  </a:lnTo>
                  <a:lnTo>
                    <a:pt x="48" y="374"/>
                  </a:lnTo>
                  <a:lnTo>
                    <a:pt x="47" y="341"/>
                  </a:lnTo>
                  <a:lnTo>
                    <a:pt x="47" y="341"/>
                  </a:lnTo>
                  <a:lnTo>
                    <a:pt x="47" y="314"/>
                  </a:lnTo>
                  <a:lnTo>
                    <a:pt x="47" y="314"/>
                  </a:lnTo>
                  <a:lnTo>
                    <a:pt x="43" y="326"/>
                  </a:lnTo>
                  <a:lnTo>
                    <a:pt x="43" y="326"/>
                  </a:lnTo>
                  <a:lnTo>
                    <a:pt x="33" y="381"/>
                  </a:lnTo>
                  <a:lnTo>
                    <a:pt x="33" y="381"/>
                  </a:lnTo>
                  <a:lnTo>
                    <a:pt x="32" y="400"/>
                  </a:lnTo>
                  <a:lnTo>
                    <a:pt x="32" y="400"/>
                  </a:lnTo>
                  <a:lnTo>
                    <a:pt x="35" y="400"/>
                  </a:lnTo>
                  <a:lnTo>
                    <a:pt x="35" y="400"/>
                  </a:lnTo>
                  <a:close/>
                  <a:moveTo>
                    <a:pt x="37" y="292"/>
                  </a:moveTo>
                  <a:lnTo>
                    <a:pt x="37" y="292"/>
                  </a:lnTo>
                  <a:lnTo>
                    <a:pt x="39" y="285"/>
                  </a:lnTo>
                  <a:lnTo>
                    <a:pt x="41" y="277"/>
                  </a:lnTo>
                  <a:lnTo>
                    <a:pt x="41" y="277"/>
                  </a:lnTo>
                  <a:lnTo>
                    <a:pt x="43" y="270"/>
                  </a:lnTo>
                  <a:lnTo>
                    <a:pt x="43" y="270"/>
                  </a:lnTo>
                  <a:lnTo>
                    <a:pt x="39" y="266"/>
                  </a:lnTo>
                  <a:lnTo>
                    <a:pt x="37" y="262"/>
                  </a:lnTo>
                  <a:lnTo>
                    <a:pt x="37" y="259"/>
                  </a:lnTo>
                  <a:lnTo>
                    <a:pt x="37" y="259"/>
                  </a:lnTo>
                  <a:lnTo>
                    <a:pt x="48" y="220"/>
                  </a:lnTo>
                  <a:lnTo>
                    <a:pt x="48" y="220"/>
                  </a:lnTo>
                  <a:lnTo>
                    <a:pt x="54" y="197"/>
                  </a:lnTo>
                  <a:lnTo>
                    <a:pt x="54" y="197"/>
                  </a:lnTo>
                  <a:lnTo>
                    <a:pt x="56" y="184"/>
                  </a:lnTo>
                  <a:lnTo>
                    <a:pt x="56" y="184"/>
                  </a:lnTo>
                  <a:lnTo>
                    <a:pt x="60" y="171"/>
                  </a:lnTo>
                  <a:lnTo>
                    <a:pt x="63" y="160"/>
                  </a:lnTo>
                  <a:lnTo>
                    <a:pt x="63" y="160"/>
                  </a:lnTo>
                  <a:lnTo>
                    <a:pt x="69" y="154"/>
                  </a:lnTo>
                  <a:lnTo>
                    <a:pt x="76" y="151"/>
                  </a:lnTo>
                  <a:lnTo>
                    <a:pt x="76" y="151"/>
                  </a:lnTo>
                  <a:lnTo>
                    <a:pt x="95" y="147"/>
                  </a:lnTo>
                  <a:lnTo>
                    <a:pt x="113" y="145"/>
                  </a:lnTo>
                  <a:lnTo>
                    <a:pt x="113" y="145"/>
                  </a:lnTo>
                  <a:lnTo>
                    <a:pt x="134" y="141"/>
                  </a:lnTo>
                  <a:lnTo>
                    <a:pt x="134" y="141"/>
                  </a:lnTo>
                  <a:lnTo>
                    <a:pt x="136" y="138"/>
                  </a:lnTo>
                  <a:lnTo>
                    <a:pt x="136" y="134"/>
                  </a:lnTo>
                  <a:lnTo>
                    <a:pt x="136" y="134"/>
                  </a:lnTo>
                  <a:lnTo>
                    <a:pt x="134" y="130"/>
                  </a:lnTo>
                  <a:lnTo>
                    <a:pt x="132" y="127"/>
                  </a:lnTo>
                  <a:lnTo>
                    <a:pt x="132" y="127"/>
                  </a:lnTo>
                  <a:lnTo>
                    <a:pt x="130" y="125"/>
                  </a:lnTo>
                  <a:lnTo>
                    <a:pt x="128" y="123"/>
                  </a:lnTo>
                  <a:lnTo>
                    <a:pt x="128" y="123"/>
                  </a:lnTo>
                  <a:lnTo>
                    <a:pt x="130" y="119"/>
                  </a:lnTo>
                  <a:lnTo>
                    <a:pt x="132" y="117"/>
                  </a:lnTo>
                  <a:lnTo>
                    <a:pt x="132" y="117"/>
                  </a:lnTo>
                  <a:lnTo>
                    <a:pt x="128" y="115"/>
                  </a:lnTo>
                  <a:lnTo>
                    <a:pt x="127" y="112"/>
                  </a:lnTo>
                  <a:lnTo>
                    <a:pt x="127" y="112"/>
                  </a:lnTo>
                  <a:lnTo>
                    <a:pt x="125" y="110"/>
                  </a:lnTo>
                  <a:lnTo>
                    <a:pt x="123" y="106"/>
                  </a:lnTo>
                  <a:lnTo>
                    <a:pt x="123" y="106"/>
                  </a:lnTo>
                  <a:lnTo>
                    <a:pt x="121" y="99"/>
                  </a:lnTo>
                  <a:lnTo>
                    <a:pt x="121" y="99"/>
                  </a:lnTo>
                  <a:lnTo>
                    <a:pt x="121" y="86"/>
                  </a:lnTo>
                  <a:lnTo>
                    <a:pt x="121" y="86"/>
                  </a:lnTo>
                  <a:lnTo>
                    <a:pt x="123" y="80"/>
                  </a:lnTo>
                  <a:lnTo>
                    <a:pt x="123" y="76"/>
                  </a:lnTo>
                  <a:lnTo>
                    <a:pt x="123" y="76"/>
                  </a:lnTo>
                  <a:lnTo>
                    <a:pt x="123" y="73"/>
                  </a:lnTo>
                  <a:lnTo>
                    <a:pt x="121" y="71"/>
                  </a:lnTo>
                  <a:lnTo>
                    <a:pt x="121" y="71"/>
                  </a:lnTo>
                  <a:lnTo>
                    <a:pt x="123" y="65"/>
                  </a:lnTo>
                  <a:lnTo>
                    <a:pt x="123" y="61"/>
                  </a:lnTo>
                  <a:lnTo>
                    <a:pt x="123" y="61"/>
                  </a:lnTo>
                  <a:lnTo>
                    <a:pt x="125" y="54"/>
                  </a:lnTo>
                  <a:lnTo>
                    <a:pt x="125" y="54"/>
                  </a:lnTo>
                  <a:lnTo>
                    <a:pt x="127" y="52"/>
                  </a:lnTo>
                  <a:lnTo>
                    <a:pt x="130" y="48"/>
                  </a:lnTo>
                  <a:lnTo>
                    <a:pt x="138" y="45"/>
                  </a:lnTo>
                  <a:lnTo>
                    <a:pt x="138" y="45"/>
                  </a:lnTo>
                  <a:lnTo>
                    <a:pt x="147" y="35"/>
                  </a:lnTo>
                  <a:lnTo>
                    <a:pt x="147" y="35"/>
                  </a:lnTo>
                  <a:lnTo>
                    <a:pt x="151" y="34"/>
                  </a:lnTo>
                  <a:lnTo>
                    <a:pt x="156" y="34"/>
                  </a:lnTo>
                  <a:lnTo>
                    <a:pt x="156" y="34"/>
                  </a:lnTo>
                  <a:lnTo>
                    <a:pt x="162" y="32"/>
                  </a:lnTo>
                  <a:lnTo>
                    <a:pt x="169" y="30"/>
                  </a:lnTo>
                  <a:lnTo>
                    <a:pt x="169" y="30"/>
                  </a:lnTo>
                  <a:lnTo>
                    <a:pt x="171" y="30"/>
                  </a:lnTo>
                  <a:lnTo>
                    <a:pt x="175" y="32"/>
                  </a:lnTo>
                  <a:lnTo>
                    <a:pt x="180" y="32"/>
                  </a:lnTo>
                  <a:lnTo>
                    <a:pt x="180" y="32"/>
                  </a:lnTo>
                  <a:lnTo>
                    <a:pt x="182" y="34"/>
                  </a:lnTo>
                  <a:lnTo>
                    <a:pt x="184" y="34"/>
                  </a:lnTo>
                  <a:lnTo>
                    <a:pt x="188" y="39"/>
                  </a:lnTo>
                  <a:lnTo>
                    <a:pt x="188" y="39"/>
                  </a:lnTo>
                  <a:lnTo>
                    <a:pt x="192" y="39"/>
                  </a:lnTo>
                  <a:lnTo>
                    <a:pt x="201" y="43"/>
                  </a:lnTo>
                  <a:lnTo>
                    <a:pt x="201" y="43"/>
                  </a:lnTo>
                  <a:lnTo>
                    <a:pt x="205" y="47"/>
                  </a:lnTo>
                  <a:lnTo>
                    <a:pt x="207" y="50"/>
                  </a:lnTo>
                  <a:lnTo>
                    <a:pt x="208" y="56"/>
                  </a:lnTo>
                  <a:lnTo>
                    <a:pt x="208" y="56"/>
                  </a:lnTo>
                  <a:lnTo>
                    <a:pt x="210" y="58"/>
                  </a:lnTo>
                  <a:lnTo>
                    <a:pt x="214" y="61"/>
                  </a:lnTo>
                  <a:lnTo>
                    <a:pt x="214" y="61"/>
                  </a:lnTo>
                  <a:lnTo>
                    <a:pt x="216" y="67"/>
                  </a:lnTo>
                  <a:lnTo>
                    <a:pt x="218" y="73"/>
                  </a:lnTo>
                  <a:lnTo>
                    <a:pt x="218" y="73"/>
                  </a:lnTo>
                  <a:lnTo>
                    <a:pt x="218" y="88"/>
                  </a:lnTo>
                  <a:lnTo>
                    <a:pt x="218" y="88"/>
                  </a:lnTo>
                  <a:lnTo>
                    <a:pt x="214" y="99"/>
                  </a:lnTo>
                  <a:lnTo>
                    <a:pt x="214" y="99"/>
                  </a:lnTo>
                  <a:lnTo>
                    <a:pt x="214" y="108"/>
                  </a:lnTo>
                  <a:lnTo>
                    <a:pt x="214" y="108"/>
                  </a:lnTo>
                  <a:lnTo>
                    <a:pt x="212" y="112"/>
                  </a:lnTo>
                  <a:lnTo>
                    <a:pt x="210" y="115"/>
                  </a:lnTo>
                  <a:lnTo>
                    <a:pt x="207" y="117"/>
                  </a:lnTo>
                  <a:lnTo>
                    <a:pt x="207" y="117"/>
                  </a:lnTo>
                  <a:lnTo>
                    <a:pt x="205" y="121"/>
                  </a:lnTo>
                  <a:lnTo>
                    <a:pt x="203" y="123"/>
                  </a:lnTo>
                  <a:lnTo>
                    <a:pt x="199" y="125"/>
                  </a:lnTo>
                  <a:lnTo>
                    <a:pt x="199" y="125"/>
                  </a:lnTo>
                  <a:lnTo>
                    <a:pt x="199" y="130"/>
                  </a:lnTo>
                  <a:lnTo>
                    <a:pt x="197" y="132"/>
                  </a:lnTo>
                  <a:lnTo>
                    <a:pt x="193" y="134"/>
                  </a:lnTo>
                  <a:lnTo>
                    <a:pt x="193" y="134"/>
                  </a:lnTo>
                  <a:lnTo>
                    <a:pt x="190" y="138"/>
                  </a:lnTo>
                  <a:lnTo>
                    <a:pt x="186" y="140"/>
                  </a:lnTo>
                  <a:lnTo>
                    <a:pt x="186" y="143"/>
                  </a:lnTo>
                  <a:lnTo>
                    <a:pt x="186" y="143"/>
                  </a:lnTo>
                  <a:lnTo>
                    <a:pt x="195" y="149"/>
                  </a:lnTo>
                  <a:lnTo>
                    <a:pt x="195" y="149"/>
                  </a:lnTo>
                  <a:lnTo>
                    <a:pt x="199" y="149"/>
                  </a:lnTo>
                  <a:lnTo>
                    <a:pt x="205" y="149"/>
                  </a:lnTo>
                  <a:lnTo>
                    <a:pt x="205" y="149"/>
                  </a:lnTo>
                  <a:lnTo>
                    <a:pt x="229" y="158"/>
                  </a:lnTo>
                  <a:lnTo>
                    <a:pt x="229" y="158"/>
                  </a:lnTo>
                  <a:lnTo>
                    <a:pt x="244" y="158"/>
                  </a:lnTo>
                  <a:lnTo>
                    <a:pt x="244" y="158"/>
                  </a:lnTo>
                  <a:lnTo>
                    <a:pt x="246" y="160"/>
                  </a:lnTo>
                  <a:lnTo>
                    <a:pt x="249" y="164"/>
                  </a:lnTo>
                  <a:lnTo>
                    <a:pt x="255" y="169"/>
                  </a:lnTo>
                  <a:lnTo>
                    <a:pt x="255" y="169"/>
                  </a:lnTo>
                  <a:lnTo>
                    <a:pt x="257" y="177"/>
                  </a:lnTo>
                  <a:lnTo>
                    <a:pt x="257" y="177"/>
                  </a:lnTo>
                  <a:lnTo>
                    <a:pt x="260" y="154"/>
                  </a:lnTo>
                  <a:lnTo>
                    <a:pt x="260" y="154"/>
                  </a:lnTo>
                  <a:lnTo>
                    <a:pt x="262" y="143"/>
                  </a:lnTo>
                  <a:lnTo>
                    <a:pt x="266" y="138"/>
                  </a:lnTo>
                  <a:lnTo>
                    <a:pt x="268" y="134"/>
                  </a:lnTo>
                  <a:lnTo>
                    <a:pt x="268" y="134"/>
                  </a:lnTo>
                  <a:lnTo>
                    <a:pt x="279" y="130"/>
                  </a:lnTo>
                  <a:lnTo>
                    <a:pt x="294" y="127"/>
                  </a:lnTo>
                  <a:lnTo>
                    <a:pt x="294" y="127"/>
                  </a:lnTo>
                  <a:lnTo>
                    <a:pt x="311" y="127"/>
                  </a:lnTo>
                  <a:lnTo>
                    <a:pt x="320" y="127"/>
                  </a:lnTo>
                  <a:lnTo>
                    <a:pt x="320" y="127"/>
                  </a:lnTo>
                  <a:lnTo>
                    <a:pt x="324" y="123"/>
                  </a:lnTo>
                  <a:lnTo>
                    <a:pt x="327" y="117"/>
                  </a:lnTo>
                  <a:lnTo>
                    <a:pt x="327" y="117"/>
                  </a:lnTo>
                  <a:lnTo>
                    <a:pt x="326" y="108"/>
                  </a:lnTo>
                  <a:lnTo>
                    <a:pt x="326" y="108"/>
                  </a:lnTo>
                  <a:lnTo>
                    <a:pt x="324" y="104"/>
                  </a:lnTo>
                  <a:lnTo>
                    <a:pt x="322" y="101"/>
                  </a:lnTo>
                  <a:lnTo>
                    <a:pt x="322" y="95"/>
                  </a:lnTo>
                  <a:lnTo>
                    <a:pt x="322" y="95"/>
                  </a:lnTo>
                  <a:lnTo>
                    <a:pt x="318" y="95"/>
                  </a:lnTo>
                  <a:lnTo>
                    <a:pt x="316" y="93"/>
                  </a:lnTo>
                  <a:lnTo>
                    <a:pt x="316" y="93"/>
                  </a:lnTo>
                  <a:lnTo>
                    <a:pt x="314" y="88"/>
                  </a:lnTo>
                  <a:lnTo>
                    <a:pt x="313" y="80"/>
                  </a:lnTo>
                  <a:lnTo>
                    <a:pt x="313" y="80"/>
                  </a:lnTo>
                  <a:lnTo>
                    <a:pt x="309" y="76"/>
                  </a:lnTo>
                  <a:lnTo>
                    <a:pt x="309" y="76"/>
                  </a:lnTo>
                  <a:lnTo>
                    <a:pt x="303" y="69"/>
                  </a:lnTo>
                  <a:lnTo>
                    <a:pt x="303" y="69"/>
                  </a:lnTo>
                  <a:lnTo>
                    <a:pt x="301" y="65"/>
                  </a:lnTo>
                  <a:lnTo>
                    <a:pt x="300" y="60"/>
                  </a:lnTo>
                  <a:lnTo>
                    <a:pt x="300" y="60"/>
                  </a:lnTo>
                  <a:lnTo>
                    <a:pt x="300" y="47"/>
                  </a:lnTo>
                  <a:lnTo>
                    <a:pt x="300" y="47"/>
                  </a:lnTo>
                  <a:lnTo>
                    <a:pt x="301" y="37"/>
                  </a:lnTo>
                  <a:lnTo>
                    <a:pt x="303" y="32"/>
                  </a:lnTo>
                  <a:lnTo>
                    <a:pt x="303" y="32"/>
                  </a:lnTo>
                  <a:lnTo>
                    <a:pt x="303" y="28"/>
                  </a:lnTo>
                  <a:lnTo>
                    <a:pt x="305" y="22"/>
                  </a:lnTo>
                  <a:lnTo>
                    <a:pt x="305" y="22"/>
                  </a:lnTo>
                  <a:lnTo>
                    <a:pt x="311" y="19"/>
                  </a:lnTo>
                  <a:lnTo>
                    <a:pt x="318" y="15"/>
                  </a:lnTo>
                  <a:lnTo>
                    <a:pt x="318" y="15"/>
                  </a:lnTo>
                  <a:lnTo>
                    <a:pt x="322" y="9"/>
                  </a:lnTo>
                  <a:lnTo>
                    <a:pt x="327" y="6"/>
                  </a:lnTo>
                  <a:lnTo>
                    <a:pt x="327" y="6"/>
                  </a:lnTo>
                  <a:lnTo>
                    <a:pt x="340" y="2"/>
                  </a:lnTo>
                  <a:lnTo>
                    <a:pt x="340" y="2"/>
                  </a:lnTo>
                  <a:lnTo>
                    <a:pt x="350" y="0"/>
                  </a:lnTo>
                  <a:lnTo>
                    <a:pt x="357" y="0"/>
                  </a:lnTo>
                  <a:lnTo>
                    <a:pt x="357" y="0"/>
                  </a:lnTo>
                  <a:lnTo>
                    <a:pt x="367" y="2"/>
                  </a:lnTo>
                  <a:lnTo>
                    <a:pt x="376" y="8"/>
                  </a:lnTo>
                  <a:lnTo>
                    <a:pt x="376" y="8"/>
                  </a:lnTo>
                  <a:lnTo>
                    <a:pt x="381" y="11"/>
                  </a:lnTo>
                  <a:lnTo>
                    <a:pt x="389" y="17"/>
                  </a:lnTo>
                  <a:lnTo>
                    <a:pt x="389" y="17"/>
                  </a:lnTo>
                  <a:lnTo>
                    <a:pt x="391" y="21"/>
                  </a:lnTo>
                  <a:lnTo>
                    <a:pt x="393" y="24"/>
                  </a:lnTo>
                  <a:lnTo>
                    <a:pt x="394" y="34"/>
                  </a:lnTo>
                  <a:lnTo>
                    <a:pt x="394" y="34"/>
                  </a:lnTo>
                  <a:lnTo>
                    <a:pt x="396" y="41"/>
                  </a:lnTo>
                  <a:lnTo>
                    <a:pt x="398" y="50"/>
                  </a:lnTo>
                  <a:lnTo>
                    <a:pt x="398" y="50"/>
                  </a:lnTo>
                  <a:lnTo>
                    <a:pt x="400" y="54"/>
                  </a:lnTo>
                  <a:lnTo>
                    <a:pt x="402" y="58"/>
                  </a:lnTo>
                  <a:lnTo>
                    <a:pt x="402" y="58"/>
                  </a:lnTo>
                  <a:lnTo>
                    <a:pt x="402" y="69"/>
                  </a:lnTo>
                  <a:lnTo>
                    <a:pt x="402" y="69"/>
                  </a:lnTo>
                  <a:lnTo>
                    <a:pt x="404" y="74"/>
                  </a:lnTo>
                  <a:lnTo>
                    <a:pt x="402" y="80"/>
                  </a:lnTo>
                  <a:lnTo>
                    <a:pt x="402" y="80"/>
                  </a:lnTo>
                  <a:lnTo>
                    <a:pt x="400" y="84"/>
                  </a:lnTo>
                  <a:lnTo>
                    <a:pt x="398" y="88"/>
                  </a:lnTo>
                  <a:lnTo>
                    <a:pt x="398" y="88"/>
                  </a:lnTo>
                  <a:lnTo>
                    <a:pt x="396" y="91"/>
                  </a:lnTo>
                  <a:lnTo>
                    <a:pt x="393" y="95"/>
                  </a:lnTo>
                  <a:lnTo>
                    <a:pt x="393" y="95"/>
                  </a:lnTo>
                  <a:lnTo>
                    <a:pt x="387" y="97"/>
                  </a:lnTo>
                  <a:lnTo>
                    <a:pt x="387" y="97"/>
                  </a:lnTo>
                  <a:lnTo>
                    <a:pt x="387" y="99"/>
                  </a:lnTo>
                  <a:lnTo>
                    <a:pt x="385" y="102"/>
                  </a:lnTo>
                  <a:lnTo>
                    <a:pt x="385" y="102"/>
                  </a:lnTo>
                  <a:lnTo>
                    <a:pt x="381" y="104"/>
                  </a:lnTo>
                  <a:lnTo>
                    <a:pt x="380" y="108"/>
                  </a:lnTo>
                  <a:lnTo>
                    <a:pt x="380" y="108"/>
                  </a:lnTo>
                  <a:lnTo>
                    <a:pt x="376" y="110"/>
                  </a:lnTo>
                  <a:lnTo>
                    <a:pt x="376" y="110"/>
                  </a:lnTo>
                  <a:lnTo>
                    <a:pt x="376" y="119"/>
                  </a:lnTo>
                  <a:lnTo>
                    <a:pt x="376" y="119"/>
                  </a:lnTo>
                  <a:lnTo>
                    <a:pt x="378" y="127"/>
                  </a:lnTo>
                  <a:lnTo>
                    <a:pt x="378" y="127"/>
                  </a:lnTo>
                  <a:lnTo>
                    <a:pt x="381" y="128"/>
                  </a:lnTo>
                  <a:lnTo>
                    <a:pt x="389" y="132"/>
                  </a:lnTo>
                  <a:lnTo>
                    <a:pt x="389" y="132"/>
                  </a:lnTo>
                  <a:lnTo>
                    <a:pt x="411" y="140"/>
                  </a:lnTo>
                  <a:lnTo>
                    <a:pt x="428" y="147"/>
                  </a:lnTo>
                  <a:lnTo>
                    <a:pt x="437" y="151"/>
                  </a:lnTo>
                  <a:lnTo>
                    <a:pt x="443" y="154"/>
                  </a:lnTo>
                  <a:lnTo>
                    <a:pt x="443" y="154"/>
                  </a:lnTo>
                  <a:lnTo>
                    <a:pt x="445" y="158"/>
                  </a:lnTo>
                  <a:lnTo>
                    <a:pt x="447" y="162"/>
                  </a:lnTo>
                  <a:lnTo>
                    <a:pt x="448" y="171"/>
                  </a:lnTo>
                  <a:lnTo>
                    <a:pt x="448" y="171"/>
                  </a:lnTo>
                  <a:lnTo>
                    <a:pt x="448" y="181"/>
                  </a:lnTo>
                  <a:lnTo>
                    <a:pt x="450" y="188"/>
                  </a:lnTo>
                  <a:lnTo>
                    <a:pt x="450" y="188"/>
                  </a:lnTo>
                  <a:lnTo>
                    <a:pt x="467" y="229"/>
                  </a:lnTo>
                  <a:lnTo>
                    <a:pt x="467" y="229"/>
                  </a:lnTo>
                  <a:lnTo>
                    <a:pt x="476" y="246"/>
                  </a:lnTo>
                  <a:lnTo>
                    <a:pt x="486" y="261"/>
                  </a:lnTo>
                  <a:lnTo>
                    <a:pt x="486" y="261"/>
                  </a:lnTo>
                  <a:lnTo>
                    <a:pt x="487" y="264"/>
                  </a:lnTo>
                  <a:lnTo>
                    <a:pt x="493" y="268"/>
                  </a:lnTo>
                  <a:lnTo>
                    <a:pt x="493" y="268"/>
                  </a:lnTo>
                  <a:lnTo>
                    <a:pt x="497" y="277"/>
                  </a:lnTo>
                  <a:lnTo>
                    <a:pt x="497" y="277"/>
                  </a:lnTo>
                  <a:lnTo>
                    <a:pt x="497" y="279"/>
                  </a:lnTo>
                  <a:lnTo>
                    <a:pt x="497" y="279"/>
                  </a:lnTo>
                  <a:lnTo>
                    <a:pt x="497" y="279"/>
                  </a:lnTo>
                  <a:lnTo>
                    <a:pt x="495" y="288"/>
                  </a:lnTo>
                  <a:lnTo>
                    <a:pt x="495" y="288"/>
                  </a:lnTo>
                  <a:lnTo>
                    <a:pt x="497" y="298"/>
                  </a:lnTo>
                  <a:lnTo>
                    <a:pt x="497" y="303"/>
                  </a:lnTo>
                  <a:lnTo>
                    <a:pt x="495" y="305"/>
                  </a:lnTo>
                  <a:lnTo>
                    <a:pt x="495" y="305"/>
                  </a:lnTo>
                  <a:lnTo>
                    <a:pt x="493" y="316"/>
                  </a:lnTo>
                  <a:lnTo>
                    <a:pt x="487" y="331"/>
                  </a:lnTo>
                  <a:lnTo>
                    <a:pt x="487" y="331"/>
                  </a:lnTo>
                  <a:lnTo>
                    <a:pt x="487" y="335"/>
                  </a:lnTo>
                  <a:lnTo>
                    <a:pt x="487" y="335"/>
                  </a:lnTo>
                  <a:lnTo>
                    <a:pt x="487" y="342"/>
                  </a:lnTo>
                  <a:lnTo>
                    <a:pt x="487" y="342"/>
                  </a:lnTo>
                  <a:lnTo>
                    <a:pt x="487" y="350"/>
                  </a:lnTo>
                  <a:lnTo>
                    <a:pt x="487" y="350"/>
                  </a:lnTo>
                  <a:lnTo>
                    <a:pt x="487" y="354"/>
                  </a:lnTo>
                  <a:lnTo>
                    <a:pt x="487" y="354"/>
                  </a:lnTo>
                  <a:lnTo>
                    <a:pt x="487" y="361"/>
                  </a:lnTo>
                  <a:lnTo>
                    <a:pt x="487" y="365"/>
                  </a:lnTo>
                  <a:lnTo>
                    <a:pt x="489" y="367"/>
                  </a:lnTo>
                  <a:lnTo>
                    <a:pt x="489" y="367"/>
                  </a:lnTo>
                  <a:lnTo>
                    <a:pt x="493" y="368"/>
                  </a:lnTo>
                  <a:lnTo>
                    <a:pt x="495" y="370"/>
                  </a:lnTo>
                  <a:lnTo>
                    <a:pt x="493" y="372"/>
                  </a:lnTo>
                  <a:lnTo>
                    <a:pt x="493" y="372"/>
                  </a:lnTo>
                  <a:lnTo>
                    <a:pt x="495" y="376"/>
                  </a:lnTo>
                  <a:lnTo>
                    <a:pt x="497" y="378"/>
                  </a:lnTo>
                  <a:lnTo>
                    <a:pt x="497" y="380"/>
                  </a:lnTo>
                  <a:lnTo>
                    <a:pt x="497" y="380"/>
                  </a:lnTo>
                  <a:lnTo>
                    <a:pt x="491" y="385"/>
                  </a:lnTo>
                  <a:lnTo>
                    <a:pt x="487" y="391"/>
                  </a:lnTo>
                  <a:lnTo>
                    <a:pt x="487" y="391"/>
                  </a:lnTo>
                  <a:lnTo>
                    <a:pt x="487" y="393"/>
                  </a:lnTo>
                  <a:lnTo>
                    <a:pt x="486" y="394"/>
                  </a:lnTo>
                  <a:lnTo>
                    <a:pt x="486" y="394"/>
                  </a:lnTo>
                  <a:lnTo>
                    <a:pt x="476" y="406"/>
                  </a:lnTo>
                  <a:lnTo>
                    <a:pt x="476" y="406"/>
                  </a:lnTo>
                  <a:lnTo>
                    <a:pt x="474" y="408"/>
                  </a:lnTo>
                  <a:lnTo>
                    <a:pt x="474" y="408"/>
                  </a:lnTo>
                  <a:lnTo>
                    <a:pt x="473" y="456"/>
                  </a:lnTo>
                  <a:lnTo>
                    <a:pt x="473" y="456"/>
                  </a:lnTo>
                  <a:lnTo>
                    <a:pt x="471" y="486"/>
                  </a:lnTo>
                  <a:lnTo>
                    <a:pt x="471" y="502"/>
                  </a:lnTo>
                  <a:lnTo>
                    <a:pt x="471" y="502"/>
                  </a:lnTo>
                  <a:lnTo>
                    <a:pt x="471" y="504"/>
                  </a:lnTo>
                  <a:lnTo>
                    <a:pt x="471" y="506"/>
                  </a:lnTo>
                  <a:lnTo>
                    <a:pt x="471" y="506"/>
                  </a:lnTo>
                  <a:lnTo>
                    <a:pt x="471" y="512"/>
                  </a:lnTo>
                  <a:lnTo>
                    <a:pt x="471" y="512"/>
                  </a:lnTo>
                  <a:lnTo>
                    <a:pt x="467" y="556"/>
                  </a:lnTo>
                  <a:lnTo>
                    <a:pt x="467" y="556"/>
                  </a:lnTo>
                  <a:lnTo>
                    <a:pt x="465" y="603"/>
                  </a:lnTo>
                  <a:lnTo>
                    <a:pt x="465" y="603"/>
                  </a:lnTo>
                  <a:lnTo>
                    <a:pt x="465" y="608"/>
                  </a:lnTo>
                  <a:lnTo>
                    <a:pt x="465" y="608"/>
                  </a:lnTo>
                  <a:lnTo>
                    <a:pt x="465" y="610"/>
                  </a:lnTo>
                  <a:lnTo>
                    <a:pt x="465" y="612"/>
                  </a:lnTo>
                  <a:lnTo>
                    <a:pt x="465" y="612"/>
                  </a:lnTo>
                  <a:lnTo>
                    <a:pt x="461" y="657"/>
                  </a:lnTo>
                  <a:lnTo>
                    <a:pt x="461" y="657"/>
                  </a:lnTo>
                  <a:lnTo>
                    <a:pt x="460" y="700"/>
                  </a:lnTo>
                  <a:lnTo>
                    <a:pt x="460" y="700"/>
                  </a:lnTo>
                  <a:lnTo>
                    <a:pt x="458" y="703"/>
                  </a:lnTo>
                  <a:lnTo>
                    <a:pt x="458" y="705"/>
                  </a:lnTo>
                  <a:lnTo>
                    <a:pt x="458" y="705"/>
                  </a:lnTo>
                  <a:lnTo>
                    <a:pt x="458" y="709"/>
                  </a:lnTo>
                  <a:lnTo>
                    <a:pt x="458" y="709"/>
                  </a:lnTo>
                  <a:lnTo>
                    <a:pt x="456" y="750"/>
                  </a:lnTo>
                  <a:lnTo>
                    <a:pt x="456" y="750"/>
                  </a:lnTo>
                  <a:lnTo>
                    <a:pt x="454" y="789"/>
                  </a:lnTo>
                  <a:lnTo>
                    <a:pt x="454" y="789"/>
                  </a:lnTo>
                  <a:lnTo>
                    <a:pt x="454" y="789"/>
                  </a:lnTo>
                  <a:lnTo>
                    <a:pt x="454" y="791"/>
                  </a:lnTo>
                  <a:lnTo>
                    <a:pt x="454" y="791"/>
                  </a:lnTo>
                  <a:lnTo>
                    <a:pt x="454" y="800"/>
                  </a:lnTo>
                  <a:lnTo>
                    <a:pt x="454" y="800"/>
                  </a:lnTo>
                  <a:lnTo>
                    <a:pt x="452" y="802"/>
                  </a:lnTo>
                  <a:lnTo>
                    <a:pt x="447" y="804"/>
                  </a:lnTo>
                  <a:lnTo>
                    <a:pt x="447" y="804"/>
                  </a:lnTo>
                  <a:lnTo>
                    <a:pt x="443" y="802"/>
                  </a:lnTo>
                  <a:lnTo>
                    <a:pt x="443" y="800"/>
                  </a:lnTo>
                  <a:lnTo>
                    <a:pt x="443" y="800"/>
                  </a:lnTo>
                  <a:lnTo>
                    <a:pt x="443" y="791"/>
                  </a:lnTo>
                  <a:lnTo>
                    <a:pt x="443" y="791"/>
                  </a:lnTo>
                  <a:lnTo>
                    <a:pt x="443" y="789"/>
                  </a:lnTo>
                  <a:lnTo>
                    <a:pt x="443" y="789"/>
                  </a:lnTo>
                  <a:lnTo>
                    <a:pt x="445" y="748"/>
                  </a:lnTo>
                  <a:lnTo>
                    <a:pt x="445" y="748"/>
                  </a:lnTo>
                  <a:lnTo>
                    <a:pt x="447" y="709"/>
                  </a:lnTo>
                  <a:lnTo>
                    <a:pt x="447" y="709"/>
                  </a:lnTo>
                  <a:lnTo>
                    <a:pt x="447" y="705"/>
                  </a:lnTo>
                  <a:lnTo>
                    <a:pt x="447" y="705"/>
                  </a:lnTo>
                  <a:lnTo>
                    <a:pt x="447" y="700"/>
                  </a:lnTo>
                  <a:lnTo>
                    <a:pt x="447" y="700"/>
                  </a:lnTo>
                  <a:lnTo>
                    <a:pt x="450" y="657"/>
                  </a:lnTo>
                  <a:lnTo>
                    <a:pt x="450" y="657"/>
                  </a:lnTo>
                  <a:lnTo>
                    <a:pt x="452" y="610"/>
                  </a:lnTo>
                  <a:lnTo>
                    <a:pt x="452" y="610"/>
                  </a:lnTo>
                  <a:lnTo>
                    <a:pt x="454" y="608"/>
                  </a:lnTo>
                  <a:lnTo>
                    <a:pt x="454" y="607"/>
                  </a:lnTo>
                  <a:lnTo>
                    <a:pt x="454" y="607"/>
                  </a:lnTo>
                  <a:lnTo>
                    <a:pt x="454" y="603"/>
                  </a:lnTo>
                  <a:lnTo>
                    <a:pt x="454" y="603"/>
                  </a:lnTo>
                  <a:lnTo>
                    <a:pt x="456" y="556"/>
                  </a:lnTo>
                  <a:lnTo>
                    <a:pt x="456" y="556"/>
                  </a:lnTo>
                  <a:lnTo>
                    <a:pt x="458" y="510"/>
                  </a:lnTo>
                  <a:lnTo>
                    <a:pt x="458" y="510"/>
                  </a:lnTo>
                  <a:lnTo>
                    <a:pt x="460" y="506"/>
                  </a:lnTo>
                  <a:lnTo>
                    <a:pt x="460" y="506"/>
                  </a:lnTo>
                  <a:lnTo>
                    <a:pt x="460" y="502"/>
                  </a:lnTo>
                  <a:lnTo>
                    <a:pt x="460" y="502"/>
                  </a:lnTo>
                  <a:lnTo>
                    <a:pt x="461" y="456"/>
                  </a:lnTo>
                  <a:lnTo>
                    <a:pt x="461" y="456"/>
                  </a:lnTo>
                  <a:lnTo>
                    <a:pt x="463" y="415"/>
                  </a:lnTo>
                  <a:lnTo>
                    <a:pt x="463" y="415"/>
                  </a:lnTo>
                  <a:lnTo>
                    <a:pt x="463" y="413"/>
                  </a:lnTo>
                  <a:lnTo>
                    <a:pt x="461" y="411"/>
                  </a:lnTo>
                  <a:lnTo>
                    <a:pt x="461" y="411"/>
                  </a:lnTo>
                  <a:lnTo>
                    <a:pt x="463" y="406"/>
                  </a:lnTo>
                  <a:lnTo>
                    <a:pt x="463" y="404"/>
                  </a:lnTo>
                  <a:lnTo>
                    <a:pt x="465" y="394"/>
                  </a:lnTo>
                  <a:lnTo>
                    <a:pt x="465" y="394"/>
                  </a:lnTo>
                  <a:lnTo>
                    <a:pt x="458" y="396"/>
                  </a:lnTo>
                  <a:lnTo>
                    <a:pt x="458" y="396"/>
                  </a:lnTo>
                  <a:lnTo>
                    <a:pt x="454" y="396"/>
                  </a:lnTo>
                  <a:lnTo>
                    <a:pt x="452" y="394"/>
                  </a:lnTo>
                  <a:lnTo>
                    <a:pt x="454" y="391"/>
                  </a:lnTo>
                  <a:lnTo>
                    <a:pt x="454" y="391"/>
                  </a:lnTo>
                  <a:lnTo>
                    <a:pt x="456" y="389"/>
                  </a:lnTo>
                  <a:lnTo>
                    <a:pt x="456" y="385"/>
                  </a:lnTo>
                  <a:lnTo>
                    <a:pt x="456" y="385"/>
                  </a:lnTo>
                  <a:lnTo>
                    <a:pt x="456" y="374"/>
                  </a:lnTo>
                  <a:lnTo>
                    <a:pt x="456" y="374"/>
                  </a:lnTo>
                  <a:lnTo>
                    <a:pt x="458" y="355"/>
                  </a:lnTo>
                  <a:lnTo>
                    <a:pt x="458" y="355"/>
                  </a:lnTo>
                  <a:lnTo>
                    <a:pt x="460" y="350"/>
                  </a:lnTo>
                  <a:lnTo>
                    <a:pt x="460" y="350"/>
                  </a:lnTo>
                  <a:lnTo>
                    <a:pt x="460" y="348"/>
                  </a:lnTo>
                  <a:lnTo>
                    <a:pt x="460" y="346"/>
                  </a:lnTo>
                  <a:lnTo>
                    <a:pt x="460" y="346"/>
                  </a:lnTo>
                  <a:lnTo>
                    <a:pt x="461" y="337"/>
                  </a:lnTo>
                  <a:lnTo>
                    <a:pt x="461" y="337"/>
                  </a:lnTo>
                  <a:lnTo>
                    <a:pt x="463" y="329"/>
                  </a:lnTo>
                  <a:lnTo>
                    <a:pt x="463" y="329"/>
                  </a:lnTo>
                  <a:lnTo>
                    <a:pt x="463" y="326"/>
                  </a:lnTo>
                  <a:lnTo>
                    <a:pt x="465" y="324"/>
                  </a:lnTo>
                  <a:lnTo>
                    <a:pt x="465" y="324"/>
                  </a:lnTo>
                  <a:lnTo>
                    <a:pt x="465" y="294"/>
                  </a:lnTo>
                  <a:lnTo>
                    <a:pt x="463" y="292"/>
                  </a:lnTo>
                  <a:lnTo>
                    <a:pt x="463" y="292"/>
                  </a:lnTo>
                  <a:lnTo>
                    <a:pt x="458" y="294"/>
                  </a:lnTo>
                  <a:lnTo>
                    <a:pt x="458" y="294"/>
                  </a:lnTo>
                  <a:lnTo>
                    <a:pt x="452" y="294"/>
                  </a:lnTo>
                  <a:lnTo>
                    <a:pt x="448" y="294"/>
                  </a:lnTo>
                  <a:lnTo>
                    <a:pt x="448" y="294"/>
                  </a:lnTo>
                  <a:lnTo>
                    <a:pt x="447" y="288"/>
                  </a:lnTo>
                  <a:lnTo>
                    <a:pt x="443" y="285"/>
                  </a:lnTo>
                  <a:lnTo>
                    <a:pt x="443" y="285"/>
                  </a:lnTo>
                  <a:lnTo>
                    <a:pt x="439" y="285"/>
                  </a:lnTo>
                  <a:lnTo>
                    <a:pt x="437" y="285"/>
                  </a:lnTo>
                  <a:lnTo>
                    <a:pt x="437" y="285"/>
                  </a:lnTo>
                  <a:lnTo>
                    <a:pt x="437" y="285"/>
                  </a:lnTo>
                  <a:lnTo>
                    <a:pt x="435" y="281"/>
                  </a:lnTo>
                  <a:lnTo>
                    <a:pt x="433" y="275"/>
                  </a:lnTo>
                  <a:lnTo>
                    <a:pt x="433" y="275"/>
                  </a:lnTo>
                  <a:lnTo>
                    <a:pt x="432" y="270"/>
                  </a:lnTo>
                  <a:lnTo>
                    <a:pt x="430" y="266"/>
                  </a:lnTo>
                  <a:lnTo>
                    <a:pt x="430" y="266"/>
                  </a:lnTo>
                  <a:lnTo>
                    <a:pt x="426" y="262"/>
                  </a:lnTo>
                  <a:lnTo>
                    <a:pt x="426" y="262"/>
                  </a:lnTo>
                  <a:lnTo>
                    <a:pt x="420" y="268"/>
                  </a:lnTo>
                  <a:lnTo>
                    <a:pt x="420" y="268"/>
                  </a:lnTo>
                  <a:lnTo>
                    <a:pt x="420" y="275"/>
                  </a:lnTo>
                  <a:lnTo>
                    <a:pt x="420" y="285"/>
                  </a:lnTo>
                  <a:lnTo>
                    <a:pt x="420" y="285"/>
                  </a:lnTo>
                  <a:lnTo>
                    <a:pt x="420" y="288"/>
                  </a:lnTo>
                  <a:lnTo>
                    <a:pt x="422" y="296"/>
                  </a:lnTo>
                  <a:lnTo>
                    <a:pt x="422" y="296"/>
                  </a:lnTo>
                  <a:lnTo>
                    <a:pt x="422" y="296"/>
                  </a:lnTo>
                  <a:lnTo>
                    <a:pt x="426" y="300"/>
                  </a:lnTo>
                  <a:lnTo>
                    <a:pt x="426" y="300"/>
                  </a:lnTo>
                  <a:lnTo>
                    <a:pt x="428" y="305"/>
                  </a:lnTo>
                  <a:lnTo>
                    <a:pt x="430" y="311"/>
                  </a:lnTo>
                  <a:lnTo>
                    <a:pt x="430" y="311"/>
                  </a:lnTo>
                  <a:lnTo>
                    <a:pt x="430" y="318"/>
                  </a:lnTo>
                  <a:lnTo>
                    <a:pt x="428" y="326"/>
                  </a:lnTo>
                  <a:lnTo>
                    <a:pt x="428" y="326"/>
                  </a:lnTo>
                  <a:lnTo>
                    <a:pt x="428" y="333"/>
                  </a:lnTo>
                  <a:lnTo>
                    <a:pt x="428" y="339"/>
                  </a:lnTo>
                  <a:lnTo>
                    <a:pt x="428" y="339"/>
                  </a:lnTo>
                  <a:lnTo>
                    <a:pt x="428" y="348"/>
                  </a:lnTo>
                  <a:lnTo>
                    <a:pt x="428" y="348"/>
                  </a:lnTo>
                  <a:lnTo>
                    <a:pt x="428" y="361"/>
                  </a:lnTo>
                  <a:lnTo>
                    <a:pt x="430" y="372"/>
                  </a:lnTo>
                  <a:lnTo>
                    <a:pt x="430" y="372"/>
                  </a:lnTo>
                  <a:lnTo>
                    <a:pt x="430" y="376"/>
                  </a:lnTo>
                  <a:lnTo>
                    <a:pt x="430" y="380"/>
                  </a:lnTo>
                  <a:lnTo>
                    <a:pt x="430" y="380"/>
                  </a:lnTo>
                  <a:lnTo>
                    <a:pt x="430" y="408"/>
                  </a:lnTo>
                  <a:lnTo>
                    <a:pt x="430" y="408"/>
                  </a:lnTo>
                  <a:lnTo>
                    <a:pt x="428" y="424"/>
                  </a:lnTo>
                  <a:lnTo>
                    <a:pt x="426" y="435"/>
                  </a:lnTo>
                  <a:lnTo>
                    <a:pt x="426" y="435"/>
                  </a:lnTo>
                  <a:lnTo>
                    <a:pt x="424" y="480"/>
                  </a:lnTo>
                  <a:lnTo>
                    <a:pt x="424" y="480"/>
                  </a:lnTo>
                  <a:lnTo>
                    <a:pt x="419" y="512"/>
                  </a:lnTo>
                  <a:lnTo>
                    <a:pt x="419" y="512"/>
                  </a:lnTo>
                  <a:lnTo>
                    <a:pt x="415" y="536"/>
                  </a:lnTo>
                  <a:lnTo>
                    <a:pt x="415" y="536"/>
                  </a:lnTo>
                  <a:lnTo>
                    <a:pt x="406" y="566"/>
                  </a:lnTo>
                  <a:lnTo>
                    <a:pt x="406" y="566"/>
                  </a:lnTo>
                  <a:lnTo>
                    <a:pt x="402" y="579"/>
                  </a:lnTo>
                  <a:lnTo>
                    <a:pt x="402" y="579"/>
                  </a:lnTo>
                  <a:lnTo>
                    <a:pt x="391" y="614"/>
                  </a:lnTo>
                  <a:lnTo>
                    <a:pt x="391" y="614"/>
                  </a:lnTo>
                  <a:lnTo>
                    <a:pt x="383" y="627"/>
                  </a:lnTo>
                  <a:lnTo>
                    <a:pt x="378" y="638"/>
                  </a:lnTo>
                  <a:lnTo>
                    <a:pt x="378" y="638"/>
                  </a:lnTo>
                  <a:lnTo>
                    <a:pt x="378" y="646"/>
                  </a:lnTo>
                  <a:lnTo>
                    <a:pt x="378" y="646"/>
                  </a:lnTo>
                  <a:lnTo>
                    <a:pt x="368" y="681"/>
                  </a:lnTo>
                  <a:lnTo>
                    <a:pt x="368" y="681"/>
                  </a:lnTo>
                  <a:lnTo>
                    <a:pt x="368" y="685"/>
                  </a:lnTo>
                  <a:lnTo>
                    <a:pt x="368" y="685"/>
                  </a:lnTo>
                  <a:lnTo>
                    <a:pt x="368" y="694"/>
                  </a:lnTo>
                  <a:lnTo>
                    <a:pt x="368" y="694"/>
                  </a:lnTo>
                  <a:lnTo>
                    <a:pt x="370" y="733"/>
                  </a:lnTo>
                  <a:lnTo>
                    <a:pt x="370" y="733"/>
                  </a:lnTo>
                  <a:lnTo>
                    <a:pt x="372" y="735"/>
                  </a:lnTo>
                  <a:lnTo>
                    <a:pt x="376" y="741"/>
                  </a:lnTo>
                  <a:lnTo>
                    <a:pt x="376" y="741"/>
                  </a:lnTo>
                  <a:lnTo>
                    <a:pt x="376" y="746"/>
                  </a:lnTo>
                  <a:lnTo>
                    <a:pt x="376" y="752"/>
                  </a:lnTo>
                  <a:lnTo>
                    <a:pt x="376" y="752"/>
                  </a:lnTo>
                  <a:lnTo>
                    <a:pt x="374" y="757"/>
                  </a:lnTo>
                  <a:lnTo>
                    <a:pt x="370" y="761"/>
                  </a:lnTo>
                  <a:lnTo>
                    <a:pt x="370" y="761"/>
                  </a:lnTo>
                  <a:lnTo>
                    <a:pt x="361" y="763"/>
                  </a:lnTo>
                  <a:lnTo>
                    <a:pt x="353" y="761"/>
                  </a:lnTo>
                  <a:lnTo>
                    <a:pt x="353" y="761"/>
                  </a:lnTo>
                  <a:lnTo>
                    <a:pt x="346" y="759"/>
                  </a:lnTo>
                  <a:lnTo>
                    <a:pt x="339" y="755"/>
                  </a:lnTo>
                  <a:lnTo>
                    <a:pt x="339" y="755"/>
                  </a:lnTo>
                  <a:lnTo>
                    <a:pt x="337" y="750"/>
                  </a:lnTo>
                  <a:lnTo>
                    <a:pt x="337" y="744"/>
                  </a:lnTo>
                  <a:lnTo>
                    <a:pt x="337" y="744"/>
                  </a:lnTo>
                  <a:lnTo>
                    <a:pt x="335" y="728"/>
                  </a:lnTo>
                  <a:lnTo>
                    <a:pt x="335" y="728"/>
                  </a:lnTo>
                  <a:lnTo>
                    <a:pt x="333" y="716"/>
                  </a:lnTo>
                  <a:lnTo>
                    <a:pt x="333" y="716"/>
                  </a:lnTo>
                  <a:lnTo>
                    <a:pt x="331" y="703"/>
                  </a:lnTo>
                  <a:lnTo>
                    <a:pt x="331" y="703"/>
                  </a:lnTo>
                  <a:lnTo>
                    <a:pt x="333" y="694"/>
                  </a:lnTo>
                  <a:lnTo>
                    <a:pt x="337" y="683"/>
                  </a:lnTo>
                  <a:lnTo>
                    <a:pt x="337" y="683"/>
                  </a:lnTo>
                  <a:lnTo>
                    <a:pt x="335" y="683"/>
                  </a:lnTo>
                  <a:lnTo>
                    <a:pt x="335" y="679"/>
                  </a:lnTo>
                  <a:lnTo>
                    <a:pt x="335" y="679"/>
                  </a:lnTo>
                  <a:lnTo>
                    <a:pt x="339" y="659"/>
                  </a:lnTo>
                  <a:lnTo>
                    <a:pt x="339" y="659"/>
                  </a:lnTo>
                  <a:lnTo>
                    <a:pt x="333" y="661"/>
                  </a:lnTo>
                  <a:lnTo>
                    <a:pt x="333" y="661"/>
                  </a:lnTo>
                  <a:lnTo>
                    <a:pt x="326" y="664"/>
                  </a:lnTo>
                  <a:lnTo>
                    <a:pt x="318" y="664"/>
                  </a:lnTo>
                  <a:lnTo>
                    <a:pt x="318" y="664"/>
                  </a:lnTo>
                  <a:lnTo>
                    <a:pt x="320" y="681"/>
                  </a:lnTo>
                  <a:lnTo>
                    <a:pt x="320" y="681"/>
                  </a:lnTo>
                  <a:lnTo>
                    <a:pt x="322" y="701"/>
                  </a:lnTo>
                  <a:lnTo>
                    <a:pt x="322" y="701"/>
                  </a:lnTo>
                  <a:lnTo>
                    <a:pt x="320" y="703"/>
                  </a:lnTo>
                  <a:lnTo>
                    <a:pt x="320" y="703"/>
                  </a:lnTo>
                  <a:lnTo>
                    <a:pt x="320" y="703"/>
                  </a:lnTo>
                  <a:lnTo>
                    <a:pt x="320" y="720"/>
                  </a:lnTo>
                  <a:lnTo>
                    <a:pt x="320" y="720"/>
                  </a:lnTo>
                  <a:lnTo>
                    <a:pt x="318" y="741"/>
                  </a:lnTo>
                  <a:lnTo>
                    <a:pt x="318" y="741"/>
                  </a:lnTo>
                  <a:lnTo>
                    <a:pt x="318" y="748"/>
                  </a:lnTo>
                  <a:lnTo>
                    <a:pt x="318" y="748"/>
                  </a:lnTo>
                  <a:lnTo>
                    <a:pt x="320" y="752"/>
                  </a:lnTo>
                  <a:lnTo>
                    <a:pt x="320" y="759"/>
                  </a:lnTo>
                  <a:lnTo>
                    <a:pt x="320" y="759"/>
                  </a:lnTo>
                  <a:lnTo>
                    <a:pt x="316" y="767"/>
                  </a:lnTo>
                  <a:lnTo>
                    <a:pt x="316" y="767"/>
                  </a:lnTo>
                  <a:lnTo>
                    <a:pt x="316" y="778"/>
                  </a:lnTo>
                  <a:lnTo>
                    <a:pt x="316" y="778"/>
                  </a:lnTo>
                  <a:lnTo>
                    <a:pt x="314" y="781"/>
                  </a:lnTo>
                  <a:lnTo>
                    <a:pt x="309" y="783"/>
                  </a:lnTo>
                  <a:lnTo>
                    <a:pt x="309" y="783"/>
                  </a:lnTo>
                  <a:lnTo>
                    <a:pt x="294" y="785"/>
                  </a:lnTo>
                  <a:lnTo>
                    <a:pt x="294" y="785"/>
                  </a:lnTo>
                  <a:lnTo>
                    <a:pt x="270" y="783"/>
                  </a:lnTo>
                  <a:lnTo>
                    <a:pt x="270" y="783"/>
                  </a:lnTo>
                  <a:lnTo>
                    <a:pt x="268" y="780"/>
                  </a:lnTo>
                  <a:lnTo>
                    <a:pt x="266" y="774"/>
                  </a:lnTo>
                  <a:lnTo>
                    <a:pt x="266" y="774"/>
                  </a:lnTo>
                  <a:lnTo>
                    <a:pt x="268" y="768"/>
                  </a:lnTo>
                  <a:lnTo>
                    <a:pt x="272" y="765"/>
                  </a:lnTo>
                  <a:lnTo>
                    <a:pt x="272" y="765"/>
                  </a:lnTo>
                  <a:lnTo>
                    <a:pt x="272" y="755"/>
                  </a:lnTo>
                  <a:lnTo>
                    <a:pt x="272" y="755"/>
                  </a:lnTo>
                  <a:lnTo>
                    <a:pt x="279" y="728"/>
                  </a:lnTo>
                  <a:lnTo>
                    <a:pt x="285" y="701"/>
                  </a:lnTo>
                  <a:lnTo>
                    <a:pt x="285" y="701"/>
                  </a:lnTo>
                  <a:lnTo>
                    <a:pt x="283" y="701"/>
                  </a:lnTo>
                  <a:lnTo>
                    <a:pt x="281" y="700"/>
                  </a:lnTo>
                  <a:lnTo>
                    <a:pt x="281" y="700"/>
                  </a:lnTo>
                  <a:lnTo>
                    <a:pt x="283" y="687"/>
                  </a:lnTo>
                  <a:lnTo>
                    <a:pt x="283" y="687"/>
                  </a:lnTo>
                  <a:lnTo>
                    <a:pt x="277" y="640"/>
                  </a:lnTo>
                  <a:lnTo>
                    <a:pt x="277" y="640"/>
                  </a:lnTo>
                  <a:lnTo>
                    <a:pt x="277" y="640"/>
                  </a:lnTo>
                  <a:lnTo>
                    <a:pt x="275" y="640"/>
                  </a:lnTo>
                  <a:lnTo>
                    <a:pt x="275" y="640"/>
                  </a:lnTo>
                  <a:lnTo>
                    <a:pt x="273" y="620"/>
                  </a:lnTo>
                  <a:lnTo>
                    <a:pt x="273" y="620"/>
                  </a:lnTo>
                  <a:lnTo>
                    <a:pt x="270" y="594"/>
                  </a:lnTo>
                  <a:lnTo>
                    <a:pt x="270" y="594"/>
                  </a:lnTo>
                  <a:lnTo>
                    <a:pt x="270" y="562"/>
                  </a:lnTo>
                  <a:lnTo>
                    <a:pt x="272" y="530"/>
                  </a:lnTo>
                  <a:lnTo>
                    <a:pt x="272" y="530"/>
                  </a:lnTo>
                  <a:lnTo>
                    <a:pt x="268" y="510"/>
                  </a:lnTo>
                  <a:lnTo>
                    <a:pt x="268" y="510"/>
                  </a:lnTo>
                  <a:lnTo>
                    <a:pt x="260" y="421"/>
                  </a:lnTo>
                  <a:lnTo>
                    <a:pt x="260" y="421"/>
                  </a:lnTo>
                  <a:lnTo>
                    <a:pt x="259" y="411"/>
                  </a:lnTo>
                  <a:lnTo>
                    <a:pt x="257" y="404"/>
                  </a:lnTo>
                  <a:lnTo>
                    <a:pt x="257" y="404"/>
                  </a:lnTo>
                  <a:lnTo>
                    <a:pt x="260" y="380"/>
                  </a:lnTo>
                  <a:lnTo>
                    <a:pt x="260" y="380"/>
                  </a:lnTo>
                  <a:lnTo>
                    <a:pt x="262" y="367"/>
                  </a:lnTo>
                  <a:lnTo>
                    <a:pt x="262" y="367"/>
                  </a:lnTo>
                  <a:lnTo>
                    <a:pt x="262" y="361"/>
                  </a:lnTo>
                  <a:lnTo>
                    <a:pt x="264" y="359"/>
                  </a:lnTo>
                  <a:lnTo>
                    <a:pt x="268" y="357"/>
                  </a:lnTo>
                  <a:lnTo>
                    <a:pt x="268" y="357"/>
                  </a:lnTo>
                  <a:lnTo>
                    <a:pt x="268" y="342"/>
                  </a:lnTo>
                  <a:lnTo>
                    <a:pt x="268" y="342"/>
                  </a:lnTo>
                  <a:lnTo>
                    <a:pt x="270" y="333"/>
                  </a:lnTo>
                  <a:lnTo>
                    <a:pt x="272" y="322"/>
                  </a:lnTo>
                  <a:lnTo>
                    <a:pt x="272" y="322"/>
                  </a:lnTo>
                  <a:lnTo>
                    <a:pt x="268" y="316"/>
                  </a:lnTo>
                  <a:lnTo>
                    <a:pt x="268" y="316"/>
                  </a:lnTo>
                  <a:lnTo>
                    <a:pt x="268" y="329"/>
                  </a:lnTo>
                  <a:lnTo>
                    <a:pt x="268" y="329"/>
                  </a:lnTo>
                  <a:lnTo>
                    <a:pt x="266" y="333"/>
                  </a:lnTo>
                  <a:lnTo>
                    <a:pt x="260" y="335"/>
                  </a:lnTo>
                  <a:lnTo>
                    <a:pt x="260" y="335"/>
                  </a:lnTo>
                  <a:lnTo>
                    <a:pt x="247" y="339"/>
                  </a:lnTo>
                  <a:lnTo>
                    <a:pt x="238" y="339"/>
                  </a:lnTo>
                  <a:lnTo>
                    <a:pt x="238" y="339"/>
                  </a:lnTo>
                  <a:lnTo>
                    <a:pt x="238" y="344"/>
                  </a:lnTo>
                  <a:lnTo>
                    <a:pt x="240" y="354"/>
                  </a:lnTo>
                  <a:lnTo>
                    <a:pt x="240" y="354"/>
                  </a:lnTo>
                  <a:lnTo>
                    <a:pt x="242" y="385"/>
                  </a:lnTo>
                  <a:lnTo>
                    <a:pt x="242" y="385"/>
                  </a:lnTo>
                  <a:lnTo>
                    <a:pt x="244" y="417"/>
                  </a:lnTo>
                  <a:lnTo>
                    <a:pt x="244" y="417"/>
                  </a:lnTo>
                  <a:lnTo>
                    <a:pt x="242" y="421"/>
                  </a:lnTo>
                  <a:lnTo>
                    <a:pt x="240" y="424"/>
                  </a:lnTo>
                  <a:lnTo>
                    <a:pt x="240" y="424"/>
                  </a:lnTo>
                  <a:lnTo>
                    <a:pt x="236" y="471"/>
                  </a:lnTo>
                  <a:lnTo>
                    <a:pt x="236" y="471"/>
                  </a:lnTo>
                  <a:lnTo>
                    <a:pt x="229" y="528"/>
                  </a:lnTo>
                  <a:lnTo>
                    <a:pt x="229" y="528"/>
                  </a:lnTo>
                  <a:lnTo>
                    <a:pt x="225" y="547"/>
                  </a:lnTo>
                  <a:lnTo>
                    <a:pt x="225" y="547"/>
                  </a:lnTo>
                  <a:lnTo>
                    <a:pt x="225" y="568"/>
                  </a:lnTo>
                  <a:lnTo>
                    <a:pt x="225" y="568"/>
                  </a:lnTo>
                  <a:lnTo>
                    <a:pt x="223" y="569"/>
                  </a:lnTo>
                  <a:lnTo>
                    <a:pt x="220" y="571"/>
                  </a:lnTo>
                  <a:lnTo>
                    <a:pt x="220" y="571"/>
                  </a:lnTo>
                  <a:lnTo>
                    <a:pt x="199" y="575"/>
                  </a:lnTo>
                  <a:lnTo>
                    <a:pt x="199" y="575"/>
                  </a:lnTo>
                  <a:lnTo>
                    <a:pt x="190" y="577"/>
                  </a:lnTo>
                  <a:lnTo>
                    <a:pt x="184" y="579"/>
                  </a:lnTo>
                  <a:lnTo>
                    <a:pt x="184" y="579"/>
                  </a:lnTo>
                  <a:lnTo>
                    <a:pt x="182" y="603"/>
                  </a:lnTo>
                  <a:lnTo>
                    <a:pt x="182" y="603"/>
                  </a:lnTo>
                  <a:lnTo>
                    <a:pt x="177" y="625"/>
                  </a:lnTo>
                  <a:lnTo>
                    <a:pt x="169" y="646"/>
                  </a:lnTo>
                  <a:lnTo>
                    <a:pt x="169" y="646"/>
                  </a:lnTo>
                  <a:lnTo>
                    <a:pt x="162" y="675"/>
                  </a:lnTo>
                  <a:lnTo>
                    <a:pt x="162" y="675"/>
                  </a:lnTo>
                  <a:lnTo>
                    <a:pt x="162" y="687"/>
                  </a:lnTo>
                  <a:lnTo>
                    <a:pt x="162" y="700"/>
                  </a:lnTo>
                  <a:lnTo>
                    <a:pt x="162" y="700"/>
                  </a:lnTo>
                  <a:lnTo>
                    <a:pt x="166" y="713"/>
                  </a:lnTo>
                  <a:lnTo>
                    <a:pt x="166" y="713"/>
                  </a:lnTo>
                  <a:lnTo>
                    <a:pt x="169" y="716"/>
                  </a:lnTo>
                  <a:lnTo>
                    <a:pt x="169" y="716"/>
                  </a:lnTo>
                  <a:lnTo>
                    <a:pt x="173" y="726"/>
                  </a:lnTo>
                  <a:lnTo>
                    <a:pt x="173" y="726"/>
                  </a:lnTo>
                  <a:lnTo>
                    <a:pt x="173" y="731"/>
                  </a:lnTo>
                  <a:lnTo>
                    <a:pt x="171" y="739"/>
                  </a:lnTo>
                  <a:lnTo>
                    <a:pt x="171" y="739"/>
                  </a:lnTo>
                  <a:lnTo>
                    <a:pt x="166" y="742"/>
                  </a:lnTo>
                  <a:lnTo>
                    <a:pt x="160" y="746"/>
                  </a:lnTo>
                  <a:lnTo>
                    <a:pt x="160" y="746"/>
                  </a:lnTo>
                  <a:lnTo>
                    <a:pt x="149" y="746"/>
                  </a:lnTo>
                  <a:lnTo>
                    <a:pt x="138" y="744"/>
                  </a:lnTo>
                  <a:lnTo>
                    <a:pt x="138" y="744"/>
                  </a:lnTo>
                  <a:lnTo>
                    <a:pt x="134" y="742"/>
                  </a:lnTo>
                  <a:lnTo>
                    <a:pt x="134" y="741"/>
                  </a:lnTo>
                  <a:lnTo>
                    <a:pt x="132" y="733"/>
                  </a:lnTo>
                  <a:lnTo>
                    <a:pt x="132" y="733"/>
                  </a:lnTo>
                  <a:lnTo>
                    <a:pt x="132" y="728"/>
                  </a:lnTo>
                  <a:lnTo>
                    <a:pt x="132" y="726"/>
                  </a:lnTo>
                  <a:lnTo>
                    <a:pt x="132" y="726"/>
                  </a:lnTo>
                  <a:lnTo>
                    <a:pt x="132" y="716"/>
                  </a:lnTo>
                  <a:lnTo>
                    <a:pt x="132" y="716"/>
                  </a:lnTo>
                  <a:lnTo>
                    <a:pt x="134" y="711"/>
                  </a:lnTo>
                  <a:lnTo>
                    <a:pt x="134" y="711"/>
                  </a:lnTo>
                  <a:lnTo>
                    <a:pt x="132" y="694"/>
                  </a:lnTo>
                  <a:lnTo>
                    <a:pt x="132" y="694"/>
                  </a:lnTo>
                  <a:lnTo>
                    <a:pt x="134" y="677"/>
                  </a:lnTo>
                  <a:lnTo>
                    <a:pt x="134" y="677"/>
                  </a:lnTo>
                  <a:lnTo>
                    <a:pt x="138" y="659"/>
                  </a:lnTo>
                  <a:lnTo>
                    <a:pt x="138" y="659"/>
                  </a:lnTo>
                  <a:lnTo>
                    <a:pt x="136" y="642"/>
                  </a:lnTo>
                  <a:lnTo>
                    <a:pt x="136" y="642"/>
                  </a:lnTo>
                  <a:lnTo>
                    <a:pt x="138" y="605"/>
                  </a:lnTo>
                  <a:lnTo>
                    <a:pt x="138" y="605"/>
                  </a:lnTo>
                  <a:lnTo>
                    <a:pt x="138" y="592"/>
                  </a:lnTo>
                  <a:lnTo>
                    <a:pt x="138" y="592"/>
                  </a:lnTo>
                  <a:lnTo>
                    <a:pt x="138" y="582"/>
                  </a:lnTo>
                  <a:lnTo>
                    <a:pt x="132" y="582"/>
                  </a:lnTo>
                  <a:lnTo>
                    <a:pt x="132" y="582"/>
                  </a:lnTo>
                  <a:lnTo>
                    <a:pt x="132" y="595"/>
                  </a:lnTo>
                  <a:lnTo>
                    <a:pt x="132" y="595"/>
                  </a:lnTo>
                  <a:lnTo>
                    <a:pt x="132" y="618"/>
                  </a:lnTo>
                  <a:lnTo>
                    <a:pt x="132" y="618"/>
                  </a:lnTo>
                  <a:lnTo>
                    <a:pt x="132" y="646"/>
                  </a:lnTo>
                  <a:lnTo>
                    <a:pt x="132" y="646"/>
                  </a:lnTo>
                  <a:lnTo>
                    <a:pt x="128" y="677"/>
                  </a:lnTo>
                  <a:lnTo>
                    <a:pt x="128" y="677"/>
                  </a:lnTo>
                  <a:lnTo>
                    <a:pt x="127" y="714"/>
                  </a:lnTo>
                  <a:lnTo>
                    <a:pt x="127" y="714"/>
                  </a:lnTo>
                  <a:lnTo>
                    <a:pt x="127" y="728"/>
                  </a:lnTo>
                  <a:lnTo>
                    <a:pt x="127" y="728"/>
                  </a:lnTo>
                  <a:lnTo>
                    <a:pt x="128" y="739"/>
                  </a:lnTo>
                  <a:lnTo>
                    <a:pt x="128" y="739"/>
                  </a:lnTo>
                  <a:lnTo>
                    <a:pt x="128" y="754"/>
                  </a:lnTo>
                  <a:lnTo>
                    <a:pt x="128" y="754"/>
                  </a:lnTo>
                  <a:lnTo>
                    <a:pt x="128" y="763"/>
                  </a:lnTo>
                  <a:lnTo>
                    <a:pt x="128" y="763"/>
                  </a:lnTo>
                  <a:lnTo>
                    <a:pt x="128" y="765"/>
                  </a:lnTo>
                  <a:lnTo>
                    <a:pt x="127" y="767"/>
                  </a:lnTo>
                  <a:lnTo>
                    <a:pt x="127" y="767"/>
                  </a:lnTo>
                  <a:lnTo>
                    <a:pt x="127" y="776"/>
                  </a:lnTo>
                  <a:lnTo>
                    <a:pt x="127" y="776"/>
                  </a:lnTo>
                  <a:lnTo>
                    <a:pt x="125" y="778"/>
                  </a:lnTo>
                  <a:lnTo>
                    <a:pt x="123" y="780"/>
                  </a:lnTo>
                  <a:lnTo>
                    <a:pt x="123" y="780"/>
                  </a:lnTo>
                  <a:lnTo>
                    <a:pt x="108" y="781"/>
                  </a:lnTo>
                  <a:lnTo>
                    <a:pt x="108" y="781"/>
                  </a:lnTo>
                  <a:lnTo>
                    <a:pt x="95" y="781"/>
                  </a:lnTo>
                  <a:lnTo>
                    <a:pt x="84" y="781"/>
                  </a:lnTo>
                  <a:lnTo>
                    <a:pt x="84" y="781"/>
                  </a:lnTo>
                  <a:lnTo>
                    <a:pt x="80" y="780"/>
                  </a:lnTo>
                  <a:lnTo>
                    <a:pt x="76" y="774"/>
                  </a:lnTo>
                  <a:lnTo>
                    <a:pt x="76" y="774"/>
                  </a:lnTo>
                  <a:lnTo>
                    <a:pt x="80" y="768"/>
                  </a:lnTo>
                  <a:lnTo>
                    <a:pt x="84" y="761"/>
                  </a:lnTo>
                  <a:lnTo>
                    <a:pt x="84" y="761"/>
                  </a:lnTo>
                  <a:lnTo>
                    <a:pt x="91" y="750"/>
                  </a:lnTo>
                  <a:lnTo>
                    <a:pt x="91" y="750"/>
                  </a:lnTo>
                  <a:lnTo>
                    <a:pt x="93" y="748"/>
                  </a:lnTo>
                  <a:lnTo>
                    <a:pt x="93" y="748"/>
                  </a:lnTo>
                  <a:lnTo>
                    <a:pt x="95" y="742"/>
                  </a:lnTo>
                  <a:lnTo>
                    <a:pt x="97" y="735"/>
                  </a:lnTo>
                  <a:lnTo>
                    <a:pt x="97" y="735"/>
                  </a:lnTo>
                  <a:lnTo>
                    <a:pt x="99" y="728"/>
                  </a:lnTo>
                  <a:lnTo>
                    <a:pt x="99" y="718"/>
                  </a:lnTo>
                  <a:lnTo>
                    <a:pt x="99" y="718"/>
                  </a:lnTo>
                  <a:lnTo>
                    <a:pt x="95" y="698"/>
                  </a:lnTo>
                  <a:lnTo>
                    <a:pt x="95" y="698"/>
                  </a:lnTo>
                  <a:lnTo>
                    <a:pt x="84" y="629"/>
                  </a:lnTo>
                  <a:lnTo>
                    <a:pt x="84" y="629"/>
                  </a:lnTo>
                  <a:lnTo>
                    <a:pt x="84" y="601"/>
                  </a:lnTo>
                  <a:lnTo>
                    <a:pt x="84" y="582"/>
                  </a:lnTo>
                  <a:lnTo>
                    <a:pt x="84" y="582"/>
                  </a:lnTo>
                  <a:lnTo>
                    <a:pt x="82" y="581"/>
                  </a:lnTo>
                  <a:lnTo>
                    <a:pt x="82" y="577"/>
                  </a:lnTo>
                  <a:lnTo>
                    <a:pt x="82" y="577"/>
                  </a:lnTo>
                  <a:lnTo>
                    <a:pt x="82" y="527"/>
                  </a:lnTo>
                  <a:lnTo>
                    <a:pt x="82" y="527"/>
                  </a:lnTo>
                  <a:lnTo>
                    <a:pt x="78" y="517"/>
                  </a:lnTo>
                  <a:lnTo>
                    <a:pt x="74" y="508"/>
                  </a:lnTo>
                  <a:lnTo>
                    <a:pt x="74" y="508"/>
                  </a:lnTo>
                  <a:lnTo>
                    <a:pt x="73" y="495"/>
                  </a:lnTo>
                  <a:lnTo>
                    <a:pt x="73" y="495"/>
                  </a:lnTo>
                  <a:lnTo>
                    <a:pt x="71" y="486"/>
                  </a:lnTo>
                  <a:lnTo>
                    <a:pt x="73" y="478"/>
                  </a:lnTo>
                  <a:lnTo>
                    <a:pt x="73" y="478"/>
                  </a:lnTo>
                  <a:lnTo>
                    <a:pt x="71" y="474"/>
                  </a:lnTo>
                  <a:lnTo>
                    <a:pt x="71" y="474"/>
                  </a:lnTo>
                  <a:lnTo>
                    <a:pt x="48" y="480"/>
                  </a:lnTo>
                  <a:lnTo>
                    <a:pt x="48" y="480"/>
                  </a:lnTo>
                  <a:lnTo>
                    <a:pt x="13" y="476"/>
                  </a:lnTo>
                  <a:lnTo>
                    <a:pt x="13" y="476"/>
                  </a:lnTo>
                  <a:lnTo>
                    <a:pt x="7" y="476"/>
                  </a:lnTo>
                  <a:lnTo>
                    <a:pt x="2" y="473"/>
                  </a:lnTo>
                  <a:lnTo>
                    <a:pt x="2" y="473"/>
                  </a:lnTo>
                  <a:lnTo>
                    <a:pt x="0" y="469"/>
                  </a:lnTo>
                  <a:lnTo>
                    <a:pt x="0" y="461"/>
                  </a:lnTo>
                  <a:lnTo>
                    <a:pt x="0" y="461"/>
                  </a:lnTo>
                  <a:lnTo>
                    <a:pt x="9" y="437"/>
                  </a:lnTo>
                  <a:lnTo>
                    <a:pt x="9" y="437"/>
                  </a:lnTo>
                  <a:lnTo>
                    <a:pt x="15" y="424"/>
                  </a:lnTo>
                  <a:lnTo>
                    <a:pt x="15" y="424"/>
                  </a:lnTo>
                  <a:lnTo>
                    <a:pt x="19" y="413"/>
                  </a:lnTo>
                  <a:lnTo>
                    <a:pt x="19" y="413"/>
                  </a:lnTo>
                  <a:lnTo>
                    <a:pt x="20" y="400"/>
                  </a:lnTo>
                  <a:lnTo>
                    <a:pt x="20" y="400"/>
                  </a:lnTo>
                  <a:lnTo>
                    <a:pt x="26" y="380"/>
                  </a:lnTo>
                  <a:lnTo>
                    <a:pt x="26" y="380"/>
                  </a:lnTo>
                  <a:lnTo>
                    <a:pt x="30" y="355"/>
                  </a:lnTo>
                  <a:lnTo>
                    <a:pt x="33" y="331"/>
                  </a:lnTo>
                  <a:lnTo>
                    <a:pt x="33" y="331"/>
                  </a:lnTo>
                  <a:lnTo>
                    <a:pt x="37" y="318"/>
                  </a:lnTo>
                  <a:lnTo>
                    <a:pt x="41" y="301"/>
                  </a:lnTo>
                  <a:lnTo>
                    <a:pt x="41" y="301"/>
                  </a:lnTo>
                  <a:lnTo>
                    <a:pt x="37" y="298"/>
                  </a:lnTo>
                  <a:lnTo>
                    <a:pt x="37" y="292"/>
                  </a:lnTo>
                  <a:lnTo>
                    <a:pt x="37" y="29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81" name="Freeform 1573"/>
            <p:cNvSpPr>
              <a:spLocks noChangeAspect="1" noEditPoints="1"/>
            </p:cNvSpPr>
            <p:nvPr/>
          </p:nvSpPr>
          <p:spPr bwMode="auto">
            <a:xfrm>
              <a:off x="3384599" y="4010963"/>
              <a:ext cx="255171" cy="522000"/>
            </a:xfrm>
            <a:custGeom>
              <a:avLst/>
              <a:gdLst>
                <a:gd name="T0" fmla="*/ 308 w 394"/>
                <a:gd name="T1" fmla="*/ 804 h 806"/>
                <a:gd name="T2" fmla="*/ 286 w 394"/>
                <a:gd name="T3" fmla="*/ 778 h 806"/>
                <a:gd name="T4" fmla="*/ 281 w 394"/>
                <a:gd name="T5" fmla="*/ 743 h 806"/>
                <a:gd name="T6" fmla="*/ 279 w 394"/>
                <a:gd name="T7" fmla="*/ 719 h 806"/>
                <a:gd name="T8" fmla="*/ 271 w 394"/>
                <a:gd name="T9" fmla="*/ 627 h 806"/>
                <a:gd name="T10" fmla="*/ 260 w 394"/>
                <a:gd name="T11" fmla="*/ 553 h 806"/>
                <a:gd name="T12" fmla="*/ 251 w 394"/>
                <a:gd name="T13" fmla="*/ 540 h 806"/>
                <a:gd name="T14" fmla="*/ 249 w 394"/>
                <a:gd name="T15" fmla="*/ 603 h 806"/>
                <a:gd name="T16" fmla="*/ 254 w 394"/>
                <a:gd name="T17" fmla="*/ 706 h 806"/>
                <a:gd name="T18" fmla="*/ 249 w 394"/>
                <a:gd name="T19" fmla="*/ 748 h 806"/>
                <a:gd name="T20" fmla="*/ 232 w 394"/>
                <a:gd name="T21" fmla="*/ 793 h 806"/>
                <a:gd name="T22" fmla="*/ 186 w 394"/>
                <a:gd name="T23" fmla="*/ 782 h 806"/>
                <a:gd name="T24" fmla="*/ 202 w 394"/>
                <a:gd name="T25" fmla="*/ 752 h 806"/>
                <a:gd name="T26" fmla="*/ 201 w 394"/>
                <a:gd name="T27" fmla="*/ 726 h 806"/>
                <a:gd name="T28" fmla="*/ 187 w 394"/>
                <a:gd name="T29" fmla="*/ 605 h 806"/>
                <a:gd name="T30" fmla="*/ 182 w 394"/>
                <a:gd name="T31" fmla="*/ 642 h 806"/>
                <a:gd name="T32" fmla="*/ 169 w 394"/>
                <a:gd name="T33" fmla="*/ 676 h 806"/>
                <a:gd name="T34" fmla="*/ 124 w 394"/>
                <a:gd name="T35" fmla="*/ 722 h 806"/>
                <a:gd name="T36" fmla="*/ 156 w 394"/>
                <a:gd name="T37" fmla="*/ 778 h 806"/>
                <a:gd name="T38" fmla="*/ 135 w 394"/>
                <a:gd name="T39" fmla="*/ 804 h 806"/>
                <a:gd name="T40" fmla="*/ 81 w 394"/>
                <a:gd name="T41" fmla="*/ 784 h 806"/>
                <a:gd name="T42" fmla="*/ 72 w 394"/>
                <a:gd name="T43" fmla="*/ 746 h 806"/>
                <a:gd name="T44" fmla="*/ 46 w 394"/>
                <a:gd name="T45" fmla="*/ 681 h 806"/>
                <a:gd name="T46" fmla="*/ 22 w 394"/>
                <a:gd name="T47" fmla="*/ 650 h 806"/>
                <a:gd name="T48" fmla="*/ 7 w 394"/>
                <a:gd name="T49" fmla="*/ 607 h 806"/>
                <a:gd name="T50" fmla="*/ 20 w 394"/>
                <a:gd name="T51" fmla="*/ 358 h 806"/>
                <a:gd name="T52" fmla="*/ 14 w 394"/>
                <a:gd name="T53" fmla="*/ 283 h 806"/>
                <a:gd name="T54" fmla="*/ 13 w 394"/>
                <a:gd name="T55" fmla="*/ 265 h 806"/>
                <a:gd name="T56" fmla="*/ 1 w 394"/>
                <a:gd name="T57" fmla="*/ 199 h 806"/>
                <a:gd name="T58" fmla="*/ 31 w 394"/>
                <a:gd name="T59" fmla="*/ 147 h 806"/>
                <a:gd name="T60" fmla="*/ 67 w 394"/>
                <a:gd name="T61" fmla="*/ 125 h 806"/>
                <a:gd name="T62" fmla="*/ 59 w 394"/>
                <a:gd name="T63" fmla="*/ 95 h 806"/>
                <a:gd name="T64" fmla="*/ 72 w 394"/>
                <a:gd name="T65" fmla="*/ 56 h 806"/>
                <a:gd name="T66" fmla="*/ 128 w 394"/>
                <a:gd name="T67" fmla="*/ 58 h 806"/>
                <a:gd name="T68" fmla="*/ 113 w 394"/>
                <a:gd name="T69" fmla="*/ 136 h 806"/>
                <a:gd name="T70" fmla="*/ 147 w 394"/>
                <a:gd name="T71" fmla="*/ 155 h 806"/>
                <a:gd name="T72" fmla="*/ 187 w 394"/>
                <a:gd name="T73" fmla="*/ 129 h 806"/>
                <a:gd name="T74" fmla="*/ 191 w 394"/>
                <a:gd name="T75" fmla="*/ 67 h 806"/>
                <a:gd name="T76" fmla="*/ 189 w 394"/>
                <a:gd name="T77" fmla="*/ 26 h 806"/>
                <a:gd name="T78" fmla="*/ 241 w 394"/>
                <a:gd name="T79" fmla="*/ 2 h 806"/>
                <a:gd name="T80" fmla="*/ 267 w 394"/>
                <a:gd name="T81" fmla="*/ 28 h 806"/>
                <a:gd name="T82" fmla="*/ 264 w 394"/>
                <a:gd name="T83" fmla="*/ 77 h 806"/>
                <a:gd name="T84" fmla="*/ 346 w 394"/>
                <a:gd name="T85" fmla="*/ 138 h 806"/>
                <a:gd name="T86" fmla="*/ 379 w 394"/>
                <a:gd name="T87" fmla="*/ 257 h 806"/>
                <a:gd name="T88" fmla="*/ 364 w 394"/>
                <a:gd name="T89" fmla="*/ 361 h 806"/>
                <a:gd name="T90" fmla="*/ 346 w 394"/>
                <a:gd name="T91" fmla="*/ 434 h 806"/>
                <a:gd name="T92" fmla="*/ 340 w 394"/>
                <a:gd name="T93" fmla="*/ 622 h 806"/>
                <a:gd name="T94" fmla="*/ 336 w 394"/>
                <a:gd name="T95" fmla="*/ 735 h 806"/>
                <a:gd name="T96" fmla="*/ 334 w 394"/>
                <a:gd name="T97" fmla="*/ 759 h 806"/>
                <a:gd name="T98" fmla="*/ 331 w 394"/>
                <a:gd name="T99" fmla="*/ 265 h 806"/>
                <a:gd name="T100" fmla="*/ 333 w 394"/>
                <a:gd name="T101" fmla="*/ 263 h 806"/>
                <a:gd name="T102" fmla="*/ 160 w 394"/>
                <a:gd name="T103" fmla="*/ 352 h 806"/>
                <a:gd name="T104" fmla="*/ 165 w 394"/>
                <a:gd name="T105" fmla="*/ 415 h 806"/>
                <a:gd name="T106" fmla="*/ 174 w 394"/>
                <a:gd name="T107" fmla="*/ 471 h 806"/>
                <a:gd name="T108" fmla="*/ 173 w 394"/>
                <a:gd name="T109" fmla="*/ 380 h 806"/>
                <a:gd name="T110" fmla="*/ 154 w 394"/>
                <a:gd name="T111" fmla="*/ 322 h 806"/>
                <a:gd name="T112" fmla="*/ 96 w 394"/>
                <a:gd name="T113" fmla="*/ 728 h 806"/>
                <a:gd name="T114" fmla="*/ 331 w 394"/>
                <a:gd name="T115" fmla="*/ 758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 h="806">
                  <a:moveTo>
                    <a:pt x="333" y="763"/>
                  </a:moveTo>
                  <a:lnTo>
                    <a:pt x="333" y="763"/>
                  </a:lnTo>
                  <a:lnTo>
                    <a:pt x="340" y="780"/>
                  </a:lnTo>
                  <a:lnTo>
                    <a:pt x="344" y="789"/>
                  </a:lnTo>
                  <a:lnTo>
                    <a:pt x="346" y="800"/>
                  </a:lnTo>
                  <a:lnTo>
                    <a:pt x="346" y="800"/>
                  </a:lnTo>
                  <a:lnTo>
                    <a:pt x="333" y="804"/>
                  </a:lnTo>
                  <a:lnTo>
                    <a:pt x="316" y="804"/>
                  </a:lnTo>
                  <a:lnTo>
                    <a:pt x="308" y="804"/>
                  </a:lnTo>
                  <a:lnTo>
                    <a:pt x="303" y="802"/>
                  </a:lnTo>
                  <a:lnTo>
                    <a:pt x="297" y="799"/>
                  </a:lnTo>
                  <a:lnTo>
                    <a:pt x="295" y="793"/>
                  </a:lnTo>
                  <a:lnTo>
                    <a:pt x="295" y="793"/>
                  </a:lnTo>
                  <a:lnTo>
                    <a:pt x="297" y="787"/>
                  </a:lnTo>
                  <a:lnTo>
                    <a:pt x="297" y="784"/>
                  </a:lnTo>
                  <a:lnTo>
                    <a:pt x="295" y="782"/>
                  </a:lnTo>
                  <a:lnTo>
                    <a:pt x="295" y="782"/>
                  </a:lnTo>
                  <a:lnTo>
                    <a:pt x="286" y="778"/>
                  </a:lnTo>
                  <a:lnTo>
                    <a:pt x="282" y="776"/>
                  </a:lnTo>
                  <a:lnTo>
                    <a:pt x="281" y="773"/>
                  </a:lnTo>
                  <a:lnTo>
                    <a:pt x="281" y="773"/>
                  </a:lnTo>
                  <a:lnTo>
                    <a:pt x="281" y="767"/>
                  </a:lnTo>
                  <a:lnTo>
                    <a:pt x="282" y="759"/>
                  </a:lnTo>
                  <a:lnTo>
                    <a:pt x="284" y="754"/>
                  </a:lnTo>
                  <a:lnTo>
                    <a:pt x="284" y="746"/>
                  </a:lnTo>
                  <a:lnTo>
                    <a:pt x="284" y="746"/>
                  </a:lnTo>
                  <a:lnTo>
                    <a:pt x="281" y="743"/>
                  </a:lnTo>
                  <a:lnTo>
                    <a:pt x="279" y="735"/>
                  </a:lnTo>
                  <a:lnTo>
                    <a:pt x="279" y="735"/>
                  </a:lnTo>
                  <a:lnTo>
                    <a:pt x="279" y="732"/>
                  </a:lnTo>
                  <a:lnTo>
                    <a:pt x="281" y="728"/>
                  </a:lnTo>
                  <a:lnTo>
                    <a:pt x="286" y="724"/>
                  </a:lnTo>
                  <a:lnTo>
                    <a:pt x="286" y="724"/>
                  </a:lnTo>
                  <a:lnTo>
                    <a:pt x="282" y="720"/>
                  </a:lnTo>
                  <a:lnTo>
                    <a:pt x="279" y="719"/>
                  </a:lnTo>
                  <a:lnTo>
                    <a:pt x="279" y="719"/>
                  </a:lnTo>
                  <a:lnTo>
                    <a:pt x="275" y="713"/>
                  </a:lnTo>
                  <a:lnTo>
                    <a:pt x="271" y="702"/>
                  </a:lnTo>
                  <a:lnTo>
                    <a:pt x="271" y="691"/>
                  </a:lnTo>
                  <a:lnTo>
                    <a:pt x="271" y="679"/>
                  </a:lnTo>
                  <a:lnTo>
                    <a:pt x="271" y="679"/>
                  </a:lnTo>
                  <a:lnTo>
                    <a:pt x="273" y="661"/>
                  </a:lnTo>
                  <a:lnTo>
                    <a:pt x="273" y="644"/>
                  </a:lnTo>
                  <a:lnTo>
                    <a:pt x="273" y="644"/>
                  </a:lnTo>
                  <a:lnTo>
                    <a:pt x="271" y="627"/>
                  </a:lnTo>
                  <a:lnTo>
                    <a:pt x="267" y="609"/>
                  </a:lnTo>
                  <a:lnTo>
                    <a:pt x="267" y="609"/>
                  </a:lnTo>
                  <a:lnTo>
                    <a:pt x="266" y="588"/>
                  </a:lnTo>
                  <a:lnTo>
                    <a:pt x="266" y="579"/>
                  </a:lnTo>
                  <a:lnTo>
                    <a:pt x="264" y="570"/>
                  </a:lnTo>
                  <a:lnTo>
                    <a:pt x="264" y="570"/>
                  </a:lnTo>
                  <a:lnTo>
                    <a:pt x="260" y="560"/>
                  </a:lnTo>
                  <a:lnTo>
                    <a:pt x="260" y="560"/>
                  </a:lnTo>
                  <a:lnTo>
                    <a:pt x="260" y="553"/>
                  </a:lnTo>
                  <a:lnTo>
                    <a:pt x="260" y="546"/>
                  </a:lnTo>
                  <a:lnTo>
                    <a:pt x="260" y="531"/>
                  </a:lnTo>
                  <a:lnTo>
                    <a:pt x="260" y="531"/>
                  </a:lnTo>
                  <a:lnTo>
                    <a:pt x="258" y="514"/>
                  </a:lnTo>
                  <a:lnTo>
                    <a:pt x="254" y="499"/>
                  </a:lnTo>
                  <a:lnTo>
                    <a:pt x="254" y="499"/>
                  </a:lnTo>
                  <a:lnTo>
                    <a:pt x="253" y="512"/>
                  </a:lnTo>
                  <a:lnTo>
                    <a:pt x="251" y="525"/>
                  </a:lnTo>
                  <a:lnTo>
                    <a:pt x="251" y="540"/>
                  </a:lnTo>
                  <a:lnTo>
                    <a:pt x="249" y="553"/>
                  </a:lnTo>
                  <a:lnTo>
                    <a:pt x="249" y="553"/>
                  </a:lnTo>
                  <a:lnTo>
                    <a:pt x="245" y="564"/>
                  </a:lnTo>
                  <a:lnTo>
                    <a:pt x="245" y="564"/>
                  </a:lnTo>
                  <a:lnTo>
                    <a:pt x="245" y="570"/>
                  </a:lnTo>
                  <a:lnTo>
                    <a:pt x="245" y="577"/>
                  </a:lnTo>
                  <a:lnTo>
                    <a:pt x="249" y="588"/>
                  </a:lnTo>
                  <a:lnTo>
                    <a:pt x="249" y="588"/>
                  </a:lnTo>
                  <a:lnTo>
                    <a:pt x="249" y="603"/>
                  </a:lnTo>
                  <a:lnTo>
                    <a:pt x="249" y="622"/>
                  </a:lnTo>
                  <a:lnTo>
                    <a:pt x="249" y="622"/>
                  </a:lnTo>
                  <a:lnTo>
                    <a:pt x="249" y="655"/>
                  </a:lnTo>
                  <a:lnTo>
                    <a:pt x="249" y="655"/>
                  </a:lnTo>
                  <a:lnTo>
                    <a:pt x="247" y="672"/>
                  </a:lnTo>
                  <a:lnTo>
                    <a:pt x="247" y="685"/>
                  </a:lnTo>
                  <a:lnTo>
                    <a:pt x="247" y="685"/>
                  </a:lnTo>
                  <a:lnTo>
                    <a:pt x="251" y="694"/>
                  </a:lnTo>
                  <a:lnTo>
                    <a:pt x="254" y="706"/>
                  </a:lnTo>
                  <a:lnTo>
                    <a:pt x="254" y="706"/>
                  </a:lnTo>
                  <a:lnTo>
                    <a:pt x="253" y="713"/>
                  </a:lnTo>
                  <a:lnTo>
                    <a:pt x="253" y="722"/>
                  </a:lnTo>
                  <a:lnTo>
                    <a:pt x="253" y="722"/>
                  </a:lnTo>
                  <a:lnTo>
                    <a:pt x="253" y="728"/>
                  </a:lnTo>
                  <a:lnTo>
                    <a:pt x="254" y="732"/>
                  </a:lnTo>
                  <a:lnTo>
                    <a:pt x="254" y="732"/>
                  </a:lnTo>
                  <a:lnTo>
                    <a:pt x="254" y="741"/>
                  </a:lnTo>
                  <a:lnTo>
                    <a:pt x="249" y="748"/>
                  </a:lnTo>
                  <a:lnTo>
                    <a:pt x="249" y="748"/>
                  </a:lnTo>
                  <a:lnTo>
                    <a:pt x="253" y="759"/>
                  </a:lnTo>
                  <a:lnTo>
                    <a:pt x="253" y="773"/>
                  </a:lnTo>
                  <a:lnTo>
                    <a:pt x="253" y="773"/>
                  </a:lnTo>
                  <a:lnTo>
                    <a:pt x="249" y="776"/>
                  </a:lnTo>
                  <a:lnTo>
                    <a:pt x="245" y="778"/>
                  </a:lnTo>
                  <a:lnTo>
                    <a:pt x="234" y="782"/>
                  </a:lnTo>
                  <a:lnTo>
                    <a:pt x="234" y="782"/>
                  </a:lnTo>
                  <a:lnTo>
                    <a:pt x="232" y="793"/>
                  </a:lnTo>
                  <a:lnTo>
                    <a:pt x="232" y="793"/>
                  </a:lnTo>
                  <a:lnTo>
                    <a:pt x="228" y="795"/>
                  </a:lnTo>
                  <a:lnTo>
                    <a:pt x="221" y="799"/>
                  </a:lnTo>
                  <a:lnTo>
                    <a:pt x="208" y="800"/>
                  </a:lnTo>
                  <a:lnTo>
                    <a:pt x="193" y="799"/>
                  </a:lnTo>
                  <a:lnTo>
                    <a:pt x="182" y="795"/>
                  </a:lnTo>
                  <a:lnTo>
                    <a:pt x="182" y="795"/>
                  </a:lnTo>
                  <a:lnTo>
                    <a:pt x="182" y="787"/>
                  </a:lnTo>
                  <a:lnTo>
                    <a:pt x="186" y="782"/>
                  </a:lnTo>
                  <a:lnTo>
                    <a:pt x="191" y="773"/>
                  </a:lnTo>
                  <a:lnTo>
                    <a:pt x="199" y="763"/>
                  </a:lnTo>
                  <a:lnTo>
                    <a:pt x="204" y="754"/>
                  </a:lnTo>
                  <a:lnTo>
                    <a:pt x="204" y="754"/>
                  </a:lnTo>
                  <a:lnTo>
                    <a:pt x="204" y="752"/>
                  </a:lnTo>
                  <a:lnTo>
                    <a:pt x="204" y="752"/>
                  </a:lnTo>
                  <a:lnTo>
                    <a:pt x="202" y="752"/>
                  </a:lnTo>
                  <a:lnTo>
                    <a:pt x="202" y="752"/>
                  </a:lnTo>
                  <a:lnTo>
                    <a:pt x="202" y="752"/>
                  </a:lnTo>
                  <a:lnTo>
                    <a:pt x="204" y="750"/>
                  </a:lnTo>
                  <a:lnTo>
                    <a:pt x="206" y="748"/>
                  </a:lnTo>
                  <a:lnTo>
                    <a:pt x="206" y="746"/>
                  </a:lnTo>
                  <a:lnTo>
                    <a:pt x="206" y="746"/>
                  </a:lnTo>
                  <a:lnTo>
                    <a:pt x="199" y="735"/>
                  </a:lnTo>
                  <a:lnTo>
                    <a:pt x="197" y="730"/>
                  </a:lnTo>
                  <a:lnTo>
                    <a:pt x="197" y="728"/>
                  </a:lnTo>
                  <a:lnTo>
                    <a:pt x="201" y="726"/>
                  </a:lnTo>
                  <a:lnTo>
                    <a:pt x="201" y="726"/>
                  </a:lnTo>
                  <a:lnTo>
                    <a:pt x="197" y="720"/>
                  </a:lnTo>
                  <a:lnTo>
                    <a:pt x="195" y="715"/>
                  </a:lnTo>
                  <a:lnTo>
                    <a:pt x="191" y="702"/>
                  </a:lnTo>
                  <a:lnTo>
                    <a:pt x="191" y="702"/>
                  </a:lnTo>
                  <a:lnTo>
                    <a:pt x="191" y="665"/>
                  </a:lnTo>
                  <a:lnTo>
                    <a:pt x="191" y="646"/>
                  </a:lnTo>
                  <a:lnTo>
                    <a:pt x="189" y="627"/>
                  </a:lnTo>
                  <a:lnTo>
                    <a:pt x="189" y="627"/>
                  </a:lnTo>
                  <a:lnTo>
                    <a:pt x="187" y="605"/>
                  </a:lnTo>
                  <a:lnTo>
                    <a:pt x="187" y="605"/>
                  </a:lnTo>
                  <a:lnTo>
                    <a:pt x="186" y="588"/>
                  </a:lnTo>
                  <a:lnTo>
                    <a:pt x="184" y="572"/>
                  </a:lnTo>
                  <a:lnTo>
                    <a:pt x="178" y="538"/>
                  </a:lnTo>
                  <a:lnTo>
                    <a:pt x="178" y="538"/>
                  </a:lnTo>
                  <a:lnTo>
                    <a:pt x="180" y="590"/>
                  </a:lnTo>
                  <a:lnTo>
                    <a:pt x="186" y="640"/>
                  </a:lnTo>
                  <a:lnTo>
                    <a:pt x="186" y="640"/>
                  </a:lnTo>
                  <a:lnTo>
                    <a:pt x="182" y="642"/>
                  </a:lnTo>
                  <a:lnTo>
                    <a:pt x="176" y="642"/>
                  </a:lnTo>
                  <a:lnTo>
                    <a:pt x="171" y="644"/>
                  </a:lnTo>
                  <a:lnTo>
                    <a:pt x="169" y="648"/>
                  </a:lnTo>
                  <a:lnTo>
                    <a:pt x="169" y="648"/>
                  </a:lnTo>
                  <a:lnTo>
                    <a:pt x="169" y="653"/>
                  </a:lnTo>
                  <a:lnTo>
                    <a:pt x="169" y="663"/>
                  </a:lnTo>
                  <a:lnTo>
                    <a:pt x="169" y="663"/>
                  </a:lnTo>
                  <a:lnTo>
                    <a:pt x="169" y="676"/>
                  </a:lnTo>
                  <a:lnTo>
                    <a:pt x="169" y="676"/>
                  </a:lnTo>
                  <a:lnTo>
                    <a:pt x="161" y="681"/>
                  </a:lnTo>
                  <a:lnTo>
                    <a:pt x="154" y="685"/>
                  </a:lnTo>
                  <a:lnTo>
                    <a:pt x="134" y="693"/>
                  </a:lnTo>
                  <a:lnTo>
                    <a:pt x="134" y="693"/>
                  </a:lnTo>
                  <a:lnTo>
                    <a:pt x="132" y="700"/>
                  </a:lnTo>
                  <a:lnTo>
                    <a:pt x="130" y="707"/>
                  </a:lnTo>
                  <a:lnTo>
                    <a:pt x="126" y="715"/>
                  </a:lnTo>
                  <a:lnTo>
                    <a:pt x="124" y="722"/>
                  </a:lnTo>
                  <a:lnTo>
                    <a:pt x="124" y="722"/>
                  </a:lnTo>
                  <a:lnTo>
                    <a:pt x="124" y="735"/>
                  </a:lnTo>
                  <a:lnTo>
                    <a:pt x="128" y="745"/>
                  </a:lnTo>
                  <a:lnTo>
                    <a:pt x="137" y="761"/>
                  </a:lnTo>
                  <a:lnTo>
                    <a:pt x="137" y="761"/>
                  </a:lnTo>
                  <a:lnTo>
                    <a:pt x="141" y="767"/>
                  </a:lnTo>
                  <a:lnTo>
                    <a:pt x="147" y="769"/>
                  </a:lnTo>
                  <a:lnTo>
                    <a:pt x="150" y="773"/>
                  </a:lnTo>
                  <a:lnTo>
                    <a:pt x="156" y="778"/>
                  </a:lnTo>
                  <a:lnTo>
                    <a:pt x="156" y="778"/>
                  </a:lnTo>
                  <a:lnTo>
                    <a:pt x="167" y="799"/>
                  </a:lnTo>
                  <a:lnTo>
                    <a:pt x="167" y="799"/>
                  </a:lnTo>
                  <a:lnTo>
                    <a:pt x="158" y="800"/>
                  </a:lnTo>
                  <a:lnTo>
                    <a:pt x="148" y="799"/>
                  </a:lnTo>
                  <a:lnTo>
                    <a:pt x="141" y="795"/>
                  </a:lnTo>
                  <a:lnTo>
                    <a:pt x="132" y="793"/>
                  </a:lnTo>
                  <a:lnTo>
                    <a:pt x="132" y="793"/>
                  </a:lnTo>
                  <a:lnTo>
                    <a:pt x="134" y="799"/>
                  </a:lnTo>
                  <a:lnTo>
                    <a:pt x="135" y="804"/>
                  </a:lnTo>
                  <a:lnTo>
                    <a:pt x="135" y="804"/>
                  </a:lnTo>
                  <a:lnTo>
                    <a:pt x="130" y="806"/>
                  </a:lnTo>
                  <a:lnTo>
                    <a:pt x="124" y="804"/>
                  </a:lnTo>
                  <a:lnTo>
                    <a:pt x="124" y="804"/>
                  </a:lnTo>
                  <a:lnTo>
                    <a:pt x="115" y="802"/>
                  </a:lnTo>
                  <a:lnTo>
                    <a:pt x="104" y="800"/>
                  </a:lnTo>
                  <a:lnTo>
                    <a:pt x="83" y="793"/>
                  </a:lnTo>
                  <a:lnTo>
                    <a:pt x="83" y="793"/>
                  </a:lnTo>
                  <a:lnTo>
                    <a:pt x="81" y="784"/>
                  </a:lnTo>
                  <a:lnTo>
                    <a:pt x="78" y="776"/>
                  </a:lnTo>
                  <a:lnTo>
                    <a:pt x="68" y="761"/>
                  </a:lnTo>
                  <a:lnTo>
                    <a:pt x="68" y="761"/>
                  </a:lnTo>
                  <a:lnTo>
                    <a:pt x="70" y="758"/>
                  </a:lnTo>
                  <a:lnTo>
                    <a:pt x="72" y="754"/>
                  </a:lnTo>
                  <a:lnTo>
                    <a:pt x="72" y="754"/>
                  </a:lnTo>
                  <a:lnTo>
                    <a:pt x="72" y="750"/>
                  </a:lnTo>
                  <a:lnTo>
                    <a:pt x="72" y="746"/>
                  </a:lnTo>
                  <a:lnTo>
                    <a:pt x="72" y="746"/>
                  </a:lnTo>
                  <a:lnTo>
                    <a:pt x="72" y="730"/>
                  </a:lnTo>
                  <a:lnTo>
                    <a:pt x="72" y="730"/>
                  </a:lnTo>
                  <a:lnTo>
                    <a:pt x="67" y="707"/>
                  </a:lnTo>
                  <a:lnTo>
                    <a:pt x="67" y="707"/>
                  </a:lnTo>
                  <a:lnTo>
                    <a:pt x="65" y="696"/>
                  </a:lnTo>
                  <a:lnTo>
                    <a:pt x="61" y="687"/>
                  </a:lnTo>
                  <a:lnTo>
                    <a:pt x="61" y="687"/>
                  </a:lnTo>
                  <a:lnTo>
                    <a:pt x="54" y="683"/>
                  </a:lnTo>
                  <a:lnTo>
                    <a:pt x="46" y="681"/>
                  </a:lnTo>
                  <a:lnTo>
                    <a:pt x="46" y="681"/>
                  </a:lnTo>
                  <a:lnTo>
                    <a:pt x="39" y="676"/>
                  </a:lnTo>
                  <a:lnTo>
                    <a:pt x="33" y="670"/>
                  </a:lnTo>
                  <a:lnTo>
                    <a:pt x="33" y="670"/>
                  </a:lnTo>
                  <a:lnTo>
                    <a:pt x="26" y="668"/>
                  </a:lnTo>
                  <a:lnTo>
                    <a:pt x="24" y="666"/>
                  </a:lnTo>
                  <a:lnTo>
                    <a:pt x="20" y="665"/>
                  </a:lnTo>
                  <a:lnTo>
                    <a:pt x="20" y="665"/>
                  </a:lnTo>
                  <a:lnTo>
                    <a:pt x="22" y="650"/>
                  </a:lnTo>
                  <a:lnTo>
                    <a:pt x="22" y="650"/>
                  </a:lnTo>
                  <a:lnTo>
                    <a:pt x="16" y="648"/>
                  </a:lnTo>
                  <a:lnTo>
                    <a:pt x="13" y="646"/>
                  </a:lnTo>
                  <a:lnTo>
                    <a:pt x="1" y="644"/>
                  </a:lnTo>
                  <a:lnTo>
                    <a:pt x="1" y="644"/>
                  </a:lnTo>
                  <a:lnTo>
                    <a:pt x="3" y="637"/>
                  </a:lnTo>
                  <a:lnTo>
                    <a:pt x="5" y="627"/>
                  </a:lnTo>
                  <a:lnTo>
                    <a:pt x="7" y="607"/>
                  </a:lnTo>
                  <a:lnTo>
                    <a:pt x="7" y="607"/>
                  </a:lnTo>
                  <a:lnTo>
                    <a:pt x="11" y="549"/>
                  </a:lnTo>
                  <a:lnTo>
                    <a:pt x="13" y="490"/>
                  </a:lnTo>
                  <a:lnTo>
                    <a:pt x="16" y="432"/>
                  </a:lnTo>
                  <a:lnTo>
                    <a:pt x="20" y="404"/>
                  </a:lnTo>
                  <a:lnTo>
                    <a:pt x="24" y="378"/>
                  </a:lnTo>
                  <a:lnTo>
                    <a:pt x="24" y="378"/>
                  </a:lnTo>
                  <a:lnTo>
                    <a:pt x="22" y="374"/>
                  </a:lnTo>
                  <a:lnTo>
                    <a:pt x="20" y="369"/>
                  </a:lnTo>
                  <a:lnTo>
                    <a:pt x="20" y="358"/>
                  </a:lnTo>
                  <a:lnTo>
                    <a:pt x="20" y="358"/>
                  </a:lnTo>
                  <a:lnTo>
                    <a:pt x="22" y="343"/>
                  </a:lnTo>
                  <a:lnTo>
                    <a:pt x="20" y="328"/>
                  </a:lnTo>
                  <a:lnTo>
                    <a:pt x="20" y="328"/>
                  </a:lnTo>
                  <a:lnTo>
                    <a:pt x="20" y="309"/>
                  </a:lnTo>
                  <a:lnTo>
                    <a:pt x="20" y="289"/>
                  </a:lnTo>
                  <a:lnTo>
                    <a:pt x="20" y="289"/>
                  </a:lnTo>
                  <a:lnTo>
                    <a:pt x="16" y="287"/>
                  </a:lnTo>
                  <a:lnTo>
                    <a:pt x="14" y="283"/>
                  </a:lnTo>
                  <a:lnTo>
                    <a:pt x="14" y="283"/>
                  </a:lnTo>
                  <a:lnTo>
                    <a:pt x="11" y="278"/>
                  </a:lnTo>
                  <a:lnTo>
                    <a:pt x="11" y="278"/>
                  </a:lnTo>
                  <a:lnTo>
                    <a:pt x="13" y="274"/>
                  </a:lnTo>
                  <a:lnTo>
                    <a:pt x="14" y="272"/>
                  </a:lnTo>
                  <a:lnTo>
                    <a:pt x="14" y="270"/>
                  </a:lnTo>
                  <a:lnTo>
                    <a:pt x="14" y="266"/>
                  </a:lnTo>
                  <a:lnTo>
                    <a:pt x="14" y="266"/>
                  </a:lnTo>
                  <a:lnTo>
                    <a:pt x="13" y="265"/>
                  </a:lnTo>
                  <a:lnTo>
                    <a:pt x="9" y="261"/>
                  </a:lnTo>
                  <a:lnTo>
                    <a:pt x="9" y="261"/>
                  </a:lnTo>
                  <a:lnTo>
                    <a:pt x="5" y="257"/>
                  </a:lnTo>
                  <a:lnTo>
                    <a:pt x="3" y="252"/>
                  </a:lnTo>
                  <a:lnTo>
                    <a:pt x="0" y="237"/>
                  </a:lnTo>
                  <a:lnTo>
                    <a:pt x="0" y="237"/>
                  </a:lnTo>
                  <a:lnTo>
                    <a:pt x="0" y="218"/>
                  </a:lnTo>
                  <a:lnTo>
                    <a:pt x="1" y="199"/>
                  </a:lnTo>
                  <a:lnTo>
                    <a:pt x="1" y="199"/>
                  </a:lnTo>
                  <a:lnTo>
                    <a:pt x="1" y="181"/>
                  </a:lnTo>
                  <a:lnTo>
                    <a:pt x="1" y="181"/>
                  </a:lnTo>
                  <a:lnTo>
                    <a:pt x="5" y="170"/>
                  </a:lnTo>
                  <a:lnTo>
                    <a:pt x="5" y="170"/>
                  </a:lnTo>
                  <a:lnTo>
                    <a:pt x="9" y="160"/>
                  </a:lnTo>
                  <a:lnTo>
                    <a:pt x="14" y="155"/>
                  </a:lnTo>
                  <a:lnTo>
                    <a:pt x="22" y="149"/>
                  </a:lnTo>
                  <a:lnTo>
                    <a:pt x="31" y="147"/>
                  </a:lnTo>
                  <a:lnTo>
                    <a:pt x="31" y="147"/>
                  </a:lnTo>
                  <a:lnTo>
                    <a:pt x="33" y="144"/>
                  </a:lnTo>
                  <a:lnTo>
                    <a:pt x="35" y="140"/>
                  </a:lnTo>
                  <a:lnTo>
                    <a:pt x="41" y="136"/>
                  </a:lnTo>
                  <a:lnTo>
                    <a:pt x="41" y="136"/>
                  </a:lnTo>
                  <a:lnTo>
                    <a:pt x="48" y="136"/>
                  </a:lnTo>
                  <a:lnTo>
                    <a:pt x="55" y="136"/>
                  </a:lnTo>
                  <a:lnTo>
                    <a:pt x="59" y="134"/>
                  </a:lnTo>
                  <a:lnTo>
                    <a:pt x="65" y="131"/>
                  </a:lnTo>
                  <a:lnTo>
                    <a:pt x="67" y="125"/>
                  </a:lnTo>
                  <a:lnTo>
                    <a:pt x="68" y="119"/>
                  </a:lnTo>
                  <a:lnTo>
                    <a:pt x="68" y="114"/>
                  </a:lnTo>
                  <a:lnTo>
                    <a:pt x="67" y="106"/>
                  </a:lnTo>
                  <a:lnTo>
                    <a:pt x="67" y="106"/>
                  </a:lnTo>
                  <a:lnTo>
                    <a:pt x="65" y="106"/>
                  </a:lnTo>
                  <a:lnTo>
                    <a:pt x="61" y="106"/>
                  </a:lnTo>
                  <a:lnTo>
                    <a:pt x="61" y="106"/>
                  </a:lnTo>
                  <a:lnTo>
                    <a:pt x="59" y="101"/>
                  </a:lnTo>
                  <a:lnTo>
                    <a:pt x="59" y="95"/>
                  </a:lnTo>
                  <a:lnTo>
                    <a:pt x="59" y="84"/>
                  </a:lnTo>
                  <a:lnTo>
                    <a:pt x="59" y="84"/>
                  </a:lnTo>
                  <a:lnTo>
                    <a:pt x="63" y="80"/>
                  </a:lnTo>
                  <a:lnTo>
                    <a:pt x="65" y="77"/>
                  </a:lnTo>
                  <a:lnTo>
                    <a:pt x="65" y="77"/>
                  </a:lnTo>
                  <a:lnTo>
                    <a:pt x="67" y="69"/>
                  </a:lnTo>
                  <a:lnTo>
                    <a:pt x="67" y="64"/>
                  </a:lnTo>
                  <a:lnTo>
                    <a:pt x="67" y="64"/>
                  </a:lnTo>
                  <a:lnTo>
                    <a:pt x="72" y="56"/>
                  </a:lnTo>
                  <a:lnTo>
                    <a:pt x="78" y="51"/>
                  </a:lnTo>
                  <a:lnTo>
                    <a:pt x="87" y="45"/>
                  </a:lnTo>
                  <a:lnTo>
                    <a:pt x="96" y="43"/>
                  </a:lnTo>
                  <a:lnTo>
                    <a:pt x="96" y="43"/>
                  </a:lnTo>
                  <a:lnTo>
                    <a:pt x="107" y="43"/>
                  </a:lnTo>
                  <a:lnTo>
                    <a:pt x="117" y="47"/>
                  </a:lnTo>
                  <a:lnTo>
                    <a:pt x="124" y="53"/>
                  </a:lnTo>
                  <a:lnTo>
                    <a:pt x="128" y="58"/>
                  </a:lnTo>
                  <a:lnTo>
                    <a:pt x="128" y="58"/>
                  </a:lnTo>
                  <a:lnTo>
                    <a:pt x="132" y="66"/>
                  </a:lnTo>
                  <a:lnTo>
                    <a:pt x="132" y="71"/>
                  </a:lnTo>
                  <a:lnTo>
                    <a:pt x="132" y="84"/>
                  </a:lnTo>
                  <a:lnTo>
                    <a:pt x="130" y="97"/>
                  </a:lnTo>
                  <a:lnTo>
                    <a:pt x="128" y="112"/>
                  </a:lnTo>
                  <a:lnTo>
                    <a:pt x="128" y="112"/>
                  </a:lnTo>
                  <a:lnTo>
                    <a:pt x="122" y="125"/>
                  </a:lnTo>
                  <a:lnTo>
                    <a:pt x="113" y="136"/>
                  </a:lnTo>
                  <a:lnTo>
                    <a:pt x="113" y="136"/>
                  </a:lnTo>
                  <a:lnTo>
                    <a:pt x="109" y="140"/>
                  </a:lnTo>
                  <a:lnTo>
                    <a:pt x="106" y="144"/>
                  </a:lnTo>
                  <a:lnTo>
                    <a:pt x="106" y="144"/>
                  </a:lnTo>
                  <a:lnTo>
                    <a:pt x="109" y="146"/>
                  </a:lnTo>
                  <a:lnTo>
                    <a:pt x="113" y="147"/>
                  </a:lnTo>
                  <a:lnTo>
                    <a:pt x="126" y="149"/>
                  </a:lnTo>
                  <a:lnTo>
                    <a:pt x="137" y="151"/>
                  </a:lnTo>
                  <a:lnTo>
                    <a:pt x="143" y="153"/>
                  </a:lnTo>
                  <a:lnTo>
                    <a:pt x="147" y="155"/>
                  </a:lnTo>
                  <a:lnTo>
                    <a:pt x="147" y="155"/>
                  </a:lnTo>
                  <a:lnTo>
                    <a:pt x="154" y="149"/>
                  </a:lnTo>
                  <a:lnTo>
                    <a:pt x="161" y="144"/>
                  </a:lnTo>
                  <a:lnTo>
                    <a:pt x="161" y="144"/>
                  </a:lnTo>
                  <a:lnTo>
                    <a:pt x="171" y="140"/>
                  </a:lnTo>
                  <a:lnTo>
                    <a:pt x="171" y="140"/>
                  </a:lnTo>
                  <a:lnTo>
                    <a:pt x="180" y="134"/>
                  </a:lnTo>
                  <a:lnTo>
                    <a:pt x="187" y="129"/>
                  </a:lnTo>
                  <a:lnTo>
                    <a:pt x="187" y="129"/>
                  </a:lnTo>
                  <a:lnTo>
                    <a:pt x="199" y="125"/>
                  </a:lnTo>
                  <a:lnTo>
                    <a:pt x="208" y="119"/>
                  </a:lnTo>
                  <a:lnTo>
                    <a:pt x="208" y="119"/>
                  </a:lnTo>
                  <a:lnTo>
                    <a:pt x="208" y="110"/>
                  </a:lnTo>
                  <a:lnTo>
                    <a:pt x="206" y="99"/>
                  </a:lnTo>
                  <a:lnTo>
                    <a:pt x="201" y="80"/>
                  </a:lnTo>
                  <a:lnTo>
                    <a:pt x="201" y="80"/>
                  </a:lnTo>
                  <a:lnTo>
                    <a:pt x="195" y="75"/>
                  </a:lnTo>
                  <a:lnTo>
                    <a:pt x="191" y="67"/>
                  </a:lnTo>
                  <a:lnTo>
                    <a:pt x="189" y="60"/>
                  </a:lnTo>
                  <a:lnTo>
                    <a:pt x="189" y="51"/>
                  </a:lnTo>
                  <a:lnTo>
                    <a:pt x="189" y="51"/>
                  </a:lnTo>
                  <a:lnTo>
                    <a:pt x="191" y="47"/>
                  </a:lnTo>
                  <a:lnTo>
                    <a:pt x="191" y="47"/>
                  </a:lnTo>
                  <a:lnTo>
                    <a:pt x="189" y="38"/>
                  </a:lnTo>
                  <a:lnTo>
                    <a:pt x="189" y="30"/>
                  </a:lnTo>
                  <a:lnTo>
                    <a:pt x="189" y="30"/>
                  </a:lnTo>
                  <a:lnTo>
                    <a:pt x="189" y="26"/>
                  </a:lnTo>
                  <a:lnTo>
                    <a:pt x="191" y="21"/>
                  </a:lnTo>
                  <a:lnTo>
                    <a:pt x="191" y="21"/>
                  </a:lnTo>
                  <a:lnTo>
                    <a:pt x="206" y="10"/>
                  </a:lnTo>
                  <a:lnTo>
                    <a:pt x="206" y="10"/>
                  </a:lnTo>
                  <a:lnTo>
                    <a:pt x="208" y="6"/>
                  </a:lnTo>
                  <a:lnTo>
                    <a:pt x="208" y="6"/>
                  </a:lnTo>
                  <a:lnTo>
                    <a:pt x="225" y="2"/>
                  </a:lnTo>
                  <a:lnTo>
                    <a:pt x="232" y="0"/>
                  </a:lnTo>
                  <a:lnTo>
                    <a:pt x="241" y="2"/>
                  </a:lnTo>
                  <a:lnTo>
                    <a:pt x="241" y="2"/>
                  </a:lnTo>
                  <a:lnTo>
                    <a:pt x="245" y="4"/>
                  </a:lnTo>
                  <a:lnTo>
                    <a:pt x="251" y="6"/>
                  </a:lnTo>
                  <a:lnTo>
                    <a:pt x="251" y="6"/>
                  </a:lnTo>
                  <a:lnTo>
                    <a:pt x="260" y="13"/>
                  </a:lnTo>
                  <a:lnTo>
                    <a:pt x="264" y="17"/>
                  </a:lnTo>
                  <a:lnTo>
                    <a:pt x="267" y="23"/>
                  </a:lnTo>
                  <a:lnTo>
                    <a:pt x="267" y="23"/>
                  </a:lnTo>
                  <a:lnTo>
                    <a:pt x="267" y="28"/>
                  </a:lnTo>
                  <a:lnTo>
                    <a:pt x="267" y="34"/>
                  </a:lnTo>
                  <a:lnTo>
                    <a:pt x="267" y="45"/>
                  </a:lnTo>
                  <a:lnTo>
                    <a:pt x="267" y="45"/>
                  </a:lnTo>
                  <a:lnTo>
                    <a:pt x="269" y="49"/>
                  </a:lnTo>
                  <a:lnTo>
                    <a:pt x="271" y="51"/>
                  </a:lnTo>
                  <a:lnTo>
                    <a:pt x="271" y="60"/>
                  </a:lnTo>
                  <a:lnTo>
                    <a:pt x="266" y="75"/>
                  </a:lnTo>
                  <a:lnTo>
                    <a:pt x="266" y="75"/>
                  </a:lnTo>
                  <a:lnTo>
                    <a:pt x="264" y="77"/>
                  </a:lnTo>
                  <a:lnTo>
                    <a:pt x="262" y="79"/>
                  </a:lnTo>
                  <a:lnTo>
                    <a:pt x="262" y="79"/>
                  </a:lnTo>
                  <a:lnTo>
                    <a:pt x="262" y="88"/>
                  </a:lnTo>
                  <a:lnTo>
                    <a:pt x="264" y="97"/>
                  </a:lnTo>
                  <a:lnTo>
                    <a:pt x="273" y="112"/>
                  </a:lnTo>
                  <a:lnTo>
                    <a:pt x="273" y="112"/>
                  </a:lnTo>
                  <a:lnTo>
                    <a:pt x="310" y="123"/>
                  </a:lnTo>
                  <a:lnTo>
                    <a:pt x="329" y="131"/>
                  </a:lnTo>
                  <a:lnTo>
                    <a:pt x="346" y="138"/>
                  </a:lnTo>
                  <a:lnTo>
                    <a:pt x="346" y="138"/>
                  </a:lnTo>
                  <a:lnTo>
                    <a:pt x="355" y="149"/>
                  </a:lnTo>
                  <a:lnTo>
                    <a:pt x="361" y="162"/>
                  </a:lnTo>
                  <a:lnTo>
                    <a:pt x="374" y="190"/>
                  </a:lnTo>
                  <a:lnTo>
                    <a:pt x="383" y="220"/>
                  </a:lnTo>
                  <a:lnTo>
                    <a:pt x="394" y="250"/>
                  </a:lnTo>
                  <a:lnTo>
                    <a:pt x="394" y="250"/>
                  </a:lnTo>
                  <a:lnTo>
                    <a:pt x="383" y="253"/>
                  </a:lnTo>
                  <a:lnTo>
                    <a:pt x="379" y="257"/>
                  </a:lnTo>
                  <a:lnTo>
                    <a:pt x="375" y="261"/>
                  </a:lnTo>
                  <a:lnTo>
                    <a:pt x="375" y="261"/>
                  </a:lnTo>
                  <a:lnTo>
                    <a:pt x="375" y="270"/>
                  </a:lnTo>
                  <a:lnTo>
                    <a:pt x="377" y="281"/>
                  </a:lnTo>
                  <a:lnTo>
                    <a:pt x="375" y="304"/>
                  </a:lnTo>
                  <a:lnTo>
                    <a:pt x="375" y="304"/>
                  </a:lnTo>
                  <a:lnTo>
                    <a:pt x="374" y="320"/>
                  </a:lnTo>
                  <a:lnTo>
                    <a:pt x="372" y="333"/>
                  </a:lnTo>
                  <a:lnTo>
                    <a:pt x="364" y="361"/>
                  </a:lnTo>
                  <a:lnTo>
                    <a:pt x="364" y="361"/>
                  </a:lnTo>
                  <a:lnTo>
                    <a:pt x="361" y="374"/>
                  </a:lnTo>
                  <a:lnTo>
                    <a:pt x="357" y="387"/>
                  </a:lnTo>
                  <a:lnTo>
                    <a:pt x="357" y="387"/>
                  </a:lnTo>
                  <a:lnTo>
                    <a:pt x="353" y="393"/>
                  </a:lnTo>
                  <a:lnTo>
                    <a:pt x="353" y="393"/>
                  </a:lnTo>
                  <a:lnTo>
                    <a:pt x="349" y="402"/>
                  </a:lnTo>
                  <a:lnTo>
                    <a:pt x="347" y="412"/>
                  </a:lnTo>
                  <a:lnTo>
                    <a:pt x="346" y="434"/>
                  </a:lnTo>
                  <a:lnTo>
                    <a:pt x="349" y="484"/>
                  </a:lnTo>
                  <a:lnTo>
                    <a:pt x="349" y="484"/>
                  </a:lnTo>
                  <a:lnTo>
                    <a:pt x="346" y="512"/>
                  </a:lnTo>
                  <a:lnTo>
                    <a:pt x="344" y="546"/>
                  </a:lnTo>
                  <a:lnTo>
                    <a:pt x="344" y="546"/>
                  </a:lnTo>
                  <a:lnTo>
                    <a:pt x="344" y="579"/>
                  </a:lnTo>
                  <a:lnTo>
                    <a:pt x="344" y="579"/>
                  </a:lnTo>
                  <a:lnTo>
                    <a:pt x="340" y="622"/>
                  </a:lnTo>
                  <a:lnTo>
                    <a:pt x="340" y="622"/>
                  </a:lnTo>
                  <a:lnTo>
                    <a:pt x="340" y="672"/>
                  </a:lnTo>
                  <a:lnTo>
                    <a:pt x="340" y="672"/>
                  </a:lnTo>
                  <a:lnTo>
                    <a:pt x="338" y="704"/>
                  </a:lnTo>
                  <a:lnTo>
                    <a:pt x="336" y="715"/>
                  </a:lnTo>
                  <a:lnTo>
                    <a:pt x="334" y="720"/>
                  </a:lnTo>
                  <a:lnTo>
                    <a:pt x="331" y="724"/>
                  </a:lnTo>
                  <a:lnTo>
                    <a:pt x="331" y="724"/>
                  </a:lnTo>
                  <a:lnTo>
                    <a:pt x="334" y="730"/>
                  </a:lnTo>
                  <a:lnTo>
                    <a:pt x="336" y="735"/>
                  </a:lnTo>
                  <a:lnTo>
                    <a:pt x="336" y="735"/>
                  </a:lnTo>
                  <a:lnTo>
                    <a:pt x="331" y="741"/>
                  </a:lnTo>
                  <a:lnTo>
                    <a:pt x="325" y="748"/>
                  </a:lnTo>
                  <a:lnTo>
                    <a:pt x="325" y="748"/>
                  </a:lnTo>
                  <a:lnTo>
                    <a:pt x="327" y="750"/>
                  </a:lnTo>
                  <a:lnTo>
                    <a:pt x="331" y="754"/>
                  </a:lnTo>
                  <a:lnTo>
                    <a:pt x="333" y="756"/>
                  </a:lnTo>
                  <a:lnTo>
                    <a:pt x="334" y="759"/>
                  </a:lnTo>
                  <a:lnTo>
                    <a:pt x="334" y="759"/>
                  </a:lnTo>
                  <a:lnTo>
                    <a:pt x="333" y="759"/>
                  </a:lnTo>
                  <a:lnTo>
                    <a:pt x="331" y="759"/>
                  </a:lnTo>
                  <a:lnTo>
                    <a:pt x="329" y="758"/>
                  </a:lnTo>
                  <a:lnTo>
                    <a:pt x="329" y="758"/>
                  </a:lnTo>
                  <a:lnTo>
                    <a:pt x="333" y="763"/>
                  </a:lnTo>
                  <a:lnTo>
                    <a:pt x="333" y="763"/>
                  </a:lnTo>
                  <a:close/>
                  <a:moveTo>
                    <a:pt x="333" y="263"/>
                  </a:moveTo>
                  <a:lnTo>
                    <a:pt x="333" y="263"/>
                  </a:lnTo>
                  <a:lnTo>
                    <a:pt x="331" y="265"/>
                  </a:lnTo>
                  <a:lnTo>
                    <a:pt x="331" y="265"/>
                  </a:lnTo>
                  <a:lnTo>
                    <a:pt x="334" y="283"/>
                  </a:lnTo>
                  <a:lnTo>
                    <a:pt x="336" y="293"/>
                  </a:lnTo>
                  <a:lnTo>
                    <a:pt x="340" y="300"/>
                  </a:lnTo>
                  <a:lnTo>
                    <a:pt x="340" y="300"/>
                  </a:lnTo>
                  <a:lnTo>
                    <a:pt x="342" y="289"/>
                  </a:lnTo>
                  <a:lnTo>
                    <a:pt x="340" y="279"/>
                  </a:lnTo>
                  <a:lnTo>
                    <a:pt x="336" y="270"/>
                  </a:lnTo>
                  <a:lnTo>
                    <a:pt x="333" y="263"/>
                  </a:lnTo>
                  <a:lnTo>
                    <a:pt x="333" y="263"/>
                  </a:lnTo>
                  <a:close/>
                  <a:moveTo>
                    <a:pt x="154" y="322"/>
                  </a:moveTo>
                  <a:lnTo>
                    <a:pt x="154" y="322"/>
                  </a:lnTo>
                  <a:lnTo>
                    <a:pt x="154" y="326"/>
                  </a:lnTo>
                  <a:lnTo>
                    <a:pt x="154" y="330"/>
                  </a:lnTo>
                  <a:lnTo>
                    <a:pt x="156" y="335"/>
                  </a:lnTo>
                  <a:lnTo>
                    <a:pt x="156" y="335"/>
                  </a:lnTo>
                  <a:lnTo>
                    <a:pt x="160" y="346"/>
                  </a:lnTo>
                  <a:lnTo>
                    <a:pt x="160" y="352"/>
                  </a:lnTo>
                  <a:lnTo>
                    <a:pt x="160" y="359"/>
                  </a:lnTo>
                  <a:lnTo>
                    <a:pt x="160" y="359"/>
                  </a:lnTo>
                  <a:lnTo>
                    <a:pt x="158" y="367"/>
                  </a:lnTo>
                  <a:lnTo>
                    <a:pt x="158" y="374"/>
                  </a:lnTo>
                  <a:lnTo>
                    <a:pt x="158" y="374"/>
                  </a:lnTo>
                  <a:lnTo>
                    <a:pt x="161" y="397"/>
                  </a:lnTo>
                  <a:lnTo>
                    <a:pt x="161" y="397"/>
                  </a:lnTo>
                  <a:lnTo>
                    <a:pt x="163" y="406"/>
                  </a:lnTo>
                  <a:lnTo>
                    <a:pt x="165" y="415"/>
                  </a:lnTo>
                  <a:lnTo>
                    <a:pt x="165" y="415"/>
                  </a:lnTo>
                  <a:lnTo>
                    <a:pt x="165" y="423"/>
                  </a:lnTo>
                  <a:lnTo>
                    <a:pt x="165" y="423"/>
                  </a:lnTo>
                  <a:lnTo>
                    <a:pt x="165" y="436"/>
                  </a:lnTo>
                  <a:lnTo>
                    <a:pt x="167" y="449"/>
                  </a:lnTo>
                  <a:lnTo>
                    <a:pt x="167" y="449"/>
                  </a:lnTo>
                  <a:lnTo>
                    <a:pt x="169" y="462"/>
                  </a:lnTo>
                  <a:lnTo>
                    <a:pt x="171" y="467"/>
                  </a:lnTo>
                  <a:lnTo>
                    <a:pt x="174" y="471"/>
                  </a:lnTo>
                  <a:lnTo>
                    <a:pt x="174" y="471"/>
                  </a:lnTo>
                  <a:lnTo>
                    <a:pt x="171" y="453"/>
                  </a:lnTo>
                  <a:lnTo>
                    <a:pt x="171" y="434"/>
                  </a:lnTo>
                  <a:lnTo>
                    <a:pt x="171" y="415"/>
                  </a:lnTo>
                  <a:lnTo>
                    <a:pt x="171" y="397"/>
                  </a:lnTo>
                  <a:lnTo>
                    <a:pt x="171" y="397"/>
                  </a:lnTo>
                  <a:lnTo>
                    <a:pt x="171" y="387"/>
                  </a:lnTo>
                  <a:lnTo>
                    <a:pt x="173" y="380"/>
                  </a:lnTo>
                  <a:lnTo>
                    <a:pt x="173" y="380"/>
                  </a:lnTo>
                  <a:lnTo>
                    <a:pt x="178" y="365"/>
                  </a:lnTo>
                  <a:lnTo>
                    <a:pt x="178" y="365"/>
                  </a:lnTo>
                  <a:lnTo>
                    <a:pt x="178" y="356"/>
                  </a:lnTo>
                  <a:lnTo>
                    <a:pt x="180" y="346"/>
                  </a:lnTo>
                  <a:lnTo>
                    <a:pt x="180" y="346"/>
                  </a:lnTo>
                  <a:lnTo>
                    <a:pt x="182" y="328"/>
                  </a:lnTo>
                  <a:lnTo>
                    <a:pt x="182" y="328"/>
                  </a:lnTo>
                  <a:lnTo>
                    <a:pt x="169" y="324"/>
                  </a:lnTo>
                  <a:lnTo>
                    <a:pt x="154" y="322"/>
                  </a:lnTo>
                  <a:lnTo>
                    <a:pt x="154" y="322"/>
                  </a:lnTo>
                  <a:close/>
                  <a:moveTo>
                    <a:pt x="102" y="696"/>
                  </a:moveTo>
                  <a:lnTo>
                    <a:pt x="102" y="696"/>
                  </a:lnTo>
                  <a:lnTo>
                    <a:pt x="93" y="696"/>
                  </a:lnTo>
                  <a:lnTo>
                    <a:pt x="93" y="696"/>
                  </a:lnTo>
                  <a:lnTo>
                    <a:pt x="93" y="706"/>
                  </a:lnTo>
                  <a:lnTo>
                    <a:pt x="93" y="713"/>
                  </a:lnTo>
                  <a:lnTo>
                    <a:pt x="96" y="728"/>
                  </a:lnTo>
                  <a:lnTo>
                    <a:pt x="96" y="728"/>
                  </a:lnTo>
                  <a:lnTo>
                    <a:pt x="100" y="722"/>
                  </a:lnTo>
                  <a:lnTo>
                    <a:pt x="100" y="713"/>
                  </a:lnTo>
                  <a:lnTo>
                    <a:pt x="102" y="696"/>
                  </a:lnTo>
                  <a:lnTo>
                    <a:pt x="102" y="696"/>
                  </a:lnTo>
                  <a:close/>
                  <a:moveTo>
                    <a:pt x="329" y="754"/>
                  </a:moveTo>
                  <a:lnTo>
                    <a:pt x="329" y="754"/>
                  </a:lnTo>
                  <a:lnTo>
                    <a:pt x="329" y="756"/>
                  </a:lnTo>
                  <a:lnTo>
                    <a:pt x="331" y="758"/>
                  </a:lnTo>
                  <a:lnTo>
                    <a:pt x="331" y="758"/>
                  </a:lnTo>
                  <a:lnTo>
                    <a:pt x="329" y="754"/>
                  </a:lnTo>
                  <a:lnTo>
                    <a:pt x="329" y="75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82" name="Freeform 1547"/>
            <p:cNvSpPr>
              <a:spLocks noChangeAspect="1" noEditPoints="1"/>
            </p:cNvSpPr>
            <p:nvPr/>
          </p:nvSpPr>
          <p:spPr bwMode="auto">
            <a:xfrm>
              <a:off x="1824875" y="4012529"/>
              <a:ext cx="268142" cy="522000"/>
            </a:xfrm>
            <a:custGeom>
              <a:avLst/>
              <a:gdLst>
                <a:gd name="T0" fmla="*/ 240 w 413"/>
                <a:gd name="T1" fmla="*/ 69 h 804"/>
                <a:gd name="T2" fmla="*/ 277 w 413"/>
                <a:gd name="T3" fmla="*/ 101 h 804"/>
                <a:gd name="T4" fmla="*/ 344 w 413"/>
                <a:gd name="T5" fmla="*/ 123 h 804"/>
                <a:gd name="T6" fmla="*/ 402 w 413"/>
                <a:gd name="T7" fmla="*/ 184 h 804"/>
                <a:gd name="T8" fmla="*/ 394 w 413"/>
                <a:gd name="T9" fmla="*/ 259 h 804"/>
                <a:gd name="T10" fmla="*/ 353 w 413"/>
                <a:gd name="T11" fmla="*/ 290 h 804"/>
                <a:gd name="T12" fmla="*/ 346 w 413"/>
                <a:gd name="T13" fmla="*/ 333 h 804"/>
                <a:gd name="T14" fmla="*/ 327 w 413"/>
                <a:gd name="T15" fmla="*/ 350 h 804"/>
                <a:gd name="T16" fmla="*/ 335 w 413"/>
                <a:gd name="T17" fmla="*/ 387 h 804"/>
                <a:gd name="T18" fmla="*/ 331 w 413"/>
                <a:gd name="T19" fmla="*/ 469 h 804"/>
                <a:gd name="T20" fmla="*/ 342 w 413"/>
                <a:gd name="T21" fmla="*/ 694 h 804"/>
                <a:gd name="T22" fmla="*/ 348 w 413"/>
                <a:gd name="T23" fmla="*/ 737 h 804"/>
                <a:gd name="T24" fmla="*/ 355 w 413"/>
                <a:gd name="T25" fmla="*/ 770 h 804"/>
                <a:gd name="T26" fmla="*/ 346 w 413"/>
                <a:gd name="T27" fmla="*/ 802 h 804"/>
                <a:gd name="T28" fmla="*/ 301 w 413"/>
                <a:gd name="T29" fmla="*/ 778 h 804"/>
                <a:gd name="T30" fmla="*/ 294 w 413"/>
                <a:gd name="T31" fmla="*/ 754 h 804"/>
                <a:gd name="T32" fmla="*/ 282 w 413"/>
                <a:gd name="T33" fmla="*/ 737 h 804"/>
                <a:gd name="T34" fmla="*/ 269 w 413"/>
                <a:gd name="T35" fmla="*/ 761 h 804"/>
                <a:gd name="T36" fmla="*/ 251 w 413"/>
                <a:gd name="T37" fmla="*/ 780 h 804"/>
                <a:gd name="T38" fmla="*/ 236 w 413"/>
                <a:gd name="T39" fmla="*/ 731 h 804"/>
                <a:gd name="T40" fmla="*/ 217 w 413"/>
                <a:gd name="T41" fmla="*/ 698 h 804"/>
                <a:gd name="T42" fmla="*/ 206 w 413"/>
                <a:gd name="T43" fmla="*/ 603 h 804"/>
                <a:gd name="T44" fmla="*/ 195 w 413"/>
                <a:gd name="T45" fmla="*/ 545 h 804"/>
                <a:gd name="T46" fmla="*/ 171 w 413"/>
                <a:gd name="T47" fmla="*/ 562 h 804"/>
                <a:gd name="T48" fmla="*/ 156 w 413"/>
                <a:gd name="T49" fmla="*/ 711 h 804"/>
                <a:gd name="T50" fmla="*/ 167 w 413"/>
                <a:gd name="T51" fmla="*/ 765 h 804"/>
                <a:gd name="T52" fmla="*/ 204 w 413"/>
                <a:gd name="T53" fmla="*/ 787 h 804"/>
                <a:gd name="T54" fmla="*/ 137 w 413"/>
                <a:gd name="T55" fmla="*/ 781 h 804"/>
                <a:gd name="T56" fmla="*/ 119 w 413"/>
                <a:gd name="T57" fmla="*/ 781 h 804"/>
                <a:gd name="T58" fmla="*/ 83 w 413"/>
                <a:gd name="T59" fmla="*/ 765 h 804"/>
                <a:gd name="T60" fmla="*/ 67 w 413"/>
                <a:gd name="T61" fmla="*/ 666 h 804"/>
                <a:gd name="T62" fmla="*/ 65 w 413"/>
                <a:gd name="T63" fmla="*/ 564 h 804"/>
                <a:gd name="T64" fmla="*/ 48 w 413"/>
                <a:gd name="T65" fmla="*/ 482 h 804"/>
                <a:gd name="T66" fmla="*/ 29 w 413"/>
                <a:gd name="T67" fmla="*/ 417 h 804"/>
                <a:gd name="T68" fmla="*/ 28 w 413"/>
                <a:gd name="T69" fmla="*/ 381 h 804"/>
                <a:gd name="T70" fmla="*/ 28 w 413"/>
                <a:gd name="T71" fmla="*/ 350 h 804"/>
                <a:gd name="T72" fmla="*/ 2 w 413"/>
                <a:gd name="T73" fmla="*/ 318 h 804"/>
                <a:gd name="T74" fmla="*/ 7 w 413"/>
                <a:gd name="T75" fmla="*/ 272 h 804"/>
                <a:gd name="T76" fmla="*/ 20 w 413"/>
                <a:gd name="T77" fmla="*/ 220 h 804"/>
                <a:gd name="T78" fmla="*/ 63 w 413"/>
                <a:gd name="T79" fmla="*/ 181 h 804"/>
                <a:gd name="T80" fmla="*/ 89 w 413"/>
                <a:gd name="T81" fmla="*/ 156 h 804"/>
                <a:gd name="T82" fmla="*/ 113 w 413"/>
                <a:gd name="T83" fmla="*/ 141 h 804"/>
                <a:gd name="T84" fmla="*/ 113 w 413"/>
                <a:gd name="T85" fmla="*/ 121 h 804"/>
                <a:gd name="T86" fmla="*/ 126 w 413"/>
                <a:gd name="T87" fmla="*/ 60 h 804"/>
                <a:gd name="T88" fmla="*/ 156 w 413"/>
                <a:gd name="T89" fmla="*/ 48 h 804"/>
                <a:gd name="T90" fmla="*/ 182 w 413"/>
                <a:gd name="T91" fmla="*/ 6 h 804"/>
                <a:gd name="T92" fmla="*/ 234 w 413"/>
                <a:gd name="T93" fmla="*/ 17 h 804"/>
                <a:gd name="T94" fmla="*/ 89 w 413"/>
                <a:gd name="T95" fmla="*/ 195 h 804"/>
                <a:gd name="T96" fmla="*/ 320 w 413"/>
                <a:gd name="T97" fmla="*/ 287 h 804"/>
                <a:gd name="T98" fmla="*/ 335 w 413"/>
                <a:gd name="T99" fmla="*/ 277 h 804"/>
                <a:gd name="T100" fmla="*/ 331 w 413"/>
                <a:gd name="T101" fmla="*/ 257 h 804"/>
                <a:gd name="T102" fmla="*/ 344 w 413"/>
                <a:gd name="T103" fmla="*/ 236 h 804"/>
                <a:gd name="T104" fmla="*/ 340 w 413"/>
                <a:gd name="T105" fmla="*/ 218 h 804"/>
                <a:gd name="T106" fmla="*/ 260 w 413"/>
                <a:gd name="T107" fmla="*/ 536 h 804"/>
                <a:gd name="T108" fmla="*/ 268 w 413"/>
                <a:gd name="T109" fmla="*/ 629 h 804"/>
                <a:gd name="T110" fmla="*/ 236 w 413"/>
                <a:gd name="T111" fmla="*/ 726 h 804"/>
                <a:gd name="T112" fmla="*/ 344 w 413"/>
                <a:gd name="T113" fmla="*/ 75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3" h="804">
                  <a:moveTo>
                    <a:pt x="243" y="37"/>
                  </a:moveTo>
                  <a:lnTo>
                    <a:pt x="243" y="37"/>
                  </a:lnTo>
                  <a:lnTo>
                    <a:pt x="245" y="41"/>
                  </a:lnTo>
                  <a:lnTo>
                    <a:pt x="247" y="47"/>
                  </a:lnTo>
                  <a:lnTo>
                    <a:pt x="247" y="58"/>
                  </a:lnTo>
                  <a:lnTo>
                    <a:pt x="247" y="58"/>
                  </a:lnTo>
                  <a:lnTo>
                    <a:pt x="245" y="65"/>
                  </a:lnTo>
                  <a:lnTo>
                    <a:pt x="243" y="67"/>
                  </a:lnTo>
                  <a:lnTo>
                    <a:pt x="240" y="69"/>
                  </a:lnTo>
                  <a:lnTo>
                    <a:pt x="240" y="69"/>
                  </a:lnTo>
                  <a:lnTo>
                    <a:pt x="240" y="74"/>
                  </a:lnTo>
                  <a:lnTo>
                    <a:pt x="242" y="80"/>
                  </a:lnTo>
                  <a:lnTo>
                    <a:pt x="242" y="80"/>
                  </a:lnTo>
                  <a:lnTo>
                    <a:pt x="262" y="78"/>
                  </a:lnTo>
                  <a:lnTo>
                    <a:pt x="262" y="78"/>
                  </a:lnTo>
                  <a:lnTo>
                    <a:pt x="269" y="89"/>
                  </a:lnTo>
                  <a:lnTo>
                    <a:pt x="277" y="101"/>
                  </a:lnTo>
                  <a:lnTo>
                    <a:pt x="277" y="101"/>
                  </a:lnTo>
                  <a:lnTo>
                    <a:pt x="296" y="106"/>
                  </a:lnTo>
                  <a:lnTo>
                    <a:pt x="314" y="112"/>
                  </a:lnTo>
                  <a:lnTo>
                    <a:pt x="314" y="112"/>
                  </a:lnTo>
                  <a:lnTo>
                    <a:pt x="322" y="114"/>
                  </a:lnTo>
                  <a:lnTo>
                    <a:pt x="329" y="115"/>
                  </a:lnTo>
                  <a:lnTo>
                    <a:pt x="329" y="115"/>
                  </a:lnTo>
                  <a:lnTo>
                    <a:pt x="335" y="119"/>
                  </a:lnTo>
                  <a:lnTo>
                    <a:pt x="335" y="119"/>
                  </a:lnTo>
                  <a:lnTo>
                    <a:pt x="344" y="123"/>
                  </a:lnTo>
                  <a:lnTo>
                    <a:pt x="348" y="125"/>
                  </a:lnTo>
                  <a:lnTo>
                    <a:pt x="349" y="130"/>
                  </a:lnTo>
                  <a:lnTo>
                    <a:pt x="349" y="130"/>
                  </a:lnTo>
                  <a:lnTo>
                    <a:pt x="357" y="138"/>
                  </a:lnTo>
                  <a:lnTo>
                    <a:pt x="364" y="147"/>
                  </a:lnTo>
                  <a:lnTo>
                    <a:pt x="364" y="147"/>
                  </a:lnTo>
                  <a:lnTo>
                    <a:pt x="385" y="164"/>
                  </a:lnTo>
                  <a:lnTo>
                    <a:pt x="402" y="184"/>
                  </a:lnTo>
                  <a:lnTo>
                    <a:pt x="402" y="184"/>
                  </a:lnTo>
                  <a:lnTo>
                    <a:pt x="407" y="192"/>
                  </a:lnTo>
                  <a:lnTo>
                    <a:pt x="413" y="197"/>
                  </a:lnTo>
                  <a:lnTo>
                    <a:pt x="413" y="197"/>
                  </a:lnTo>
                  <a:lnTo>
                    <a:pt x="413" y="207"/>
                  </a:lnTo>
                  <a:lnTo>
                    <a:pt x="411" y="214"/>
                  </a:lnTo>
                  <a:lnTo>
                    <a:pt x="411" y="214"/>
                  </a:lnTo>
                  <a:lnTo>
                    <a:pt x="407" y="225"/>
                  </a:lnTo>
                  <a:lnTo>
                    <a:pt x="403" y="236"/>
                  </a:lnTo>
                  <a:lnTo>
                    <a:pt x="394" y="259"/>
                  </a:lnTo>
                  <a:lnTo>
                    <a:pt x="394" y="259"/>
                  </a:lnTo>
                  <a:lnTo>
                    <a:pt x="389" y="275"/>
                  </a:lnTo>
                  <a:lnTo>
                    <a:pt x="385" y="283"/>
                  </a:lnTo>
                  <a:lnTo>
                    <a:pt x="379" y="288"/>
                  </a:lnTo>
                  <a:lnTo>
                    <a:pt x="379" y="288"/>
                  </a:lnTo>
                  <a:lnTo>
                    <a:pt x="370" y="283"/>
                  </a:lnTo>
                  <a:lnTo>
                    <a:pt x="362" y="279"/>
                  </a:lnTo>
                  <a:lnTo>
                    <a:pt x="362" y="279"/>
                  </a:lnTo>
                  <a:lnTo>
                    <a:pt x="353" y="290"/>
                  </a:lnTo>
                  <a:lnTo>
                    <a:pt x="349" y="296"/>
                  </a:lnTo>
                  <a:lnTo>
                    <a:pt x="346" y="301"/>
                  </a:lnTo>
                  <a:lnTo>
                    <a:pt x="346" y="301"/>
                  </a:lnTo>
                  <a:lnTo>
                    <a:pt x="344" y="311"/>
                  </a:lnTo>
                  <a:lnTo>
                    <a:pt x="344" y="322"/>
                  </a:lnTo>
                  <a:lnTo>
                    <a:pt x="344" y="322"/>
                  </a:lnTo>
                  <a:lnTo>
                    <a:pt x="346" y="328"/>
                  </a:lnTo>
                  <a:lnTo>
                    <a:pt x="346" y="333"/>
                  </a:lnTo>
                  <a:lnTo>
                    <a:pt x="346" y="333"/>
                  </a:lnTo>
                  <a:lnTo>
                    <a:pt x="344" y="335"/>
                  </a:lnTo>
                  <a:lnTo>
                    <a:pt x="342" y="337"/>
                  </a:lnTo>
                  <a:lnTo>
                    <a:pt x="336" y="341"/>
                  </a:lnTo>
                  <a:lnTo>
                    <a:pt x="336" y="341"/>
                  </a:lnTo>
                  <a:lnTo>
                    <a:pt x="335" y="344"/>
                  </a:lnTo>
                  <a:lnTo>
                    <a:pt x="331" y="348"/>
                  </a:lnTo>
                  <a:lnTo>
                    <a:pt x="331" y="348"/>
                  </a:lnTo>
                  <a:lnTo>
                    <a:pt x="329" y="350"/>
                  </a:lnTo>
                  <a:lnTo>
                    <a:pt x="327" y="350"/>
                  </a:lnTo>
                  <a:lnTo>
                    <a:pt x="327" y="350"/>
                  </a:lnTo>
                  <a:lnTo>
                    <a:pt x="329" y="355"/>
                  </a:lnTo>
                  <a:lnTo>
                    <a:pt x="331" y="361"/>
                  </a:lnTo>
                  <a:lnTo>
                    <a:pt x="333" y="367"/>
                  </a:lnTo>
                  <a:lnTo>
                    <a:pt x="331" y="374"/>
                  </a:lnTo>
                  <a:lnTo>
                    <a:pt x="331" y="374"/>
                  </a:lnTo>
                  <a:lnTo>
                    <a:pt x="333" y="381"/>
                  </a:lnTo>
                  <a:lnTo>
                    <a:pt x="335" y="387"/>
                  </a:lnTo>
                  <a:lnTo>
                    <a:pt x="335" y="387"/>
                  </a:lnTo>
                  <a:lnTo>
                    <a:pt x="333" y="391"/>
                  </a:lnTo>
                  <a:lnTo>
                    <a:pt x="331" y="394"/>
                  </a:lnTo>
                  <a:lnTo>
                    <a:pt x="331" y="394"/>
                  </a:lnTo>
                  <a:lnTo>
                    <a:pt x="331" y="402"/>
                  </a:lnTo>
                  <a:lnTo>
                    <a:pt x="333" y="408"/>
                  </a:lnTo>
                  <a:lnTo>
                    <a:pt x="333" y="408"/>
                  </a:lnTo>
                  <a:lnTo>
                    <a:pt x="333" y="435"/>
                  </a:lnTo>
                  <a:lnTo>
                    <a:pt x="333" y="435"/>
                  </a:lnTo>
                  <a:lnTo>
                    <a:pt x="331" y="469"/>
                  </a:lnTo>
                  <a:lnTo>
                    <a:pt x="331" y="504"/>
                  </a:lnTo>
                  <a:lnTo>
                    <a:pt x="331" y="504"/>
                  </a:lnTo>
                  <a:lnTo>
                    <a:pt x="336" y="592"/>
                  </a:lnTo>
                  <a:lnTo>
                    <a:pt x="336" y="592"/>
                  </a:lnTo>
                  <a:lnTo>
                    <a:pt x="340" y="634"/>
                  </a:lnTo>
                  <a:lnTo>
                    <a:pt x="344" y="674"/>
                  </a:lnTo>
                  <a:lnTo>
                    <a:pt x="344" y="674"/>
                  </a:lnTo>
                  <a:lnTo>
                    <a:pt x="344" y="685"/>
                  </a:lnTo>
                  <a:lnTo>
                    <a:pt x="342" y="694"/>
                  </a:lnTo>
                  <a:lnTo>
                    <a:pt x="340" y="703"/>
                  </a:lnTo>
                  <a:lnTo>
                    <a:pt x="338" y="713"/>
                  </a:lnTo>
                  <a:lnTo>
                    <a:pt x="338" y="713"/>
                  </a:lnTo>
                  <a:lnTo>
                    <a:pt x="346" y="718"/>
                  </a:lnTo>
                  <a:lnTo>
                    <a:pt x="348" y="720"/>
                  </a:lnTo>
                  <a:lnTo>
                    <a:pt x="351" y="724"/>
                  </a:lnTo>
                  <a:lnTo>
                    <a:pt x="351" y="724"/>
                  </a:lnTo>
                  <a:lnTo>
                    <a:pt x="351" y="731"/>
                  </a:lnTo>
                  <a:lnTo>
                    <a:pt x="348" y="737"/>
                  </a:lnTo>
                  <a:lnTo>
                    <a:pt x="344" y="744"/>
                  </a:lnTo>
                  <a:lnTo>
                    <a:pt x="342" y="750"/>
                  </a:lnTo>
                  <a:lnTo>
                    <a:pt x="342" y="750"/>
                  </a:lnTo>
                  <a:lnTo>
                    <a:pt x="346" y="750"/>
                  </a:lnTo>
                  <a:lnTo>
                    <a:pt x="348" y="754"/>
                  </a:lnTo>
                  <a:lnTo>
                    <a:pt x="348" y="757"/>
                  </a:lnTo>
                  <a:lnTo>
                    <a:pt x="348" y="761"/>
                  </a:lnTo>
                  <a:lnTo>
                    <a:pt x="348" y="761"/>
                  </a:lnTo>
                  <a:lnTo>
                    <a:pt x="355" y="770"/>
                  </a:lnTo>
                  <a:lnTo>
                    <a:pt x="361" y="781"/>
                  </a:lnTo>
                  <a:lnTo>
                    <a:pt x="361" y="781"/>
                  </a:lnTo>
                  <a:lnTo>
                    <a:pt x="361" y="785"/>
                  </a:lnTo>
                  <a:lnTo>
                    <a:pt x="361" y="789"/>
                  </a:lnTo>
                  <a:lnTo>
                    <a:pt x="362" y="793"/>
                  </a:lnTo>
                  <a:lnTo>
                    <a:pt x="362" y="796"/>
                  </a:lnTo>
                  <a:lnTo>
                    <a:pt x="362" y="796"/>
                  </a:lnTo>
                  <a:lnTo>
                    <a:pt x="355" y="800"/>
                  </a:lnTo>
                  <a:lnTo>
                    <a:pt x="346" y="802"/>
                  </a:lnTo>
                  <a:lnTo>
                    <a:pt x="335" y="802"/>
                  </a:lnTo>
                  <a:lnTo>
                    <a:pt x="323" y="804"/>
                  </a:lnTo>
                  <a:lnTo>
                    <a:pt x="323" y="804"/>
                  </a:lnTo>
                  <a:lnTo>
                    <a:pt x="316" y="800"/>
                  </a:lnTo>
                  <a:lnTo>
                    <a:pt x="312" y="796"/>
                  </a:lnTo>
                  <a:lnTo>
                    <a:pt x="310" y="791"/>
                  </a:lnTo>
                  <a:lnTo>
                    <a:pt x="309" y="781"/>
                  </a:lnTo>
                  <a:lnTo>
                    <a:pt x="309" y="781"/>
                  </a:lnTo>
                  <a:lnTo>
                    <a:pt x="301" y="778"/>
                  </a:lnTo>
                  <a:lnTo>
                    <a:pt x="297" y="774"/>
                  </a:lnTo>
                  <a:lnTo>
                    <a:pt x="296" y="770"/>
                  </a:lnTo>
                  <a:lnTo>
                    <a:pt x="296" y="770"/>
                  </a:lnTo>
                  <a:lnTo>
                    <a:pt x="296" y="767"/>
                  </a:lnTo>
                  <a:lnTo>
                    <a:pt x="296" y="763"/>
                  </a:lnTo>
                  <a:lnTo>
                    <a:pt x="297" y="759"/>
                  </a:lnTo>
                  <a:lnTo>
                    <a:pt x="297" y="755"/>
                  </a:lnTo>
                  <a:lnTo>
                    <a:pt x="297" y="755"/>
                  </a:lnTo>
                  <a:lnTo>
                    <a:pt x="294" y="754"/>
                  </a:lnTo>
                  <a:lnTo>
                    <a:pt x="292" y="750"/>
                  </a:lnTo>
                  <a:lnTo>
                    <a:pt x="292" y="750"/>
                  </a:lnTo>
                  <a:lnTo>
                    <a:pt x="286" y="742"/>
                  </a:lnTo>
                  <a:lnTo>
                    <a:pt x="282" y="737"/>
                  </a:lnTo>
                  <a:lnTo>
                    <a:pt x="282" y="737"/>
                  </a:lnTo>
                  <a:lnTo>
                    <a:pt x="281" y="722"/>
                  </a:lnTo>
                  <a:lnTo>
                    <a:pt x="281" y="722"/>
                  </a:lnTo>
                  <a:lnTo>
                    <a:pt x="281" y="729"/>
                  </a:lnTo>
                  <a:lnTo>
                    <a:pt x="282" y="737"/>
                  </a:lnTo>
                  <a:lnTo>
                    <a:pt x="284" y="742"/>
                  </a:lnTo>
                  <a:lnTo>
                    <a:pt x="282" y="750"/>
                  </a:lnTo>
                  <a:lnTo>
                    <a:pt x="282" y="750"/>
                  </a:lnTo>
                  <a:lnTo>
                    <a:pt x="281" y="752"/>
                  </a:lnTo>
                  <a:lnTo>
                    <a:pt x="277" y="754"/>
                  </a:lnTo>
                  <a:lnTo>
                    <a:pt x="269" y="757"/>
                  </a:lnTo>
                  <a:lnTo>
                    <a:pt x="269" y="757"/>
                  </a:lnTo>
                  <a:lnTo>
                    <a:pt x="269" y="759"/>
                  </a:lnTo>
                  <a:lnTo>
                    <a:pt x="269" y="761"/>
                  </a:lnTo>
                  <a:lnTo>
                    <a:pt x="269" y="761"/>
                  </a:lnTo>
                  <a:lnTo>
                    <a:pt x="269" y="761"/>
                  </a:lnTo>
                  <a:lnTo>
                    <a:pt x="269" y="759"/>
                  </a:lnTo>
                  <a:lnTo>
                    <a:pt x="268" y="757"/>
                  </a:lnTo>
                  <a:lnTo>
                    <a:pt x="268" y="757"/>
                  </a:lnTo>
                  <a:lnTo>
                    <a:pt x="268" y="767"/>
                  </a:lnTo>
                  <a:lnTo>
                    <a:pt x="264" y="774"/>
                  </a:lnTo>
                  <a:lnTo>
                    <a:pt x="258" y="778"/>
                  </a:lnTo>
                  <a:lnTo>
                    <a:pt x="251" y="780"/>
                  </a:lnTo>
                  <a:lnTo>
                    <a:pt x="242" y="781"/>
                  </a:lnTo>
                  <a:lnTo>
                    <a:pt x="234" y="780"/>
                  </a:lnTo>
                  <a:lnTo>
                    <a:pt x="216" y="778"/>
                  </a:lnTo>
                  <a:lnTo>
                    <a:pt x="216" y="778"/>
                  </a:lnTo>
                  <a:lnTo>
                    <a:pt x="216" y="770"/>
                  </a:lnTo>
                  <a:lnTo>
                    <a:pt x="217" y="763"/>
                  </a:lnTo>
                  <a:lnTo>
                    <a:pt x="221" y="752"/>
                  </a:lnTo>
                  <a:lnTo>
                    <a:pt x="236" y="731"/>
                  </a:lnTo>
                  <a:lnTo>
                    <a:pt x="236" y="731"/>
                  </a:lnTo>
                  <a:lnTo>
                    <a:pt x="232" y="728"/>
                  </a:lnTo>
                  <a:lnTo>
                    <a:pt x="234" y="724"/>
                  </a:lnTo>
                  <a:lnTo>
                    <a:pt x="234" y="724"/>
                  </a:lnTo>
                  <a:lnTo>
                    <a:pt x="229" y="716"/>
                  </a:lnTo>
                  <a:lnTo>
                    <a:pt x="227" y="713"/>
                  </a:lnTo>
                  <a:lnTo>
                    <a:pt x="225" y="707"/>
                  </a:lnTo>
                  <a:lnTo>
                    <a:pt x="225" y="707"/>
                  </a:lnTo>
                  <a:lnTo>
                    <a:pt x="219" y="703"/>
                  </a:lnTo>
                  <a:lnTo>
                    <a:pt x="217" y="698"/>
                  </a:lnTo>
                  <a:lnTo>
                    <a:pt x="216" y="681"/>
                  </a:lnTo>
                  <a:lnTo>
                    <a:pt x="216" y="681"/>
                  </a:lnTo>
                  <a:lnTo>
                    <a:pt x="214" y="661"/>
                  </a:lnTo>
                  <a:lnTo>
                    <a:pt x="210" y="642"/>
                  </a:lnTo>
                  <a:lnTo>
                    <a:pt x="210" y="642"/>
                  </a:lnTo>
                  <a:lnTo>
                    <a:pt x="206" y="629"/>
                  </a:lnTo>
                  <a:lnTo>
                    <a:pt x="204" y="618"/>
                  </a:lnTo>
                  <a:lnTo>
                    <a:pt x="204" y="618"/>
                  </a:lnTo>
                  <a:lnTo>
                    <a:pt x="206" y="603"/>
                  </a:lnTo>
                  <a:lnTo>
                    <a:pt x="206" y="603"/>
                  </a:lnTo>
                  <a:lnTo>
                    <a:pt x="206" y="588"/>
                  </a:lnTo>
                  <a:lnTo>
                    <a:pt x="202" y="571"/>
                  </a:lnTo>
                  <a:lnTo>
                    <a:pt x="202" y="571"/>
                  </a:lnTo>
                  <a:lnTo>
                    <a:pt x="199" y="562"/>
                  </a:lnTo>
                  <a:lnTo>
                    <a:pt x="199" y="562"/>
                  </a:lnTo>
                  <a:lnTo>
                    <a:pt x="199" y="553"/>
                  </a:lnTo>
                  <a:lnTo>
                    <a:pt x="199" y="553"/>
                  </a:lnTo>
                  <a:lnTo>
                    <a:pt x="195" y="545"/>
                  </a:lnTo>
                  <a:lnTo>
                    <a:pt x="195" y="545"/>
                  </a:lnTo>
                  <a:lnTo>
                    <a:pt x="191" y="532"/>
                  </a:lnTo>
                  <a:lnTo>
                    <a:pt x="188" y="517"/>
                  </a:lnTo>
                  <a:lnTo>
                    <a:pt x="186" y="504"/>
                  </a:lnTo>
                  <a:lnTo>
                    <a:pt x="182" y="491"/>
                  </a:lnTo>
                  <a:lnTo>
                    <a:pt x="182" y="491"/>
                  </a:lnTo>
                  <a:lnTo>
                    <a:pt x="176" y="527"/>
                  </a:lnTo>
                  <a:lnTo>
                    <a:pt x="171" y="562"/>
                  </a:lnTo>
                  <a:lnTo>
                    <a:pt x="171" y="562"/>
                  </a:lnTo>
                  <a:lnTo>
                    <a:pt x="167" y="586"/>
                  </a:lnTo>
                  <a:lnTo>
                    <a:pt x="167" y="586"/>
                  </a:lnTo>
                  <a:lnTo>
                    <a:pt x="165" y="603"/>
                  </a:lnTo>
                  <a:lnTo>
                    <a:pt x="165" y="621"/>
                  </a:lnTo>
                  <a:lnTo>
                    <a:pt x="165" y="621"/>
                  </a:lnTo>
                  <a:lnTo>
                    <a:pt x="163" y="659"/>
                  </a:lnTo>
                  <a:lnTo>
                    <a:pt x="160" y="696"/>
                  </a:lnTo>
                  <a:lnTo>
                    <a:pt x="160" y="696"/>
                  </a:lnTo>
                  <a:lnTo>
                    <a:pt x="156" y="711"/>
                  </a:lnTo>
                  <a:lnTo>
                    <a:pt x="152" y="728"/>
                  </a:lnTo>
                  <a:lnTo>
                    <a:pt x="152" y="728"/>
                  </a:lnTo>
                  <a:lnTo>
                    <a:pt x="152" y="737"/>
                  </a:lnTo>
                  <a:lnTo>
                    <a:pt x="149" y="742"/>
                  </a:lnTo>
                  <a:lnTo>
                    <a:pt x="149" y="742"/>
                  </a:lnTo>
                  <a:lnTo>
                    <a:pt x="158" y="754"/>
                  </a:lnTo>
                  <a:lnTo>
                    <a:pt x="158" y="754"/>
                  </a:lnTo>
                  <a:lnTo>
                    <a:pt x="162" y="759"/>
                  </a:lnTo>
                  <a:lnTo>
                    <a:pt x="167" y="765"/>
                  </a:lnTo>
                  <a:lnTo>
                    <a:pt x="167" y="765"/>
                  </a:lnTo>
                  <a:lnTo>
                    <a:pt x="173" y="767"/>
                  </a:lnTo>
                  <a:lnTo>
                    <a:pt x="173" y="767"/>
                  </a:lnTo>
                  <a:lnTo>
                    <a:pt x="188" y="774"/>
                  </a:lnTo>
                  <a:lnTo>
                    <a:pt x="188" y="774"/>
                  </a:lnTo>
                  <a:lnTo>
                    <a:pt x="195" y="778"/>
                  </a:lnTo>
                  <a:lnTo>
                    <a:pt x="204" y="781"/>
                  </a:lnTo>
                  <a:lnTo>
                    <a:pt x="204" y="781"/>
                  </a:lnTo>
                  <a:lnTo>
                    <a:pt x="204" y="787"/>
                  </a:lnTo>
                  <a:lnTo>
                    <a:pt x="204" y="787"/>
                  </a:lnTo>
                  <a:lnTo>
                    <a:pt x="199" y="789"/>
                  </a:lnTo>
                  <a:lnTo>
                    <a:pt x="193" y="791"/>
                  </a:lnTo>
                  <a:lnTo>
                    <a:pt x="180" y="791"/>
                  </a:lnTo>
                  <a:lnTo>
                    <a:pt x="180" y="791"/>
                  </a:lnTo>
                  <a:lnTo>
                    <a:pt x="167" y="791"/>
                  </a:lnTo>
                  <a:lnTo>
                    <a:pt x="156" y="789"/>
                  </a:lnTo>
                  <a:lnTo>
                    <a:pt x="145" y="787"/>
                  </a:lnTo>
                  <a:lnTo>
                    <a:pt x="137" y="781"/>
                  </a:lnTo>
                  <a:lnTo>
                    <a:pt x="137" y="781"/>
                  </a:lnTo>
                  <a:lnTo>
                    <a:pt x="130" y="774"/>
                  </a:lnTo>
                  <a:lnTo>
                    <a:pt x="124" y="770"/>
                  </a:lnTo>
                  <a:lnTo>
                    <a:pt x="119" y="772"/>
                  </a:lnTo>
                  <a:lnTo>
                    <a:pt x="119" y="772"/>
                  </a:lnTo>
                  <a:lnTo>
                    <a:pt x="119" y="778"/>
                  </a:lnTo>
                  <a:lnTo>
                    <a:pt x="119" y="780"/>
                  </a:lnTo>
                  <a:lnTo>
                    <a:pt x="119" y="781"/>
                  </a:lnTo>
                  <a:lnTo>
                    <a:pt x="119" y="781"/>
                  </a:lnTo>
                  <a:lnTo>
                    <a:pt x="113" y="783"/>
                  </a:lnTo>
                  <a:lnTo>
                    <a:pt x="108" y="781"/>
                  </a:lnTo>
                  <a:lnTo>
                    <a:pt x="108" y="781"/>
                  </a:lnTo>
                  <a:lnTo>
                    <a:pt x="109" y="776"/>
                  </a:lnTo>
                  <a:lnTo>
                    <a:pt x="109" y="770"/>
                  </a:lnTo>
                  <a:lnTo>
                    <a:pt x="109" y="770"/>
                  </a:lnTo>
                  <a:lnTo>
                    <a:pt x="95" y="768"/>
                  </a:lnTo>
                  <a:lnTo>
                    <a:pt x="89" y="767"/>
                  </a:lnTo>
                  <a:lnTo>
                    <a:pt x="83" y="765"/>
                  </a:lnTo>
                  <a:lnTo>
                    <a:pt x="83" y="765"/>
                  </a:lnTo>
                  <a:lnTo>
                    <a:pt x="85" y="744"/>
                  </a:lnTo>
                  <a:lnTo>
                    <a:pt x="85" y="744"/>
                  </a:lnTo>
                  <a:lnTo>
                    <a:pt x="82" y="728"/>
                  </a:lnTo>
                  <a:lnTo>
                    <a:pt x="78" y="709"/>
                  </a:lnTo>
                  <a:lnTo>
                    <a:pt x="78" y="709"/>
                  </a:lnTo>
                  <a:lnTo>
                    <a:pt x="70" y="685"/>
                  </a:lnTo>
                  <a:lnTo>
                    <a:pt x="70" y="685"/>
                  </a:lnTo>
                  <a:lnTo>
                    <a:pt x="67" y="666"/>
                  </a:lnTo>
                  <a:lnTo>
                    <a:pt x="65" y="644"/>
                  </a:lnTo>
                  <a:lnTo>
                    <a:pt x="63" y="621"/>
                  </a:lnTo>
                  <a:lnTo>
                    <a:pt x="63" y="597"/>
                  </a:lnTo>
                  <a:lnTo>
                    <a:pt x="63" y="597"/>
                  </a:lnTo>
                  <a:lnTo>
                    <a:pt x="65" y="584"/>
                  </a:lnTo>
                  <a:lnTo>
                    <a:pt x="67" y="577"/>
                  </a:lnTo>
                  <a:lnTo>
                    <a:pt x="67" y="571"/>
                  </a:lnTo>
                  <a:lnTo>
                    <a:pt x="67" y="571"/>
                  </a:lnTo>
                  <a:lnTo>
                    <a:pt x="65" y="564"/>
                  </a:lnTo>
                  <a:lnTo>
                    <a:pt x="63" y="554"/>
                  </a:lnTo>
                  <a:lnTo>
                    <a:pt x="63" y="554"/>
                  </a:lnTo>
                  <a:lnTo>
                    <a:pt x="61" y="538"/>
                  </a:lnTo>
                  <a:lnTo>
                    <a:pt x="59" y="523"/>
                  </a:lnTo>
                  <a:lnTo>
                    <a:pt x="59" y="523"/>
                  </a:lnTo>
                  <a:lnTo>
                    <a:pt x="50" y="493"/>
                  </a:lnTo>
                  <a:lnTo>
                    <a:pt x="50" y="493"/>
                  </a:lnTo>
                  <a:lnTo>
                    <a:pt x="48" y="482"/>
                  </a:lnTo>
                  <a:lnTo>
                    <a:pt x="48" y="482"/>
                  </a:lnTo>
                  <a:lnTo>
                    <a:pt x="44" y="476"/>
                  </a:lnTo>
                  <a:lnTo>
                    <a:pt x="42" y="473"/>
                  </a:lnTo>
                  <a:lnTo>
                    <a:pt x="41" y="469"/>
                  </a:lnTo>
                  <a:lnTo>
                    <a:pt x="41" y="463"/>
                  </a:lnTo>
                  <a:lnTo>
                    <a:pt x="41" y="463"/>
                  </a:lnTo>
                  <a:lnTo>
                    <a:pt x="33" y="454"/>
                  </a:lnTo>
                  <a:lnTo>
                    <a:pt x="29" y="443"/>
                  </a:lnTo>
                  <a:lnTo>
                    <a:pt x="28" y="430"/>
                  </a:lnTo>
                  <a:lnTo>
                    <a:pt x="29" y="417"/>
                  </a:lnTo>
                  <a:lnTo>
                    <a:pt x="29" y="417"/>
                  </a:lnTo>
                  <a:lnTo>
                    <a:pt x="28" y="413"/>
                  </a:lnTo>
                  <a:lnTo>
                    <a:pt x="28" y="408"/>
                  </a:lnTo>
                  <a:lnTo>
                    <a:pt x="28" y="408"/>
                  </a:lnTo>
                  <a:lnTo>
                    <a:pt x="24" y="408"/>
                  </a:lnTo>
                  <a:lnTo>
                    <a:pt x="22" y="404"/>
                  </a:lnTo>
                  <a:lnTo>
                    <a:pt x="22" y="404"/>
                  </a:lnTo>
                  <a:lnTo>
                    <a:pt x="26" y="389"/>
                  </a:lnTo>
                  <a:lnTo>
                    <a:pt x="28" y="381"/>
                  </a:lnTo>
                  <a:lnTo>
                    <a:pt x="29" y="372"/>
                  </a:lnTo>
                  <a:lnTo>
                    <a:pt x="29" y="372"/>
                  </a:lnTo>
                  <a:lnTo>
                    <a:pt x="20" y="370"/>
                  </a:lnTo>
                  <a:lnTo>
                    <a:pt x="15" y="367"/>
                  </a:lnTo>
                  <a:lnTo>
                    <a:pt x="11" y="359"/>
                  </a:lnTo>
                  <a:lnTo>
                    <a:pt x="9" y="350"/>
                  </a:lnTo>
                  <a:lnTo>
                    <a:pt x="9" y="350"/>
                  </a:lnTo>
                  <a:lnTo>
                    <a:pt x="18" y="350"/>
                  </a:lnTo>
                  <a:lnTo>
                    <a:pt x="28" y="350"/>
                  </a:lnTo>
                  <a:lnTo>
                    <a:pt x="28" y="350"/>
                  </a:lnTo>
                  <a:lnTo>
                    <a:pt x="26" y="346"/>
                  </a:lnTo>
                  <a:lnTo>
                    <a:pt x="22" y="344"/>
                  </a:lnTo>
                  <a:lnTo>
                    <a:pt x="15" y="339"/>
                  </a:lnTo>
                  <a:lnTo>
                    <a:pt x="15" y="339"/>
                  </a:lnTo>
                  <a:lnTo>
                    <a:pt x="11" y="329"/>
                  </a:lnTo>
                  <a:lnTo>
                    <a:pt x="11" y="329"/>
                  </a:lnTo>
                  <a:lnTo>
                    <a:pt x="3" y="322"/>
                  </a:lnTo>
                  <a:lnTo>
                    <a:pt x="2" y="318"/>
                  </a:lnTo>
                  <a:lnTo>
                    <a:pt x="0" y="314"/>
                  </a:lnTo>
                  <a:lnTo>
                    <a:pt x="0" y="314"/>
                  </a:lnTo>
                  <a:lnTo>
                    <a:pt x="2" y="303"/>
                  </a:lnTo>
                  <a:lnTo>
                    <a:pt x="3" y="294"/>
                  </a:lnTo>
                  <a:lnTo>
                    <a:pt x="3" y="294"/>
                  </a:lnTo>
                  <a:lnTo>
                    <a:pt x="5" y="285"/>
                  </a:lnTo>
                  <a:lnTo>
                    <a:pt x="9" y="277"/>
                  </a:lnTo>
                  <a:lnTo>
                    <a:pt x="9" y="277"/>
                  </a:lnTo>
                  <a:lnTo>
                    <a:pt x="7" y="272"/>
                  </a:lnTo>
                  <a:lnTo>
                    <a:pt x="7" y="266"/>
                  </a:lnTo>
                  <a:lnTo>
                    <a:pt x="9" y="255"/>
                  </a:lnTo>
                  <a:lnTo>
                    <a:pt x="9" y="255"/>
                  </a:lnTo>
                  <a:lnTo>
                    <a:pt x="5" y="251"/>
                  </a:lnTo>
                  <a:lnTo>
                    <a:pt x="3" y="248"/>
                  </a:lnTo>
                  <a:lnTo>
                    <a:pt x="3" y="242"/>
                  </a:lnTo>
                  <a:lnTo>
                    <a:pt x="5" y="236"/>
                  </a:lnTo>
                  <a:lnTo>
                    <a:pt x="5" y="236"/>
                  </a:lnTo>
                  <a:lnTo>
                    <a:pt x="20" y="220"/>
                  </a:lnTo>
                  <a:lnTo>
                    <a:pt x="20" y="220"/>
                  </a:lnTo>
                  <a:lnTo>
                    <a:pt x="22" y="212"/>
                  </a:lnTo>
                  <a:lnTo>
                    <a:pt x="26" y="205"/>
                  </a:lnTo>
                  <a:lnTo>
                    <a:pt x="37" y="194"/>
                  </a:lnTo>
                  <a:lnTo>
                    <a:pt x="37" y="194"/>
                  </a:lnTo>
                  <a:lnTo>
                    <a:pt x="48" y="190"/>
                  </a:lnTo>
                  <a:lnTo>
                    <a:pt x="59" y="184"/>
                  </a:lnTo>
                  <a:lnTo>
                    <a:pt x="59" y="184"/>
                  </a:lnTo>
                  <a:lnTo>
                    <a:pt x="63" y="181"/>
                  </a:lnTo>
                  <a:lnTo>
                    <a:pt x="65" y="179"/>
                  </a:lnTo>
                  <a:lnTo>
                    <a:pt x="65" y="179"/>
                  </a:lnTo>
                  <a:lnTo>
                    <a:pt x="72" y="179"/>
                  </a:lnTo>
                  <a:lnTo>
                    <a:pt x="72" y="179"/>
                  </a:lnTo>
                  <a:lnTo>
                    <a:pt x="78" y="175"/>
                  </a:lnTo>
                  <a:lnTo>
                    <a:pt x="82" y="169"/>
                  </a:lnTo>
                  <a:lnTo>
                    <a:pt x="82" y="169"/>
                  </a:lnTo>
                  <a:lnTo>
                    <a:pt x="85" y="164"/>
                  </a:lnTo>
                  <a:lnTo>
                    <a:pt x="89" y="156"/>
                  </a:lnTo>
                  <a:lnTo>
                    <a:pt x="89" y="156"/>
                  </a:lnTo>
                  <a:lnTo>
                    <a:pt x="95" y="158"/>
                  </a:lnTo>
                  <a:lnTo>
                    <a:pt x="98" y="160"/>
                  </a:lnTo>
                  <a:lnTo>
                    <a:pt x="106" y="158"/>
                  </a:lnTo>
                  <a:lnTo>
                    <a:pt x="111" y="153"/>
                  </a:lnTo>
                  <a:lnTo>
                    <a:pt x="115" y="147"/>
                  </a:lnTo>
                  <a:lnTo>
                    <a:pt x="115" y="147"/>
                  </a:lnTo>
                  <a:lnTo>
                    <a:pt x="113" y="143"/>
                  </a:lnTo>
                  <a:lnTo>
                    <a:pt x="113" y="141"/>
                  </a:lnTo>
                  <a:lnTo>
                    <a:pt x="113" y="141"/>
                  </a:lnTo>
                  <a:lnTo>
                    <a:pt x="113" y="138"/>
                  </a:lnTo>
                  <a:lnTo>
                    <a:pt x="115" y="134"/>
                  </a:lnTo>
                  <a:lnTo>
                    <a:pt x="115" y="134"/>
                  </a:lnTo>
                  <a:lnTo>
                    <a:pt x="113" y="130"/>
                  </a:lnTo>
                  <a:lnTo>
                    <a:pt x="113" y="127"/>
                  </a:lnTo>
                  <a:lnTo>
                    <a:pt x="113" y="127"/>
                  </a:lnTo>
                  <a:lnTo>
                    <a:pt x="113" y="121"/>
                  </a:lnTo>
                  <a:lnTo>
                    <a:pt x="113" y="121"/>
                  </a:lnTo>
                  <a:lnTo>
                    <a:pt x="109" y="112"/>
                  </a:lnTo>
                  <a:lnTo>
                    <a:pt x="109" y="112"/>
                  </a:lnTo>
                  <a:lnTo>
                    <a:pt x="108" y="101"/>
                  </a:lnTo>
                  <a:lnTo>
                    <a:pt x="109" y="91"/>
                  </a:lnTo>
                  <a:lnTo>
                    <a:pt x="109" y="91"/>
                  </a:lnTo>
                  <a:lnTo>
                    <a:pt x="113" y="80"/>
                  </a:lnTo>
                  <a:lnTo>
                    <a:pt x="119" y="69"/>
                  </a:lnTo>
                  <a:lnTo>
                    <a:pt x="122" y="65"/>
                  </a:lnTo>
                  <a:lnTo>
                    <a:pt x="126" y="60"/>
                  </a:lnTo>
                  <a:lnTo>
                    <a:pt x="132" y="58"/>
                  </a:lnTo>
                  <a:lnTo>
                    <a:pt x="139" y="56"/>
                  </a:lnTo>
                  <a:lnTo>
                    <a:pt x="139" y="56"/>
                  </a:lnTo>
                  <a:lnTo>
                    <a:pt x="143" y="56"/>
                  </a:lnTo>
                  <a:lnTo>
                    <a:pt x="149" y="54"/>
                  </a:lnTo>
                  <a:lnTo>
                    <a:pt x="149" y="54"/>
                  </a:lnTo>
                  <a:lnTo>
                    <a:pt x="152" y="52"/>
                  </a:lnTo>
                  <a:lnTo>
                    <a:pt x="156" y="48"/>
                  </a:lnTo>
                  <a:lnTo>
                    <a:pt x="156" y="48"/>
                  </a:lnTo>
                  <a:lnTo>
                    <a:pt x="162" y="48"/>
                  </a:lnTo>
                  <a:lnTo>
                    <a:pt x="167" y="48"/>
                  </a:lnTo>
                  <a:lnTo>
                    <a:pt x="167" y="48"/>
                  </a:lnTo>
                  <a:lnTo>
                    <a:pt x="167" y="39"/>
                  </a:lnTo>
                  <a:lnTo>
                    <a:pt x="167" y="30"/>
                  </a:lnTo>
                  <a:lnTo>
                    <a:pt x="169" y="22"/>
                  </a:lnTo>
                  <a:lnTo>
                    <a:pt x="173" y="15"/>
                  </a:lnTo>
                  <a:lnTo>
                    <a:pt x="178" y="9"/>
                  </a:lnTo>
                  <a:lnTo>
                    <a:pt x="182" y="6"/>
                  </a:lnTo>
                  <a:lnTo>
                    <a:pt x="189" y="2"/>
                  </a:lnTo>
                  <a:lnTo>
                    <a:pt x="195" y="0"/>
                  </a:lnTo>
                  <a:lnTo>
                    <a:pt x="195" y="0"/>
                  </a:lnTo>
                  <a:lnTo>
                    <a:pt x="206" y="0"/>
                  </a:lnTo>
                  <a:lnTo>
                    <a:pt x="217" y="2"/>
                  </a:lnTo>
                  <a:lnTo>
                    <a:pt x="217" y="2"/>
                  </a:lnTo>
                  <a:lnTo>
                    <a:pt x="223" y="4"/>
                  </a:lnTo>
                  <a:lnTo>
                    <a:pt x="227" y="8"/>
                  </a:lnTo>
                  <a:lnTo>
                    <a:pt x="234" y="17"/>
                  </a:lnTo>
                  <a:lnTo>
                    <a:pt x="238" y="26"/>
                  </a:lnTo>
                  <a:lnTo>
                    <a:pt x="242" y="39"/>
                  </a:lnTo>
                  <a:lnTo>
                    <a:pt x="242" y="39"/>
                  </a:lnTo>
                  <a:lnTo>
                    <a:pt x="242" y="37"/>
                  </a:lnTo>
                  <a:lnTo>
                    <a:pt x="243" y="37"/>
                  </a:lnTo>
                  <a:lnTo>
                    <a:pt x="243" y="37"/>
                  </a:lnTo>
                  <a:close/>
                  <a:moveTo>
                    <a:pt x="89" y="195"/>
                  </a:moveTo>
                  <a:lnTo>
                    <a:pt x="89" y="195"/>
                  </a:lnTo>
                  <a:lnTo>
                    <a:pt x="89" y="195"/>
                  </a:lnTo>
                  <a:lnTo>
                    <a:pt x="89" y="195"/>
                  </a:lnTo>
                  <a:lnTo>
                    <a:pt x="87" y="195"/>
                  </a:lnTo>
                  <a:lnTo>
                    <a:pt x="87" y="195"/>
                  </a:lnTo>
                  <a:lnTo>
                    <a:pt x="87" y="195"/>
                  </a:lnTo>
                  <a:lnTo>
                    <a:pt x="87" y="195"/>
                  </a:lnTo>
                  <a:lnTo>
                    <a:pt x="89" y="195"/>
                  </a:lnTo>
                  <a:lnTo>
                    <a:pt x="89" y="195"/>
                  </a:lnTo>
                  <a:close/>
                  <a:moveTo>
                    <a:pt x="320" y="287"/>
                  </a:moveTo>
                  <a:lnTo>
                    <a:pt x="320" y="287"/>
                  </a:lnTo>
                  <a:lnTo>
                    <a:pt x="320" y="287"/>
                  </a:lnTo>
                  <a:lnTo>
                    <a:pt x="320" y="287"/>
                  </a:lnTo>
                  <a:lnTo>
                    <a:pt x="322" y="285"/>
                  </a:lnTo>
                  <a:lnTo>
                    <a:pt x="322" y="285"/>
                  </a:lnTo>
                  <a:lnTo>
                    <a:pt x="325" y="288"/>
                  </a:lnTo>
                  <a:lnTo>
                    <a:pt x="325" y="290"/>
                  </a:lnTo>
                  <a:lnTo>
                    <a:pt x="325" y="290"/>
                  </a:lnTo>
                  <a:lnTo>
                    <a:pt x="331" y="285"/>
                  </a:lnTo>
                  <a:lnTo>
                    <a:pt x="335" y="277"/>
                  </a:lnTo>
                  <a:lnTo>
                    <a:pt x="335" y="277"/>
                  </a:lnTo>
                  <a:lnTo>
                    <a:pt x="333" y="274"/>
                  </a:lnTo>
                  <a:lnTo>
                    <a:pt x="331" y="270"/>
                  </a:lnTo>
                  <a:lnTo>
                    <a:pt x="331" y="270"/>
                  </a:lnTo>
                  <a:lnTo>
                    <a:pt x="331" y="268"/>
                  </a:lnTo>
                  <a:lnTo>
                    <a:pt x="333" y="264"/>
                  </a:lnTo>
                  <a:lnTo>
                    <a:pt x="333" y="264"/>
                  </a:lnTo>
                  <a:lnTo>
                    <a:pt x="331" y="259"/>
                  </a:lnTo>
                  <a:lnTo>
                    <a:pt x="331" y="257"/>
                  </a:lnTo>
                  <a:lnTo>
                    <a:pt x="331" y="253"/>
                  </a:lnTo>
                  <a:lnTo>
                    <a:pt x="331" y="253"/>
                  </a:lnTo>
                  <a:lnTo>
                    <a:pt x="338" y="253"/>
                  </a:lnTo>
                  <a:lnTo>
                    <a:pt x="344" y="255"/>
                  </a:lnTo>
                  <a:lnTo>
                    <a:pt x="344" y="255"/>
                  </a:lnTo>
                  <a:lnTo>
                    <a:pt x="344" y="246"/>
                  </a:lnTo>
                  <a:lnTo>
                    <a:pt x="344" y="240"/>
                  </a:lnTo>
                  <a:lnTo>
                    <a:pt x="344" y="236"/>
                  </a:lnTo>
                  <a:lnTo>
                    <a:pt x="344" y="236"/>
                  </a:lnTo>
                  <a:lnTo>
                    <a:pt x="348" y="231"/>
                  </a:lnTo>
                  <a:lnTo>
                    <a:pt x="351" y="225"/>
                  </a:lnTo>
                  <a:lnTo>
                    <a:pt x="351" y="225"/>
                  </a:lnTo>
                  <a:lnTo>
                    <a:pt x="351" y="220"/>
                  </a:lnTo>
                  <a:lnTo>
                    <a:pt x="355" y="216"/>
                  </a:lnTo>
                  <a:lnTo>
                    <a:pt x="355" y="216"/>
                  </a:lnTo>
                  <a:lnTo>
                    <a:pt x="349" y="214"/>
                  </a:lnTo>
                  <a:lnTo>
                    <a:pt x="344" y="216"/>
                  </a:lnTo>
                  <a:lnTo>
                    <a:pt x="340" y="218"/>
                  </a:lnTo>
                  <a:lnTo>
                    <a:pt x="335" y="221"/>
                  </a:lnTo>
                  <a:lnTo>
                    <a:pt x="335" y="221"/>
                  </a:lnTo>
                  <a:lnTo>
                    <a:pt x="331" y="236"/>
                  </a:lnTo>
                  <a:lnTo>
                    <a:pt x="327" y="251"/>
                  </a:lnTo>
                  <a:lnTo>
                    <a:pt x="320" y="287"/>
                  </a:lnTo>
                  <a:lnTo>
                    <a:pt x="320" y="287"/>
                  </a:lnTo>
                  <a:close/>
                  <a:moveTo>
                    <a:pt x="260" y="523"/>
                  </a:moveTo>
                  <a:lnTo>
                    <a:pt x="260" y="523"/>
                  </a:lnTo>
                  <a:lnTo>
                    <a:pt x="260" y="536"/>
                  </a:lnTo>
                  <a:lnTo>
                    <a:pt x="260" y="549"/>
                  </a:lnTo>
                  <a:lnTo>
                    <a:pt x="260" y="549"/>
                  </a:lnTo>
                  <a:lnTo>
                    <a:pt x="260" y="564"/>
                  </a:lnTo>
                  <a:lnTo>
                    <a:pt x="260" y="579"/>
                  </a:lnTo>
                  <a:lnTo>
                    <a:pt x="260" y="579"/>
                  </a:lnTo>
                  <a:lnTo>
                    <a:pt x="264" y="601"/>
                  </a:lnTo>
                  <a:lnTo>
                    <a:pt x="264" y="601"/>
                  </a:lnTo>
                  <a:lnTo>
                    <a:pt x="266" y="620"/>
                  </a:lnTo>
                  <a:lnTo>
                    <a:pt x="268" y="629"/>
                  </a:lnTo>
                  <a:lnTo>
                    <a:pt x="271" y="634"/>
                  </a:lnTo>
                  <a:lnTo>
                    <a:pt x="271" y="634"/>
                  </a:lnTo>
                  <a:lnTo>
                    <a:pt x="268" y="577"/>
                  </a:lnTo>
                  <a:lnTo>
                    <a:pt x="264" y="549"/>
                  </a:lnTo>
                  <a:lnTo>
                    <a:pt x="260" y="523"/>
                  </a:lnTo>
                  <a:lnTo>
                    <a:pt x="260" y="523"/>
                  </a:lnTo>
                  <a:close/>
                  <a:moveTo>
                    <a:pt x="236" y="726"/>
                  </a:moveTo>
                  <a:lnTo>
                    <a:pt x="236" y="726"/>
                  </a:lnTo>
                  <a:lnTo>
                    <a:pt x="236" y="726"/>
                  </a:lnTo>
                  <a:lnTo>
                    <a:pt x="236" y="728"/>
                  </a:lnTo>
                  <a:lnTo>
                    <a:pt x="236" y="728"/>
                  </a:lnTo>
                  <a:lnTo>
                    <a:pt x="236" y="728"/>
                  </a:lnTo>
                  <a:lnTo>
                    <a:pt x="236" y="726"/>
                  </a:lnTo>
                  <a:lnTo>
                    <a:pt x="236" y="726"/>
                  </a:lnTo>
                  <a:close/>
                  <a:moveTo>
                    <a:pt x="342" y="752"/>
                  </a:moveTo>
                  <a:lnTo>
                    <a:pt x="342" y="752"/>
                  </a:lnTo>
                  <a:lnTo>
                    <a:pt x="344" y="755"/>
                  </a:lnTo>
                  <a:lnTo>
                    <a:pt x="344" y="757"/>
                  </a:lnTo>
                  <a:lnTo>
                    <a:pt x="346" y="757"/>
                  </a:lnTo>
                  <a:lnTo>
                    <a:pt x="346" y="757"/>
                  </a:lnTo>
                  <a:lnTo>
                    <a:pt x="348" y="755"/>
                  </a:lnTo>
                  <a:lnTo>
                    <a:pt x="346" y="754"/>
                  </a:lnTo>
                  <a:lnTo>
                    <a:pt x="344" y="752"/>
                  </a:lnTo>
                  <a:lnTo>
                    <a:pt x="342" y="752"/>
                  </a:lnTo>
                  <a:lnTo>
                    <a:pt x="342" y="75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83" name="Freeform 1556"/>
            <p:cNvSpPr>
              <a:spLocks noChangeAspect="1" noEditPoints="1"/>
            </p:cNvSpPr>
            <p:nvPr/>
          </p:nvSpPr>
          <p:spPr bwMode="auto">
            <a:xfrm flipH="1">
              <a:off x="5779637" y="3952784"/>
              <a:ext cx="174000" cy="522000"/>
            </a:xfrm>
            <a:custGeom>
              <a:avLst/>
              <a:gdLst>
                <a:gd name="T0" fmla="*/ 0 w 268"/>
                <a:gd name="T1" fmla="*/ 753 h 804"/>
                <a:gd name="T2" fmla="*/ 8 w 268"/>
                <a:gd name="T3" fmla="*/ 757 h 804"/>
                <a:gd name="T4" fmla="*/ 9 w 268"/>
                <a:gd name="T5" fmla="*/ 787 h 804"/>
                <a:gd name="T6" fmla="*/ 26 w 268"/>
                <a:gd name="T7" fmla="*/ 798 h 804"/>
                <a:gd name="T8" fmla="*/ 67 w 268"/>
                <a:gd name="T9" fmla="*/ 794 h 804"/>
                <a:gd name="T10" fmla="*/ 69 w 268"/>
                <a:gd name="T11" fmla="*/ 772 h 804"/>
                <a:gd name="T12" fmla="*/ 76 w 268"/>
                <a:gd name="T13" fmla="*/ 755 h 804"/>
                <a:gd name="T14" fmla="*/ 95 w 268"/>
                <a:gd name="T15" fmla="*/ 627 h 804"/>
                <a:gd name="T16" fmla="*/ 156 w 268"/>
                <a:gd name="T17" fmla="*/ 536 h 804"/>
                <a:gd name="T18" fmla="*/ 160 w 268"/>
                <a:gd name="T19" fmla="*/ 560 h 804"/>
                <a:gd name="T20" fmla="*/ 153 w 268"/>
                <a:gd name="T21" fmla="*/ 625 h 804"/>
                <a:gd name="T22" fmla="*/ 145 w 268"/>
                <a:gd name="T23" fmla="*/ 711 h 804"/>
                <a:gd name="T24" fmla="*/ 147 w 268"/>
                <a:gd name="T25" fmla="*/ 725 h 804"/>
                <a:gd name="T26" fmla="*/ 192 w 268"/>
                <a:gd name="T27" fmla="*/ 742 h 804"/>
                <a:gd name="T28" fmla="*/ 227 w 268"/>
                <a:gd name="T29" fmla="*/ 735 h 804"/>
                <a:gd name="T30" fmla="*/ 218 w 268"/>
                <a:gd name="T31" fmla="*/ 711 h 804"/>
                <a:gd name="T32" fmla="*/ 214 w 268"/>
                <a:gd name="T33" fmla="*/ 647 h 804"/>
                <a:gd name="T34" fmla="*/ 212 w 268"/>
                <a:gd name="T35" fmla="*/ 562 h 804"/>
                <a:gd name="T36" fmla="*/ 208 w 268"/>
                <a:gd name="T37" fmla="*/ 538 h 804"/>
                <a:gd name="T38" fmla="*/ 259 w 268"/>
                <a:gd name="T39" fmla="*/ 458 h 804"/>
                <a:gd name="T40" fmla="*/ 255 w 268"/>
                <a:gd name="T41" fmla="*/ 396 h 804"/>
                <a:gd name="T42" fmla="*/ 261 w 268"/>
                <a:gd name="T43" fmla="*/ 355 h 804"/>
                <a:gd name="T44" fmla="*/ 249 w 268"/>
                <a:gd name="T45" fmla="*/ 318 h 804"/>
                <a:gd name="T46" fmla="*/ 242 w 268"/>
                <a:gd name="T47" fmla="*/ 283 h 804"/>
                <a:gd name="T48" fmla="*/ 227 w 268"/>
                <a:gd name="T49" fmla="*/ 236 h 804"/>
                <a:gd name="T50" fmla="*/ 216 w 268"/>
                <a:gd name="T51" fmla="*/ 164 h 804"/>
                <a:gd name="T52" fmla="*/ 218 w 268"/>
                <a:gd name="T53" fmla="*/ 145 h 804"/>
                <a:gd name="T54" fmla="*/ 210 w 268"/>
                <a:gd name="T55" fmla="*/ 117 h 804"/>
                <a:gd name="T56" fmla="*/ 208 w 268"/>
                <a:gd name="T57" fmla="*/ 108 h 804"/>
                <a:gd name="T58" fmla="*/ 205 w 268"/>
                <a:gd name="T59" fmla="*/ 102 h 804"/>
                <a:gd name="T60" fmla="*/ 201 w 268"/>
                <a:gd name="T61" fmla="*/ 72 h 804"/>
                <a:gd name="T62" fmla="*/ 199 w 268"/>
                <a:gd name="T63" fmla="*/ 63 h 804"/>
                <a:gd name="T64" fmla="*/ 195 w 268"/>
                <a:gd name="T65" fmla="*/ 45 h 804"/>
                <a:gd name="T66" fmla="*/ 190 w 268"/>
                <a:gd name="T67" fmla="*/ 31 h 804"/>
                <a:gd name="T68" fmla="*/ 186 w 268"/>
                <a:gd name="T69" fmla="*/ 22 h 804"/>
                <a:gd name="T70" fmla="*/ 184 w 268"/>
                <a:gd name="T71" fmla="*/ 18 h 804"/>
                <a:gd name="T72" fmla="*/ 181 w 268"/>
                <a:gd name="T73" fmla="*/ 15 h 804"/>
                <a:gd name="T74" fmla="*/ 177 w 268"/>
                <a:gd name="T75" fmla="*/ 11 h 804"/>
                <a:gd name="T76" fmla="*/ 143 w 268"/>
                <a:gd name="T77" fmla="*/ 0 h 804"/>
                <a:gd name="T78" fmla="*/ 130 w 268"/>
                <a:gd name="T79" fmla="*/ 2 h 804"/>
                <a:gd name="T80" fmla="*/ 127 w 268"/>
                <a:gd name="T81" fmla="*/ 5 h 804"/>
                <a:gd name="T82" fmla="*/ 112 w 268"/>
                <a:gd name="T83" fmla="*/ 22 h 804"/>
                <a:gd name="T84" fmla="*/ 99 w 268"/>
                <a:gd name="T85" fmla="*/ 56 h 804"/>
                <a:gd name="T86" fmla="*/ 78 w 268"/>
                <a:gd name="T87" fmla="*/ 95 h 804"/>
                <a:gd name="T88" fmla="*/ 71 w 268"/>
                <a:gd name="T89" fmla="*/ 113 h 804"/>
                <a:gd name="T90" fmla="*/ 63 w 268"/>
                <a:gd name="T91" fmla="*/ 121 h 804"/>
                <a:gd name="T92" fmla="*/ 22 w 268"/>
                <a:gd name="T93" fmla="*/ 151 h 804"/>
                <a:gd name="T94" fmla="*/ 17 w 268"/>
                <a:gd name="T95" fmla="*/ 199 h 804"/>
                <a:gd name="T96" fmla="*/ 4 w 268"/>
                <a:gd name="T97" fmla="*/ 279 h 804"/>
                <a:gd name="T98" fmla="*/ 15 w 268"/>
                <a:gd name="T99" fmla="*/ 331 h 804"/>
                <a:gd name="T100" fmla="*/ 32 w 268"/>
                <a:gd name="T101" fmla="*/ 370 h 804"/>
                <a:gd name="T102" fmla="*/ 65 w 268"/>
                <a:gd name="T103" fmla="*/ 392 h 804"/>
                <a:gd name="T104" fmla="*/ 47 w 268"/>
                <a:gd name="T105" fmla="*/ 532 h 804"/>
                <a:gd name="T106" fmla="*/ 48 w 268"/>
                <a:gd name="T107" fmla="*/ 552 h 804"/>
                <a:gd name="T108" fmla="*/ 28 w 268"/>
                <a:gd name="T109" fmla="*/ 625 h 804"/>
                <a:gd name="T110" fmla="*/ 4 w 268"/>
                <a:gd name="T111" fmla="*/ 722 h 804"/>
                <a:gd name="T112" fmla="*/ 71 w 268"/>
                <a:gd name="T113" fmla="*/ 316 h 804"/>
                <a:gd name="T114" fmla="*/ 60 w 268"/>
                <a:gd name="T115" fmla="*/ 322 h 804"/>
                <a:gd name="T116" fmla="*/ 56 w 268"/>
                <a:gd name="T117" fmla="*/ 277 h 804"/>
                <a:gd name="T118" fmla="*/ 67 w 268"/>
                <a:gd name="T119" fmla="*/ 27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8" h="804">
                  <a:moveTo>
                    <a:pt x="210" y="106"/>
                  </a:moveTo>
                  <a:lnTo>
                    <a:pt x="210" y="106"/>
                  </a:lnTo>
                  <a:lnTo>
                    <a:pt x="208" y="102"/>
                  </a:lnTo>
                  <a:lnTo>
                    <a:pt x="208" y="102"/>
                  </a:lnTo>
                  <a:lnTo>
                    <a:pt x="208" y="104"/>
                  </a:lnTo>
                  <a:lnTo>
                    <a:pt x="210" y="106"/>
                  </a:lnTo>
                  <a:lnTo>
                    <a:pt x="210" y="106"/>
                  </a:lnTo>
                  <a:close/>
                  <a:moveTo>
                    <a:pt x="0" y="753"/>
                  </a:moveTo>
                  <a:lnTo>
                    <a:pt x="0" y="753"/>
                  </a:lnTo>
                  <a:lnTo>
                    <a:pt x="6" y="755"/>
                  </a:lnTo>
                  <a:lnTo>
                    <a:pt x="9" y="757"/>
                  </a:lnTo>
                  <a:lnTo>
                    <a:pt x="9" y="757"/>
                  </a:lnTo>
                  <a:lnTo>
                    <a:pt x="9" y="757"/>
                  </a:lnTo>
                  <a:lnTo>
                    <a:pt x="11" y="757"/>
                  </a:lnTo>
                  <a:lnTo>
                    <a:pt x="11" y="757"/>
                  </a:lnTo>
                  <a:lnTo>
                    <a:pt x="9" y="757"/>
                  </a:lnTo>
                  <a:lnTo>
                    <a:pt x="8" y="757"/>
                  </a:lnTo>
                  <a:lnTo>
                    <a:pt x="8" y="757"/>
                  </a:lnTo>
                  <a:lnTo>
                    <a:pt x="4" y="764"/>
                  </a:lnTo>
                  <a:lnTo>
                    <a:pt x="4" y="772"/>
                  </a:lnTo>
                  <a:lnTo>
                    <a:pt x="4" y="772"/>
                  </a:lnTo>
                  <a:lnTo>
                    <a:pt x="6" y="776"/>
                  </a:lnTo>
                  <a:lnTo>
                    <a:pt x="8" y="779"/>
                  </a:lnTo>
                  <a:lnTo>
                    <a:pt x="8" y="779"/>
                  </a:lnTo>
                  <a:lnTo>
                    <a:pt x="8" y="783"/>
                  </a:lnTo>
                  <a:lnTo>
                    <a:pt x="9" y="783"/>
                  </a:lnTo>
                  <a:lnTo>
                    <a:pt x="9" y="787"/>
                  </a:lnTo>
                  <a:lnTo>
                    <a:pt x="11" y="787"/>
                  </a:lnTo>
                  <a:lnTo>
                    <a:pt x="11" y="787"/>
                  </a:lnTo>
                  <a:lnTo>
                    <a:pt x="15" y="792"/>
                  </a:lnTo>
                  <a:lnTo>
                    <a:pt x="15" y="792"/>
                  </a:lnTo>
                  <a:lnTo>
                    <a:pt x="22" y="796"/>
                  </a:lnTo>
                  <a:lnTo>
                    <a:pt x="22" y="798"/>
                  </a:lnTo>
                  <a:lnTo>
                    <a:pt x="22" y="798"/>
                  </a:lnTo>
                  <a:lnTo>
                    <a:pt x="26" y="798"/>
                  </a:lnTo>
                  <a:lnTo>
                    <a:pt x="26" y="798"/>
                  </a:lnTo>
                  <a:lnTo>
                    <a:pt x="28" y="800"/>
                  </a:lnTo>
                  <a:lnTo>
                    <a:pt x="32" y="800"/>
                  </a:lnTo>
                  <a:lnTo>
                    <a:pt x="32" y="800"/>
                  </a:lnTo>
                  <a:lnTo>
                    <a:pt x="34" y="802"/>
                  </a:lnTo>
                  <a:lnTo>
                    <a:pt x="34" y="802"/>
                  </a:lnTo>
                  <a:lnTo>
                    <a:pt x="45" y="804"/>
                  </a:lnTo>
                  <a:lnTo>
                    <a:pt x="56" y="802"/>
                  </a:lnTo>
                  <a:lnTo>
                    <a:pt x="65" y="798"/>
                  </a:lnTo>
                  <a:lnTo>
                    <a:pt x="67" y="794"/>
                  </a:lnTo>
                  <a:lnTo>
                    <a:pt x="69" y="791"/>
                  </a:lnTo>
                  <a:lnTo>
                    <a:pt x="69" y="791"/>
                  </a:lnTo>
                  <a:lnTo>
                    <a:pt x="73" y="791"/>
                  </a:lnTo>
                  <a:lnTo>
                    <a:pt x="75" y="789"/>
                  </a:lnTo>
                  <a:lnTo>
                    <a:pt x="75" y="789"/>
                  </a:lnTo>
                  <a:lnTo>
                    <a:pt x="73" y="781"/>
                  </a:lnTo>
                  <a:lnTo>
                    <a:pt x="69" y="778"/>
                  </a:lnTo>
                  <a:lnTo>
                    <a:pt x="69" y="778"/>
                  </a:lnTo>
                  <a:lnTo>
                    <a:pt x="69" y="772"/>
                  </a:lnTo>
                  <a:lnTo>
                    <a:pt x="67" y="770"/>
                  </a:lnTo>
                  <a:lnTo>
                    <a:pt x="63" y="763"/>
                  </a:lnTo>
                  <a:lnTo>
                    <a:pt x="63" y="763"/>
                  </a:lnTo>
                  <a:lnTo>
                    <a:pt x="75" y="766"/>
                  </a:lnTo>
                  <a:lnTo>
                    <a:pt x="75" y="766"/>
                  </a:lnTo>
                  <a:lnTo>
                    <a:pt x="76" y="764"/>
                  </a:lnTo>
                  <a:lnTo>
                    <a:pt x="76" y="761"/>
                  </a:lnTo>
                  <a:lnTo>
                    <a:pt x="76" y="755"/>
                  </a:lnTo>
                  <a:lnTo>
                    <a:pt x="76" y="755"/>
                  </a:lnTo>
                  <a:lnTo>
                    <a:pt x="80" y="742"/>
                  </a:lnTo>
                  <a:lnTo>
                    <a:pt x="80" y="742"/>
                  </a:lnTo>
                  <a:lnTo>
                    <a:pt x="82" y="729"/>
                  </a:lnTo>
                  <a:lnTo>
                    <a:pt x="82" y="712"/>
                  </a:lnTo>
                  <a:lnTo>
                    <a:pt x="84" y="683"/>
                  </a:lnTo>
                  <a:lnTo>
                    <a:pt x="84" y="683"/>
                  </a:lnTo>
                  <a:lnTo>
                    <a:pt x="89" y="655"/>
                  </a:lnTo>
                  <a:lnTo>
                    <a:pt x="89" y="655"/>
                  </a:lnTo>
                  <a:lnTo>
                    <a:pt x="95" y="627"/>
                  </a:lnTo>
                  <a:lnTo>
                    <a:pt x="95" y="627"/>
                  </a:lnTo>
                  <a:lnTo>
                    <a:pt x="99" y="605"/>
                  </a:lnTo>
                  <a:lnTo>
                    <a:pt x="104" y="582"/>
                  </a:lnTo>
                  <a:lnTo>
                    <a:pt x="114" y="539"/>
                  </a:lnTo>
                  <a:lnTo>
                    <a:pt x="114" y="539"/>
                  </a:lnTo>
                  <a:lnTo>
                    <a:pt x="134" y="536"/>
                  </a:lnTo>
                  <a:lnTo>
                    <a:pt x="155" y="532"/>
                  </a:lnTo>
                  <a:lnTo>
                    <a:pt x="155" y="532"/>
                  </a:lnTo>
                  <a:lnTo>
                    <a:pt x="156" y="536"/>
                  </a:lnTo>
                  <a:lnTo>
                    <a:pt x="158" y="538"/>
                  </a:lnTo>
                  <a:lnTo>
                    <a:pt x="158" y="538"/>
                  </a:lnTo>
                  <a:lnTo>
                    <a:pt x="160" y="541"/>
                  </a:lnTo>
                  <a:lnTo>
                    <a:pt x="162" y="543"/>
                  </a:lnTo>
                  <a:lnTo>
                    <a:pt x="162" y="543"/>
                  </a:lnTo>
                  <a:lnTo>
                    <a:pt x="162" y="547"/>
                  </a:lnTo>
                  <a:lnTo>
                    <a:pt x="160" y="551"/>
                  </a:lnTo>
                  <a:lnTo>
                    <a:pt x="158" y="556"/>
                  </a:lnTo>
                  <a:lnTo>
                    <a:pt x="160" y="560"/>
                  </a:lnTo>
                  <a:lnTo>
                    <a:pt x="160" y="560"/>
                  </a:lnTo>
                  <a:lnTo>
                    <a:pt x="160" y="564"/>
                  </a:lnTo>
                  <a:lnTo>
                    <a:pt x="158" y="569"/>
                  </a:lnTo>
                  <a:lnTo>
                    <a:pt x="158" y="569"/>
                  </a:lnTo>
                  <a:lnTo>
                    <a:pt x="158" y="575"/>
                  </a:lnTo>
                  <a:lnTo>
                    <a:pt x="158" y="578"/>
                  </a:lnTo>
                  <a:lnTo>
                    <a:pt x="156" y="580"/>
                  </a:lnTo>
                  <a:lnTo>
                    <a:pt x="156" y="580"/>
                  </a:lnTo>
                  <a:lnTo>
                    <a:pt x="153" y="625"/>
                  </a:lnTo>
                  <a:lnTo>
                    <a:pt x="149" y="670"/>
                  </a:lnTo>
                  <a:lnTo>
                    <a:pt x="149" y="670"/>
                  </a:lnTo>
                  <a:lnTo>
                    <a:pt x="149" y="688"/>
                  </a:lnTo>
                  <a:lnTo>
                    <a:pt x="149" y="696"/>
                  </a:lnTo>
                  <a:lnTo>
                    <a:pt x="147" y="703"/>
                  </a:lnTo>
                  <a:lnTo>
                    <a:pt x="147" y="703"/>
                  </a:lnTo>
                  <a:lnTo>
                    <a:pt x="145" y="707"/>
                  </a:lnTo>
                  <a:lnTo>
                    <a:pt x="145" y="711"/>
                  </a:lnTo>
                  <a:lnTo>
                    <a:pt x="145" y="711"/>
                  </a:lnTo>
                  <a:lnTo>
                    <a:pt x="143" y="711"/>
                  </a:lnTo>
                  <a:lnTo>
                    <a:pt x="141" y="712"/>
                  </a:lnTo>
                  <a:lnTo>
                    <a:pt x="141" y="712"/>
                  </a:lnTo>
                  <a:lnTo>
                    <a:pt x="141" y="718"/>
                  </a:lnTo>
                  <a:lnTo>
                    <a:pt x="141" y="718"/>
                  </a:lnTo>
                  <a:lnTo>
                    <a:pt x="143" y="720"/>
                  </a:lnTo>
                  <a:lnTo>
                    <a:pt x="143" y="722"/>
                  </a:lnTo>
                  <a:lnTo>
                    <a:pt x="143" y="722"/>
                  </a:lnTo>
                  <a:lnTo>
                    <a:pt x="147" y="725"/>
                  </a:lnTo>
                  <a:lnTo>
                    <a:pt x="149" y="729"/>
                  </a:lnTo>
                  <a:lnTo>
                    <a:pt x="149" y="729"/>
                  </a:lnTo>
                  <a:lnTo>
                    <a:pt x="171" y="737"/>
                  </a:lnTo>
                  <a:lnTo>
                    <a:pt x="182" y="740"/>
                  </a:lnTo>
                  <a:lnTo>
                    <a:pt x="194" y="742"/>
                  </a:lnTo>
                  <a:lnTo>
                    <a:pt x="194" y="742"/>
                  </a:lnTo>
                  <a:lnTo>
                    <a:pt x="192" y="742"/>
                  </a:lnTo>
                  <a:lnTo>
                    <a:pt x="192" y="742"/>
                  </a:lnTo>
                  <a:lnTo>
                    <a:pt x="192" y="742"/>
                  </a:lnTo>
                  <a:lnTo>
                    <a:pt x="194" y="742"/>
                  </a:lnTo>
                  <a:lnTo>
                    <a:pt x="197" y="742"/>
                  </a:lnTo>
                  <a:lnTo>
                    <a:pt x="195" y="742"/>
                  </a:lnTo>
                  <a:lnTo>
                    <a:pt x="195" y="742"/>
                  </a:lnTo>
                  <a:lnTo>
                    <a:pt x="205" y="744"/>
                  </a:lnTo>
                  <a:lnTo>
                    <a:pt x="212" y="742"/>
                  </a:lnTo>
                  <a:lnTo>
                    <a:pt x="220" y="738"/>
                  </a:lnTo>
                  <a:lnTo>
                    <a:pt x="227" y="735"/>
                  </a:lnTo>
                  <a:lnTo>
                    <a:pt x="227" y="735"/>
                  </a:lnTo>
                  <a:lnTo>
                    <a:pt x="225" y="729"/>
                  </a:lnTo>
                  <a:lnTo>
                    <a:pt x="225" y="727"/>
                  </a:lnTo>
                  <a:lnTo>
                    <a:pt x="223" y="725"/>
                  </a:lnTo>
                  <a:lnTo>
                    <a:pt x="223" y="725"/>
                  </a:lnTo>
                  <a:lnTo>
                    <a:pt x="223" y="720"/>
                  </a:lnTo>
                  <a:lnTo>
                    <a:pt x="221" y="716"/>
                  </a:lnTo>
                  <a:lnTo>
                    <a:pt x="216" y="712"/>
                  </a:lnTo>
                  <a:lnTo>
                    <a:pt x="216" y="712"/>
                  </a:lnTo>
                  <a:lnTo>
                    <a:pt x="218" y="711"/>
                  </a:lnTo>
                  <a:lnTo>
                    <a:pt x="218" y="711"/>
                  </a:lnTo>
                  <a:lnTo>
                    <a:pt x="218" y="707"/>
                  </a:lnTo>
                  <a:lnTo>
                    <a:pt x="216" y="703"/>
                  </a:lnTo>
                  <a:lnTo>
                    <a:pt x="216" y="703"/>
                  </a:lnTo>
                  <a:lnTo>
                    <a:pt x="216" y="686"/>
                  </a:lnTo>
                  <a:lnTo>
                    <a:pt x="214" y="671"/>
                  </a:lnTo>
                  <a:lnTo>
                    <a:pt x="214" y="671"/>
                  </a:lnTo>
                  <a:lnTo>
                    <a:pt x="214" y="660"/>
                  </a:lnTo>
                  <a:lnTo>
                    <a:pt x="214" y="647"/>
                  </a:lnTo>
                  <a:lnTo>
                    <a:pt x="214" y="647"/>
                  </a:lnTo>
                  <a:lnTo>
                    <a:pt x="212" y="640"/>
                  </a:lnTo>
                  <a:lnTo>
                    <a:pt x="210" y="631"/>
                  </a:lnTo>
                  <a:lnTo>
                    <a:pt x="210" y="631"/>
                  </a:lnTo>
                  <a:lnTo>
                    <a:pt x="205" y="599"/>
                  </a:lnTo>
                  <a:lnTo>
                    <a:pt x="205" y="599"/>
                  </a:lnTo>
                  <a:lnTo>
                    <a:pt x="210" y="580"/>
                  </a:lnTo>
                  <a:lnTo>
                    <a:pt x="212" y="571"/>
                  </a:lnTo>
                  <a:lnTo>
                    <a:pt x="212" y="562"/>
                  </a:lnTo>
                  <a:lnTo>
                    <a:pt x="212" y="562"/>
                  </a:lnTo>
                  <a:lnTo>
                    <a:pt x="210" y="556"/>
                  </a:lnTo>
                  <a:lnTo>
                    <a:pt x="210" y="556"/>
                  </a:lnTo>
                  <a:lnTo>
                    <a:pt x="210" y="552"/>
                  </a:lnTo>
                  <a:lnTo>
                    <a:pt x="210" y="552"/>
                  </a:lnTo>
                  <a:lnTo>
                    <a:pt x="208" y="549"/>
                  </a:lnTo>
                  <a:lnTo>
                    <a:pt x="208" y="549"/>
                  </a:lnTo>
                  <a:lnTo>
                    <a:pt x="208" y="543"/>
                  </a:lnTo>
                  <a:lnTo>
                    <a:pt x="208" y="538"/>
                  </a:lnTo>
                  <a:lnTo>
                    <a:pt x="208" y="538"/>
                  </a:lnTo>
                  <a:lnTo>
                    <a:pt x="225" y="536"/>
                  </a:lnTo>
                  <a:lnTo>
                    <a:pt x="240" y="534"/>
                  </a:lnTo>
                  <a:lnTo>
                    <a:pt x="255" y="530"/>
                  </a:lnTo>
                  <a:lnTo>
                    <a:pt x="268" y="525"/>
                  </a:lnTo>
                  <a:lnTo>
                    <a:pt x="268" y="525"/>
                  </a:lnTo>
                  <a:lnTo>
                    <a:pt x="264" y="491"/>
                  </a:lnTo>
                  <a:lnTo>
                    <a:pt x="259" y="458"/>
                  </a:lnTo>
                  <a:lnTo>
                    <a:pt x="259" y="458"/>
                  </a:lnTo>
                  <a:lnTo>
                    <a:pt x="257" y="441"/>
                  </a:lnTo>
                  <a:lnTo>
                    <a:pt x="255" y="433"/>
                  </a:lnTo>
                  <a:lnTo>
                    <a:pt x="255" y="426"/>
                  </a:lnTo>
                  <a:lnTo>
                    <a:pt x="255" y="426"/>
                  </a:lnTo>
                  <a:lnTo>
                    <a:pt x="255" y="417"/>
                  </a:lnTo>
                  <a:lnTo>
                    <a:pt x="255" y="405"/>
                  </a:lnTo>
                  <a:lnTo>
                    <a:pt x="255" y="405"/>
                  </a:lnTo>
                  <a:lnTo>
                    <a:pt x="255" y="402"/>
                  </a:lnTo>
                  <a:lnTo>
                    <a:pt x="255" y="396"/>
                  </a:lnTo>
                  <a:lnTo>
                    <a:pt x="255" y="396"/>
                  </a:lnTo>
                  <a:lnTo>
                    <a:pt x="257" y="391"/>
                  </a:lnTo>
                  <a:lnTo>
                    <a:pt x="257" y="391"/>
                  </a:lnTo>
                  <a:lnTo>
                    <a:pt x="261" y="385"/>
                  </a:lnTo>
                  <a:lnTo>
                    <a:pt x="262" y="381"/>
                  </a:lnTo>
                  <a:lnTo>
                    <a:pt x="262" y="376"/>
                  </a:lnTo>
                  <a:lnTo>
                    <a:pt x="262" y="376"/>
                  </a:lnTo>
                  <a:lnTo>
                    <a:pt x="261" y="363"/>
                  </a:lnTo>
                  <a:lnTo>
                    <a:pt x="261" y="355"/>
                  </a:lnTo>
                  <a:lnTo>
                    <a:pt x="261" y="348"/>
                  </a:lnTo>
                  <a:lnTo>
                    <a:pt x="261" y="348"/>
                  </a:lnTo>
                  <a:lnTo>
                    <a:pt x="255" y="344"/>
                  </a:lnTo>
                  <a:lnTo>
                    <a:pt x="249" y="340"/>
                  </a:lnTo>
                  <a:lnTo>
                    <a:pt x="249" y="340"/>
                  </a:lnTo>
                  <a:lnTo>
                    <a:pt x="248" y="333"/>
                  </a:lnTo>
                  <a:lnTo>
                    <a:pt x="248" y="324"/>
                  </a:lnTo>
                  <a:lnTo>
                    <a:pt x="248" y="324"/>
                  </a:lnTo>
                  <a:lnTo>
                    <a:pt x="249" y="318"/>
                  </a:lnTo>
                  <a:lnTo>
                    <a:pt x="249" y="318"/>
                  </a:lnTo>
                  <a:lnTo>
                    <a:pt x="249" y="311"/>
                  </a:lnTo>
                  <a:lnTo>
                    <a:pt x="248" y="305"/>
                  </a:lnTo>
                  <a:lnTo>
                    <a:pt x="246" y="299"/>
                  </a:lnTo>
                  <a:lnTo>
                    <a:pt x="242" y="296"/>
                  </a:lnTo>
                  <a:lnTo>
                    <a:pt x="242" y="296"/>
                  </a:lnTo>
                  <a:lnTo>
                    <a:pt x="242" y="290"/>
                  </a:lnTo>
                  <a:lnTo>
                    <a:pt x="242" y="283"/>
                  </a:lnTo>
                  <a:lnTo>
                    <a:pt x="242" y="283"/>
                  </a:lnTo>
                  <a:lnTo>
                    <a:pt x="238" y="271"/>
                  </a:lnTo>
                  <a:lnTo>
                    <a:pt x="238" y="271"/>
                  </a:lnTo>
                  <a:lnTo>
                    <a:pt x="233" y="260"/>
                  </a:lnTo>
                  <a:lnTo>
                    <a:pt x="233" y="260"/>
                  </a:lnTo>
                  <a:lnTo>
                    <a:pt x="231" y="249"/>
                  </a:lnTo>
                  <a:lnTo>
                    <a:pt x="231" y="249"/>
                  </a:lnTo>
                  <a:lnTo>
                    <a:pt x="229" y="244"/>
                  </a:lnTo>
                  <a:lnTo>
                    <a:pt x="227" y="236"/>
                  </a:lnTo>
                  <a:lnTo>
                    <a:pt x="227" y="236"/>
                  </a:lnTo>
                  <a:lnTo>
                    <a:pt x="227" y="225"/>
                  </a:lnTo>
                  <a:lnTo>
                    <a:pt x="223" y="214"/>
                  </a:lnTo>
                  <a:lnTo>
                    <a:pt x="221" y="203"/>
                  </a:lnTo>
                  <a:lnTo>
                    <a:pt x="220" y="191"/>
                  </a:lnTo>
                  <a:lnTo>
                    <a:pt x="220" y="191"/>
                  </a:lnTo>
                  <a:lnTo>
                    <a:pt x="220" y="178"/>
                  </a:lnTo>
                  <a:lnTo>
                    <a:pt x="216" y="167"/>
                  </a:lnTo>
                  <a:lnTo>
                    <a:pt x="216" y="167"/>
                  </a:lnTo>
                  <a:lnTo>
                    <a:pt x="216" y="164"/>
                  </a:lnTo>
                  <a:lnTo>
                    <a:pt x="216" y="158"/>
                  </a:lnTo>
                  <a:lnTo>
                    <a:pt x="216" y="158"/>
                  </a:lnTo>
                  <a:lnTo>
                    <a:pt x="221" y="147"/>
                  </a:lnTo>
                  <a:lnTo>
                    <a:pt x="221" y="147"/>
                  </a:lnTo>
                  <a:lnTo>
                    <a:pt x="220" y="147"/>
                  </a:lnTo>
                  <a:lnTo>
                    <a:pt x="218" y="147"/>
                  </a:lnTo>
                  <a:lnTo>
                    <a:pt x="218" y="147"/>
                  </a:lnTo>
                  <a:lnTo>
                    <a:pt x="218" y="145"/>
                  </a:lnTo>
                  <a:lnTo>
                    <a:pt x="218" y="145"/>
                  </a:lnTo>
                  <a:lnTo>
                    <a:pt x="218" y="145"/>
                  </a:lnTo>
                  <a:lnTo>
                    <a:pt x="220" y="141"/>
                  </a:lnTo>
                  <a:lnTo>
                    <a:pt x="220" y="138"/>
                  </a:lnTo>
                  <a:lnTo>
                    <a:pt x="216" y="130"/>
                  </a:lnTo>
                  <a:lnTo>
                    <a:pt x="216" y="130"/>
                  </a:lnTo>
                  <a:lnTo>
                    <a:pt x="212" y="125"/>
                  </a:lnTo>
                  <a:lnTo>
                    <a:pt x="210" y="121"/>
                  </a:lnTo>
                  <a:lnTo>
                    <a:pt x="210" y="117"/>
                  </a:lnTo>
                  <a:lnTo>
                    <a:pt x="210" y="117"/>
                  </a:lnTo>
                  <a:lnTo>
                    <a:pt x="210" y="117"/>
                  </a:lnTo>
                  <a:lnTo>
                    <a:pt x="208" y="119"/>
                  </a:lnTo>
                  <a:lnTo>
                    <a:pt x="208" y="119"/>
                  </a:lnTo>
                  <a:lnTo>
                    <a:pt x="210" y="113"/>
                  </a:lnTo>
                  <a:lnTo>
                    <a:pt x="208" y="111"/>
                  </a:lnTo>
                  <a:lnTo>
                    <a:pt x="208" y="111"/>
                  </a:lnTo>
                  <a:lnTo>
                    <a:pt x="208" y="111"/>
                  </a:lnTo>
                  <a:lnTo>
                    <a:pt x="208" y="108"/>
                  </a:lnTo>
                  <a:lnTo>
                    <a:pt x="208" y="108"/>
                  </a:lnTo>
                  <a:lnTo>
                    <a:pt x="207" y="108"/>
                  </a:lnTo>
                  <a:lnTo>
                    <a:pt x="205" y="106"/>
                  </a:lnTo>
                  <a:lnTo>
                    <a:pt x="205" y="106"/>
                  </a:lnTo>
                  <a:lnTo>
                    <a:pt x="207" y="106"/>
                  </a:lnTo>
                  <a:lnTo>
                    <a:pt x="207" y="106"/>
                  </a:lnTo>
                  <a:lnTo>
                    <a:pt x="207" y="106"/>
                  </a:lnTo>
                  <a:lnTo>
                    <a:pt x="207" y="104"/>
                  </a:lnTo>
                  <a:lnTo>
                    <a:pt x="205" y="102"/>
                  </a:lnTo>
                  <a:lnTo>
                    <a:pt x="205" y="102"/>
                  </a:lnTo>
                  <a:lnTo>
                    <a:pt x="207" y="102"/>
                  </a:lnTo>
                  <a:lnTo>
                    <a:pt x="207" y="102"/>
                  </a:lnTo>
                  <a:lnTo>
                    <a:pt x="205" y="95"/>
                  </a:lnTo>
                  <a:lnTo>
                    <a:pt x="203" y="85"/>
                  </a:lnTo>
                  <a:lnTo>
                    <a:pt x="201" y="78"/>
                  </a:lnTo>
                  <a:lnTo>
                    <a:pt x="199" y="69"/>
                  </a:lnTo>
                  <a:lnTo>
                    <a:pt x="199" y="69"/>
                  </a:lnTo>
                  <a:lnTo>
                    <a:pt x="201" y="72"/>
                  </a:lnTo>
                  <a:lnTo>
                    <a:pt x="201" y="72"/>
                  </a:lnTo>
                  <a:lnTo>
                    <a:pt x="201" y="71"/>
                  </a:lnTo>
                  <a:lnTo>
                    <a:pt x="201" y="69"/>
                  </a:lnTo>
                  <a:lnTo>
                    <a:pt x="201" y="67"/>
                  </a:lnTo>
                  <a:lnTo>
                    <a:pt x="201" y="65"/>
                  </a:lnTo>
                  <a:lnTo>
                    <a:pt x="201" y="65"/>
                  </a:lnTo>
                  <a:lnTo>
                    <a:pt x="199" y="63"/>
                  </a:lnTo>
                  <a:lnTo>
                    <a:pt x="199" y="63"/>
                  </a:lnTo>
                  <a:lnTo>
                    <a:pt x="199" y="63"/>
                  </a:lnTo>
                  <a:lnTo>
                    <a:pt x="199" y="63"/>
                  </a:lnTo>
                  <a:lnTo>
                    <a:pt x="199" y="63"/>
                  </a:lnTo>
                  <a:lnTo>
                    <a:pt x="197" y="58"/>
                  </a:lnTo>
                  <a:lnTo>
                    <a:pt x="197" y="54"/>
                  </a:lnTo>
                  <a:lnTo>
                    <a:pt x="197" y="52"/>
                  </a:lnTo>
                  <a:lnTo>
                    <a:pt x="197" y="52"/>
                  </a:lnTo>
                  <a:lnTo>
                    <a:pt x="195" y="48"/>
                  </a:lnTo>
                  <a:lnTo>
                    <a:pt x="195" y="48"/>
                  </a:lnTo>
                  <a:lnTo>
                    <a:pt x="195" y="46"/>
                  </a:lnTo>
                  <a:lnTo>
                    <a:pt x="195" y="45"/>
                  </a:lnTo>
                  <a:lnTo>
                    <a:pt x="194" y="41"/>
                  </a:lnTo>
                  <a:lnTo>
                    <a:pt x="194" y="41"/>
                  </a:lnTo>
                  <a:lnTo>
                    <a:pt x="195" y="43"/>
                  </a:lnTo>
                  <a:lnTo>
                    <a:pt x="195" y="43"/>
                  </a:lnTo>
                  <a:lnTo>
                    <a:pt x="192" y="37"/>
                  </a:lnTo>
                  <a:lnTo>
                    <a:pt x="192" y="33"/>
                  </a:lnTo>
                  <a:lnTo>
                    <a:pt x="192" y="30"/>
                  </a:lnTo>
                  <a:lnTo>
                    <a:pt x="192" y="30"/>
                  </a:lnTo>
                  <a:lnTo>
                    <a:pt x="190" y="31"/>
                  </a:lnTo>
                  <a:lnTo>
                    <a:pt x="190" y="31"/>
                  </a:lnTo>
                  <a:lnTo>
                    <a:pt x="190" y="31"/>
                  </a:lnTo>
                  <a:lnTo>
                    <a:pt x="190" y="30"/>
                  </a:lnTo>
                  <a:lnTo>
                    <a:pt x="190" y="30"/>
                  </a:lnTo>
                  <a:lnTo>
                    <a:pt x="190" y="30"/>
                  </a:lnTo>
                  <a:lnTo>
                    <a:pt x="188" y="30"/>
                  </a:lnTo>
                  <a:lnTo>
                    <a:pt x="188" y="30"/>
                  </a:lnTo>
                  <a:lnTo>
                    <a:pt x="188" y="26"/>
                  </a:lnTo>
                  <a:lnTo>
                    <a:pt x="186" y="22"/>
                  </a:lnTo>
                  <a:lnTo>
                    <a:pt x="186" y="22"/>
                  </a:lnTo>
                  <a:lnTo>
                    <a:pt x="186" y="22"/>
                  </a:lnTo>
                  <a:lnTo>
                    <a:pt x="188" y="24"/>
                  </a:lnTo>
                  <a:lnTo>
                    <a:pt x="188" y="24"/>
                  </a:lnTo>
                  <a:lnTo>
                    <a:pt x="186" y="22"/>
                  </a:lnTo>
                  <a:lnTo>
                    <a:pt x="184" y="20"/>
                  </a:lnTo>
                  <a:lnTo>
                    <a:pt x="184" y="20"/>
                  </a:lnTo>
                  <a:lnTo>
                    <a:pt x="184" y="18"/>
                  </a:lnTo>
                  <a:lnTo>
                    <a:pt x="184" y="18"/>
                  </a:lnTo>
                  <a:lnTo>
                    <a:pt x="182" y="18"/>
                  </a:lnTo>
                  <a:lnTo>
                    <a:pt x="182" y="17"/>
                  </a:lnTo>
                  <a:lnTo>
                    <a:pt x="182" y="17"/>
                  </a:lnTo>
                  <a:lnTo>
                    <a:pt x="182" y="17"/>
                  </a:lnTo>
                  <a:lnTo>
                    <a:pt x="182" y="17"/>
                  </a:lnTo>
                  <a:lnTo>
                    <a:pt x="182" y="17"/>
                  </a:lnTo>
                  <a:lnTo>
                    <a:pt x="181" y="15"/>
                  </a:lnTo>
                  <a:lnTo>
                    <a:pt x="181" y="15"/>
                  </a:lnTo>
                  <a:lnTo>
                    <a:pt x="181" y="15"/>
                  </a:lnTo>
                  <a:lnTo>
                    <a:pt x="179" y="15"/>
                  </a:lnTo>
                  <a:lnTo>
                    <a:pt x="179" y="15"/>
                  </a:lnTo>
                  <a:lnTo>
                    <a:pt x="179" y="13"/>
                  </a:lnTo>
                  <a:lnTo>
                    <a:pt x="181" y="13"/>
                  </a:lnTo>
                  <a:lnTo>
                    <a:pt x="181" y="13"/>
                  </a:lnTo>
                  <a:lnTo>
                    <a:pt x="177" y="9"/>
                  </a:lnTo>
                  <a:lnTo>
                    <a:pt x="177" y="9"/>
                  </a:lnTo>
                  <a:lnTo>
                    <a:pt x="177" y="9"/>
                  </a:lnTo>
                  <a:lnTo>
                    <a:pt x="177" y="11"/>
                  </a:lnTo>
                  <a:lnTo>
                    <a:pt x="177" y="11"/>
                  </a:lnTo>
                  <a:lnTo>
                    <a:pt x="175" y="9"/>
                  </a:lnTo>
                  <a:lnTo>
                    <a:pt x="173" y="5"/>
                  </a:lnTo>
                  <a:lnTo>
                    <a:pt x="173" y="5"/>
                  </a:lnTo>
                  <a:lnTo>
                    <a:pt x="168" y="5"/>
                  </a:lnTo>
                  <a:lnTo>
                    <a:pt x="162" y="2"/>
                  </a:lnTo>
                  <a:lnTo>
                    <a:pt x="162" y="2"/>
                  </a:lnTo>
                  <a:lnTo>
                    <a:pt x="149" y="0"/>
                  </a:lnTo>
                  <a:lnTo>
                    <a:pt x="143" y="0"/>
                  </a:lnTo>
                  <a:lnTo>
                    <a:pt x="138" y="0"/>
                  </a:lnTo>
                  <a:lnTo>
                    <a:pt x="138" y="0"/>
                  </a:lnTo>
                  <a:lnTo>
                    <a:pt x="138" y="0"/>
                  </a:lnTo>
                  <a:lnTo>
                    <a:pt x="140" y="0"/>
                  </a:lnTo>
                  <a:lnTo>
                    <a:pt x="140" y="0"/>
                  </a:lnTo>
                  <a:lnTo>
                    <a:pt x="136" y="0"/>
                  </a:lnTo>
                  <a:lnTo>
                    <a:pt x="134" y="2"/>
                  </a:lnTo>
                  <a:lnTo>
                    <a:pt x="132" y="4"/>
                  </a:lnTo>
                  <a:lnTo>
                    <a:pt x="130" y="2"/>
                  </a:lnTo>
                  <a:lnTo>
                    <a:pt x="130" y="2"/>
                  </a:lnTo>
                  <a:lnTo>
                    <a:pt x="130" y="4"/>
                  </a:lnTo>
                  <a:lnTo>
                    <a:pt x="130" y="4"/>
                  </a:lnTo>
                  <a:lnTo>
                    <a:pt x="130" y="4"/>
                  </a:lnTo>
                  <a:lnTo>
                    <a:pt x="130" y="4"/>
                  </a:lnTo>
                  <a:lnTo>
                    <a:pt x="128" y="4"/>
                  </a:lnTo>
                  <a:lnTo>
                    <a:pt x="128" y="4"/>
                  </a:lnTo>
                  <a:lnTo>
                    <a:pt x="128" y="5"/>
                  </a:lnTo>
                  <a:lnTo>
                    <a:pt x="127" y="5"/>
                  </a:lnTo>
                  <a:lnTo>
                    <a:pt x="125" y="7"/>
                  </a:lnTo>
                  <a:lnTo>
                    <a:pt x="125" y="7"/>
                  </a:lnTo>
                  <a:lnTo>
                    <a:pt x="123" y="9"/>
                  </a:lnTo>
                  <a:lnTo>
                    <a:pt x="119" y="13"/>
                  </a:lnTo>
                  <a:lnTo>
                    <a:pt x="119" y="13"/>
                  </a:lnTo>
                  <a:lnTo>
                    <a:pt x="119" y="15"/>
                  </a:lnTo>
                  <a:lnTo>
                    <a:pt x="117" y="17"/>
                  </a:lnTo>
                  <a:lnTo>
                    <a:pt x="112" y="22"/>
                  </a:lnTo>
                  <a:lnTo>
                    <a:pt x="112" y="22"/>
                  </a:lnTo>
                  <a:lnTo>
                    <a:pt x="112" y="22"/>
                  </a:lnTo>
                  <a:lnTo>
                    <a:pt x="112" y="22"/>
                  </a:lnTo>
                  <a:lnTo>
                    <a:pt x="112" y="22"/>
                  </a:lnTo>
                  <a:lnTo>
                    <a:pt x="101" y="45"/>
                  </a:lnTo>
                  <a:lnTo>
                    <a:pt x="101" y="45"/>
                  </a:lnTo>
                  <a:lnTo>
                    <a:pt x="102" y="46"/>
                  </a:lnTo>
                  <a:lnTo>
                    <a:pt x="101" y="50"/>
                  </a:lnTo>
                  <a:lnTo>
                    <a:pt x="101" y="54"/>
                  </a:lnTo>
                  <a:lnTo>
                    <a:pt x="99" y="56"/>
                  </a:lnTo>
                  <a:lnTo>
                    <a:pt x="99" y="56"/>
                  </a:lnTo>
                  <a:lnTo>
                    <a:pt x="99" y="58"/>
                  </a:lnTo>
                  <a:lnTo>
                    <a:pt x="99" y="59"/>
                  </a:lnTo>
                  <a:lnTo>
                    <a:pt x="99" y="59"/>
                  </a:lnTo>
                  <a:lnTo>
                    <a:pt x="93" y="80"/>
                  </a:lnTo>
                  <a:lnTo>
                    <a:pt x="86" y="98"/>
                  </a:lnTo>
                  <a:lnTo>
                    <a:pt x="82" y="97"/>
                  </a:lnTo>
                  <a:lnTo>
                    <a:pt x="82" y="97"/>
                  </a:lnTo>
                  <a:lnTo>
                    <a:pt x="78" y="95"/>
                  </a:lnTo>
                  <a:lnTo>
                    <a:pt x="75" y="97"/>
                  </a:lnTo>
                  <a:lnTo>
                    <a:pt x="73" y="97"/>
                  </a:lnTo>
                  <a:lnTo>
                    <a:pt x="69" y="100"/>
                  </a:lnTo>
                  <a:lnTo>
                    <a:pt x="69" y="104"/>
                  </a:lnTo>
                  <a:lnTo>
                    <a:pt x="67" y="106"/>
                  </a:lnTo>
                  <a:lnTo>
                    <a:pt x="69" y="110"/>
                  </a:lnTo>
                  <a:lnTo>
                    <a:pt x="73" y="111"/>
                  </a:lnTo>
                  <a:lnTo>
                    <a:pt x="73" y="111"/>
                  </a:lnTo>
                  <a:lnTo>
                    <a:pt x="71" y="113"/>
                  </a:lnTo>
                  <a:lnTo>
                    <a:pt x="71" y="113"/>
                  </a:lnTo>
                  <a:lnTo>
                    <a:pt x="69" y="115"/>
                  </a:lnTo>
                  <a:lnTo>
                    <a:pt x="69" y="115"/>
                  </a:lnTo>
                  <a:lnTo>
                    <a:pt x="69" y="115"/>
                  </a:lnTo>
                  <a:lnTo>
                    <a:pt x="67" y="115"/>
                  </a:lnTo>
                  <a:lnTo>
                    <a:pt x="67" y="115"/>
                  </a:lnTo>
                  <a:lnTo>
                    <a:pt x="67" y="115"/>
                  </a:lnTo>
                  <a:lnTo>
                    <a:pt x="67" y="115"/>
                  </a:lnTo>
                  <a:lnTo>
                    <a:pt x="63" y="121"/>
                  </a:lnTo>
                  <a:lnTo>
                    <a:pt x="63" y="121"/>
                  </a:lnTo>
                  <a:lnTo>
                    <a:pt x="65" y="123"/>
                  </a:lnTo>
                  <a:lnTo>
                    <a:pt x="65" y="123"/>
                  </a:lnTo>
                  <a:lnTo>
                    <a:pt x="48" y="130"/>
                  </a:lnTo>
                  <a:lnTo>
                    <a:pt x="35" y="138"/>
                  </a:lnTo>
                  <a:lnTo>
                    <a:pt x="35" y="138"/>
                  </a:lnTo>
                  <a:lnTo>
                    <a:pt x="28" y="139"/>
                  </a:lnTo>
                  <a:lnTo>
                    <a:pt x="24" y="145"/>
                  </a:lnTo>
                  <a:lnTo>
                    <a:pt x="22" y="151"/>
                  </a:lnTo>
                  <a:lnTo>
                    <a:pt x="21" y="158"/>
                  </a:lnTo>
                  <a:lnTo>
                    <a:pt x="21" y="158"/>
                  </a:lnTo>
                  <a:lnTo>
                    <a:pt x="21" y="167"/>
                  </a:lnTo>
                  <a:lnTo>
                    <a:pt x="21" y="167"/>
                  </a:lnTo>
                  <a:lnTo>
                    <a:pt x="19" y="178"/>
                  </a:lnTo>
                  <a:lnTo>
                    <a:pt x="17" y="190"/>
                  </a:lnTo>
                  <a:lnTo>
                    <a:pt x="17" y="190"/>
                  </a:lnTo>
                  <a:lnTo>
                    <a:pt x="17" y="199"/>
                  </a:lnTo>
                  <a:lnTo>
                    <a:pt x="17" y="199"/>
                  </a:lnTo>
                  <a:lnTo>
                    <a:pt x="13" y="210"/>
                  </a:lnTo>
                  <a:lnTo>
                    <a:pt x="11" y="221"/>
                  </a:lnTo>
                  <a:lnTo>
                    <a:pt x="11" y="221"/>
                  </a:lnTo>
                  <a:lnTo>
                    <a:pt x="8" y="247"/>
                  </a:lnTo>
                  <a:lnTo>
                    <a:pt x="8" y="247"/>
                  </a:lnTo>
                  <a:lnTo>
                    <a:pt x="6" y="257"/>
                  </a:lnTo>
                  <a:lnTo>
                    <a:pt x="4" y="266"/>
                  </a:lnTo>
                  <a:lnTo>
                    <a:pt x="4" y="266"/>
                  </a:lnTo>
                  <a:lnTo>
                    <a:pt x="4" y="279"/>
                  </a:lnTo>
                  <a:lnTo>
                    <a:pt x="4" y="292"/>
                  </a:lnTo>
                  <a:lnTo>
                    <a:pt x="4" y="292"/>
                  </a:lnTo>
                  <a:lnTo>
                    <a:pt x="2" y="307"/>
                  </a:lnTo>
                  <a:lnTo>
                    <a:pt x="4" y="314"/>
                  </a:lnTo>
                  <a:lnTo>
                    <a:pt x="6" y="320"/>
                  </a:lnTo>
                  <a:lnTo>
                    <a:pt x="6" y="320"/>
                  </a:lnTo>
                  <a:lnTo>
                    <a:pt x="11" y="324"/>
                  </a:lnTo>
                  <a:lnTo>
                    <a:pt x="11" y="324"/>
                  </a:lnTo>
                  <a:lnTo>
                    <a:pt x="15" y="331"/>
                  </a:lnTo>
                  <a:lnTo>
                    <a:pt x="19" y="337"/>
                  </a:lnTo>
                  <a:lnTo>
                    <a:pt x="19" y="337"/>
                  </a:lnTo>
                  <a:lnTo>
                    <a:pt x="24" y="344"/>
                  </a:lnTo>
                  <a:lnTo>
                    <a:pt x="24" y="344"/>
                  </a:lnTo>
                  <a:lnTo>
                    <a:pt x="24" y="350"/>
                  </a:lnTo>
                  <a:lnTo>
                    <a:pt x="26" y="357"/>
                  </a:lnTo>
                  <a:lnTo>
                    <a:pt x="26" y="357"/>
                  </a:lnTo>
                  <a:lnTo>
                    <a:pt x="28" y="363"/>
                  </a:lnTo>
                  <a:lnTo>
                    <a:pt x="32" y="370"/>
                  </a:lnTo>
                  <a:lnTo>
                    <a:pt x="39" y="381"/>
                  </a:lnTo>
                  <a:lnTo>
                    <a:pt x="39" y="381"/>
                  </a:lnTo>
                  <a:lnTo>
                    <a:pt x="45" y="389"/>
                  </a:lnTo>
                  <a:lnTo>
                    <a:pt x="45" y="389"/>
                  </a:lnTo>
                  <a:lnTo>
                    <a:pt x="48" y="391"/>
                  </a:lnTo>
                  <a:lnTo>
                    <a:pt x="52" y="392"/>
                  </a:lnTo>
                  <a:lnTo>
                    <a:pt x="63" y="389"/>
                  </a:lnTo>
                  <a:lnTo>
                    <a:pt x="63" y="389"/>
                  </a:lnTo>
                  <a:lnTo>
                    <a:pt x="65" y="392"/>
                  </a:lnTo>
                  <a:lnTo>
                    <a:pt x="67" y="394"/>
                  </a:lnTo>
                  <a:lnTo>
                    <a:pt x="67" y="394"/>
                  </a:lnTo>
                  <a:lnTo>
                    <a:pt x="65" y="407"/>
                  </a:lnTo>
                  <a:lnTo>
                    <a:pt x="63" y="417"/>
                  </a:lnTo>
                  <a:lnTo>
                    <a:pt x="63" y="417"/>
                  </a:lnTo>
                  <a:lnTo>
                    <a:pt x="58" y="452"/>
                  </a:lnTo>
                  <a:lnTo>
                    <a:pt x="54" y="487"/>
                  </a:lnTo>
                  <a:lnTo>
                    <a:pt x="54" y="487"/>
                  </a:lnTo>
                  <a:lnTo>
                    <a:pt x="47" y="532"/>
                  </a:lnTo>
                  <a:lnTo>
                    <a:pt x="47" y="532"/>
                  </a:lnTo>
                  <a:lnTo>
                    <a:pt x="50" y="536"/>
                  </a:lnTo>
                  <a:lnTo>
                    <a:pt x="56" y="538"/>
                  </a:lnTo>
                  <a:lnTo>
                    <a:pt x="56" y="538"/>
                  </a:lnTo>
                  <a:lnTo>
                    <a:pt x="54" y="539"/>
                  </a:lnTo>
                  <a:lnTo>
                    <a:pt x="52" y="541"/>
                  </a:lnTo>
                  <a:lnTo>
                    <a:pt x="52" y="549"/>
                  </a:lnTo>
                  <a:lnTo>
                    <a:pt x="52" y="549"/>
                  </a:lnTo>
                  <a:lnTo>
                    <a:pt x="48" y="552"/>
                  </a:lnTo>
                  <a:lnTo>
                    <a:pt x="48" y="558"/>
                  </a:lnTo>
                  <a:lnTo>
                    <a:pt x="48" y="558"/>
                  </a:lnTo>
                  <a:lnTo>
                    <a:pt x="48" y="560"/>
                  </a:lnTo>
                  <a:lnTo>
                    <a:pt x="48" y="560"/>
                  </a:lnTo>
                  <a:lnTo>
                    <a:pt x="45" y="571"/>
                  </a:lnTo>
                  <a:lnTo>
                    <a:pt x="45" y="571"/>
                  </a:lnTo>
                  <a:lnTo>
                    <a:pt x="39" y="586"/>
                  </a:lnTo>
                  <a:lnTo>
                    <a:pt x="39" y="586"/>
                  </a:lnTo>
                  <a:lnTo>
                    <a:pt x="28" y="625"/>
                  </a:lnTo>
                  <a:lnTo>
                    <a:pt x="28" y="625"/>
                  </a:lnTo>
                  <a:lnTo>
                    <a:pt x="24" y="642"/>
                  </a:lnTo>
                  <a:lnTo>
                    <a:pt x="24" y="642"/>
                  </a:lnTo>
                  <a:lnTo>
                    <a:pt x="21" y="655"/>
                  </a:lnTo>
                  <a:lnTo>
                    <a:pt x="21" y="655"/>
                  </a:lnTo>
                  <a:lnTo>
                    <a:pt x="15" y="683"/>
                  </a:lnTo>
                  <a:lnTo>
                    <a:pt x="15" y="683"/>
                  </a:lnTo>
                  <a:lnTo>
                    <a:pt x="9" y="703"/>
                  </a:lnTo>
                  <a:lnTo>
                    <a:pt x="4" y="722"/>
                  </a:lnTo>
                  <a:lnTo>
                    <a:pt x="4" y="722"/>
                  </a:lnTo>
                  <a:lnTo>
                    <a:pt x="2" y="733"/>
                  </a:lnTo>
                  <a:lnTo>
                    <a:pt x="2" y="744"/>
                  </a:lnTo>
                  <a:lnTo>
                    <a:pt x="2" y="744"/>
                  </a:lnTo>
                  <a:lnTo>
                    <a:pt x="0" y="748"/>
                  </a:lnTo>
                  <a:lnTo>
                    <a:pt x="0" y="753"/>
                  </a:lnTo>
                  <a:lnTo>
                    <a:pt x="0" y="753"/>
                  </a:lnTo>
                  <a:close/>
                  <a:moveTo>
                    <a:pt x="71" y="316"/>
                  </a:moveTo>
                  <a:lnTo>
                    <a:pt x="71" y="316"/>
                  </a:lnTo>
                  <a:lnTo>
                    <a:pt x="65" y="318"/>
                  </a:lnTo>
                  <a:lnTo>
                    <a:pt x="65" y="318"/>
                  </a:lnTo>
                  <a:lnTo>
                    <a:pt x="63" y="327"/>
                  </a:lnTo>
                  <a:lnTo>
                    <a:pt x="60" y="335"/>
                  </a:lnTo>
                  <a:lnTo>
                    <a:pt x="60" y="335"/>
                  </a:lnTo>
                  <a:lnTo>
                    <a:pt x="58" y="331"/>
                  </a:lnTo>
                  <a:lnTo>
                    <a:pt x="60" y="329"/>
                  </a:lnTo>
                  <a:lnTo>
                    <a:pt x="60" y="322"/>
                  </a:lnTo>
                  <a:lnTo>
                    <a:pt x="60" y="322"/>
                  </a:lnTo>
                  <a:lnTo>
                    <a:pt x="60" y="311"/>
                  </a:lnTo>
                  <a:lnTo>
                    <a:pt x="60" y="305"/>
                  </a:lnTo>
                  <a:lnTo>
                    <a:pt x="56" y="301"/>
                  </a:lnTo>
                  <a:lnTo>
                    <a:pt x="56" y="301"/>
                  </a:lnTo>
                  <a:lnTo>
                    <a:pt x="52" y="301"/>
                  </a:lnTo>
                  <a:lnTo>
                    <a:pt x="52" y="301"/>
                  </a:lnTo>
                  <a:lnTo>
                    <a:pt x="54" y="288"/>
                  </a:lnTo>
                  <a:lnTo>
                    <a:pt x="56" y="277"/>
                  </a:lnTo>
                  <a:lnTo>
                    <a:pt x="56" y="277"/>
                  </a:lnTo>
                  <a:lnTo>
                    <a:pt x="56" y="270"/>
                  </a:lnTo>
                  <a:lnTo>
                    <a:pt x="56" y="270"/>
                  </a:lnTo>
                  <a:lnTo>
                    <a:pt x="54" y="260"/>
                  </a:lnTo>
                  <a:lnTo>
                    <a:pt x="54" y="253"/>
                  </a:lnTo>
                  <a:lnTo>
                    <a:pt x="54" y="253"/>
                  </a:lnTo>
                  <a:lnTo>
                    <a:pt x="56" y="247"/>
                  </a:lnTo>
                  <a:lnTo>
                    <a:pt x="58" y="242"/>
                  </a:lnTo>
                  <a:lnTo>
                    <a:pt x="58" y="242"/>
                  </a:lnTo>
                  <a:lnTo>
                    <a:pt x="67" y="277"/>
                  </a:lnTo>
                  <a:lnTo>
                    <a:pt x="69" y="296"/>
                  </a:lnTo>
                  <a:lnTo>
                    <a:pt x="71" y="316"/>
                  </a:lnTo>
                  <a:lnTo>
                    <a:pt x="71" y="31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84" name="Freeform 1542"/>
            <p:cNvSpPr>
              <a:spLocks noChangeAspect="1" noEditPoints="1"/>
            </p:cNvSpPr>
            <p:nvPr/>
          </p:nvSpPr>
          <p:spPr bwMode="auto">
            <a:xfrm>
              <a:off x="6749110" y="3948104"/>
              <a:ext cx="143776" cy="522000"/>
            </a:xfrm>
            <a:custGeom>
              <a:avLst/>
              <a:gdLst>
                <a:gd name="T0" fmla="*/ 56 w 222"/>
                <a:gd name="T1" fmla="*/ 37 h 806"/>
                <a:gd name="T2" fmla="*/ 93 w 222"/>
                <a:gd name="T3" fmla="*/ 0 h 806"/>
                <a:gd name="T4" fmla="*/ 121 w 222"/>
                <a:gd name="T5" fmla="*/ 8 h 806"/>
                <a:gd name="T6" fmla="*/ 140 w 222"/>
                <a:gd name="T7" fmla="*/ 52 h 806"/>
                <a:gd name="T8" fmla="*/ 136 w 222"/>
                <a:gd name="T9" fmla="*/ 75 h 806"/>
                <a:gd name="T10" fmla="*/ 123 w 222"/>
                <a:gd name="T11" fmla="*/ 97 h 806"/>
                <a:gd name="T12" fmla="*/ 142 w 222"/>
                <a:gd name="T13" fmla="*/ 117 h 806"/>
                <a:gd name="T14" fmla="*/ 175 w 222"/>
                <a:gd name="T15" fmla="*/ 140 h 806"/>
                <a:gd name="T16" fmla="*/ 205 w 222"/>
                <a:gd name="T17" fmla="*/ 166 h 806"/>
                <a:gd name="T18" fmla="*/ 220 w 222"/>
                <a:gd name="T19" fmla="*/ 242 h 806"/>
                <a:gd name="T20" fmla="*/ 216 w 222"/>
                <a:gd name="T21" fmla="*/ 277 h 806"/>
                <a:gd name="T22" fmla="*/ 201 w 222"/>
                <a:gd name="T23" fmla="*/ 285 h 806"/>
                <a:gd name="T24" fmla="*/ 183 w 222"/>
                <a:gd name="T25" fmla="*/ 316 h 806"/>
                <a:gd name="T26" fmla="*/ 188 w 222"/>
                <a:gd name="T27" fmla="*/ 350 h 806"/>
                <a:gd name="T28" fmla="*/ 192 w 222"/>
                <a:gd name="T29" fmla="*/ 385 h 806"/>
                <a:gd name="T30" fmla="*/ 196 w 222"/>
                <a:gd name="T31" fmla="*/ 419 h 806"/>
                <a:gd name="T32" fmla="*/ 196 w 222"/>
                <a:gd name="T33" fmla="*/ 480 h 806"/>
                <a:gd name="T34" fmla="*/ 184 w 222"/>
                <a:gd name="T35" fmla="*/ 571 h 806"/>
                <a:gd name="T36" fmla="*/ 186 w 222"/>
                <a:gd name="T37" fmla="*/ 623 h 806"/>
                <a:gd name="T38" fmla="*/ 177 w 222"/>
                <a:gd name="T39" fmla="*/ 700 h 806"/>
                <a:gd name="T40" fmla="*/ 177 w 222"/>
                <a:gd name="T41" fmla="*/ 720 h 806"/>
                <a:gd name="T42" fmla="*/ 175 w 222"/>
                <a:gd name="T43" fmla="*/ 743 h 806"/>
                <a:gd name="T44" fmla="*/ 194 w 222"/>
                <a:gd name="T45" fmla="*/ 787 h 806"/>
                <a:gd name="T46" fmla="*/ 203 w 222"/>
                <a:gd name="T47" fmla="*/ 800 h 806"/>
                <a:gd name="T48" fmla="*/ 157 w 222"/>
                <a:gd name="T49" fmla="*/ 800 h 806"/>
                <a:gd name="T50" fmla="*/ 142 w 222"/>
                <a:gd name="T51" fmla="*/ 787 h 806"/>
                <a:gd name="T52" fmla="*/ 134 w 222"/>
                <a:gd name="T53" fmla="*/ 744 h 806"/>
                <a:gd name="T54" fmla="*/ 143 w 222"/>
                <a:gd name="T55" fmla="*/ 715 h 806"/>
                <a:gd name="T56" fmla="*/ 134 w 222"/>
                <a:gd name="T57" fmla="*/ 640 h 806"/>
                <a:gd name="T58" fmla="*/ 134 w 222"/>
                <a:gd name="T59" fmla="*/ 577 h 806"/>
                <a:gd name="T60" fmla="*/ 119 w 222"/>
                <a:gd name="T61" fmla="*/ 536 h 806"/>
                <a:gd name="T62" fmla="*/ 114 w 222"/>
                <a:gd name="T63" fmla="*/ 581 h 806"/>
                <a:gd name="T64" fmla="*/ 110 w 222"/>
                <a:gd name="T65" fmla="*/ 650 h 806"/>
                <a:gd name="T66" fmla="*/ 106 w 222"/>
                <a:gd name="T67" fmla="*/ 692 h 806"/>
                <a:gd name="T68" fmla="*/ 108 w 222"/>
                <a:gd name="T69" fmla="*/ 716 h 806"/>
                <a:gd name="T70" fmla="*/ 108 w 222"/>
                <a:gd name="T71" fmla="*/ 769 h 806"/>
                <a:gd name="T72" fmla="*/ 71 w 222"/>
                <a:gd name="T73" fmla="*/ 782 h 806"/>
                <a:gd name="T74" fmla="*/ 41 w 222"/>
                <a:gd name="T75" fmla="*/ 778 h 806"/>
                <a:gd name="T76" fmla="*/ 58 w 222"/>
                <a:gd name="T77" fmla="*/ 756 h 806"/>
                <a:gd name="T78" fmla="*/ 75 w 222"/>
                <a:gd name="T79" fmla="*/ 709 h 806"/>
                <a:gd name="T80" fmla="*/ 75 w 222"/>
                <a:gd name="T81" fmla="*/ 696 h 806"/>
                <a:gd name="T82" fmla="*/ 67 w 222"/>
                <a:gd name="T83" fmla="*/ 614 h 806"/>
                <a:gd name="T84" fmla="*/ 65 w 222"/>
                <a:gd name="T85" fmla="*/ 555 h 806"/>
                <a:gd name="T86" fmla="*/ 41 w 222"/>
                <a:gd name="T87" fmla="*/ 536 h 806"/>
                <a:gd name="T88" fmla="*/ 26 w 222"/>
                <a:gd name="T89" fmla="*/ 445 h 806"/>
                <a:gd name="T90" fmla="*/ 17 w 222"/>
                <a:gd name="T91" fmla="*/ 382 h 806"/>
                <a:gd name="T92" fmla="*/ 26 w 222"/>
                <a:gd name="T93" fmla="*/ 311 h 806"/>
                <a:gd name="T94" fmla="*/ 17 w 222"/>
                <a:gd name="T95" fmla="*/ 290 h 806"/>
                <a:gd name="T96" fmla="*/ 0 w 222"/>
                <a:gd name="T97" fmla="*/ 248 h 806"/>
                <a:gd name="T98" fmla="*/ 6 w 222"/>
                <a:gd name="T99" fmla="*/ 197 h 806"/>
                <a:gd name="T100" fmla="*/ 15 w 222"/>
                <a:gd name="T101" fmla="*/ 164 h 806"/>
                <a:gd name="T102" fmla="*/ 24 w 222"/>
                <a:gd name="T103" fmla="*/ 149 h 806"/>
                <a:gd name="T104" fmla="*/ 52 w 222"/>
                <a:gd name="T105" fmla="*/ 140 h 806"/>
                <a:gd name="T106" fmla="*/ 69 w 222"/>
                <a:gd name="T107" fmla="*/ 123 h 806"/>
                <a:gd name="T108" fmla="*/ 67 w 222"/>
                <a:gd name="T109" fmla="*/ 91 h 806"/>
                <a:gd name="T110" fmla="*/ 203 w 222"/>
                <a:gd name="T111" fmla="*/ 248 h 806"/>
                <a:gd name="T112" fmla="*/ 19 w 222"/>
                <a:gd name="T113" fmla="*/ 257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806">
                  <a:moveTo>
                    <a:pt x="58" y="65"/>
                  </a:moveTo>
                  <a:lnTo>
                    <a:pt x="58" y="65"/>
                  </a:lnTo>
                  <a:lnTo>
                    <a:pt x="56" y="56"/>
                  </a:lnTo>
                  <a:lnTo>
                    <a:pt x="56" y="56"/>
                  </a:lnTo>
                  <a:lnTo>
                    <a:pt x="58" y="50"/>
                  </a:lnTo>
                  <a:lnTo>
                    <a:pt x="58" y="50"/>
                  </a:lnTo>
                  <a:lnTo>
                    <a:pt x="56" y="45"/>
                  </a:lnTo>
                  <a:lnTo>
                    <a:pt x="56" y="37"/>
                  </a:lnTo>
                  <a:lnTo>
                    <a:pt x="56" y="37"/>
                  </a:lnTo>
                  <a:lnTo>
                    <a:pt x="58" y="32"/>
                  </a:lnTo>
                  <a:lnTo>
                    <a:pt x="60" y="24"/>
                  </a:lnTo>
                  <a:lnTo>
                    <a:pt x="69" y="13"/>
                  </a:lnTo>
                  <a:lnTo>
                    <a:pt x="69" y="13"/>
                  </a:lnTo>
                  <a:lnTo>
                    <a:pt x="80" y="6"/>
                  </a:lnTo>
                  <a:lnTo>
                    <a:pt x="86" y="2"/>
                  </a:lnTo>
                  <a:lnTo>
                    <a:pt x="93" y="0"/>
                  </a:lnTo>
                  <a:lnTo>
                    <a:pt x="93" y="0"/>
                  </a:lnTo>
                  <a:lnTo>
                    <a:pt x="97" y="2"/>
                  </a:lnTo>
                  <a:lnTo>
                    <a:pt x="97" y="2"/>
                  </a:lnTo>
                  <a:lnTo>
                    <a:pt x="106" y="2"/>
                  </a:lnTo>
                  <a:lnTo>
                    <a:pt x="106" y="2"/>
                  </a:lnTo>
                  <a:lnTo>
                    <a:pt x="114" y="4"/>
                  </a:lnTo>
                  <a:lnTo>
                    <a:pt x="121" y="8"/>
                  </a:lnTo>
                  <a:lnTo>
                    <a:pt x="121" y="8"/>
                  </a:lnTo>
                  <a:lnTo>
                    <a:pt x="125" y="10"/>
                  </a:lnTo>
                  <a:lnTo>
                    <a:pt x="125" y="10"/>
                  </a:lnTo>
                  <a:lnTo>
                    <a:pt x="132" y="17"/>
                  </a:lnTo>
                  <a:lnTo>
                    <a:pt x="138" y="28"/>
                  </a:lnTo>
                  <a:lnTo>
                    <a:pt x="142" y="41"/>
                  </a:lnTo>
                  <a:lnTo>
                    <a:pt x="142" y="47"/>
                  </a:lnTo>
                  <a:lnTo>
                    <a:pt x="140" y="52"/>
                  </a:lnTo>
                  <a:lnTo>
                    <a:pt x="140" y="52"/>
                  </a:lnTo>
                  <a:lnTo>
                    <a:pt x="140" y="56"/>
                  </a:lnTo>
                  <a:lnTo>
                    <a:pt x="140" y="60"/>
                  </a:lnTo>
                  <a:lnTo>
                    <a:pt x="140" y="60"/>
                  </a:lnTo>
                  <a:lnTo>
                    <a:pt x="140" y="63"/>
                  </a:lnTo>
                  <a:lnTo>
                    <a:pt x="140" y="69"/>
                  </a:lnTo>
                  <a:lnTo>
                    <a:pt x="140" y="69"/>
                  </a:lnTo>
                  <a:lnTo>
                    <a:pt x="136" y="75"/>
                  </a:lnTo>
                  <a:lnTo>
                    <a:pt x="136" y="75"/>
                  </a:lnTo>
                  <a:lnTo>
                    <a:pt x="136" y="82"/>
                  </a:lnTo>
                  <a:lnTo>
                    <a:pt x="134" y="84"/>
                  </a:lnTo>
                  <a:lnTo>
                    <a:pt x="132" y="86"/>
                  </a:lnTo>
                  <a:lnTo>
                    <a:pt x="132" y="86"/>
                  </a:lnTo>
                  <a:lnTo>
                    <a:pt x="129" y="86"/>
                  </a:lnTo>
                  <a:lnTo>
                    <a:pt x="127" y="86"/>
                  </a:lnTo>
                  <a:lnTo>
                    <a:pt x="127" y="86"/>
                  </a:lnTo>
                  <a:lnTo>
                    <a:pt x="123" y="97"/>
                  </a:lnTo>
                  <a:lnTo>
                    <a:pt x="123" y="103"/>
                  </a:lnTo>
                  <a:lnTo>
                    <a:pt x="123" y="108"/>
                  </a:lnTo>
                  <a:lnTo>
                    <a:pt x="123" y="108"/>
                  </a:lnTo>
                  <a:lnTo>
                    <a:pt x="134" y="108"/>
                  </a:lnTo>
                  <a:lnTo>
                    <a:pt x="134" y="108"/>
                  </a:lnTo>
                  <a:lnTo>
                    <a:pt x="138" y="114"/>
                  </a:lnTo>
                  <a:lnTo>
                    <a:pt x="142" y="117"/>
                  </a:lnTo>
                  <a:lnTo>
                    <a:pt x="142" y="117"/>
                  </a:lnTo>
                  <a:lnTo>
                    <a:pt x="147" y="123"/>
                  </a:lnTo>
                  <a:lnTo>
                    <a:pt x="151" y="127"/>
                  </a:lnTo>
                  <a:lnTo>
                    <a:pt x="153" y="130"/>
                  </a:lnTo>
                  <a:lnTo>
                    <a:pt x="153" y="130"/>
                  </a:lnTo>
                  <a:lnTo>
                    <a:pt x="168" y="136"/>
                  </a:lnTo>
                  <a:lnTo>
                    <a:pt x="168" y="136"/>
                  </a:lnTo>
                  <a:lnTo>
                    <a:pt x="175" y="140"/>
                  </a:lnTo>
                  <a:lnTo>
                    <a:pt x="175" y="140"/>
                  </a:lnTo>
                  <a:lnTo>
                    <a:pt x="183" y="140"/>
                  </a:lnTo>
                  <a:lnTo>
                    <a:pt x="188" y="142"/>
                  </a:lnTo>
                  <a:lnTo>
                    <a:pt x="188" y="142"/>
                  </a:lnTo>
                  <a:lnTo>
                    <a:pt x="196" y="147"/>
                  </a:lnTo>
                  <a:lnTo>
                    <a:pt x="196" y="147"/>
                  </a:lnTo>
                  <a:lnTo>
                    <a:pt x="197" y="151"/>
                  </a:lnTo>
                  <a:lnTo>
                    <a:pt x="201" y="155"/>
                  </a:lnTo>
                  <a:lnTo>
                    <a:pt x="205" y="166"/>
                  </a:lnTo>
                  <a:lnTo>
                    <a:pt x="205" y="166"/>
                  </a:lnTo>
                  <a:lnTo>
                    <a:pt x="214" y="197"/>
                  </a:lnTo>
                  <a:lnTo>
                    <a:pt x="220" y="233"/>
                  </a:lnTo>
                  <a:lnTo>
                    <a:pt x="220" y="233"/>
                  </a:lnTo>
                  <a:lnTo>
                    <a:pt x="220" y="238"/>
                  </a:lnTo>
                  <a:lnTo>
                    <a:pt x="220" y="238"/>
                  </a:lnTo>
                  <a:lnTo>
                    <a:pt x="220" y="242"/>
                  </a:lnTo>
                  <a:lnTo>
                    <a:pt x="220" y="242"/>
                  </a:lnTo>
                  <a:lnTo>
                    <a:pt x="222" y="248"/>
                  </a:lnTo>
                  <a:lnTo>
                    <a:pt x="222" y="248"/>
                  </a:lnTo>
                  <a:lnTo>
                    <a:pt x="220" y="259"/>
                  </a:lnTo>
                  <a:lnTo>
                    <a:pt x="220" y="259"/>
                  </a:lnTo>
                  <a:lnTo>
                    <a:pt x="220" y="274"/>
                  </a:lnTo>
                  <a:lnTo>
                    <a:pt x="220" y="274"/>
                  </a:lnTo>
                  <a:lnTo>
                    <a:pt x="218" y="276"/>
                  </a:lnTo>
                  <a:lnTo>
                    <a:pt x="216" y="277"/>
                  </a:lnTo>
                  <a:lnTo>
                    <a:pt x="216" y="277"/>
                  </a:lnTo>
                  <a:lnTo>
                    <a:pt x="214" y="283"/>
                  </a:lnTo>
                  <a:lnTo>
                    <a:pt x="214" y="283"/>
                  </a:lnTo>
                  <a:lnTo>
                    <a:pt x="210" y="285"/>
                  </a:lnTo>
                  <a:lnTo>
                    <a:pt x="210" y="285"/>
                  </a:lnTo>
                  <a:lnTo>
                    <a:pt x="207" y="287"/>
                  </a:lnTo>
                  <a:lnTo>
                    <a:pt x="201" y="285"/>
                  </a:lnTo>
                  <a:lnTo>
                    <a:pt x="201" y="285"/>
                  </a:lnTo>
                  <a:lnTo>
                    <a:pt x="190" y="289"/>
                  </a:lnTo>
                  <a:lnTo>
                    <a:pt x="190" y="289"/>
                  </a:lnTo>
                  <a:lnTo>
                    <a:pt x="179" y="290"/>
                  </a:lnTo>
                  <a:lnTo>
                    <a:pt x="179" y="290"/>
                  </a:lnTo>
                  <a:lnTo>
                    <a:pt x="181" y="300"/>
                  </a:lnTo>
                  <a:lnTo>
                    <a:pt x="181" y="311"/>
                  </a:lnTo>
                  <a:lnTo>
                    <a:pt x="181" y="311"/>
                  </a:lnTo>
                  <a:lnTo>
                    <a:pt x="183" y="316"/>
                  </a:lnTo>
                  <a:lnTo>
                    <a:pt x="183" y="326"/>
                  </a:lnTo>
                  <a:lnTo>
                    <a:pt x="184" y="333"/>
                  </a:lnTo>
                  <a:lnTo>
                    <a:pt x="186" y="341"/>
                  </a:lnTo>
                  <a:lnTo>
                    <a:pt x="186" y="341"/>
                  </a:lnTo>
                  <a:lnTo>
                    <a:pt x="186" y="344"/>
                  </a:lnTo>
                  <a:lnTo>
                    <a:pt x="186" y="344"/>
                  </a:lnTo>
                  <a:lnTo>
                    <a:pt x="188" y="350"/>
                  </a:lnTo>
                  <a:lnTo>
                    <a:pt x="188" y="350"/>
                  </a:lnTo>
                  <a:lnTo>
                    <a:pt x="190" y="361"/>
                  </a:lnTo>
                  <a:lnTo>
                    <a:pt x="192" y="374"/>
                  </a:lnTo>
                  <a:lnTo>
                    <a:pt x="192" y="374"/>
                  </a:lnTo>
                  <a:lnTo>
                    <a:pt x="190" y="378"/>
                  </a:lnTo>
                  <a:lnTo>
                    <a:pt x="190" y="378"/>
                  </a:lnTo>
                  <a:lnTo>
                    <a:pt x="192" y="382"/>
                  </a:lnTo>
                  <a:lnTo>
                    <a:pt x="192" y="382"/>
                  </a:lnTo>
                  <a:lnTo>
                    <a:pt x="192" y="385"/>
                  </a:lnTo>
                  <a:lnTo>
                    <a:pt x="192" y="385"/>
                  </a:lnTo>
                  <a:lnTo>
                    <a:pt x="192" y="389"/>
                  </a:lnTo>
                  <a:lnTo>
                    <a:pt x="192" y="389"/>
                  </a:lnTo>
                  <a:lnTo>
                    <a:pt x="192" y="393"/>
                  </a:lnTo>
                  <a:lnTo>
                    <a:pt x="192" y="393"/>
                  </a:lnTo>
                  <a:lnTo>
                    <a:pt x="194" y="406"/>
                  </a:lnTo>
                  <a:lnTo>
                    <a:pt x="194" y="406"/>
                  </a:lnTo>
                  <a:lnTo>
                    <a:pt x="196" y="419"/>
                  </a:lnTo>
                  <a:lnTo>
                    <a:pt x="196" y="419"/>
                  </a:lnTo>
                  <a:lnTo>
                    <a:pt x="196" y="434"/>
                  </a:lnTo>
                  <a:lnTo>
                    <a:pt x="196" y="434"/>
                  </a:lnTo>
                  <a:lnTo>
                    <a:pt x="196" y="450"/>
                  </a:lnTo>
                  <a:lnTo>
                    <a:pt x="196" y="450"/>
                  </a:lnTo>
                  <a:lnTo>
                    <a:pt x="196" y="465"/>
                  </a:lnTo>
                  <a:lnTo>
                    <a:pt x="196" y="480"/>
                  </a:lnTo>
                  <a:lnTo>
                    <a:pt x="196" y="480"/>
                  </a:lnTo>
                  <a:lnTo>
                    <a:pt x="196" y="506"/>
                  </a:lnTo>
                  <a:lnTo>
                    <a:pt x="194" y="530"/>
                  </a:lnTo>
                  <a:lnTo>
                    <a:pt x="194" y="530"/>
                  </a:lnTo>
                  <a:lnTo>
                    <a:pt x="186" y="530"/>
                  </a:lnTo>
                  <a:lnTo>
                    <a:pt x="186" y="530"/>
                  </a:lnTo>
                  <a:lnTo>
                    <a:pt x="186" y="551"/>
                  </a:lnTo>
                  <a:lnTo>
                    <a:pt x="184" y="571"/>
                  </a:lnTo>
                  <a:lnTo>
                    <a:pt x="184" y="571"/>
                  </a:lnTo>
                  <a:lnTo>
                    <a:pt x="184" y="579"/>
                  </a:lnTo>
                  <a:lnTo>
                    <a:pt x="184" y="584"/>
                  </a:lnTo>
                  <a:lnTo>
                    <a:pt x="184" y="584"/>
                  </a:lnTo>
                  <a:lnTo>
                    <a:pt x="188" y="588"/>
                  </a:lnTo>
                  <a:lnTo>
                    <a:pt x="188" y="588"/>
                  </a:lnTo>
                  <a:lnTo>
                    <a:pt x="188" y="597"/>
                  </a:lnTo>
                  <a:lnTo>
                    <a:pt x="188" y="597"/>
                  </a:lnTo>
                  <a:lnTo>
                    <a:pt x="186" y="623"/>
                  </a:lnTo>
                  <a:lnTo>
                    <a:pt x="183" y="648"/>
                  </a:lnTo>
                  <a:lnTo>
                    <a:pt x="183" y="648"/>
                  </a:lnTo>
                  <a:lnTo>
                    <a:pt x="177" y="685"/>
                  </a:lnTo>
                  <a:lnTo>
                    <a:pt x="177" y="685"/>
                  </a:lnTo>
                  <a:lnTo>
                    <a:pt x="175" y="696"/>
                  </a:lnTo>
                  <a:lnTo>
                    <a:pt x="175" y="696"/>
                  </a:lnTo>
                  <a:lnTo>
                    <a:pt x="177" y="700"/>
                  </a:lnTo>
                  <a:lnTo>
                    <a:pt x="177" y="700"/>
                  </a:lnTo>
                  <a:lnTo>
                    <a:pt x="173" y="709"/>
                  </a:lnTo>
                  <a:lnTo>
                    <a:pt x="173" y="709"/>
                  </a:lnTo>
                  <a:lnTo>
                    <a:pt x="173" y="713"/>
                  </a:lnTo>
                  <a:lnTo>
                    <a:pt x="173" y="715"/>
                  </a:lnTo>
                  <a:lnTo>
                    <a:pt x="173" y="715"/>
                  </a:lnTo>
                  <a:lnTo>
                    <a:pt x="175" y="718"/>
                  </a:lnTo>
                  <a:lnTo>
                    <a:pt x="177" y="720"/>
                  </a:lnTo>
                  <a:lnTo>
                    <a:pt x="177" y="720"/>
                  </a:lnTo>
                  <a:lnTo>
                    <a:pt x="175" y="724"/>
                  </a:lnTo>
                  <a:lnTo>
                    <a:pt x="173" y="726"/>
                  </a:lnTo>
                  <a:lnTo>
                    <a:pt x="173" y="726"/>
                  </a:lnTo>
                  <a:lnTo>
                    <a:pt x="175" y="730"/>
                  </a:lnTo>
                  <a:lnTo>
                    <a:pt x="177" y="735"/>
                  </a:lnTo>
                  <a:lnTo>
                    <a:pt x="177" y="735"/>
                  </a:lnTo>
                  <a:lnTo>
                    <a:pt x="177" y="739"/>
                  </a:lnTo>
                  <a:lnTo>
                    <a:pt x="175" y="743"/>
                  </a:lnTo>
                  <a:lnTo>
                    <a:pt x="175" y="743"/>
                  </a:lnTo>
                  <a:lnTo>
                    <a:pt x="177" y="750"/>
                  </a:lnTo>
                  <a:lnTo>
                    <a:pt x="177" y="750"/>
                  </a:lnTo>
                  <a:lnTo>
                    <a:pt x="183" y="767"/>
                  </a:lnTo>
                  <a:lnTo>
                    <a:pt x="188" y="782"/>
                  </a:lnTo>
                  <a:lnTo>
                    <a:pt x="188" y="782"/>
                  </a:lnTo>
                  <a:lnTo>
                    <a:pt x="194" y="787"/>
                  </a:lnTo>
                  <a:lnTo>
                    <a:pt x="194" y="787"/>
                  </a:lnTo>
                  <a:lnTo>
                    <a:pt x="196" y="791"/>
                  </a:lnTo>
                  <a:lnTo>
                    <a:pt x="196" y="791"/>
                  </a:lnTo>
                  <a:lnTo>
                    <a:pt x="197" y="793"/>
                  </a:lnTo>
                  <a:lnTo>
                    <a:pt x="201" y="795"/>
                  </a:lnTo>
                  <a:lnTo>
                    <a:pt x="201" y="795"/>
                  </a:lnTo>
                  <a:lnTo>
                    <a:pt x="203" y="798"/>
                  </a:lnTo>
                  <a:lnTo>
                    <a:pt x="203" y="798"/>
                  </a:lnTo>
                  <a:lnTo>
                    <a:pt x="203" y="800"/>
                  </a:lnTo>
                  <a:lnTo>
                    <a:pt x="203" y="802"/>
                  </a:lnTo>
                  <a:lnTo>
                    <a:pt x="203" y="802"/>
                  </a:lnTo>
                  <a:lnTo>
                    <a:pt x="196" y="804"/>
                  </a:lnTo>
                  <a:lnTo>
                    <a:pt x="183" y="806"/>
                  </a:lnTo>
                  <a:lnTo>
                    <a:pt x="171" y="804"/>
                  </a:lnTo>
                  <a:lnTo>
                    <a:pt x="162" y="802"/>
                  </a:lnTo>
                  <a:lnTo>
                    <a:pt x="162" y="802"/>
                  </a:lnTo>
                  <a:lnTo>
                    <a:pt x="157" y="800"/>
                  </a:lnTo>
                  <a:lnTo>
                    <a:pt x="153" y="798"/>
                  </a:lnTo>
                  <a:lnTo>
                    <a:pt x="151" y="796"/>
                  </a:lnTo>
                  <a:lnTo>
                    <a:pt x="151" y="796"/>
                  </a:lnTo>
                  <a:lnTo>
                    <a:pt x="151" y="795"/>
                  </a:lnTo>
                  <a:lnTo>
                    <a:pt x="151" y="793"/>
                  </a:lnTo>
                  <a:lnTo>
                    <a:pt x="153" y="787"/>
                  </a:lnTo>
                  <a:lnTo>
                    <a:pt x="153" y="787"/>
                  </a:lnTo>
                  <a:lnTo>
                    <a:pt x="142" y="787"/>
                  </a:lnTo>
                  <a:lnTo>
                    <a:pt x="136" y="787"/>
                  </a:lnTo>
                  <a:lnTo>
                    <a:pt x="132" y="787"/>
                  </a:lnTo>
                  <a:lnTo>
                    <a:pt x="132" y="787"/>
                  </a:lnTo>
                  <a:lnTo>
                    <a:pt x="132" y="767"/>
                  </a:lnTo>
                  <a:lnTo>
                    <a:pt x="134" y="757"/>
                  </a:lnTo>
                  <a:lnTo>
                    <a:pt x="132" y="750"/>
                  </a:lnTo>
                  <a:lnTo>
                    <a:pt x="132" y="750"/>
                  </a:lnTo>
                  <a:lnTo>
                    <a:pt x="134" y="744"/>
                  </a:lnTo>
                  <a:lnTo>
                    <a:pt x="134" y="741"/>
                  </a:lnTo>
                  <a:lnTo>
                    <a:pt x="140" y="733"/>
                  </a:lnTo>
                  <a:lnTo>
                    <a:pt x="140" y="733"/>
                  </a:lnTo>
                  <a:lnTo>
                    <a:pt x="142" y="726"/>
                  </a:lnTo>
                  <a:lnTo>
                    <a:pt x="145" y="718"/>
                  </a:lnTo>
                  <a:lnTo>
                    <a:pt x="145" y="718"/>
                  </a:lnTo>
                  <a:lnTo>
                    <a:pt x="143" y="716"/>
                  </a:lnTo>
                  <a:lnTo>
                    <a:pt x="143" y="715"/>
                  </a:lnTo>
                  <a:lnTo>
                    <a:pt x="143" y="715"/>
                  </a:lnTo>
                  <a:lnTo>
                    <a:pt x="143" y="711"/>
                  </a:lnTo>
                  <a:lnTo>
                    <a:pt x="143" y="711"/>
                  </a:lnTo>
                  <a:lnTo>
                    <a:pt x="145" y="705"/>
                  </a:lnTo>
                  <a:lnTo>
                    <a:pt x="145" y="705"/>
                  </a:lnTo>
                  <a:lnTo>
                    <a:pt x="138" y="668"/>
                  </a:lnTo>
                  <a:lnTo>
                    <a:pt x="138" y="668"/>
                  </a:lnTo>
                  <a:lnTo>
                    <a:pt x="134" y="640"/>
                  </a:lnTo>
                  <a:lnTo>
                    <a:pt x="134" y="627"/>
                  </a:lnTo>
                  <a:lnTo>
                    <a:pt x="134" y="612"/>
                  </a:lnTo>
                  <a:lnTo>
                    <a:pt x="134" y="612"/>
                  </a:lnTo>
                  <a:lnTo>
                    <a:pt x="134" y="596"/>
                  </a:lnTo>
                  <a:lnTo>
                    <a:pt x="134" y="596"/>
                  </a:lnTo>
                  <a:lnTo>
                    <a:pt x="136" y="584"/>
                  </a:lnTo>
                  <a:lnTo>
                    <a:pt x="136" y="584"/>
                  </a:lnTo>
                  <a:lnTo>
                    <a:pt x="134" y="577"/>
                  </a:lnTo>
                  <a:lnTo>
                    <a:pt x="132" y="571"/>
                  </a:lnTo>
                  <a:lnTo>
                    <a:pt x="129" y="560"/>
                  </a:lnTo>
                  <a:lnTo>
                    <a:pt x="129" y="560"/>
                  </a:lnTo>
                  <a:lnTo>
                    <a:pt x="127" y="549"/>
                  </a:lnTo>
                  <a:lnTo>
                    <a:pt x="125" y="536"/>
                  </a:lnTo>
                  <a:lnTo>
                    <a:pt x="125" y="536"/>
                  </a:lnTo>
                  <a:lnTo>
                    <a:pt x="119" y="536"/>
                  </a:lnTo>
                  <a:lnTo>
                    <a:pt x="119" y="536"/>
                  </a:lnTo>
                  <a:lnTo>
                    <a:pt x="119" y="545"/>
                  </a:lnTo>
                  <a:lnTo>
                    <a:pt x="117" y="555"/>
                  </a:lnTo>
                  <a:lnTo>
                    <a:pt x="116" y="564"/>
                  </a:lnTo>
                  <a:lnTo>
                    <a:pt x="114" y="573"/>
                  </a:lnTo>
                  <a:lnTo>
                    <a:pt x="114" y="573"/>
                  </a:lnTo>
                  <a:lnTo>
                    <a:pt x="116" y="575"/>
                  </a:lnTo>
                  <a:lnTo>
                    <a:pt x="116" y="575"/>
                  </a:lnTo>
                  <a:lnTo>
                    <a:pt x="114" y="581"/>
                  </a:lnTo>
                  <a:lnTo>
                    <a:pt x="114" y="581"/>
                  </a:lnTo>
                  <a:lnTo>
                    <a:pt x="116" y="597"/>
                  </a:lnTo>
                  <a:lnTo>
                    <a:pt x="116" y="597"/>
                  </a:lnTo>
                  <a:lnTo>
                    <a:pt x="116" y="618"/>
                  </a:lnTo>
                  <a:lnTo>
                    <a:pt x="116" y="618"/>
                  </a:lnTo>
                  <a:lnTo>
                    <a:pt x="114" y="633"/>
                  </a:lnTo>
                  <a:lnTo>
                    <a:pt x="110" y="650"/>
                  </a:lnTo>
                  <a:lnTo>
                    <a:pt x="110" y="650"/>
                  </a:lnTo>
                  <a:lnTo>
                    <a:pt x="108" y="666"/>
                  </a:lnTo>
                  <a:lnTo>
                    <a:pt x="108" y="666"/>
                  </a:lnTo>
                  <a:lnTo>
                    <a:pt x="106" y="683"/>
                  </a:lnTo>
                  <a:lnTo>
                    <a:pt x="106" y="683"/>
                  </a:lnTo>
                  <a:lnTo>
                    <a:pt x="104" y="687"/>
                  </a:lnTo>
                  <a:lnTo>
                    <a:pt x="104" y="687"/>
                  </a:lnTo>
                  <a:lnTo>
                    <a:pt x="106" y="692"/>
                  </a:lnTo>
                  <a:lnTo>
                    <a:pt x="106" y="692"/>
                  </a:lnTo>
                  <a:lnTo>
                    <a:pt x="104" y="698"/>
                  </a:lnTo>
                  <a:lnTo>
                    <a:pt x="104" y="698"/>
                  </a:lnTo>
                  <a:lnTo>
                    <a:pt x="106" y="700"/>
                  </a:lnTo>
                  <a:lnTo>
                    <a:pt x="106" y="700"/>
                  </a:lnTo>
                  <a:lnTo>
                    <a:pt x="104" y="703"/>
                  </a:lnTo>
                  <a:lnTo>
                    <a:pt x="104" y="703"/>
                  </a:lnTo>
                  <a:lnTo>
                    <a:pt x="104" y="711"/>
                  </a:lnTo>
                  <a:lnTo>
                    <a:pt x="108" y="716"/>
                  </a:lnTo>
                  <a:lnTo>
                    <a:pt x="110" y="722"/>
                  </a:lnTo>
                  <a:lnTo>
                    <a:pt x="112" y="728"/>
                  </a:lnTo>
                  <a:lnTo>
                    <a:pt x="112" y="728"/>
                  </a:lnTo>
                  <a:lnTo>
                    <a:pt x="110" y="735"/>
                  </a:lnTo>
                  <a:lnTo>
                    <a:pt x="110" y="735"/>
                  </a:lnTo>
                  <a:lnTo>
                    <a:pt x="110" y="752"/>
                  </a:lnTo>
                  <a:lnTo>
                    <a:pt x="108" y="769"/>
                  </a:lnTo>
                  <a:lnTo>
                    <a:pt x="108" y="769"/>
                  </a:lnTo>
                  <a:lnTo>
                    <a:pt x="104" y="769"/>
                  </a:lnTo>
                  <a:lnTo>
                    <a:pt x="99" y="769"/>
                  </a:lnTo>
                  <a:lnTo>
                    <a:pt x="88" y="767"/>
                  </a:lnTo>
                  <a:lnTo>
                    <a:pt x="88" y="767"/>
                  </a:lnTo>
                  <a:lnTo>
                    <a:pt x="90" y="772"/>
                  </a:lnTo>
                  <a:lnTo>
                    <a:pt x="90" y="778"/>
                  </a:lnTo>
                  <a:lnTo>
                    <a:pt x="90" y="778"/>
                  </a:lnTo>
                  <a:lnTo>
                    <a:pt x="71" y="782"/>
                  </a:lnTo>
                  <a:lnTo>
                    <a:pt x="62" y="783"/>
                  </a:lnTo>
                  <a:lnTo>
                    <a:pt x="50" y="783"/>
                  </a:lnTo>
                  <a:lnTo>
                    <a:pt x="50" y="783"/>
                  </a:lnTo>
                  <a:lnTo>
                    <a:pt x="45" y="783"/>
                  </a:lnTo>
                  <a:lnTo>
                    <a:pt x="41" y="782"/>
                  </a:lnTo>
                  <a:lnTo>
                    <a:pt x="39" y="780"/>
                  </a:lnTo>
                  <a:lnTo>
                    <a:pt x="39" y="780"/>
                  </a:lnTo>
                  <a:lnTo>
                    <a:pt x="41" y="778"/>
                  </a:lnTo>
                  <a:lnTo>
                    <a:pt x="43" y="774"/>
                  </a:lnTo>
                  <a:lnTo>
                    <a:pt x="43" y="774"/>
                  </a:lnTo>
                  <a:lnTo>
                    <a:pt x="47" y="770"/>
                  </a:lnTo>
                  <a:lnTo>
                    <a:pt x="47" y="770"/>
                  </a:lnTo>
                  <a:lnTo>
                    <a:pt x="50" y="765"/>
                  </a:lnTo>
                  <a:lnTo>
                    <a:pt x="50" y="765"/>
                  </a:lnTo>
                  <a:lnTo>
                    <a:pt x="58" y="756"/>
                  </a:lnTo>
                  <a:lnTo>
                    <a:pt x="58" y="756"/>
                  </a:lnTo>
                  <a:lnTo>
                    <a:pt x="63" y="746"/>
                  </a:lnTo>
                  <a:lnTo>
                    <a:pt x="67" y="735"/>
                  </a:lnTo>
                  <a:lnTo>
                    <a:pt x="67" y="735"/>
                  </a:lnTo>
                  <a:lnTo>
                    <a:pt x="71" y="722"/>
                  </a:lnTo>
                  <a:lnTo>
                    <a:pt x="71" y="722"/>
                  </a:lnTo>
                  <a:lnTo>
                    <a:pt x="73" y="716"/>
                  </a:lnTo>
                  <a:lnTo>
                    <a:pt x="73" y="716"/>
                  </a:lnTo>
                  <a:lnTo>
                    <a:pt x="75" y="709"/>
                  </a:lnTo>
                  <a:lnTo>
                    <a:pt x="75" y="709"/>
                  </a:lnTo>
                  <a:lnTo>
                    <a:pt x="73" y="705"/>
                  </a:lnTo>
                  <a:lnTo>
                    <a:pt x="75" y="703"/>
                  </a:lnTo>
                  <a:lnTo>
                    <a:pt x="77" y="700"/>
                  </a:lnTo>
                  <a:lnTo>
                    <a:pt x="77" y="700"/>
                  </a:lnTo>
                  <a:lnTo>
                    <a:pt x="75" y="698"/>
                  </a:lnTo>
                  <a:lnTo>
                    <a:pt x="75" y="696"/>
                  </a:lnTo>
                  <a:lnTo>
                    <a:pt x="75" y="696"/>
                  </a:lnTo>
                  <a:lnTo>
                    <a:pt x="75" y="692"/>
                  </a:lnTo>
                  <a:lnTo>
                    <a:pt x="75" y="692"/>
                  </a:lnTo>
                  <a:lnTo>
                    <a:pt x="75" y="689"/>
                  </a:lnTo>
                  <a:lnTo>
                    <a:pt x="75" y="689"/>
                  </a:lnTo>
                  <a:lnTo>
                    <a:pt x="73" y="683"/>
                  </a:lnTo>
                  <a:lnTo>
                    <a:pt x="73" y="683"/>
                  </a:lnTo>
                  <a:lnTo>
                    <a:pt x="69" y="638"/>
                  </a:lnTo>
                  <a:lnTo>
                    <a:pt x="67" y="614"/>
                  </a:lnTo>
                  <a:lnTo>
                    <a:pt x="65" y="592"/>
                  </a:lnTo>
                  <a:lnTo>
                    <a:pt x="65" y="592"/>
                  </a:lnTo>
                  <a:lnTo>
                    <a:pt x="65" y="577"/>
                  </a:lnTo>
                  <a:lnTo>
                    <a:pt x="65" y="577"/>
                  </a:lnTo>
                  <a:lnTo>
                    <a:pt x="67" y="573"/>
                  </a:lnTo>
                  <a:lnTo>
                    <a:pt x="67" y="573"/>
                  </a:lnTo>
                  <a:lnTo>
                    <a:pt x="67" y="564"/>
                  </a:lnTo>
                  <a:lnTo>
                    <a:pt x="65" y="555"/>
                  </a:lnTo>
                  <a:lnTo>
                    <a:pt x="65" y="555"/>
                  </a:lnTo>
                  <a:lnTo>
                    <a:pt x="62" y="540"/>
                  </a:lnTo>
                  <a:lnTo>
                    <a:pt x="62" y="540"/>
                  </a:lnTo>
                  <a:lnTo>
                    <a:pt x="43" y="540"/>
                  </a:lnTo>
                  <a:lnTo>
                    <a:pt x="43" y="540"/>
                  </a:lnTo>
                  <a:lnTo>
                    <a:pt x="41" y="538"/>
                  </a:lnTo>
                  <a:lnTo>
                    <a:pt x="41" y="536"/>
                  </a:lnTo>
                  <a:lnTo>
                    <a:pt x="41" y="536"/>
                  </a:lnTo>
                  <a:lnTo>
                    <a:pt x="32" y="538"/>
                  </a:lnTo>
                  <a:lnTo>
                    <a:pt x="23" y="538"/>
                  </a:lnTo>
                  <a:lnTo>
                    <a:pt x="23" y="538"/>
                  </a:lnTo>
                  <a:lnTo>
                    <a:pt x="23" y="503"/>
                  </a:lnTo>
                  <a:lnTo>
                    <a:pt x="26" y="467"/>
                  </a:lnTo>
                  <a:lnTo>
                    <a:pt x="26" y="467"/>
                  </a:lnTo>
                  <a:lnTo>
                    <a:pt x="28" y="456"/>
                  </a:lnTo>
                  <a:lnTo>
                    <a:pt x="26" y="445"/>
                  </a:lnTo>
                  <a:lnTo>
                    <a:pt x="26" y="445"/>
                  </a:lnTo>
                  <a:lnTo>
                    <a:pt x="23" y="434"/>
                  </a:lnTo>
                  <a:lnTo>
                    <a:pt x="23" y="434"/>
                  </a:lnTo>
                  <a:lnTo>
                    <a:pt x="19" y="419"/>
                  </a:lnTo>
                  <a:lnTo>
                    <a:pt x="17" y="404"/>
                  </a:lnTo>
                  <a:lnTo>
                    <a:pt x="17" y="404"/>
                  </a:lnTo>
                  <a:lnTo>
                    <a:pt x="17" y="382"/>
                  </a:lnTo>
                  <a:lnTo>
                    <a:pt x="17" y="382"/>
                  </a:lnTo>
                  <a:lnTo>
                    <a:pt x="17" y="361"/>
                  </a:lnTo>
                  <a:lnTo>
                    <a:pt x="19" y="343"/>
                  </a:lnTo>
                  <a:lnTo>
                    <a:pt x="19" y="343"/>
                  </a:lnTo>
                  <a:lnTo>
                    <a:pt x="21" y="337"/>
                  </a:lnTo>
                  <a:lnTo>
                    <a:pt x="21" y="337"/>
                  </a:lnTo>
                  <a:lnTo>
                    <a:pt x="21" y="331"/>
                  </a:lnTo>
                  <a:lnTo>
                    <a:pt x="21" y="331"/>
                  </a:lnTo>
                  <a:lnTo>
                    <a:pt x="26" y="311"/>
                  </a:lnTo>
                  <a:lnTo>
                    <a:pt x="26" y="311"/>
                  </a:lnTo>
                  <a:lnTo>
                    <a:pt x="30" y="300"/>
                  </a:lnTo>
                  <a:lnTo>
                    <a:pt x="34" y="290"/>
                  </a:lnTo>
                  <a:lnTo>
                    <a:pt x="34" y="290"/>
                  </a:lnTo>
                  <a:lnTo>
                    <a:pt x="30" y="289"/>
                  </a:lnTo>
                  <a:lnTo>
                    <a:pt x="24" y="290"/>
                  </a:lnTo>
                  <a:lnTo>
                    <a:pt x="17" y="290"/>
                  </a:lnTo>
                  <a:lnTo>
                    <a:pt x="17" y="290"/>
                  </a:lnTo>
                  <a:lnTo>
                    <a:pt x="11" y="285"/>
                  </a:lnTo>
                  <a:lnTo>
                    <a:pt x="6" y="279"/>
                  </a:lnTo>
                  <a:lnTo>
                    <a:pt x="6" y="279"/>
                  </a:lnTo>
                  <a:lnTo>
                    <a:pt x="4" y="268"/>
                  </a:lnTo>
                  <a:lnTo>
                    <a:pt x="4" y="268"/>
                  </a:lnTo>
                  <a:lnTo>
                    <a:pt x="0" y="259"/>
                  </a:lnTo>
                  <a:lnTo>
                    <a:pt x="0" y="259"/>
                  </a:lnTo>
                  <a:lnTo>
                    <a:pt x="0" y="248"/>
                  </a:lnTo>
                  <a:lnTo>
                    <a:pt x="0" y="248"/>
                  </a:lnTo>
                  <a:lnTo>
                    <a:pt x="0" y="244"/>
                  </a:lnTo>
                  <a:lnTo>
                    <a:pt x="0" y="244"/>
                  </a:lnTo>
                  <a:lnTo>
                    <a:pt x="0" y="235"/>
                  </a:lnTo>
                  <a:lnTo>
                    <a:pt x="0" y="235"/>
                  </a:lnTo>
                  <a:lnTo>
                    <a:pt x="4" y="210"/>
                  </a:lnTo>
                  <a:lnTo>
                    <a:pt x="4" y="210"/>
                  </a:lnTo>
                  <a:lnTo>
                    <a:pt x="6" y="197"/>
                  </a:lnTo>
                  <a:lnTo>
                    <a:pt x="6" y="197"/>
                  </a:lnTo>
                  <a:lnTo>
                    <a:pt x="10" y="181"/>
                  </a:lnTo>
                  <a:lnTo>
                    <a:pt x="10" y="181"/>
                  </a:lnTo>
                  <a:lnTo>
                    <a:pt x="11" y="173"/>
                  </a:lnTo>
                  <a:lnTo>
                    <a:pt x="11" y="173"/>
                  </a:lnTo>
                  <a:lnTo>
                    <a:pt x="11" y="170"/>
                  </a:lnTo>
                  <a:lnTo>
                    <a:pt x="11" y="170"/>
                  </a:lnTo>
                  <a:lnTo>
                    <a:pt x="15" y="164"/>
                  </a:lnTo>
                  <a:lnTo>
                    <a:pt x="15" y="164"/>
                  </a:lnTo>
                  <a:lnTo>
                    <a:pt x="15" y="158"/>
                  </a:lnTo>
                  <a:lnTo>
                    <a:pt x="15" y="158"/>
                  </a:lnTo>
                  <a:lnTo>
                    <a:pt x="19" y="153"/>
                  </a:lnTo>
                  <a:lnTo>
                    <a:pt x="21" y="153"/>
                  </a:lnTo>
                  <a:lnTo>
                    <a:pt x="23" y="153"/>
                  </a:lnTo>
                  <a:lnTo>
                    <a:pt x="23" y="153"/>
                  </a:lnTo>
                  <a:lnTo>
                    <a:pt x="24" y="149"/>
                  </a:lnTo>
                  <a:lnTo>
                    <a:pt x="28" y="147"/>
                  </a:lnTo>
                  <a:lnTo>
                    <a:pt x="36" y="147"/>
                  </a:lnTo>
                  <a:lnTo>
                    <a:pt x="36" y="147"/>
                  </a:lnTo>
                  <a:lnTo>
                    <a:pt x="45" y="143"/>
                  </a:lnTo>
                  <a:lnTo>
                    <a:pt x="45" y="143"/>
                  </a:lnTo>
                  <a:lnTo>
                    <a:pt x="47" y="142"/>
                  </a:lnTo>
                  <a:lnTo>
                    <a:pt x="47" y="142"/>
                  </a:lnTo>
                  <a:lnTo>
                    <a:pt x="52" y="140"/>
                  </a:lnTo>
                  <a:lnTo>
                    <a:pt x="52" y="140"/>
                  </a:lnTo>
                  <a:lnTo>
                    <a:pt x="56" y="138"/>
                  </a:lnTo>
                  <a:lnTo>
                    <a:pt x="56" y="138"/>
                  </a:lnTo>
                  <a:lnTo>
                    <a:pt x="60" y="136"/>
                  </a:lnTo>
                  <a:lnTo>
                    <a:pt x="60" y="136"/>
                  </a:lnTo>
                  <a:lnTo>
                    <a:pt x="63" y="130"/>
                  </a:lnTo>
                  <a:lnTo>
                    <a:pt x="63" y="130"/>
                  </a:lnTo>
                  <a:lnTo>
                    <a:pt x="69" y="123"/>
                  </a:lnTo>
                  <a:lnTo>
                    <a:pt x="73" y="116"/>
                  </a:lnTo>
                  <a:lnTo>
                    <a:pt x="73" y="116"/>
                  </a:lnTo>
                  <a:lnTo>
                    <a:pt x="75" y="112"/>
                  </a:lnTo>
                  <a:lnTo>
                    <a:pt x="75" y="112"/>
                  </a:lnTo>
                  <a:lnTo>
                    <a:pt x="75" y="106"/>
                  </a:lnTo>
                  <a:lnTo>
                    <a:pt x="73" y="101"/>
                  </a:lnTo>
                  <a:lnTo>
                    <a:pt x="73" y="101"/>
                  </a:lnTo>
                  <a:lnTo>
                    <a:pt x="67" y="91"/>
                  </a:lnTo>
                  <a:lnTo>
                    <a:pt x="67" y="91"/>
                  </a:lnTo>
                  <a:lnTo>
                    <a:pt x="65" y="78"/>
                  </a:lnTo>
                  <a:lnTo>
                    <a:pt x="65" y="78"/>
                  </a:lnTo>
                  <a:lnTo>
                    <a:pt x="62" y="78"/>
                  </a:lnTo>
                  <a:lnTo>
                    <a:pt x="58" y="76"/>
                  </a:lnTo>
                  <a:lnTo>
                    <a:pt x="58" y="65"/>
                  </a:lnTo>
                  <a:lnTo>
                    <a:pt x="58" y="65"/>
                  </a:lnTo>
                  <a:close/>
                  <a:moveTo>
                    <a:pt x="203" y="248"/>
                  </a:moveTo>
                  <a:lnTo>
                    <a:pt x="203" y="248"/>
                  </a:lnTo>
                  <a:lnTo>
                    <a:pt x="205" y="248"/>
                  </a:lnTo>
                  <a:lnTo>
                    <a:pt x="205" y="248"/>
                  </a:lnTo>
                  <a:lnTo>
                    <a:pt x="203" y="248"/>
                  </a:lnTo>
                  <a:lnTo>
                    <a:pt x="203" y="248"/>
                  </a:lnTo>
                  <a:lnTo>
                    <a:pt x="203" y="248"/>
                  </a:lnTo>
                  <a:close/>
                  <a:moveTo>
                    <a:pt x="19" y="257"/>
                  </a:moveTo>
                  <a:lnTo>
                    <a:pt x="19" y="257"/>
                  </a:lnTo>
                  <a:lnTo>
                    <a:pt x="19" y="257"/>
                  </a:lnTo>
                  <a:lnTo>
                    <a:pt x="17" y="257"/>
                  </a:lnTo>
                  <a:lnTo>
                    <a:pt x="17" y="257"/>
                  </a:lnTo>
                  <a:lnTo>
                    <a:pt x="19" y="257"/>
                  </a:lnTo>
                  <a:lnTo>
                    <a:pt x="19" y="257"/>
                  </a:lnTo>
                  <a:lnTo>
                    <a:pt x="19" y="25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94" name="Freeform 1550"/>
            <p:cNvSpPr>
              <a:spLocks noChangeAspect="1" noEditPoints="1"/>
            </p:cNvSpPr>
            <p:nvPr/>
          </p:nvSpPr>
          <p:spPr bwMode="auto">
            <a:xfrm>
              <a:off x="2883890" y="4010963"/>
              <a:ext cx="181142" cy="522000"/>
            </a:xfrm>
            <a:custGeom>
              <a:avLst/>
              <a:gdLst>
                <a:gd name="T0" fmla="*/ 18 w 279"/>
                <a:gd name="T1" fmla="*/ 300 h 804"/>
                <a:gd name="T2" fmla="*/ 59 w 279"/>
                <a:gd name="T3" fmla="*/ 370 h 804"/>
                <a:gd name="T4" fmla="*/ 91 w 279"/>
                <a:gd name="T5" fmla="*/ 391 h 804"/>
                <a:gd name="T6" fmla="*/ 91 w 279"/>
                <a:gd name="T7" fmla="*/ 417 h 804"/>
                <a:gd name="T8" fmla="*/ 91 w 279"/>
                <a:gd name="T9" fmla="*/ 456 h 804"/>
                <a:gd name="T10" fmla="*/ 98 w 279"/>
                <a:gd name="T11" fmla="*/ 523 h 804"/>
                <a:gd name="T12" fmla="*/ 98 w 279"/>
                <a:gd name="T13" fmla="*/ 541 h 804"/>
                <a:gd name="T14" fmla="*/ 95 w 279"/>
                <a:gd name="T15" fmla="*/ 597 h 804"/>
                <a:gd name="T16" fmla="*/ 113 w 279"/>
                <a:gd name="T17" fmla="*/ 696 h 804"/>
                <a:gd name="T18" fmla="*/ 117 w 279"/>
                <a:gd name="T19" fmla="*/ 763 h 804"/>
                <a:gd name="T20" fmla="*/ 113 w 279"/>
                <a:gd name="T21" fmla="*/ 785 h 804"/>
                <a:gd name="T22" fmla="*/ 132 w 279"/>
                <a:gd name="T23" fmla="*/ 796 h 804"/>
                <a:gd name="T24" fmla="*/ 165 w 279"/>
                <a:gd name="T25" fmla="*/ 780 h 804"/>
                <a:gd name="T26" fmla="*/ 165 w 279"/>
                <a:gd name="T27" fmla="*/ 748 h 804"/>
                <a:gd name="T28" fmla="*/ 160 w 279"/>
                <a:gd name="T29" fmla="*/ 703 h 804"/>
                <a:gd name="T30" fmla="*/ 154 w 279"/>
                <a:gd name="T31" fmla="*/ 621 h 804"/>
                <a:gd name="T32" fmla="*/ 150 w 279"/>
                <a:gd name="T33" fmla="*/ 594 h 804"/>
                <a:gd name="T34" fmla="*/ 160 w 279"/>
                <a:gd name="T35" fmla="*/ 551 h 804"/>
                <a:gd name="T36" fmla="*/ 160 w 279"/>
                <a:gd name="T37" fmla="*/ 508 h 804"/>
                <a:gd name="T38" fmla="*/ 178 w 279"/>
                <a:gd name="T39" fmla="*/ 426 h 804"/>
                <a:gd name="T40" fmla="*/ 180 w 279"/>
                <a:gd name="T41" fmla="*/ 447 h 804"/>
                <a:gd name="T42" fmla="*/ 184 w 279"/>
                <a:gd name="T43" fmla="*/ 491 h 804"/>
                <a:gd name="T44" fmla="*/ 190 w 279"/>
                <a:gd name="T45" fmla="*/ 553 h 804"/>
                <a:gd name="T46" fmla="*/ 190 w 279"/>
                <a:gd name="T47" fmla="*/ 640 h 804"/>
                <a:gd name="T48" fmla="*/ 178 w 279"/>
                <a:gd name="T49" fmla="*/ 705 h 804"/>
                <a:gd name="T50" fmla="*/ 175 w 279"/>
                <a:gd name="T51" fmla="*/ 752 h 804"/>
                <a:gd name="T52" fmla="*/ 178 w 279"/>
                <a:gd name="T53" fmla="*/ 796 h 804"/>
                <a:gd name="T54" fmla="*/ 214 w 279"/>
                <a:gd name="T55" fmla="*/ 800 h 804"/>
                <a:gd name="T56" fmla="*/ 216 w 279"/>
                <a:gd name="T57" fmla="*/ 770 h 804"/>
                <a:gd name="T58" fmla="*/ 238 w 279"/>
                <a:gd name="T59" fmla="*/ 761 h 804"/>
                <a:gd name="T60" fmla="*/ 247 w 279"/>
                <a:gd name="T61" fmla="*/ 685 h 804"/>
                <a:gd name="T62" fmla="*/ 255 w 279"/>
                <a:gd name="T63" fmla="*/ 458 h 804"/>
                <a:gd name="T64" fmla="*/ 262 w 279"/>
                <a:gd name="T65" fmla="*/ 437 h 804"/>
                <a:gd name="T66" fmla="*/ 273 w 279"/>
                <a:gd name="T67" fmla="*/ 396 h 804"/>
                <a:gd name="T68" fmla="*/ 271 w 279"/>
                <a:gd name="T69" fmla="*/ 313 h 804"/>
                <a:gd name="T70" fmla="*/ 255 w 279"/>
                <a:gd name="T71" fmla="*/ 218 h 804"/>
                <a:gd name="T72" fmla="*/ 245 w 279"/>
                <a:gd name="T73" fmla="*/ 145 h 804"/>
                <a:gd name="T74" fmla="*/ 216 w 279"/>
                <a:gd name="T75" fmla="*/ 130 h 804"/>
                <a:gd name="T76" fmla="*/ 186 w 279"/>
                <a:gd name="T77" fmla="*/ 117 h 804"/>
                <a:gd name="T78" fmla="*/ 186 w 279"/>
                <a:gd name="T79" fmla="*/ 84 h 804"/>
                <a:gd name="T80" fmla="*/ 190 w 279"/>
                <a:gd name="T81" fmla="*/ 56 h 804"/>
                <a:gd name="T82" fmla="*/ 190 w 279"/>
                <a:gd name="T83" fmla="*/ 35 h 804"/>
                <a:gd name="T84" fmla="*/ 160 w 279"/>
                <a:gd name="T85" fmla="*/ 0 h 804"/>
                <a:gd name="T86" fmla="*/ 121 w 279"/>
                <a:gd name="T87" fmla="*/ 15 h 804"/>
                <a:gd name="T88" fmla="*/ 115 w 279"/>
                <a:gd name="T89" fmla="*/ 56 h 804"/>
                <a:gd name="T90" fmla="*/ 134 w 279"/>
                <a:gd name="T91" fmla="*/ 99 h 804"/>
                <a:gd name="T92" fmla="*/ 123 w 279"/>
                <a:gd name="T93" fmla="*/ 112 h 804"/>
                <a:gd name="T94" fmla="*/ 93 w 279"/>
                <a:gd name="T95" fmla="*/ 119 h 804"/>
                <a:gd name="T96" fmla="*/ 57 w 279"/>
                <a:gd name="T97" fmla="*/ 138 h 804"/>
                <a:gd name="T98" fmla="*/ 3 w 279"/>
                <a:gd name="T99" fmla="*/ 238 h 804"/>
                <a:gd name="T100" fmla="*/ 219 w 279"/>
                <a:gd name="T101" fmla="*/ 227 h 804"/>
                <a:gd name="T102" fmla="*/ 225 w 279"/>
                <a:gd name="T103" fmla="*/ 268 h 804"/>
                <a:gd name="T104" fmla="*/ 216 w 279"/>
                <a:gd name="T105" fmla="*/ 244 h 804"/>
                <a:gd name="T106" fmla="*/ 85 w 279"/>
                <a:gd name="T107" fmla="*/ 374 h 804"/>
                <a:gd name="T108" fmla="*/ 89 w 279"/>
                <a:gd name="T109" fmla="*/ 380 h 804"/>
                <a:gd name="T110" fmla="*/ 43 w 279"/>
                <a:gd name="T111" fmla="*/ 236 h 804"/>
                <a:gd name="T112" fmla="*/ 91 w 279"/>
                <a:gd name="T113" fmla="*/ 255 h 804"/>
                <a:gd name="T114" fmla="*/ 69 w 279"/>
                <a:gd name="T115" fmla="*/ 341 h 804"/>
                <a:gd name="T116" fmla="*/ 37 w 279"/>
                <a:gd name="T117" fmla="*/ 26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9" h="804">
                  <a:moveTo>
                    <a:pt x="0" y="248"/>
                  </a:moveTo>
                  <a:lnTo>
                    <a:pt x="0" y="248"/>
                  </a:lnTo>
                  <a:lnTo>
                    <a:pt x="2" y="255"/>
                  </a:lnTo>
                  <a:lnTo>
                    <a:pt x="3" y="262"/>
                  </a:lnTo>
                  <a:lnTo>
                    <a:pt x="3" y="262"/>
                  </a:lnTo>
                  <a:lnTo>
                    <a:pt x="7" y="274"/>
                  </a:lnTo>
                  <a:lnTo>
                    <a:pt x="7" y="274"/>
                  </a:lnTo>
                  <a:lnTo>
                    <a:pt x="18" y="300"/>
                  </a:lnTo>
                  <a:lnTo>
                    <a:pt x="18" y="300"/>
                  </a:lnTo>
                  <a:lnTo>
                    <a:pt x="31" y="324"/>
                  </a:lnTo>
                  <a:lnTo>
                    <a:pt x="31" y="324"/>
                  </a:lnTo>
                  <a:lnTo>
                    <a:pt x="41" y="342"/>
                  </a:lnTo>
                  <a:lnTo>
                    <a:pt x="44" y="352"/>
                  </a:lnTo>
                  <a:lnTo>
                    <a:pt x="50" y="359"/>
                  </a:lnTo>
                  <a:lnTo>
                    <a:pt x="50" y="359"/>
                  </a:lnTo>
                  <a:lnTo>
                    <a:pt x="59" y="370"/>
                  </a:lnTo>
                  <a:lnTo>
                    <a:pt x="59" y="370"/>
                  </a:lnTo>
                  <a:lnTo>
                    <a:pt x="67" y="372"/>
                  </a:lnTo>
                  <a:lnTo>
                    <a:pt x="74" y="376"/>
                  </a:lnTo>
                  <a:lnTo>
                    <a:pt x="74" y="376"/>
                  </a:lnTo>
                  <a:lnTo>
                    <a:pt x="80" y="380"/>
                  </a:lnTo>
                  <a:lnTo>
                    <a:pt x="83" y="383"/>
                  </a:lnTo>
                  <a:lnTo>
                    <a:pt x="91" y="391"/>
                  </a:lnTo>
                  <a:lnTo>
                    <a:pt x="91" y="391"/>
                  </a:lnTo>
                  <a:lnTo>
                    <a:pt x="91" y="393"/>
                  </a:lnTo>
                  <a:lnTo>
                    <a:pt x="89" y="394"/>
                  </a:lnTo>
                  <a:lnTo>
                    <a:pt x="89" y="394"/>
                  </a:lnTo>
                  <a:lnTo>
                    <a:pt x="91" y="400"/>
                  </a:lnTo>
                  <a:lnTo>
                    <a:pt x="91" y="406"/>
                  </a:lnTo>
                  <a:lnTo>
                    <a:pt x="91" y="406"/>
                  </a:lnTo>
                  <a:lnTo>
                    <a:pt x="91" y="417"/>
                  </a:lnTo>
                  <a:lnTo>
                    <a:pt x="91" y="417"/>
                  </a:lnTo>
                  <a:lnTo>
                    <a:pt x="91" y="422"/>
                  </a:lnTo>
                  <a:lnTo>
                    <a:pt x="91" y="422"/>
                  </a:lnTo>
                  <a:lnTo>
                    <a:pt x="91" y="426"/>
                  </a:lnTo>
                  <a:lnTo>
                    <a:pt x="91" y="426"/>
                  </a:lnTo>
                  <a:lnTo>
                    <a:pt x="91" y="434"/>
                  </a:lnTo>
                  <a:lnTo>
                    <a:pt x="91" y="434"/>
                  </a:lnTo>
                  <a:lnTo>
                    <a:pt x="91" y="456"/>
                  </a:lnTo>
                  <a:lnTo>
                    <a:pt x="91" y="456"/>
                  </a:lnTo>
                  <a:lnTo>
                    <a:pt x="91" y="461"/>
                  </a:lnTo>
                  <a:lnTo>
                    <a:pt x="91" y="461"/>
                  </a:lnTo>
                  <a:lnTo>
                    <a:pt x="93" y="484"/>
                  </a:lnTo>
                  <a:lnTo>
                    <a:pt x="97" y="504"/>
                  </a:lnTo>
                  <a:lnTo>
                    <a:pt x="97" y="504"/>
                  </a:lnTo>
                  <a:lnTo>
                    <a:pt x="97" y="514"/>
                  </a:lnTo>
                  <a:lnTo>
                    <a:pt x="97" y="514"/>
                  </a:lnTo>
                  <a:lnTo>
                    <a:pt x="98" y="523"/>
                  </a:lnTo>
                  <a:lnTo>
                    <a:pt x="98" y="523"/>
                  </a:lnTo>
                  <a:lnTo>
                    <a:pt x="98" y="527"/>
                  </a:lnTo>
                  <a:lnTo>
                    <a:pt x="98" y="527"/>
                  </a:lnTo>
                  <a:lnTo>
                    <a:pt x="98" y="534"/>
                  </a:lnTo>
                  <a:lnTo>
                    <a:pt x="98" y="534"/>
                  </a:lnTo>
                  <a:lnTo>
                    <a:pt x="98" y="538"/>
                  </a:lnTo>
                  <a:lnTo>
                    <a:pt x="98" y="538"/>
                  </a:lnTo>
                  <a:lnTo>
                    <a:pt x="98" y="541"/>
                  </a:lnTo>
                  <a:lnTo>
                    <a:pt x="98" y="541"/>
                  </a:lnTo>
                  <a:lnTo>
                    <a:pt x="95" y="551"/>
                  </a:lnTo>
                  <a:lnTo>
                    <a:pt x="95" y="551"/>
                  </a:lnTo>
                  <a:lnTo>
                    <a:pt x="93" y="560"/>
                  </a:lnTo>
                  <a:lnTo>
                    <a:pt x="93" y="571"/>
                  </a:lnTo>
                  <a:lnTo>
                    <a:pt x="93" y="571"/>
                  </a:lnTo>
                  <a:lnTo>
                    <a:pt x="93" y="584"/>
                  </a:lnTo>
                  <a:lnTo>
                    <a:pt x="95" y="597"/>
                  </a:lnTo>
                  <a:lnTo>
                    <a:pt x="95" y="597"/>
                  </a:lnTo>
                  <a:lnTo>
                    <a:pt x="97" y="612"/>
                  </a:lnTo>
                  <a:lnTo>
                    <a:pt x="97" y="612"/>
                  </a:lnTo>
                  <a:lnTo>
                    <a:pt x="102" y="648"/>
                  </a:lnTo>
                  <a:lnTo>
                    <a:pt x="110" y="683"/>
                  </a:lnTo>
                  <a:lnTo>
                    <a:pt x="110" y="683"/>
                  </a:lnTo>
                  <a:lnTo>
                    <a:pt x="113" y="696"/>
                  </a:lnTo>
                  <a:lnTo>
                    <a:pt x="113" y="696"/>
                  </a:lnTo>
                  <a:lnTo>
                    <a:pt x="115" y="703"/>
                  </a:lnTo>
                  <a:lnTo>
                    <a:pt x="115" y="703"/>
                  </a:lnTo>
                  <a:lnTo>
                    <a:pt x="117" y="707"/>
                  </a:lnTo>
                  <a:lnTo>
                    <a:pt x="117" y="707"/>
                  </a:lnTo>
                  <a:lnTo>
                    <a:pt x="119" y="718"/>
                  </a:lnTo>
                  <a:lnTo>
                    <a:pt x="119" y="718"/>
                  </a:lnTo>
                  <a:lnTo>
                    <a:pt x="117" y="741"/>
                  </a:lnTo>
                  <a:lnTo>
                    <a:pt x="117" y="763"/>
                  </a:lnTo>
                  <a:lnTo>
                    <a:pt x="117" y="763"/>
                  </a:lnTo>
                  <a:lnTo>
                    <a:pt x="117" y="770"/>
                  </a:lnTo>
                  <a:lnTo>
                    <a:pt x="117" y="770"/>
                  </a:lnTo>
                  <a:lnTo>
                    <a:pt x="115" y="776"/>
                  </a:lnTo>
                  <a:lnTo>
                    <a:pt x="113" y="781"/>
                  </a:lnTo>
                  <a:lnTo>
                    <a:pt x="113" y="781"/>
                  </a:lnTo>
                  <a:lnTo>
                    <a:pt x="113" y="785"/>
                  </a:lnTo>
                  <a:lnTo>
                    <a:pt x="113" y="785"/>
                  </a:lnTo>
                  <a:lnTo>
                    <a:pt x="111" y="789"/>
                  </a:lnTo>
                  <a:lnTo>
                    <a:pt x="110" y="791"/>
                  </a:lnTo>
                  <a:lnTo>
                    <a:pt x="110" y="791"/>
                  </a:lnTo>
                  <a:lnTo>
                    <a:pt x="108" y="794"/>
                  </a:lnTo>
                  <a:lnTo>
                    <a:pt x="108" y="796"/>
                  </a:lnTo>
                  <a:lnTo>
                    <a:pt x="108" y="796"/>
                  </a:lnTo>
                  <a:lnTo>
                    <a:pt x="121" y="798"/>
                  </a:lnTo>
                  <a:lnTo>
                    <a:pt x="132" y="796"/>
                  </a:lnTo>
                  <a:lnTo>
                    <a:pt x="143" y="793"/>
                  </a:lnTo>
                  <a:lnTo>
                    <a:pt x="152" y="789"/>
                  </a:lnTo>
                  <a:lnTo>
                    <a:pt x="152" y="789"/>
                  </a:lnTo>
                  <a:lnTo>
                    <a:pt x="152" y="781"/>
                  </a:lnTo>
                  <a:lnTo>
                    <a:pt x="152" y="781"/>
                  </a:lnTo>
                  <a:lnTo>
                    <a:pt x="160" y="781"/>
                  </a:lnTo>
                  <a:lnTo>
                    <a:pt x="163" y="781"/>
                  </a:lnTo>
                  <a:lnTo>
                    <a:pt x="165" y="780"/>
                  </a:lnTo>
                  <a:lnTo>
                    <a:pt x="165" y="780"/>
                  </a:lnTo>
                  <a:lnTo>
                    <a:pt x="163" y="765"/>
                  </a:lnTo>
                  <a:lnTo>
                    <a:pt x="163" y="765"/>
                  </a:lnTo>
                  <a:lnTo>
                    <a:pt x="163" y="759"/>
                  </a:lnTo>
                  <a:lnTo>
                    <a:pt x="163" y="754"/>
                  </a:lnTo>
                  <a:lnTo>
                    <a:pt x="163" y="754"/>
                  </a:lnTo>
                  <a:lnTo>
                    <a:pt x="165" y="748"/>
                  </a:lnTo>
                  <a:lnTo>
                    <a:pt x="165" y="748"/>
                  </a:lnTo>
                  <a:lnTo>
                    <a:pt x="165" y="742"/>
                  </a:lnTo>
                  <a:lnTo>
                    <a:pt x="165" y="737"/>
                  </a:lnTo>
                  <a:lnTo>
                    <a:pt x="165" y="737"/>
                  </a:lnTo>
                  <a:lnTo>
                    <a:pt x="163" y="726"/>
                  </a:lnTo>
                  <a:lnTo>
                    <a:pt x="163" y="726"/>
                  </a:lnTo>
                  <a:lnTo>
                    <a:pt x="162" y="714"/>
                  </a:lnTo>
                  <a:lnTo>
                    <a:pt x="160" y="703"/>
                  </a:lnTo>
                  <a:lnTo>
                    <a:pt x="160" y="703"/>
                  </a:lnTo>
                  <a:lnTo>
                    <a:pt x="162" y="696"/>
                  </a:lnTo>
                  <a:lnTo>
                    <a:pt x="162" y="696"/>
                  </a:lnTo>
                  <a:lnTo>
                    <a:pt x="162" y="675"/>
                  </a:lnTo>
                  <a:lnTo>
                    <a:pt x="160" y="657"/>
                  </a:lnTo>
                  <a:lnTo>
                    <a:pt x="160" y="657"/>
                  </a:lnTo>
                  <a:lnTo>
                    <a:pt x="158" y="638"/>
                  </a:lnTo>
                  <a:lnTo>
                    <a:pt x="158" y="638"/>
                  </a:lnTo>
                  <a:lnTo>
                    <a:pt x="154" y="621"/>
                  </a:lnTo>
                  <a:lnTo>
                    <a:pt x="154" y="621"/>
                  </a:lnTo>
                  <a:lnTo>
                    <a:pt x="154" y="614"/>
                  </a:lnTo>
                  <a:lnTo>
                    <a:pt x="154" y="614"/>
                  </a:lnTo>
                  <a:lnTo>
                    <a:pt x="152" y="610"/>
                  </a:lnTo>
                  <a:lnTo>
                    <a:pt x="152" y="610"/>
                  </a:lnTo>
                  <a:lnTo>
                    <a:pt x="152" y="603"/>
                  </a:lnTo>
                  <a:lnTo>
                    <a:pt x="152" y="603"/>
                  </a:lnTo>
                  <a:lnTo>
                    <a:pt x="150" y="594"/>
                  </a:lnTo>
                  <a:lnTo>
                    <a:pt x="150" y="586"/>
                  </a:lnTo>
                  <a:lnTo>
                    <a:pt x="150" y="586"/>
                  </a:lnTo>
                  <a:lnTo>
                    <a:pt x="156" y="571"/>
                  </a:lnTo>
                  <a:lnTo>
                    <a:pt x="156" y="571"/>
                  </a:lnTo>
                  <a:lnTo>
                    <a:pt x="156" y="564"/>
                  </a:lnTo>
                  <a:lnTo>
                    <a:pt x="158" y="554"/>
                  </a:lnTo>
                  <a:lnTo>
                    <a:pt x="158" y="554"/>
                  </a:lnTo>
                  <a:lnTo>
                    <a:pt x="160" y="551"/>
                  </a:lnTo>
                  <a:lnTo>
                    <a:pt x="162" y="547"/>
                  </a:lnTo>
                  <a:lnTo>
                    <a:pt x="162" y="547"/>
                  </a:lnTo>
                  <a:lnTo>
                    <a:pt x="162" y="540"/>
                  </a:lnTo>
                  <a:lnTo>
                    <a:pt x="162" y="534"/>
                  </a:lnTo>
                  <a:lnTo>
                    <a:pt x="158" y="521"/>
                  </a:lnTo>
                  <a:lnTo>
                    <a:pt x="158" y="521"/>
                  </a:lnTo>
                  <a:lnTo>
                    <a:pt x="160" y="508"/>
                  </a:lnTo>
                  <a:lnTo>
                    <a:pt x="160" y="508"/>
                  </a:lnTo>
                  <a:lnTo>
                    <a:pt x="162" y="489"/>
                  </a:lnTo>
                  <a:lnTo>
                    <a:pt x="165" y="471"/>
                  </a:lnTo>
                  <a:lnTo>
                    <a:pt x="165" y="471"/>
                  </a:lnTo>
                  <a:lnTo>
                    <a:pt x="173" y="448"/>
                  </a:lnTo>
                  <a:lnTo>
                    <a:pt x="175" y="437"/>
                  </a:lnTo>
                  <a:lnTo>
                    <a:pt x="177" y="424"/>
                  </a:lnTo>
                  <a:lnTo>
                    <a:pt x="177" y="424"/>
                  </a:lnTo>
                  <a:lnTo>
                    <a:pt x="178" y="426"/>
                  </a:lnTo>
                  <a:lnTo>
                    <a:pt x="178" y="428"/>
                  </a:lnTo>
                  <a:lnTo>
                    <a:pt x="178" y="432"/>
                  </a:lnTo>
                  <a:lnTo>
                    <a:pt x="178" y="432"/>
                  </a:lnTo>
                  <a:lnTo>
                    <a:pt x="178" y="435"/>
                  </a:lnTo>
                  <a:lnTo>
                    <a:pt x="180" y="437"/>
                  </a:lnTo>
                  <a:lnTo>
                    <a:pt x="180" y="437"/>
                  </a:lnTo>
                  <a:lnTo>
                    <a:pt x="180" y="447"/>
                  </a:lnTo>
                  <a:lnTo>
                    <a:pt x="180" y="447"/>
                  </a:lnTo>
                  <a:lnTo>
                    <a:pt x="182" y="458"/>
                  </a:lnTo>
                  <a:lnTo>
                    <a:pt x="182" y="458"/>
                  </a:lnTo>
                  <a:lnTo>
                    <a:pt x="182" y="463"/>
                  </a:lnTo>
                  <a:lnTo>
                    <a:pt x="182" y="463"/>
                  </a:lnTo>
                  <a:lnTo>
                    <a:pt x="182" y="471"/>
                  </a:lnTo>
                  <a:lnTo>
                    <a:pt x="184" y="482"/>
                  </a:lnTo>
                  <a:lnTo>
                    <a:pt x="184" y="482"/>
                  </a:lnTo>
                  <a:lnTo>
                    <a:pt x="184" y="491"/>
                  </a:lnTo>
                  <a:lnTo>
                    <a:pt x="184" y="491"/>
                  </a:lnTo>
                  <a:lnTo>
                    <a:pt x="186" y="519"/>
                  </a:lnTo>
                  <a:lnTo>
                    <a:pt x="186" y="519"/>
                  </a:lnTo>
                  <a:lnTo>
                    <a:pt x="188" y="534"/>
                  </a:lnTo>
                  <a:lnTo>
                    <a:pt x="188" y="547"/>
                  </a:lnTo>
                  <a:lnTo>
                    <a:pt x="188" y="547"/>
                  </a:lnTo>
                  <a:lnTo>
                    <a:pt x="190" y="553"/>
                  </a:lnTo>
                  <a:lnTo>
                    <a:pt x="190" y="553"/>
                  </a:lnTo>
                  <a:lnTo>
                    <a:pt x="190" y="569"/>
                  </a:lnTo>
                  <a:lnTo>
                    <a:pt x="190" y="586"/>
                  </a:lnTo>
                  <a:lnTo>
                    <a:pt x="190" y="586"/>
                  </a:lnTo>
                  <a:lnTo>
                    <a:pt x="190" y="595"/>
                  </a:lnTo>
                  <a:lnTo>
                    <a:pt x="190" y="595"/>
                  </a:lnTo>
                  <a:lnTo>
                    <a:pt x="190" y="618"/>
                  </a:lnTo>
                  <a:lnTo>
                    <a:pt x="190" y="640"/>
                  </a:lnTo>
                  <a:lnTo>
                    <a:pt x="190" y="640"/>
                  </a:lnTo>
                  <a:lnTo>
                    <a:pt x="190" y="651"/>
                  </a:lnTo>
                  <a:lnTo>
                    <a:pt x="190" y="651"/>
                  </a:lnTo>
                  <a:lnTo>
                    <a:pt x="188" y="666"/>
                  </a:lnTo>
                  <a:lnTo>
                    <a:pt x="188" y="675"/>
                  </a:lnTo>
                  <a:lnTo>
                    <a:pt x="188" y="683"/>
                  </a:lnTo>
                  <a:lnTo>
                    <a:pt x="188" y="683"/>
                  </a:lnTo>
                  <a:lnTo>
                    <a:pt x="182" y="696"/>
                  </a:lnTo>
                  <a:lnTo>
                    <a:pt x="178" y="705"/>
                  </a:lnTo>
                  <a:lnTo>
                    <a:pt x="177" y="713"/>
                  </a:lnTo>
                  <a:lnTo>
                    <a:pt x="177" y="713"/>
                  </a:lnTo>
                  <a:lnTo>
                    <a:pt x="177" y="726"/>
                  </a:lnTo>
                  <a:lnTo>
                    <a:pt x="177" y="726"/>
                  </a:lnTo>
                  <a:lnTo>
                    <a:pt x="177" y="748"/>
                  </a:lnTo>
                  <a:lnTo>
                    <a:pt x="177" y="748"/>
                  </a:lnTo>
                  <a:lnTo>
                    <a:pt x="175" y="752"/>
                  </a:lnTo>
                  <a:lnTo>
                    <a:pt x="175" y="752"/>
                  </a:lnTo>
                  <a:lnTo>
                    <a:pt x="177" y="757"/>
                  </a:lnTo>
                  <a:lnTo>
                    <a:pt x="177" y="757"/>
                  </a:lnTo>
                  <a:lnTo>
                    <a:pt x="178" y="768"/>
                  </a:lnTo>
                  <a:lnTo>
                    <a:pt x="178" y="768"/>
                  </a:lnTo>
                  <a:lnTo>
                    <a:pt x="177" y="778"/>
                  </a:lnTo>
                  <a:lnTo>
                    <a:pt x="177" y="789"/>
                  </a:lnTo>
                  <a:lnTo>
                    <a:pt x="177" y="789"/>
                  </a:lnTo>
                  <a:lnTo>
                    <a:pt x="178" y="796"/>
                  </a:lnTo>
                  <a:lnTo>
                    <a:pt x="182" y="800"/>
                  </a:lnTo>
                  <a:lnTo>
                    <a:pt x="186" y="802"/>
                  </a:lnTo>
                  <a:lnTo>
                    <a:pt x="186" y="802"/>
                  </a:lnTo>
                  <a:lnTo>
                    <a:pt x="190" y="804"/>
                  </a:lnTo>
                  <a:lnTo>
                    <a:pt x="197" y="804"/>
                  </a:lnTo>
                  <a:lnTo>
                    <a:pt x="210" y="802"/>
                  </a:lnTo>
                  <a:lnTo>
                    <a:pt x="210" y="802"/>
                  </a:lnTo>
                  <a:lnTo>
                    <a:pt x="214" y="800"/>
                  </a:lnTo>
                  <a:lnTo>
                    <a:pt x="216" y="796"/>
                  </a:lnTo>
                  <a:lnTo>
                    <a:pt x="216" y="796"/>
                  </a:lnTo>
                  <a:lnTo>
                    <a:pt x="217" y="791"/>
                  </a:lnTo>
                  <a:lnTo>
                    <a:pt x="217" y="791"/>
                  </a:lnTo>
                  <a:lnTo>
                    <a:pt x="219" y="785"/>
                  </a:lnTo>
                  <a:lnTo>
                    <a:pt x="219" y="780"/>
                  </a:lnTo>
                  <a:lnTo>
                    <a:pt x="219" y="780"/>
                  </a:lnTo>
                  <a:lnTo>
                    <a:pt x="216" y="770"/>
                  </a:lnTo>
                  <a:lnTo>
                    <a:pt x="216" y="770"/>
                  </a:lnTo>
                  <a:lnTo>
                    <a:pt x="216" y="767"/>
                  </a:lnTo>
                  <a:lnTo>
                    <a:pt x="214" y="763"/>
                  </a:lnTo>
                  <a:lnTo>
                    <a:pt x="214" y="763"/>
                  </a:lnTo>
                  <a:lnTo>
                    <a:pt x="221" y="761"/>
                  </a:lnTo>
                  <a:lnTo>
                    <a:pt x="229" y="761"/>
                  </a:lnTo>
                  <a:lnTo>
                    <a:pt x="229" y="761"/>
                  </a:lnTo>
                  <a:lnTo>
                    <a:pt x="238" y="761"/>
                  </a:lnTo>
                  <a:lnTo>
                    <a:pt x="242" y="761"/>
                  </a:lnTo>
                  <a:lnTo>
                    <a:pt x="243" y="759"/>
                  </a:lnTo>
                  <a:lnTo>
                    <a:pt x="243" y="759"/>
                  </a:lnTo>
                  <a:lnTo>
                    <a:pt x="245" y="750"/>
                  </a:lnTo>
                  <a:lnTo>
                    <a:pt x="245" y="750"/>
                  </a:lnTo>
                  <a:lnTo>
                    <a:pt x="247" y="718"/>
                  </a:lnTo>
                  <a:lnTo>
                    <a:pt x="247" y="685"/>
                  </a:lnTo>
                  <a:lnTo>
                    <a:pt x="247" y="685"/>
                  </a:lnTo>
                  <a:lnTo>
                    <a:pt x="249" y="607"/>
                  </a:lnTo>
                  <a:lnTo>
                    <a:pt x="249" y="607"/>
                  </a:lnTo>
                  <a:lnTo>
                    <a:pt x="247" y="569"/>
                  </a:lnTo>
                  <a:lnTo>
                    <a:pt x="249" y="532"/>
                  </a:lnTo>
                  <a:lnTo>
                    <a:pt x="249" y="532"/>
                  </a:lnTo>
                  <a:lnTo>
                    <a:pt x="251" y="495"/>
                  </a:lnTo>
                  <a:lnTo>
                    <a:pt x="255" y="458"/>
                  </a:lnTo>
                  <a:lnTo>
                    <a:pt x="255" y="458"/>
                  </a:lnTo>
                  <a:lnTo>
                    <a:pt x="257" y="458"/>
                  </a:lnTo>
                  <a:lnTo>
                    <a:pt x="257" y="456"/>
                  </a:lnTo>
                  <a:lnTo>
                    <a:pt x="257" y="456"/>
                  </a:lnTo>
                  <a:lnTo>
                    <a:pt x="258" y="447"/>
                  </a:lnTo>
                  <a:lnTo>
                    <a:pt x="258" y="447"/>
                  </a:lnTo>
                  <a:lnTo>
                    <a:pt x="260" y="441"/>
                  </a:lnTo>
                  <a:lnTo>
                    <a:pt x="260" y="441"/>
                  </a:lnTo>
                  <a:lnTo>
                    <a:pt x="262" y="437"/>
                  </a:lnTo>
                  <a:lnTo>
                    <a:pt x="262" y="437"/>
                  </a:lnTo>
                  <a:lnTo>
                    <a:pt x="264" y="432"/>
                  </a:lnTo>
                  <a:lnTo>
                    <a:pt x="264" y="432"/>
                  </a:lnTo>
                  <a:lnTo>
                    <a:pt x="264" y="426"/>
                  </a:lnTo>
                  <a:lnTo>
                    <a:pt x="266" y="421"/>
                  </a:lnTo>
                  <a:lnTo>
                    <a:pt x="266" y="421"/>
                  </a:lnTo>
                  <a:lnTo>
                    <a:pt x="270" y="408"/>
                  </a:lnTo>
                  <a:lnTo>
                    <a:pt x="273" y="396"/>
                  </a:lnTo>
                  <a:lnTo>
                    <a:pt x="277" y="385"/>
                  </a:lnTo>
                  <a:lnTo>
                    <a:pt x="279" y="378"/>
                  </a:lnTo>
                  <a:lnTo>
                    <a:pt x="279" y="370"/>
                  </a:lnTo>
                  <a:lnTo>
                    <a:pt x="279" y="370"/>
                  </a:lnTo>
                  <a:lnTo>
                    <a:pt x="275" y="354"/>
                  </a:lnTo>
                  <a:lnTo>
                    <a:pt x="273" y="337"/>
                  </a:lnTo>
                  <a:lnTo>
                    <a:pt x="273" y="337"/>
                  </a:lnTo>
                  <a:lnTo>
                    <a:pt x="271" y="313"/>
                  </a:lnTo>
                  <a:lnTo>
                    <a:pt x="270" y="301"/>
                  </a:lnTo>
                  <a:lnTo>
                    <a:pt x="266" y="288"/>
                  </a:lnTo>
                  <a:lnTo>
                    <a:pt x="266" y="288"/>
                  </a:lnTo>
                  <a:lnTo>
                    <a:pt x="258" y="268"/>
                  </a:lnTo>
                  <a:lnTo>
                    <a:pt x="257" y="257"/>
                  </a:lnTo>
                  <a:lnTo>
                    <a:pt x="255" y="244"/>
                  </a:lnTo>
                  <a:lnTo>
                    <a:pt x="255" y="244"/>
                  </a:lnTo>
                  <a:lnTo>
                    <a:pt x="255" y="218"/>
                  </a:lnTo>
                  <a:lnTo>
                    <a:pt x="255" y="218"/>
                  </a:lnTo>
                  <a:lnTo>
                    <a:pt x="255" y="190"/>
                  </a:lnTo>
                  <a:lnTo>
                    <a:pt x="255" y="190"/>
                  </a:lnTo>
                  <a:lnTo>
                    <a:pt x="255" y="177"/>
                  </a:lnTo>
                  <a:lnTo>
                    <a:pt x="253" y="166"/>
                  </a:lnTo>
                  <a:lnTo>
                    <a:pt x="249" y="154"/>
                  </a:lnTo>
                  <a:lnTo>
                    <a:pt x="245" y="145"/>
                  </a:lnTo>
                  <a:lnTo>
                    <a:pt x="245" y="145"/>
                  </a:lnTo>
                  <a:lnTo>
                    <a:pt x="238" y="140"/>
                  </a:lnTo>
                  <a:lnTo>
                    <a:pt x="230" y="136"/>
                  </a:lnTo>
                  <a:lnTo>
                    <a:pt x="230" y="136"/>
                  </a:lnTo>
                  <a:lnTo>
                    <a:pt x="227" y="134"/>
                  </a:lnTo>
                  <a:lnTo>
                    <a:pt x="227" y="134"/>
                  </a:lnTo>
                  <a:lnTo>
                    <a:pt x="221" y="132"/>
                  </a:lnTo>
                  <a:lnTo>
                    <a:pt x="221" y="132"/>
                  </a:lnTo>
                  <a:lnTo>
                    <a:pt x="216" y="130"/>
                  </a:lnTo>
                  <a:lnTo>
                    <a:pt x="216" y="130"/>
                  </a:lnTo>
                  <a:lnTo>
                    <a:pt x="201" y="127"/>
                  </a:lnTo>
                  <a:lnTo>
                    <a:pt x="201" y="127"/>
                  </a:lnTo>
                  <a:lnTo>
                    <a:pt x="195" y="123"/>
                  </a:lnTo>
                  <a:lnTo>
                    <a:pt x="195" y="123"/>
                  </a:lnTo>
                  <a:lnTo>
                    <a:pt x="191" y="119"/>
                  </a:lnTo>
                  <a:lnTo>
                    <a:pt x="186" y="117"/>
                  </a:lnTo>
                  <a:lnTo>
                    <a:pt x="186" y="117"/>
                  </a:lnTo>
                  <a:lnTo>
                    <a:pt x="182" y="114"/>
                  </a:lnTo>
                  <a:lnTo>
                    <a:pt x="180" y="108"/>
                  </a:lnTo>
                  <a:lnTo>
                    <a:pt x="180" y="108"/>
                  </a:lnTo>
                  <a:lnTo>
                    <a:pt x="180" y="101"/>
                  </a:lnTo>
                  <a:lnTo>
                    <a:pt x="182" y="93"/>
                  </a:lnTo>
                  <a:lnTo>
                    <a:pt x="182" y="93"/>
                  </a:lnTo>
                  <a:lnTo>
                    <a:pt x="186" y="84"/>
                  </a:lnTo>
                  <a:lnTo>
                    <a:pt x="186" y="84"/>
                  </a:lnTo>
                  <a:lnTo>
                    <a:pt x="186" y="71"/>
                  </a:lnTo>
                  <a:lnTo>
                    <a:pt x="186" y="71"/>
                  </a:lnTo>
                  <a:lnTo>
                    <a:pt x="188" y="71"/>
                  </a:lnTo>
                  <a:lnTo>
                    <a:pt x="190" y="69"/>
                  </a:lnTo>
                  <a:lnTo>
                    <a:pt x="190" y="69"/>
                  </a:lnTo>
                  <a:lnTo>
                    <a:pt x="190" y="60"/>
                  </a:lnTo>
                  <a:lnTo>
                    <a:pt x="190" y="60"/>
                  </a:lnTo>
                  <a:lnTo>
                    <a:pt x="190" y="56"/>
                  </a:lnTo>
                  <a:lnTo>
                    <a:pt x="190" y="56"/>
                  </a:lnTo>
                  <a:lnTo>
                    <a:pt x="191" y="50"/>
                  </a:lnTo>
                  <a:lnTo>
                    <a:pt x="191" y="48"/>
                  </a:lnTo>
                  <a:lnTo>
                    <a:pt x="191" y="48"/>
                  </a:lnTo>
                  <a:lnTo>
                    <a:pt x="191" y="45"/>
                  </a:lnTo>
                  <a:lnTo>
                    <a:pt x="190" y="43"/>
                  </a:lnTo>
                  <a:lnTo>
                    <a:pt x="190" y="43"/>
                  </a:lnTo>
                  <a:lnTo>
                    <a:pt x="190" y="35"/>
                  </a:lnTo>
                  <a:lnTo>
                    <a:pt x="186" y="26"/>
                  </a:lnTo>
                  <a:lnTo>
                    <a:pt x="186" y="26"/>
                  </a:lnTo>
                  <a:lnTo>
                    <a:pt x="182" y="17"/>
                  </a:lnTo>
                  <a:lnTo>
                    <a:pt x="178" y="11"/>
                  </a:lnTo>
                  <a:lnTo>
                    <a:pt x="175" y="8"/>
                  </a:lnTo>
                  <a:lnTo>
                    <a:pt x="175" y="8"/>
                  </a:lnTo>
                  <a:lnTo>
                    <a:pt x="165" y="2"/>
                  </a:lnTo>
                  <a:lnTo>
                    <a:pt x="160" y="0"/>
                  </a:lnTo>
                  <a:lnTo>
                    <a:pt x="154" y="0"/>
                  </a:lnTo>
                  <a:lnTo>
                    <a:pt x="154" y="0"/>
                  </a:lnTo>
                  <a:lnTo>
                    <a:pt x="147" y="0"/>
                  </a:lnTo>
                  <a:lnTo>
                    <a:pt x="141" y="0"/>
                  </a:lnTo>
                  <a:lnTo>
                    <a:pt x="134" y="4"/>
                  </a:lnTo>
                  <a:lnTo>
                    <a:pt x="128" y="6"/>
                  </a:lnTo>
                  <a:lnTo>
                    <a:pt x="124" y="11"/>
                  </a:lnTo>
                  <a:lnTo>
                    <a:pt x="121" y="15"/>
                  </a:lnTo>
                  <a:lnTo>
                    <a:pt x="117" y="22"/>
                  </a:lnTo>
                  <a:lnTo>
                    <a:pt x="115" y="28"/>
                  </a:lnTo>
                  <a:lnTo>
                    <a:pt x="115" y="28"/>
                  </a:lnTo>
                  <a:lnTo>
                    <a:pt x="113" y="39"/>
                  </a:lnTo>
                  <a:lnTo>
                    <a:pt x="113" y="47"/>
                  </a:lnTo>
                  <a:lnTo>
                    <a:pt x="115" y="52"/>
                  </a:lnTo>
                  <a:lnTo>
                    <a:pt x="115" y="52"/>
                  </a:lnTo>
                  <a:lnTo>
                    <a:pt x="115" y="56"/>
                  </a:lnTo>
                  <a:lnTo>
                    <a:pt x="117" y="58"/>
                  </a:lnTo>
                  <a:lnTo>
                    <a:pt x="119" y="61"/>
                  </a:lnTo>
                  <a:lnTo>
                    <a:pt x="119" y="61"/>
                  </a:lnTo>
                  <a:lnTo>
                    <a:pt x="124" y="76"/>
                  </a:lnTo>
                  <a:lnTo>
                    <a:pt x="124" y="76"/>
                  </a:lnTo>
                  <a:lnTo>
                    <a:pt x="128" y="91"/>
                  </a:lnTo>
                  <a:lnTo>
                    <a:pt x="128" y="91"/>
                  </a:lnTo>
                  <a:lnTo>
                    <a:pt x="134" y="99"/>
                  </a:lnTo>
                  <a:lnTo>
                    <a:pt x="134" y="99"/>
                  </a:lnTo>
                  <a:lnTo>
                    <a:pt x="134" y="106"/>
                  </a:lnTo>
                  <a:lnTo>
                    <a:pt x="134" y="106"/>
                  </a:lnTo>
                  <a:lnTo>
                    <a:pt x="132" y="108"/>
                  </a:lnTo>
                  <a:lnTo>
                    <a:pt x="128" y="110"/>
                  </a:lnTo>
                  <a:lnTo>
                    <a:pt x="126" y="112"/>
                  </a:lnTo>
                  <a:lnTo>
                    <a:pt x="123" y="112"/>
                  </a:lnTo>
                  <a:lnTo>
                    <a:pt x="123" y="112"/>
                  </a:lnTo>
                  <a:lnTo>
                    <a:pt x="115" y="115"/>
                  </a:lnTo>
                  <a:lnTo>
                    <a:pt x="106" y="117"/>
                  </a:lnTo>
                  <a:lnTo>
                    <a:pt x="106" y="117"/>
                  </a:lnTo>
                  <a:lnTo>
                    <a:pt x="102" y="117"/>
                  </a:lnTo>
                  <a:lnTo>
                    <a:pt x="102" y="117"/>
                  </a:lnTo>
                  <a:lnTo>
                    <a:pt x="98" y="119"/>
                  </a:lnTo>
                  <a:lnTo>
                    <a:pt x="98" y="119"/>
                  </a:lnTo>
                  <a:lnTo>
                    <a:pt x="93" y="119"/>
                  </a:lnTo>
                  <a:lnTo>
                    <a:pt x="93" y="119"/>
                  </a:lnTo>
                  <a:lnTo>
                    <a:pt x="82" y="123"/>
                  </a:lnTo>
                  <a:lnTo>
                    <a:pt x="82" y="123"/>
                  </a:lnTo>
                  <a:lnTo>
                    <a:pt x="72" y="125"/>
                  </a:lnTo>
                  <a:lnTo>
                    <a:pt x="72" y="125"/>
                  </a:lnTo>
                  <a:lnTo>
                    <a:pt x="63" y="130"/>
                  </a:lnTo>
                  <a:lnTo>
                    <a:pt x="57" y="138"/>
                  </a:lnTo>
                  <a:lnTo>
                    <a:pt x="57" y="138"/>
                  </a:lnTo>
                  <a:lnTo>
                    <a:pt x="46" y="154"/>
                  </a:lnTo>
                  <a:lnTo>
                    <a:pt x="37" y="173"/>
                  </a:lnTo>
                  <a:lnTo>
                    <a:pt x="37" y="173"/>
                  </a:lnTo>
                  <a:lnTo>
                    <a:pt x="26" y="192"/>
                  </a:lnTo>
                  <a:lnTo>
                    <a:pt x="26" y="192"/>
                  </a:lnTo>
                  <a:lnTo>
                    <a:pt x="15" y="214"/>
                  </a:lnTo>
                  <a:lnTo>
                    <a:pt x="9" y="225"/>
                  </a:lnTo>
                  <a:lnTo>
                    <a:pt x="3" y="238"/>
                  </a:lnTo>
                  <a:lnTo>
                    <a:pt x="3" y="238"/>
                  </a:lnTo>
                  <a:lnTo>
                    <a:pt x="0" y="248"/>
                  </a:lnTo>
                  <a:lnTo>
                    <a:pt x="0" y="248"/>
                  </a:lnTo>
                  <a:close/>
                  <a:moveTo>
                    <a:pt x="214" y="233"/>
                  </a:moveTo>
                  <a:lnTo>
                    <a:pt x="214" y="233"/>
                  </a:lnTo>
                  <a:lnTo>
                    <a:pt x="216" y="231"/>
                  </a:lnTo>
                  <a:lnTo>
                    <a:pt x="217" y="229"/>
                  </a:lnTo>
                  <a:lnTo>
                    <a:pt x="219" y="227"/>
                  </a:lnTo>
                  <a:lnTo>
                    <a:pt x="219" y="227"/>
                  </a:lnTo>
                  <a:lnTo>
                    <a:pt x="219" y="223"/>
                  </a:lnTo>
                  <a:lnTo>
                    <a:pt x="219" y="221"/>
                  </a:lnTo>
                  <a:lnTo>
                    <a:pt x="221" y="220"/>
                  </a:lnTo>
                  <a:lnTo>
                    <a:pt x="221" y="220"/>
                  </a:lnTo>
                  <a:lnTo>
                    <a:pt x="221" y="233"/>
                  </a:lnTo>
                  <a:lnTo>
                    <a:pt x="221" y="246"/>
                  </a:lnTo>
                  <a:lnTo>
                    <a:pt x="225" y="268"/>
                  </a:lnTo>
                  <a:lnTo>
                    <a:pt x="225" y="268"/>
                  </a:lnTo>
                  <a:lnTo>
                    <a:pt x="219" y="264"/>
                  </a:lnTo>
                  <a:lnTo>
                    <a:pt x="216" y="257"/>
                  </a:lnTo>
                  <a:lnTo>
                    <a:pt x="216" y="257"/>
                  </a:lnTo>
                  <a:lnTo>
                    <a:pt x="217" y="253"/>
                  </a:lnTo>
                  <a:lnTo>
                    <a:pt x="217" y="246"/>
                  </a:lnTo>
                  <a:lnTo>
                    <a:pt x="217" y="246"/>
                  </a:lnTo>
                  <a:lnTo>
                    <a:pt x="216" y="244"/>
                  </a:lnTo>
                  <a:lnTo>
                    <a:pt x="214" y="240"/>
                  </a:lnTo>
                  <a:lnTo>
                    <a:pt x="214" y="240"/>
                  </a:lnTo>
                  <a:lnTo>
                    <a:pt x="216" y="236"/>
                  </a:lnTo>
                  <a:lnTo>
                    <a:pt x="216" y="236"/>
                  </a:lnTo>
                  <a:lnTo>
                    <a:pt x="214" y="233"/>
                  </a:lnTo>
                  <a:lnTo>
                    <a:pt x="214" y="233"/>
                  </a:lnTo>
                  <a:close/>
                  <a:moveTo>
                    <a:pt x="85" y="374"/>
                  </a:moveTo>
                  <a:lnTo>
                    <a:pt x="85" y="374"/>
                  </a:lnTo>
                  <a:lnTo>
                    <a:pt x="87" y="372"/>
                  </a:lnTo>
                  <a:lnTo>
                    <a:pt x="89" y="372"/>
                  </a:lnTo>
                  <a:lnTo>
                    <a:pt x="93" y="374"/>
                  </a:lnTo>
                  <a:lnTo>
                    <a:pt x="93" y="374"/>
                  </a:lnTo>
                  <a:lnTo>
                    <a:pt x="93" y="380"/>
                  </a:lnTo>
                  <a:lnTo>
                    <a:pt x="93" y="383"/>
                  </a:lnTo>
                  <a:lnTo>
                    <a:pt x="93" y="383"/>
                  </a:lnTo>
                  <a:lnTo>
                    <a:pt x="89" y="380"/>
                  </a:lnTo>
                  <a:lnTo>
                    <a:pt x="85" y="374"/>
                  </a:lnTo>
                  <a:lnTo>
                    <a:pt x="85" y="374"/>
                  </a:lnTo>
                  <a:close/>
                  <a:moveTo>
                    <a:pt x="33" y="255"/>
                  </a:moveTo>
                  <a:lnTo>
                    <a:pt x="33" y="255"/>
                  </a:lnTo>
                  <a:lnTo>
                    <a:pt x="35" y="251"/>
                  </a:lnTo>
                  <a:lnTo>
                    <a:pt x="37" y="246"/>
                  </a:lnTo>
                  <a:lnTo>
                    <a:pt x="43" y="236"/>
                  </a:lnTo>
                  <a:lnTo>
                    <a:pt x="43" y="236"/>
                  </a:lnTo>
                  <a:lnTo>
                    <a:pt x="57" y="210"/>
                  </a:lnTo>
                  <a:lnTo>
                    <a:pt x="72" y="186"/>
                  </a:lnTo>
                  <a:lnTo>
                    <a:pt x="72" y="186"/>
                  </a:lnTo>
                  <a:lnTo>
                    <a:pt x="72" y="186"/>
                  </a:lnTo>
                  <a:lnTo>
                    <a:pt x="80" y="201"/>
                  </a:lnTo>
                  <a:lnTo>
                    <a:pt x="85" y="218"/>
                  </a:lnTo>
                  <a:lnTo>
                    <a:pt x="91" y="255"/>
                  </a:lnTo>
                  <a:lnTo>
                    <a:pt x="91" y="255"/>
                  </a:lnTo>
                  <a:lnTo>
                    <a:pt x="95" y="277"/>
                  </a:lnTo>
                  <a:lnTo>
                    <a:pt x="95" y="277"/>
                  </a:lnTo>
                  <a:lnTo>
                    <a:pt x="97" y="313"/>
                  </a:lnTo>
                  <a:lnTo>
                    <a:pt x="95" y="344"/>
                  </a:lnTo>
                  <a:lnTo>
                    <a:pt x="95" y="344"/>
                  </a:lnTo>
                  <a:lnTo>
                    <a:pt x="80" y="344"/>
                  </a:lnTo>
                  <a:lnTo>
                    <a:pt x="74" y="344"/>
                  </a:lnTo>
                  <a:lnTo>
                    <a:pt x="69" y="341"/>
                  </a:lnTo>
                  <a:lnTo>
                    <a:pt x="69" y="341"/>
                  </a:lnTo>
                  <a:lnTo>
                    <a:pt x="65" y="337"/>
                  </a:lnTo>
                  <a:lnTo>
                    <a:pt x="63" y="331"/>
                  </a:lnTo>
                  <a:lnTo>
                    <a:pt x="63" y="331"/>
                  </a:lnTo>
                  <a:lnTo>
                    <a:pt x="56" y="316"/>
                  </a:lnTo>
                  <a:lnTo>
                    <a:pt x="50" y="300"/>
                  </a:lnTo>
                  <a:lnTo>
                    <a:pt x="50" y="300"/>
                  </a:lnTo>
                  <a:lnTo>
                    <a:pt x="37" y="266"/>
                  </a:lnTo>
                  <a:lnTo>
                    <a:pt x="37" y="266"/>
                  </a:lnTo>
                  <a:lnTo>
                    <a:pt x="35" y="261"/>
                  </a:lnTo>
                  <a:lnTo>
                    <a:pt x="33" y="255"/>
                  </a:lnTo>
                  <a:lnTo>
                    <a:pt x="33" y="25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95" name="Freeform 1551"/>
            <p:cNvSpPr>
              <a:spLocks noChangeAspect="1" noEditPoints="1"/>
            </p:cNvSpPr>
            <p:nvPr/>
          </p:nvSpPr>
          <p:spPr bwMode="auto">
            <a:xfrm>
              <a:off x="6273204" y="4010963"/>
              <a:ext cx="156339" cy="522000"/>
            </a:xfrm>
            <a:custGeom>
              <a:avLst/>
              <a:gdLst>
                <a:gd name="T0" fmla="*/ 25 w 239"/>
                <a:gd name="T1" fmla="*/ 296 h 798"/>
                <a:gd name="T2" fmla="*/ 25 w 239"/>
                <a:gd name="T3" fmla="*/ 370 h 798"/>
                <a:gd name="T4" fmla="*/ 21 w 239"/>
                <a:gd name="T5" fmla="*/ 417 h 798"/>
                <a:gd name="T6" fmla="*/ 23 w 239"/>
                <a:gd name="T7" fmla="*/ 484 h 798"/>
                <a:gd name="T8" fmla="*/ 38 w 239"/>
                <a:gd name="T9" fmla="*/ 571 h 798"/>
                <a:gd name="T10" fmla="*/ 43 w 239"/>
                <a:gd name="T11" fmla="*/ 604 h 798"/>
                <a:gd name="T12" fmla="*/ 49 w 239"/>
                <a:gd name="T13" fmla="*/ 681 h 798"/>
                <a:gd name="T14" fmla="*/ 64 w 239"/>
                <a:gd name="T15" fmla="*/ 710 h 798"/>
                <a:gd name="T16" fmla="*/ 62 w 239"/>
                <a:gd name="T17" fmla="*/ 729 h 798"/>
                <a:gd name="T18" fmla="*/ 38 w 239"/>
                <a:gd name="T19" fmla="*/ 763 h 798"/>
                <a:gd name="T20" fmla="*/ 38 w 239"/>
                <a:gd name="T21" fmla="*/ 781 h 798"/>
                <a:gd name="T22" fmla="*/ 77 w 239"/>
                <a:gd name="T23" fmla="*/ 781 h 798"/>
                <a:gd name="T24" fmla="*/ 93 w 239"/>
                <a:gd name="T25" fmla="*/ 766 h 798"/>
                <a:gd name="T26" fmla="*/ 108 w 239"/>
                <a:gd name="T27" fmla="*/ 759 h 798"/>
                <a:gd name="T28" fmla="*/ 112 w 239"/>
                <a:gd name="T29" fmla="*/ 750 h 798"/>
                <a:gd name="T30" fmla="*/ 110 w 239"/>
                <a:gd name="T31" fmla="*/ 748 h 798"/>
                <a:gd name="T32" fmla="*/ 119 w 239"/>
                <a:gd name="T33" fmla="*/ 729 h 798"/>
                <a:gd name="T34" fmla="*/ 116 w 239"/>
                <a:gd name="T35" fmla="*/ 705 h 798"/>
                <a:gd name="T36" fmla="*/ 108 w 239"/>
                <a:gd name="T37" fmla="*/ 671 h 798"/>
                <a:gd name="T38" fmla="*/ 106 w 239"/>
                <a:gd name="T39" fmla="*/ 610 h 798"/>
                <a:gd name="T40" fmla="*/ 106 w 239"/>
                <a:gd name="T41" fmla="*/ 575 h 798"/>
                <a:gd name="T42" fmla="*/ 123 w 239"/>
                <a:gd name="T43" fmla="*/ 564 h 798"/>
                <a:gd name="T44" fmla="*/ 147 w 239"/>
                <a:gd name="T45" fmla="*/ 632 h 798"/>
                <a:gd name="T46" fmla="*/ 159 w 239"/>
                <a:gd name="T47" fmla="*/ 697 h 798"/>
                <a:gd name="T48" fmla="*/ 164 w 239"/>
                <a:gd name="T49" fmla="*/ 720 h 798"/>
                <a:gd name="T50" fmla="*/ 168 w 239"/>
                <a:gd name="T51" fmla="*/ 748 h 798"/>
                <a:gd name="T52" fmla="*/ 175 w 239"/>
                <a:gd name="T53" fmla="*/ 766 h 798"/>
                <a:gd name="T54" fmla="*/ 196 w 239"/>
                <a:gd name="T55" fmla="*/ 794 h 798"/>
                <a:gd name="T56" fmla="*/ 239 w 239"/>
                <a:gd name="T57" fmla="*/ 794 h 798"/>
                <a:gd name="T58" fmla="*/ 224 w 239"/>
                <a:gd name="T59" fmla="*/ 763 h 798"/>
                <a:gd name="T60" fmla="*/ 225 w 239"/>
                <a:gd name="T61" fmla="*/ 733 h 798"/>
                <a:gd name="T62" fmla="*/ 216 w 239"/>
                <a:gd name="T63" fmla="*/ 720 h 798"/>
                <a:gd name="T64" fmla="*/ 211 w 239"/>
                <a:gd name="T65" fmla="*/ 684 h 798"/>
                <a:gd name="T66" fmla="*/ 214 w 239"/>
                <a:gd name="T67" fmla="*/ 629 h 798"/>
                <a:gd name="T68" fmla="*/ 211 w 239"/>
                <a:gd name="T69" fmla="*/ 603 h 798"/>
                <a:gd name="T70" fmla="*/ 212 w 239"/>
                <a:gd name="T71" fmla="*/ 565 h 798"/>
                <a:gd name="T72" fmla="*/ 207 w 239"/>
                <a:gd name="T73" fmla="*/ 521 h 798"/>
                <a:gd name="T74" fmla="*/ 209 w 239"/>
                <a:gd name="T75" fmla="*/ 491 h 798"/>
                <a:gd name="T76" fmla="*/ 211 w 239"/>
                <a:gd name="T77" fmla="*/ 428 h 798"/>
                <a:gd name="T78" fmla="*/ 205 w 239"/>
                <a:gd name="T79" fmla="*/ 402 h 798"/>
                <a:gd name="T80" fmla="*/ 199 w 239"/>
                <a:gd name="T81" fmla="*/ 387 h 798"/>
                <a:gd name="T82" fmla="*/ 196 w 239"/>
                <a:gd name="T83" fmla="*/ 329 h 798"/>
                <a:gd name="T84" fmla="*/ 198 w 239"/>
                <a:gd name="T85" fmla="*/ 260 h 798"/>
                <a:gd name="T86" fmla="*/ 205 w 239"/>
                <a:gd name="T87" fmla="*/ 156 h 798"/>
                <a:gd name="T88" fmla="*/ 175 w 239"/>
                <a:gd name="T89" fmla="*/ 123 h 798"/>
                <a:gd name="T90" fmla="*/ 132 w 239"/>
                <a:gd name="T91" fmla="*/ 108 h 798"/>
                <a:gd name="T92" fmla="*/ 118 w 239"/>
                <a:gd name="T93" fmla="*/ 48 h 798"/>
                <a:gd name="T94" fmla="*/ 90 w 239"/>
                <a:gd name="T95" fmla="*/ 5 h 798"/>
                <a:gd name="T96" fmla="*/ 56 w 239"/>
                <a:gd name="T97" fmla="*/ 2 h 798"/>
                <a:gd name="T98" fmla="*/ 39 w 239"/>
                <a:gd name="T99" fmla="*/ 11 h 798"/>
                <a:gd name="T100" fmla="*/ 28 w 239"/>
                <a:gd name="T101" fmla="*/ 54 h 798"/>
                <a:gd name="T102" fmla="*/ 69 w 239"/>
                <a:gd name="T103" fmla="*/ 111 h 798"/>
                <a:gd name="T104" fmla="*/ 62 w 239"/>
                <a:gd name="T105" fmla="*/ 134 h 798"/>
                <a:gd name="T106" fmla="*/ 32 w 239"/>
                <a:gd name="T107" fmla="*/ 156 h 798"/>
                <a:gd name="T108" fmla="*/ 13 w 239"/>
                <a:gd name="T109" fmla="*/ 173 h 798"/>
                <a:gd name="T110" fmla="*/ 8 w 239"/>
                <a:gd name="T111" fmla="*/ 204 h 798"/>
                <a:gd name="T112" fmla="*/ 0 w 239"/>
                <a:gd name="T113" fmla="*/ 262 h 798"/>
                <a:gd name="T114" fmla="*/ 192 w 239"/>
                <a:gd name="T115" fmla="*/ 366 h 798"/>
                <a:gd name="T116" fmla="*/ 194 w 239"/>
                <a:gd name="T117" fmla="*/ 361 h 798"/>
                <a:gd name="T118" fmla="*/ 196 w 239"/>
                <a:gd name="T119" fmla="*/ 361 h 798"/>
                <a:gd name="T120" fmla="*/ 114 w 239"/>
                <a:gd name="T121" fmla="*/ 65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798">
                  <a:moveTo>
                    <a:pt x="4" y="281"/>
                  </a:moveTo>
                  <a:lnTo>
                    <a:pt x="4" y="281"/>
                  </a:lnTo>
                  <a:lnTo>
                    <a:pt x="8" y="288"/>
                  </a:lnTo>
                  <a:lnTo>
                    <a:pt x="10" y="292"/>
                  </a:lnTo>
                  <a:lnTo>
                    <a:pt x="12" y="294"/>
                  </a:lnTo>
                  <a:lnTo>
                    <a:pt x="12" y="294"/>
                  </a:lnTo>
                  <a:lnTo>
                    <a:pt x="17" y="296"/>
                  </a:lnTo>
                  <a:lnTo>
                    <a:pt x="25" y="296"/>
                  </a:lnTo>
                  <a:lnTo>
                    <a:pt x="41" y="294"/>
                  </a:lnTo>
                  <a:lnTo>
                    <a:pt x="41" y="294"/>
                  </a:lnTo>
                  <a:lnTo>
                    <a:pt x="36" y="309"/>
                  </a:lnTo>
                  <a:lnTo>
                    <a:pt x="30" y="324"/>
                  </a:lnTo>
                  <a:lnTo>
                    <a:pt x="30" y="324"/>
                  </a:lnTo>
                  <a:lnTo>
                    <a:pt x="26" y="346"/>
                  </a:lnTo>
                  <a:lnTo>
                    <a:pt x="25" y="370"/>
                  </a:lnTo>
                  <a:lnTo>
                    <a:pt x="25" y="370"/>
                  </a:lnTo>
                  <a:lnTo>
                    <a:pt x="25" y="379"/>
                  </a:lnTo>
                  <a:lnTo>
                    <a:pt x="25" y="385"/>
                  </a:lnTo>
                  <a:lnTo>
                    <a:pt x="25" y="385"/>
                  </a:lnTo>
                  <a:lnTo>
                    <a:pt x="25" y="394"/>
                  </a:lnTo>
                  <a:lnTo>
                    <a:pt x="21" y="402"/>
                  </a:lnTo>
                  <a:lnTo>
                    <a:pt x="19" y="409"/>
                  </a:lnTo>
                  <a:lnTo>
                    <a:pt x="21" y="417"/>
                  </a:lnTo>
                  <a:lnTo>
                    <a:pt x="21" y="417"/>
                  </a:lnTo>
                  <a:lnTo>
                    <a:pt x="17" y="418"/>
                  </a:lnTo>
                  <a:lnTo>
                    <a:pt x="17" y="422"/>
                  </a:lnTo>
                  <a:lnTo>
                    <a:pt x="19" y="426"/>
                  </a:lnTo>
                  <a:lnTo>
                    <a:pt x="23" y="430"/>
                  </a:lnTo>
                  <a:lnTo>
                    <a:pt x="23" y="430"/>
                  </a:lnTo>
                  <a:lnTo>
                    <a:pt x="21" y="457"/>
                  </a:lnTo>
                  <a:lnTo>
                    <a:pt x="23" y="484"/>
                  </a:lnTo>
                  <a:lnTo>
                    <a:pt x="23" y="484"/>
                  </a:lnTo>
                  <a:lnTo>
                    <a:pt x="26" y="504"/>
                  </a:lnTo>
                  <a:lnTo>
                    <a:pt x="30" y="524"/>
                  </a:lnTo>
                  <a:lnTo>
                    <a:pt x="30" y="524"/>
                  </a:lnTo>
                  <a:lnTo>
                    <a:pt x="32" y="539"/>
                  </a:lnTo>
                  <a:lnTo>
                    <a:pt x="32" y="539"/>
                  </a:lnTo>
                  <a:lnTo>
                    <a:pt x="34" y="556"/>
                  </a:lnTo>
                  <a:lnTo>
                    <a:pt x="38" y="571"/>
                  </a:lnTo>
                  <a:lnTo>
                    <a:pt x="38" y="571"/>
                  </a:lnTo>
                  <a:lnTo>
                    <a:pt x="41" y="580"/>
                  </a:lnTo>
                  <a:lnTo>
                    <a:pt x="41" y="580"/>
                  </a:lnTo>
                  <a:lnTo>
                    <a:pt x="41" y="586"/>
                  </a:lnTo>
                  <a:lnTo>
                    <a:pt x="41" y="586"/>
                  </a:lnTo>
                  <a:lnTo>
                    <a:pt x="41" y="593"/>
                  </a:lnTo>
                  <a:lnTo>
                    <a:pt x="41" y="593"/>
                  </a:lnTo>
                  <a:lnTo>
                    <a:pt x="41" y="599"/>
                  </a:lnTo>
                  <a:lnTo>
                    <a:pt x="43" y="604"/>
                  </a:lnTo>
                  <a:lnTo>
                    <a:pt x="45" y="614"/>
                  </a:lnTo>
                  <a:lnTo>
                    <a:pt x="45" y="614"/>
                  </a:lnTo>
                  <a:lnTo>
                    <a:pt x="49" y="632"/>
                  </a:lnTo>
                  <a:lnTo>
                    <a:pt x="49" y="653"/>
                  </a:lnTo>
                  <a:lnTo>
                    <a:pt x="49" y="653"/>
                  </a:lnTo>
                  <a:lnTo>
                    <a:pt x="49" y="668"/>
                  </a:lnTo>
                  <a:lnTo>
                    <a:pt x="49" y="668"/>
                  </a:lnTo>
                  <a:lnTo>
                    <a:pt x="49" y="681"/>
                  </a:lnTo>
                  <a:lnTo>
                    <a:pt x="51" y="694"/>
                  </a:lnTo>
                  <a:lnTo>
                    <a:pt x="51" y="694"/>
                  </a:lnTo>
                  <a:lnTo>
                    <a:pt x="49" y="697"/>
                  </a:lnTo>
                  <a:lnTo>
                    <a:pt x="51" y="699"/>
                  </a:lnTo>
                  <a:lnTo>
                    <a:pt x="54" y="705"/>
                  </a:lnTo>
                  <a:lnTo>
                    <a:pt x="67" y="710"/>
                  </a:lnTo>
                  <a:lnTo>
                    <a:pt x="67" y="710"/>
                  </a:lnTo>
                  <a:lnTo>
                    <a:pt x="64" y="710"/>
                  </a:lnTo>
                  <a:lnTo>
                    <a:pt x="62" y="710"/>
                  </a:lnTo>
                  <a:lnTo>
                    <a:pt x="62" y="710"/>
                  </a:lnTo>
                  <a:lnTo>
                    <a:pt x="58" y="714"/>
                  </a:lnTo>
                  <a:lnTo>
                    <a:pt x="56" y="718"/>
                  </a:lnTo>
                  <a:lnTo>
                    <a:pt x="56" y="724"/>
                  </a:lnTo>
                  <a:lnTo>
                    <a:pt x="56" y="727"/>
                  </a:lnTo>
                  <a:lnTo>
                    <a:pt x="56" y="727"/>
                  </a:lnTo>
                  <a:lnTo>
                    <a:pt x="62" y="729"/>
                  </a:lnTo>
                  <a:lnTo>
                    <a:pt x="65" y="731"/>
                  </a:lnTo>
                  <a:lnTo>
                    <a:pt x="65" y="731"/>
                  </a:lnTo>
                  <a:lnTo>
                    <a:pt x="64" y="737"/>
                  </a:lnTo>
                  <a:lnTo>
                    <a:pt x="64" y="737"/>
                  </a:lnTo>
                  <a:lnTo>
                    <a:pt x="51" y="750"/>
                  </a:lnTo>
                  <a:lnTo>
                    <a:pt x="51" y="750"/>
                  </a:lnTo>
                  <a:lnTo>
                    <a:pt x="43" y="755"/>
                  </a:lnTo>
                  <a:lnTo>
                    <a:pt x="38" y="763"/>
                  </a:lnTo>
                  <a:lnTo>
                    <a:pt x="38" y="763"/>
                  </a:lnTo>
                  <a:lnTo>
                    <a:pt x="38" y="763"/>
                  </a:lnTo>
                  <a:lnTo>
                    <a:pt x="36" y="770"/>
                  </a:lnTo>
                  <a:lnTo>
                    <a:pt x="36" y="777"/>
                  </a:lnTo>
                  <a:lnTo>
                    <a:pt x="36" y="777"/>
                  </a:lnTo>
                  <a:lnTo>
                    <a:pt x="36" y="779"/>
                  </a:lnTo>
                  <a:lnTo>
                    <a:pt x="36" y="779"/>
                  </a:lnTo>
                  <a:lnTo>
                    <a:pt x="38" y="781"/>
                  </a:lnTo>
                  <a:lnTo>
                    <a:pt x="38" y="781"/>
                  </a:lnTo>
                  <a:lnTo>
                    <a:pt x="43" y="783"/>
                  </a:lnTo>
                  <a:lnTo>
                    <a:pt x="51" y="785"/>
                  </a:lnTo>
                  <a:lnTo>
                    <a:pt x="65" y="783"/>
                  </a:lnTo>
                  <a:lnTo>
                    <a:pt x="65" y="783"/>
                  </a:lnTo>
                  <a:lnTo>
                    <a:pt x="69" y="783"/>
                  </a:lnTo>
                  <a:lnTo>
                    <a:pt x="69" y="783"/>
                  </a:lnTo>
                  <a:lnTo>
                    <a:pt x="77" y="781"/>
                  </a:lnTo>
                  <a:lnTo>
                    <a:pt x="80" y="777"/>
                  </a:lnTo>
                  <a:lnTo>
                    <a:pt x="80" y="777"/>
                  </a:lnTo>
                  <a:lnTo>
                    <a:pt x="84" y="776"/>
                  </a:lnTo>
                  <a:lnTo>
                    <a:pt x="84" y="772"/>
                  </a:lnTo>
                  <a:lnTo>
                    <a:pt x="84" y="772"/>
                  </a:lnTo>
                  <a:lnTo>
                    <a:pt x="84" y="772"/>
                  </a:lnTo>
                  <a:lnTo>
                    <a:pt x="90" y="768"/>
                  </a:lnTo>
                  <a:lnTo>
                    <a:pt x="93" y="766"/>
                  </a:lnTo>
                  <a:lnTo>
                    <a:pt x="105" y="763"/>
                  </a:lnTo>
                  <a:lnTo>
                    <a:pt x="105" y="763"/>
                  </a:lnTo>
                  <a:lnTo>
                    <a:pt x="105" y="763"/>
                  </a:lnTo>
                  <a:lnTo>
                    <a:pt x="105" y="763"/>
                  </a:lnTo>
                  <a:lnTo>
                    <a:pt x="108" y="761"/>
                  </a:lnTo>
                  <a:lnTo>
                    <a:pt x="110" y="761"/>
                  </a:lnTo>
                  <a:lnTo>
                    <a:pt x="110" y="761"/>
                  </a:lnTo>
                  <a:lnTo>
                    <a:pt x="108" y="759"/>
                  </a:lnTo>
                  <a:lnTo>
                    <a:pt x="110" y="757"/>
                  </a:lnTo>
                  <a:lnTo>
                    <a:pt x="110" y="757"/>
                  </a:lnTo>
                  <a:lnTo>
                    <a:pt x="110" y="751"/>
                  </a:lnTo>
                  <a:lnTo>
                    <a:pt x="110" y="751"/>
                  </a:lnTo>
                  <a:lnTo>
                    <a:pt x="110" y="751"/>
                  </a:lnTo>
                  <a:lnTo>
                    <a:pt x="110" y="751"/>
                  </a:lnTo>
                  <a:lnTo>
                    <a:pt x="110" y="750"/>
                  </a:lnTo>
                  <a:lnTo>
                    <a:pt x="112" y="750"/>
                  </a:lnTo>
                  <a:lnTo>
                    <a:pt x="112" y="750"/>
                  </a:lnTo>
                  <a:lnTo>
                    <a:pt x="112" y="750"/>
                  </a:lnTo>
                  <a:lnTo>
                    <a:pt x="112" y="750"/>
                  </a:lnTo>
                  <a:lnTo>
                    <a:pt x="112" y="750"/>
                  </a:lnTo>
                  <a:lnTo>
                    <a:pt x="112" y="748"/>
                  </a:lnTo>
                  <a:lnTo>
                    <a:pt x="110" y="748"/>
                  </a:lnTo>
                  <a:lnTo>
                    <a:pt x="110" y="748"/>
                  </a:lnTo>
                  <a:lnTo>
                    <a:pt x="110" y="748"/>
                  </a:lnTo>
                  <a:lnTo>
                    <a:pt x="110" y="746"/>
                  </a:lnTo>
                  <a:lnTo>
                    <a:pt x="110" y="742"/>
                  </a:lnTo>
                  <a:lnTo>
                    <a:pt x="110" y="742"/>
                  </a:lnTo>
                  <a:lnTo>
                    <a:pt x="110" y="738"/>
                  </a:lnTo>
                  <a:lnTo>
                    <a:pt x="110" y="738"/>
                  </a:lnTo>
                  <a:lnTo>
                    <a:pt x="114" y="735"/>
                  </a:lnTo>
                  <a:lnTo>
                    <a:pt x="119" y="729"/>
                  </a:lnTo>
                  <a:lnTo>
                    <a:pt x="119" y="729"/>
                  </a:lnTo>
                  <a:lnTo>
                    <a:pt x="121" y="724"/>
                  </a:lnTo>
                  <a:lnTo>
                    <a:pt x="123" y="716"/>
                  </a:lnTo>
                  <a:lnTo>
                    <a:pt x="123" y="716"/>
                  </a:lnTo>
                  <a:lnTo>
                    <a:pt x="119" y="714"/>
                  </a:lnTo>
                  <a:lnTo>
                    <a:pt x="116" y="712"/>
                  </a:lnTo>
                  <a:lnTo>
                    <a:pt x="108" y="709"/>
                  </a:lnTo>
                  <a:lnTo>
                    <a:pt x="108" y="709"/>
                  </a:lnTo>
                  <a:lnTo>
                    <a:pt x="116" y="705"/>
                  </a:lnTo>
                  <a:lnTo>
                    <a:pt x="119" y="701"/>
                  </a:lnTo>
                  <a:lnTo>
                    <a:pt x="121" y="697"/>
                  </a:lnTo>
                  <a:lnTo>
                    <a:pt x="121" y="697"/>
                  </a:lnTo>
                  <a:lnTo>
                    <a:pt x="119" y="688"/>
                  </a:lnTo>
                  <a:lnTo>
                    <a:pt x="116" y="681"/>
                  </a:lnTo>
                  <a:lnTo>
                    <a:pt x="116" y="681"/>
                  </a:lnTo>
                  <a:lnTo>
                    <a:pt x="112" y="677"/>
                  </a:lnTo>
                  <a:lnTo>
                    <a:pt x="108" y="671"/>
                  </a:lnTo>
                  <a:lnTo>
                    <a:pt x="108" y="671"/>
                  </a:lnTo>
                  <a:lnTo>
                    <a:pt x="106" y="666"/>
                  </a:lnTo>
                  <a:lnTo>
                    <a:pt x="106" y="657"/>
                  </a:lnTo>
                  <a:lnTo>
                    <a:pt x="106" y="638"/>
                  </a:lnTo>
                  <a:lnTo>
                    <a:pt x="106" y="638"/>
                  </a:lnTo>
                  <a:lnTo>
                    <a:pt x="108" y="623"/>
                  </a:lnTo>
                  <a:lnTo>
                    <a:pt x="106" y="610"/>
                  </a:lnTo>
                  <a:lnTo>
                    <a:pt x="106" y="610"/>
                  </a:lnTo>
                  <a:lnTo>
                    <a:pt x="106" y="604"/>
                  </a:lnTo>
                  <a:lnTo>
                    <a:pt x="106" y="604"/>
                  </a:lnTo>
                  <a:lnTo>
                    <a:pt x="106" y="593"/>
                  </a:lnTo>
                  <a:lnTo>
                    <a:pt x="106" y="593"/>
                  </a:lnTo>
                  <a:lnTo>
                    <a:pt x="105" y="588"/>
                  </a:lnTo>
                  <a:lnTo>
                    <a:pt x="105" y="580"/>
                  </a:lnTo>
                  <a:lnTo>
                    <a:pt x="105" y="580"/>
                  </a:lnTo>
                  <a:lnTo>
                    <a:pt x="106" y="575"/>
                  </a:lnTo>
                  <a:lnTo>
                    <a:pt x="106" y="571"/>
                  </a:lnTo>
                  <a:lnTo>
                    <a:pt x="105" y="567"/>
                  </a:lnTo>
                  <a:lnTo>
                    <a:pt x="105" y="567"/>
                  </a:lnTo>
                  <a:lnTo>
                    <a:pt x="112" y="556"/>
                  </a:lnTo>
                  <a:lnTo>
                    <a:pt x="114" y="550"/>
                  </a:lnTo>
                  <a:lnTo>
                    <a:pt x="116" y="543"/>
                  </a:lnTo>
                  <a:lnTo>
                    <a:pt x="116" y="543"/>
                  </a:lnTo>
                  <a:lnTo>
                    <a:pt x="123" y="564"/>
                  </a:lnTo>
                  <a:lnTo>
                    <a:pt x="132" y="582"/>
                  </a:lnTo>
                  <a:lnTo>
                    <a:pt x="132" y="582"/>
                  </a:lnTo>
                  <a:lnTo>
                    <a:pt x="136" y="599"/>
                  </a:lnTo>
                  <a:lnTo>
                    <a:pt x="142" y="616"/>
                  </a:lnTo>
                  <a:lnTo>
                    <a:pt x="142" y="616"/>
                  </a:lnTo>
                  <a:lnTo>
                    <a:pt x="145" y="625"/>
                  </a:lnTo>
                  <a:lnTo>
                    <a:pt x="145" y="625"/>
                  </a:lnTo>
                  <a:lnTo>
                    <a:pt x="147" y="632"/>
                  </a:lnTo>
                  <a:lnTo>
                    <a:pt x="147" y="632"/>
                  </a:lnTo>
                  <a:lnTo>
                    <a:pt x="149" y="645"/>
                  </a:lnTo>
                  <a:lnTo>
                    <a:pt x="151" y="660"/>
                  </a:lnTo>
                  <a:lnTo>
                    <a:pt x="151" y="660"/>
                  </a:lnTo>
                  <a:lnTo>
                    <a:pt x="151" y="673"/>
                  </a:lnTo>
                  <a:lnTo>
                    <a:pt x="155" y="686"/>
                  </a:lnTo>
                  <a:lnTo>
                    <a:pt x="155" y="686"/>
                  </a:lnTo>
                  <a:lnTo>
                    <a:pt x="159" y="697"/>
                  </a:lnTo>
                  <a:lnTo>
                    <a:pt x="162" y="709"/>
                  </a:lnTo>
                  <a:lnTo>
                    <a:pt x="162" y="709"/>
                  </a:lnTo>
                  <a:lnTo>
                    <a:pt x="170" y="712"/>
                  </a:lnTo>
                  <a:lnTo>
                    <a:pt x="172" y="714"/>
                  </a:lnTo>
                  <a:lnTo>
                    <a:pt x="175" y="718"/>
                  </a:lnTo>
                  <a:lnTo>
                    <a:pt x="175" y="718"/>
                  </a:lnTo>
                  <a:lnTo>
                    <a:pt x="170" y="720"/>
                  </a:lnTo>
                  <a:lnTo>
                    <a:pt x="164" y="720"/>
                  </a:lnTo>
                  <a:lnTo>
                    <a:pt x="160" y="722"/>
                  </a:lnTo>
                  <a:lnTo>
                    <a:pt x="159" y="725"/>
                  </a:lnTo>
                  <a:lnTo>
                    <a:pt x="159" y="725"/>
                  </a:lnTo>
                  <a:lnTo>
                    <a:pt x="160" y="733"/>
                  </a:lnTo>
                  <a:lnTo>
                    <a:pt x="162" y="738"/>
                  </a:lnTo>
                  <a:lnTo>
                    <a:pt x="162" y="738"/>
                  </a:lnTo>
                  <a:lnTo>
                    <a:pt x="164" y="744"/>
                  </a:lnTo>
                  <a:lnTo>
                    <a:pt x="168" y="748"/>
                  </a:lnTo>
                  <a:lnTo>
                    <a:pt x="168" y="748"/>
                  </a:lnTo>
                  <a:lnTo>
                    <a:pt x="172" y="753"/>
                  </a:lnTo>
                  <a:lnTo>
                    <a:pt x="173" y="757"/>
                  </a:lnTo>
                  <a:lnTo>
                    <a:pt x="177" y="759"/>
                  </a:lnTo>
                  <a:lnTo>
                    <a:pt x="177" y="759"/>
                  </a:lnTo>
                  <a:lnTo>
                    <a:pt x="175" y="761"/>
                  </a:lnTo>
                  <a:lnTo>
                    <a:pt x="177" y="764"/>
                  </a:lnTo>
                  <a:lnTo>
                    <a:pt x="175" y="766"/>
                  </a:lnTo>
                  <a:lnTo>
                    <a:pt x="175" y="766"/>
                  </a:lnTo>
                  <a:lnTo>
                    <a:pt x="179" y="770"/>
                  </a:lnTo>
                  <a:lnTo>
                    <a:pt x="185" y="776"/>
                  </a:lnTo>
                  <a:lnTo>
                    <a:pt x="190" y="789"/>
                  </a:lnTo>
                  <a:lnTo>
                    <a:pt x="190" y="789"/>
                  </a:lnTo>
                  <a:lnTo>
                    <a:pt x="192" y="792"/>
                  </a:lnTo>
                  <a:lnTo>
                    <a:pt x="196" y="794"/>
                  </a:lnTo>
                  <a:lnTo>
                    <a:pt x="196" y="794"/>
                  </a:lnTo>
                  <a:lnTo>
                    <a:pt x="201" y="798"/>
                  </a:lnTo>
                  <a:lnTo>
                    <a:pt x="201" y="798"/>
                  </a:lnTo>
                  <a:lnTo>
                    <a:pt x="220" y="798"/>
                  </a:lnTo>
                  <a:lnTo>
                    <a:pt x="237" y="796"/>
                  </a:lnTo>
                  <a:lnTo>
                    <a:pt x="237" y="796"/>
                  </a:lnTo>
                  <a:lnTo>
                    <a:pt x="239" y="794"/>
                  </a:lnTo>
                  <a:lnTo>
                    <a:pt x="239" y="794"/>
                  </a:lnTo>
                  <a:lnTo>
                    <a:pt x="239" y="794"/>
                  </a:lnTo>
                  <a:lnTo>
                    <a:pt x="239" y="787"/>
                  </a:lnTo>
                  <a:lnTo>
                    <a:pt x="239" y="783"/>
                  </a:lnTo>
                  <a:lnTo>
                    <a:pt x="237" y="781"/>
                  </a:lnTo>
                  <a:lnTo>
                    <a:pt x="237" y="779"/>
                  </a:lnTo>
                  <a:lnTo>
                    <a:pt x="237" y="779"/>
                  </a:lnTo>
                  <a:lnTo>
                    <a:pt x="235" y="774"/>
                  </a:lnTo>
                  <a:lnTo>
                    <a:pt x="231" y="770"/>
                  </a:lnTo>
                  <a:lnTo>
                    <a:pt x="224" y="763"/>
                  </a:lnTo>
                  <a:lnTo>
                    <a:pt x="224" y="763"/>
                  </a:lnTo>
                  <a:lnTo>
                    <a:pt x="220" y="751"/>
                  </a:lnTo>
                  <a:lnTo>
                    <a:pt x="220" y="751"/>
                  </a:lnTo>
                  <a:lnTo>
                    <a:pt x="222" y="748"/>
                  </a:lnTo>
                  <a:lnTo>
                    <a:pt x="224" y="742"/>
                  </a:lnTo>
                  <a:lnTo>
                    <a:pt x="225" y="738"/>
                  </a:lnTo>
                  <a:lnTo>
                    <a:pt x="225" y="733"/>
                  </a:lnTo>
                  <a:lnTo>
                    <a:pt x="225" y="733"/>
                  </a:lnTo>
                  <a:lnTo>
                    <a:pt x="225" y="729"/>
                  </a:lnTo>
                  <a:lnTo>
                    <a:pt x="225" y="725"/>
                  </a:lnTo>
                  <a:lnTo>
                    <a:pt x="225" y="722"/>
                  </a:lnTo>
                  <a:lnTo>
                    <a:pt x="222" y="720"/>
                  </a:lnTo>
                  <a:lnTo>
                    <a:pt x="222" y="720"/>
                  </a:lnTo>
                  <a:lnTo>
                    <a:pt x="218" y="720"/>
                  </a:lnTo>
                  <a:lnTo>
                    <a:pt x="216" y="720"/>
                  </a:lnTo>
                  <a:lnTo>
                    <a:pt x="216" y="720"/>
                  </a:lnTo>
                  <a:lnTo>
                    <a:pt x="218" y="716"/>
                  </a:lnTo>
                  <a:lnTo>
                    <a:pt x="218" y="712"/>
                  </a:lnTo>
                  <a:lnTo>
                    <a:pt x="214" y="705"/>
                  </a:lnTo>
                  <a:lnTo>
                    <a:pt x="214" y="705"/>
                  </a:lnTo>
                  <a:lnTo>
                    <a:pt x="212" y="694"/>
                  </a:lnTo>
                  <a:lnTo>
                    <a:pt x="212" y="694"/>
                  </a:lnTo>
                  <a:lnTo>
                    <a:pt x="211" y="684"/>
                  </a:lnTo>
                  <a:lnTo>
                    <a:pt x="211" y="684"/>
                  </a:lnTo>
                  <a:lnTo>
                    <a:pt x="212" y="679"/>
                  </a:lnTo>
                  <a:lnTo>
                    <a:pt x="212" y="679"/>
                  </a:lnTo>
                  <a:lnTo>
                    <a:pt x="216" y="670"/>
                  </a:lnTo>
                  <a:lnTo>
                    <a:pt x="218" y="660"/>
                  </a:lnTo>
                  <a:lnTo>
                    <a:pt x="218" y="640"/>
                  </a:lnTo>
                  <a:lnTo>
                    <a:pt x="218" y="640"/>
                  </a:lnTo>
                  <a:lnTo>
                    <a:pt x="216" y="634"/>
                  </a:lnTo>
                  <a:lnTo>
                    <a:pt x="214" y="629"/>
                  </a:lnTo>
                  <a:lnTo>
                    <a:pt x="214" y="629"/>
                  </a:lnTo>
                  <a:lnTo>
                    <a:pt x="216" y="625"/>
                  </a:lnTo>
                  <a:lnTo>
                    <a:pt x="214" y="621"/>
                  </a:lnTo>
                  <a:lnTo>
                    <a:pt x="212" y="612"/>
                  </a:lnTo>
                  <a:lnTo>
                    <a:pt x="212" y="612"/>
                  </a:lnTo>
                  <a:lnTo>
                    <a:pt x="212" y="606"/>
                  </a:lnTo>
                  <a:lnTo>
                    <a:pt x="212" y="606"/>
                  </a:lnTo>
                  <a:lnTo>
                    <a:pt x="211" y="603"/>
                  </a:lnTo>
                  <a:lnTo>
                    <a:pt x="209" y="597"/>
                  </a:lnTo>
                  <a:lnTo>
                    <a:pt x="209" y="597"/>
                  </a:lnTo>
                  <a:lnTo>
                    <a:pt x="211" y="591"/>
                  </a:lnTo>
                  <a:lnTo>
                    <a:pt x="211" y="588"/>
                  </a:lnTo>
                  <a:lnTo>
                    <a:pt x="209" y="582"/>
                  </a:lnTo>
                  <a:lnTo>
                    <a:pt x="207" y="578"/>
                  </a:lnTo>
                  <a:lnTo>
                    <a:pt x="207" y="578"/>
                  </a:lnTo>
                  <a:lnTo>
                    <a:pt x="212" y="565"/>
                  </a:lnTo>
                  <a:lnTo>
                    <a:pt x="212" y="565"/>
                  </a:lnTo>
                  <a:lnTo>
                    <a:pt x="209" y="562"/>
                  </a:lnTo>
                  <a:lnTo>
                    <a:pt x="209" y="562"/>
                  </a:lnTo>
                  <a:lnTo>
                    <a:pt x="209" y="552"/>
                  </a:lnTo>
                  <a:lnTo>
                    <a:pt x="209" y="545"/>
                  </a:lnTo>
                  <a:lnTo>
                    <a:pt x="207" y="528"/>
                  </a:lnTo>
                  <a:lnTo>
                    <a:pt x="207" y="528"/>
                  </a:lnTo>
                  <a:lnTo>
                    <a:pt x="207" y="521"/>
                  </a:lnTo>
                  <a:lnTo>
                    <a:pt x="209" y="511"/>
                  </a:lnTo>
                  <a:lnTo>
                    <a:pt x="209" y="511"/>
                  </a:lnTo>
                  <a:lnTo>
                    <a:pt x="207" y="508"/>
                  </a:lnTo>
                  <a:lnTo>
                    <a:pt x="207" y="508"/>
                  </a:lnTo>
                  <a:lnTo>
                    <a:pt x="207" y="504"/>
                  </a:lnTo>
                  <a:lnTo>
                    <a:pt x="209" y="498"/>
                  </a:lnTo>
                  <a:lnTo>
                    <a:pt x="209" y="498"/>
                  </a:lnTo>
                  <a:lnTo>
                    <a:pt x="209" y="491"/>
                  </a:lnTo>
                  <a:lnTo>
                    <a:pt x="207" y="482"/>
                  </a:lnTo>
                  <a:lnTo>
                    <a:pt x="203" y="474"/>
                  </a:lnTo>
                  <a:lnTo>
                    <a:pt x="201" y="465"/>
                  </a:lnTo>
                  <a:lnTo>
                    <a:pt x="201" y="465"/>
                  </a:lnTo>
                  <a:lnTo>
                    <a:pt x="199" y="435"/>
                  </a:lnTo>
                  <a:lnTo>
                    <a:pt x="199" y="435"/>
                  </a:lnTo>
                  <a:lnTo>
                    <a:pt x="203" y="431"/>
                  </a:lnTo>
                  <a:lnTo>
                    <a:pt x="211" y="428"/>
                  </a:lnTo>
                  <a:lnTo>
                    <a:pt x="211" y="428"/>
                  </a:lnTo>
                  <a:lnTo>
                    <a:pt x="205" y="405"/>
                  </a:lnTo>
                  <a:lnTo>
                    <a:pt x="205" y="405"/>
                  </a:lnTo>
                  <a:lnTo>
                    <a:pt x="205" y="402"/>
                  </a:lnTo>
                  <a:lnTo>
                    <a:pt x="205" y="402"/>
                  </a:lnTo>
                  <a:lnTo>
                    <a:pt x="205" y="402"/>
                  </a:lnTo>
                  <a:lnTo>
                    <a:pt x="205" y="402"/>
                  </a:lnTo>
                  <a:lnTo>
                    <a:pt x="205" y="402"/>
                  </a:lnTo>
                  <a:lnTo>
                    <a:pt x="201" y="394"/>
                  </a:lnTo>
                  <a:lnTo>
                    <a:pt x="201" y="394"/>
                  </a:lnTo>
                  <a:lnTo>
                    <a:pt x="201" y="390"/>
                  </a:lnTo>
                  <a:lnTo>
                    <a:pt x="201" y="389"/>
                  </a:lnTo>
                  <a:lnTo>
                    <a:pt x="201" y="389"/>
                  </a:lnTo>
                  <a:lnTo>
                    <a:pt x="201" y="389"/>
                  </a:lnTo>
                  <a:lnTo>
                    <a:pt x="199" y="387"/>
                  </a:lnTo>
                  <a:lnTo>
                    <a:pt x="199" y="387"/>
                  </a:lnTo>
                  <a:lnTo>
                    <a:pt x="199" y="387"/>
                  </a:lnTo>
                  <a:lnTo>
                    <a:pt x="198" y="374"/>
                  </a:lnTo>
                  <a:lnTo>
                    <a:pt x="196" y="359"/>
                  </a:lnTo>
                  <a:lnTo>
                    <a:pt x="196" y="359"/>
                  </a:lnTo>
                  <a:lnTo>
                    <a:pt x="196" y="351"/>
                  </a:lnTo>
                  <a:lnTo>
                    <a:pt x="196" y="351"/>
                  </a:lnTo>
                  <a:lnTo>
                    <a:pt x="196" y="342"/>
                  </a:lnTo>
                  <a:lnTo>
                    <a:pt x="196" y="329"/>
                  </a:lnTo>
                  <a:lnTo>
                    <a:pt x="196" y="329"/>
                  </a:lnTo>
                  <a:lnTo>
                    <a:pt x="194" y="307"/>
                  </a:lnTo>
                  <a:lnTo>
                    <a:pt x="188" y="284"/>
                  </a:lnTo>
                  <a:lnTo>
                    <a:pt x="188" y="284"/>
                  </a:lnTo>
                  <a:lnTo>
                    <a:pt x="190" y="279"/>
                  </a:lnTo>
                  <a:lnTo>
                    <a:pt x="190" y="279"/>
                  </a:lnTo>
                  <a:lnTo>
                    <a:pt x="196" y="271"/>
                  </a:lnTo>
                  <a:lnTo>
                    <a:pt x="198" y="260"/>
                  </a:lnTo>
                  <a:lnTo>
                    <a:pt x="201" y="236"/>
                  </a:lnTo>
                  <a:lnTo>
                    <a:pt x="201" y="236"/>
                  </a:lnTo>
                  <a:lnTo>
                    <a:pt x="207" y="206"/>
                  </a:lnTo>
                  <a:lnTo>
                    <a:pt x="207" y="206"/>
                  </a:lnTo>
                  <a:lnTo>
                    <a:pt x="207" y="197"/>
                  </a:lnTo>
                  <a:lnTo>
                    <a:pt x="207" y="197"/>
                  </a:lnTo>
                  <a:lnTo>
                    <a:pt x="207" y="177"/>
                  </a:lnTo>
                  <a:lnTo>
                    <a:pt x="205" y="156"/>
                  </a:lnTo>
                  <a:lnTo>
                    <a:pt x="205" y="156"/>
                  </a:lnTo>
                  <a:lnTo>
                    <a:pt x="203" y="145"/>
                  </a:lnTo>
                  <a:lnTo>
                    <a:pt x="198" y="136"/>
                  </a:lnTo>
                  <a:lnTo>
                    <a:pt x="188" y="128"/>
                  </a:lnTo>
                  <a:lnTo>
                    <a:pt x="177" y="124"/>
                  </a:lnTo>
                  <a:lnTo>
                    <a:pt x="177" y="124"/>
                  </a:lnTo>
                  <a:lnTo>
                    <a:pt x="175" y="123"/>
                  </a:lnTo>
                  <a:lnTo>
                    <a:pt x="175" y="123"/>
                  </a:lnTo>
                  <a:lnTo>
                    <a:pt x="166" y="121"/>
                  </a:lnTo>
                  <a:lnTo>
                    <a:pt x="157" y="117"/>
                  </a:lnTo>
                  <a:lnTo>
                    <a:pt x="140" y="110"/>
                  </a:lnTo>
                  <a:lnTo>
                    <a:pt x="140" y="110"/>
                  </a:lnTo>
                  <a:lnTo>
                    <a:pt x="140" y="110"/>
                  </a:lnTo>
                  <a:lnTo>
                    <a:pt x="138" y="111"/>
                  </a:lnTo>
                  <a:lnTo>
                    <a:pt x="138" y="111"/>
                  </a:lnTo>
                  <a:lnTo>
                    <a:pt x="132" y="108"/>
                  </a:lnTo>
                  <a:lnTo>
                    <a:pt x="127" y="104"/>
                  </a:lnTo>
                  <a:lnTo>
                    <a:pt x="119" y="95"/>
                  </a:lnTo>
                  <a:lnTo>
                    <a:pt x="114" y="84"/>
                  </a:lnTo>
                  <a:lnTo>
                    <a:pt x="112" y="69"/>
                  </a:lnTo>
                  <a:lnTo>
                    <a:pt x="112" y="69"/>
                  </a:lnTo>
                  <a:lnTo>
                    <a:pt x="116" y="63"/>
                  </a:lnTo>
                  <a:lnTo>
                    <a:pt x="119" y="52"/>
                  </a:lnTo>
                  <a:lnTo>
                    <a:pt x="118" y="48"/>
                  </a:lnTo>
                  <a:lnTo>
                    <a:pt x="118" y="43"/>
                  </a:lnTo>
                  <a:lnTo>
                    <a:pt x="114" y="41"/>
                  </a:lnTo>
                  <a:lnTo>
                    <a:pt x="110" y="39"/>
                  </a:lnTo>
                  <a:lnTo>
                    <a:pt x="110" y="39"/>
                  </a:lnTo>
                  <a:lnTo>
                    <a:pt x="103" y="22"/>
                  </a:lnTo>
                  <a:lnTo>
                    <a:pt x="97" y="13"/>
                  </a:lnTo>
                  <a:lnTo>
                    <a:pt x="90" y="5"/>
                  </a:lnTo>
                  <a:lnTo>
                    <a:pt x="90" y="5"/>
                  </a:lnTo>
                  <a:lnTo>
                    <a:pt x="90" y="5"/>
                  </a:lnTo>
                  <a:lnTo>
                    <a:pt x="88" y="5"/>
                  </a:lnTo>
                  <a:lnTo>
                    <a:pt x="88" y="5"/>
                  </a:lnTo>
                  <a:lnTo>
                    <a:pt x="86" y="4"/>
                  </a:lnTo>
                  <a:lnTo>
                    <a:pt x="86" y="4"/>
                  </a:lnTo>
                  <a:lnTo>
                    <a:pt x="71" y="0"/>
                  </a:lnTo>
                  <a:lnTo>
                    <a:pt x="64" y="0"/>
                  </a:lnTo>
                  <a:lnTo>
                    <a:pt x="56" y="2"/>
                  </a:lnTo>
                  <a:lnTo>
                    <a:pt x="56" y="2"/>
                  </a:lnTo>
                  <a:lnTo>
                    <a:pt x="45" y="5"/>
                  </a:lnTo>
                  <a:lnTo>
                    <a:pt x="45" y="5"/>
                  </a:lnTo>
                  <a:lnTo>
                    <a:pt x="45" y="7"/>
                  </a:lnTo>
                  <a:lnTo>
                    <a:pt x="45" y="9"/>
                  </a:lnTo>
                  <a:lnTo>
                    <a:pt x="45" y="9"/>
                  </a:lnTo>
                  <a:lnTo>
                    <a:pt x="41" y="9"/>
                  </a:lnTo>
                  <a:lnTo>
                    <a:pt x="39" y="11"/>
                  </a:lnTo>
                  <a:lnTo>
                    <a:pt x="38" y="17"/>
                  </a:lnTo>
                  <a:lnTo>
                    <a:pt x="38" y="17"/>
                  </a:lnTo>
                  <a:lnTo>
                    <a:pt x="30" y="26"/>
                  </a:lnTo>
                  <a:lnTo>
                    <a:pt x="26" y="37"/>
                  </a:lnTo>
                  <a:lnTo>
                    <a:pt x="26" y="37"/>
                  </a:lnTo>
                  <a:lnTo>
                    <a:pt x="28" y="46"/>
                  </a:lnTo>
                  <a:lnTo>
                    <a:pt x="28" y="54"/>
                  </a:lnTo>
                  <a:lnTo>
                    <a:pt x="28" y="54"/>
                  </a:lnTo>
                  <a:lnTo>
                    <a:pt x="34" y="61"/>
                  </a:lnTo>
                  <a:lnTo>
                    <a:pt x="39" y="70"/>
                  </a:lnTo>
                  <a:lnTo>
                    <a:pt x="39" y="70"/>
                  </a:lnTo>
                  <a:lnTo>
                    <a:pt x="38" y="72"/>
                  </a:lnTo>
                  <a:lnTo>
                    <a:pt x="38" y="72"/>
                  </a:lnTo>
                  <a:lnTo>
                    <a:pt x="51" y="95"/>
                  </a:lnTo>
                  <a:lnTo>
                    <a:pt x="58" y="104"/>
                  </a:lnTo>
                  <a:lnTo>
                    <a:pt x="69" y="111"/>
                  </a:lnTo>
                  <a:lnTo>
                    <a:pt x="69" y="111"/>
                  </a:lnTo>
                  <a:lnTo>
                    <a:pt x="71" y="121"/>
                  </a:lnTo>
                  <a:lnTo>
                    <a:pt x="71" y="126"/>
                  </a:lnTo>
                  <a:lnTo>
                    <a:pt x="69" y="130"/>
                  </a:lnTo>
                  <a:lnTo>
                    <a:pt x="69" y="130"/>
                  </a:lnTo>
                  <a:lnTo>
                    <a:pt x="65" y="130"/>
                  </a:lnTo>
                  <a:lnTo>
                    <a:pt x="65" y="130"/>
                  </a:lnTo>
                  <a:lnTo>
                    <a:pt x="62" y="134"/>
                  </a:lnTo>
                  <a:lnTo>
                    <a:pt x="58" y="139"/>
                  </a:lnTo>
                  <a:lnTo>
                    <a:pt x="58" y="139"/>
                  </a:lnTo>
                  <a:lnTo>
                    <a:pt x="51" y="147"/>
                  </a:lnTo>
                  <a:lnTo>
                    <a:pt x="41" y="150"/>
                  </a:lnTo>
                  <a:lnTo>
                    <a:pt x="41" y="150"/>
                  </a:lnTo>
                  <a:lnTo>
                    <a:pt x="36" y="152"/>
                  </a:lnTo>
                  <a:lnTo>
                    <a:pt x="32" y="156"/>
                  </a:lnTo>
                  <a:lnTo>
                    <a:pt x="32" y="156"/>
                  </a:lnTo>
                  <a:lnTo>
                    <a:pt x="28" y="156"/>
                  </a:lnTo>
                  <a:lnTo>
                    <a:pt x="28" y="156"/>
                  </a:lnTo>
                  <a:lnTo>
                    <a:pt x="25" y="160"/>
                  </a:lnTo>
                  <a:lnTo>
                    <a:pt x="19" y="165"/>
                  </a:lnTo>
                  <a:lnTo>
                    <a:pt x="19" y="165"/>
                  </a:lnTo>
                  <a:lnTo>
                    <a:pt x="13" y="167"/>
                  </a:lnTo>
                  <a:lnTo>
                    <a:pt x="13" y="169"/>
                  </a:lnTo>
                  <a:lnTo>
                    <a:pt x="13" y="173"/>
                  </a:lnTo>
                  <a:lnTo>
                    <a:pt x="13" y="173"/>
                  </a:lnTo>
                  <a:lnTo>
                    <a:pt x="12" y="182"/>
                  </a:lnTo>
                  <a:lnTo>
                    <a:pt x="12" y="182"/>
                  </a:lnTo>
                  <a:lnTo>
                    <a:pt x="10" y="188"/>
                  </a:lnTo>
                  <a:lnTo>
                    <a:pt x="10" y="188"/>
                  </a:lnTo>
                  <a:lnTo>
                    <a:pt x="10" y="199"/>
                  </a:lnTo>
                  <a:lnTo>
                    <a:pt x="10" y="199"/>
                  </a:lnTo>
                  <a:lnTo>
                    <a:pt x="8" y="204"/>
                  </a:lnTo>
                  <a:lnTo>
                    <a:pt x="6" y="208"/>
                  </a:lnTo>
                  <a:lnTo>
                    <a:pt x="6" y="208"/>
                  </a:lnTo>
                  <a:lnTo>
                    <a:pt x="6" y="219"/>
                  </a:lnTo>
                  <a:lnTo>
                    <a:pt x="6" y="219"/>
                  </a:lnTo>
                  <a:lnTo>
                    <a:pt x="4" y="229"/>
                  </a:lnTo>
                  <a:lnTo>
                    <a:pt x="0" y="240"/>
                  </a:lnTo>
                  <a:lnTo>
                    <a:pt x="0" y="240"/>
                  </a:lnTo>
                  <a:lnTo>
                    <a:pt x="0" y="262"/>
                  </a:lnTo>
                  <a:lnTo>
                    <a:pt x="2" y="271"/>
                  </a:lnTo>
                  <a:lnTo>
                    <a:pt x="4" y="281"/>
                  </a:lnTo>
                  <a:lnTo>
                    <a:pt x="4" y="281"/>
                  </a:lnTo>
                  <a:close/>
                  <a:moveTo>
                    <a:pt x="192" y="361"/>
                  </a:moveTo>
                  <a:lnTo>
                    <a:pt x="192" y="363"/>
                  </a:lnTo>
                  <a:lnTo>
                    <a:pt x="192" y="361"/>
                  </a:lnTo>
                  <a:lnTo>
                    <a:pt x="192" y="361"/>
                  </a:lnTo>
                  <a:close/>
                  <a:moveTo>
                    <a:pt x="192" y="366"/>
                  </a:moveTo>
                  <a:lnTo>
                    <a:pt x="192" y="366"/>
                  </a:lnTo>
                  <a:lnTo>
                    <a:pt x="192" y="364"/>
                  </a:lnTo>
                  <a:lnTo>
                    <a:pt x="192" y="364"/>
                  </a:lnTo>
                  <a:lnTo>
                    <a:pt x="192" y="366"/>
                  </a:lnTo>
                  <a:close/>
                  <a:moveTo>
                    <a:pt x="196" y="361"/>
                  </a:moveTo>
                  <a:lnTo>
                    <a:pt x="196" y="359"/>
                  </a:lnTo>
                  <a:lnTo>
                    <a:pt x="194" y="361"/>
                  </a:lnTo>
                  <a:lnTo>
                    <a:pt x="194" y="361"/>
                  </a:lnTo>
                  <a:lnTo>
                    <a:pt x="194" y="359"/>
                  </a:lnTo>
                  <a:lnTo>
                    <a:pt x="194" y="359"/>
                  </a:lnTo>
                  <a:lnTo>
                    <a:pt x="194" y="359"/>
                  </a:lnTo>
                  <a:lnTo>
                    <a:pt x="194" y="357"/>
                  </a:lnTo>
                  <a:lnTo>
                    <a:pt x="196" y="357"/>
                  </a:lnTo>
                  <a:lnTo>
                    <a:pt x="196" y="357"/>
                  </a:lnTo>
                  <a:lnTo>
                    <a:pt x="196" y="359"/>
                  </a:lnTo>
                  <a:lnTo>
                    <a:pt x="196" y="361"/>
                  </a:lnTo>
                  <a:lnTo>
                    <a:pt x="196" y="361"/>
                  </a:lnTo>
                  <a:close/>
                  <a:moveTo>
                    <a:pt x="108" y="67"/>
                  </a:moveTo>
                  <a:lnTo>
                    <a:pt x="108" y="67"/>
                  </a:lnTo>
                  <a:lnTo>
                    <a:pt x="112" y="65"/>
                  </a:lnTo>
                  <a:lnTo>
                    <a:pt x="112" y="63"/>
                  </a:lnTo>
                  <a:lnTo>
                    <a:pt x="112" y="63"/>
                  </a:lnTo>
                  <a:lnTo>
                    <a:pt x="114" y="65"/>
                  </a:lnTo>
                  <a:lnTo>
                    <a:pt x="114" y="65"/>
                  </a:lnTo>
                  <a:lnTo>
                    <a:pt x="108" y="67"/>
                  </a:lnTo>
                  <a:lnTo>
                    <a:pt x="108" y="6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96" name="Freeform 1566"/>
            <p:cNvSpPr>
              <a:spLocks noChangeAspect="1" noEditPoints="1"/>
            </p:cNvSpPr>
            <p:nvPr/>
          </p:nvSpPr>
          <p:spPr bwMode="auto">
            <a:xfrm flipH="1">
              <a:off x="1400129" y="4010963"/>
              <a:ext cx="105179" cy="522000"/>
            </a:xfrm>
            <a:custGeom>
              <a:avLst/>
              <a:gdLst>
                <a:gd name="T0" fmla="*/ 22 w 162"/>
                <a:gd name="T1" fmla="*/ 766 h 804"/>
                <a:gd name="T2" fmla="*/ 26 w 162"/>
                <a:gd name="T3" fmla="*/ 791 h 804"/>
                <a:gd name="T4" fmla="*/ 52 w 162"/>
                <a:gd name="T5" fmla="*/ 802 h 804"/>
                <a:gd name="T6" fmla="*/ 149 w 162"/>
                <a:gd name="T7" fmla="*/ 792 h 804"/>
                <a:gd name="T8" fmla="*/ 151 w 162"/>
                <a:gd name="T9" fmla="*/ 737 h 804"/>
                <a:gd name="T10" fmla="*/ 149 w 162"/>
                <a:gd name="T11" fmla="*/ 623 h 804"/>
                <a:gd name="T12" fmla="*/ 123 w 162"/>
                <a:gd name="T13" fmla="*/ 484 h 804"/>
                <a:gd name="T14" fmla="*/ 121 w 162"/>
                <a:gd name="T15" fmla="*/ 458 h 804"/>
                <a:gd name="T16" fmla="*/ 136 w 162"/>
                <a:gd name="T17" fmla="*/ 428 h 804"/>
                <a:gd name="T18" fmla="*/ 158 w 162"/>
                <a:gd name="T19" fmla="*/ 374 h 804"/>
                <a:gd name="T20" fmla="*/ 162 w 162"/>
                <a:gd name="T21" fmla="*/ 193 h 804"/>
                <a:gd name="T22" fmla="*/ 127 w 162"/>
                <a:gd name="T23" fmla="*/ 136 h 804"/>
                <a:gd name="T24" fmla="*/ 130 w 162"/>
                <a:gd name="T25" fmla="*/ 111 h 804"/>
                <a:gd name="T26" fmla="*/ 143 w 162"/>
                <a:gd name="T27" fmla="*/ 106 h 804"/>
                <a:gd name="T28" fmla="*/ 141 w 162"/>
                <a:gd name="T29" fmla="*/ 89 h 804"/>
                <a:gd name="T30" fmla="*/ 147 w 162"/>
                <a:gd name="T31" fmla="*/ 87 h 804"/>
                <a:gd name="T32" fmla="*/ 149 w 162"/>
                <a:gd name="T33" fmla="*/ 82 h 804"/>
                <a:gd name="T34" fmla="*/ 145 w 162"/>
                <a:gd name="T35" fmla="*/ 71 h 804"/>
                <a:gd name="T36" fmla="*/ 151 w 162"/>
                <a:gd name="T37" fmla="*/ 67 h 804"/>
                <a:gd name="T38" fmla="*/ 151 w 162"/>
                <a:gd name="T39" fmla="*/ 59 h 804"/>
                <a:gd name="T40" fmla="*/ 149 w 162"/>
                <a:gd name="T41" fmla="*/ 56 h 804"/>
                <a:gd name="T42" fmla="*/ 128 w 162"/>
                <a:gd name="T43" fmla="*/ 20 h 804"/>
                <a:gd name="T44" fmla="*/ 123 w 162"/>
                <a:gd name="T45" fmla="*/ 13 h 804"/>
                <a:gd name="T46" fmla="*/ 110 w 162"/>
                <a:gd name="T47" fmla="*/ 7 h 804"/>
                <a:gd name="T48" fmla="*/ 102 w 162"/>
                <a:gd name="T49" fmla="*/ 5 h 804"/>
                <a:gd name="T50" fmla="*/ 89 w 162"/>
                <a:gd name="T51" fmla="*/ 0 h 804"/>
                <a:gd name="T52" fmla="*/ 74 w 162"/>
                <a:gd name="T53" fmla="*/ 4 h 804"/>
                <a:gd name="T54" fmla="*/ 63 w 162"/>
                <a:gd name="T55" fmla="*/ 4 h 804"/>
                <a:gd name="T56" fmla="*/ 54 w 162"/>
                <a:gd name="T57" fmla="*/ 11 h 804"/>
                <a:gd name="T58" fmla="*/ 45 w 162"/>
                <a:gd name="T59" fmla="*/ 24 h 804"/>
                <a:gd name="T60" fmla="*/ 41 w 162"/>
                <a:gd name="T61" fmla="*/ 56 h 804"/>
                <a:gd name="T62" fmla="*/ 35 w 162"/>
                <a:gd name="T63" fmla="*/ 82 h 804"/>
                <a:gd name="T64" fmla="*/ 37 w 162"/>
                <a:gd name="T65" fmla="*/ 106 h 804"/>
                <a:gd name="T66" fmla="*/ 67 w 162"/>
                <a:gd name="T67" fmla="*/ 128 h 804"/>
                <a:gd name="T68" fmla="*/ 60 w 162"/>
                <a:gd name="T69" fmla="*/ 152 h 804"/>
                <a:gd name="T70" fmla="*/ 43 w 162"/>
                <a:gd name="T71" fmla="*/ 210 h 804"/>
                <a:gd name="T72" fmla="*/ 20 w 162"/>
                <a:gd name="T73" fmla="*/ 351 h 804"/>
                <a:gd name="T74" fmla="*/ 17 w 162"/>
                <a:gd name="T75" fmla="*/ 405 h 804"/>
                <a:gd name="T76" fmla="*/ 19 w 162"/>
                <a:gd name="T77" fmla="*/ 422 h 804"/>
                <a:gd name="T78" fmla="*/ 26 w 162"/>
                <a:gd name="T79" fmla="*/ 463 h 804"/>
                <a:gd name="T80" fmla="*/ 22 w 162"/>
                <a:gd name="T81" fmla="*/ 482 h 804"/>
                <a:gd name="T82" fmla="*/ 17 w 162"/>
                <a:gd name="T83" fmla="*/ 504 h 804"/>
                <a:gd name="T84" fmla="*/ 7 w 162"/>
                <a:gd name="T85" fmla="*/ 545 h 804"/>
                <a:gd name="T86" fmla="*/ 17 w 162"/>
                <a:gd name="T87" fmla="*/ 636 h 804"/>
                <a:gd name="T88" fmla="*/ 4 w 162"/>
                <a:gd name="T89" fmla="*/ 675 h 804"/>
                <a:gd name="T90" fmla="*/ 13 w 162"/>
                <a:gd name="T91" fmla="*/ 712 h 804"/>
                <a:gd name="T92" fmla="*/ 0 w 162"/>
                <a:gd name="T93" fmla="*/ 748 h 804"/>
                <a:gd name="T94" fmla="*/ 87 w 162"/>
                <a:gd name="T95" fmla="*/ 4 h 804"/>
                <a:gd name="T96" fmla="*/ 86 w 162"/>
                <a:gd name="T97" fmla="*/ 2 h 804"/>
                <a:gd name="T98" fmla="*/ 69 w 162"/>
                <a:gd name="T99" fmla="*/ 738 h 804"/>
                <a:gd name="T100" fmla="*/ 71 w 162"/>
                <a:gd name="T101" fmla="*/ 716 h 804"/>
                <a:gd name="T102" fmla="*/ 71 w 162"/>
                <a:gd name="T103" fmla="*/ 664 h 804"/>
                <a:gd name="T104" fmla="*/ 100 w 162"/>
                <a:gd name="T105" fmla="*/ 703 h 804"/>
                <a:gd name="T106" fmla="*/ 82 w 162"/>
                <a:gd name="T107" fmla="*/ 729 h 804"/>
                <a:gd name="T108" fmla="*/ 74 w 162"/>
                <a:gd name="T109" fmla="*/ 75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804">
                  <a:moveTo>
                    <a:pt x="0" y="755"/>
                  </a:moveTo>
                  <a:lnTo>
                    <a:pt x="0" y="755"/>
                  </a:lnTo>
                  <a:lnTo>
                    <a:pt x="2" y="759"/>
                  </a:lnTo>
                  <a:lnTo>
                    <a:pt x="4" y="761"/>
                  </a:lnTo>
                  <a:lnTo>
                    <a:pt x="9" y="763"/>
                  </a:lnTo>
                  <a:lnTo>
                    <a:pt x="22" y="766"/>
                  </a:lnTo>
                  <a:lnTo>
                    <a:pt x="22" y="766"/>
                  </a:lnTo>
                  <a:lnTo>
                    <a:pt x="28" y="770"/>
                  </a:lnTo>
                  <a:lnTo>
                    <a:pt x="32" y="772"/>
                  </a:lnTo>
                  <a:lnTo>
                    <a:pt x="33" y="774"/>
                  </a:lnTo>
                  <a:lnTo>
                    <a:pt x="33" y="774"/>
                  </a:lnTo>
                  <a:lnTo>
                    <a:pt x="28" y="778"/>
                  </a:lnTo>
                  <a:lnTo>
                    <a:pt x="26" y="785"/>
                  </a:lnTo>
                  <a:lnTo>
                    <a:pt x="26" y="791"/>
                  </a:lnTo>
                  <a:lnTo>
                    <a:pt x="28" y="794"/>
                  </a:lnTo>
                  <a:lnTo>
                    <a:pt x="30" y="796"/>
                  </a:lnTo>
                  <a:lnTo>
                    <a:pt x="30" y="796"/>
                  </a:lnTo>
                  <a:lnTo>
                    <a:pt x="35" y="798"/>
                  </a:lnTo>
                  <a:lnTo>
                    <a:pt x="41" y="800"/>
                  </a:lnTo>
                  <a:lnTo>
                    <a:pt x="52" y="802"/>
                  </a:lnTo>
                  <a:lnTo>
                    <a:pt x="52" y="802"/>
                  </a:lnTo>
                  <a:lnTo>
                    <a:pt x="73" y="804"/>
                  </a:lnTo>
                  <a:lnTo>
                    <a:pt x="91" y="802"/>
                  </a:lnTo>
                  <a:lnTo>
                    <a:pt x="110" y="798"/>
                  </a:lnTo>
                  <a:lnTo>
                    <a:pt x="128" y="796"/>
                  </a:lnTo>
                  <a:lnTo>
                    <a:pt x="128" y="796"/>
                  </a:lnTo>
                  <a:lnTo>
                    <a:pt x="143" y="794"/>
                  </a:lnTo>
                  <a:lnTo>
                    <a:pt x="149" y="792"/>
                  </a:lnTo>
                  <a:lnTo>
                    <a:pt x="153" y="791"/>
                  </a:lnTo>
                  <a:lnTo>
                    <a:pt x="153" y="791"/>
                  </a:lnTo>
                  <a:lnTo>
                    <a:pt x="154" y="778"/>
                  </a:lnTo>
                  <a:lnTo>
                    <a:pt x="154" y="766"/>
                  </a:lnTo>
                  <a:lnTo>
                    <a:pt x="154" y="740"/>
                  </a:lnTo>
                  <a:lnTo>
                    <a:pt x="154" y="740"/>
                  </a:lnTo>
                  <a:lnTo>
                    <a:pt x="151" y="737"/>
                  </a:lnTo>
                  <a:lnTo>
                    <a:pt x="145" y="731"/>
                  </a:lnTo>
                  <a:lnTo>
                    <a:pt x="145" y="731"/>
                  </a:lnTo>
                  <a:lnTo>
                    <a:pt x="151" y="714"/>
                  </a:lnTo>
                  <a:lnTo>
                    <a:pt x="154" y="696"/>
                  </a:lnTo>
                  <a:lnTo>
                    <a:pt x="154" y="677"/>
                  </a:lnTo>
                  <a:lnTo>
                    <a:pt x="154" y="660"/>
                  </a:lnTo>
                  <a:lnTo>
                    <a:pt x="149" y="623"/>
                  </a:lnTo>
                  <a:lnTo>
                    <a:pt x="141" y="588"/>
                  </a:lnTo>
                  <a:lnTo>
                    <a:pt x="141" y="588"/>
                  </a:lnTo>
                  <a:lnTo>
                    <a:pt x="134" y="547"/>
                  </a:lnTo>
                  <a:lnTo>
                    <a:pt x="134" y="547"/>
                  </a:lnTo>
                  <a:lnTo>
                    <a:pt x="127" y="515"/>
                  </a:lnTo>
                  <a:lnTo>
                    <a:pt x="123" y="484"/>
                  </a:lnTo>
                  <a:lnTo>
                    <a:pt x="123" y="484"/>
                  </a:lnTo>
                  <a:lnTo>
                    <a:pt x="123" y="474"/>
                  </a:lnTo>
                  <a:lnTo>
                    <a:pt x="123" y="474"/>
                  </a:lnTo>
                  <a:lnTo>
                    <a:pt x="119" y="469"/>
                  </a:lnTo>
                  <a:lnTo>
                    <a:pt x="119" y="465"/>
                  </a:lnTo>
                  <a:lnTo>
                    <a:pt x="119" y="461"/>
                  </a:lnTo>
                  <a:lnTo>
                    <a:pt x="119" y="461"/>
                  </a:lnTo>
                  <a:lnTo>
                    <a:pt x="121" y="458"/>
                  </a:lnTo>
                  <a:lnTo>
                    <a:pt x="125" y="454"/>
                  </a:lnTo>
                  <a:lnTo>
                    <a:pt x="136" y="446"/>
                  </a:lnTo>
                  <a:lnTo>
                    <a:pt x="136" y="446"/>
                  </a:lnTo>
                  <a:lnTo>
                    <a:pt x="134" y="441"/>
                  </a:lnTo>
                  <a:lnTo>
                    <a:pt x="136" y="435"/>
                  </a:lnTo>
                  <a:lnTo>
                    <a:pt x="136" y="431"/>
                  </a:lnTo>
                  <a:lnTo>
                    <a:pt x="136" y="428"/>
                  </a:lnTo>
                  <a:lnTo>
                    <a:pt x="136" y="428"/>
                  </a:lnTo>
                  <a:lnTo>
                    <a:pt x="143" y="422"/>
                  </a:lnTo>
                  <a:lnTo>
                    <a:pt x="147" y="418"/>
                  </a:lnTo>
                  <a:lnTo>
                    <a:pt x="151" y="415"/>
                  </a:lnTo>
                  <a:lnTo>
                    <a:pt x="151" y="415"/>
                  </a:lnTo>
                  <a:lnTo>
                    <a:pt x="154" y="396"/>
                  </a:lnTo>
                  <a:lnTo>
                    <a:pt x="158" y="374"/>
                  </a:lnTo>
                  <a:lnTo>
                    <a:pt x="160" y="350"/>
                  </a:lnTo>
                  <a:lnTo>
                    <a:pt x="162" y="325"/>
                  </a:lnTo>
                  <a:lnTo>
                    <a:pt x="162" y="273"/>
                  </a:lnTo>
                  <a:lnTo>
                    <a:pt x="162" y="225"/>
                  </a:lnTo>
                  <a:lnTo>
                    <a:pt x="162" y="225"/>
                  </a:lnTo>
                  <a:lnTo>
                    <a:pt x="162" y="208"/>
                  </a:lnTo>
                  <a:lnTo>
                    <a:pt x="162" y="193"/>
                  </a:lnTo>
                  <a:lnTo>
                    <a:pt x="162" y="193"/>
                  </a:lnTo>
                  <a:lnTo>
                    <a:pt x="160" y="186"/>
                  </a:lnTo>
                  <a:lnTo>
                    <a:pt x="158" y="177"/>
                  </a:lnTo>
                  <a:lnTo>
                    <a:pt x="149" y="160"/>
                  </a:lnTo>
                  <a:lnTo>
                    <a:pt x="138" y="147"/>
                  </a:lnTo>
                  <a:lnTo>
                    <a:pt x="127" y="136"/>
                  </a:lnTo>
                  <a:lnTo>
                    <a:pt x="127" y="136"/>
                  </a:lnTo>
                  <a:lnTo>
                    <a:pt x="130" y="119"/>
                  </a:lnTo>
                  <a:lnTo>
                    <a:pt x="130" y="119"/>
                  </a:lnTo>
                  <a:lnTo>
                    <a:pt x="127" y="117"/>
                  </a:lnTo>
                  <a:lnTo>
                    <a:pt x="121" y="117"/>
                  </a:lnTo>
                  <a:lnTo>
                    <a:pt x="121" y="117"/>
                  </a:lnTo>
                  <a:lnTo>
                    <a:pt x="128" y="113"/>
                  </a:lnTo>
                  <a:lnTo>
                    <a:pt x="130" y="111"/>
                  </a:lnTo>
                  <a:lnTo>
                    <a:pt x="132" y="108"/>
                  </a:lnTo>
                  <a:lnTo>
                    <a:pt x="132" y="108"/>
                  </a:lnTo>
                  <a:lnTo>
                    <a:pt x="136" y="110"/>
                  </a:lnTo>
                  <a:lnTo>
                    <a:pt x="138" y="111"/>
                  </a:lnTo>
                  <a:lnTo>
                    <a:pt x="138" y="111"/>
                  </a:lnTo>
                  <a:lnTo>
                    <a:pt x="141" y="108"/>
                  </a:lnTo>
                  <a:lnTo>
                    <a:pt x="143" y="106"/>
                  </a:lnTo>
                  <a:lnTo>
                    <a:pt x="143" y="106"/>
                  </a:lnTo>
                  <a:lnTo>
                    <a:pt x="143" y="104"/>
                  </a:lnTo>
                  <a:lnTo>
                    <a:pt x="143" y="102"/>
                  </a:lnTo>
                  <a:lnTo>
                    <a:pt x="143" y="102"/>
                  </a:lnTo>
                  <a:lnTo>
                    <a:pt x="145" y="102"/>
                  </a:lnTo>
                  <a:lnTo>
                    <a:pt x="145" y="102"/>
                  </a:lnTo>
                  <a:lnTo>
                    <a:pt x="141" y="89"/>
                  </a:lnTo>
                  <a:lnTo>
                    <a:pt x="141" y="89"/>
                  </a:lnTo>
                  <a:lnTo>
                    <a:pt x="143" y="89"/>
                  </a:lnTo>
                  <a:lnTo>
                    <a:pt x="143" y="89"/>
                  </a:lnTo>
                  <a:lnTo>
                    <a:pt x="145" y="93"/>
                  </a:lnTo>
                  <a:lnTo>
                    <a:pt x="145" y="93"/>
                  </a:lnTo>
                  <a:lnTo>
                    <a:pt x="145" y="89"/>
                  </a:lnTo>
                  <a:lnTo>
                    <a:pt x="147" y="87"/>
                  </a:lnTo>
                  <a:lnTo>
                    <a:pt x="149" y="87"/>
                  </a:lnTo>
                  <a:lnTo>
                    <a:pt x="149" y="87"/>
                  </a:lnTo>
                  <a:lnTo>
                    <a:pt x="149" y="87"/>
                  </a:lnTo>
                  <a:lnTo>
                    <a:pt x="147" y="84"/>
                  </a:lnTo>
                  <a:lnTo>
                    <a:pt x="147" y="84"/>
                  </a:lnTo>
                  <a:lnTo>
                    <a:pt x="149" y="84"/>
                  </a:lnTo>
                  <a:lnTo>
                    <a:pt x="149" y="82"/>
                  </a:lnTo>
                  <a:lnTo>
                    <a:pt x="149" y="82"/>
                  </a:lnTo>
                  <a:lnTo>
                    <a:pt x="149" y="80"/>
                  </a:lnTo>
                  <a:lnTo>
                    <a:pt x="145" y="76"/>
                  </a:lnTo>
                  <a:lnTo>
                    <a:pt x="143" y="74"/>
                  </a:lnTo>
                  <a:lnTo>
                    <a:pt x="141" y="72"/>
                  </a:lnTo>
                  <a:lnTo>
                    <a:pt x="141" y="72"/>
                  </a:lnTo>
                  <a:lnTo>
                    <a:pt x="145" y="71"/>
                  </a:lnTo>
                  <a:lnTo>
                    <a:pt x="145" y="69"/>
                  </a:lnTo>
                  <a:lnTo>
                    <a:pt x="147" y="65"/>
                  </a:lnTo>
                  <a:lnTo>
                    <a:pt x="147" y="65"/>
                  </a:lnTo>
                  <a:lnTo>
                    <a:pt x="147" y="67"/>
                  </a:lnTo>
                  <a:lnTo>
                    <a:pt x="149" y="65"/>
                  </a:lnTo>
                  <a:lnTo>
                    <a:pt x="151" y="65"/>
                  </a:lnTo>
                  <a:lnTo>
                    <a:pt x="151" y="67"/>
                  </a:lnTo>
                  <a:lnTo>
                    <a:pt x="151" y="67"/>
                  </a:lnTo>
                  <a:lnTo>
                    <a:pt x="153" y="65"/>
                  </a:lnTo>
                  <a:lnTo>
                    <a:pt x="151" y="63"/>
                  </a:lnTo>
                  <a:lnTo>
                    <a:pt x="149" y="58"/>
                  </a:lnTo>
                  <a:lnTo>
                    <a:pt x="149" y="58"/>
                  </a:lnTo>
                  <a:lnTo>
                    <a:pt x="151" y="59"/>
                  </a:lnTo>
                  <a:lnTo>
                    <a:pt x="151" y="59"/>
                  </a:lnTo>
                  <a:lnTo>
                    <a:pt x="151" y="58"/>
                  </a:lnTo>
                  <a:lnTo>
                    <a:pt x="151" y="58"/>
                  </a:lnTo>
                  <a:lnTo>
                    <a:pt x="151" y="58"/>
                  </a:lnTo>
                  <a:lnTo>
                    <a:pt x="149" y="54"/>
                  </a:lnTo>
                  <a:lnTo>
                    <a:pt x="149" y="54"/>
                  </a:lnTo>
                  <a:lnTo>
                    <a:pt x="149" y="56"/>
                  </a:lnTo>
                  <a:lnTo>
                    <a:pt x="149" y="56"/>
                  </a:lnTo>
                  <a:lnTo>
                    <a:pt x="151" y="56"/>
                  </a:lnTo>
                  <a:lnTo>
                    <a:pt x="149" y="54"/>
                  </a:lnTo>
                  <a:lnTo>
                    <a:pt x="143" y="52"/>
                  </a:lnTo>
                  <a:lnTo>
                    <a:pt x="143" y="52"/>
                  </a:lnTo>
                  <a:lnTo>
                    <a:pt x="141" y="43"/>
                  </a:lnTo>
                  <a:lnTo>
                    <a:pt x="138" y="35"/>
                  </a:lnTo>
                  <a:lnTo>
                    <a:pt x="128" y="20"/>
                  </a:lnTo>
                  <a:lnTo>
                    <a:pt x="128" y="20"/>
                  </a:lnTo>
                  <a:lnTo>
                    <a:pt x="128" y="20"/>
                  </a:lnTo>
                  <a:lnTo>
                    <a:pt x="128" y="20"/>
                  </a:lnTo>
                  <a:lnTo>
                    <a:pt x="130" y="22"/>
                  </a:lnTo>
                  <a:lnTo>
                    <a:pt x="130" y="22"/>
                  </a:lnTo>
                  <a:lnTo>
                    <a:pt x="128" y="18"/>
                  </a:lnTo>
                  <a:lnTo>
                    <a:pt x="123" y="13"/>
                  </a:lnTo>
                  <a:lnTo>
                    <a:pt x="115" y="11"/>
                  </a:lnTo>
                  <a:lnTo>
                    <a:pt x="108" y="9"/>
                  </a:lnTo>
                  <a:lnTo>
                    <a:pt x="108" y="9"/>
                  </a:lnTo>
                  <a:lnTo>
                    <a:pt x="108" y="9"/>
                  </a:lnTo>
                  <a:lnTo>
                    <a:pt x="108" y="9"/>
                  </a:lnTo>
                  <a:lnTo>
                    <a:pt x="110" y="7"/>
                  </a:lnTo>
                  <a:lnTo>
                    <a:pt x="110" y="7"/>
                  </a:lnTo>
                  <a:lnTo>
                    <a:pt x="110" y="7"/>
                  </a:lnTo>
                  <a:lnTo>
                    <a:pt x="106" y="7"/>
                  </a:lnTo>
                  <a:lnTo>
                    <a:pt x="100" y="7"/>
                  </a:lnTo>
                  <a:lnTo>
                    <a:pt x="100" y="7"/>
                  </a:lnTo>
                  <a:lnTo>
                    <a:pt x="100" y="5"/>
                  </a:lnTo>
                  <a:lnTo>
                    <a:pt x="102" y="5"/>
                  </a:lnTo>
                  <a:lnTo>
                    <a:pt x="102" y="5"/>
                  </a:lnTo>
                  <a:lnTo>
                    <a:pt x="100" y="5"/>
                  </a:lnTo>
                  <a:lnTo>
                    <a:pt x="97" y="5"/>
                  </a:lnTo>
                  <a:lnTo>
                    <a:pt x="97" y="5"/>
                  </a:lnTo>
                  <a:lnTo>
                    <a:pt x="95" y="4"/>
                  </a:lnTo>
                  <a:lnTo>
                    <a:pt x="93" y="2"/>
                  </a:lnTo>
                  <a:lnTo>
                    <a:pt x="91" y="0"/>
                  </a:lnTo>
                  <a:lnTo>
                    <a:pt x="89" y="0"/>
                  </a:lnTo>
                  <a:lnTo>
                    <a:pt x="89" y="0"/>
                  </a:lnTo>
                  <a:lnTo>
                    <a:pt x="86" y="0"/>
                  </a:lnTo>
                  <a:lnTo>
                    <a:pt x="82" y="2"/>
                  </a:lnTo>
                  <a:lnTo>
                    <a:pt x="78" y="2"/>
                  </a:lnTo>
                  <a:lnTo>
                    <a:pt x="73" y="2"/>
                  </a:lnTo>
                  <a:lnTo>
                    <a:pt x="73" y="2"/>
                  </a:lnTo>
                  <a:lnTo>
                    <a:pt x="74" y="4"/>
                  </a:lnTo>
                  <a:lnTo>
                    <a:pt x="74" y="4"/>
                  </a:lnTo>
                  <a:lnTo>
                    <a:pt x="71" y="4"/>
                  </a:lnTo>
                  <a:lnTo>
                    <a:pt x="67" y="5"/>
                  </a:lnTo>
                  <a:lnTo>
                    <a:pt x="67" y="5"/>
                  </a:lnTo>
                  <a:lnTo>
                    <a:pt x="65" y="5"/>
                  </a:lnTo>
                  <a:lnTo>
                    <a:pt x="63" y="4"/>
                  </a:lnTo>
                  <a:lnTo>
                    <a:pt x="63" y="4"/>
                  </a:lnTo>
                  <a:lnTo>
                    <a:pt x="61" y="4"/>
                  </a:lnTo>
                  <a:lnTo>
                    <a:pt x="61" y="4"/>
                  </a:lnTo>
                  <a:lnTo>
                    <a:pt x="60" y="5"/>
                  </a:lnTo>
                  <a:lnTo>
                    <a:pt x="58" y="9"/>
                  </a:lnTo>
                  <a:lnTo>
                    <a:pt x="58" y="9"/>
                  </a:lnTo>
                  <a:lnTo>
                    <a:pt x="56" y="9"/>
                  </a:lnTo>
                  <a:lnTo>
                    <a:pt x="54" y="11"/>
                  </a:lnTo>
                  <a:lnTo>
                    <a:pt x="54" y="11"/>
                  </a:lnTo>
                  <a:lnTo>
                    <a:pt x="52" y="15"/>
                  </a:lnTo>
                  <a:lnTo>
                    <a:pt x="50" y="17"/>
                  </a:lnTo>
                  <a:lnTo>
                    <a:pt x="48" y="18"/>
                  </a:lnTo>
                  <a:lnTo>
                    <a:pt x="48" y="22"/>
                  </a:lnTo>
                  <a:lnTo>
                    <a:pt x="48" y="22"/>
                  </a:lnTo>
                  <a:lnTo>
                    <a:pt x="45" y="24"/>
                  </a:lnTo>
                  <a:lnTo>
                    <a:pt x="45" y="28"/>
                  </a:lnTo>
                  <a:lnTo>
                    <a:pt x="47" y="31"/>
                  </a:lnTo>
                  <a:lnTo>
                    <a:pt x="48" y="33"/>
                  </a:lnTo>
                  <a:lnTo>
                    <a:pt x="48" y="33"/>
                  </a:lnTo>
                  <a:lnTo>
                    <a:pt x="47" y="41"/>
                  </a:lnTo>
                  <a:lnTo>
                    <a:pt x="45" y="48"/>
                  </a:lnTo>
                  <a:lnTo>
                    <a:pt x="41" y="56"/>
                  </a:lnTo>
                  <a:lnTo>
                    <a:pt x="43" y="63"/>
                  </a:lnTo>
                  <a:lnTo>
                    <a:pt x="43" y="63"/>
                  </a:lnTo>
                  <a:lnTo>
                    <a:pt x="37" y="71"/>
                  </a:lnTo>
                  <a:lnTo>
                    <a:pt x="32" y="78"/>
                  </a:lnTo>
                  <a:lnTo>
                    <a:pt x="32" y="78"/>
                  </a:lnTo>
                  <a:lnTo>
                    <a:pt x="33" y="82"/>
                  </a:lnTo>
                  <a:lnTo>
                    <a:pt x="35" y="82"/>
                  </a:lnTo>
                  <a:lnTo>
                    <a:pt x="39" y="84"/>
                  </a:lnTo>
                  <a:lnTo>
                    <a:pt x="39" y="84"/>
                  </a:lnTo>
                  <a:lnTo>
                    <a:pt x="39" y="93"/>
                  </a:lnTo>
                  <a:lnTo>
                    <a:pt x="39" y="97"/>
                  </a:lnTo>
                  <a:lnTo>
                    <a:pt x="41" y="100"/>
                  </a:lnTo>
                  <a:lnTo>
                    <a:pt x="41" y="100"/>
                  </a:lnTo>
                  <a:lnTo>
                    <a:pt x="37" y="106"/>
                  </a:lnTo>
                  <a:lnTo>
                    <a:pt x="37" y="110"/>
                  </a:lnTo>
                  <a:lnTo>
                    <a:pt x="39" y="113"/>
                  </a:lnTo>
                  <a:lnTo>
                    <a:pt x="43" y="115"/>
                  </a:lnTo>
                  <a:lnTo>
                    <a:pt x="52" y="119"/>
                  </a:lnTo>
                  <a:lnTo>
                    <a:pt x="63" y="117"/>
                  </a:lnTo>
                  <a:lnTo>
                    <a:pt x="63" y="117"/>
                  </a:lnTo>
                  <a:lnTo>
                    <a:pt x="67" y="128"/>
                  </a:lnTo>
                  <a:lnTo>
                    <a:pt x="73" y="139"/>
                  </a:lnTo>
                  <a:lnTo>
                    <a:pt x="73" y="139"/>
                  </a:lnTo>
                  <a:lnTo>
                    <a:pt x="69" y="143"/>
                  </a:lnTo>
                  <a:lnTo>
                    <a:pt x="65" y="145"/>
                  </a:lnTo>
                  <a:lnTo>
                    <a:pt x="58" y="151"/>
                  </a:lnTo>
                  <a:lnTo>
                    <a:pt x="58" y="151"/>
                  </a:lnTo>
                  <a:lnTo>
                    <a:pt x="60" y="152"/>
                  </a:lnTo>
                  <a:lnTo>
                    <a:pt x="60" y="154"/>
                  </a:lnTo>
                  <a:lnTo>
                    <a:pt x="60" y="156"/>
                  </a:lnTo>
                  <a:lnTo>
                    <a:pt x="60" y="156"/>
                  </a:lnTo>
                  <a:lnTo>
                    <a:pt x="56" y="169"/>
                  </a:lnTo>
                  <a:lnTo>
                    <a:pt x="52" y="184"/>
                  </a:lnTo>
                  <a:lnTo>
                    <a:pt x="48" y="197"/>
                  </a:lnTo>
                  <a:lnTo>
                    <a:pt x="43" y="210"/>
                  </a:lnTo>
                  <a:lnTo>
                    <a:pt x="43" y="210"/>
                  </a:lnTo>
                  <a:lnTo>
                    <a:pt x="35" y="232"/>
                  </a:lnTo>
                  <a:lnTo>
                    <a:pt x="32" y="245"/>
                  </a:lnTo>
                  <a:lnTo>
                    <a:pt x="30" y="258"/>
                  </a:lnTo>
                  <a:lnTo>
                    <a:pt x="30" y="258"/>
                  </a:lnTo>
                  <a:lnTo>
                    <a:pt x="24" y="322"/>
                  </a:lnTo>
                  <a:lnTo>
                    <a:pt x="20" y="351"/>
                  </a:lnTo>
                  <a:lnTo>
                    <a:pt x="15" y="378"/>
                  </a:lnTo>
                  <a:lnTo>
                    <a:pt x="15" y="378"/>
                  </a:lnTo>
                  <a:lnTo>
                    <a:pt x="9" y="392"/>
                  </a:lnTo>
                  <a:lnTo>
                    <a:pt x="9" y="398"/>
                  </a:lnTo>
                  <a:lnTo>
                    <a:pt x="13" y="407"/>
                  </a:lnTo>
                  <a:lnTo>
                    <a:pt x="13" y="407"/>
                  </a:lnTo>
                  <a:lnTo>
                    <a:pt x="17" y="405"/>
                  </a:lnTo>
                  <a:lnTo>
                    <a:pt x="20" y="404"/>
                  </a:lnTo>
                  <a:lnTo>
                    <a:pt x="20" y="404"/>
                  </a:lnTo>
                  <a:lnTo>
                    <a:pt x="19" y="407"/>
                  </a:lnTo>
                  <a:lnTo>
                    <a:pt x="17" y="413"/>
                  </a:lnTo>
                  <a:lnTo>
                    <a:pt x="17" y="413"/>
                  </a:lnTo>
                  <a:lnTo>
                    <a:pt x="17" y="417"/>
                  </a:lnTo>
                  <a:lnTo>
                    <a:pt x="19" y="422"/>
                  </a:lnTo>
                  <a:lnTo>
                    <a:pt x="19" y="422"/>
                  </a:lnTo>
                  <a:lnTo>
                    <a:pt x="19" y="437"/>
                  </a:lnTo>
                  <a:lnTo>
                    <a:pt x="19" y="445"/>
                  </a:lnTo>
                  <a:lnTo>
                    <a:pt x="20" y="452"/>
                  </a:lnTo>
                  <a:lnTo>
                    <a:pt x="20" y="452"/>
                  </a:lnTo>
                  <a:lnTo>
                    <a:pt x="24" y="458"/>
                  </a:lnTo>
                  <a:lnTo>
                    <a:pt x="26" y="463"/>
                  </a:lnTo>
                  <a:lnTo>
                    <a:pt x="26" y="463"/>
                  </a:lnTo>
                  <a:lnTo>
                    <a:pt x="24" y="467"/>
                  </a:lnTo>
                  <a:lnTo>
                    <a:pt x="26" y="472"/>
                  </a:lnTo>
                  <a:lnTo>
                    <a:pt x="26" y="476"/>
                  </a:lnTo>
                  <a:lnTo>
                    <a:pt x="24" y="482"/>
                  </a:lnTo>
                  <a:lnTo>
                    <a:pt x="24" y="482"/>
                  </a:lnTo>
                  <a:lnTo>
                    <a:pt x="22" y="482"/>
                  </a:lnTo>
                  <a:lnTo>
                    <a:pt x="20" y="482"/>
                  </a:lnTo>
                  <a:lnTo>
                    <a:pt x="20" y="482"/>
                  </a:lnTo>
                  <a:lnTo>
                    <a:pt x="22" y="484"/>
                  </a:lnTo>
                  <a:lnTo>
                    <a:pt x="22" y="485"/>
                  </a:lnTo>
                  <a:lnTo>
                    <a:pt x="22" y="485"/>
                  </a:lnTo>
                  <a:lnTo>
                    <a:pt x="19" y="498"/>
                  </a:lnTo>
                  <a:lnTo>
                    <a:pt x="17" y="504"/>
                  </a:lnTo>
                  <a:lnTo>
                    <a:pt x="15" y="510"/>
                  </a:lnTo>
                  <a:lnTo>
                    <a:pt x="15" y="510"/>
                  </a:lnTo>
                  <a:lnTo>
                    <a:pt x="13" y="519"/>
                  </a:lnTo>
                  <a:lnTo>
                    <a:pt x="11" y="528"/>
                  </a:lnTo>
                  <a:lnTo>
                    <a:pt x="7" y="536"/>
                  </a:lnTo>
                  <a:lnTo>
                    <a:pt x="7" y="545"/>
                  </a:lnTo>
                  <a:lnTo>
                    <a:pt x="7" y="545"/>
                  </a:lnTo>
                  <a:lnTo>
                    <a:pt x="9" y="554"/>
                  </a:lnTo>
                  <a:lnTo>
                    <a:pt x="11" y="565"/>
                  </a:lnTo>
                  <a:lnTo>
                    <a:pt x="11" y="565"/>
                  </a:lnTo>
                  <a:lnTo>
                    <a:pt x="13" y="605"/>
                  </a:lnTo>
                  <a:lnTo>
                    <a:pt x="13" y="605"/>
                  </a:lnTo>
                  <a:lnTo>
                    <a:pt x="15" y="621"/>
                  </a:lnTo>
                  <a:lnTo>
                    <a:pt x="17" y="636"/>
                  </a:lnTo>
                  <a:lnTo>
                    <a:pt x="17" y="636"/>
                  </a:lnTo>
                  <a:lnTo>
                    <a:pt x="15" y="640"/>
                  </a:lnTo>
                  <a:lnTo>
                    <a:pt x="13" y="645"/>
                  </a:lnTo>
                  <a:lnTo>
                    <a:pt x="7" y="653"/>
                  </a:lnTo>
                  <a:lnTo>
                    <a:pt x="4" y="664"/>
                  </a:lnTo>
                  <a:lnTo>
                    <a:pt x="2" y="670"/>
                  </a:lnTo>
                  <a:lnTo>
                    <a:pt x="4" y="675"/>
                  </a:lnTo>
                  <a:lnTo>
                    <a:pt x="4" y="675"/>
                  </a:lnTo>
                  <a:lnTo>
                    <a:pt x="7" y="690"/>
                  </a:lnTo>
                  <a:lnTo>
                    <a:pt x="7" y="690"/>
                  </a:lnTo>
                  <a:lnTo>
                    <a:pt x="11" y="698"/>
                  </a:lnTo>
                  <a:lnTo>
                    <a:pt x="15" y="703"/>
                  </a:lnTo>
                  <a:lnTo>
                    <a:pt x="15" y="703"/>
                  </a:lnTo>
                  <a:lnTo>
                    <a:pt x="13" y="712"/>
                  </a:lnTo>
                  <a:lnTo>
                    <a:pt x="9" y="722"/>
                  </a:lnTo>
                  <a:lnTo>
                    <a:pt x="9" y="722"/>
                  </a:lnTo>
                  <a:lnTo>
                    <a:pt x="7" y="729"/>
                  </a:lnTo>
                  <a:lnTo>
                    <a:pt x="7" y="735"/>
                  </a:lnTo>
                  <a:lnTo>
                    <a:pt x="7" y="735"/>
                  </a:lnTo>
                  <a:lnTo>
                    <a:pt x="2" y="744"/>
                  </a:lnTo>
                  <a:lnTo>
                    <a:pt x="0" y="748"/>
                  </a:lnTo>
                  <a:lnTo>
                    <a:pt x="0" y="755"/>
                  </a:lnTo>
                  <a:lnTo>
                    <a:pt x="0" y="755"/>
                  </a:lnTo>
                  <a:close/>
                  <a:moveTo>
                    <a:pt x="91" y="2"/>
                  </a:moveTo>
                  <a:lnTo>
                    <a:pt x="91" y="2"/>
                  </a:lnTo>
                  <a:lnTo>
                    <a:pt x="89" y="2"/>
                  </a:lnTo>
                  <a:lnTo>
                    <a:pt x="89" y="4"/>
                  </a:lnTo>
                  <a:lnTo>
                    <a:pt x="87" y="4"/>
                  </a:lnTo>
                  <a:lnTo>
                    <a:pt x="87" y="4"/>
                  </a:lnTo>
                  <a:lnTo>
                    <a:pt x="87" y="4"/>
                  </a:lnTo>
                  <a:lnTo>
                    <a:pt x="87" y="4"/>
                  </a:lnTo>
                  <a:lnTo>
                    <a:pt x="87" y="2"/>
                  </a:lnTo>
                  <a:lnTo>
                    <a:pt x="86" y="2"/>
                  </a:lnTo>
                  <a:lnTo>
                    <a:pt x="86" y="2"/>
                  </a:lnTo>
                  <a:lnTo>
                    <a:pt x="86" y="2"/>
                  </a:lnTo>
                  <a:lnTo>
                    <a:pt x="86" y="2"/>
                  </a:lnTo>
                  <a:lnTo>
                    <a:pt x="86" y="2"/>
                  </a:lnTo>
                  <a:lnTo>
                    <a:pt x="87" y="0"/>
                  </a:lnTo>
                  <a:lnTo>
                    <a:pt x="91" y="2"/>
                  </a:lnTo>
                  <a:lnTo>
                    <a:pt x="91" y="2"/>
                  </a:lnTo>
                  <a:close/>
                  <a:moveTo>
                    <a:pt x="69" y="738"/>
                  </a:moveTo>
                  <a:lnTo>
                    <a:pt x="69" y="738"/>
                  </a:lnTo>
                  <a:lnTo>
                    <a:pt x="73" y="733"/>
                  </a:lnTo>
                  <a:lnTo>
                    <a:pt x="74" y="729"/>
                  </a:lnTo>
                  <a:lnTo>
                    <a:pt x="76" y="725"/>
                  </a:lnTo>
                  <a:lnTo>
                    <a:pt x="76" y="725"/>
                  </a:lnTo>
                  <a:lnTo>
                    <a:pt x="74" y="724"/>
                  </a:lnTo>
                  <a:lnTo>
                    <a:pt x="73" y="720"/>
                  </a:lnTo>
                  <a:lnTo>
                    <a:pt x="71" y="716"/>
                  </a:lnTo>
                  <a:lnTo>
                    <a:pt x="71" y="714"/>
                  </a:lnTo>
                  <a:lnTo>
                    <a:pt x="71" y="714"/>
                  </a:lnTo>
                  <a:lnTo>
                    <a:pt x="71" y="705"/>
                  </a:lnTo>
                  <a:lnTo>
                    <a:pt x="73" y="692"/>
                  </a:lnTo>
                  <a:lnTo>
                    <a:pt x="73" y="692"/>
                  </a:lnTo>
                  <a:lnTo>
                    <a:pt x="71" y="673"/>
                  </a:lnTo>
                  <a:lnTo>
                    <a:pt x="71" y="664"/>
                  </a:lnTo>
                  <a:lnTo>
                    <a:pt x="73" y="657"/>
                  </a:lnTo>
                  <a:lnTo>
                    <a:pt x="73" y="657"/>
                  </a:lnTo>
                  <a:lnTo>
                    <a:pt x="82" y="675"/>
                  </a:lnTo>
                  <a:lnTo>
                    <a:pt x="93" y="696"/>
                  </a:lnTo>
                  <a:lnTo>
                    <a:pt x="93" y="696"/>
                  </a:lnTo>
                  <a:lnTo>
                    <a:pt x="99" y="701"/>
                  </a:lnTo>
                  <a:lnTo>
                    <a:pt x="100" y="703"/>
                  </a:lnTo>
                  <a:lnTo>
                    <a:pt x="102" y="707"/>
                  </a:lnTo>
                  <a:lnTo>
                    <a:pt x="102" y="707"/>
                  </a:lnTo>
                  <a:lnTo>
                    <a:pt x="100" y="711"/>
                  </a:lnTo>
                  <a:lnTo>
                    <a:pt x="97" y="714"/>
                  </a:lnTo>
                  <a:lnTo>
                    <a:pt x="87" y="722"/>
                  </a:lnTo>
                  <a:lnTo>
                    <a:pt x="87" y="722"/>
                  </a:lnTo>
                  <a:lnTo>
                    <a:pt x="82" y="729"/>
                  </a:lnTo>
                  <a:lnTo>
                    <a:pt x="78" y="737"/>
                  </a:lnTo>
                  <a:lnTo>
                    <a:pt x="76" y="740"/>
                  </a:lnTo>
                  <a:lnTo>
                    <a:pt x="76" y="742"/>
                  </a:lnTo>
                  <a:lnTo>
                    <a:pt x="78" y="746"/>
                  </a:lnTo>
                  <a:lnTo>
                    <a:pt x="82" y="750"/>
                  </a:lnTo>
                  <a:lnTo>
                    <a:pt x="82" y="750"/>
                  </a:lnTo>
                  <a:lnTo>
                    <a:pt x="74" y="755"/>
                  </a:lnTo>
                  <a:lnTo>
                    <a:pt x="67" y="761"/>
                  </a:lnTo>
                  <a:lnTo>
                    <a:pt x="67" y="761"/>
                  </a:lnTo>
                  <a:lnTo>
                    <a:pt x="67" y="750"/>
                  </a:lnTo>
                  <a:lnTo>
                    <a:pt x="67" y="744"/>
                  </a:lnTo>
                  <a:lnTo>
                    <a:pt x="69" y="738"/>
                  </a:lnTo>
                  <a:lnTo>
                    <a:pt x="69" y="73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97" name="Freeform 1567"/>
            <p:cNvSpPr>
              <a:spLocks noChangeAspect="1" noEditPoints="1"/>
            </p:cNvSpPr>
            <p:nvPr/>
          </p:nvSpPr>
          <p:spPr bwMode="auto">
            <a:xfrm>
              <a:off x="4432816" y="3962474"/>
              <a:ext cx="385008" cy="522000"/>
            </a:xfrm>
            <a:custGeom>
              <a:avLst/>
              <a:gdLst>
                <a:gd name="T0" fmla="*/ 333 w 593"/>
                <a:gd name="T1" fmla="*/ 24 h 804"/>
                <a:gd name="T2" fmla="*/ 340 w 593"/>
                <a:gd name="T3" fmla="*/ 75 h 804"/>
                <a:gd name="T4" fmla="*/ 340 w 593"/>
                <a:gd name="T5" fmla="*/ 116 h 804"/>
                <a:gd name="T6" fmla="*/ 370 w 593"/>
                <a:gd name="T7" fmla="*/ 129 h 804"/>
                <a:gd name="T8" fmla="*/ 400 w 593"/>
                <a:gd name="T9" fmla="*/ 142 h 804"/>
                <a:gd name="T10" fmla="*/ 432 w 593"/>
                <a:gd name="T11" fmla="*/ 194 h 804"/>
                <a:gd name="T12" fmla="*/ 484 w 593"/>
                <a:gd name="T13" fmla="*/ 179 h 804"/>
                <a:gd name="T14" fmla="*/ 512 w 593"/>
                <a:gd name="T15" fmla="*/ 145 h 804"/>
                <a:gd name="T16" fmla="*/ 552 w 593"/>
                <a:gd name="T17" fmla="*/ 138 h 804"/>
                <a:gd name="T18" fmla="*/ 592 w 593"/>
                <a:gd name="T19" fmla="*/ 145 h 804"/>
                <a:gd name="T20" fmla="*/ 560 w 593"/>
                <a:gd name="T21" fmla="*/ 168 h 804"/>
                <a:gd name="T22" fmla="*/ 526 w 593"/>
                <a:gd name="T23" fmla="*/ 181 h 804"/>
                <a:gd name="T24" fmla="*/ 493 w 593"/>
                <a:gd name="T25" fmla="*/ 237 h 804"/>
                <a:gd name="T26" fmla="*/ 435 w 593"/>
                <a:gd name="T27" fmla="*/ 276 h 804"/>
                <a:gd name="T28" fmla="*/ 383 w 593"/>
                <a:gd name="T29" fmla="*/ 246 h 804"/>
                <a:gd name="T30" fmla="*/ 379 w 593"/>
                <a:gd name="T31" fmla="*/ 292 h 804"/>
                <a:gd name="T32" fmla="*/ 383 w 593"/>
                <a:gd name="T33" fmla="*/ 350 h 804"/>
                <a:gd name="T34" fmla="*/ 385 w 593"/>
                <a:gd name="T35" fmla="*/ 385 h 804"/>
                <a:gd name="T36" fmla="*/ 398 w 593"/>
                <a:gd name="T37" fmla="*/ 464 h 804"/>
                <a:gd name="T38" fmla="*/ 409 w 593"/>
                <a:gd name="T39" fmla="*/ 568 h 804"/>
                <a:gd name="T40" fmla="*/ 422 w 593"/>
                <a:gd name="T41" fmla="*/ 640 h 804"/>
                <a:gd name="T42" fmla="*/ 437 w 593"/>
                <a:gd name="T43" fmla="*/ 731 h 804"/>
                <a:gd name="T44" fmla="*/ 461 w 593"/>
                <a:gd name="T45" fmla="*/ 776 h 804"/>
                <a:gd name="T46" fmla="*/ 443 w 593"/>
                <a:gd name="T47" fmla="*/ 804 h 804"/>
                <a:gd name="T48" fmla="*/ 385 w 593"/>
                <a:gd name="T49" fmla="*/ 771 h 804"/>
                <a:gd name="T50" fmla="*/ 379 w 593"/>
                <a:gd name="T51" fmla="*/ 733 h 804"/>
                <a:gd name="T52" fmla="*/ 352 w 593"/>
                <a:gd name="T53" fmla="*/ 631 h 804"/>
                <a:gd name="T54" fmla="*/ 298 w 593"/>
                <a:gd name="T55" fmla="*/ 473 h 804"/>
                <a:gd name="T56" fmla="*/ 251 w 593"/>
                <a:gd name="T57" fmla="*/ 592 h 804"/>
                <a:gd name="T58" fmla="*/ 229 w 593"/>
                <a:gd name="T59" fmla="*/ 720 h 804"/>
                <a:gd name="T60" fmla="*/ 214 w 593"/>
                <a:gd name="T61" fmla="*/ 780 h 804"/>
                <a:gd name="T62" fmla="*/ 134 w 593"/>
                <a:gd name="T63" fmla="*/ 802 h 804"/>
                <a:gd name="T64" fmla="*/ 143 w 593"/>
                <a:gd name="T65" fmla="*/ 771 h 804"/>
                <a:gd name="T66" fmla="*/ 158 w 593"/>
                <a:gd name="T67" fmla="*/ 733 h 804"/>
                <a:gd name="T68" fmla="*/ 167 w 593"/>
                <a:gd name="T69" fmla="*/ 707 h 804"/>
                <a:gd name="T70" fmla="*/ 186 w 593"/>
                <a:gd name="T71" fmla="*/ 609 h 804"/>
                <a:gd name="T72" fmla="*/ 192 w 593"/>
                <a:gd name="T73" fmla="*/ 560 h 804"/>
                <a:gd name="T74" fmla="*/ 199 w 593"/>
                <a:gd name="T75" fmla="*/ 451 h 804"/>
                <a:gd name="T76" fmla="*/ 212 w 593"/>
                <a:gd name="T77" fmla="*/ 393 h 804"/>
                <a:gd name="T78" fmla="*/ 216 w 593"/>
                <a:gd name="T79" fmla="*/ 363 h 804"/>
                <a:gd name="T80" fmla="*/ 221 w 593"/>
                <a:gd name="T81" fmla="*/ 294 h 804"/>
                <a:gd name="T82" fmla="*/ 210 w 593"/>
                <a:gd name="T83" fmla="*/ 235 h 804"/>
                <a:gd name="T84" fmla="*/ 134 w 593"/>
                <a:gd name="T85" fmla="*/ 263 h 804"/>
                <a:gd name="T86" fmla="*/ 86 w 593"/>
                <a:gd name="T87" fmla="*/ 201 h 804"/>
                <a:gd name="T88" fmla="*/ 61 w 593"/>
                <a:gd name="T89" fmla="*/ 138 h 804"/>
                <a:gd name="T90" fmla="*/ 4 w 593"/>
                <a:gd name="T91" fmla="*/ 125 h 804"/>
                <a:gd name="T92" fmla="*/ 11 w 593"/>
                <a:gd name="T93" fmla="*/ 116 h 804"/>
                <a:gd name="T94" fmla="*/ 45 w 593"/>
                <a:gd name="T95" fmla="*/ 106 h 804"/>
                <a:gd name="T96" fmla="*/ 89 w 593"/>
                <a:gd name="T97" fmla="*/ 123 h 804"/>
                <a:gd name="T98" fmla="*/ 125 w 593"/>
                <a:gd name="T99" fmla="*/ 184 h 804"/>
                <a:gd name="T100" fmla="*/ 141 w 593"/>
                <a:gd name="T101" fmla="*/ 207 h 804"/>
                <a:gd name="T102" fmla="*/ 169 w 593"/>
                <a:gd name="T103" fmla="*/ 175 h 804"/>
                <a:gd name="T104" fmla="*/ 216 w 593"/>
                <a:gd name="T105" fmla="*/ 134 h 804"/>
                <a:gd name="T106" fmla="*/ 246 w 593"/>
                <a:gd name="T107" fmla="*/ 123 h 804"/>
                <a:gd name="T108" fmla="*/ 268 w 593"/>
                <a:gd name="T109" fmla="*/ 90 h 804"/>
                <a:gd name="T110" fmla="*/ 249 w 593"/>
                <a:gd name="T111" fmla="*/ 36 h 804"/>
                <a:gd name="T112" fmla="*/ 272 w 593"/>
                <a:gd name="T113" fmla="*/ 4 h 804"/>
                <a:gd name="T114" fmla="*/ 526 w 593"/>
                <a:gd name="T115" fmla="*/ 155 h 804"/>
                <a:gd name="T116" fmla="*/ 528 w 593"/>
                <a:gd name="T117" fmla="*/ 15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3" h="804">
                  <a:moveTo>
                    <a:pt x="294" y="0"/>
                  </a:moveTo>
                  <a:lnTo>
                    <a:pt x="294" y="0"/>
                  </a:lnTo>
                  <a:lnTo>
                    <a:pt x="305" y="0"/>
                  </a:lnTo>
                  <a:lnTo>
                    <a:pt x="314" y="2"/>
                  </a:lnTo>
                  <a:lnTo>
                    <a:pt x="322" y="6"/>
                  </a:lnTo>
                  <a:lnTo>
                    <a:pt x="327" y="11"/>
                  </a:lnTo>
                  <a:lnTo>
                    <a:pt x="327" y="11"/>
                  </a:lnTo>
                  <a:lnTo>
                    <a:pt x="333" y="17"/>
                  </a:lnTo>
                  <a:lnTo>
                    <a:pt x="333" y="17"/>
                  </a:lnTo>
                  <a:lnTo>
                    <a:pt x="333" y="24"/>
                  </a:lnTo>
                  <a:lnTo>
                    <a:pt x="333" y="24"/>
                  </a:lnTo>
                  <a:lnTo>
                    <a:pt x="337" y="30"/>
                  </a:lnTo>
                  <a:lnTo>
                    <a:pt x="337" y="30"/>
                  </a:lnTo>
                  <a:lnTo>
                    <a:pt x="337" y="38"/>
                  </a:lnTo>
                  <a:lnTo>
                    <a:pt x="337" y="38"/>
                  </a:lnTo>
                  <a:lnTo>
                    <a:pt x="340" y="47"/>
                  </a:lnTo>
                  <a:lnTo>
                    <a:pt x="344" y="56"/>
                  </a:lnTo>
                  <a:lnTo>
                    <a:pt x="344" y="56"/>
                  </a:lnTo>
                  <a:lnTo>
                    <a:pt x="344" y="65"/>
                  </a:lnTo>
                  <a:lnTo>
                    <a:pt x="340" y="75"/>
                  </a:lnTo>
                  <a:lnTo>
                    <a:pt x="340" y="75"/>
                  </a:lnTo>
                  <a:lnTo>
                    <a:pt x="335" y="77"/>
                  </a:lnTo>
                  <a:lnTo>
                    <a:pt x="335" y="77"/>
                  </a:lnTo>
                  <a:lnTo>
                    <a:pt x="333" y="84"/>
                  </a:lnTo>
                  <a:lnTo>
                    <a:pt x="331" y="91"/>
                  </a:lnTo>
                  <a:lnTo>
                    <a:pt x="329" y="110"/>
                  </a:lnTo>
                  <a:lnTo>
                    <a:pt x="329" y="110"/>
                  </a:lnTo>
                  <a:lnTo>
                    <a:pt x="333" y="110"/>
                  </a:lnTo>
                  <a:lnTo>
                    <a:pt x="335" y="112"/>
                  </a:lnTo>
                  <a:lnTo>
                    <a:pt x="340" y="116"/>
                  </a:lnTo>
                  <a:lnTo>
                    <a:pt x="340" y="116"/>
                  </a:lnTo>
                  <a:lnTo>
                    <a:pt x="348" y="117"/>
                  </a:lnTo>
                  <a:lnTo>
                    <a:pt x="348" y="117"/>
                  </a:lnTo>
                  <a:lnTo>
                    <a:pt x="352" y="121"/>
                  </a:lnTo>
                  <a:lnTo>
                    <a:pt x="357" y="123"/>
                  </a:lnTo>
                  <a:lnTo>
                    <a:pt x="357" y="123"/>
                  </a:lnTo>
                  <a:lnTo>
                    <a:pt x="363" y="123"/>
                  </a:lnTo>
                  <a:lnTo>
                    <a:pt x="363" y="123"/>
                  </a:lnTo>
                  <a:lnTo>
                    <a:pt x="366" y="127"/>
                  </a:lnTo>
                  <a:lnTo>
                    <a:pt x="370" y="129"/>
                  </a:lnTo>
                  <a:lnTo>
                    <a:pt x="370" y="129"/>
                  </a:lnTo>
                  <a:lnTo>
                    <a:pt x="374" y="127"/>
                  </a:lnTo>
                  <a:lnTo>
                    <a:pt x="379" y="127"/>
                  </a:lnTo>
                  <a:lnTo>
                    <a:pt x="379" y="127"/>
                  </a:lnTo>
                  <a:lnTo>
                    <a:pt x="383" y="131"/>
                  </a:lnTo>
                  <a:lnTo>
                    <a:pt x="385" y="132"/>
                  </a:lnTo>
                  <a:lnTo>
                    <a:pt x="385" y="132"/>
                  </a:lnTo>
                  <a:lnTo>
                    <a:pt x="391" y="134"/>
                  </a:lnTo>
                  <a:lnTo>
                    <a:pt x="394" y="136"/>
                  </a:lnTo>
                  <a:lnTo>
                    <a:pt x="400" y="142"/>
                  </a:lnTo>
                  <a:lnTo>
                    <a:pt x="400" y="142"/>
                  </a:lnTo>
                  <a:lnTo>
                    <a:pt x="407" y="149"/>
                  </a:lnTo>
                  <a:lnTo>
                    <a:pt x="415" y="158"/>
                  </a:lnTo>
                  <a:lnTo>
                    <a:pt x="420" y="168"/>
                  </a:lnTo>
                  <a:lnTo>
                    <a:pt x="422" y="179"/>
                  </a:lnTo>
                  <a:lnTo>
                    <a:pt x="422" y="179"/>
                  </a:lnTo>
                  <a:lnTo>
                    <a:pt x="430" y="184"/>
                  </a:lnTo>
                  <a:lnTo>
                    <a:pt x="432" y="188"/>
                  </a:lnTo>
                  <a:lnTo>
                    <a:pt x="432" y="194"/>
                  </a:lnTo>
                  <a:lnTo>
                    <a:pt x="432" y="194"/>
                  </a:lnTo>
                  <a:lnTo>
                    <a:pt x="439" y="207"/>
                  </a:lnTo>
                  <a:lnTo>
                    <a:pt x="445" y="212"/>
                  </a:lnTo>
                  <a:lnTo>
                    <a:pt x="450" y="218"/>
                  </a:lnTo>
                  <a:lnTo>
                    <a:pt x="450" y="218"/>
                  </a:lnTo>
                  <a:lnTo>
                    <a:pt x="456" y="211"/>
                  </a:lnTo>
                  <a:lnTo>
                    <a:pt x="459" y="207"/>
                  </a:lnTo>
                  <a:lnTo>
                    <a:pt x="465" y="203"/>
                  </a:lnTo>
                  <a:lnTo>
                    <a:pt x="465" y="203"/>
                  </a:lnTo>
                  <a:lnTo>
                    <a:pt x="474" y="192"/>
                  </a:lnTo>
                  <a:lnTo>
                    <a:pt x="484" y="179"/>
                  </a:lnTo>
                  <a:lnTo>
                    <a:pt x="484" y="179"/>
                  </a:lnTo>
                  <a:lnTo>
                    <a:pt x="491" y="168"/>
                  </a:lnTo>
                  <a:lnTo>
                    <a:pt x="495" y="162"/>
                  </a:lnTo>
                  <a:lnTo>
                    <a:pt x="497" y="157"/>
                  </a:lnTo>
                  <a:lnTo>
                    <a:pt x="497" y="157"/>
                  </a:lnTo>
                  <a:lnTo>
                    <a:pt x="502" y="153"/>
                  </a:lnTo>
                  <a:lnTo>
                    <a:pt x="508" y="151"/>
                  </a:lnTo>
                  <a:lnTo>
                    <a:pt x="508" y="151"/>
                  </a:lnTo>
                  <a:lnTo>
                    <a:pt x="510" y="147"/>
                  </a:lnTo>
                  <a:lnTo>
                    <a:pt x="512" y="145"/>
                  </a:lnTo>
                  <a:lnTo>
                    <a:pt x="517" y="144"/>
                  </a:lnTo>
                  <a:lnTo>
                    <a:pt x="526" y="142"/>
                  </a:lnTo>
                  <a:lnTo>
                    <a:pt x="534" y="140"/>
                  </a:lnTo>
                  <a:lnTo>
                    <a:pt x="534" y="140"/>
                  </a:lnTo>
                  <a:lnTo>
                    <a:pt x="543" y="134"/>
                  </a:lnTo>
                  <a:lnTo>
                    <a:pt x="547" y="132"/>
                  </a:lnTo>
                  <a:lnTo>
                    <a:pt x="551" y="132"/>
                  </a:lnTo>
                  <a:lnTo>
                    <a:pt x="551" y="132"/>
                  </a:lnTo>
                  <a:lnTo>
                    <a:pt x="552" y="136"/>
                  </a:lnTo>
                  <a:lnTo>
                    <a:pt x="552" y="138"/>
                  </a:lnTo>
                  <a:lnTo>
                    <a:pt x="551" y="142"/>
                  </a:lnTo>
                  <a:lnTo>
                    <a:pt x="545" y="145"/>
                  </a:lnTo>
                  <a:lnTo>
                    <a:pt x="539" y="149"/>
                  </a:lnTo>
                  <a:lnTo>
                    <a:pt x="539" y="149"/>
                  </a:lnTo>
                  <a:lnTo>
                    <a:pt x="558" y="151"/>
                  </a:lnTo>
                  <a:lnTo>
                    <a:pt x="567" y="151"/>
                  </a:lnTo>
                  <a:lnTo>
                    <a:pt x="577" y="149"/>
                  </a:lnTo>
                  <a:lnTo>
                    <a:pt x="577" y="149"/>
                  </a:lnTo>
                  <a:lnTo>
                    <a:pt x="586" y="145"/>
                  </a:lnTo>
                  <a:lnTo>
                    <a:pt x="592" y="145"/>
                  </a:lnTo>
                  <a:lnTo>
                    <a:pt x="593" y="147"/>
                  </a:lnTo>
                  <a:lnTo>
                    <a:pt x="593" y="149"/>
                  </a:lnTo>
                  <a:lnTo>
                    <a:pt x="593" y="149"/>
                  </a:lnTo>
                  <a:lnTo>
                    <a:pt x="590" y="153"/>
                  </a:lnTo>
                  <a:lnTo>
                    <a:pt x="586" y="157"/>
                  </a:lnTo>
                  <a:lnTo>
                    <a:pt x="586" y="157"/>
                  </a:lnTo>
                  <a:lnTo>
                    <a:pt x="575" y="162"/>
                  </a:lnTo>
                  <a:lnTo>
                    <a:pt x="566" y="168"/>
                  </a:lnTo>
                  <a:lnTo>
                    <a:pt x="566" y="168"/>
                  </a:lnTo>
                  <a:lnTo>
                    <a:pt x="560" y="168"/>
                  </a:lnTo>
                  <a:lnTo>
                    <a:pt x="560" y="168"/>
                  </a:lnTo>
                  <a:lnTo>
                    <a:pt x="556" y="170"/>
                  </a:lnTo>
                  <a:lnTo>
                    <a:pt x="556" y="170"/>
                  </a:lnTo>
                  <a:lnTo>
                    <a:pt x="547" y="170"/>
                  </a:lnTo>
                  <a:lnTo>
                    <a:pt x="547" y="170"/>
                  </a:lnTo>
                  <a:lnTo>
                    <a:pt x="541" y="170"/>
                  </a:lnTo>
                  <a:lnTo>
                    <a:pt x="534" y="171"/>
                  </a:lnTo>
                  <a:lnTo>
                    <a:pt x="534" y="171"/>
                  </a:lnTo>
                  <a:lnTo>
                    <a:pt x="530" y="175"/>
                  </a:lnTo>
                  <a:lnTo>
                    <a:pt x="526" y="181"/>
                  </a:lnTo>
                  <a:lnTo>
                    <a:pt x="526" y="181"/>
                  </a:lnTo>
                  <a:lnTo>
                    <a:pt x="523" y="192"/>
                  </a:lnTo>
                  <a:lnTo>
                    <a:pt x="523" y="192"/>
                  </a:lnTo>
                  <a:lnTo>
                    <a:pt x="519" y="199"/>
                  </a:lnTo>
                  <a:lnTo>
                    <a:pt x="513" y="207"/>
                  </a:lnTo>
                  <a:lnTo>
                    <a:pt x="513" y="207"/>
                  </a:lnTo>
                  <a:lnTo>
                    <a:pt x="510" y="216"/>
                  </a:lnTo>
                  <a:lnTo>
                    <a:pt x="504" y="224"/>
                  </a:lnTo>
                  <a:lnTo>
                    <a:pt x="504" y="224"/>
                  </a:lnTo>
                  <a:lnTo>
                    <a:pt x="493" y="237"/>
                  </a:lnTo>
                  <a:lnTo>
                    <a:pt x="493" y="237"/>
                  </a:lnTo>
                  <a:lnTo>
                    <a:pt x="480" y="251"/>
                  </a:lnTo>
                  <a:lnTo>
                    <a:pt x="469" y="266"/>
                  </a:lnTo>
                  <a:lnTo>
                    <a:pt x="469" y="266"/>
                  </a:lnTo>
                  <a:lnTo>
                    <a:pt x="463" y="276"/>
                  </a:lnTo>
                  <a:lnTo>
                    <a:pt x="458" y="277"/>
                  </a:lnTo>
                  <a:lnTo>
                    <a:pt x="454" y="279"/>
                  </a:lnTo>
                  <a:lnTo>
                    <a:pt x="454" y="279"/>
                  </a:lnTo>
                  <a:lnTo>
                    <a:pt x="445" y="279"/>
                  </a:lnTo>
                  <a:lnTo>
                    <a:pt x="435" y="276"/>
                  </a:lnTo>
                  <a:lnTo>
                    <a:pt x="430" y="270"/>
                  </a:lnTo>
                  <a:lnTo>
                    <a:pt x="422" y="266"/>
                  </a:lnTo>
                  <a:lnTo>
                    <a:pt x="422" y="266"/>
                  </a:lnTo>
                  <a:lnTo>
                    <a:pt x="404" y="248"/>
                  </a:lnTo>
                  <a:lnTo>
                    <a:pt x="385" y="229"/>
                  </a:lnTo>
                  <a:lnTo>
                    <a:pt x="385" y="229"/>
                  </a:lnTo>
                  <a:lnTo>
                    <a:pt x="387" y="233"/>
                  </a:lnTo>
                  <a:lnTo>
                    <a:pt x="385" y="237"/>
                  </a:lnTo>
                  <a:lnTo>
                    <a:pt x="383" y="246"/>
                  </a:lnTo>
                  <a:lnTo>
                    <a:pt x="383" y="246"/>
                  </a:lnTo>
                  <a:lnTo>
                    <a:pt x="383" y="255"/>
                  </a:lnTo>
                  <a:lnTo>
                    <a:pt x="383" y="255"/>
                  </a:lnTo>
                  <a:lnTo>
                    <a:pt x="383" y="261"/>
                  </a:lnTo>
                  <a:lnTo>
                    <a:pt x="383" y="261"/>
                  </a:lnTo>
                  <a:lnTo>
                    <a:pt x="383" y="270"/>
                  </a:lnTo>
                  <a:lnTo>
                    <a:pt x="383" y="270"/>
                  </a:lnTo>
                  <a:lnTo>
                    <a:pt x="381" y="279"/>
                  </a:lnTo>
                  <a:lnTo>
                    <a:pt x="378" y="287"/>
                  </a:lnTo>
                  <a:lnTo>
                    <a:pt x="378" y="287"/>
                  </a:lnTo>
                  <a:lnTo>
                    <a:pt x="379" y="292"/>
                  </a:lnTo>
                  <a:lnTo>
                    <a:pt x="379" y="298"/>
                  </a:lnTo>
                  <a:lnTo>
                    <a:pt x="379" y="311"/>
                  </a:lnTo>
                  <a:lnTo>
                    <a:pt x="379" y="311"/>
                  </a:lnTo>
                  <a:lnTo>
                    <a:pt x="381" y="322"/>
                  </a:lnTo>
                  <a:lnTo>
                    <a:pt x="381" y="322"/>
                  </a:lnTo>
                  <a:lnTo>
                    <a:pt x="381" y="331"/>
                  </a:lnTo>
                  <a:lnTo>
                    <a:pt x="379" y="339"/>
                  </a:lnTo>
                  <a:lnTo>
                    <a:pt x="379" y="339"/>
                  </a:lnTo>
                  <a:lnTo>
                    <a:pt x="381" y="344"/>
                  </a:lnTo>
                  <a:lnTo>
                    <a:pt x="383" y="350"/>
                  </a:lnTo>
                  <a:lnTo>
                    <a:pt x="383" y="350"/>
                  </a:lnTo>
                  <a:lnTo>
                    <a:pt x="383" y="356"/>
                  </a:lnTo>
                  <a:lnTo>
                    <a:pt x="381" y="361"/>
                  </a:lnTo>
                  <a:lnTo>
                    <a:pt x="381" y="361"/>
                  </a:lnTo>
                  <a:lnTo>
                    <a:pt x="385" y="367"/>
                  </a:lnTo>
                  <a:lnTo>
                    <a:pt x="387" y="369"/>
                  </a:lnTo>
                  <a:lnTo>
                    <a:pt x="387" y="372"/>
                  </a:lnTo>
                  <a:lnTo>
                    <a:pt x="387" y="372"/>
                  </a:lnTo>
                  <a:lnTo>
                    <a:pt x="387" y="380"/>
                  </a:lnTo>
                  <a:lnTo>
                    <a:pt x="385" y="385"/>
                  </a:lnTo>
                  <a:lnTo>
                    <a:pt x="385" y="385"/>
                  </a:lnTo>
                  <a:lnTo>
                    <a:pt x="387" y="400"/>
                  </a:lnTo>
                  <a:lnTo>
                    <a:pt x="391" y="413"/>
                  </a:lnTo>
                  <a:lnTo>
                    <a:pt x="391" y="413"/>
                  </a:lnTo>
                  <a:lnTo>
                    <a:pt x="396" y="430"/>
                  </a:lnTo>
                  <a:lnTo>
                    <a:pt x="400" y="439"/>
                  </a:lnTo>
                  <a:lnTo>
                    <a:pt x="400" y="449"/>
                  </a:lnTo>
                  <a:lnTo>
                    <a:pt x="400" y="449"/>
                  </a:lnTo>
                  <a:lnTo>
                    <a:pt x="400" y="456"/>
                  </a:lnTo>
                  <a:lnTo>
                    <a:pt x="398" y="464"/>
                  </a:lnTo>
                  <a:lnTo>
                    <a:pt x="398" y="464"/>
                  </a:lnTo>
                  <a:lnTo>
                    <a:pt x="400" y="469"/>
                  </a:lnTo>
                  <a:lnTo>
                    <a:pt x="400" y="469"/>
                  </a:lnTo>
                  <a:lnTo>
                    <a:pt x="406" y="506"/>
                  </a:lnTo>
                  <a:lnTo>
                    <a:pt x="406" y="506"/>
                  </a:lnTo>
                  <a:lnTo>
                    <a:pt x="407" y="516"/>
                  </a:lnTo>
                  <a:lnTo>
                    <a:pt x="409" y="527"/>
                  </a:lnTo>
                  <a:lnTo>
                    <a:pt x="409" y="527"/>
                  </a:lnTo>
                  <a:lnTo>
                    <a:pt x="411" y="555"/>
                  </a:lnTo>
                  <a:lnTo>
                    <a:pt x="409" y="568"/>
                  </a:lnTo>
                  <a:lnTo>
                    <a:pt x="409" y="581"/>
                  </a:lnTo>
                  <a:lnTo>
                    <a:pt x="409" y="581"/>
                  </a:lnTo>
                  <a:lnTo>
                    <a:pt x="411" y="588"/>
                  </a:lnTo>
                  <a:lnTo>
                    <a:pt x="415" y="596"/>
                  </a:lnTo>
                  <a:lnTo>
                    <a:pt x="417" y="612"/>
                  </a:lnTo>
                  <a:lnTo>
                    <a:pt x="417" y="612"/>
                  </a:lnTo>
                  <a:lnTo>
                    <a:pt x="419" y="618"/>
                  </a:lnTo>
                  <a:lnTo>
                    <a:pt x="419" y="618"/>
                  </a:lnTo>
                  <a:lnTo>
                    <a:pt x="420" y="629"/>
                  </a:lnTo>
                  <a:lnTo>
                    <a:pt x="422" y="640"/>
                  </a:lnTo>
                  <a:lnTo>
                    <a:pt x="422" y="640"/>
                  </a:lnTo>
                  <a:lnTo>
                    <a:pt x="426" y="677"/>
                  </a:lnTo>
                  <a:lnTo>
                    <a:pt x="426" y="696"/>
                  </a:lnTo>
                  <a:lnTo>
                    <a:pt x="424" y="713"/>
                  </a:lnTo>
                  <a:lnTo>
                    <a:pt x="424" y="713"/>
                  </a:lnTo>
                  <a:lnTo>
                    <a:pt x="432" y="718"/>
                  </a:lnTo>
                  <a:lnTo>
                    <a:pt x="439" y="720"/>
                  </a:lnTo>
                  <a:lnTo>
                    <a:pt x="439" y="720"/>
                  </a:lnTo>
                  <a:lnTo>
                    <a:pt x="439" y="726"/>
                  </a:lnTo>
                  <a:lnTo>
                    <a:pt x="437" y="731"/>
                  </a:lnTo>
                  <a:lnTo>
                    <a:pt x="433" y="741"/>
                  </a:lnTo>
                  <a:lnTo>
                    <a:pt x="433" y="741"/>
                  </a:lnTo>
                  <a:lnTo>
                    <a:pt x="441" y="744"/>
                  </a:lnTo>
                  <a:lnTo>
                    <a:pt x="445" y="752"/>
                  </a:lnTo>
                  <a:lnTo>
                    <a:pt x="446" y="759"/>
                  </a:lnTo>
                  <a:lnTo>
                    <a:pt x="450" y="765"/>
                  </a:lnTo>
                  <a:lnTo>
                    <a:pt x="450" y="765"/>
                  </a:lnTo>
                  <a:lnTo>
                    <a:pt x="456" y="771"/>
                  </a:lnTo>
                  <a:lnTo>
                    <a:pt x="461" y="776"/>
                  </a:lnTo>
                  <a:lnTo>
                    <a:pt x="461" y="776"/>
                  </a:lnTo>
                  <a:lnTo>
                    <a:pt x="467" y="782"/>
                  </a:lnTo>
                  <a:lnTo>
                    <a:pt x="467" y="782"/>
                  </a:lnTo>
                  <a:lnTo>
                    <a:pt x="471" y="787"/>
                  </a:lnTo>
                  <a:lnTo>
                    <a:pt x="474" y="793"/>
                  </a:lnTo>
                  <a:lnTo>
                    <a:pt x="474" y="793"/>
                  </a:lnTo>
                  <a:lnTo>
                    <a:pt x="474" y="797"/>
                  </a:lnTo>
                  <a:lnTo>
                    <a:pt x="474" y="800"/>
                  </a:lnTo>
                  <a:lnTo>
                    <a:pt x="474" y="800"/>
                  </a:lnTo>
                  <a:lnTo>
                    <a:pt x="459" y="802"/>
                  </a:lnTo>
                  <a:lnTo>
                    <a:pt x="443" y="804"/>
                  </a:lnTo>
                  <a:lnTo>
                    <a:pt x="430" y="800"/>
                  </a:lnTo>
                  <a:lnTo>
                    <a:pt x="417" y="797"/>
                  </a:lnTo>
                  <a:lnTo>
                    <a:pt x="417" y="797"/>
                  </a:lnTo>
                  <a:lnTo>
                    <a:pt x="409" y="791"/>
                  </a:lnTo>
                  <a:lnTo>
                    <a:pt x="409" y="791"/>
                  </a:lnTo>
                  <a:lnTo>
                    <a:pt x="396" y="785"/>
                  </a:lnTo>
                  <a:lnTo>
                    <a:pt x="389" y="784"/>
                  </a:lnTo>
                  <a:lnTo>
                    <a:pt x="385" y="780"/>
                  </a:lnTo>
                  <a:lnTo>
                    <a:pt x="385" y="780"/>
                  </a:lnTo>
                  <a:lnTo>
                    <a:pt x="385" y="771"/>
                  </a:lnTo>
                  <a:lnTo>
                    <a:pt x="387" y="761"/>
                  </a:lnTo>
                  <a:lnTo>
                    <a:pt x="387" y="761"/>
                  </a:lnTo>
                  <a:lnTo>
                    <a:pt x="385" y="756"/>
                  </a:lnTo>
                  <a:lnTo>
                    <a:pt x="383" y="752"/>
                  </a:lnTo>
                  <a:lnTo>
                    <a:pt x="383" y="752"/>
                  </a:lnTo>
                  <a:lnTo>
                    <a:pt x="381" y="746"/>
                  </a:lnTo>
                  <a:lnTo>
                    <a:pt x="381" y="746"/>
                  </a:lnTo>
                  <a:lnTo>
                    <a:pt x="381" y="741"/>
                  </a:lnTo>
                  <a:lnTo>
                    <a:pt x="381" y="741"/>
                  </a:lnTo>
                  <a:lnTo>
                    <a:pt x="379" y="733"/>
                  </a:lnTo>
                  <a:lnTo>
                    <a:pt x="378" y="726"/>
                  </a:lnTo>
                  <a:lnTo>
                    <a:pt x="370" y="713"/>
                  </a:lnTo>
                  <a:lnTo>
                    <a:pt x="370" y="713"/>
                  </a:lnTo>
                  <a:lnTo>
                    <a:pt x="365" y="700"/>
                  </a:lnTo>
                  <a:lnTo>
                    <a:pt x="361" y="685"/>
                  </a:lnTo>
                  <a:lnTo>
                    <a:pt x="355" y="653"/>
                  </a:lnTo>
                  <a:lnTo>
                    <a:pt x="355" y="653"/>
                  </a:lnTo>
                  <a:lnTo>
                    <a:pt x="352" y="642"/>
                  </a:lnTo>
                  <a:lnTo>
                    <a:pt x="352" y="631"/>
                  </a:lnTo>
                  <a:lnTo>
                    <a:pt x="352" y="631"/>
                  </a:lnTo>
                  <a:lnTo>
                    <a:pt x="352" y="620"/>
                  </a:lnTo>
                  <a:lnTo>
                    <a:pt x="352" y="620"/>
                  </a:lnTo>
                  <a:lnTo>
                    <a:pt x="350" y="609"/>
                  </a:lnTo>
                  <a:lnTo>
                    <a:pt x="346" y="599"/>
                  </a:lnTo>
                  <a:lnTo>
                    <a:pt x="346" y="599"/>
                  </a:lnTo>
                  <a:lnTo>
                    <a:pt x="342" y="581"/>
                  </a:lnTo>
                  <a:lnTo>
                    <a:pt x="337" y="564"/>
                  </a:lnTo>
                  <a:lnTo>
                    <a:pt x="326" y="532"/>
                  </a:lnTo>
                  <a:lnTo>
                    <a:pt x="311" y="503"/>
                  </a:lnTo>
                  <a:lnTo>
                    <a:pt x="298" y="473"/>
                  </a:lnTo>
                  <a:lnTo>
                    <a:pt x="298" y="473"/>
                  </a:lnTo>
                  <a:lnTo>
                    <a:pt x="285" y="499"/>
                  </a:lnTo>
                  <a:lnTo>
                    <a:pt x="285" y="499"/>
                  </a:lnTo>
                  <a:lnTo>
                    <a:pt x="279" y="512"/>
                  </a:lnTo>
                  <a:lnTo>
                    <a:pt x="279" y="512"/>
                  </a:lnTo>
                  <a:lnTo>
                    <a:pt x="264" y="557"/>
                  </a:lnTo>
                  <a:lnTo>
                    <a:pt x="264" y="557"/>
                  </a:lnTo>
                  <a:lnTo>
                    <a:pt x="253" y="584"/>
                  </a:lnTo>
                  <a:lnTo>
                    <a:pt x="253" y="584"/>
                  </a:lnTo>
                  <a:lnTo>
                    <a:pt x="251" y="592"/>
                  </a:lnTo>
                  <a:lnTo>
                    <a:pt x="249" y="601"/>
                  </a:lnTo>
                  <a:lnTo>
                    <a:pt x="249" y="601"/>
                  </a:lnTo>
                  <a:lnTo>
                    <a:pt x="246" y="611"/>
                  </a:lnTo>
                  <a:lnTo>
                    <a:pt x="244" y="620"/>
                  </a:lnTo>
                  <a:lnTo>
                    <a:pt x="244" y="620"/>
                  </a:lnTo>
                  <a:lnTo>
                    <a:pt x="240" y="661"/>
                  </a:lnTo>
                  <a:lnTo>
                    <a:pt x="238" y="679"/>
                  </a:lnTo>
                  <a:lnTo>
                    <a:pt x="234" y="696"/>
                  </a:lnTo>
                  <a:lnTo>
                    <a:pt x="234" y="696"/>
                  </a:lnTo>
                  <a:lnTo>
                    <a:pt x="229" y="720"/>
                  </a:lnTo>
                  <a:lnTo>
                    <a:pt x="221" y="741"/>
                  </a:lnTo>
                  <a:lnTo>
                    <a:pt x="221" y="741"/>
                  </a:lnTo>
                  <a:lnTo>
                    <a:pt x="218" y="748"/>
                  </a:lnTo>
                  <a:lnTo>
                    <a:pt x="214" y="754"/>
                  </a:lnTo>
                  <a:lnTo>
                    <a:pt x="214" y="754"/>
                  </a:lnTo>
                  <a:lnTo>
                    <a:pt x="212" y="757"/>
                  </a:lnTo>
                  <a:lnTo>
                    <a:pt x="212" y="761"/>
                  </a:lnTo>
                  <a:lnTo>
                    <a:pt x="212" y="761"/>
                  </a:lnTo>
                  <a:lnTo>
                    <a:pt x="214" y="780"/>
                  </a:lnTo>
                  <a:lnTo>
                    <a:pt x="214" y="780"/>
                  </a:lnTo>
                  <a:lnTo>
                    <a:pt x="210" y="784"/>
                  </a:lnTo>
                  <a:lnTo>
                    <a:pt x="205" y="785"/>
                  </a:lnTo>
                  <a:lnTo>
                    <a:pt x="192" y="791"/>
                  </a:lnTo>
                  <a:lnTo>
                    <a:pt x="192" y="791"/>
                  </a:lnTo>
                  <a:lnTo>
                    <a:pt x="182" y="797"/>
                  </a:lnTo>
                  <a:lnTo>
                    <a:pt x="171" y="800"/>
                  </a:lnTo>
                  <a:lnTo>
                    <a:pt x="171" y="800"/>
                  </a:lnTo>
                  <a:lnTo>
                    <a:pt x="160" y="802"/>
                  </a:lnTo>
                  <a:lnTo>
                    <a:pt x="147" y="804"/>
                  </a:lnTo>
                  <a:lnTo>
                    <a:pt x="134" y="802"/>
                  </a:lnTo>
                  <a:lnTo>
                    <a:pt x="123" y="800"/>
                  </a:lnTo>
                  <a:lnTo>
                    <a:pt x="123" y="800"/>
                  </a:lnTo>
                  <a:lnTo>
                    <a:pt x="123" y="797"/>
                  </a:lnTo>
                  <a:lnTo>
                    <a:pt x="123" y="793"/>
                  </a:lnTo>
                  <a:lnTo>
                    <a:pt x="128" y="785"/>
                  </a:lnTo>
                  <a:lnTo>
                    <a:pt x="128" y="785"/>
                  </a:lnTo>
                  <a:lnTo>
                    <a:pt x="132" y="782"/>
                  </a:lnTo>
                  <a:lnTo>
                    <a:pt x="138" y="776"/>
                  </a:lnTo>
                  <a:lnTo>
                    <a:pt x="138" y="776"/>
                  </a:lnTo>
                  <a:lnTo>
                    <a:pt x="143" y="771"/>
                  </a:lnTo>
                  <a:lnTo>
                    <a:pt x="147" y="767"/>
                  </a:lnTo>
                  <a:lnTo>
                    <a:pt x="149" y="763"/>
                  </a:lnTo>
                  <a:lnTo>
                    <a:pt x="149" y="763"/>
                  </a:lnTo>
                  <a:lnTo>
                    <a:pt x="151" y="756"/>
                  </a:lnTo>
                  <a:lnTo>
                    <a:pt x="151" y="756"/>
                  </a:lnTo>
                  <a:lnTo>
                    <a:pt x="156" y="748"/>
                  </a:lnTo>
                  <a:lnTo>
                    <a:pt x="160" y="746"/>
                  </a:lnTo>
                  <a:lnTo>
                    <a:pt x="162" y="743"/>
                  </a:lnTo>
                  <a:lnTo>
                    <a:pt x="162" y="743"/>
                  </a:lnTo>
                  <a:lnTo>
                    <a:pt x="158" y="733"/>
                  </a:lnTo>
                  <a:lnTo>
                    <a:pt x="158" y="730"/>
                  </a:lnTo>
                  <a:lnTo>
                    <a:pt x="160" y="724"/>
                  </a:lnTo>
                  <a:lnTo>
                    <a:pt x="160" y="724"/>
                  </a:lnTo>
                  <a:lnTo>
                    <a:pt x="162" y="722"/>
                  </a:lnTo>
                  <a:lnTo>
                    <a:pt x="166" y="718"/>
                  </a:lnTo>
                  <a:lnTo>
                    <a:pt x="167" y="717"/>
                  </a:lnTo>
                  <a:lnTo>
                    <a:pt x="169" y="713"/>
                  </a:lnTo>
                  <a:lnTo>
                    <a:pt x="169" y="713"/>
                  </a:lnTo>
                  <a:lnTo>
                    <a:pt x="167" y="707"/>
                  </a:lnTo>
                  <a:lnTo>
                    <a:pt x="167" y="707"/>
                  </a:lnTo>
                  <a:lnTo>
                    <a:pt x="167" y="698"/>
                  </a:lnTo>
                  <a:lnTo>
                    <a:pt x="169" y="689"/>
                  </a:lnTo>
                  <a:lnTo>
                    <a:pt x="173" y="670"/>
                  </a:lnTo>
                  <a:lnTo>
                    <a:pt x="173" y="670"/>
                  </a:lnTo>
                  <a:lnTo>
                    <a:pt x="175" y="648"/>
                  </a:lnTo>
                  <a:lnTo>
                    <a:pt x="179" y="624"/>
                  </a:lnTo>
                  <a:lnTo>
                    <a:pt x="179" y="624"/>
                  </a:lnTo>
                  <a:lnTo>
                    <a:pt x="182" y="616"/>
                  </a:lnTo>
                  <a:lnTo>
                    <a:pt x="182" y="616"/>
                  </a:lnTo>
                  <a:lnTo>
                    <a:pt x="186" y="609"/>
                  </a:lnTo>
                  <a:lnTo>
                    <a:pt x="188" y="599"/>
                  </a:lnTo>
                  <a:lnTo>
                    <a:pt x="188" y="599"/>
                  </a:lnTo>
                  <a:lnTo>
                    <a:pt x="188" y="588"/>
                  </a:lnTo>
                  <a:lnTo>
                    <a:pt x="192" y="577"/>
                  </a:lnTo>
                  <a:lnTo>
                    <a:pt x="192" y="577"/>
                  </a:lnTo>
                  <a:lnTo>
                    <a:pt x="193" y="573"/>
                  </a:lnTo>
                  <a:lnTo>
                    <a:pt x="193" y="570"/>
                  </a:lnTo>
                  <a:lnTo>
                    <a:pt x="193" y="570"/>
                  </a:lnTo>
                  <a:lnTo>
                    <a:pt x="192" y="560"/>
                  </a:lnTo>
                  <a:lnTo>
                    <a:pt x="192" y="560"/>
                  </a:lnTo>
                  <a:lnTo>
                    <a:pt x="193" y="547"/>
                  </a:lnTo>
                  <a:lnTo>
                    <a:pt x="193" y="534"/>
                  </a:lnTo>
                  <a:lnTo>
                    <a:pt x="193" y="534"/>
                  </a:lnTo>
                  <a:lnTo>
                    <a:pt x="193" y="523"/>
                  </a:lnTo>
                  <a:lnTo>
                    <a:pt x="192" y="514"/>
                  </a:lnTo>
                  <a:lnTo>
                    <a:pt x="192" y="514"/>
                  </a:lnTo>
                  <a:lnTo>
                    <a:pt x="192" y="491"/>
                  </a:lnTo>
                  <a:lnTo>
                    <a:pt x="195" y="471"/>
                  </a:lnTo>
                  <a:lnTo>
                    <a:pt x="195" y="471"/>
                  </a:lnTo>
                  <a:lnTo>
                    <a:pt x="199" y="451"/>
                  </a:lnTo>
                  <a:lnTo>
                    <a:pt x="203" y="428"/>
                  </a:lnTo>
                  <a:lnTo>
                    <a:pt x="203" y="428"/>
                  </a:lnTo>
                  <a:lnTo>
                    <a:pt x="205" y="421"/>
                  </a:lnTo>
                  <a:lnTo>
                    <a:pt x="208" y="411"/>
                  </a:lnTo>
                  <a:lnTo>
                    <a:pt x="208" y="411"/>
                  </a:lnTo>
                  <a:lnTo>
                    <a:pt x="208" y="406"/>
                  </a:lnTo>
                  <a:lnTo>
                    <a:pt x="208" y="406"/>
                  </a:lnTo>
                  <a:lnTo>
                    <a:pt x="210" y="398"/>
                  </a:lnTo>
                  <a:lnTo>
                    <a:pt x="210" y="398"/>
                  </a:lnTo>
                  <a:lnTo>
                    <a:pt x="212" y="393"/>
                  </a:lnTo>
                  <a:lnTo>
                    <a:pt x="212" y="387"/>
                  </a:lnTo>
                  <a:lnTo>
                    <a:pt x="212" y="387"/>
                  </a:lnTo>
                  <a:lnTo>
                    <a:pt x="210" y="385"/>
                  </a:lnTo>
                  <a:lnTo>
                    <a:pt x="208" y="382"/>
                  </a:lnTo>
                  <a:lnTo>
                    <a:pt x="208" y="376"/>
                  </a:lnTo>
                  <a:lnTo>
                    <a:pt x="208" y="372"/>
                  </a:lnTo>
                  <a:lnTo>
                    <a:pt x="208" y="372"/>
                  </a:lnTo>
                  <a:lnTo>
                    <a:pt x="212" y="367"/>
                  </a:lnTo>
                  <a:lnTo>
                    <a:pt x="216" y="363"/>
                  </a:lnTo>
                  <a:lnTo>
                    <a:pt x="216" y="363"/>
                  </a:lnTo>
                  <a:lnTo>
                    <a:pt x="216" y="357"/>
                  </a:lnTo>
                  <a:lnTo>
                    <a:pt x="216" y="350"/>
                  </a:lnTo>
                  <a:lnTo>
                    <a:pt x="219" y="337"/>
                  </a:lnTo>
                  <a:lnTo>
                    <a:pt x="219" y="337"/>
                  </a:lnTo>
                  <a:lnTo>
                    <a:pt x="218" y="328"/>
                  </a:lnTo>
                  <a:lnTo>
                    <a:pt x="218" y="328"/>
                  </a:lnTo>
                  <a:lnTo>
                    <a:pt x="218" y="317"/>
                  </a:lnTo>
                  <a:lnTo>
                    <a:pt x="219" y="305"/>
                  </a:lnTo>
                  <a:lnTo>
                    <a:pt x="219" y="305"/>
                  </a:lnTo>
                  <a:lnTo>
                    <a:pt x="221" y="294"/>
                  </a:lnTo>
                  <a:lnTo>
                    <a:pt x="223" y="285"/>
                  </a:lnTo>
                  <a:lnTo>
                    <a:pt x="223" y="285"/>
                  </a:lnTo>
                  <a:lnTo>
                    <a:pt x="221" y="279"/>
                  </a:lnTo>
                  <a:lnTo>
                    <a:pt x="219" y="274"/>
                  </a:lnTo>
                  <a:lnTo>
                    <a:pt x="219" y="274"/>
                  </a:lnTo>
                  <a:lnTo>
                    <a:pt x="219" y="257"/>
                  </a:lnTo>
                  <a:lnTo>
                    <a:pt x="219" y="257"/>
                  </a:lnTo>
                  <a:lnTo>
                    <a:pt x="216" y="251"/>
                  </a:lnTo>
                  <a:lnTo>
                    <a:pt x="214" y="244"/>
                  </a:lnTo>
                  <a:lnTo>
                    <a:pt x="210" y="235"/>
                  </a:lnTo>
                  <a:lnTo>
                    <a:pt x="210" y="225"/>
                  </a:lnTo>
                  <a:lnTo>
                    <a:pt x="210" y="225"/>
                  </a:lnTo>
                  <a:lnTo>
                    <a:pt x="199" y="235"/>
                  </a:lnTo>
                  <a:lnTo>
                    <a:pt x="186" y="242"/>
                  </a:lnTo>
                  <a:lnTo>
                    <a:pt x="160" y="255"/>
                  </a:lnTo>
                  <a:lnTo>
                    <a:pt x="160" y="255"/>
                  </a:lnTo>
                  <a:lnTo>
                    <a:pt x="151" y="261"/>
                  </a:lnTo>
                  <a:lnTo>
                    <a:pt x="141" y="263"/>
                  </a:lnTo>
                  <a:lnTo>
                    <a:pt x="141" y="263"/>
                  </a:lnTo>
                  <a:lnTo>
                    <a:pt x="134" y="263"/>
                  </a:lnTo>
                  <a:lnTo>
                    <a:pt x="128" y="263"/>
                  </a:lnTo>
                  <a:lnTo>
                    <a:pt x="123" y="261"/>
                  </a:lnTo>
                  <a:lnTo>
                    <a:pt x="119" y="257"/>
                  </a:lnTo>
                  <a:lnTo>
                    <a:pt x="113" y="250"/>
                  </a:lnTo>
                  <a:lnTo>
                    <a:pt x="110" y="240"/>
                  </a:lnTo>
                  <a:lnTo>
                    <a:pt x="110" y="240"/>
                  </a:lnTo>
                  <a:lnTo>
                    <a:pt x="97" y="222"/>
                  </a:lnTo>
                  <a:lnTo>
                    <a:pt x="97" y="222"/>
                  </a:lnTo>
                  <a:lnTo>
                    <a:pt x="86" y="201"/>
                  </a:lnTo>
                  <a:lnTo>
                    <a:pt x="86" y="201"/>
                  </a:lnTo>
                  <a:lnTo>
                    <a:pt x="76" y="181"/>
                  </a:lnTo>
                  <a:lnTo>
                    <a:pt x="76" y="181"/>
                  </a:lnTo>
                  <a:lnTo>
                    <a:pt x="72" y="168"/>
                  </a:lnTo>
                  <a:lnTo>
                    <a:pt x="72" y="168"/>
                  </a:lnTo>
                  <a:lnTo>
                    <a:pt x="67" y="155"/>
                  </a:lnTo>
                  <a:lnTo>
                    <a:pt x="67" y="155"/>
                  </a:lnTo>
                  <a:lnTo>
                    <a:pt x="65" y="145"/>
                  </a:lnTo>
                  <a:lnTo>
                    <a:pt x="63" y="142"/>
                  </a:lnTo>
                  <a:lnTo>
                    <a:pt x="61" y="138"/>
                  </a:lnTo>
                  <a:lnTo>
                    <a:pt x="61" y="138"/>
                  </a:lnTo>
                  <a:lnTo>
                    <a:pt x="56" y="136"/>
                  </a:lnTo>
                  <a:lnTo>
                    <a:pt x="50" y="138"/>
                  </a:lnTo>
                  <a:lnTo>
                    <a:pt x="39" y="140"/>
                  </a:lnTo>
                  <a:lnTo>
                    <a:pt x="39" y="140"/>
                  </a:lnTo>
                  <a:lnTo>
                    <a:pt x="26" y="132"/>
                  </a:lnTo>
                  <a:lnTo>
                    <a:pt x="26" y="132"/>
                  </a:lnTo>
                  <a:lnTo>
                    <a:pt x="19" y="129"/>
                  </a:lnTo>
                  <a:lnTo>
                    <a:pt x="11" y="127"/>
                  </a:lnTo>
                  <a:lnTo>
                    <a:pt x="11" y="127"/>
                  </a:lnTo>
                  <a:lnTo>
                    <a:pt x="4" y="125"/>
                  </a:lnTo>
                  <a:lnTo>
                    <a:pt x="2" y="123"/>
                  </a:lnTo>
                  <a:lnTo>
                    <a:pt x="0" y="121"/>
                  </a:lnTo>
                  <a:lnTo>
                    <a:pt x="0" y="121"/>
                  </a:lnTo>
                  <a:lnTo>
                    <a:pt x="0" y="119"/>
                  </a:lnTo>
                  <a:lnTo>
                    <a:pt x="0" y="119"/>
                  </a:lnTo>
                  <a:lnTo>
                    <a:pt x="6" y="117"/>
                  </a:lnTo>
                  <a:lnTo>
                    <a:pt x="6" y="117"/>
                  </a:lnTo>
                  <a:lnTo>
                    <a:pt x="9" y="117"/>
                  </a:lnTo>
                  <a:lnTo>
                    <a:pt x="11" y="116"/>
                  </a:lnTo>
                  <a:lnTo>
                    <a:pt x="11" y="116"/>
                  </a:lnTo>
                  <a:lnTo>
                    <a:pt x="15" y="116"/>
                  </a:lnTo>
                  <a:lnTo>
                    <a:pt x="19" y="117"/>
                  </a:lnTo>
                  <a:lnTo>
                    <a:pt x="19" y="117"/>
                  </a:lnTo>
                  <a:lnTo>
                    <a:pt x="30" y="119"/>
                  </a:lnTo>
                  <a:lnTo>
                    <a:pt x="39" y="117"/>
                  </a:lnTo>
                  <a:lnTo>
                    <a:pt x="58" y="116"/>
                  </a:lnTo>
                  <a:lnTo>
                    <a:pt x="58" y="116"/>
                  </a:lnTo>
                  <a:lnTo>
                    <a:pt x="52" y="114"/>
                  </a:lnTo>
                  <a:lnTo>
                    <a:pt x="48" y="110"/>
                  </a:lnTo>
                  <a:lnTo>
                    <a:pt x="45" y="106"/>
                  </a:lnTo>
                  <a:lnTo>
                    <a:pt x="45" y="103"/>
                  </a:lnTo>
                  <a:lnTo>
                    <a:pt x="46" y="101"/>
                  </a:lnTo>
                  <a:lnTo>
                    <a:pt x="46" y="101"/>
                  </a:lnTo>
                  <a:lnTo>
                    <a:pt x="52" y="101"/>
                  </a:lnTo>
                  <a:lnTo>
                    <a:pt x="56" y="103"/>
                  </a:lnTo>
                  <a:lnTo>
                    <a:pt x="65" y="108"/>
                  </a:lnTo>
                  <a:lnTo>
                    <a:pt x="65" y="108"/>
                  </a:lnTo>
                  <a:lnTo>
                    <a:pt x="80" y="114"/>
                  </a:lnTo>
                  <a:lnTo>
                    <a:pt x="86" y="117"/>
                  </a:lnTo>
                  <a:lnTo>
                    <a:pt x="89" y="123"/>
                  </a:lnTo>
                  <a:lnTo>
                    <a:pt x="89" y="123"/>
                  </a:lnTo>
                  <a:lnTo>
                    <a:pt x="95" y="125"/>
                  </a:lnTo>
                  <a:lnTo>
                    <a:pt x="99" y="129"/>
                  </a:lnTo>
                  <a:lnTo>
                    <a:pt x="99" y="129"/>
                  </a:lnTo>
                  <a:lnTo>
                    <a:pt x="99" y="134"/>
                  </a:lnTo>
                  <a:lnTo>
                    <a:pt x="100" y="140"/>
                  </a:lnTo>
                  <a:lnTo>
                    <a:pt x="104" y="147"/>
                  </a:lnTo>
                  <a:lnTo>
                    <a:pt x="104" y="147"/>
                  </a:lnTo>
                  <a:lnTo>
                    <a:pt x="113" y="168"/>
                  </a:lnTo>
                  <a:lnTo>
                    <a:pt x="125" y="184"/>
                  </a:lnTo>
                  <a:lnTo>
                    <a:pt x="125" y="184"/>
                  </a:lnTo>
                  <a:lnTo>
                    <a:pt x="128" y="186"/>
                  </a:lnTo>
                  <a:lnTo>
                    <a:pt x="132" y="188"/>
                  </a:lnTo>
                  <a:lnTo>
                    <a:pt x="132" y="188"/>
                  </a:lnTo>
                  <a:lnTo>
                    <a:pt x="132" y="192"/>
                  </a:lnTo>
                  <a:lnTo>
                    <a:pt x="134" y="196"/>
                  </a:lnTo>
                  <a:lnTo>
                    <a:pt x="134" y="196"/>
                  </a:lnTo>
                  <a:lnTo>
                    <a:pt x="138" y="201"/>
                  </a:lnTo>
                  <a:lnTo>
                    <a:pt x="141" y="203"/>
                  </a:lnTo>
                  <a:lnTo>
                    <a:pt x="141" y="207"/>
                  </a:lnTo>
                  <a:lnTo>
                    <a:pt x="141" y="207"/>
                  </a:lnTo>
                  <a:lnTo>
                    <a:pt x="145" y="205"/>
                  </a:lnTo>
                  <a:lnTo>
                    <a:pt x="149" y="203"/>
                  </a:lnTo>
                  <a:lnTo>
                    <a:pt x="149" y="203"/>
                  </a:lnTo>
                  <a:lnTo>
                    <a:pt x="158" y="190"/>
                  </a:lnTo>
                  <a:lnTo>
                    <a:pt x="169" y="179"/>
                  </a:lnTo>
                  <a:lnTo>
                    <a:pt x="169" y="179"/>
                  </a:lnTo>
                  <a:lnTo>
                    <a:pt x="169" y="177"/>
                  </a:lnTo>
                  <a:lnTo>
                    <a:pt x="169" y="175"/>
                  </a:lnTo>
                  <a:lnTo>
                    <a:pt x="169" y="175"/>
                  </a:lnTo>
                  <a:lnTo>
                    <a:pt x="175" y="171"/>
                  </a:lnTo>
                  <a:lnTo>
                    <a:pt x="175" y="171"/>
                  </a:lnTo>
                  <a:lnTo>
                    <a:pt x="182" y="162"/>
                  </a:lnTo>
                  <a:lnTo>
                    <a:pt x="190" y="155"/>
                  </a:lnTo>
                  <a:lnTo>
                    <a:pt x="206" y="140"/>
                  </a:lnTo>
                  <a:lnTo>
                    <a:pt x="206" y="140"/>
                  </a:lnTo>
                  <a:lnTo>
                    <a:pt x="208" y="136"/>
                  </a:lnTo>
                  <a:lnTo>
                    <a:pt x="212" y="134"/>
                  </a:lnTo>
                  <a:lnTo>
                    <a:pt x="212" y="134"/>
                  </a:lnTo>
                  <a:lnTo>
                    <a:pt x="216" y="134"/>
                  </a:lnTo>
                  <a:lnTo>
                    <a:pt x="218" y="134"/>
                  </a:lnTo>
                  <a:lnTo>
                    <a:pt x="218" y="134"/>
                  </a:lnTo>
                  <a:lnTo>
                    <a:pt x="219" y="131"/>
                  </a:lnTo>
                  <a:lnTo>
                    <a:pt x="221" y="131"/>
                  </a:lnTo>
                  <a:lnTo>
                    <a:pt x="229" y="132"/>
                  </a:lnTo>
                  <a:lnTo>
                    <a:pt x="229" y="132"/>
                  </a:lnTo>
                  <a:lnTo>
                    <a:pt x="232" y="131"/>
                  </a:lnTo>
                  <a:lnTo>
                    <a:pt x="238" y="129"/>
                  </a:lnTo>
                  <a:lnTo>
                    <a:pt x="238" y="129"/>
                  </a:lnTo>
                  <a:lnTo>
                    <a:pt x="246" y="123"/>
                  </a:lnTo>
                  <a:lnTo>
                    <a:pt x="246" y="123"/>
                  </a:lnTo>
                  <a:lnTo>
                    <a:pt x="255" y="121"/>
                  </a:lnTo>
                  <a:lnTo>
                    <a:pt x="255" y="121"/>
                  </a:lnTo>
                  <a:lnTo>
                    <a:pt x="264" y="116"/>
                  </a:lnTo>
                  <a:lnTo>
                    <a:pt x="268" y="112"/>
                  </a:lnTo>
                  <a:lnTo>
                    <a:pt x="273" y="112"/>
                  </a:lnTo>
                  <a:lnTo>
                    <a:pt x="273" y="112"/>
                  </a:lnTo>
                  <a:lnTo>
                    <a:pt x="273" y="99"/>
                  </a:lnTo>
                  <a:lnTo>
                    <a:pt x="272" y="93"/>
                  </a:lnTo>
                  <a:lnTo>
                    <a:pt x="268" y="90"/>
                  </a:lnTo>
                  <a:lnTo>
                    <a:pt x="268" y="90"/>
                  </a:lnTo>
                  <a:lnTo>
                    <a:pt x="262" y="88"/>
                  </a:lnTo>
                  <a:lnTo>
                    <a:pt x="259" y="84"/>
                  </a:lnTo>
                  <a:lnTo>
                    <a:pt x="255" y="80"/>
                  </a:lnTo>
                  <a:lnTo>
                    <a:pt x="255" y="73"/>
                  </a:lnTo>
                  <a:lnTo>
                    <a:pt x="253" y="62"/>
                  </a:lnTo>
                  <a:lnTo>
                    <a:pt x="251" y="54"/>
                  </a:lnTo>
                  <a:lnTo>
                    <a:pt x="249" y="51"/>
                  </a:lnTo>
                  <a:lnTo>
                    <a:pt x="249" y="51"/>
                  </a:lnTo>
                  <a:lnTo>
                    <a:pt x="249" y="36"/>
                  </a:lnTo>
                  <a:lnTo>
                    <a:pt x="249" y="36"/>
                  </a:lnTo>
                  <a:lnTo>
                    <a:pt x="251" y="32"/>
                  </a:lnTo>
                  <a:lnTo>
                    <a:pt x="251" y="28"/>
                  </a:lnTo>
                  <a:lnTo>
                    <a:pt x="253" y="19"/>
                  </a:lnTo>
                  <a:lnTo>
                    <a:pt x="253" y="19"/>
                  </a:lnTo>
                  <a:lnTo>
                    <a:pt x="262" y="13"/>
                  </a:lnTo>
                  <a:lnTo>
                    <a:pt x="266" y="10"/>
                  </a:lnTo>
                  <a:lnTo>
                    <a:pt x="270" y="6"/>
                  </a:lnTo>
                  <a:lnTo>
                    <a:pt x="270" y="6"/>
                  </a:lnTo>
                  <a:lnTo>
                    <a:pt x="272" y="4"/>
                  </a:lnTo>
                  <a:lnTo>
                    <a:pt x="275" y="2"/>
                  </a:lnTo>
                  <a:lnTo>
                    <a:pt x="279" y="0"/>
                  </a:lnTo>
                  <a:lnTo>
                    <a:pt x="285" y="0"/>
                  </a:lnTo>
                  <a:lnTo>
                    <a:pt x="285" y="0"/>
                  </a:lnTo>
                  <a:lnTo>
                    <a:pt x="283" y="2"/>
                  </a:lnTo>
                  <a:lnTo>
                    <a:pt x="283" y="2"/>
                  </a:lnTo>
                  <a:lnTo>
                    <a:pt x="294" y="0"/>
                  </a:lnTo>
                  <a:lnTo>
                    <a:pt x="294" y="0"/>
                  </a:lnTo>
                  <a:close/>
                  <a:moveTo>
                    <a:pt x="525" y="153"/>
                  </a:moveTo>
                  <a:lnTo>
                    <a:pt x="526" y="155"/>
                  </a:lnTo>
                  <a:lnTo>
                    <a:pt x="526" y="155"/>
                  </a:lnTo>
                  <a:lnTo>
                    <a:pt x="526" y="155"/>
                  </a:lnTo>
                  <a:lnTo>
                    <a:pt x="526" y="155"/>
                  </a:lnTo>
                  <a:lnTo>
                    <a:pt x="528" y="153"/>
                  </a:lnTo>
                  <a:lnTo>
                    <a:pt x="528" y="153"/>
                  </a:lnTo>
                  <a:lnTo>
                    <a:pt x="525" y="153"/>
                  </a:lnTo>
                  <a:lnTo>
                    <a:pt x="525" y="153"/>
                  </a:lnTo>
                  <a:close/>
                  <a:moveTo>
                    <a:pt x="528" y="153"/>
                  </a:moveTo>
                  <a:lnTo>
                    <a:pt x="528" y="153"/>
                  </a:lnTo>
                  <a:lnTo>
                    <a:pt x="528" y="155"/>
                  </a:lnTo>
                  <a:lnTo>
                    <a:pt x="530" y="155"/>
                  </a:lnTo>
                  <a:lnTo>
                    <a:pt x="532" y="155"/>
                  </a:lnTo>
                  <a:lnTo>
                    <a:pt x="532" y="155"/>
                  </a:lnTo>
                  <a:lnTo>
                    <a:pt x="532" y="155"/>
                  </a:lnTo>
                  <a:lnTo>
                    <a:pt x="530" y="155"/>
                  </a:lnTo>
                  <a:lnTo>
                    <a:pt x="528" y="153"/>
                  </a:lnTo>
                  <a:lnTo>
                    <a:pt x="528" y="15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grpSp>
      <p:grpSp>
        <p:nvGrpSpPr>
          <p:cNvPr id="110" name="Gruppieren 109"/>
          <p:cNvGrpSpPr>
            <a:grpSpLocks noChangeAspect="1"/>
          </p:cNvGrpSpPr>
          <p:nvPr/>
        </p:nvGrpSpPr>
        <p:grpSpPr>
          <a:xfrm>
            <a:off x="5131997" y="4184371"/>
            <a:ext cx="3277293" cy="324000"/>
            <a:chOff x="1400129" y="3900364"/>
            <a:chExt cx="6414638" cy="634165"/>
          </a:xfrm>
        </p:grpSpPr>
        <p:sp>
          <p:nvSpPr>
            <p:cNvPr id="111" name="Freeform 44"/>
            <p:cNvSpPr>
              <a:spLocks noEditPoints="1"/>
            </p:cNvSpPr>
            <p:nvPr/>
          </p:nvSpPr>
          <p:spPr bwMode="auto">
            <a:xfrm>
              <a:off x="7701702" y="3912007"/>
              <a:ext cx="113065" cy="528361"/>
            </a:xfrm>
            <a:custGeom>
              <a:avLst/>
              <a:gdLst>
                <a:gd name="T0" fmla="*/ 202 w 208"/>
                <a:gd name="T1" fmla="*/ 746 h 972"/>
                <a:gd name="T2" fmla="*/ 196 w 208"/>
                <a:gd name="T3" fmla="*/ 694 h 972"/>
                <a:gd name="T4" fmla="*/ 190 w 208"/>
                <a:gd name="T5" fmla="*/ 638 h 972"/>
                <a:gd name="T6" fmla="*/ 188 w 208"/>
                <a:gd name="T7" fmla="*/ 594 h 972"/>
                <a:gd name="T8" fmla="*/ 190 w 208"/>
                <a:gd name="T9" fmla="*/ 516 h 972"/>
                <a:gd name="T10" fmla="*/ 198 w 208"/>
                <a:gd name="T11" fmla="*/ 488 h 972"/>
                <a:gd name="T12" fmla="*/ 180 w 208"/>
                <a:gd name="T13" fmla="*/ 402 h 972"/>
                <a:gd name="T14" fmla="*/ 190 w 208"/>
                <a:gd name="T15" fmla="*/ 312 h 972"/>
                <a:gd name="T16" fmla="*/ 208 w 208"/>
                <a:gd name="T17" fmla="*/ 210 h 972"/>
                <a:gd name="T18" fmla="*/ 182 w 208"/>
                <a:gd name="T19" fmla="*/ 168 h 972"/>
                <a:gd name="T20" fmla="*/ 182 w 208"/>
                <a:gd name="T21" fmla="*/ 148 h 972"/>
                <a:gd name="T22" fmla="*/ 164 w 208"/>
                <a:gd name="T23" fmla="*/ 104 h 972"/>
                <a:gd name="T24" fmla="*/ 156 w 208"/>
                <a:gd name="T25" fmla="*/ 52 h 972"/>
                <a:gd name="T26" fmla="*/ 134 w 208"/>
                <a:gd name="T27" fmla="*/ 16 h 972"/>
                <a:gd name="T28" fmla="*/ 96 w 208"/>
                <a:gd name="T29" fmla="*/ 2 h 972"/>
                <a:gd name="T30" fmla="*/ 52 w 208"/>
                <a:gd name="T31" fmla="*/ 22 h 972"/>
                <a:gd name="T32" fmla="*/ 40 w 208"/>
                <a:gd name="T33" fmla="*/ 76 h 972"/>
                <a:gd name="T34" fmla="*/ 42 w 208"/>
                <a:gd name="T35" fmla="*/ 96 h 972"/>
                <a:gd name="T36" fmla="*/ 52 w 208"/>
                <a:gd name="T37" fmla="*/ 104 h 972"/>
                <a:gd name="T38" fmla="*/ 54 w 208"/>
                <a:gd name="T39" fmla="*/ 134 h 972"/>
                <a:gd name="T40" fmla="*/ 70 w 208"/>
                <a:gd name="T41" fmla="*/ 132 h 972"/>
                <a:gd name="T42" fmla="*/ 84 w 208"/>
                <a:gd name="T43" fmla="*/ 150 h 972"/>
                <a:gd name="T44" fmla="*/ 36 w 208"/>
                <a:gd name="T45" fmla="*/ 238 h 972"/>
                <a:gd name="T46" fmla="*/ 26 w 208"/>
                <a:gd name="T47" fmla="*/ 286 h 972"/>
                <a:gd name="T48" fmla="*/ 44 w 208"/>
                <a:gd name="T49" fmla="*/ 314 h 972"/>
                <a:gd name="T50" fmla="*/ 36 w 208"/>
                <a:gd name="T51" fmla="*/ 392 h 972"/>
                <a:gd name="T52" fmla="*/ 26 w 208"/>
                <a:gd name="T53" fmla="*/ 482 h 972"/>
                <a:gd name="T54" fmla="*/ 18 w 208"/>
                <a:gd name="T55" fmla="*/ 546 h 972"/>
                <a:gd name="T56" fmla="*/ 38 w 208"/>
                <a:gd name="T57" fmla="*/ 556 h 972"/>
                <a:gd name="T58" fmla="*/ 44 w 208"/>
                <a:gd name="T59" fmla="*/ 608 h 972"/>
                <a:gd name="T60" fmla="*/ 50 w 208"/>
                <a:gd name="T61" fmla="*/ 674 h 972"/>
                <a:gd name="T62" fmla="*/ 46 w 208"/>
                <a:gd name="T63" fmla="*/ 732 h 972"/>
                <a:gd name="T64" fmla="*/ 60 w 208"/>
                <a:gd name="T65" fmla="*/ 832 h 972"/>
                <a:gd name="T66" fmla="*/ 62 w 208"/>
                <a:gd name="T67" fmla="*/ 864 h 972"/>
                <a:gd name="T68" fmla="*/ 50 w 208"/>
                <a:gd name="T69" fmla="*/ 904 h 972"/>
                <a:gd name="T70" fmla="*/ 14 w 208"/>
                <a:gd name="T71" fmla="*/ 928 h 972"/>
                <a:gd name="T72" fmla="*/ 24 w 208"/>
                <a:gd name="T73" fmla="*/ 942 h 972"/>
                <a:gd name="T74" fmla="*/ 88 w 208"/>
                <a:gd name="T75" fmla="*/ 916 h 972"/>
                <a:gd name="T76" fmla="*/ 98 w 208"/>
                <a:gd name="T77" fmla="*/ 920 h 972"/>
                <a:gd name="T78" fmla="*/ 114 w 208"/>
                <a:gd name="T79" fmla="*/ 924 h 972"/>
                <a:gd name="T80" fmla="*/ 124 w 208"/>
                <a:gd name="T81" fmla="*/ 878 h 972"/>
                <a:gd name="T82" fmla="*/ 118 w 208"/>
                <a:gd name="T83" fmla="*/ 790 h 972"/>
                <a:gd name="T84" fmla="*/ 110 w 208"/>
                <a:gd name="T85" fmla="*/ 684 h 972"/>
                <a:gd name="T86" fmla="*/ 118 w 208"/>
                <a:gd name="T87" fmla="*/ 672 h 972"/>
                <a:gd name="T88" fmla="*/ 126 w 208"/>
                <a:gd name="T89" fmla="*/ 724 h 972"/>
                <a:gd name="T90" fmla="*/ 148 w 208"/>
                <a:gd name="T91" fmla="*/ 858 h 972"/>
                <a:gd name="T92" fmla="*/ 138 w 208"/>
                <a:gd name="T93" fmla="*/ 930 h 972"/>
                <a:gd name="T94" fmla="*/ 108 w 208"/>
                <a:gd name="T95" fmla="*/ 956 h 972"/>
                <a:gd name="T96" fmla="*/ 112 w 208"/>
                <a:gd name="T97" fmla="*/ 970 h 972"/>
                <a:gd name="T98" fmla="*/ 158 w 208"/>
                <a:gd name="T99" fmla="*/ 964 h 972"/>
                <a:gd name="T100" fmla="*/ 202 w 208"/>
                <a:gd name="T101" fmla="*/ 944 h 972"/>
                <a:gd name="T102" fmla="*/ 208 w 208"/>
                <a:gd name="T103" fmla="*/ 872 h 972"/>
                <a:gd name="T104" fmla="*/ 48 w 208"/>
                <a:gd name="T105" fmla="*/ 250 h 972"/>
                <a:gd name="T106" fmla="*/ 82 w 208"/>
                <a:gd name="T107" fmla="*/ 170 h 972"/>
                <a:gd name="T108" fmla="*/ 80 w 208"/>
                <a:gd name="T109" fmla="*/ 20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972">
                  <a:moveTo>
                    <a:pt x="208" y="856"/>
                  </a:moveTo>
                  <a:lnTo>
                    <a:pt x="208" y="856"/>
                  </a:lnTo>
                  <a:lnTo>
                    <a:pt x="206" y="830"/>
                  </a:lnTo>
                  <a:lnTo>
                    <a:pt x="204" y="786"/>
                  </a:lnTo>
                  <a:lnTo>
                    <a:pt x="202" y="746"/>
                  </a:lnTo>
                  <a:lnTo>
                    <a:pt x="202" y="722"/>
                  </a:lnTo>
                  <a:lnTo>
                    <a:pt x="202" y="722"/>
                  </a:lnTo>
                  <a:lnTo>
                    <a:pt x="198" y="708"/>
                  </a:lnTo>
                  <a:lnTo>
                    <a:pt x="196" y="694"/>
                  </a:lnTo>
                  <a:lnTo>
                    <a:pt x="196" y="694"/>
                  </a:lnTo>
                  <a:lnTo>
                    <a:pt x="196" y="670"/>
                  </a:lnTo>
                  <a:lnTo>
                    <a:pt x="196" y="654"/>
                  </a:lnTo>
                  <a:lnTo>
                    <a:pt x="194" y="646"/>
                  </a:lnTo>
                  <a:lnTo>
                    <a:pt x="190" y="638"/>
                  </a:lnTo>
                  <a:lnTo>
                    <a:pt x="190" y="638"/>
                  </a:lnTo>
                  <a:lnTo>
                    <a:pt x="186" y="626"/>
                  </a:lnTo>
                  <a:lnTo>
                    <a:pt x="186" y="616"/>
                  </a:lnTo>
                  <a:lnTo>
                    <a:pt x="188" y="606"/>
                  </a:lnTo>
                  <a:lnTo>
                    <a:pt x="188" y="594"/>
                  </a:lnTo>
                  <a:lnTo>
                    <a:pt x="188" y="594"/>
                  </a:lnTo>
                  <a:lnTo>
                    <a:pt x="188" y="574"/>
                  </a:lnTo>
                  <a:lnTo>
                    <a:pt x="188" y="550"/>
                  </a:lnTo>
                  <a:lnTo>
                    <a:pt x="186" y="518"/>
                  </a:lnTo>
                  <a:lnTo>
                    <a:pt x="186" y="518"/>
                  </a:lnTo>
                  <a:lnTo>
                    <a:pt x="190" y="516"/>
                  </a:lnTo>
                  <a:lnTo>
                    <a:pt x="192" y="512"/>
                  </a:lnTo>
                  <a:lnTo>
                    <a:pt x="196" y="508"/>
                  </a:lnTo>
                  <a:lnTo>
                    <a:pt x="196" y="508"/>
                  </a:lnTo>
                  <a:lnTo>
                    <a:pt x="198" y="498"/>
                  </a:lnTo>
                  <a:lnTo>
                    <a:pt x="198" y="488"/>
                  </a:lnTo>
                  <a:lnTo>
                    <a:pt x="196" y="474"/>
                  </a:lnTo>
                  <a:lnTo>
                    <a:pt x="196" y="474"/>
                  </a:lnTo>
                  <a:lnTo>
                    <a:pt x="186" y="434"/>
                  </a:lnTo>
                  <a:lnTo>
                    <a:pt x="180" y="402"/>
                  </a:lnTo>
                  <a:lnTo>
                    <a:pt x="180" y="402"/>
                  </a:lnTo>
                  <a:lnTo>
                    <a:pt x="180" y="390"/>
                  </a:lnTo>
                  <a:lnTo>
                    <a:pt x="182" y="374"/>
                  </a:lnTo>
                  <a:lnTo>
                    <a:pt x="186" y="348"/>
                  </a:lnTo>
                  <a:lnTo>
                    <a:pt x="186" y="348"/>
                  </a:lnTo>
                  <a:lnTo>
                    <a:pt x="190" y="312"/>
                  </a:lnTo>
                  <a:lnTo>
                    <a:pt x="194" y="286"/>
                  </a:lnTo>
                  <a:lnTo>
                    <a:pt x="200" y="240"/>
                  </a:lnTo>
                  <a:lnTo>
                    <a:pt x="200" y="240"/>
                  </a:lnTo>
                  <a:lnTo>
                    <a:pt x="206" y="224"/>
                  </a:lnTo>
                  <a:lnTo>
                    <a:pt x="208" y="210"/>
                  </a:lnTo>
                  <a:lnTo>
                    <a:pt x="206" y="200"/>
                  </a:lnTo>
                  <a:lnTo>
                    <a:pt x="202" y="190"/>
                  </a:lnTo>
                  <a:lnTo>
                    <a:pt x="198" y="182"/>
                  </a:lnTo>
                  <a:lnTo>
                    <a:pt x="192" y="176"/>
                  </a:lnTo>
                  <a:lnTo>
                    <a:pt x="182" y="168"/>
                  </a:lnTo>
                  <a:lnTo>
                    <a:pt x="182" y="168"/>
                  </a:lnTo>
                  <a:lnTo>
                    <a:pt x="180" y="164"/>
                  </a:lnTo>
                  <a:lnTo>
                    <a:pt x="180" y="158"/>
                  </a:lnTo>
                  <a:lnTo>
                    <a:pt x="182" y="148"/>
                  </a:lnTo>
                  <a:lnTo>
                    <a:pt x="182" y="148"/>
                  </a:lnTo>
                  <a:lnTo>
                    <a:pt x="178" y="132"/>
                  </a:lnTo>
                  <a:lnTo>
                    <a:pt x="172" y="114"/>
                  </a:lnTo>
                  <a:lnTo>
                    <a:pt x="172" y="114"/>
                  </a:lnTo>
                  <a:lnTo>
                    <a:pt x="168" y="108"/>
                  </a:lnTo>
                  <a:lnTo>
                    <a:pt x="164" y="104"/>
                  </a:lnTo>
                  <a:lnTo>
                    <a:pt x="160" y="96"/>
                  </a:lnTo>
                  <a:lnTo>
                    <a:pt x="160" y="76"/>
                  </a:lnTo>
                  <a:lnTo>
                    <a:pt x="160" y="76"/>
                  </a:lnTo>
                  <a:lnTo>
                    <a:pt x="160" y="64"/>
                  </a:lnTo>
                  <a:lnTo>
                    <a:pt x="156" y="52"/>
                  </a:lnTo>
                  <a:lnTo>
                    <a:pt x="152" y="42"/>
                  </a:lnTo>
                  <a:lnTo>
                    <a:pt x="148" y="34"/>
                  </a:lnTo>
                  <a:lnTo>
                    <a:pt x="138" y="22"/>
                  </a:lnTo>
                  <a:lnTo>
                    <a:pt x="134" y="16"/>
                  </a:lnTo>
                  <a:lnTo>
                    <a:pt x="134" y="16"/>
                  </a:lnTo>
                  <a:lnTo>
                    <a:pt x="128" y="10"/>
                  </a:lnTo>
                  <a:lnTo>
                    <a:pt x="122" y="6"/>
                  </a:lnTo>
                  <a:lnTo>
                    <a:pt x="116" y="2"/>
                  </a:lnTo>
                  <a:lnTo>
                    <a:pt x="108" y="0"/>
                  </a:lnTo>
                  <a:lnTo>
                    <a:pt x="96" y="2"/>
                  </a:lnTo>
                  <a:lnTo>
                    <a:pt x="82" y="4"/>
                  </a:lnTo>
                  <a:lnTo>
                    <a:pt x="70" y="10"/>
                  </a:lnTo>
                  <a:lnTo>
                    <a:pt x="62" y="16"/>
                  </a:lnTo>
                  <a:lnTo>
                    <a:pt x="52" y="22"/>
                  </a:lnTo>
                  <a:lnTo>
                    <a:pt x="52" y="22"/>
                  </a:lnTo>
                  <a:lnTo>
                    <a:pt x="48" y="32"/>
                  </a:lnTo>
                  <a:lnTo>
                    <a:pt x="46" y="40"/>
                  </a:lnTo>
                  <a:lnTo>
                    <a:pt x="42" y="58"/>
                  </a:lnTo>
                  <a:lnTo>
                    <a:pt x="40" y="76"/>
                  </a:lnTo>
                  <a:lnTo>
                    <a:pt x="40" y="76"/>
                  </a:lnTo>
                  <a:lnTo>
                    <a:pt x="36" y="84"/>
                  </a:lnTo>
                  <a:lnTo>
                    <a:pt x="34" y="90"/>
                  </a:lnTo>
                  <a:lnTo>
                    <a:pt x="34" y="94"/>
                  </a:lnTo>
                  <a:lnTo>
                    <a:pt x="36" y="96"/>
                  </a:lnTo>
                  <a:lnTo>
                    <a:pt x="42" y="96"/>
                  </a:lnTo>
                  <a:lnTo>
                    <a:pt x="46" y="96"/>
                  </a:lnTo>
                  <a:lnTo>
                    <a:pt x="46" y="96"/>
                  </a:lnTo>
                  <a:lnTo>
                    <a:pt x="48" y="96"/>
                  </a:lnTo>
                  <a:lnTo>
                    <a:pt x="50" y="98"/>
                  </a:lnTo>
                  <a:lnTo>
                    <a:pt x="52" y="104"/>
                  </a:lnTo>
                  <a:lnTo>
                    <a:pt x="52" y="112"/>
                  </a:lnTo>
                  <a:lnTo>
                    <a:pt x="52" y="112"/>
                  </a:lnTo>
                  <a:lnTo>
                    <a:pt x="52" y="122"/>
                  </a:lnTo>
                  <a:lnTo>
                    <a:pt x="52" y="130"/>
                  </a:lnTo>
                  <a:lnTo>
                    <a:pt x="54" y="134"/>
                  </a:lnTo>
                  <a:lnTo>
                    <a:pt x="56" y="134"/>
                  </a:lnTo>
                  <a:lnTo>
                    <a:pt x="62" y="134"/>
                  </a:lnTo>
                  <a:lnTo>
                    <a:pt x="64" y="132"/>
                  </a:lnTo>
                  <a:lnTo>
                    <a:pt x="64" y="132"/>
                  </a:lnTo>
                  <a:lnTo>
                    <a:pt x="70" y="132"/>
                  </a:lnTo>
                  <a:lnTo>
                    <a:pt x="76" y="134"/>
                  </a:lnTo>
                  <a:lnTo>
                    <a:pt x="78" y="136"/>
                  </a:lnTo>
                  <a:lnTo>
                    <a:pt x="82" y="140"/>
                  </a:lnTo>
                  <a:lnTo>
                    <a:pt x="84" y="146"/>
                  </a:lnTo>
                  <a:lnTo>
                    <a:pt x="84" y="150"/>
                  </a:lnTo>
                  <a:lnTo>
                    <a:pt x="84" y="150"/>
                  </a:lnTo>
                  <a:lnTo>
                    <a:pt x="84" y="154"/>
                  </a:lnTo>
                  <a:lnTo>
                    <a:pt x="84" y="158"/>
                  </a:lnTo>
                  <a:lnTo>
                    <a:pt x="80" y="160"/>
                  </a:lnTo>
                  <a:lnTo>
                    <a:pt x="36" y="238"/>
                  </a:lnTo>
                  <a:lnTo>
                    <a:pt x="36" y="238"/>
                  </a:lnTo>
                  <a:lnTo>
                    <a:pt x="26" y="254"/>
                  </a:lnTo>
                  <a:lnTo>
                    <a:pt x="22" y="266"/>
                  </a:lnTo>
                  <a:lnTo>
                    <a:pt x="22" y="278"/>
                  </a:lnTo>
                  <a:lnTo>
                    <a:pt x="26" y="286"/>
                  </a:lnTo>
                  <a:lnTo>
                    <a:pt x="30" y="294"/>
                  </a:lnTo>
                  <a:lnTo>
                    <a:pt x="34" y="298"/>
                  </a:lnTo>
                  <a:lnTo>
                    <a:pt x="40" y="302"/>
                  </a:lnTo>
                  <a:lnTo>
                    <a:pt x="40" y="302"/>
                  </a:lnTo>
                  <a:lnTo>
                    <a:pt x="44" y="314"/>
                  </a:lnTo>
                  <a:lnTo>
                    <a:pt x="46" y="326"/>
                  </a:lnTo>
                  <a:lnTo>
                    <a:pt x="44" y="340"/>
                  </a:lnTo>
                  <a:lnTo>
                    <a:pt x="44" y="354"/>
                  </a:lnTo>
                  <a:lnTo>
                    <a:pt x="38" y="378"/>
                  </a:lnTo>
                  <a:lnTo>
                    <a:pt x="36" y="392"/>
                  </a:lnTo>
                  <a:lnTo>
                    <a:pt x="36" y="392"/>
                  </a:lnTo>
                  <a:lnTo>
                    <a:pt x="32" y="434"/>
                  </a:lnTo>
                  <a:lnTo>
                    <a:pt x="28" y="474"/>
                  </a:lnTo>
                  <a:lnTo>
                    <a:pt x="28" y="474"/>
                  </a:lnTo>
                  <a:lnTo>
                    <a:pt x="26" y="482"/>
                  </a:lnTo>
                  <a:lnTo>
                    <a:pt x="24" y="494"/>
                  </a:lnTo>
                  <a:lnTo>
                    <a:pt x="18" y="510"/>
                  </a:lnTo>
                  <a:lnTo>
                    <a:pt x="18" y="510"/>
                  </a:lnTo>
                  <a:lnTo>
                    <a:pt x="16" y="532"/>
                  </a:lnTo>
                  <a:lnTo>
                    <a:pt x="18" y="546"/>
                  </a:lnTo>
                  <a:lnTo>
                    <a:pt x="18" y="546"/>
                  </a:lnTo>
                  <a:lnTo>
                    <a:pt x="24" y="550"/>
                  </a:lnTo>
                  <a:lnTo>
                    <a:pt x="36" y="554"/>
                  </a:lnTo>
                  <a:lnTo>
                    <a:pt x="36" y="554"/>
                  </a:lnTo>
                  <a:lnTo>
                    <a:pt x="38" y="556"/>
                  </a:lnTo>
                  <a:lnTo>
                    <a:pt x="40" y="560"/>
                  </a:lnTo>
                  <a:lnTo>
                    <a:pt x="42" y="576"/>
                  </a:lnTo>
                  <a:lnTo>
                    <a:pt x="44" y="594"/>
                  </a:lnTo>
                  <a:lnTo>
                    <a:pt x="44" y="608"/>
                  </a:lnTo>
                  <a:lnTo>
                    <a:pt x="44" y="608"/>
                  </a:lnTo>
                  <a:lnTo>
                    <a:pt x="42" y="620"/>
                  </a:lnTo>
                  <a:lnTo>
                    <a:pt x="44" y="638"/>
                  </a:lnTo>
                  <a:lnTo>
                    <a:pt x="48" y="660"/>
                  </a:lnTo>
                  <a:lnTo>
                    <a:pt x="50" y="674"/>
                  </a:lnTo>
                  <a:lnTo>
                    <a:pt x="50" y="674"/>
                  </a:lnTo>
                  <a:lnTo>
                    <a:pt x="52" y="686"/>
                  </a:lnTo>
                  <a:lnTo>
                    <a:pt x="52" y="698"/>
                  </a:lnTo>
                  <a:lnTo>
                    <a:pt x="48" y="716"/>
                  </a:lnTo>
                  <a:lnTo>
                    <a:pt x="48" y="716"/>
                  </a:lnTo>
                  <a:lnTo>
                    <a:pt x="46" y="732"/>
                  </a:lnTo>
                  <a:lnTo>
                    <a:pt x="48" y="762"/>
                  </a:lnTo>
                  <a:lnTo>
                    <a:pt x="50" y="810"/>
                  </a:lnTo>
                  <a:lnTo>
                    <a:pt x="50" y="810"/>
                  </a:lnTo>
                  <a:lnTo>
                    <a:pt x="54" y="818"/>
                  </a:lnTo>
                  <a:lnTo>
                    <a:pt x="60" y="832"/>
                  </a:lnTo>
                  <a:lnTo>
                    <a:pt x="68" y="850"/>
                  </a:lnTo>
                  <a:lnTo>
                    <a:pt x="68" y="850"/>
                  </a:lnTo>
                  <a:lnTo>
                    <a:pt x="68" y="854"/>
                  </a:lnTo>
                  <a:lnTo>
                    <a:pt x="64" y="858"/>
                  </a:lnTo>
                  <a:lnTo>
                    <a:pt x="62" y="864"/>
                  </a:lnTo>
                  <a:lnTo>
                    <a:pt x="60" y="870"/>
                  </a:lnTo>
                  <a:lnTo>
                    <a:pt x="60" y="870"/>
                  </a:lnTo>
                  <a:lnTo>
                    <a:pt x="58" y="880"/>
                  </a:lnTo>
                  <a:lnTo>
                    <a:pt x="56" y="890"/>
                  </a:lnTo>
                  <a:lnTo>
                    <a:pt x="50" y="904"/>
                  </a:lnTo>
                  <a:lnTo>
                    <a:pt x="50" y="904"/>
                  </a:lnTo>
                  <a:lnTo>
                    <a:pt x="32" y="918"/>
                  </a:lnTo>
                  <a:lnTo>
                    <a:pt x="22" y="924"/>
                  </a:lnTo>
                  <a:lnTo>
                    <a:pt x="14" y="928"/>
                  </a:lnTo>
                  <a:lnTo>
                    <a:pt x="14" y="928"/>
                  </a:lnTo>
                  <a:lnTo>
                    <a:pt x="8" y="930"/>
                  </a:lnTo>
                  <a:lnTo>
                    <a:pt x="4" y="934"/>
                  </a:lnTo>
                  <a:lnTo>
                    <a:pt x="0" y="940"/>
                  </a:lnTo>
                  <a:lnTo>
                    <a:pt x="0" y="940"/>
                  </a:lnTo>
                  <a:lnTo>
                    <a:pt x="24" y="942"/>
                  </a:lnTo>
                  <a:lnTo>
                    <a:pt x="54" y="940"/>
                  </a:lnTo>
                  <a:lnTo>
                    <a:pt x="54" y="940"/>
                  </a:lnTo>
                  <a:lnTo>
                    <a:pt x="62" y="936"/>
                  </a:lnTo>
                  <a:lnTo>
                    <a:pt x="74" y="928"/>
                  </a:lnTo>
                  <a:lnTo>
                    <a:pt x="88" y="916"/>
                  </a:lnTo>
                  <a:lnTo>
                    <a:pt x="88" y="916"/>
                  </a:lnTo>
                  <a:lnTo>
                    <a:pt x="94" y="916"/>
                  </a:lnTo>
                  <a:lnTo>
                    <a:pt x="96" y="918"/>
                  </a:lnTo>
                  <a:lnTo>
                    <a:pt x="98" y="920"/>
                  </a:lnTo>
                  <a:lnTo>
                    <a:pt x="98" y="920"/>
                  </a:lnTo>
                  <a:lnTo>
                    <a:pt x="100" y="924"/>
                  </a:lnTo>
                  <a:lnTo>
                    <a:pt x="106" y="926"/>
                  </a:lnTo>
                  <a:lnTo>
                    <a:pt x="110" y="926"/>
                  </a:lnTo>
                  <a:lnTo>
                    <a:pt x="114" y="924"/>
                  </a:lnTo>
                  <a:lnTo>
                    <a:pt x="114" y="924"/>
                  </a:lnTo>
                  <a:lnTo>
                    <a:pt x="118" y="916"/>
                  </a:lnTo>
                  <a:lnTo>
                    <a:pt x="118" y="908"/>
                  </a:lnTo>
                  <a:lnTo>
                    <a:pt x="122" y="890"/>
                  </a:lnTo>
                  <a:lnTo>
                    <a:pt x="122" y="890"/>
                  </a:lnTo>
                  <a:lnTo>
                    <a:pt x="124" y="878"/>
                  </a:lnTo>
                  <a:lnTo>
                    <a:pt x="126" y="864"/>
                  </a:lnTo>
                  <a:lnTo>
                    <a:pt x="128" y="848"/>
                  </a:lnTo>
                  <a:lnTo>
                    <a:pt x="126" y="832"/>
                  </a:lnTo>
                  <a:lnTo>
                    <a:pt x="126" y="832"/>
                  </a:lnTo>
                  <a:lnTo>
                    <a:pt x="118" y="790"/>
                  </a:lnTo>
                  <a:lnTo>
                    <a:pt x="112" y="752"/>
                  </a:lnTo>
                  <a:lnTo>
                    <a:pt x="112" y="752"/>
                  </a:lnTo>
                  <a:lnTo>
                    <a:pt x="110" y="734"/>
                  </a:lnTo>
                  <a:lnTo>
                    <a:pt x="110" y="708"/>
                  </a:lnTo>
                  <a:lnTo>
                    <a:pt x="110" y="684"/>
                  </a:lnTo>
                  <a:lnTo>
                    <a:pt x="112" y="668"/>
                  </a:lnTo>
                  <a:lnTo>
                    <a:pt x="112" y="668"/>
                  </a:lnTo>
                  <a:lnTo>
                    <a:pt x="114" y="664"/>
                  </a:lnTo>
                  <a:lnTo>
                    <a:pt x="116" y="664"/>
                  </a:lnTo>
                  <a:lnTo>
                    <a:pt x="118" y="672"/>
                  </a:lnTo>
                  <a:lnTo>
                    <a:pt x="118" y="672"/>
                  </a:lnTo>
                  <a:lnTo>
                    <a:pt x="124" y="688"/>
                  </a:lnTo>
                  <a:lnTo>
                    <a:pt x="130" y="700"/>
                  </a:lnTo>
                  <a:lnTo>
                    <a:pt x="126" y="724"/>
                  </a:lnTo>
                  <a:lnTo>
                    <a:pt x="126" y="724"/>
                  </a:lnTo>
                  <a:lnTo>
                    <a:pt x="134" y="746"/>
                  </a:lnTo>
                  <a:lnTo>
                    <a:pt x="142" y="772"/>
                  </a:lnTo>
                  <a:lnTo>
                    <a:pt x="142" y="772"/>
                  </a:lnTo>
                  <a:lnTo>
                    <a:pt x="148" y="858"/>
                  </a:lnTo>
                  <a:lnTo>
                    <a:pt x="148" y="858"/>
                  </a:lnTo>
                  <a:lnTo>
                    <a:pt x="144" y="896"/>
                  </a:lnTo>
                  <a:lnTo>
                    <a:pt x="144" y="896"/>
                  </a:lnTo>
                  <a:lnTo>
                    <a:pt x="142" y="924"/>
                  </a:lnTo>
                  <a:lnTo>
                    <a:pt x="142" y="924"/>
                  </a:lnTo>
                  <a:lnTo>
                    <a:pt x="138" y="930"/>
                  </a:lnTo>
                  <a:lnTo>
                    <a:pt x="130" y="940"/>
                  </a:lnTo>
                  <a:lnTo>
                    <a:pt x="118" y="950"/>
                  </a:lnTo>
                  <a:lnTo>
                    <a:pt x="118" y="950"/>
                  </a:lnTo>
                  <a:lnTo>
                    <a:pt x="112" y="954"/>
                  </a:lnTo>
                  <a:lnTo>
                    <a:pt x="108" y="956"/>
                  </a:lnTo>
                  <a:lnTo>
                    <a:pt x="106" y="962"/>
                  </a:lnTo>
                  <a:lnTo>
                    <a:pt x="106" y="968"/>
                  </a:lnTo>
                  <a:lnTo>
                    <a:pt x="108" y="970"/>
                  </a:lnTo>
                  <a:lnTo>
                    <a:pt x="108" y="970"/>
                  </a:lnTo>
                  <a:lnTo>
                    <a:pt x="112" y="970"/>
                  </a:lnTo>
                  <a:lnTo>
                    <a:pt x="112" y="970"/>
                  </a:lnTo>
                  <a:lnTo>
                    <a:pt x="124" y="972"/>
                  </a:lnTo>
                  <a:lnTo>
                    <a:pt x="136" y="970"/>
                  </a:lnTo>
                  <a:lnTo>
                    <a:pt x="148" y="966"/>
                  </a:lnTo>
                  <a:lnTo>
                    <a:pt x="158" y="964"/>
                  </a:lnTo>
                  <a:lnTo>
                    <a:pt x="174" y="956"/>
                  </a:lnTo>
                  <a:lnTo>
                    <a:pt x="180" y="952"/>
                  </a:lnTo>
                  <a:lnTo>
                    <a:pt x="186" y="936"/>
                  </a:lnTo>
                  <a:lnTo>
                    <a:pt x="186" y="944"/>
                  </a:lnTo>
                  <a:lnTo>
                    <a:pt x="202" y="944"/>
                  </a:lnTo>
                  <a:lnTo>
                    <a:pt x="202" y="944"/>
                  </a:lnTo>
                  <a:lnTo>
                    <a:pt x="202" y="916"/>
                  </a:lnTo>
                  <a:lnTo>
                    <a:pt x="202" y="916"/>
                  </a:lnTo>
                  <a:lnTo>
                    <a:pt x="206" y="890"/>
                  </a:lnTo>
                  <a:lnTo>
                    <a:pt x="208" y="872"/>
                  </a:lnTo>
                  <a:lnTo>
                    <a:pt x="208" y="856"/>
                  </a:lnTo>
                  <a:lnTo>
                    <a:pt x="208" y="856"/>
                  </a:lnTo>
                  <a:close/>
                  <a:moveTo>
                    <a:pt x="44" y="264"/>
                  </a:moveTo>
                  <a:lnTo>
                    <a:pt x="44" y="264"/>
                  </a:lnTo>
                  <a:lnTo>
                    <a:pt x="48" y="250"/>
                  </a:lnTo>
                  <a:lnTo>
                    <a:pt x="58" y="220"/>
                  </a:lnTo>
                  <a:lnTo>
                    <a:pt x="58" y="220"/>
                  </a:lnTo>
                  <a:lnTo>
                    <a:pt x="72" y="188"/>
                  </a:lnTo>
                  <a:lnTo>
                    <a:pt x="78" y="176"/>
                  </a:lnTo>
                  <a:lnTo>
                    <a:pt x="82" y="170"/>
                  </a:lnTo>
                  <a:lnTo>
                    <a:pt x="84" y="168"/>
                  </a:lnTo>
                  <a:lnTo>
                    <a:pt x="74" y="202"/>
                  </a:lnTo>
                  <a:lnTo>
                    <a:pt x="116" y="154"/>
                  </a:lnTo>
                  <a:lnTo>
                    <a:pt x="116" y="154"/>
                  </a:lnTo>
                  <a:lnTo>
                    <a:pt x="80" y="208"/>
                  </a:lnTo>
                  <a:lnTo>
                    <a:pt x="44" y="264"/>
                  </a:lnTo>
                  <a:lnTo>
                    <a:pt x="44" y="26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grpSp>
          <p:nvGrpSpPr>
            <p:cNvPr id="112" name="Gruppieren 111"/>
            <p:cNvGrpSpPr/>
            <p:nvPr/>
          </p:nvGrpSpPr>
          <p:grpSpPr>
            <a:xfrm flipH="1">
              <a:off x="2412584" y="3900364"/>
              <a:ext cx="151739" cy="543305"/>
              <a:chOff x="5918620" y="2583548"/>
              <a:chExt cx="215136" cy="812276"/>
            </a:xfrm>
            <a:solidFill>
              <a:schemeClr val="bg2"/>
            </a:solidFill>
          </p:grpSpPr>
          <p:sp>
            <p:nvSpPr>
              <p:cNvPr id="125" name="Freeform 31"/>
              <p:cNvSpPr>
                <a:spLocks noEditPoints="1"/>
              </p:cNvSpPr>
              <p:nvPr/>
            </p:nvSpPr>
            <p:spPr bwMode="auto">
              <a:xfrm>
                <a:off x="5918620" y="2583557"/>
                <a:ext cx="215106" cy="812266"/>
              </a:xfrm>
              <a:custGeom>
                <a:avLst/>
                <a:gdLst>
                  <a:gd name="T0" fmla="*/ 138 w 268"/>
                  <a:gd name="T1" fmla="*/ 180 h 1012"/>
                  <a:gd name="T2" fmla="*/ 110 w 268"/>
                  <a:gd name="T3" fmla="*/ 168 h 1012"/>
                  <a:gd name="T4" fmla="*/ 96 w 268"/>
                  <a:gd name="T5" fmla="*/ 164 h 1012"/>
                  <a:gd name="T6" fmla="*/ 22 w 268"/>
                  <a:gd name="T7" fmla="*/ 218 h 1012"/>
                  <a:gd name="T8" fmla="*/ 4 w 268"/>
                  <a:gd name="T9" fmla="*/ 330 h 1012"/>
                  <a:gd name="T10" fmla="*/ 36 w 268"/>
                  <a:gd name="T11" fmla="*/ 368 h 1012"/>
                  <a:gd name="T12" fmla="*/ 52 w 268"/>
                  <a:gd name="T13" fmla="*/ 460 h 1012"/>
                  <a:gd name="T14" fmla="*/ 46 w 268"/>
                  <a:gd name="T15" fmla="*/ 498 h 1012"/>
                  <a:gd name="T16" fmla="*/ 50 w 268"/>
                  <a:gd name="T17" fmla="*/ 660 h 1012"/>
                  <a:gd name="T18" fmla="*/ 50 w 268"/>
                  <a:gd name="T19" fmla="*/ 760 h 1012"/>
                  <a:gd name="T20" fmla="*/ 44 w 268"/>
                  <a:gd name="T21" fmla="*/ 828 h 1012"/>
                  <a:gd name="T22" fmla="*/ 48 w 268"/>
                  <a:gd name="T23" fmla="*/ 898 h 1012"/>
                  <a:gd name="T24" fmla="*/ 54 w 268"/>
                  <a:gd name="T25" fmla="*/ 918 h 1012"/>
                  <a:gd name="T26" fmla="*/ 48 w 268"/>
                  <a:gd name="T27" fmla="*/ 932 h 1012"/>
                  <a:gd name="T28" fmla="*/ 14 w 268"/>
                  <a:gd name="T29" fmla="*/ 966 h 1012"/>
                  <a:gd name="T30" fmla="*/ 6 w 268"/>
                  <a:gd name="T31" fmla="*/ 990 h 1012"/>
                  <a:gd name="T32" fmla="*/ 62 w 268"/>
                  <a:gd name="T33" fmla="*/ 990 h 1012"/>
                  <a:gd name="T34" fmla="*/ 100 w 268"/>
                  <a:gd name="T35" fmla="*/ 976 h 1012"/>
                  <a:gd name="T36" fmla="*/ 118 w 268"/>
                  <a:gd name="T37" fmla="*/ 932 h 1012"/>
                  <a:gd name="T38" fmla="*/ 112 w 268"/>
                  <a:gd name="T39" fmla="*/ 886 h 1012"/>
                  <a:gd name="T40" fmla="*/ 112 w 268"/>
                  <a:gd name="T41" fmla="*/ 762 h 1012"/>
                  <a:gd name="T42" fmla="*/ 112 w 268"/>
                  <a:gd name="T43" fmla="*/ 732 h 1012"/>
                  <a:gd name="T44" fmla="*/ 136 w 268"/>
                  <a:gd name="T45" fmla="*/ 610 h 1012"/>
                  <a:gd name="T46" fmla="*/ 148 w 268"/>
                  <a:gd name="T47" fmla="*/ 600 h 1012"/>
                  <a:gd name="T48" fmla="*/ 168 w 268"/>
                  <a:gd name="T49" fmla="*/ 664 h 1012"/>
                  <a:gd name="T50" fmla="*/ 180 w 268"/>
                  <a:gd name="T51" fmla="*/ 740 h 1012"/>
                  <a:gd name="T52" fmla="*/ 192 w 268"/>
                  <a:gd name="T53" fmla="*/ 864 h 1012"/>
                  <a:gd name="T54" fmla="*/ 186 w 268"/>
                  <a:gd name="T55" fmla="*/ 924 h 1012"/>
                  <a:gd name="T56" fmla="*/ 194 w 268"/>
                  <a:gd name="T57" fmla="*/ 976 h 1012"/>
                  <a:gd name="T58" fmla="*/ 200 w 268"/>
                  <a:gd name="T59" fmla="*/ 974 h 1012"/>
                  <a:gd name="T60" fmla="*/ 196 w 268"/>
                  <a:gd name="T61" fmla="*/ 1008 h 1012"/>
                  <a:gd name="T62" fmla="*/ 250 w 268"/>
                  <a:gd name="T63" fmla="*/ 996 h 1012"/>
                  <a:gd name="T64" fmla="*/ 264 w 268"/>
                  <a:gd name="T65" fmla="*/ 940 h 1012"/>
                  <a:gd name="T66" fmla="*/ 252 w 268"/>
                  <a:gd name="T67" fmla="*/ 880 h 1012"/>
                  <a:gd name="T68" fmla="*/ 244 w 268"/>
                  <a:gd name="T69" fmla="*/ 730 h 1012"/>
                  <a:gd name="T70" fmla="*/ 238 w 268"/>
                  <a:gd name="T71" fmla="*/ 606 h 1012"/>
                  <a:gd name="T72" fmla="*/ 230 w 268"/>
                  <a:gd name="T73" fmla="*/ 414 h 1012"/>
                  <a:gd name="T74" fmla="*/ 228 w 268"/>
                  <a:gd name="T75" fmla="*/ 342 h 1012"/>
                  <a:gd name="T76" fmla="*/ 262 w 268"/>
                  <a:gd name="T77" fmla="*/ 288 h 1012"/>
                  <a:gd name="T78" fmla="*/ 258 w 268"/>
                  <a:gd name="T79" fmla="*/ 178 h 1012"/>
                  <a:gd name="T80" fmla="*/ 186 w 268"/>
                  <a:gd name="T81" fmla="*/ 158 h 1012"/>
                  <a:gd name="T82" fmla="*/ 196 w 268"/>
                  <a:gd name="T83" fmla="*/ 490 h 1012"/>
                  <a:gd name="T84" fmla="*/ 132 w 268"/>
                  <a:gd name="T85" fmla="*/ 502 h 1012"/>
                  <a:gd name="T86" fmla="*/ 60 w 268"/>
                  <a:gd name="T87" fmla="*/ 492 h 1012"/>
                  <a:gd name="T88" fmla="*/ 80 w 268"/>
                  <a:gd name="T89" fmla="*/ 378 h 1012"/>
                  <a:gd name="T90" fmla="*/ 76 w 268"/>
                  <a:gd name="T91" fmla="*/ 338 h 1012"/>
                  <a:gd name="T92" fmla="*/ 114 w 268"/>
                  <a:gd name="T93" fmla="*/ 324 h 1012"/>
                  <a:gd name="T94" fmla="*/ 88 w 268"/>
                  <a:gd name="T95" fmla="*/ 370 h 1012"/>
                  <a:gd name="T96" fmla="*/ 86 w 268"/>
                  <a:gd name="T97" fmla="*/ 378 h 1012"/>
                  <a:gd name="T98" fmla="*/ 148 w 268"/>
                  <a:gd name="T99" fmla="*/ 330 h 1012"/>
                  <a:gd name="T100" fmla="*/ 134 w 268"/>
                  <a:gd name="T101" fmla="*/ 276 h 1012"/>
                  <a:gd name="T102" fmla="*/ 164 w 268"/>
                  <a:gd name="T103" fmla="*/ 300 h 1012"/>
                  <a:gd name="T104" fmla="*/ 132 w 268"/>
                  <a:gd name="T105" fmla="*/ 0 h 1012"/>
                  <a:gd name="T106" fmla="*/ 106 w 268"/>
                  <a:gd name="T107" fmla="*/ 18 h 1012"/>
                  <a:gd name="T108" fmla="*/ 88 w 268"/>
                  <a:gd name="T109" fmla="*/ 76 h 1012"/>
                  <a:gd name="T110" fmla="*/ 110 w 268"/>
                  <a:gd name="T111" fmla="*/ 132 h 1012"/>
                  <a:gd name="T112" fmla="*/ 106 w 268"/>
                  <a:gd name="T113" fmla="*/ 160 h 1012"/>
                  <a:gd name="T114" fmla="*/ 136 w 268"/>
                  <a:gd name="T115" fmla="*/ 176 h 1012"/>
                  <a:gd name="T116" fmla="*/ 172 w 268"/>
                  <a:gd name="T117" fmla="*/ 148 h 1012"/>
                  <a:gd name="T118" fmla="*/ 170 w 268"/>
                  <a:gd name="T119" fmla="*/ 126 h 1012"/>
                  <a:gd name="T120" fmla="*/ 186 w 268"/>
                  <a:gd name="T121" fmla="*/ 102 h 1012"/>
                  <a:gd name="T122" fmla="*/ 184 w 268"/>
                  <a:gd name="T123" fmla="*/ 60 h 1012"/>
                  <a:gd name="T124" fmla="*/ 156 w 268"/>
                  <a:gd name="T125" fmla="*/ 6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1012">
                    <a:moveTo>
                      <a:pt x="180" y="154"/>
                    </a:moveTo>
                    <a:lnTo>
                      <a:pt x="194" y="178"/>
                    </a:lnTo>
                    <a:lnTo>
                      <a:pt x="174" y="162"/>
                    </a:lnTo>
                    <a:lnTo>
                      <a:pt x="174" y="162"/>
                    </a:lnTo>
                    <a:lnTo>
                      <a:pt x="138" y="180"/>
                    </a:lnTo>
                    <a:lnTo>
                      <a:pt x="138" y="180"/>
                    </a:lnTo>
                    <a:lnTo>
                      <a:pt x="138" y="180"/>
                    </a:lnTo>
                    <a:lnTo>
                      <a:pt x="138" y="180"/>
                    </a:lnTo>
                    <a:lnTo>
                      <a:pt x="132" y="178"/>
                    </a:lnTo>
                    <a:lnTo>
                      <a:pt x="124" y="174"/>
                    </a:lnTo>
                    <a:lnTo>
                      <a:pt x="114" y="170"/>
                    </a:lnTo>
                    <a:lnTo>
                      <a:pt x="114" y="170"/>
                    </a:lnTo>
                    <a:lnTo>
                      <a:pt x="110" y="168"/>
                    </a:lnTo>
                    <a:lnTo>
                      <a:pt x="110" y="168"/>
                    </a:lnTo>
                    <a:lnTo>
                      <a:pt x="106" y="168"/>
                    </a:lnTo>
                    <a:lnTo>
                      <a:pt x="102" y="170"/>
                    </a:lnTo>
                    <a:lnTo>
                      <a:pt x="98" y="176"/>
                    </a:lnTo>
                    <a:lnTo>
                      <a:pt x="92" y="184"/>
                    </a:lnTo>
                    <a:lnTo>
                      <a:pt x="92" y="184"/>
                    </a:lnTo>
                    <a:lnTo>
                      <a:pt x="94" y="174"/>
                    </a:lnTo>
                    <a:lnTo>
                      <a:pt x="96" y="164"/>
                    </a:lnTo>
                    <a:lnTo>
                      <a:pt x="96" y="164"/>
                    </a:lnTo>
                    <a:lnTo>
                      <a:pt x="92" y="168"/>
                    </a:lnTo>
                    <a:lnTo>
                      <a:pt x="92" y="168"/>
                    </a:lnTo>
                    <a:lnTo>
                      <a:pt x="44" y="190"/>
                    </a:lnTo>
                    <a:lnTo>
                      <a:pt x="44" y="190"/>
                    </a:lnTo>
                    <a:lnTo>
                      <a:pt x="32" y="204"/>
                    </a:lnTo>
                    <a:lnTo>
                      <a:pt x="22" y="218"/>
                    </a:lnTo>
                    <a:lnTo>
                      <a:pt x="22" y="218"/>
                    </a:lnTo>
                    <a:lnTo>
                      <a:pt x="14" y="256"/>
                    </a:lnTo>
                    <a:lnTo>
                      <a:pt x="2" y="292"/>
                    </a:lnTo>
                    <a:lnTo>
                      <a:pt x="2" y="292"/>
                    </a:lnTo>
                    <a:lnTo>
                      <a:pt x="2" y="300"/>
                    </a:lnTo>
                    <a:lnTo>
                      <a:pt x="2" y="314"/>
                    </a:lnTo>
                    <a:lnTo>
                      <a:pt x="4" y="330"/>
                    </a:lnTo>
                    <a:lnTo>
                      <a:pt x="6" y="340"/>
                    </a:lnTo>
                    <a:lnTo>
                      <a:pt x="6" y="340"/>
                    </a:lnTo>
                    <a:lnTo>
                      <a:pt x="10" y="346"/>
                    </a:lnTo>
                    <a:lnTo>
                      <a:pt x="16" y="356"/>
                    </a:lnTo>
                    <a:lnTo>
                      <a:pt x="20" y="362"/>
                    </a:lnTo>
                    <a:lnTo>
                      <a:pt x="28" y="366"/>
                    </a:lnTo>
                    <a:lnTo>
                      <a:pt x="36" y="368"/>
                    </a:lnTo>
                    <a:lnTo>
                      <a:pt x="48" y="370"/>
                    </a:lnTo>
                    <a:lnTo>
                      <a:pt x="48" y="370"/>
                    </a:lnTo>
                    <a:lnTo>
                      <a:pt x="52" y="370"/>
                    </a:lnTo>
                    <a:lnTo>
                      <a:pt x="52" y="370"/>
                    </a:lnTo>
                    <a:lnTo>
                      <a:pt x="52" y="420"/>
                    </a:lnTo>
                    <a:lnTo>
                      <a:pt x="52" y="420"/>
                    </a:lnTo>
                    <a:lnTo>
                      <a:pt x="52" y="460"/>
                    </a:lnTo>
                    <a:lnTo>
                      <a:pt x="52" y="460"/>
                    </a:lnTo>
                    <a:lnTo>
                      <a:pt x="50" y="468"/>
                    </a:lnTo>
                    <a:lnTo>
                      <a:pt x="48" y="476"/>
                    </a:lnTo>
                    <a:lnTo>
                      <a:pt x="46" y="482"/>
                    </a:lnTo>
                    <a:lnTo>
                      <a:pt x="46" y="488"/>
                    </a:lnTo>
                    <a:lnTo>
                      <a:pt x="46" y="488"/>
                    </a:lnTo>
                    <a:lnTo>
                      <a:pt x="46" y="498"/>
                    </a:lnTo>
                    <a:lnTo>
                      <a:pt x="44" y="512"/>
                    </a:lnTo>
                    <a:lnTo>
                      <a:pt x="42" y="542"/>
                    </a:lnTo>
                    <a:lnTo>
                      <a:pt x="42" y="602"/>
                    </a:lnTo>
                    <a:lnTo>
                      <a:pt x="42" y="602"/>
                    </a:lnTo>
                    <a:lnTo>
                      <a:pt x="44" y="622"/>
                    </a:lnTo>
                    <a:lnTo>
                      <a:pt x="46" y="642"/>
                    </a:lnTo>
                    <a:lnTo>
                      <a:pt x="50" y="660"/>
                    </a:lnTo>
                    <a:lnTo>
                      <a:pt x="48" y="698"/>
                    </a:lnTo>
                    <a:lnTo>
                      <a:pt x="48" y="698"/>
                    </a:lnTo>
                    <a:lnTo>
                      <a:pt x="50" y="734"/>
                    </a:lnTo>
                    <a:lnTo>
                      <a:pt x="50" y="734"/>
                    </a:lnTo>
                    <a:lnTo>
                      <a:pt x="52" y="746"/>
                    </a:lnTo>
                    <a:lnTo>
                      <a:pt x="52" y="754"/>
                    </a:lnTo>
                    <a:lnTo>
                      <a:pt x="50" y="760"/>
                    </a:lnTo>
                    <a:lnTo>
                      <a:pt x="50" y="760"/>
                    </a:lnTo>
                    <a:lnTo>
                      <a:pt x="48" y="768"/>
                    </a:lnTo>
                    <a:lnTo>
                      <a:pt x="46" y="782"/>
                    </a:lnTo>
                    <a:lnTo>
                      <a:pt x="46" y="782"/>
                    </a:lnTo>
                    <a:lnTo>
                      <a:pt x="44" y="802"/>
                    </a:lnTo>
                    <a:lnTo>
                      <a:pt x="44" y="814"/>
                    </a:lnTo>
                    <a:lnTo>
                      <a:pt x="44" y="828"/>
                    </a:lnTo>
                    <a:lnTo>
                      <a:pt x="44" y="828"/>
                    </a:lnTo>
                    <a:lnTo>
                      <a:pt x="44" y="844"/>
                    </a:lnTo>
                    <a:lnTo>
                      <a:pt x="44" y="864"/>
                    </a:lnTo>
                    <a:lnTo>
                      <a:pt x="42" y="880"/>
                    </a:lnTo>
                    <a:lnTo>
                      <a:pt x="42" y="890"/>
                    </a:lnTo>
                    <a:lnTo>
                      <a:pt x="42" y="890"/>
                    </a:lnTo>
                    <a:lnTo>
                      <a:pt x="48" y="898"/>
                    </a:lnTo>
                    <a:lnTo>
                      <a:pt x="52" y="902"/>
                    </a:lnTo>
                    <a:lnTo>
                      <a:pt x="52" y="902"/>
                    </a:lnTo>
                    <a:lnTo>
                      <a:pt x="56" y="908"/>
                    </a:lnTo>
                    <a:lnTo>
                      <a:pt x="58" y="914"/>
                    </a:lnTo>
                    <a:lnTo>
                      <a:pt x="56" y="918"/>
                    </a:lnTo>
                    <a:lnTo>
                      <a:pt x="56" y="918"/>
                    </a:lnTo>
                    <a:lnTo>
                      <a:pt x="54" y="918"/>
                    </a:lnTo>
                    <a:lnTo>
                      <a:pt x="48" y="918"/>
                    </a:lnTo>
                    <a:lnTo>
                      <a:pt x="44" y="920"/>
                    </a:lnTo>
                    <a:lnTo>
                      <a:pt x="42" y="922"/>
                    </a:lnTo>
                    <a:lnTo>
                      <a:pt x="42" y="924"/>
                    </a:lnTo>
                    <a:lnTo>
                      <a:pt x="42" y="924"/>
                    </a:lnTo>
                    <a:lnTo>
                      <a:pt x="44" y="930"/>
                    </a:lnTo>
                    <a:lnTo>
                      <a:pt x="48" y="932"/>
                    </a:lnTo>
                    <a:lnTo>
                      <a:pt x="48" y="936"/>
                    </a:lnTo>
                    <a:lnTo>
                      <a:pt x="48" y="938"/>
                    </a:lnTo>
                    <a:lnTo>
                      <a:pt x="48" y="938"/>
                    </a:lnTo>
                    <a:lnTo>
                      <a:pt x="44" y="944"/>
                    </a:lnTo>
                    <a:lnTo>
                      <a:pt x="36" y="954"/>
                    </a:lnTo>
                    <a:lnTo>
                      <a:pt x="24" y="960"/>
                    </a:lnTo>
                    <a:lnTo>
                      <a:pt x="14" y="966"/>
                    </a:lnTo>
                    <a:lnTo>
                      <a:pt x="14" y="966"/>
                    </a:lnTo>
                    <a:lnTo>
                      <a:pt x="6" y="972"/>
                    </a:lnTo>
                    <a:lnTo>
                      <a:pt x="2" y="978"/>
                    </a:lnTo>
                    <a:lnTo>
                      <a:pt x="0" y="982"/>
                    </a:lnTo>
                    <a:lnTo>
                      <a:pt x="2" y="986"/>
                    </a:lnTo>
                    <a:lnTo>
                      <a:pt x="2" y="986"/>
                    </a:lnTo>
                    <a:lnTo>
                      <a:pt x="6" y="990"/>
                    </a:lnTo>
                    <a:lnTo>
                      <a:pt x="12" y="994"/>
                    </a:lnTo>
                    <a:lnTo>
                      <a:pt x="20" y="994"/>
                    </a:lnTo>
                    <a:lnTo>
                      <a:pt x="30" y="996"/>
                    </a:lnTo>
                    <a:lnTo>
                      <a:pt x="30" y="996"/>
                    </a:lnTo>
                    <a:lnTo>
                      <a:pt x="46" y="994"/>
                    </a:lnTo>
                    <a:lnTo>
                      <a:pt x="62" y="990"/>
                    </a:lnTo>
                    <a:lnTo>
                      <a:pt x="62" y="990"/>
                    </a:lnTo>
                    <a:lnTo>
                      <a:pt x="72" y="986"/>
                    </a:lnTo>
                    <a:lnTo>
                      <a:pt x="80" y="982"/>
                    </a:lnTo>
                    <a:lnTo>
                      <a:pt x="88" y="978"/>
                    </a:lnTo>
                    <a:lnTo>
                      <a:pt x="96" y="976"/>
                    </a:lnTo>
                    <a:lnTo>
                      <a:pt x="96" y="976"/>
                    </a:lnTo>
                    <a:lnTo>
                      <a:pt x="100" y="976"/>
                    </a:lnTo>
                    <a:lnTo>
                      <a:pt x="100" y="976"/>
                    </a:lnTo>
                    <a:lnTo>
                      <a:pt x="110" y="976"/>
                    </a:lnTo>
                    <a:lnTo>
                      <a:pt x="116" y="974"/>
                    </a:lnTo>
                    <a:lnTo>
                      <a:pt x="120" y="970"/>
                    </a:lnTo>
                    <a:lnTo>
                      <a:pt x="122" y="966"/>
                    </a:lnTo>
                    <a:lnTo>
                      <a:pt x="122" y="954"/>
                    </a:lnTo>
                    <a:lnTo>
                      <a:pt x="122" y="954"/>
                    </a:lnTo>
                    <a:lnTo>
                      <a:pt x="118" y="932"/>
                    </a:lnTo>
                    <a:lnTo>
                      <a:pt x="118" y="924"/>
                    </a:lnTo>
                    <a:lnTo>
                      <a:pt x="120" y="918"/>
                    </a:lnTo>
                    <a:lnTo>
                      <a:pt x="120" y="918"/>
                    </a:lnTo>
                    <a:lnTo>
                      <a:pt x="122" y="914"/>
                    </a:lnTo>
                    <a:lnTo>
                      <a:pt x="122" y="910"/>
                    </a:lnTo>
                    <a:lnTo>
                      <a:pt x="118" y="900"/>
                    </a:lnTo>
                    <a:lnTo>
                      <a:pt x="112" y="886"/>
                    </a:lnTo>
                    <a:lnTo>
                      <a:pt x="112" y="886"/>
                    </a:lnTo>
                    <a:lnTo>
                      <a:pt x="112" y="874"/>
                    </a:lnTo>
                    <a:lnTo>
                      <a:pt x="114" y="852"/>
                    </a:lnTo>
                    <a:lnTo>
                      <a:pt x="118" y="816"/>
                    </a:lnTo>
                    <a:lnTo>
                      <a:pt x="118" y="816"/>
                    </a:lnTo>
                    <a:lnTo>
                      <a:pt x="114" y="786"/>
                    </a:lnTo>
                    <a:lnTo>
                      <a:pt x="112" y="762"/>
                    </a:lnTo>
                    <a:lnTo>
                      <a:pt x="110" y="742"/>
                    </a:lnTo>
                    <a:lnTo>
                      <a:pt x="110" y="742"/>
                    </a:lnTo>
                    <a:lnTo>
                      <a:pt x="110" y="732"/>
                    </a:lnTo>
                    <a:lnTo>
                      <a:pt x="110" y="732"/>
                    </a:lnTo>
                    <a:lnTo>
                      <a:pt x="110" y="732"/>
                    </a:lnTo>
                    <a:lnTo>
                      <a:pt x="110" y="732"/>
                    </a:lnTo>
                    <a:lnTo>
                      <a:pt x="112" y="732"/>
                    </a:lnTo>
                    <a:lnTo>
                      <a:pt x="112" y="732"/>
                    </a:lnTo>
                    <a:lnTo>
                      <a:pt x="114" y="730"/>
                    </a:lnTo>
                    <a:lnTo>
                      <a:pt x="116" y="716"/>
                    </a:lnTo>
                    <a:lnTo>
                      <a:pt x="116" y="716"/>
                    </a:lnTo>
                    <a:lnTo>
                      <a:pt x="128" y="654"/>
                    </a:lnTo>
                    <a:lnTo>
                      <a:pt x="136" y="610"/>
                    </a:lnTo>
                    <a:lnTo>
                      <a:pt x="136" y="610"/>
                    </a:lnTo>
                    <a:lnTo>
                      <a:pt x="136" y="604"/>
                    </a:lnTo>
                    <a:lnTo>
                      <a:pt x="138" y="602"/>
                    </a:lnTo>
                    <a:lnTo>
                      <a:pt x="142" y="600"/>
                    </a:lnTo>
                    <a:lnTo>
                      <a:pt x="144" y="598"/>
                    </a:lnTo>
                    <a:lnTo>
                      <a:pt x="144" y="598"/>
                    </a:lnTo>
                    <a:lnTo>
                      <a:pt x="146" y="600"/>
                    </a:lnTo>
                    <a:lnTo>
                      <a:pt x="148" y="600"/>
                    </a:lnTo>
                    <a:lnTo>
                      <a:pt x="150" y="608"/>
                    </a:lnTo>
                    <a:lnTo>
                      <a:pt x="150" y="608"/>
                    </a:lnTo>
                    <a:lnTo>
                      <a:pt x="152" y="620"/>
                    </a:lnTo>
                    <a:lnTo>
                      <a:pt x="156" y="634"/>
                    </a:lnTo>
                    <a:lnTo>
                      <a:pt x="168" y="652"/>
                    </a:lnTo>
                    <a:lnTo>
                      <a:pt x="168" y="652"/>
                    </a:lnTo>
                    <a:lnTo>
                      <a:pt x="168" y="664"/>
                    </a:lnTo>
                    <a:lnTo>
                      <a:pt x="170" y="686"/>
                    </a:lnTo>
                    <a:lnTo>
                      <a:pt x="170" y="706"/>
                    </a:lnTo>
                    <a:lnTo>
                      <a:pt x="172" y="716"/>
                    </a:lnTo>
                    <a:lnTo>
                      <a:pt x="174" y="720"/>
                    </a:lnTo>
                    <a:lnTo>
                      <a:pt x="174" y="720"/>
                    </a:lnTo>
                    <a:lnTo>
                      <a:pt x="178" y="730"/>
                    </a:lnTo>
                    <a:lnTo>
                      <a:pt x="180" y="740"/>
                    </a:lnTo>
                    <a:lnTo>
                      <a:pt x="184" y="758"/>
                    </a:lnTo>
                    <a:lnTo>
                      <a:pt x="184" y="758"/>
                    </a:lnTo>
                    <a:lnTo>
                      <a:pt x="182" y="786"/>
                    </a:lnTo>
                    <a:lnTo>
                      <a:pt x="182" y="818"/>
                    </a:lnTo>
                    <a:lnTo>
                      <a:pt x="182" y="818"/>
                    </a:lnTo>
                    <a:lnTo>
                      <a:pt x="184" y="838"/>
                    </a:lnTo>
                    <a:lnTo>
                      <a:pt x="192" y="864"/>
                    </a:lnTo>
                    <a:lnTo>
                      <a:pt x="192" y="864"/>
                    </a:lnTo>
                    <a:lnTo>
                      <a:pt x="198" y="892"/>
                    </a:lnTo>
                    <a:lnTo>
                      <a:pt x="200" y="904"/>
                    </a:lnTo>
                    <a:lnTo>
                      <a:pt x="200" y="904"/>
                    </a:lnTo>
                    <a:lnTo>
                      <a:pt x="194" y="910"/>
                    </a:lnTo>
                    <a:lnTo>
                      <a:pt x="188" y="916"/>
                    </a:lnTo>
                    <a:lnTo>
                      <a:pt x="186" y="924"/>
                    </a:lnTo>
                    <a:lnTo>
                      <a:pt x="186" y="924"/>
                    </a:lnTo>
                    <a:lnTo>
                      <a:pt x="182" y="942"/>
                    </a:lnTo>
                    <a:lnTo>
                      <a:pt x="182" y="950"/>
                    </a:lnTo>
                    <a:lnTo>
                      <a:pt x="184" y="956"/>
                    </a:lnTo>
                    <a:lnTo>
                      <a:pt x="184" y="956"/>
                    </a:lnTo>
                    <a:lnTo>
                      <a:pt x="192" y="968"/>
                    </a:lnTo>
                    <a:lnTo>
                      <a:pt x="194" y="976"/>
                    </a:lnTo>
                    <a:lnTo>
                      <a:pt x="194" y="976"/>
                    </a:lnTo>
                    <a:lnTo>
                      <a:pt x="196" y="974"/>
                    </a:lnTo>
                    <a:lnTo>
                      <a:pt x="200" y="972"/>
                    </a:lnTo>
                    <a:lnTo>
                      <a:pt x="200" y="972"/>
                    </a:lnTo>
                    <a:lnTo>
                      <a:pt x="202" y="972"/>
                    </a:lnTo>
                    <a:lnTo>
                      <a:pt x="200" y="974"/>
                    </a:lnTo>
                    <a:lnTo>
                      <a:pt x="200" y="974"/>
                    </a:lnTo>
                    <a:lnTo>
                      <a:pt x="196" y="980"/>
                    </a:lnTo>
                    <a:lnTo>
                      <a:pt x="192" y="988"/>
                    </a:lnTo>
                    <a:lnTo>
                      <a:pt x="190" y="994"/>
                    </a:lnTo>
                    <a:lnTo>
                      <a:pt x="190" y="998"/>
                    </a:lnTo>
                    <a:lnTo>
                      <a:pt x="192" y="1004"/>
                    </a:lnTo>
                    <a:lnTo>
                      <a:pt x="196" y="1008"/>
                    </a:lnTo>
                    <a:lnTo>
                      <a:pt x="196" y="1008"/>
                    </a:lnTo>
                    <a:lnTo>
                      <a:pt x="204" y="1010"/>
                    </a:lnTo>
                    <a:lnTo>
                      <a:pt x="220" y="1012"/>
                    </a:lnTo>
                    <a:lnTo>
                      <a:pt x="220" y="1012"/>
                    </a:lnTo>
                    <a:lnTo>
                      <a:pt x="230" y="1012"/>
                    </a:lnTo>
                    <a:lnTo>
                      <a:pt x="238" y="1008"/>
                    </a:lnTo>
                    <a:lnTo>
                      <a:pt x="246" y="1004"/>
                    </a:lnTo>
                    <a:lnTo>
                      <a:pt x="250" y="996"/>
                    </a:lnTo>
                    <a:lnTo>
                      <a:pt x="252" y="970"/>
                    </a:lnTo>
                    <a:lnTo>
                      <a:pt x="252" y="970"/>
                    </a:lnTo>
                    <a:lnTo>
                      <a:pt x="252" y="970"/>
                    </a:lnTo>
                    <a:lnTo>
                      <a:pt x="252" y="970"/>
                    </a:lnTo>
                    <a:lnTo>
                      <a:pt x="256" y="960"/>
                    </a:lnTo>
                    <a:lnTo>
                      <a:pt x="256" y="960"/>
                    </a:lnTo>
                    <a:lnTo>
                      <a:pt x="264" y="940"/>
                    </a:lnTo>
                    <a:lnTo>
                      <a:pt x="266" y="926"/>
                    </a:lnTo>
                    <a:lnTo>
                      <a:pt x="254" y="916"/>
                    </a:lnTo>
                    <a:lnTo>
                      <a:pt x="254" y="916"/>
                    </a:lnTo>
                    <a:lnTo>
                      <a:pt x="252" y="908"/>
                    </a:lnTo>
                    <a:lnTo>
                      <a:pt x="250" y="898"/>
                    </a:lnTo>
                    <a:lnTo>
                      <a:pt x="252" y="880"/>
                    </a:lnTo>
                    <a:lnTo>
                      <a:pt x="252" y="880"/>
                    </a:lnTo>
                    <a:lnTo>
                      <a:pt x="254" y="834"/>
                    </a:lnTo>
                    <a:lnTo>
                      <a:pt x="256" y="790"/>
                    </a:lnTo>
                    <a:lnTo>
                      <a:pt x="256" y="790"/>
                    </a:lnTo>
                    <a:lnTo>
                      <a:pt x="254" y="772"/>
                    </a:lnTo>
                    <a:lnTo>
                      <a:pt x="250" y="754"/>
                    </a:lnTo>
                    <a:lnTo>
                      <a:pt x="244" y="730"/>
                    </a:lnTo>
                    <a:lnTo>
                      <a:pt x="244" y="730"/>
                    </a:lnTo>
                    <a:lnTo>
                      <a:pt x="242" y="704"/>
                    </a:lnTo>
                    <a:lnTo>
                      <a:pt x="240" y="682"/>
                    </a:lnTo>
                    <a:lnTo>
                      <a:pt x="238" y="656"/>
                    </a:lnTo>
                    <a:lnTo>
                      <a:pt x="238" y="656"/>
                    </a:lnTo>
                    <a:lnTo>
                      <a:pt x="236" y="644"/>
                    </a:lnTo>
                    <a:lnTo>
                      <a:pt x="236" y="630"/>
                    </a:lnTo>
                    <a:lnTo>
                      <a:pt x="238" y="606"/>
                    </a:lnTo>
                    <a:lnTo>
                      <a:pt x="242" y="586"/>
                    </a:lnTo>
                    <a:lnTo>
                      <a:pt x="244" y="574"/>
                    </a:lnTo>
                    <a:lnTo>
                      <a:pt x="244" y="574"/>
                    </a:lnTo>
                    <a:lnTo>
                      <a:pt x="238" y="486"/>
                    </a:lnTo>
                    <a:lnTo>
                      <a:pt x="238" y="486"/>
                    </a:lnTo>
                    <a:lnTo>
                      <a:pt x="234" y="444"/>
                    </a:lnTo>
                    <a:lnTo>
                      <a:pt x="230" y="414"/>
                    </a:lnTo>
                    <a:lnTo>
                      <a:pt x="228" y="398"/>
                    </a:lnTo>
                    <a:lnTo>
                      <a:pt x="228" y="398"/>
                    </a:lnTo>
                    <a:lnTo>
                      <a:pt x="226" y="386"/>
                    </a:lnTo>
                    <a:lnTo>
                      <a:pt x="224" y="370"/>
                    </a:lnTo>
                    <a:lnTo>
                      <a:pt x="226" y="354"/>
                    </a:lnTo>
                    <a:lnTo>
                      <a:pt x="228" y="342"/>
                    </a:lnTo>
                    <a:lnTo>
                      <a:pt x="228" y="342"/>
                    </a:lnTo>
                    <a:lnTo>
                      <a:pt x="234" y="334"/>
                    </a:lnTo>
                    <a:lnTo>
                      <a:pt x="244" y="326"/>
                    </a:lnTo>
                    <a:lnTo>
                      <a:pt x="252" y="318"/>
                    </a:lnTo>
                    <a:lnTo>
                      <a:pt x="256" y="314"/>
                    </a:lnTo>
                    <a:lnTo>
                      <a:pt x="258" y="308"/>
                    </a:lnTo>
                    <a:lnTo>
                      <a:pt x="258" y="308"/>
                    </a:lnTo>
                    <a:lnTo>
                      <a:pt x="262" y="288"/>
                    </a:lnTo>
                    <a:lnTo>
                      <a:pt x="266" y="252"/>
                    </a:lnTo>
                    <a:lnTo>
                      <a:pt x="268" y="218"/>
                    </a:lnTo>
                    <a:lnTo>
                      <a:pt x="268" y="204"/>
                    </a:lnTo>
                    <a:lnTo>
                      <a:pt x="266" y="194"/>
                    </a:lnTo>
                    <a:lnTo>
                      <a:pt x="266" y="194"/>
                    </a:lnTo>
                    <a:lnTo>
                      <a:pt x="262" y="184"/>
                    </a:lnTo>
                    <a:lnTo>
                      <a:pt x="258" y="178"/>
                    </a:lnTo>
                    <a:lnTo>
                      <a:pt x="252" y="174"/>
                    </a:lnTo>
                    <a:lnTo>
                      <a:pt x="244" y="170"/>
                    </a:lnTo>
                    <a:lnTo>
                      <a:pt x="234" y="166"/>
                    </a:lnTo>
                    <a:lnTo>
                      <a:pt x="204" y="162"/>
                    </a:lnTo>
                    <a:lnTo>
                      <a:pt x="204" y="162"/>
                    </a:lnTo>
                    <a:lnTo>
                      <a:pt x="194" y="160"/>
                    </a:lnTo>
                    <a:lnTo>
                      <a:pt x="186" y="158"/>
                    </a:lnTo>
                    <a:lnTo>
                      <a:pt x="180" y="154"/>
                    </a:lnTo>
                    <a:close/>
                    <a:moveTo>
                      <a:pt x="98" y="496"/>
                    </a:moveTo>
                    <a:lnTo>
                      <a:pt x="98" y="496"/>
                    </a:lnTo>
                    <a:lnTo>
                      <a:pt x="120" y="494"/>
                    </a:lnTo>
                    <a:lnTo>
                      <a:pt x="132" y="494"/>
                    </a:lnTo>
                    <a:lnTo>
                      <a:pt x="132" y="494"/>
                    </a:lnTo>
                    <a:lnTo>
                      <a:pt x="196" y="490"/>
                    </a:lnTo>
                    <a:lnTo>
                      <a:pt x="196" y="490"/>
                    </a:lnTo>
                    <a:lnTo>
                      <a:pt x="184" y="496"/>
                    </a:lnTo>
                    <a:lnTo>
                      <a:pt x="172" y="500"/>
                    </a:lnTo>
                    <a:lnTo>
                      <a:pt x="158" y="502"/>
                    </a:lnTo>
                    <a:lnTo>
                      <a:pt x="148" y="504"/>
                    </a:lnTo>
                    <a:lnTo>
                      <a:pt x="148" y="504"/>
                    </a:lnTo>
                    <a:lnTo>
                      <a:pt x="132" y="502"/>
                    </a:lnTo>
                    <a:lnTo>
                      <a:pt x="132" y="502"/>
                    </a:lnTo>
                    <a:lnTo>
                      <a:pt x="120" y="502"/>
                    </a:lnTo>
                    <a:lnTo>
                      <a:pt x="120" y="502"/>
                    </a:lnTo>
                    <a:lnTo>
                      <a:pt x="104" y="502"/>
                    </a:lnTo>
                    <a:lnTo>
                      <a:pt x="92" y="500"/>
                    </a:lnTo>
                    <a:lnTo>
                      <a:pt x="72" y="496"/>
                    </a:lnTo>
                    <a:lnTo>
                      <a:pt x="60" y="492"/>
                    </a:lnTo>
                    <a:lnTo>
                      <a:pt x="56" y="490"/>
                    </a:lnTo>
                    <a:lnTo>
                      <a:pt x="56" y="490"/>
                    </a:lnTo>
                    <a:lnTo>
                      <a:pt x="64" y="492"/>
                    </a:lnTo>
                    <a:lnTo>
                      <a:pt x="74" y="494"/>
                    </a:lnTo>
                    <a:lnTo>
                      <a:pt x="98" y="496"/>
                    </a:lnTo>
                    <a:close/>
                    <a:moveTo>
                      <a:pt x="80" y="378"/>
                    </a:moveTo>
                    <a:lnTo>
                      <a:pt x="80" y="378"/>
                    </a:lnTo>
                    <a:lnTo>
                      <a:pt x="76" y="378"/>
                    </a:lnTo>
                    <a:lnTo>
                      <a:pt x="70" y="372"/>
                    </a:lnTo>
                    <a:lnTo>
                      <a:pt x="70" y="372"/>
                    </a:lnTo>
                    <a:lnTo>
                      <a:pt x="68" y="366"/>
                    </a:lnTo>
                    <a:lnTo>
                      <a:pt x="68" y="358"/>
                    </a:lnTo>
                    <a:lnTo>
                      <a:pt x="72" y="348"/>
                    </a:lnTo>
                    <a:lnTo>
                      <a:pt x="76" y="338"/>
                    </a:lnTo>
                    <a:lnTo>
                      <a:pt x="86" y="322"/>
                    </a:lnTo>
                    <a:lnTo>
                      <a:pt x="92" y="314"/>
                    </a:lnTo>
                    <a:lnTo>
                      <a:pt x="92" y="314"/>
                    </a:lnTo>
                    <a:lnTo>
                      <a:pt x="104" y="316"/>
                    </a:lnTo>
                    <a:lnTo>
                      <a:pt x="112" y="320"/>
                    </a:lnTo>
                    <a:lnTo>
                      <a:pt x="114" y="322"/>
                    </a:lnTo>
                    <a:lnTo>
                      <a:pt x="114" y="324"/>
                    </a:lnTo>
                    <a:lnTo>
                      <a:pt x="114" y="324"/>
                    </a:lnTo>
                    <a:lnTo>
                      <a:pt x="106" y="334"/>
                    </a:lnTo>
                    <a:lnTo>
                      <a:pt x="94" y="350"/>
                    </a:lnTo>
                    <a:lnTo>
                      <a:pt x="88" y="358"/>
                    </a:lnTo>
                    <a:lnTo>
                      <a:pt x="86" y="364"/>
                    </a:lnTo>
                    <a:lnTo>
                      <a:pt x="86" y="368"/>
                    </a:lnTo>
                    <a:lnTo>
                      <a:pt x="88" y="370"/>
                    </a:lnTo>
                    <a:lnTo>
                      <a:pt x="90" y="370"/>
                    </a:lnTo>
                    <a:lnTo>
                      <a:pt x="94" y="370"/>
                    </a:lnTo>
                    <a:lnTo>
                      <a:pt x="94" y="370"/>
                    </a:lnTo>
                    <a:lnTo>
                      <a:pt x="96" y="370"/>
                    </a:lnTo>
                    <a:lnTo>
                      <a:pt x="96" y="370"/>
                    </a:lnTo>
                    <a:lnTo>
                      <a:pt x="92" y="374"/>
                    </a:lnTo>
                    <a:lnTo>
                      <a:pt x="86" y="378"/>
                    </a:lnTo>
                    <a:lnTo>
                      <a:pt x="80" y="378"/>
                    </a:lnTo>
                    <a:close/>
                    <a:moveTo>
                      <a:pt x="162" y="336"/>
                    </a:moveTo>
                    <a:lnTo>
                      <a:pt x="162" y="336"/>
                    </a:lnTo>
                    <a:lnTo>
                      <a:pt x="158" y="336"/>
                    </a:lnTo>
                    <a:lnTo>
                      <a:pt x="154" y="334"/>
                    </a:lnTo>
                    <a:lnTo>
                      <a:pt x="148" y="330"/>
                    </a:lnTo>
                    <a:lnTo>
                      <a:pt x="148" y="330"/>
                    </a:lnTo>
                    <a:lnTo>
                      <a:pt x="148" y="310"/>
                    </a:lnTo>
                    <a:lnTo>
                      <a:pt x="144" y="294"/>
                    </a:lnTo>
                    <a:lnTo>
                      <a:pt x="140" y="286"/>
                    </a:lnTo>
                    <a:lnTo>
                      <a:pt x="136" y="282"/>
                    </a:lnTo>
                    <a:lnTo>
                      <a:pt x="136" y="282"/>
                    </a:lnTo>
                    <a:lnTo>
                      <a:pt x="132" y="278"/>
                    </a:lnTo>
                    <a:lnTo>
                      <a:pt x="134" y="276"/>
                    </a:lnTo>
                    <a:lnTo>
                      <a:pt x="138" y="274"/>
                    </a:lnTo>
                    <a:lnTo>
                      <a:pt x="144" y="274"/>
                    </a:lnTo>
                    <a:lnTo>
                      <a:pt x="144" y="274"/>
                    </a:lnTo>
                    <a:lnTo>
                      <a:pt x="150" y="274"/>
                    </a:lnTo>
                    <a:lnTo>
                      <a:pt x="152" y="278"/>
                    </a:lnTo>
                    <a:lnTo>
                      <a:pt x="164" y="300"/>
                    </a:lnTo>
                    <a:lnTo>
                      <a:pt x="164" y="300"/>
                    </a:lnTo>
                    <a:lnTo>
                      <a:pt x="166" y="316"/>
                    </a:lnTo>
                    <a:lnTo>
                      <a:pt x="168" y="328"/>
                    </a:lnTo>
                    <a:lnTo>
                      <a:pt x="168" y="332"/>
                    </a:lnTo>
                    <a:lnTo>
                      <a:pt x="166" y="336"/>
                    </a:lnTo>
                    <a:lnTo>
                      <a:pt x="166" y="336"/>
                    </a:lnTo>
                    <a:lnTo>
                      <a:pt x="162" y="336"/>
                    </a:lnTo>
                    <a:close/>
                    <a:moveTo>
                      <a:pt x="132" y="0"/>
                    </a:moveTo>
                    <a:lnTo>
                      <a:pt x="132" y="0"/>
                    </a:lnTo>
                    <a:lnTo>
                      <a:pt x="126" y="2"/>
                    </a:lnTo>
                    <a:lnTo>
                      <a:pt x="122" y="4"/>
                    </a:lnTo>
                    <a:lnTo>
                      <a:pt x="122" y="4"/>
                    </a:lnTo>
                    <a:lnTo>
                      <a:pt x="116" y="12"/>
                    </a:lnTo>
                    <a:lnTo>
                      <a:pt x="112" y="16"/>
                    </a:lnTo>
                    <a:lnTo>
                      <a:pt x="106" y="18"/>
                    </a:lnTo>
                    <a:lnTo>
                      <a:pt x="106" y="18"/>
                    </a:lnTo>
                    <a:lnTo>
                      <a:pt x="102" y="22"/>
                    </a:lnTo>
                    <a:lnTo>
                      <a:pt x="98" y="30"/>
                    </a:lnTo>
                    <a:lnTo>
                      <a:pt x="92" y="40"/>
                    </a:lnTo>
                    <a:lnTo>
                      <a:pt x="90" y="50"/>
                    </a:lnTo>
                    <a:lnTo>
                      <a:pt x="90" y="50"/>
                    </a:lnTo>
                    <a:lnTo>
                      <a:pt x="88" y="76"/>
                    </a:lnTo>
                    <a:lnTo>
                      <a:pt x="90" y="90"/>
                    </a:lnTo>
                    <a:lnTo>
                      <a:pt x="92" y="96"/>
                    </a:lnTo>
                    <a:lnTo>
                      <a:pt x="94" y="102"/>
                    </a:lnTo>
                    <a:lnTo>
                      <a:pt x="94" y="102"/>
                    </a:lnTo>
                    <a:lnTo>
                      <a:pt x="102" y="116"/>
                    </a:lnTo>
                    <a:lnTo>
                      <a:pt x="110" y="132"/>
                    </a:lnTo>
                    <a:lnTo>
                      <a:pt x="110" y="132"/>
                    </a:lnTo>
                    <a:lnTo>
                      <a:pt x="110" y="134"/>
                    </a:lnTo>
                    <a:lnTo>
                      <a:pt x="110" y="138"/>
                    </a:lnTo>
                    <a:lnTo>
                      <a:pt x="106" y="144"/>
                    </a:lnTo>
                    <a:lnTo>
                      <a:pt x="106" y="144"/>
                    </a:lnTo>
                    <a:lnTo>
                      <a:pt x="106" y="150"/>
                    </a:lnTo>
                    <a:lnTo>
                      <a:pt x="106" y="156"/>
                    </a:lnTo>
                    <a:lnTo>
                      <a:pt x="106" y="160"/>
                    </a:lnTo>
                    <a:lnTo>
                      <a:pt x="106" y="160"/>
                    </a:lnTo>
                    <a:lnTo>
                      <a:pt x="116" y="168"/>
                    </a:lnTo>
                    <a:lnTo>
                      <a:pt x="126" y="174"/>
                    </a:lnTo>
                    <a:lnTo>
                      <a:pt x="134" y="176"/>
                    </a:lnTo>
                    <a:lnTo>
                      <a:pt x="134" y="176"/>
                    </a:lnTo>
                    <a:lnTo>
                      <a:pt x="136" y="176"/>
                    </a:lnTo>
                    <a:lnTo>
                      <a:pt x="136" y="176"/>
                    </a:lnTo>
                    <a:lnTo>
                      <a:pt x="148" y="166"/>
                    </a:lnTo>
                    <a:lnTo>
                      <a:pt x="154" y="160"/>
                    </a:lnTo>
                    <a:lnTo>
                      <a:pt x="154" y="160"/>
                    </a:lnTo>
                    <a:lnTo>
                      <a:pt x="164" y="158"/>
                    </a:lnTo>
                    <a:lnTo>
                      <a:pt x="170" y="154"/>
                    </a:lnTo>
                    <a:lnTo>
                      <a:pt x="172" y="152"/>
                    </a:lnTo>
                    <a:lnTo>
                      <a:pt x="172" y="148"/>
                    </a:lnTo>
                    <a:lnTo>
                      <a:pt x="170" y="142"/>
                    </a:lnTo>
                    <a:lnTo>
                      <a:pt x="168" y="138"/>
                    </a:lnTo>
                    <a:lnTo>
                      <a:pt x="170" y="138"/>
                    </a:lnTo>
                    <a:lnTo>
                      <a:pt x="170" y="138"/>
                    </a:lnTo>
                    <a:lnTo>
                      <a:pt x="170" y="136"/>
                    </a:lnTo>
                    <a:lnTo>
                      <a:pt x="168" y="134"/>
                    </a:lnTo>
                    <a:lnTo>
                      <a:pt x="170" y="126"/>
                    </a:lnTo>
                    <a:lnTo>
                      <a:pt x="176" y="110"/>
                    </a:lnTo>
                    <a:lnTo>
                      <a:pt x="176" y="110"/>
                    </a:lnTo>
                    <a:lnTo>
                      <a:pt x="178" y="106"/>
                    </a:lnTo>
                    <a:lnTo>
                      <a:pt x="180" y="106"/>
                    </a:lnTo>
                    <a:lnTo>
                      <a:pt x="184" y="106"/>
                    </a:lnTo>
                    <a:lnTo>
                      <a:pt x="186" y="102"/>
                    </a:lnTo>
                    <a:lnTo>
                      <a:pt x="186" y="102"/>
                    </a:lnTo>
                    <a:lnTo>
                      <a:pt x="188" y="96"/>
                    </a:lnTo>
                    <a:lnTo>
                      <a:pt x="190" y="86"/>
                    </a:lnTo>
                    <a:lnTo>
                      <a:pt x="190" y="76"/>
                    </a:lnTo>
                    <a:lnTo>
                      <a:pt x="186" y="72"/>
                    </a:lnTo>
                    <a:lnTo>
                      <a:pt x="184" y="70"/>
                    </a:lnTo>
                    <a:lnTo>
                      <a:pt x="184" y="70"/>
                    </a:lnTo>
                    <a:lnTo>
                      <a:pt x="184" y="60"/>
                    </a:lnTo>
                    <a:lnTo>
                      <a:pt x="186" y="50"/>
                    </a:lnTo>
                    <a:lnTo>
                      <a:pt x="184" y="40"/>
                    </a:lnTo>
                    <a:lnTo>
                      <a:pt x="180" y="28"/>
                    </a:lnTo>
                    <a:lnTo>
                      <a:pt x="174" y="18"/>
                    </a:lnTo>
                    <a:lnTo>
                      <a:pt x="170" y="14"/>
                    </a:lnTo>
                    <a:lnTo>
                      <a:pt x="164" y="10"/>
                    </a:lnTo>
                    <a:lnTo>
                      <a:pt x="156" y="6"/>
                    </a:lnTo>
                    <a:lnTo>
                      <a:pt x="148" y="4"/>
                    </a:lnTo>
                    <a:lnTo>
                      <a:pt x="148" y="4"/>
                    </a:lnTo>
                    <a:lnTo>
                      <a:pt x="144" y="2"/>
                    </a:lnTo>
                    <a:lnTo>
                      <a:pt x="138" y="0"/>
                    </a:lnTo>
                    <a:lnTo>
                      <a:pt x="132"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sp>
            <p:nvSpPr>
              <p:cNvPr id="126" name="Freeform 32"/>
              <p:cNvSpPr>
                <a:spLocks/>
              </p:cNvSpPr>
              <p:nvPr/>
            </p:nvSpPr>
            <p:spPr bwMode="auto">
              <a:xfrm>
                <a:off x="5918650" y="2707163"/>
                <a:ext cx="215106" cy="688661"/>
              </a:xfrm>
              <a:custGeom>
                <a:avLst/>
                <a:gdLst>
                  <a:gd name="T0" fmla="*/ 138 w 268"/>
                  <a:gd name="T1" fmla="*/ 26 h 858"/>
                  <a:gd name="T2" fmla="*/ 124 w 268"/>
                  <a:gd name="T3" fmla="*/ 20 h 858"/>
                  <a:gd name="T4" fmla="*/ 106 w 268"/>
                  <a:gd name="T5" fmla="*/ 14 h 858"/>
                  <a:gd name="T6" fmla="*/ 94 w 268"/>
                  <a:gd name="T7" fmla="*/ 20 h 858"/>
                  <a:gd name="T8" fmla="*/ 44 w 268"/>
                  <a:gd name="T9" fmla="*/ 36 h 858"/>
                  <a:gd name="T10" fmla="*/ 14 w 268"/>
                  <a:gd name="T11" fmla="*/ 102 h 858"/>
                  <a:gd name="T12" fmla="*/ 4 w 268"/>
                  <a:gd name="T13" fmla="*/ 176 h 858"/>
                  <a:gd name="T14" fmla="*/ 20 w 268"/>
                  <a:gd name="T15" fmla="*/ 208 h 858"/>
                  <a:gd name="T16" fmla="*/ 52 w 268"/>
                  <a:gd name="T17" fmla="*/ 216 h 858"/>
                  <a:gd name="T18" fmla="*/ 52 w 268"/>
                  <a:gd name="T19" fmla="*/ 306 h 858"/>
                  <a:gd name="T20" fmla="*/ 46 w 268"/>
                  <a:gd name="T21" fmla="*/ 334 h 858"/>
                  <a:gd name="T22" fmla="*/ 42 w 268"/>
                  <a:gd name="T23" fmla="*/ 448 h 858"/>
                  <a:gd name="T24" fmla="*/ 48 w 268"/>
                  <a:gd name="T25" fmla="*/ 544 h 858"/>
                  <a:gd name="T26" fmla="*/ 50 w 268"/>
                  <a:gd name="T27" fmla="*/ 606 h 858"/>
                  <a:gd name="T28" fmla="*/ 44 w 268"/>
                  <a:gd name="T29" fmla="*/ 648 h 858"/>
                  <a:gd name="T30" fmla="*/ 44 w 268"/>
                  <a:gd name="T31" fmla="*/ 710 h 858"/>
                  <a:gd name="T32" fmla="*/ 52 w 268"/>
                  <a:gd name="T33" fmla="*/ 748 h 858"/>
                  <a:gd name="T34" fmla="*/ 56 w 268"/>
                  <a:gd name="T35" fmla="*/ 764 h 858"/>
                  <a:gd name="T36" fmla="*/ 42 w 268"/>
                  <a:gd name="T37" fmla="*/ 770 h 858"/>
                  <a:gd name="T38" fmla="*/ 48 w 268"/>
                  <a:gd name="T39" fmla="*/ 784 h 858"/>
                  <a:gd name="T40" fmla="*/ 14 w 268"/>
                  <a:gd name="T41" fmla="*/ 812 h 858"/>
                  <a:gd name="T42" fmla="*/ 2 w 268"/>
                  <a:gd name="T43" fmla="*/ 832 h 858"/>
                  <a:gd name="T44" fmla="*/ 30 w 268"/>
                  <a:gd name="T45" fmla="*/ 842 h 858"/>
                  <a:gd name="T46" fmla="*/ 72 w 268"/>
                  <a:gd name="T47" fmla="*/ 832 h 858"/>
                  <a:gd name="T48" fmla="*/ 100 w 268"/>
                  <a:gd name="T49" fmla="*/ 822 h 858"/>
                  <a:gd name="T50" fmla="*/ 122 w 268"/>
                  <a:gd name="T51" fmla="*/ 812 h 858"/>
                  <a:gd name="T52" fmla="*/ 120 w 268"/>
                  <a:gd name="T53" fmla="*/ 764 h 858"/>
                  <a:gd name="T54" fmla="*/ 112 w 268"/>
                  <a:gd name="T55" fmla="*/ 732 h 858"/>
                  <a:gd name="T56" fmla="*/ 118 w 268"/>
                  <a:gd name="T57" fmla="*/ 662 h 858"/>
                  <a:gd name="T58" fmla="*/ 110 w 268"/>
                  <a:gd name="T59" fmla="*/ 578 h 858"/>
                  <a:gd name="T60" fmla="*/ 112 w 268"/>
                  <a:gd name="T61" fmla="*/ 578 h 858"/>
                  <a:gd name="T62" fmla="*/ 136 w 268"/>
                  <a:gd name="T63" fmla="*/ 456 h 858"/>
                  <a:gd name="T64" fmla="*/ 144 w 268"/>
                  <a:gd name="T65" fmla="*/ 444 h 858"/>
                  <a:gd name="T66" fmla="*/ 150 w 268"/>
                  <a:gd name="T67" fmla="*/ 454 h 858"/>
                  <a:gd name="T68" fmla="*/ 168 w 268"/>
                  <a:gd name="T69" fmla="*/ 510 h 858"/>
                  <a:gd name="T70" fmla="*/ 174 w 268"/>
                  <a:gd name="T71" fmla="*/ 566 h 858"/>
                  <a:gd name="T72" fmla="*/ 182 w 268"/>
                  <a:gd name="T73" fmla="*/ 632 h 858"/>
                  <a:gd name="T74" fmla="*/ 192 w 268"/>
                  <a:gd name="T75" fmla="*/ 710 h 858"/>
                  <a:gd name="T76" fmla="*/ 188 w 268"/>
                  <a:gd name="T77" fmla="*/ 762 h 858"/>
                  <a:gd name="T78" fmla="*/ 184 w 268"/>
                  <a:gd name="T79" fmla="*/ 802 h 858"/>
                  <a:gd name="T80" fmla="*/ 196 w 268"/>
                  <a:gd name="T81" fmla="*/ 820 h 858"/>
                  <a:gd name="T82" fmla="*/ 200 w 268"/>
                  <a:gd name="T83" fmla="*/ 820 h 858"/>
                  <a:gd name="T84" fmla="*/ 192 w 268"/>
                  <a:gd name="T85" fmla="*/ 850 h 858"/>
                  <a:gd name="T86" fmla="*/ 220 w 268"/>
                  <a:gd name="T87" fmla="*/ 858 h 858"/>
                  <a:gd name="T88" fmla="*/ 252 w 268"/>
                  <a:gd name="T89" fmla="*/ 816 h 858"/>
                  <a:gd name="T90" fmla="*/ 256 w 268"/>
                  <a:gd name="T91" fmla="*/ 806 h 858"/>
                  <a:gd name="T92" fmla="*/ 252 w 268"/>
                  <a:gd name="T93" fmla="*/ 754 h 858"/>
                  <a:gd name="T94" fmla="*/ 256 w 268"/>
                  <a:gd name="T95" fmla="*/ 636 h 858"/>
                  <a:gd name="T96" fmla="*/ 244 w 268"/>
                  <a:gd name="T97" fmla="*/ 576 h 858"/>
                  <a:gd name="T98" fmla="*/ 236 w 268"/>
                  <a:gd name="T99" fmla="*/ 490 h 858"/>
                  <a:gd name="T100" fmla="*/ 244 w 268"/>
                  <a:gd name="T101" fmla="*/ 420 h 858"/>
                  <a:gd name="T102" fmla="*/ 228 w 268"/>
                  <a:gd name="T103" fmla="*/ 244 h 858"/>
                  <a:gd name="T104" fmla="*/ 228 w 268"/>
                  <a:gd name="T105" fmla="*/ 188 h 858"/>
                  <a:gd name="T106" fmla="*/ 256 w 268"/>
                  <a:gd name="T107" fmla="*/ 160 h 858"/>
                  <a:gd name="T108" fmla="*/ 268 w 268"/>
                  <a:gd name="T109" fmla="*/ 64 h 858"/>
                  <a:gd name="T110" fmla="*/ 258 w 268"/>
                  <a:gd name="T111" fmla="*/ 24 h 858"/>
                  <a:gd name="T112" fmla="*/ 204 w 268"/>
                  <a:gd name="T113" fmla="*/ 8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8" h="858">
                    <a:moveTo>
                      <a:pt x="180" y="0"/>
                    </a:moveTo>
                    <a:lnTo>
                      <a:pt x="194" y="24"/>
                    </a:lnTo>
                    <a:lnTo>
                      <a:pt x="174" y="8"/>
                    </a:lnTo>
                    <a:lnTo>
                      <a:pt x="174" y="8"/>
                    </a:lnTo>
                    <a:lnTo>
                      <a:pt x="138" y="26"/>
                    </a:lnTo>
                    <a:lnTo>
                      <a:pt x="138" y="26"/>
                    </a:lnTo>
                    <a:lnTo>
                      <a:pt x="138" y="26"/>
                    </a:lnTo>
                    <a:lnTo>
                      <a:pt x="138" y="26"/>
                    </a:lnTo>
                    <a:lnTo>
                      <a:pt x="132" y="24"/>
                    </a:lnTo>
                    <a:lnTo>
                      <a:pt x="124" y="20"/>
                    </a:lnTo>
                    <a:lnTo>
                      <a:pt x="114" y="16"/>
                    </a:lnTo>
                    <a:lnTo>
                      <a:pt x="114" y="16"/>
                    </a:lnTo>
                    <a:lnTo>
                      <a:pt x="110" y="14"/>
                    </a:lnTo>
                    <a:lnTo>
                      <a:pt x="110" y="14"/>
                    </a:lnTo>
                    <a:lnTo>
                      <a:pt x="106" y="14"/>
                    </a:lnTo>
                    <a:lnTo>
                      <a:pt x="102" y="16"/>
                    </a:lnTo>
                    <a:lnTo>
                      <a:pt x="98" y="22"/>
                    </a:lnTo>
                    <a:lnTo>
                      <a:pt x="92" y="30"/>
                    </a:lnTo>
                    <a:lnTo>
                      <a:pt x="92" y="30"/>
                    </a:lnTo>
                    <a:lnTo>
                      <a:pt x="94" y="20"/>
                    </a:lnTo>
                    <a:lnTo>
                      <a:pt x="96" y="10"/>
                    </a:lnTo>
                    <a:lnTo>
                      <a:pt x="96" y="10"/>
                    </a:lnTo>
                    <a:lnTo>
                      <a:pt x="92" y="14"/>
                    </a:lnTo>
                    <a:lnTo>
                      <a:pt x="92" y="14"/>
                    </a:lnTo>
                    <a:lnTo>
                      <a:pt x="44" y="36"/>
                    </a:lnTo>
                    <a:lnTo>
                      <a:pt x="44" y="36"/>
                    </a:lnTo>
                    <a:lnTo>
                      <a:pt x="32" y="50"/>
                    </a:lnTo>
                    <a:lnTo>
                      <a:pt x="22" y="64"/>
                    </a:lnTo>
                    <a:lnTo>
                      <a:pt x="22" y="64"/>
                    </a:lnTo>
                    <a:lnTo>
                      <a:pt x="14" y="102"/>
                    </a:lnTo>
                    <a:lnTo>
                      <a:pt x="2" y="138"/>
                    </a:lnTo>
                    <a:lnTo>
                      <a:pt x="2" y="138"/>
                    </a:lnTo>
                    <a:lnTo>
                      <a:pt x="2" y="146"/>
                    </a:lnTo>
                    <a:lnTo>
                      <a:pt x="2" y="160"/>
                    </a:lnTo>
                    <a:lnTo>
                      <a:pt x="4" y="176"/>
                    </a:lnTo>
                    <a:lnTo>
                      <a:pt x="6" y="186"/>
                    </a:lnTo>
                    <a:lnTo>
                      <a:pt x="6" y="186"/>
                    </a:lnTo>
                    <a:lnTo>
                      <a:pt x="10" y="192"/>
                    </a:lnTo>
                    <a:lnTo>
                      <a:pt x="16" y="202"/>
                    </a:lnTo>
                    <a:lnTo>
                      <a:pt x="20" y="208"/>
                    </a:lnTo>
                    <a:lnTo>
                      <a:pt x="28" y="212"/>
                    </a:lnTo>
                    <a:lnTo>
                      <a:pt x="36" y="214"/>
                    </a:lnTo>
                    <a:lnTo>
                      <a:pt x="48" y="216"/>
                    </a:lnTo>
                    <a:lnTo>
                      <a:pt x="48" y="216"/>
                    </a:lnTo>
                    <a:lnTo>
                      <a:pt x="52" y="216"/>
                    </a:lnTo>
                    <a:lnTo>
                      <a:pt x="52" y="216"/>
                    </a:lnTo>
                    <a:lnTo>
                      <a:pt x="52" y="266"/>
                    </a:lnTo>
                    <a:lnTo>
                      <a:pt x="52" y="266"/>
                    </a:lnTo>
                    <a:lnTo>
                      <a:pt x="52" y="306"/>
                    </a:lnTo>
                    <a:lnTo>
                      <a:pt x="52" y="306"/>
                    </a:lnTo>
                    <a:lnTo>
                      <a:pt x="50" y="314"/>
                    </a:lnTo>
                    <a:lnTo>
                      <a:pt x="48" y="322"/>
                    </a:lnTo>
                    <a:lnTo>
                      <a:pt x="46" y="328"/>
                    </a:lnTo>
                    <a:lnTo>
                      <a:pt x="46" y="334"/>
                    </a:lnTo>
                    <a:lnTo>
                      <a:pt x="46" y="334"/>
                    </a:lnTo>
                    <a:lnTo>
                      <a:pt x="46" y="344"/>
                    </a:lnTo>
                    <a:lnTo>
                      <a:pt x="44" y="358"/>
                    </a:lnTo>
                    <a:lnTo>
                      <a:pt x="42" y="388"/>
                    </a:lnTo>
                    <a:lnTo>
                      <a:pt x="42" y="448"/>
                    </a:lnTo>
                    <a:lnTo>
                      <a:pt x="42" y="448"/>
                    </a:lnTo>
                    <a:lnTo>
                      <a:pt x="44" y="468"/>
                    </a:lnTo>
                    <a:lnTo>
                      <a:pt x="46" y="488"/>
                    </a:lnTo>
                    <a:lnTo>
                      <a:pt x="50" y="506"/>
                    </a:lnTo>
                    <a:lnTo>
                      <a:pt x="48" y="544"/>
                    </a:lnTo>
                    <a:lnTo>
                      <a:pt x="48" y="544"/>
                    </a:lnTo>
                    <a:lnTo>
                      <a:pt x="50" y="580"/>
                    </a:lnTo>
                    <a:lnTo>
                      <a:pt x="50" y="580"/>
                    </a:lnTo>
                    <a:lnTo>
                      <a:pt x="52" y="592"/>
                    </a:lnTo>
                    <a:lnTo>
                      <a:pt x="52" y="600"/>
                    </a:lnTo>
                    <a:lnTo>
                      <a:pt x="50" y="606"/>
                    </a:lnTo>
                    <a:lnTo>
                      <a:pt x="50" y="606"/>
                    </a:lnTo>
                    <a:lnTo>
                      <a:pt x="48" y="614"/>
                    </a:lnTo>
                    <a:lnTo>
                      <a:pt x="46" y="628"/>
                    </a:lnTo>
                    <a:lnTo>
                      <a:pt x="46" y="628"/>
                    </a:lnTo>
                    <a:lnTo>
                      <a:pt x="44" y="648"/>
                    </a:lnTo>
                    <a:lnTo>
                      <a:pt x="44" y="660"/>
                    </a:lnTo>
                    <a:lnTo>
                      <a:pt x="44" y="674"/>
                    </a:lnTo>
                    <a:lnTo>
                      <a:pt x="44" y="674"/>
                    </a:lnTo>
                    <a:lnTo>
                      <a:pt x="44" y="690"/>
                    </a:lnTo>
                    <a:lnTo>
                      <a:pt x="44" y="710"/>
                    </a:lnTo>
                    <a:lnTo>
                      <a:pt x="42" y="726"/>
                    </a:lnTo>
                    <a:lnTo>
                      <a:pt x="42" y="736"/>
                    </a:lnTo>
                    <a:lnTo>
                      <a:pt x="42" y="736"/>
                    </a:lnTo>
                    <a:lnTo>
                      <a:pt x="48" y="744"/>
                    </a:lnTo>
                    <a:lnTo>
                      <a:pt x="52" y="748"/>
                    </a:lnTo>
                    <a:lnTo>
                      <a:pt x="52" y="748"/>
                    </a:lnTo>
                    <a:lnTo>
                      <a:pt x="56" y="754"/>
                    </a:lnTo>
                    <a:lnTo>
                      <a:pt x="58" y="760"/>
                    </a:lnTo>
                    <a:lnTo>
                      <a:pt x="56" y="764"/>
                    </a:lnTo>
                    <a:lnTo>
                      <a:pt x="56" y="764"/>
                    </a:lnTo>
                    <a:lnTo>
                      <a:pt x="54" y="764"/>
                    </a:lnTo>
                    <a:lnTo>
                      <a:pt x="48" y="764"/>
                    </a:lnTo>
                    <a:lnTo>
                      <a:pt x="44" y="766"/>
                    </a:lnTo>
                    <a:lnTo>
                      <a:pt x="42" y="768"/>
                    </a:lnTo>
                    <a:lnTo>
                      <a:pt x="42" y="770"/>
                    </a:lnTo>
                    <a:lnTo>
                      <a:pt x="42" y="770"/>
                    </a:lnTo>
                    <a:lnTo>
                      <a:pt x="44" y="776"/>
                    </a:lnTo>
                    <a:lnTo>
                      <a:pt x="48" y="778"/>
                    </a:lnTo>
                    <a:lnTo>
                      <a:pt x="48" y="782"/>
                    </a:lnTo>
                    <a:lnTo>
                      <a:pt x="48" y="784"/>
                    </a:lnTo>
                    <a:lnTo>
                      <a:pt x="48" y="784"/>
                    </a:lnTo>
                    <a:lnTo>
                      <a:pt x="44" y="790"/>
                    </a:lnTo>
                    <a:lnTo>
                      <a:pt x="36" y="800"/>
                    </a:lnTo>
                    <a:lnTo>
                      <a:pt x="24" y="806"/>
                    </a:lnTo>
                    <a:lnTo>
                      <a:pt x="14" y="812"/>
                    </a:lnTo>
                    <a:lnTo>
                      <a:pt x="14" y="812"/>
                    </a:lnTo>
                    <a:lnTo>
                      <a:pt x="6" y="818"/>
                    </a:lnTo>
                    <a:lnTo>
                      <a:pt x="2" y="824"/>
                    </a:lnTo>
                    <a:lnTo>
                      <a:pt x="0" y="828"/>
                    </a:lnTo>
                    <a:lnTo>
                      <a:pt x="2" y="832"/>
                    </a:lnTo>
                    <a:lnTo>
                      <a:pt x="2" y="832"/>
                    </a:lnTo>
                    <a:lnTo>
                      <a:pt x="6" y="836"/>
                    </a:lnTo>
                    <a:lnTo>
                      <a:pt x="12" y="840"/>
                    </a:lnTo>
                    <a:lnTo>
                      <a:pt x="20" y="840"/>
                    </a:lnTo>
                    <a:lnTo>
                      <a:pt x="30" y="842"/>
                    </a:lnTo>
                    <a:lnTo>
                      <a:pt x="30" y="842"/>
                    </a:lnTo>
                    <a:lnTo>
                      <a:pt x="46" y="840"/>
                    </a:lnTo>
                    <a:lnTo>
                      <a:pt x="62" y="836"/>
                    </a:lnTo>
                    <a:lnTo>
                      <a:pt x="62" y="836"/>
                    </a:lnTo>
                    <a:lnTo>
                      <a:pt x="72" y="832"/>
                    </a:lnTo>
                    <a:lnTo>
                      <a:pt x="80" y="828"/>
                    </a:lnTo>
                    <a:lnTo>
                      <a:pt x="88" y="824"/>
                    </a:lnTo>
                    <a:lnTo>
                      <a:pt x="96" y="822"/>
                    </a:lnTo>
                    <a:lnTo>
                      <a:pt x="96" y="822"/>
                    </a:lnTo>
                    <a:lnTo>
                      <a:pt x="100" y="822"/>
                    </a:lnTo>
                    <a:lnTo>
                      <a:pt x="100" y="822"/>
                    </a:lnTo>
                    <a:lnTo>
                      <a:pt x="110" y="822"/>
                    </a:lnTo>
                    <a:lnTo>
                      <a:pt x="116" y="820"/>
                    </a:lnTo>
                    <a:lnTo>
                      <a:pt x="120" y="816"/>
                    </a:lnTo>
                    <a:lnTo>
                      <a:pt x="122" y="812"/>
                    </a:lnTo>
                    <a:lnTo>
                      <a:pt x="122" y="800"/>
                    </a:lnTo>
                    <a:lnTo>
                      <a:pt x="122" y="800"/>
                    </a:lnTo>
                    <a:lnTo>
                      <a:pt x="118" y="778"/>
                    </a:lnTo>
                    <a:lnTo>
                      <a:pt x="118" y="770"/>
                    </a:lnTo>
                    <a:lnTo>
                      <a:pt x="120" y="764"/>
                    </a:lnTo>
                    <a:lnTo>
                      <a:pt x="120" y="764"/>
                    </a:lnTo>
                    <a:lnTo>
                      <a:pt x="122" y="760"/>
                    </a:lnTo>
                    <a:lnTo>
                      <a:pt x="122" y="756"/>
                    </a:lnTo>
                    <a:lnTo>
                      <a:pt x="118" y="746"/>
                    </a:lnTo>
                    <a:lnTo>
                      <a:pt x="112" y="732"/>
                    </a:lnTo>
                    <a:lnTo>
                      <a:pt x="112" y="732"/>
                    </a:lnTo>
                    <a:lnTo>
                      <a:pt x="112" y="720"/>
                    </a:lnTo>
                    <a:lnTo>
                      <a:pt x="114" y="698"/>
                    </a:lnTo>
                    <a:lnTo>
                      <a:pt x="118" y="662"/>
                    </a:lnTo>
                    <a:lnTo>
                      <a:pt x="118" y="662"/>
                    </a:lnTo>
                    <a:lnTo>
                      <a:pt x="114" y="632"/>
                    </a:lnTo>
                    <a:lnTo>
                      <a:pt x="112" y="608"/>
                    </a:lnTo>
                    <a:lnTo>
                      <a:pt x="110" y="588"/>
                    </a:lnTo>
                    <a:lnTo>
                      <a:pt x="110" y="588"/>
                    </a:lnTo>
                    <a:lnTo>
                      <a:pt x="110" y="578"/>
                    </a:lnTo>
                    <a:lnTo>
                      <a:pt x="110" y="578"/>
                    </a:lnTo>
                    <a:lnTo>
                      <a:pt x="110" y="578"/>
                    </a:lnTo>
                    <a:lnTo>
                      <a:pt x="110" y="578"/>
                    </a:lnTo>
                    <a:lnTo>
                      <a:pt x="112" y="578"/>
                    </a:lnTo>
                    <a:lnTo>
                      <a:pt x="112" y="578"/>
                    </a:lnTo>
                    <a:lnTo>
                      <a:pt x="114" y="576"/>
                    </a:lnTo>
                    <a:lnTo>
                      <a:pt x="116" y="562"/>
                    </a:lnTo>
                    <a:lnTo>
                      <a:pt x="116" y="562"/>
                    </a:lnTo>
                    <a:lnTo>
                      <a:pt x="128" y="500"/>
                    </a:lnTo>
                    <a:lnTo>
                      <a:pt x="136" y="456"/>
                    </a:lnTo>
                    <a:lnTo>
                      <a:pt x="136" y="456"/>
                    </a:lnTo>
                    <a:lnTo>
                      <a:pt x="136" y="450"/>
                    </a:lnTo>
                    <a:lnTo>
                      <a:pt x="138" y="448"/>
                    </a:lnTo>
                    <a:lnTo>
                      <a:pt x="142" y="446"/>
                    </a:lnTo>
                    <a:lnTo>
                      <a:pt x="144" y="444"/>
                    </a:lnTo>
                    <a:lnTo>
                      <a:pt x="144" y="444"/>
                    </a:lnTo>
                    <a:lnTo>
                      <a:pt x="146" y="446"/>
                    </a:lnTo>
                    <a:lnTo>
                      <a:pt x="148" y="446"/>
                    </a:lnTo>
                    <a:lnTo>
                      <a:pt x="150" y="454"/>
                    </a:lnTo>
                    <a:lnTo>
                      <a:pt x="150" y="454"/>
                    </a:lnTo>
                    <a:lnTo>
                      <a:pt x="152" y="466"/>
                    </a:lnTo>
                    <a:lnTo>
                      <a:pt x="156" y="480"/>
                    </a:lnTo>
                    <a:lnTo>
                      <a:pt x="168" y="498"/>
                    </a:lnTo>
                    <a:lnTo>
                      <a:pt x="168" y="498"/>
                    </a:lnTo>
                    <a:lnTo>
                      <a:pt x="168" y="510"/>
                    </a:lnTo>
                    <a:lnTo>
                      <a:pt x="170" y="532"/>
                    </a:lnTo>
                    <a:lnTo>
                      <a:pt x="170" y="552"/>
                    </a:lnTo>
                    <a:lnTo>
                      <a:pt x="172" y="562"/>
                    </a:lnTo>
                    <a:lnTo>
                      <a:pt x="174" y="566"/>
                    </a:lnTo>
                    <a:lnTo>
                      <a:pt x="174" y="566"/>
                    </a:lnTo>
                    <a:lnTo>
                      <a:pt x="178" y="576"/>
                    </a:lnTo>
                    <a:lnTo>
                      <a:pt x="180" y="586"/>
                    </a:lnTo>
                    <a:lnTo>
                      <a:pt x="184" y="604"/>
                    </a:lnTo>
                    <a:lnTo>
                      <a:pt x="184" y="604"/>
                    </a:lnTo>
                    <a:lnTo>
                      <a:pt x="182" y="632"/>
                    </a:lnTo>
                    <a:lnTo>
                      <a:pt x="182" y="664"/>
                    </a:lnTo>
                    <a:lnTo>
                      <a:pt x="182" y="664"/>
                    </a:lnTo>
                    <a:lnTo>
                      <a:pt x="184" y="684"/>
                    </a:lnTo>
                    <a:lnTo>
                      <a:pt x="192" y="710"/>
                    </a:lnTo>
                    <a:lnTo>
                      <a:pt x="192" y="710"/>
                    </a:lnTo>
                    <a:lnTo>
                      <a:pt x="198" y="738"/>
                    </a:lnTo>
                    <a:lnTo>
                      <a:pt x="200" y="750"/>
                    </a:lnTo>
                    <a:lnTo>
                      <a:pt x="200" y="750"/>
                    </a:lnTo>
                    <a:lnTo>
                      <a:pt x="194" y="756"/>
                    </a:lnTo>
                    <a:lnTo>
                      <a:pt x="188" y="762"/>
                    </a:lnTo>
                    <a:lnTo>
                      <a:pt x="186" y="770"/>
                    </a:lnTo>
                    <a:lnTo>
                      <a:pt x="186" y="770"/>
                    </a:lnTo>
                    <a:lnTo>
                      <a:pt x="182" y="788"/>
                    </a:lnTo>
                    <a:lnTo>
                      <a:pt x="182" y="796"/>
                    </a:lnTo>
                    <a:lnTo>
                      <a:pt x="184" y="802"/>
                    </a:lnTo>
                    <a:lnTo>
                      <a:pt x="184" y="802"/>
                    </a:lnTo>
                    <a:lnTo>
                      <a:pt x="192" y="814"/>
                    </a:lnTo>
                    <a:lnTo>
                      <a:pt x="194" y="822"/>
                    </a:lnTo>
                    <a:lnTo>
                      <a:pt x="194" y="822"/>
                    </a:lnTo>
                    <a:lnTo>
                      <a:pt x="196" y="820"/>
                    </a:lnTo>
                    <a:lnTo>
                      <a:pt x="200" y="818"/>
                    </a:lnTo>
                    <a:lnTo>
                      <a:pt x="200" y="818"/>
                    </a:lnTo>
                    <a:lnTo>
                      <a:pt x="202" y="818"/>
                    </a:lnTo>
                    <a:lnTo>
                      <a:pt x="200" y="820"/>
                    </a:lnTo>
                    <a:lnTo>
                      <a:pt x="200" y="820"/>
                    </a:lnTo>
                    <a:lnTo>
                      <a:pt x="196" y="826"/>
                    </a:lnTo>
                    <a:lnTo>
                      <a:pt x="192" y="834"/>
                    </a:lnTo>
                    <a:lnTo>
                      <a:pt x="190" y="840"/>
                    </a:lnTo>
                    <a:lnTo>
                      <a:pt x="190" y="844"/>
                    </a:lnTo>
                    <a:lnTo>
                      <a:pt x="192" y="850"/>
                    </a:lnTo>
                    <a:lnTo>
                      <a:pt x="196" y="854"/>
                    </a:lnTo>
                    <a:lnTo>
                      <a:pt x="196" y="854"/>
                    </a:lnTo>
                    <a:lnTo>
                      <a:pt x="204" y="856"/>
                    </a:lnTo>
                    <a:lnTo>
                      <a:pt x="220" y="858"/>
                    </a:lnTo>
                    <a:lnTo>
                      <a:pt x="220" y="858"/>
                    </a:lnTo>
                    <a:lnTo>
                      <a:pt x="230" y="858"/>
                    </a:lnTo>
                    <a:lnTo>
                      <a:pt x="238" y="854"/>
                    </a:lnTo>
                    <a:lnTo>
                      <a:pt x="246" y="850"/>
                    </a:lnTo>
                    <a:lnTo>
                      <a:pt x="250" y="842"/>
                    </a:lnTo>
                    <a:lnTo>
                      <a:pt x="252" y="816"/>
                    </a:lnTo>
                    <a:lnTo>
                      <a:pt x="252" y="816"/>
                    </a:lnTo>
                    <a:lnTo>
                      <a:pt x="252" y="816"/>
                    </a:lnTo>
                    <a:lnTo>
                      <a:pt x="252" y="816"/>
                    </a:lnTo>
                    <a:lnTo>
                      <a:pt x="256" y="806"/>
                    </a:lnTo>
                    <a:lnTo>
                      <a:pt x="256" y="806"/>
                    </a:lnTo>
                    <a:lnTo>
                      <a:pt x="264" y="786"/>
                    </a:lnTo>
                    <a:lnTo>
                      <a:pt x="266" y="772"/>
                    </a:lnTo>
                    <a:lnTo>
                      <a:pt x="254" y="762"/>
                    </a:lnTo>
                    <a:lnTo>
                      <a:pt x="254" y="762"/>
                    </a:lnTo>
                    <a:lnTo>
                      <a:pt x="252" y="754"/>
                    </a:lnTo>
                    <a:lnTo>
                      <a:pt x="250" y="744"/>
                    </a:lnTo>
                    <a:lnTo>
                      <a:pt x="252" y="726"/>
                    </a:lnTo>
                    <a:lnTo>
                      <a:pt x="252" y="726"/>
                    </a:lnTo>
                    <a:lnTo>
                      <a:pt x="254" y="680"/>
                    </a:lnTo>
                    <a:lnTo>
                      <a:pt x="256" y="636"/>
                    </a:lnTo>
                    <a:lnTo>
                      <a:pt x="256" y="636"/>
                    </a:lnTo>
                    <a:lnTo>
                      <a:pt x="254" y="618"/>
                    </a:lnTo>
                    <a:lnTo>
                      <a:pt x="250" y="600"/>
                    </a:lnTo>
                    <a:lnTo>
                      <a:pt x="244" y="576"/>
                    </a:lnTo>
                    <a:lnTo>
                      <a:pt x="244" y="576"/>
                    </a:lnTo>
                    <a:lnTo>
                      <a:pt x="242" y="550"/>
                    </a:lnTo>
                    <a:lnTo>
                      <a:pt x="240" y="528"/>
                    </a:lnTo>
                    <a:lnTo>
                      <a:pt x="238" y="502"/>
                    </a:lnTo>
                    <a:lnTo>
                      <a:pt x="238" y="502"/>
                    </a:lnTo>
                    <a:lnTo>
                      <a:pt x="236" y="490"/>
                    </a:lnTo>
                    <a:lnTo>
                      <a:pt x="236" y="476"/>
                    </a:lnTo>
                    <a:lnTo>
                      <a:pt x="238" y="452"/>
                    </a:lnTo>
                    <a:lnTo>
                      <a:pt x="242" y="432"/>
                    </a:lnTo>
                    <a:lnTo>
                      <a:pt x="244" y="420"/>
                    </a:lnTo>
                    <a:lnTo>
                      <a:pt x="244" y="420"/>
                    </a:lnTo>
                    <a:lnTo>
                      <a:pt x="238" y="332"/>
                    </a:lnTo>
                    <a:lnTo>
                      <a:pt x="238" y="332"/>
                    </a:lnTo>
                    <a:lnTo>
                      <a:pt x="234" y="290"/>
                    </a:lnTo>
                    <a:lnTo>
                      <a:pt x="230" y="260"/>
                    </a:lnTo>
                    <a:lnTo>
                      <a:pt x="228" y="244"/>
                    </a:lnTo>
                    <a:lnTo>
                      <a:pt x="228" y="244"/>
                    </a:lnTo>
                    <a:lnTo>
                      <a:pt x="226" y="232"/>
                    </a:lnTo>
                    <a:lnTo>
                      <a:pt x="224" y="216"/>
                    </a:lnTo>
                    <a:lnTo>
                      <a:pt x="226" y="200"/>
                    </a:lnTo>
                    <a:lnTo>
                      <a:pt x="228" y="188"/>
                    </a:lnTo>
                    <a:lnTo>
                      <a:pt x="228" y="188"/>
                    </a:lnTo>
                    <a:lnTo>
                      <a:pt x="234" y="180"/>
                    </a:lnTo>
                    <a:lnTo>
                      <a:pt x="244" y="172"/>
                    </a:lnTo>
                    <a:lnTo>
                      <a:pt x="252" y="164"/>
                    </a:lnTo>
                    <a:lnTo>
                      <a:pt x="256" y="160"/>
                    </a:lnTo>
                    <a:lnTo>
                      <a:pt x="258" y="154"/>
                    </a:lnTo>
                    <a:lnTo>
                      <a:pt x="258" y="154"/>
                    </a:lnTo>
                    <a:lnTo>
                      <a:pt x="262" y="134"/>
                    </a:lnTo>
                    <a:lnTo>
                      <a:pt x="266" y="98"/>
                    </a:lnTo>
                    <a:lnTo>
                      <a:pt x="268" y="64"/>
                    </a:lnTo>
                    <a:lnTo>
                      <a:pt x="268" y="50"/>
                    </a:lnTo>
                    <a:lnTo>
                      <a:pt x="266" y="40"/>
                    </a:lnTo>
                    <a:lnTo>
                      <a:pt x="266" y="40"/>
                    </a:lnTo>
                    <a:lnTo>
                      <a:pt x="262" y="30"/>
                    </a:lnTo>
                    <a:lnTo>
                      <a:pt x="258" y="24"/>
                    </a:lnTo>
                    <a:lnTo>
                      <a:pt x="252" y="20"/>
                    </a:lnTo>
                    <a:lnTo>
                      <a:pt x="244" y="16"/>
                    </a:lnTo>
                    <a:lnTo>
                      <a:pt x="234" y="12"/>
                    </a:lnTo>
                    <a:lnTo>
                      <a:pt x="204" y="8"/>
                    </a:lnTo>
                    <a:lnTo>
                      <a:pt x="204" y="8"/>
                    </a:lnTo>
                    <a:lnTo>
                      <a:pt x="194" y="6"/>
                    </a:lnTo>
                    <a:lnTo>
                      <a:pt x="186" y="4"/>
                    </a:lnTo>
                    <a:lnTo>
                      <a:pt x="180" y="0"/>
                    </a:ln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sp>
            <p:nvSpPr>
              <p:cNvPr id="127" name="Freeform 33"/>
              <p:cNvSpPr>
                <a:spLocks/>
              </p:cNvSpPr>
              <p:nvPr/>
            </p:nvSpPr>
            <p:spPr bwMode="auto">
              <a:xfrm>
                <a:off x="5963559" y="2976841"/>
                <a:ext cx="112368" cy="11237"/>
              </a:xfrm>
              <a:custGeom>
                <a:avLst/>
                <a:gdLst>
                  <a:gd name="T0" fmla="*/ 42 w 140"/>
                  <a:gd name="T1" fmla="*/ 6 h 14"/>
                  <a:gd name="T2" fmla="*/ 42 w 140"/>
                  <a:gd name="T3" fmla="*/ 6 h 14"/>
                  <a:gd name="T4" fmla="*/ 64 w 140"/>
                  <a:gd name="T5" fmla="*/ 4 h 14"/>
                  <a:gd name="T6" fmla="*/ 76 w 140"/>
                  <a:gd name="T7" fmla="*/ 4 h 14"/>
                  <a:gd name="T8" fmla="*/ 76 w 140"/>
                  <a:gd name="T9" fmla="*/ 4 h 14"/>
                  <a:gd name="T10" fmla="*/ 140 w 140"/>
                  <a:gd name="T11" fmla="*/ 0 h 14"/>
                  <a:gd name="T12" fmla="*/ 140 w 140"/>
                  <a:gd name="T13" fmla="*/ 0 h 14"/>
                  <a:gd name="T14" fmla="*/ 128 w 140"/>
                  <a:gd name="T15" fmla="*/ 6 h 14"/>
                  <a:gd name="T16" fmla="*/ 116 w 140"/>
                  <a:gd name="T17" fmla="*/ 10 h 14"/>
                  <a:gd name="T18" fmla="*/ 102 w 140"/>
                  <a:gd name="T19" fmla="*/ 12 h 14"/>
                  <a:gd name="T20" fmla="*/ 92 w 140"/>
                  <a:gd name="T21" fmla="*/ 14 h 14"/>
                  <a:gd name="T22" fmla="*/ 92 w 140"/>
                  <a:gd name="T23" fmla="*/ 14 h 14"/>
                  <a:gd name="T24" fmla="*/ 76 w 140"/>
                  <a:gd name="T25" fmla="*/ 12 h 14"/>
                  <a:gd name="T26" fmla="*/ 76 w 140"/>
                  <a:gd name="T27" fmla="*/ 12 h 14"/>
                  <a:gd name="T28" fmla="*/ 64 w 140"/>
                  <a:gd name="T29" fmla="*/ 12 h 14"/>
                  <a:gd name="T30" fmla="*/ 64 w 140"/>
                  <a:gd name="T31" fmla="*/ 12 h 14"/>
                  <a:gd name="T32" fmla="*/ 48 w 140"/>
                  <a:gd name="T33" fmla="*/ 12 h 14"/>
                  <a:gd name="T34" fmla="*/ 36 w 140"/>
                  <a:gd name="T35" fmla="*/ 10 h 14"/>
                  <a:gd name="T36" fmla="*/ 16 w 140"/>
                  <a:gd name="T37" fmla="*/ 6 h 14"/>
                  <a:gd name="T38" fmla="*/ 4 w 140"/>
                  <a:gd name="T39" fmla="*/ 2 h 14"/>
                  <a:gd name="T40" fmla="*/ 0 w 140"/>
                  <a:gd name="T41" fmla="*/ 0 h 14"/>
                  <a:gd name="T42" fmla="*/ 0 w 140"/>
                  <a:gd name="T43" fmla="*/ 0 h 14"/>
                  <a:gd name="T44" fmla="*/ 8 w 140"/>
                  <a:gd name="T45" fmla="*/ 2 h 14"/>
                  <a:gd name="T46" fmla="*/ 18 w 140"/>
                  <a:gd name="T47" fmla="*/ 4 h 14"/>
                  <a:gd name="T48" fmla="*/ 42 w 140"/>
                  <a:gd name="T4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4">
                    <a:moveTo>
                      <a:pt x="42" y="6"/>
                    </a:moveTo>
                    <a:lnTo>
                      <a:pt x="42" y="6"/>
                    </a:lnTo>
                    <a:lnTo>
                      <a:pt x="64" y="4"/>
                    </a:lnTo>
                    <a:lnTo>
                      <a:pt x="76" y="4"/>
                    </a:lnTo>
                    <a:lnTo>
                      <a:pt x="76" y="4"/>
                    </a:lnTo>
                    <a:lnTo>
                      <a:pt x="140" y="0"/>
                    </a:lnTo>
                    <a:lnTo>
                      <a:pt x="140" y="0"/>
                    </a:lnTo>
                    <a:lnTo>
                      <a:pt x="128" y="6"/>
                    </a:lnTo>
                    <a:lnTo>
                      <a:pt x="116" y="10"/>
                    </a:lnTo>
                    <a:lnTo>
                      <a:pt x="102" y="12"/>
                    </a:lnTo>
                    <a:lnTo>
                      <a:pt x="92" y="14"/>
                    </a:lnTo>
                    <a:lnTo>
                      <a:pt x="92" y="14"/>
                    </a:lnTo>
                    <a:lnTo>
                      <a:pt x="76" y="12"/>
                    </a:lnTo>
                    <a:lnTo>
                      <a:pt x="76" y="12"/>
                    </a:lnTo>
                    <a:lnTo>
                      <a:pt x="64" y="12"/>
                    </a:lnTo>
                    <a:lnTo>
                      <a:pt x="64" y="12"/>
                    </a:lnTo>
                    <a:lnTo>
                      <a:pt x="48" y="12"/>
                    </a:lnTo>
                    <a:lnTo>
                      <a:pt x="36" y="10"/>
                    </a:lnTo>
                    <a:lnTo>
                      <a:pt x="16" y="6"/>
                    </a:lnTo>
                    <a:lnTo>
                      <a:pt x="4" y="2"/>
                    </a:lnTo>
                    <a:lnTo>
                      <a:pt x="0" y="0"/>
                    </a:lnTo>
                    <a:lnTo>
                      <a:pt x="0" y="0"/>
                    </a:lnTo>
                    <a:lnTo>
                      <a:pt x="8" y="2"/>
                    </a:lnTo>
                    <a:lnTo>
                      <a:pt x="18" y="4"/>
                    </a:lnTo>
                    <a:lnTo>
                      <a:pt x="42" y="6"/>
                    </a:ln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sp>
            <p:nvSpPr>
              <p:cNvPr id="128" name="Freeform 34"/>
              <p:cNvSpPr>
                <a:spLocks/>
              </p:cNvSpPr>
              <p:nvPr/>
            </p:nvSpPr>
            <p:spPr bwMode="auto">
              <a:xfrm>
                <a:off x="5973167" y="2835575"/>
                <a:ext cx="36921" cy="51369"/>
              </a:xfrm>
              <a:custGeom>
                <a:avLst/>
                <a:gdLst>
                  <a:gd name="T0" fmla="*/ 12 w 46"/>
                  <a:gd name="T1" fmla="*/ 64 h 64"/>
                  <a:gd name="T2" fmla="*/ 12 w 46"/>
                  <a:gd name="T3" fmla="*/ 64 h 64"/>
                  <a:gd name="T4" fmla="*/ 8 w 46"/>
                  <a:gd name="T5" fmla="*/ 64 h 64"/>
                  <a:gd name="T6" fmla="*/ 2 w 46"/>
                  <a:gd name="T7" fmla="*/ 58 h 64"/>
                  <a:gd name="T8" fmla="*/ 2 w 46"/>
                  <a:gd name="T9" fmla="*/ 58 h 64"/>
                  <a:gd name="T10" fmla="*/ 0 w 46"/>
                  <a:gd name="T11" fmla="*/ 52 h 64"/>
                  <a:gd name="T12" fmla="*/ 0 w 46"/>
                  <a:gd name="T13" fmla="*/ 44 h 64"/>
                  <a:gd name="T14" fmla="*/ 4 w 46"/>
                  <a:gd name="T15" fmla="*/ 34 h 64"/>
                  <a:gd name="T16" fmla="*/ 8 w 46"/>
                  <a:gd name="T17" fmla="*/ 24 h 64"/>
                  <a:gd name="T18" fmla="*/ 18 w 46"/>
                  <a:gd name="T19" fmla="*/ 8 h 64"/>
                  <a:gd name="T20" fmla="*/ 24 w 46"/>
                  <a:gd name="T21" fmla="*/ 0 h 64"/>
                  <a:gd name="T22" fmla="*/ 24 w 46"/>
                  <a:gd name="T23" fmla="*/ 0 h 64"/>
                  <a:gd name="T24" fmla="*/ 36 w 46"/>
                  <a:gd name="T25" fmla="*/ 2 h 64"/>
                  <a:gd name="T26" fmla="*/ 44 w 46"/>
                  <a:gd name="T27" fmla="*/ 6 h 64"/>
                  <a:gd name="T28" fmla="*/ 46 w 46"/>
                  <a:gd name="T29" fmla="*/ 8 h 64"/>
                  <a:gd name="T30" fmla="*/ 46 w 46"/>
                  <a:gd name="T31" fmla="*/ 10 h 64"/>
                  <a:gd name="T32" fmla="*/ 46 w 46"/>
                  <a:gd name="T33" fmla="*/ 10 h 64"/>
                  <a:gd name="T34" fmla="*/ 38 w 46"/>
                  <a:gd name="T35" fmla="*/ 20 h 64"/>
                  <a:gd name="T36" fmla="*/ 26 w 46"/>
                  <a:gd name="T37" fmla="*/ 36 h 64"/>
                  <a:gd name="T38" fmla="*/ 20 w 46"/>
                  <a:gd name="T39" fmla="*/ 44 h 64"/>
                  <a:gd name="T40" fmla="*/ 18 w 46"/>
                  <a:gd name="T41" fmla="*/ 50 h 64"/>
                  <a:gd name="T42" fmla="*/ 18 w 46"/>
                  <a:gd name="T43" fmla="*/ 54 h 64"/>
                  <a:gd name="T44" fmla="*/ 20 w 46"/>
                  <a:gd name="T45" fmla="*/ 56 h 64"/>
                  <a:gd name="T46" fmla="*/ 22 w 46"/>
                  <a:gd name="T47" fmla="*/ 56 h 64"/>
                  <a:gd name="T48" fmla="*/ 26 w 46"/>
                  <a:gd name="T49" fmla="*/ 56 h 64"/>
                  <a:gd name="T50" fmla="*/ 26 w 46"/>
                  <a:gd name="T51" fmla="*/ 56 h 64"/>
                  <a:gd name="T52" fmla="*/ 28 w 46"/>
                  <a:gd name="T53" fmla="*/ 56 h 64"/>
                  <a:gd name="T54" fmla="*/ 28 w 46"/>
                  <a:gd name="T55" fmla="*/ 56 h 64"/>
                  <a:gd name="T56" fmla="*/ 24 w 46"/>
                  <a:gd name="T57" fmla="*/ 60 h 64"/>
                  <a:gd name="T58" fmla="*/ 18 w 46"/>
                  <a:gd name="T59" fmla="*/ 64 h 64"/>
                  <a:gd name="T60" fmla="*/ 12 w 46"/>
                  <a:gd name="T6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 h="64">
                    <a:moveTo>
                      <a:pt x="12" y="64"/>
                    </a:moveTo>
                    <a:lnTo>
                      <a:pt x="12" y="64"/>
                    </a:lnTo>
                    <a:lnTo>
                      <a:pt x="8" y="64"/>
                    </a:lnTo>
                    <a:lnTo>
                      <a:pt x="2" y="58"/>
                    </a:lnTo>
                    <a:lnTo>
                      <a:pt x="2" y="58"/>
                    </a:lnTo>
                    <a:lnTo>
                      <a:pt x="0" y="52"/>
                    </a:lnTo>
                    <a:lnTo>
                      <a:pt x="0" y="44"/>
                    </a:lnTo>
                    <a:lnTo>
                      <a:pt x="4" y="34"/>
                    </a:lnTo>
                    <a:lnTo>
                      <a:pt x="8" y="24"/>
                    </a:lnTo>
                    <a:lnTo>
                      <a:pt x="18" y="8"/>
                    </a:lnTo>
                    <a:lnTo>
                      <a:pt x="24" y="0"/>
                    </a:lnTo>
                    <a:lnTo>
                      <a:pt x="24" y="0"/>
                    </a:lnTo>
                    <a:lnTo>
                      <a:pt x="36" y="2"/>
                    </a:lnTo>
                    <a:lnTo>
                      <a:pt x="44" y="6"/>
                    </a:lnTo>
                    <a:lnTo>
                      <a:pt x="46" y="8"/>
                    </a:lnTo>
                    <a:lnTo>
                      <a:pt x="46" y="10"/>
                    </a:lnTo>
                    <a:lnTo>
                      <a:pt x="46" y="10"/>
                    </a:lnTo>
                    <a:lnTo>
                      <a:pt x="38" y="20"/>
                    </a:lnTo>
                    <a:lnTo>
                      <a:pt x="26" y="36"/>
                    </a:lnTo>
                    <a:lnTo>
                      <a:pt x="20" y="44"/>
                    </a:lnTo>
                    <a:lnTo>
                      <a:pt x="18" y="50"/>
                    </a:lnTo>
                    <a:lnTo>
                      <a:pt x="18" y="54"/>
                    </a:lnTo>
                    <a:lnTo>
                      <a:pt x="20" y="56"/>
                    </a:lnTo>
                    <a:lnTo>
                      <a:pt x="22" y="56"/>
                    </a:lnTo>
                    <a:lnTo>
                      <a:pt x="26" y="56"/>
                    </a:lnTo>
                    <a:lnTo>
                      <a:pt x="26" y="56"/>
                    </a:lnTo>
                    <a:lnTo>
                      <a:pt x="28" y="56"/>
                    </a:lnTo>
                    <a:lnTo>
                      <a:pt x="28" y="56"/>
                    </a:lnTo>
                    <a:lnTo>
                      <a:pt x="24" y="60"/>
                    </a:lnTo>
                    <a:lnTo>
                      <a:pt x="18" y="64"/>
                    </a:lnTo>
                    <a:lnTo>
                      <a:pt x="12" y="64"/>
                    </a:ln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sp>
            <p:nvSpPr>
              <p:cNvPr id="129" name="Freeform 35"/>
              <p:cNvSpPr>
                <a:spLocks/>
              </p:cNvSpPr>
              <p:nvPr/>
            </p:nvSpPr>
            <p:spPr bwMode="auto">
              <a:xfrm>
                <a:off x="6024537" y="2803475"/>
                <a:ext cx="28895" cy="49763"/>
              </a:xfrm>
              <a:custGeom>
                <a:avLst/>
                <a:gdLst>
                  <a:gd name="T0" fmla="*/ 30 w 36"/>
                  <a:gd name="T1" fmla="*/ 62 h 62"/>
                  <a:gd name="T2" fmla="*/ 30 w 36"/>
                  <a:gd name="T3" fmla="*/ 62 h 62"/>
                  <a:gd name="T4" fmla="*/ 26 w 36"/>
                  <a:gd name="T5" fmla="*/ 62 h 62"/>
                  <a:gd name="T6" fmla="*/ 22 w 36"/>
                  <a:gd name="T7" fmla="*/ 60 h 62"/>
                  <a:gd name="T8" fmla="*/ 16 w 36"/>
                  <a:gd name="T9" fmla="*/ 56 h 62"/>
                  <a:gd name="T10" fmla="*/ 16 w 36"/>
                  <a:gd name="T11" fmla="*/ 56 h 62"/>
                  <a:gd name="T12" fmla="*/ 16 w 36"/>
                  <a:gd name="T13" fmla="*/ 36 h 62"/>
                  <a:gd name="T14" fmla="*/ 12 w 36"/>
                  <a:gd name="T15" fmla="*/ 20 h 62"/>
                  <a:gd name="T16" fmla="*/ 8 w 36"/>
                  <a:gd name="T17" fmla="*/ 12 h 62"/>
                  <a:gd name="T18" fmla="*/ 4 w 36"/>
                  <a:gd name="T19" fmla="*/ 8 h 62"/>
                  <a:gd name="T20" fmla="*/ 4 w 36"/>
                  <a:gd name="T21" fmla="*/ 8 h 62"/>
                  <a:gd name="T22" fmla="*/ 0 w 36"/>
                  <a:gd name="T23" fmla="*/ 4 h 62"/>
                  <a:gd name="T24" fmla="*/ 2 w 36"/>
                  <a:gd name="T25" fmla="*/ 2 h 62"/>
                  <a:gd name="T26" fmla="*/ 6 w 36"/>
                  <a:gd name="T27" fmla="*/ 0 h 62"/>
                  <a:gd name="T28" fmla="*/ 12 w 36"/>
                  <a:gd name="T29" fmla="*/ 0 h 62"/>
                  <a:gd name="T30" fmla="*/ 12 w 36"/>
                  <a:gd name="T31" fmla="*/ 0 h 62"/>
                  <a:gd name="T32" fmla="*/ 18 w 36"/>
                  <a:gd name="T33" fmla="*/ 0 h 62"/>
                  <a:gd name="T34" fmla="*/ 20 w 36"/>
                  <a:gd name="T35" fmla="*/ 4 h 62"/>
                  <a:gd name="T36" fmla="*/ 32 w 36"/>
                  <a:gd name="T37" fmla="*/ 26 h 62"/>
                  <a:gd name="T38" fmla="*/ 32 w 36"/>
                  <a:gd name="T39" fmla="*/ 26 h 62"/>
                  <a:gd name="T40" fmla="*/ 34 w 36"/>
                  <a:gd name="T41" fmla="*/ 42 h 62"/>
                  <a:gd name="T42" fmla="*/ 36 w 36"/>
                  <a:gd name="T43" fmla="*/ 54 h 62"/>
                  <a:gd name="T44" fmla="*/ 36 w 36"/>
                  <a:gd name="T45" fmla="*/ 58 h 62"/>
                  <a:gd name="T46" fmla="*/ 34 w 36"/>
                  <a:gd name="T47" fmla="*/ 62 h 62"/>
                  <a:gd name="T48" fmla="*/ 34 w 36"/>
                  <a:gd name="T49" fmla="*/ 62 h 62"/>
                  <a:gd name="T50" fmla="*/ 30 w 36"/>
                  <a:gd name="T5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62">
                    <a:moveTo>
                      <a:pt x="30" y="62"/>
                    </a:moveTo>
                    <a:lnTo>
                      <a:pt x="30" y="62"/>
                    </a:lnTo>
                    <a:lnTo>
                      <a:pt x="26" y="62"/>
                    </a:lnTo>
                    <a:lnTo>
                      <a:pt x="22" y="60"/>
                    </a:lnTo>
                    <a:lnTo>
                      <a:pt x="16" y="56"/>
                    </a:lnTo>
                    <a:lnTo>
                      <a:pt x="16" y="56"/>
                    </a:lnTo>
                    <a:lnTo>
                      <a:pt x="16" y="36"/>
                    </a:lnTo>
                    <a:lnTo>
                      <a:pt x="12" y="20"/>
                    </a:lnTo>
                    <a:lnTo>
                      <a:pt x="8" y="12"/>
                    </a:lnTo>
                    <a:lnTo>
                      <a:pt x="4" y="8"/>
                    </a:lnTo>
                    <a:lnTo>
                      <a:pt x="4" y="8"/>
                    </a:lnTo>
                    <a:lnTo>
                      <a:pt x="0" y="4"/>
                    </a:lnTo>
                    <a:lnTo>
                      <a:pt x="2" y="2"/>
                    </a:lnTo>
                    <a:lnTo>
                      <a:pt x="6" y="0"/>
                    </a:lnTo>
                    <a:lnTo>
                      <a:pt x="12" y="0"/>
                    </a:lnTo>
                    <a:lnTo>
                      <a:pt x="12" y="0"/>
                    </a:lnTo>
                    <a:lnTo>
                      <a:pt x="18" y="0"/>
                    </a:lnTo>
                    <a:lnTo>
                      <a:pt x="20" y="4"/>
                    </a:lnTo>
                    <a:lnTo>
                      <a:pt x="32" y="26"/>
                    </a:lnTo>
                    <a:lnTo>
                      <a:pt x="32" y="26"/>
                    </a:lnTo>
                    <a:lnTo>
                      <a:pt x="34" y="42"/>
                    </a:lnTo>
                    <a:lnTo>
                      <a:pt x="36" y="54"/>
                    </a:lnTo>
                    <a:lnTo>
                      <a:pt x="36" y="58"/>
                    </a:lnTo>
                    <a:lnTo>
                      <a:pt x="34" y="62"/>
                    </a:lnTo>
                    <a:lnTo>
                      <a:pt x="34" y="62"/>
                    </a:lnTo>
                    <a:lnTo>
                      <a:pt x="30" y="62"/>
                    </a:ln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sp>
            <p:nvSpPr>
              <p:cNvPr id="130" name="Freeform 36"/>
              <p:cNvSpPr>
                <a:spLocks/>
              </p:cNvSpPr>
              <p:nvPr/>
            </p:nvSpPr>
            <p:spPr bwMode="auto">
              <a:xfrm>
                <a:off x="5989241" y="2583548"/>
                <a:ext cx="81868" cy="141264"/>
              </a:xfrm>
              <a:custGeom>
                <a:avLst/>
                <a:gdLst>
                  <a:gd name="T0" fmla="*/ 44 w 102"/>
                  <a:gd name="T1" fmla="*/ 0 h 176"/>
                  <a:gd name="T2" fmla="*/ 34 w 102"/>
                  <a:gd name="T3" fmla="*/ 4 h 176"/>
                  <a:gd name="T4" fmla="*/ 28 w 102"/>
                  <a:gd name="T5" fmla="*/ 12 h 176"/>
                  <a:gd name="T6" fmla="*/ 18 w 102"/>
                  <a:gd name="T7" fmla="*/ 18 h 176"/>
                  <a:gd name="T8" fmla="*/ 14 w 102"/>
                  <a:gd name="T9" fmla="*/ 22 h 176"/>
                  <a:gd name="T10" fmla="*/ 4 w 102"/>
                  <a:gd name="T11" fmla="*/ 40 h 176"/>
                  <a:gd name="T12" fmla="*/ 2 w 102"/>
                  <a:gd name="T13" fmla="*/ 50 h 176"/>
                  <a:gd name="T14" fmla="*/ 2 w 102"/>
                  <a:gd name="T15" fmla="*/ 90 h 176"/>
                  <a:gd name="T16" fmla="*/ 6 w 102"/>
                  <a:gd name="T17" fmla="*/ 102 h 176"/>
                  <a:gd name="T18" fmla="*/ 14 w 102"/>
                  <a:gd name="T19" fmla="*/ 116 h 176"/>
                  <a:gd name="T20" fmla="*/ 22 w 102"/>
                  <a:gd name="T21" fmla="*/ 132 h 176"/>
                  <a:gd name="T22" fmla="*/ 22 w 102"/>
                  <a:gd name="T23" fmla="*/ 138 h 176"/>
                  <a:gd name="T24" fmla="*/ 18 w 102"/>
                  <a:gd name="T25" fmla="*/ 144 h 176"/>
                  <a:gd name="T26" fmla="*/ 18 w 102"/>
                  <a:gd name="T27" fmla="*/ 156 h 176"/>
                  <a:gd name="T28" fmla="*/ 18 w 102"/>
                  <a:gd name="T29" fmla="*/ 160 h 176"/>
                  <a:gd name="T30" fmla="*/ 38 w 102"/>
                  <a:gd name="T31" fmla="*/ 174 h 176"/>
                  <a:gd name="T32" fmla="*/ 46 w 102"/>
                  <a:gd name="T33" fmla="*/ 176 h 176"/>
                  <a:gd name="T34" fmla="*/ 48 w 102"/>
                  <a:gd name="T35" fmla="*/ 176 h 176"/>
                  <a:gd name="T36" fmla="*/ 66 w 102"/>
                  <a:gd name="T37" fmla="*/ 160 h 176"/>
                  <a:gd name="T38" fmla="*/ 76 w 102"/>
                  <a:gd name="T39" fmla="*/ 158 h 176"/>
                  <a:gd name="T40" fmla="*/ 84 w 102"/>
                  <a:gd name="T41" fmla="*/ 152 h 176"/>
                  <a:gd name="T42" fmla="*/ 82 w 102"/>
                  <a:gd name="T43" fmla="*/ 142 h 176"/>
                  <a:gd name="T44" fmla="*/ 82 w 102"/>
                  <a:gd name="T45" fmla="*/ 138 h 176"/>
                  <a:gd name="T46" fmla="*/ 82 w 102"/>
                  <a:gd name="T47" fmla="*/ 136 h 176"/>
                  <a:gd name="T48" fmla="*/ 82 w 102"/>
                  <a:gd name="T49" fmla="*/ 126 h 176"/>
                  <a:gd name="T50" fmla="*/ 88 w 102"/>
                  <a:gd name="T51" fmla="*/ 110 h 176"/>
                  <a:gd name="T52" fmla="*/ 92 w 102"/>
                  <a:gd name="T53" fmla="*/ 106 h 176"/>
                  <a:gd name="T54" fmla="*/ 98 w 102"/>
                  <a:gd name="T55" fmla="*/ 102 h 176"/>
                  <a:gd name="T56" fmla="*/ 100 w 102"/>
                  <a:gd name="T57" fmla="*/ 96 h 176"/>
                  <a:gd name="T58" fmla="*/ 102 w 102"/>
                  <a:gd name="T59" fmla="*/ 76 h 176"/>
                  <a:gd name="T60" fmla="*/ 96 w 102"/>
                  <a:gd name="T61" fmla="*/ 70 h 176"/>
                  <a:gd name="T62" fmla="*/ 96 w 102"/>
                  <a:gd name="T63" fmla="*/ 60 h 176"/>
                  <a:gd name="T64" fmla="*/ 96 w 102"/>
                  <a:gd name="T65" fmla="*/ 40 h 176"/>
                  <a:gd name="T66" fmla="*/ 86 w 102"/>
                  <a:gd name="T67" fmla="*/ 18 h 176"/>
                  <a:gd name="T68" fmla="*/ 76 w 102"/>
                  <a:gd name="T69" fmla="*/ 10 h 176"/>
                  <a:gd name="T70" fmla="*/ 60 w 102"/>
                  <a:gd name="T71" fmla="*/ 4 h 176"/>
                  <a:gd name="T72" fmla="*/ 56 w 102"/>
                  <a:gd name="T73" fmla="*/ 2 h 176"/>
                  <a:gd name="T74" fmla="*/ 44 w 102"/>
                  <a:gd name="T7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76">
                    <a:moveTo>
                      <a:pt x="44" y="0"/>
                    </a:moveTo>
                    <a:lnTo>
                      <a:pt x="44" y="0"/>
                    </a:lnTo>
                    <a:lnTo>
                      <a:pt x="38" y="2"/>
                    </a:lnTo>
                    <a:lnTo>
                      <a:pt x="34" y="4"/>
                    </a:lnTo>
                    <a:lnTo>
                      <a:pt x="34" y="4"/>
                    </a:lnTo>
                    <a:lnTo>
                      <a:pt x="28" y="12"/>
                    </a:lnTo>
                    <a:lnTo>
                      <a:pt x="24" y="16"/>
                    </a:lnTo>
                    <a:lnTo>
                      <a:pt x="18" y="18"/>
                    </a:lnTo>
                    <a:lnTo>
                      <a:pt x="18" y="18"/>
                    </a:lnTo>
                    <a:lnTo>
                      <a:pt x="14" y="22"/>
                    </a:lnTo>
                    <a:lnTo>
                      <a:pt x="10" y="30"/>
                    </a:lnTo>
                    <a:lnTo>
                      <a:pt x="4" y="40"/>
                    </a:lnTo>
                    <a:lnTo>
                      <a:pt x="2" y="50"/>
                    </a:lnTo>
                    <a:lnTo>
                      <a:pt x="2" y="50"/>
                    </a:lnTo>
                    <a:lnTo>
                      <a:pt x="0" y="76"/>
                    </a:lnTo>
                    <a:lnTo>
                      <a:pt x="2" y="90"/>
                    </a:lnTo>
                    <a:lnTo>
                      <a:pt x="4" y="96"/>
                    </a:lnTo>
                    <a:lnTo>
                      <a:pt x="6" y="102"/>
                    </a:lnTo>
                    <a:lnTo>
                      <a:pt x="6" y="102"/>
                    </a:lnTo>
                    <a:lnTo>
                      <a:pt x="14" y="116"/>
                    </a:lnTo>
                    <a:lnTo>
                      <a:pt x="22" y="132"/>
                    </a:lnTo>
                    <a:lnTo>
                      <a:pt x="22" y="132"/>
                    </a:lnTo>
                    <a:lnTo>
                      <a:pt x="22" y="134"/>
                    </a:lnTo>
                    <a:lnTo>
                      <a:pt x="22" y="138"/>
                    </a:lnTo>
                    <a:lnTo>
                      <a:pt x="18" y="144"/>
                    </a:lnTo>
                    <a:lnTo>
                      <a:pt x="18" y="144"/>
                    </a:lnTo>
                    <a:lnTo>
                      <a:pt x="18" y="150"/>
                    </a:lnTo>
                    <a:lnTo>
                      <a:pt x="18" y="156"/>
                    </a:lnTo>
                    <a:lnTo>
                      <a:pt x="18" y="160"/>
                    </a:lnTo>
                    <a:lnTo>
                      <a:pt x="18" y="160"/>
                    </a:lnTo>
                    <a:lnTo>
                      <a:pt x="28" y="168"/>
                    </a:lnTo>
                    <a:lnTo>
                      <a:pt x="38" y="174"/>
                    </a:lnTo>
                    <a:lnTo>
                      <a:pt x="46" y="176"/>
                    </a:lnTo>
                    <a:lnTo>
                      <a:pt x="46" y="176"/>
                    </a:lnTo>
                    <a:lnTo>
                      <a:pt x="48" y="176"/>
                    </a:lnTo>
                    <a:lnTo>
                      <a:pt x="48" y="176"/>
                    </a:lnTo>
                    <a:lnTo>
                      <a:pt x="60" y="166"/>
                    </a:lnTo>
                    <a:lnTo>
                      <a:pt x="66" y="160"/>
                    </a:lnTo>
                    <a:lnTo>
                      <a:pt x="66" y="160"/>
                    </a:lnTo>
                    <a:lnTo>
                      <a:pt x="76" y="158"/>
                    </a:lnTo>
                    <a:lnTo>
                      <a:pt x="82" y="154"/>
                    </a:lnTo>
                    <a:lnTo>
                      <a:pt x="84" y="152"/>
                    </a:lnTo>
                    <a:lnTo>
                      <a:pt x="84" y="148"/>
                    </a:lnTo>
                    <a:lnTo>
                      <a:pt x="82" y="142"/>
                    </a:lnTo>
                    <a:lnTo>
                      <a:pt x="80" y="138"/>
                    </a:lnTo>
                    <a:lnTo>
                      <a:pt x="82" y="138"/>
                    </a:lnTo>
                    <a:lnTo>
                      <a:pt x="82" y="138"/>
                    </a:lnTo>
                    <a:lnTo>
                      <a:pt x="82" y="136"/>
                    </a:lnTo>
                    <a:lnTo>
                      <a:pt x="80" y="134"/>
                    </a:lnTo>
                    <a:lnTo>
                      <a:pt x="82" y="126"/>
                    </a:lnTo>
                    <a:lnTo>
                      <a:pt x="88" y="110"/>
                    </a:lnTo>
                    <a:lnTo>
                      <a:pt x="88" y="110"/>
                    </a:lnTo>
                    <a:lnTo>
                      <a:pt x="90" y="106"/>
                    </a:lnTo>
                    <a:lnTo>
                      <a:pt x="92" y="106"/>
                    </a:lnTo>
                    <a:lnTo>
                      <a:pt x="96" y="106"/>
                    </a:lnTo>
                    <a:lnTo>
                      <a:pt x="98" y="102"/>
                    </a:lnTo>
                    <a:lnTo>
                      <a:pt x="98" y="102"/>
                    </a:lnTo>
                    <a:lnTo>
                      <a:pt x="100" y="96"/>
                    </a:lnTo>
                    <a:lnTo>
                      <a:pt x="102" y="86"/>
                    </a:lnTo>
                    <a:lnTo>
                      <a:pt x="102" y="76"/>
                    </a:lnTo>
                    <a:lnTo>
                      <a:pt x="98" y="72"/>
                    </a:lnTo>
                    <a:lnTo>
                      <a:pt x="96" y="70"/>
                    </a:lnTo>
                    <a:lnTo>
                      <a:pt x="96" y="70"/>
                    </a:lnTo>
                    <a:lnTo>
                      <a:pt x="96" y="60"/>
                    </a:lnTo>
                    <a:lnTo>
                      <a:pt x="98" y="50"/>
                    </a:lnTo>
                    <a:lnTo>
                      <a:pt x="96" y="40"/>
                    </a:lnTo>
                    <a:lnTo>
                      <a:pt x="92" y="28"/>
                    </a:lnTo>
                    <a:lnTo>
                      <a:pt x="86" y="18"/>
                    </a:lnTo>
                    <a:lnTo>
                      <a:pt x="82" y="14"/>
                    </a:lnTo>
                    <a:lnTo>
                      <a:pt x="76" y="10"/>
                    </a:lnTo>
                    <a:lnTo>
                      <a:pt x="68" y="6"/>
                    </a:lnTo>
                    <a:lnTo>
                      <a:pt x="60" y="4"/>
                    </a:lnTo>
                    <a:lnTo>
                      <a:pt x="60" y="4"/>
                    </a:lnTo>
                    <a:lnTo>
                      <a:pt x="56" y="2"/>
                    </a:lnTo>
                    <a:lnTo>
                      <a:pt x="50" y="0"/>
                    </a:lnTo>
                    <a:lnTo>
                      <a:pt x="44" y="0"/>
                    </a:lnTo>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grpSp>
        <p:sp>
          <p:nvSpPr>
            <p:cNvPr id="113" name="Freeform 30"/>
            <p:cNvSpPr>
              <a:spLocks noEditPoints="1"/>
            </p:cNvSpPr>
            <p:nvPr/>
          </p:nvSpPr>
          <p:spPr bwMode="auto">
            <a:xfrm>
              <a:off x="3959337" y="3911432"/>
              <a:ext cx="153912" cy="532237"/>
            </a:xfrm>
            <a:custGeom>
              <a:avLst/>
              <a:gdLst>
                <a:gd name="T0" fmla="*/ 296 w 310"/>
                <a:gd name="T1" fmla="*/ 352 h 1072"/>
                <a:gd name="T2" fmla="*/ 302 w 310"/>
                <a:gd name="T3" fmla="*/ 282 h 1072"/>
                <a:gd name="T4" fmla="*/ 282 w 310"/>
                <a:gd name="T5" fmla="*/ 206 h 1072"/>
                <a:gd name="T6" fmla="*/ 208 w 310"/>
                <a:gd name="T7" fmla="*/ 156 h 1072"/>
                <a:gd name="T8" fmla="*/ 208 w 310"/>
                <a:gd name="T9" fmla="*/ 130 h 1072"/>
                <a:gd name="T10" fmla="*/ 228 w 310"/>
                <a:gd name="T11" fmla="*/ 108 h 1072"/>
                <a:gd name="T12" fmla="*/ 242 w 310"/>
                <a:gd name="T13" fmla="*/ 66 h 1072"/>
                <a:gd name="T14" fmla="*/ 220 w 310"/>
                <a:gd name="T15" fmla="*/ 14 h 1072"/>
                <a:gd name="T16" fmla="*/ 190 w 310"/>
                <a:gd name="T17" fmla="*/ 2 h 1072"/>
                <a:gd name="T18" fmla="*/ 140 w 310"/>
                <a:gd name="T19" fmla="*/ 18 h 1072"/>
                <a:gd name="T20" fmla="*/ 116 w 310"/>
                <a:gd name="T21" fmla="*/ 74 h 1072"/>
                <a:gd name="T22" fmla="*/ 136 w 310"/>
                <a:gd name="T23" fmla="*/ 112 h 1072"/>
                <a:gd name="T24" fmla="*/ 116 w 310"/>
                <a:gd name="T25" fmla="*/ 154 h 1072"/>
                <a:gd name="T26" fmla="*/ 42 w 310"/>
                <a:gd name="T27" fmla="*/ 186 h 1072"/>
                <a:gd name="T28" fmla="*/ 12 w 310"/>
                <a:gd name="T29" fmla="*/ 256 h 1072"/>
                <a:gd name="T30" fmla="*/ 12 w 310"/>
                <a:gd name="T31" fmla="*/ 304 h 1072"/>
                <a:gd name="T32" fmla="*/ 6 w 310"/>
                <a:gd name="T33" fmla="*/ 344 h 1072"/>
                <a:gd name="T34" fmla="*/ 24 w 310"/>
                <a:gd name="T35" fmla="*/ 490 h 1072"/>
                <a:gd name="T36" fmla="*/ 30 w 310"/>
                <a:gd name="T37" fmla="*/ 580 h 1072"/>
                <a:gd name="T38" fmla="*/ 58 w 310"/>
                <a:gd name="T39" fmla="*/ 592 h 1072"/>
                <a:gd name="T40" fmla="*/ 58 w 310"/>
                <a:gd name="T41" fmla="*/ 680 h 1072"/>
                <a:gd name="T42" fmla="*/ 56 w 310"/>
                <a:gd name="T43" fmla="*/ 734 h 1072"/>
                <a:gd name="T44" fmla="*/ 58 w 310"/>
                <a:gd name="T45" fmla="*/ 758 h 1072"/>
                <a:gd name="T46" fmla="*/ 46 w 310"/>
                <a:gd name="T47" fmla="*/ 886 h 1072"/>
                <a:gd name="T48" fmla="*/ 56 w 310"/>
                <a:gd name="T49" fmla="*/ 948 h 1072"/>
                <a:gd name="T50" fmla="*/ 26 w 310"/>
                <a:gd name="T51" fmla="*/ 996 h 1072"/>
                <a:gd name="T52" fmla="*/ 40 w 310"/>
                <a:gd name="T53" fmla="*/ 1028 h 1072"/>
                <a:gd name="T54" fmla="*/ 0 w 310"/>
                <a:gd name="T55" fmla="*/ 1060 h 1072"/>
                <a:gd name="T56" fmla="*/ 48 w 310"/>
                <a:gd name="T57" fmla="*/ 1068 h 1072"/>
                <a:gd name="T58" fmla="*/ 98 w 310"/>
                <a:gd name="T59" fmla="*/ 1050 h 1072"/>
                <a:gd name="T60" fmla="*/ 120 w 310"/>
                <a:gd name="T61" fmla="*/ 998 h 1072"/>
                <a:gd name="T62" fmla="*/ 116 w 310"/>
                <a:gd name="T63" fmla="*/ 858 h 1072"/>
                <a:gd name="T64" fmla="*/ 136 w 310"/>
                <a:gd name="T65" fmla="*/ 756 h 1072"/>
                <a:gd name="T66" fmla="*/ 146 w 310"/>
                <a:gd name="T67" fmla="*/ 726 h 1072"/>
                <a:gd name="T68" fmla="*/ 158 w 310"/>
                <a:gd name="T69" fmla="*/ 644 h 1072"/>
                <a:gd name="T70" fmla="*/ 162 w 310"/>
                <a:gd name="T71" fmla="*/ 736 h 1072"/>
                <a:gd name="T72" fmla="*/ 170 w 310"/>
                <a:gd name="T73" fmla="*/ 802 h 1072"/>
                <a:gd name="T74" fmla="*/ 154 w 310"/>
                <a:gd name="T75" fmla="*/ 926 h 1072"/>
                <a:gd name="T76" fmla="*/ 150 w 310"/>
                <a:gd name="T77" fmla="*/ 1002 h 1072"/>
                <a:gd name="T78" fmla="*/ 192 w 310"/>
                <a:gd name="T79" fmla="*/ 1030 h 1072"/>
                <a:gd name="T80" fmla="*/ 258 w 310"/>
                <a:gd name="T81" fmla="*/ 1032 h 1072"/>
                <a:gd name="T82" fmla="*/ 234 w 310"/>
                <a:gd name="T83" fmla="*/ 1008 h 1072"/>
                <a:gd name="T84" fmla="*/ 216 w 310"/>
                <a:gd name="T85" fmla="*/ 972 h 1072"/>
                <a:gd name="T86" fmla="*/ 218 w 310"/>
                <a:gd name="T87" fmla="*/ 884 h 1072"/>
                <a:gd name="T88" fmla="*/ 240 w 310"/>
                <a:gd name="T89" fmla="*/ 798 h 1072"/>
                <a:gd name="T90" fmla="*/ 244 w 310"/>
                <a:gd name="T91" fmla="*/ 708 h 1072"/>
                <a:gd name="T92" fmla="*/ 266 w 310"/>
                <a:gd name="T93" fmla="*/ 514 h 1072"/>
                <a:gd name="T94" fmla="*/ 262 w 310"/>
                <a:gd name="T95" fmla="*/ 462 h 1072"/>
                <a:gd name="T96" fmla="*/ 256 w 310"/>
                <a:gd name="T97" fmla="*/ 372 h 1072"/>
                <a:gd name="T98" fmla="*/ 278 w 310"/>
                <a:gd name="T99" fmla="*/ 494 h 1072"/>
                <a:gd name="T100" fmla="*/ 270 w 310"/>
                <a:gd name="T101" fmla="*/ 592 h 1072"/>
                <a:gd name="T102" fmla="*/ 272 w 310"/>
                <a:gd name="T103" fmla="*/ 614 h 1072"/>
                <a:gd name="T104" fmla="*/ 302 w 310"/>
                <a:gd name="T105" fmla="*/ 598 h 1072"/>
                <a:gd name="T106" fmla="*/ 308 w 310"/>
                <a:gd name="T107" fmla="*/ 428 h 1072"/>
                <a:gd name="T108" fmla="*/ 60 w 310"/>
                <a:gd name="T109" fmla="*/ 484 h 1072"/>
                <a:gd name="T110" fmla="*/ 54 w 310"/>
                <a:gd name="T111" fmla="*/ 430 h 1072"/>
                <a:gd name="T112" fmla="*/ 58 w 310"/>
                <a:gd name="T113" fmla="*/ 324 h 1072"/>
                <a:gd name="T114" fmla="*/ 72 w 310"/>
                <a:gd name="T115" fmla="*/ 356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0" h="1072">
                  <a:moveTo>
                    <a:pt x="308" y="428"/>
                  </a:moveTo>
                  <a:lnTo>
                    <a:pt x="308" y="428"/>
                  </a:lnTo>
                  <a:lnTo>
                    <a:pt x="304" y="394"/>
                  </a:lnTo>
                  <a:lnTo>
                    <a:pt x="300" y="374"/>
                  </a:lnTo>
                  <a:lnTo>
                    <a:pt x="298" y="360"/>
                  </a:lnTo>
                  <a:lnTo>
                    <a:pt x="298" y="360"/>
                  </a:lnTo>
                  <a:lnTo>
                    <a:pt x="296" y="352"/>
                  </a:lnTo>
                  <a:lnTo>
                    <a:pt x="296" y="340"/>
                  </a:lnTo>
                  <a:lnTo>
                    <a:pt x="296" y="326"/>
                  </a:lnTo>
                  <a:lnTo>
                    <a:pt x="310" y="320"/>
                  </a:lnTo>
                  <a:lnTo>
                    <a:pt x="310" y="320"/>
                  </a:lnTo>
                  <a:lnTo>
                    <a:pt x="308" y="304"/>
                  </a:lnTo>
                  <a:lnTo>
                    <a:pt x="302" y="282"/>
                  </a:lnTo>
                  <a:lnTo>
                    <a:pt x="302" y="282"/>
                  </a:lnTo>
                  <a:lnTo>
                    <a:pt x="292" y="252"/>
                  </a:lnTo>
                  <a:lnTo>
                    <a:pt x="292" y="252"/>
                  </a:lnTo>
                  <a:lnTo>
                    <a:pt x="288" y="234"/>
                  </a:lnTo>
                  <a:lnTo>
                    <a:pt x="286" y="214"/>
                  </a:lnTo>
                  <a:lnTo>
                    <a:pt x="286" y="214"/>
                  </a:lnTo>
                  <a:lnTo>
                    <a:pt x="286" y="210"/>
                  </a:lnTo>
                  <a:lnTo>
                    <a:pt x="282" y="206"/>
                  </a:lnTo>
                  <a:lnTo>
                    <a:pt x="274" y="198"/>
                  </a:lnTo>
                  <a:lnTo>
                    <a:pt x="262" y="190"/>
                  </a:lnTo>
                  <a:lnTo>
                    <a:pt x="262" y="190"/>
                  </a:lnTo>
                  <a:lnTo>
                    <a:pt x="212" y="162"/>
                  </a:lnTo>
                  <a:lnTo>
                    <a:pt x="212" y="162"/>
                  </a:lnTo>
                  <a:lnTo>
                    <a:pt x="208" y="160"/>
                  </a:lnTo>
                  <a:lnTo>
                    <a:pt x="208" y="156"/>
                  </a:lnTo>
                  <a:lnTo>
                    <a:pt x="210" y="154"/>
                  </a:lnTo>
                  <a:lnTo>
                    <a:pt x="212" y="148"/>
                  </a:lnTo>
                  <a:lnTo>
                    <a:pt x="212" y="148"/>
                  </a:lnTo>
                  <a:lnTo>
                    <a:pt x="210" y="142"/>
                  </a:lnTo>
                  <a:lnTo>
                    <a:pt x="208" y="136"/>
                  </a:lnTo>
                  <a:lnTo>
                    <a:pt x="208" y="130"/>
                  </a:lnTo>
                  <a:lnTo>
                    <a:pt x="208" y="130"/>
                  </a:lnTo>
                  <a:lnTo>
                    <a:pt x="210" y="128"/>
                  </a:lnTo>
                  <a:lnTo>
                    <a:pt x="210" y="128"/>
                  </a:lnTo>
                  <a:lnTo>
                    <a:pt x="214" y="126"/>
                  </a:lnTo>
                  <a:lnTo>
                    <a:pt x="218" y="120"/>
                  </a:lnTo>
                  <a:lnTo>
                    <a:pt x="224" y="112"/>
                  </a:lnTo>
                  <a:lnTo>
                    <a:pt x="228" y="108"/>
                  </a:lnTo>
                  <a:lnTo>
                    <a:pt x="228" y="108"/>
                  </a:lnTo>
                  <a:lnTo>
                    <a:pt x="232" y="102"/>
                  </a:lnTo>
                  <a:lnTo>
                    <a:pt x="236" y="96"/>
                  </a:lnTo>
                  <a:lnTo>
                    <a:pt x="238" y="90"/>
                  </a:lnTo>
                  <a:lnTo>
                    <a:pt x="238" y="86"/>
                  </a:lnTo>
                  <a:lnTo>
                    <a:pt x="238" y="86"/>
                  </a:lnTo>
                  <a:lnTo>
                    <a:pt x="240" y="78"/>
                  </a:lnTo>
                  <a:lnTo>
                    <a:pt x="242" y="66"/>
                  </a:lnTo>
                  <a:lnTo>
                    <a:pt x="242" y="66"/>
                  </a:lnTo>
                  <a:lnTo>
                    <a:pt x="238" y="34"/>
                  </a:lnTo>
                  <a:lnTo>
                    <a:pt x="238" y="34"/>
                  </a:lnTo>
                  <a:lnTo>
                    <a:pt x="236" y="26"/>
                  </a:lnTo>
                  <a:lnTo>
                    <a:pt x="232" y="22"/>
                  </a:lnTo>
                  <a:lnTo>
                    <a:pt x="220" y="14"/>
                  </a:lnTo>
                  <a:lnTo>
                    <a:pt x="220" y="14"/>
                  </a:lnTo>
                  <a:lnTo>
                    <a:pt x="212" y="8"/>
                  </a:lnTo>
                  <a:lnTo>
                    <a:pt x="208" y="6"/>
                  </a:lnTo>
                  <a:lnTo>
                    <a:pt x="204" y="6"/>
                  </a:lnTo>
                  <a:lnTo>
                    <a:pt x="204" y="6"/>
                  </a:lnTo>
                  <a:lnTo>
                    <a:pt x="200" y="6"/>
                  </a:lnTo>
                  <a:lnTo>
                    <a:pt x="194" y="4"/>
                  </a:lnTo>
                  <a:lnTo>
                    <a:pt x="190" y="2"/>
                  </a:lnTo>
                  <a:lnTo>
                    <a:pt x="190" y="2"/>
                  </a:lnTo>
                  <a:lnTo>
                    <a:pt x="168" y="0"/>
                  </a:lnTo>
                  <a:lnTo>
                    <a:pt x="168" y="0"/>
                  </a:lnTo>
                  <a:lnTo>
                    <a:pt x="162" y="2"/>
                  </a:lnTo>
                  <a:lnTo>
                    <a:pt x="152" y="8"/>
                  </a:lnTo>
                  <a:lnTo>
                    <a:pt x="140" y="18"/>
                  </a:lnTo>
                  <a:lnTo>
                    <a:pt x="140" y="18"/>
                  </a:lnTo>
                  <a:lnTo>
                    <a:pt x="136" y="22"/>
                  </a:lnTo>
                  <a:lnTo>
                    <a:pt x="130" y="26"/>
                  </a:lnTo>
                  <a:lnTo>
                    <a:pt x="126" y="34"/>
                  </a:lnTo>
                  <a:lnTo>
                    <a:pt x="122" y="46"/>
                  </a:lnTo>
                  <a:lnTo>
                    <a:pt x="122" y="46"/>
                  </a:lnTo>
                  <a:lnTo>
                    <a:pt x="118" y="64"/>
                  </a:lnTo>
                  <a:lnTo>
                    <a:pt x="116" y="74"/>
                  </a:lnTo>
                  <a:lnTo>
                    <a:pt x="116" y="74"/>
                  </a:lnTo>
                  <a:lnTo>
                    <a:pt x="120" y="88"/>
                  </a:lnTo>
                  <a:lnTo>
                    <a:pt x="124" y="96"/>
                  </a:lnTo>
                  <a:lnTo>
                    <a:pt x="128" y="100"/>
                  </a:lnTo>
                  <a:lnTo>
                    <a:pt x="128" y="100"/>
                  </a:lnTo>
                  <a:lnTo>
                    <a:pt x="132" y="104"/>
                  </a:lnTo>
                  <a:lnTo>
                    <a:pt x="136" y="112"/>
                  </a:lnTo>
                  <a:lnTo>
                    <a:pt x="144" y="132"/>
                  </a:lnTo>
                  <a:lnTo>
                    <a:pt x="144" y="132"/>
                  </a:lnTo>
                  <a:lnTo>
                    <a:pt x="144" y="138"/>
                  </a:lnTo>
                  <a:lnTo>
                    <a:pt x="140" y="142"/>
                  </a:lnTo>
                  <a:lnTo>
                    <a:pt x="130" y="148"/>
                  </a:lnTo>
                  <a:lnTo>
                    <a:pt x="116" y="154"/>
                  </a:lnTo>
                  <a:lnTo>
                    <a:pt x="116" y="154"/>
                  </a:lnTo>
                  <a:lnTo>
                    <a:pt x="92" y="162"/>
                  </a:lnTo>
                  <a:lnTo>
                    <a:pt x="72" y="170"/>
                  </a:lnTo>
                  <a:lnTo>
                    <a:pt x="58" y="174"/>
                  </a:lnTo>
                  <a:lnTo>
                    <a:pt x="58" y="174"/>
                  </a:lnTo>
                  <a:lnTo>
                    <a:pt x="54" y="174"/>
                  </a:lnTo>
                  <a:lnTo>
                    <a:pt x="48" y="178"/>
                  </a:lnTo>
                  <a:lnTo>
                    <a:pt x="42" y="186"/>
                  </a:lnTo>
                  <a:lnTo>
                    <a:pt x="36" y="198"/>
                  </a:lnTo>
                  <a:lnTo>
                    <a:pt x="36" y="198"/>
                  </a:lnTo>
                  <a:lnTo>
                    <a:pt x="30" y="220"/>
                  </a:lnTo>
                  <a:lnTo>
                    <a:pt x="24" y="236"/>
                  </a:lnTo>
                  <a:lnTo>
                    <a:pt x="16" y="250"/>
                  </a:lnTo>
                  <a:lnTo>
                    <a:pt x="16" y="250"/>
                  </a:lnTo>
                  <a:lnTo>
                    <a:pt x="12" y="256"/>
                  </a:lnTo>
                  <a:lnTo>
                    <a:pt x="10" y="262"/>
                  </a:lnTo>
                  <a:lnTo>
                    <a:pt x="6" y="278"/>
                  </a:lnTo>
                  <a:lnTo>
                    <a:pt x="2" y="296"/>
                  </a:lnTo>
                  <a:lnTo>
                    <a:pt x="2" y="296"/>
                  </a:lnTo>
                  <a:lnTo>
                    <a:pt x="8" y="300"/>
                  </a:lnTo>
                  <a:lnTo>
                    <a:pt x="12" y="302"/>
                  </a:lnTo>
                  <a:lnTo>
                    <a:pt x="12" y="304"/>
                  </a:lnTo>
                  <a:lnTo>
                    <a:pt x="12" y="304"/>
                  </a:lnTo>
                  <a:lnTo>
                    <a:pt x="12" y="316"/>
                  </a:lnTo>
                  <a:lnTo>
                    <a:pt x="10" y="326"/>
                  </a:lnTo>
                  <a:lnTo>
                    <a:pt x="8" y="332"/>
                  </a:lnTo>
                  <a:lnTo>
                    <a:pt x="8" y="332"/>
                  </a:lnTo>
                  <a:lnTo>
                    <a:pt x="6" y="336"/>
                  </a:lnTo>
                  <a:lnTo>
                    <a:pt x="6" y="344"/>
                  </a:lnTo>
                  <a:lnTo>
                    <a:pt x="6" y="362"/>
                  </a:lnTo>
                  <a:lnTo>
                    <a:pt x="6" y="392"/>
                  </a:lnTo>
                  <a:lnTo>
                    <a:pt x="6" y="392"/>
                  </a:lnTo>
                  <a:lnTo>
                    <a:pt x="10" y="424"/>
                  </a:lnTo>
                  <a:lnTo>
                    <a:pt x="16" y="460"/>
                  </a:lnTo>
                  <a:lnTo>
                    <a:pt x="16" y="460"/>
                  </a:lnTo>
                  <a:lnTo>
                    <a:pt x="24" y="490"/>
                  </a:lnTo>
                  <a:lnTo>
                    <a:pt x="28" y="508"/>
                  </a:lnTo>
                  <a:lnTo>
                    <a:pt x="30" y="524"/>
                  </a:lnTo>
                  <a:lnTo>
                    <a:pt x="30" y="524"/>
                  </a:lnTo>
                  <a:lnTo>
                    <a:pt x="28" y="540"/>
                  </a:lnTo>
                  <a:lnTo>
                    <a:pt x="28" y="558"/>
                  </a:lnTo>
                  <a:lnTo>
                    <a:pt x="30" y="580"/>
                  </a:lnTo>
                  <a:lnTo>
                    <a:pt x="30" y="580"/>
                  </a:lnTo>
                  <a:lnTo>
                    <a:pt x="32" y="584"/>
                  </a:lnTo>
                  <a:lnTo>
                    <a:pt x="36" y="584"/>
                  </a:lnTo>
                  <a:lnTo>
                    <a:pt x="40" y="584"/>
                  </a:lnTo>
                  <a:lnTo>
                    <a:pt x="44" y="586"/>
                  </a:lnTo>
                  <a:lnTo>
                    <a:pt x="56" y="588"/>
                  </a:lnTo>
                  <a:lnTo>
                    <a:pt x="56" y="588"/>
                  </a:lnTo>
                  <a:lnTo>
                    <a:pt x="58" y="592"/>
                  </a:lnTo>
                  <a:lnTo>
                    <a:pt x="58" y="600"/>
                  </a:lnTo>
                  <a:lnTo>
                    <a:pt x="58" y="600"/>
                  </a:lnTo>
                  <a:lnTo>
                    <a:pt x="60" y="636"/>
                  </a:lnTo>
                  <a:lnTo>
                    <a:pt x="60" y="636"/>
                  </a:lnTo>
                  <a:lnTo>
                    <a:pt x="60" y="662"/>
                  </a:lnTo>
                  <a:lnTo>
                    <a:pt x="60" y="674"/>
                  </a:lnTo>
                  <a:lnTo>
                    <a:pt x="58" y="680"/>
                  </a:lnTo>
                  <a:lnTo>
                    <a:pt x="58" y="680"/>
                  </a:lnTo>
                  <a:lnTo>
                    <a:pt x="54" y="694"/>
                  </a:lnTo>
                  <a:lnTo>
                    <a:pt x="52" y="706"/>
                  </a:lnTo>
                  <a:lnTo>
                    <a:pt x="52" y="720"/>
                  </a:lnTo>
                  <a:lnTo>
                    <a:pt x="52" y="720"/>
                  </a:lnTo>
                  <a:lnTo>
                    <a:pt x="54" y="730"/>
                  </a:lnTo>
                  <a:lnTo>
                    <a:pt x="56" y="734"/>
                  </a:lnTo>
                  <a:lnTo>
                    <a:pt x="58" y="736"/>
                  </a:lnTo>
                  <a:lnTo>
                    <a:pt x="58" y="734"/>
                  </a:lnTo>
                  <a:lnTo>
                    <a:pt x="58" y="734"/>
                  </a:lnTo>
                  <a:lnTo>
                    <a:pt x="60" y="744"/>
                  </a:lnTo>
                  <a:lnTo>
                    <a:pt x="60" y="750"/>
                  </a:lnTo>
                  <a:lnTo>
                    <a:pt x="58" y="758"/>
                  </a:lnTo>
                  <a:lnTo>
                    <a:pt x="58" y="758"/>
                  </a:lnTo>
                  <a:lnTo>
                    <a:pt x="54" y="768"/>
                  </a:lnTo>
                  <a:lnTo>
                    <a:pt x="52" y="782"/>
                  </a:lnTo>
                  <a:lnTo>
                    <a:pt x="50" y="816"/>
                  </a:lnTo>
                  <a:lnTo>
                    <a:pt x="50" y="816"/>
                  </a:lnTo>
                  <a:lnTo>
                    <a:pt x="48" y="852"/>
                  </a:lnTo>
                  <a:lnTo>
                    <a:pt x="46" y="886"/>
                  </a:lnTo>
                  <a:lnTo>
                    <a:pt x="46" y="886"/>
                  </a:lnTo>
                  <a:lnTo>
                    <a:pt x="44" y="900"/>
                  </a:lnTo>
                  <a:lnTo>
                    <a:pt x="46" y="912"/>
                  </a:lnTo>
                  <a:lnTo>
                    <a:pt x="50" y="934"/>
                  </a:lnTo>
                  <a:lnTo>
                    <a:pt x="50" y="934"/>
                  </a:lnTo>
                  <a:lnTo>
                    <a:pt x="52" y="944"/>
                  </a:lnTo>
                  <a:lnTo>
                    <a:pt x="54" y="946"/>
                  </a:lnTo>
                  <a:lnTo>
                    <a:pt x="56" y="948"/>
                  </a:lnTo>
                  <a:lnTo>
                    <a:pt x="56" y="954"/>
                  </a:lnTo>
                  <a:lnTo>
                    <a:pt x="56" y="954"/>
                  </a:lnTo>
                  <a:lnTo>
                    <a:pt x="54" y="958"/>
                  </a:lnTo>
                  <a:lnTo>
                    <a:pt x="52" y="964"/>
                  </a:lnTo>
                  <a:lnTo>
                    <a:pt x="42" y="976"/>
                  </a:lnTo>
                  <a:lnTo>
                    <a:pt x="32" y="988"/>
                  </a:lnTo>
                  <a:lnTo>
                    <a:pt x="26" y="996"/>
                  </a:lnTo>
                  <a:lnTo>
                    <a:pt x="26" y="996"/>
                  </a:lnTo>
                  <a:lnTo>
                    <a:pt x="28" y="1002"/>
                  </a:lnTo>
                  <a:lnTo>
                    <a:pt x="32" y="1010"/>
                  </a:lnTo>
                  <a:lnTo>
                    <a:pt x="40" y="1024"/>
                  </a:lnTo>
                  <a:lnTo>
                    <a:pt x="40" y="1024"/>
                  </a:lnTo>
                  <a:lnTo>
                    <a:pt x="40" y="1026"/>
                  </a:lnTo>
                  <a:lnTo>
                    <a:pt x="40" y="1028"/>
                  </a:lnTo>
                  <a:lnTo>
                    <a:pt x="20" y="1034"/>
                  </a:lnTo>
                  <a:lnTo>
                    <a:pt x="20" y="1034"/>
                  </a:lnTo>
                  <a:lnTo>
                    <a:pt x="12" y="1038"/>
                  </a:lnTo>
                  <a:lnTo>
                    <a:pt x="6" y="1042"/>
                  </a:lnTo>
                  <a:lnTo>
                    <a:pt x="2" y="1046"/>
                  </a:lnTo>
                  <a:lnTo>
                    <a:pt x="0" y="1050"/>
                  </a:lnTo>
                  <a:lnTo>
                    <a:pt x="0" y="1060"/>
                  </a:lnTo>
                  <a:lnTo>
                    <a:pt x="0" y="1068"/>
                  </a:lnTo>
                  <a:lnTo>
                    <a:pt x="0" y="1068"/>
                  </a:lnTo>
                  <a:lnTo>
                    <a:pt x="2" y="1070"/>
                  </a:lnTo>
                  <a:lnTo>
                    <a:pt x="6" y="1070"/>
                  </a:lnTo>
                  <a:lnTo>
                    <a:pt x="20" y="1072"/>
                  </a:lnTo>
                  <a:lnTo>
                    <a:pt x="34" y="1070"/>
                  </a:lnTo>
                  <a:lnTo>
                    <a:pt x="48" y="1068"/>
                  </a:lnTo>
                  <a:lnTo>
                    <a:pt x="48" y="1068"/>
                  </a:lnTo>
                  <a:lnTo>
                    <a:pt x="60" y="1064"/>
                  </a:lnTo>
                  <a:lnTo>
                    <a:pt x="72" y="1058"/>
                  </a:lnTo>
                  <a:lnTo>
                    <a:pt x="84" y="1054"/>
                  </a:lnTo>
                  <a:lnTo>
                    <a:pt x="94" y="1050"/>
                  </a:lnTo>
                  <a:lnTo>
                    <a:pt x="94" y="1050"/>
                  </a:lnTo>
                  <a:lnTo>
                    <a:pt x="98" y="1050"/>
                  </a:lnTo>
                  <a:lnTo>
                    <a:pt x="100" y="1048"/>
                  </a:lnTo>
                  <a:lnTo>
                    <a:pt x="106" y="1042"/>
                  </a:lnTo>
                  <a:lnTo>
                    <a:pt x="108" y="1032"/>
                  </a:lnTo>
                  <a:lnTo>
                    <a:pt x="114" y="1022"/>
                  </a:lnTo>
                  <a:lnTo>
                    <a:pt x="114" y="1022"/>
                  </a:lnTo>
                  <a:lnTo>
                    <a:pt x="118" y="1012"/>
                  </a:lnTo>
                  <a:lnTo>
                    <a:pt x="120" y="998"/>
                  </a:lnTo>
                  <a:lnTo>
                    <a:pt x="120" y="984"/>
                  </a:lnTo>
                  <a:lnTo>
                    <a:pt x="120" y="974"/>
                  </a:lnTo>
                  <a:lnTo>
                    <a:pt x="120" y="974"/>
                  </a:lnTo>
                  <a:lnTo>
                    <a:pt x="118" y="946"/>
                  </a:lnTo>
                  <a:lnTo>
                    <a:pt x="118" y="914"/>
                  </a:lnTo>
                  <a:lnTo>
                    <a:pt x="118" y="914"/>
                  </a:lnTo>
                  <a:lnTo>
                    <a:pt x="116" y="858"/>
                  </a:lnTo>
                  <a:lnTo>
                    <a:pt x="116" y="858"/>
                  </a:lnTo>
                  <a:lnTo>
                    <a:pt x="120" y="782"/>
                  </a:lnTo>
                  <a:lnTo>
                    <a:pt x="120" y="782"/>
                  </a:lnTo>
                  <a:lnTo>
                    <a:pt x="122" y="774"/>
                  </a:lnTo>
                  <a:lnTo>
                    <a:pt x="124" y="766"/>
                  </a:lnTo>
                  <a:lnTo>
                    <a:pt x="132" y="760"/>
                  </a:lnTo>
                  <a:lnTo>
                    <a:pt x="136" y="756"/>
                  </a:lnTo>
                  <a:lnTo>
                    <a:pt x="140" y="756"/>
                  </a:lnTo>
                  <a:lnTo>
                    <a:pt x="140" y="756"/>
                  </a:lnTo>
                  <a:lnTo>
                    <a:pt x="142" y="754"/>
                  </a:lnTo>
                  <a:lnTo>
                    <a:pt x="144" y="752"/>
                  </a:lnTo>
                  <a:lnTo>
                    <a:pt x="146" y="746"/>
                  </a:lnTo>
                  <a:lnTo>
                    <a:pt x="148" y="738"/>
                  </a:lnTo>
                  <a:lnTo>
                    <a:pt x="146" y="726"/>
                  </a:lnTo>
                  <a:lnTo>
                    <a:pt x="142" y="692"/>
                  </a:lnTo>
                  <a:lnTo>
                    <a:pt x="142" y="692"/>
                  </a:lnTo>
                  <a:lnTo>
                    <a:pt x="144" y="680"/>
                  </a:lnTo>
                  <a:lnTo>
                    <a:pt x="148" y="664"/>
                  </a:lnTo>
                  <a:lnTo>
                    <a:pt x="154" y="646"/>
                  </a:lnTo>
                  <a:lnTo>
                    <a:pt x="154" y="646"/>
                  </a:lnTo>
                  <a:lnTo>
                    <a:pt x="158" y="644"/>
                  </a:lnTo>
                  <a:lnTo>
                    <a:pt x="162" y="648"/>
                  </a:lnTo>
                  <a:lnTo>
                    <a:pt x="162" y="656"/>
                  </a:lnTo>
                  <a:lnTo>
                    <a:pt x="162" y="664"/>
                  </a:lnTo>
                  <a:lnTo>
                    <a:pt x="160" y="704"/>
                  </a:lnTo>
                  <a:lnTo>
                    <a:pt x="160" y="704"/>
                  </a:lnTo>
                  <a:lnTo>
                    <a:pt x="160" y="720"/>
                  </a:lnTo>
                  <a:lnTo>
                    <a:pt x="162" y="736"/>
                  </a:lnTo>
                  <a:lnTo>
                    <a:pt x="166" y="754"/>
                  </a:lnTo>
                  <a:lnTo>
                    <a:pt x="170" y="774"/>
                  </a:lnTo>
                  <a:lnTo>
                    <a:pt x="170" y="774"/>
                  </a:lnTo>
                  <a:lnTo>
                    <a:pt x="172" y="784"/>
                  </a:lnTo>
                  <a:lnTo>
                    <a:pt x="174" y="792"/>
                  </a:lnTo>
                  <a:lnTo>
                    <a:pt x="172" y="796"/>
                  </a:lnTo>
                  <a:lnTo>
                    <a:pt x="170" y="802"/>
                  </a:lnTo>
                  <a:lnTo>
                    <a:pt x="164" y="814"/>
                  </a:lnTo>
                  <a:lnTo>
                    <a:pt x="162" y="822"/>
                  </a:lnTo>
                  <a:lnTo>
                    <a:pt x="160" y="834"/>
                  </a:lnTo>
                  <a:lnTo>
                    <a:pt x="160" y="834"/>
                  </a:lnTo>
                  <a:lnTo>
                    <a:pt x="154" y="882"/>
                  </a:lnTo>
                  <a:lnTo>
                    <a:pt x="154" y="926"/>
                  </a:lnTo>
                  <a:lnTo>
                    <a:pt x="154" y="926"/>
                  </a:lnTo>
                  <a:lnTo>
                    <a:pt x="152" y="944"/>
                  </a:lnTo>
                  <a:lnTo>
                    <a:pt x="148" y="956"/>
                  </a:lnTo>
                  <a:lnTo>
                    <a:pt x="146" y="968"/>
                  </a:lnTo>
                  <a:lnTo>
                    <a:pt x="144" y="978"/>
                  </a:lnTo>
                  <a:lnTo>
                    <a:pt x="144" y="978"/>
                  </a:lnTo>
                  <a:lnTo>
                    <a:pt x="146" y="992"/>
                  </a:lnTo>
                  <a:lnTo>
                    <a:pt x="150" y="1002"/>
                  </a:lnTo>
                  <a:lnTo>
                    <a:pt x="156" y="1014"/>
                  </a:lnTo>
                  <a:lnTo>
                    <a:pt x="156" y="1014"/>
                  </a:lnTo>
                  <a:lnTo>
                    <a:pt x="166" y="1018"/>
                  </a:lnTo>
                  <a:lnTo>
                    <a:pt x="176" y="1020"/>
                  </a:lnTo>
                  <a:lnTo>
                    <a:pt x="184" y="1026"/>
                  </a:lnTo>
                  <a:lnTo>
                    <a:pt x="184" y="1026"/>
                  </a:lnTo>
                  <a:lnTo>
                    <a:pt x="192" y="1030"/>
                  </a:lnTo>
                  <a:lnTo>
                    <a:pt x="204" y="1034"/>
                  </a:lnTo>
                  <a:lnTo>
                    <a:pt x="224" y="1040"/>
                  </a:lnTo>
                  <a:lnTo>
                    <a:pt x="224" y="1040"/>
                  </a:lnTo>
                  <a:lnTo>
                    <a:pt x="234" y="1040"/>
                  </a:lnTo>
                  <a:lnTo>
                    <a:pt x="244" y="1038"/>
                  </a:lnTo>
                  <a:lnTo>
                    <a:pt x="254" y="1036"/>
                  </a:lnTo>
                  <a:lnTo>
                    <a:pt x="258" y="1032"/>
                  </a:lnTo>
                  <a:lnTo>
                    <a:pt x="258" y="1032"/>
                  </a:lnTo>
                  <a:lnTo>
                    <a:pt x="260" y="1028"/>
                  </a:lnTo>
                  <a:lnTo>
                    <a:pt x="258" y="1024"/>
                  </a:lnTo>
                  <a:lnTo>
                    <a:pt x="256" y="1018"/>
                  </a:lnTo>
                  <a:lnTo>
                    <a:pt x="252" y="1016"/>
                  </a:lnTo>
                  <a:lnTo>
                    <a:pt x="252" y="1016"/>
                  </a:lnTo>
                  <a:lnTo>
                    <a:pt x="234" y="1008"/>
                  </a:lnTo>
                  <a:lnTo>
                    <a:pt x="222" y="1000"/>
                  </a:lnTo>
                  <a:lnTo>
                    <a:pt x="222" y="1000"/>
                  </a:lnTo>
                  <a:lnTo>
                    <a:pt x="218" y="990"/>
                  </a:lnTo>
                  <a:lnTo>
                    <a:pt x="214" y="982"/>
                  </a:lnTo>
                  <a:lnTo>
                    <a:pt x="214" y="976"/>
                  </a:lnTo>
                  <a:lnTo>
                    <a:pt x="214" y="976"/>
                  </a:lnTo>
                  <a:lnTo>
                    <a:pt x="216" y="972"/>
                  </a:lnTo>
                  <a:lnTo>
                    <a:pt x="218" y="962"/>
                  </a:lnTo>
                  <a:lnTo>
                    <a:pt x="218" y="936"/>
                  </a:lnTo>
                  <a:lnTo>
                    <a:pt x="218" y="936"/>
                  </a:lnTo>
                  <a:lnTo>
                    <a:pt x="218" y="916"/>
                  </a:lnTo>
                  <a:lnTo>
                    <a:pt x="216" y="898"/>
                  </a:lnTo>
                  <a:lnTo>
                    <a:pt x="216" y="898"/>
                  </a:lnTo>
                  <a:lnTo>
                    <a:pt x="218" y="884"/>
                  </a:lnTo>
                  <a:lnTo>
                    <a:pt x="222" y="872"/>
                  </a:lnTo>
                  <a:lnTo>
                    <a:pt x="230" y="848"/>
                  </a:lnTo>
                  <a:lnTo>
                    <a:pt x="230" y="848"/>
                  </a:lnTo>
                  <a:lnTo>
                    <a:pt x="234" y="834"/>
                  </a:lnTo>
                  <a:lnTo>
                    <a:pt x="236" y="820"/>
                  </a:lnTo>
                  <a:lnTo>
                    <a:pt x="238" y="806"/>
                  </a:lnTo>
                  <a:lnTo>
                    <a:pt x="240" y="798"/>
                  </a:lnTo>
                  <a:lnTo>
                    <a:pt x="240" y="798"/>
                  </a:lnTo>
                  <a:lnTo>
                    <a:pt x="240" y="786"/>
                  </a:lnTo>
                  <a:lnTo>
                    <a:pt x="240" y="772"/>
                  </a:lnTo>
                  <a:lnTo>
                    <a:pt x="240" y="738"/>
                  </a:lnTo>
                  <a:lnTo>
                    <a:pt x="240" y="738"/>
                  </a:lnTo>
                  <a:lnTo>
                    <a:pt x="240" y="724"/>
                  </a:lnTo>
                  <a:lnTo>
                    <a:pt x="244" y="708"/>
                  </a:lnTo>
                  <a:lnTo>
                    <a:pt x="244" y="708"/>
                  </a:lnTo>
                  <a:lnTo>
                    <a:pt x="256" y="634"/>
                  </a:lnTo>
                  <a:lnTo>
                    <a:pt x="266" y="564"/>
                  </a:lnTo>
                  <a:lnTo>
                    <a:pt x="266" y="564"/>
                  </a:lnTo>
                  <a:lnTo>
                    <a:pt x="264" y="538"/>
                  </a:lnTo>
                  <a:lnTo>
                    <a:pt x="264" y="526"/>
                  </a:lnTo>
                  <a:lnTo>
                    <a:pt x="266" y="514"/>
                  </a:lnTo>
                  <a:lnTo>
                    <a:pt x="266" y="514"/>
                  </a:lnTo>
                  <a:lnTo>
                    <a:pt x="266" y="504"/>
                  </a:lnTo>
                  <a:lnTo>
                    <a:pt x="266" y="492"/>
                  </a:lnTo>
                  <a:lnTo>
                    <a:pt x="264" y="478"/>
                  </a:lnTo>
                  <a:lnTo>
                    <a:pt x="264" y="478"/>
                  </a:lnTo>
                  <a:lnTo>
                    <a:pt x="264" y="466"/>
                  </a:lnTo>
                  <a:lnTo>
                    <a:pt x="262" y="462"/>
                  </a:lnTo>
                  <a:lnTo>
                    <a:pt x="260" y="458"/>
                  </a:lnTo>
                  <a:lnTo>
                    <a:pt x="260" y="458"/>
                  </a:lnTo>
                  <a:lnTo>
                    <a:pt x="256" y="452"/>
                  </a:lnTo>
                  <a:lnTo>
                    <a:pt x="254" y="440"/>
                  </a:lnTo>
                  <a:lnTo>
                    <a:pt x="252" y="420"/>
                  </a:lnTo>
                  <a:lnTo>
                    <a:pt x="252" y="420"/>
                  </a:lnTo>
                  <a:lnTo>
                    <a:pt x="256" y="372"/>
                  </a:lnTo>
                  <a:lnTo>
                    <a:pt x="256" y="372"/>
                  </a:lnTo>
                  <a:lnTo>
                    <a:pt x="258" y="396"/>
                  </a:lnTo>
                  <a:lnTo>
                    <a:pt x="262" y="412"/>
                  </a:lnTo>
                  <a:lnTo>
                    <a:pt x="264" y="424"/>
                  </a:lnTo>
                  <a:lnTo>
                    <a:pt x="264" y="424"/>
                  </a:lnTo>
                  <a:lnTo>
                    <a:pt x="274" y="464"/>
                  </a:lnTo>
                  <a:lnTo>
                    <a:pt x="278" y="494"/>
                  </a:lnTo>
                  <a:lnTo>
                    <a:pt x="280" y="514"/>
                  </a:lnTo>
                  <a:lnTo>
                    <a:pt x="280" y="514"/>
                  </a:lnTo>
                  <a:lnTo>
                    <a:pt x="280" y="528"/>
                  </a:lnTo>
                  <a:lnTo>
                    <a:pt x="278" y="536"/>
                  </a:lnTo>
                  <a:lnTo>
                    <a:pt x="274" y="548"/>
                  </a:lnTo>
                  <a:lnTo>
                    <a:pt x="274" y="548"/>
                  </a:lnTo>
                  <a:lnTo>
                    <a:pt x="270" y="592"/>
                  </a:lnTo>
                  <a:lnTo>
                    <a:pt x="270" y="592"/>
                  </a:lnTo>
                  <a:lnTo>
                    <a:pt x="272" y="598"/>
                  </a:lnTo>
                  <a:lnTo>
                    <a:pt x="274" y="600"/>
                  </a:lnTo>
                  <a:lnTo>
                    <a:pt x="274" y="600"/>
                  </a:lnTo>
                  <a:lnTo>
                    <a:pt x="270" y="606"/>
                  </a:lnTo>
                  <a:lnTo>
                    <a:pt x="270" y="610"/>
                  </a:lnTo>
                  <a:lnTo>
                    <a:pt x="272" y="614"/>
                  </a:lnTo>
                  <a:lnTo>
                    <a:pt x="272" y="614"/>
                  </a:lnTo>
                  <a:lnTo>
                    <a:pt x="288" y="604"/>
                  </a:lnTo>
                  <a:lnTo>
                    <a:pt x="288" y="604"/>
                  </a:lnTo>
                  <a:lnTo>
                    <a:pt x="294" y="602"/>
                  </a:lnTo>
                  <a:lnTo>
                    <a:pt x="298" y="600"/>
                  </a:lnTo>
                  <a:lnTo>
                    <a:pt x="302" y="598"/>
                  </a:lnTo>
                  <a:lnTo>
                    <a:pt x="302" y="598"/>
                  </a:lnTo>
                  <a:lnTo>
                    <a:pt x="306" y="578"/>
                  </a:lnTo>
                  <a:lnTo>
                    <a:pt x="308" y="560"/>
                  </a:lnTo>
                  <a:lnTo>
                    <a:pt x="308" y="560"/>
                  </a:lnTo>
                  <a:lnTo>
                    <a:pt x="308" y="520"/>
                  </a:lnTo>
                  <a:lnTo>
                    <a:pt x="308" y="520"/>
                  </a:lnTo>
                  <a:lnTo>
                    <a:pt x="308" y="472"/>
                  </a:lnTo>
                  <a:lnTo>
                    <a:pt x="308" y="428"/>
                  </a:lnTo>
                  <a:lnTo>
                    <a:pt x="308" y="428"/>
                  </a:lnTo>
                  <a:close/>
                  <a:moveTo>
                    <a:pt x="72" y="418"/>
                  </a:moveTo>
                  <a:lnTo>
                    <a:pt x="72" y="418"/>
                  </a:lnTo>
                  <a:lnTo>
                    <a:pt x="70" y="438"/>
                  </a:lnTo>
                  <a:lnTo>
                    <a:pt x="66" y="458"/>
                  </a:lnTo>
                  <a:lnTo>
                    <a:pt x="66" y="458"/>
                  </a:lnTo>
                  <a:lnTo>
                    <a:pt x="60" y="484"/>
                  </a:lnTo>
                  <a:lnTo>
                    <a:pt x="60" y="484"/>
                  </a:lnTo>
                  <a:lnTo>
                    <a:pt x="58" y="494"/>
                  </a:lnTo>
                  <a:lnTo>
                    <a:pt x="56" y="496"/>
                  </a:lnTo>
                  <a:lnTo>
                    <a:pt x="54" y="492"/>
                  </a:lnTo>
                  <a:lnTo>
                    <a:pt x="54" y="492"/>
                  </a:lnTo>
                  <a:lnTo>
                    <a:pt x="54" y="456"/>
                  </a:lnTo>
                  <a:lnTo>
                    <a:pt x="54" y="430"/>
                  </a:lnTo>
                  <a:lnTo>
                    <a:pt x="52" y="410"/>
                  </a:lnTo>
                  <a:lnTo>
                    <a:pt x="52" y="410"/>
                  </a:lnTo>
                  <a:lnTo>
                    <a:pt x="50" y="392"/>
                  </a:lnTo>
                  <a:lnTo>
                    <a:pt x="50" y="374"/>
                  </a:lnTo>
                  <a:lnTo>
                    <a:pt x="52" y="346"/>
                  </a:lnTo>
                  <a:lnTo>
                    <a:pt x="52" y="346"/>
                  </a:lnTo>
                  <a:lnTo>
                    <a:pt x="58" y="324"/>
                  </a:lnTo>
                  <a:lnTo>
                    <a:pt x="62" y="316"/>
                  </a:lnTo>
                  <a:lnTo>
                    <a:pt x="62" y="314"/>
                  </a:lnTo>
                  <a:lnTo>
                    <a:pt x="62" y="318"/>
                  </a:lnTo>
                  <a:lnTo>
                    <a:pt x="62" y="318"/>
                  </a:lnTo>
                  <a:lnTo>
                    <a:pt x="68" y="334"/>
                  </a:lnTo>
                  <a:lnTo>
                    <a:pt x="70" y="346"/>
                  </a:lnTo>
                  <a:lnTo>
                    <a:pt x="72" y="356"/>
                  </a:lnTo>
                  <a:lnTo>
                    <a:pt x="72" y="41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C464B"/>
                </a:solidFill>
                <a:effectLst/>
                <a:uLnTx/>
                <a:uFillTx/>
              </a:endParaRPr>
            </a:p>
          </p:txBody>
        </p:sp>
        <p:sp>
          <p:nvSpPr>
            <p:cNvPr id="114" name="Freeform 1559"/>
            <p:cNvSpPr>
              <a:spLocks noChangeAspect="1" noEditPoints="1"/>
            </p:cNvSpPr>
            <p:nvPr/>
          </p:nvSpPr>
          <p:spPr bwMode="auto">
            <a:xfrm>
              <a:off x="7212453" y="4010963"/>
              <a:ext cx="169682" cy="522000"/>
            </a:xfrm>
            <a:custGeom>
              <a:avLst/>
              <a:gdLst>
                <a:gd name="T0" fmla="*/ 3 w 262"/>
                <a:gd name="T1" fmla="*/ 407 h 806"/>
                <a:gd name="T2" fmla="*/ 16 w 262"/>
                <a:gd name="T3" fmla="*/ 473 h 806"/>
                <a:gd name="T4" fmla="*/ 41 w 262"/>
                <a:gd name="T5" fmla="*/ 473 h 806"/>
                <a:gd name="T6" fmla="*/ 28 w 262"/>
                <a:gd name="T7" fmla="*/ 458 h 806"/>
                <a:gd name="T8" fmla="*/ 42 w 262"/>
                <a:gd name="T9" fmla="*/ 465 h 806"/>
                <a:gd name="T10" fmla="*/ 52 w 262"/>
                <a:gd name="T11" fmla="*/ 435 h 806"/>
                <a:gd name="T12" fmla="*/ 61 w 262"/>
                <a:gd name="T13" fmla="*/ 489 h 806"/>
                <a:gd name="T14" fmla="*/ 57 w 262"/>
                <a:gd name="T15" fmla="*/ 668 h 806"/>
                <a:gd name="T16" fmla="*/ 69 w 262"/>
                <a:gd name="T17" fmla="*/ 713 h 806"/>
                <a:gd name="T18" fmla="*/ 69 w 262"/>
                <a:gd name="T19" fmla="*/ 752 h 806"/>
                <a:gd name="T20" fmla="*/ 55 w 262"/>
                <a:gd name="T21" fmla="*/ 772 h 806"/>
                <a:gd name="T22" fmla="*/ 55 w 262"/>
                <a:gd name="T23" fmla="*/ 804 h 806"/>
                <a:gd name="T24" fmla="*/ 91 w 262"/>
                <a:gd name="T25" fmla="*/ 798 h 806"/>
                <a:gd name="T26" fmla="*/ 106 w 262"/>
                <a:gd name="T27" fmla="*/ 781 h 806"/>
                <a:gd name="T28" fmla="*/ 124 w 262"/>
                <a:gd name="T29" fmla="*/ 752 h 806"/>
                <a:gd name="T30" fmla="*/ 128 w 262"/>
                <a:gd name="T31" fmla="*/ 727 h 806"/>
                <a:gd name="T32" fmla="*/ 126 w 262"/>
                <a:gd name="T33" fmla="*/ 685 h 806"/>
                <a:gd name="T34" fmla="*/ 126 w 262"/>
                <a:gd name="T35" fmla="*/ 593 h 806"/>
                <a:gd name="T36" fmla="*/ 134 w 262"/>
                <a:gd name="T37" fmla="*/ 547 h 806"/>
                <a:gd name="T38" fmla="*/ 145 w 262"/>
                <a:gd name="T39" fmla="*/ 473 h 806"/>
                <a:gd name="T40" fmla="*/ 150 w 262"/>
                <a:gd name="T41" fmla="*/ 510 h 806"/>
                <a:gd name="T42" fmla="*/ 147 w 262"/>
                <a:gd name="T43" fmla="*/ 517 h 806"/>
                <a:gd name="T44" fmla="*/ 152 w 262"/>
                <a:gd name="T45" fmla="*/ 582 h 806"/>
                <a:gd name="T46" fmla="*/ 178 w 262"/>
                <a:gd name="T47" fmla="*/ 640 h 806"/>
                <a:gd name="T48" fmla="*/ 184 w 262"/>
                <a:gd name="T49" fmla="*/ 729 h 806"/>
                <a:gd name="T50" fmla="*/ 184 w 262"/>
                <a:gd name="T51" fmla="*/ 753 h 806"/>
                <a:gd name="T52" fmla="*/ 210 w 262"/>
                <a:gd name="T53" fmla="*/ 789 h 806"/>
                <a:gd name="T54" fmla="*/ 240 w 262"/>
                <a:gd name="T55" fmla="*/ 798 h 806"/>
                <a:gd name="T56" fmla="*/ 260 w 262"/>
                <a:gd name="T57" fmla="*/ 783 h 806"/>
                <a:gd name="T58" fmla="*/ 253 w 262"/>
                <a:gd name="T59" fmla="*/ 765 h 806"/>
                <a:gd name="T60" fmla="*/ 249 w 262"/>
                <a:gd name="T61" fmla="*/ 727 h 806"/>
                <a:gd name="T62" fmla="*/ 242 w 262"/>
                <a:gd name="T63" fmla="*/ 651 h 806"/>
                <a:gd name="T64" fmla="*/ 229 w 262"/>
                <a:gd name="T65" fmla="*/ 515 h 806"/>
                <a:gd name="T66" fmla="*/ 253 w 262"/>
                <a:gd name="T67" fmla="*/ 460 h 806"/>
                <a:gd name="T68" fmla="*/ 256 w 262"/>
                <a:gd name="T69" fmla="*/ 413 h 806"/>
                <a:gd name="T70" fmla="*/ 249 w 262"/>
                <a:gd name="T71" fmla="*/ 309 h 806"/>
                <a:gd name="T72" fmla="*/ 249 w 262"/>
                <a:gd name="T73" fmla="*/ 285 h 806"/>
                <a:gd name="T74" fmla="*/ 249 w 262"/>
                <a:gd name="T75" fmla="*/ 260 h 806"/>
                <a:gd name="T76" fmla="*/ 236 w 262"/>
                <a:gd name="T77" fmla="*/ 166 h 806"/>
                <a:gd name="T78" fmla="*/ 199 w 262"/>
                <a:gd name="T79" fmla="*/ 138 h 806"/>
                <a:gd name="T80" fmla="*/ 191 w 262"/>
                <a:gd name="T81" fmla="*/ 93 h 806"/>
                <a:gd name="T82" fmla="*/ 186 w 262"/>
                <a:gd name="T83" fmla="*/ 63 h 806"/>
                <a:gd name="T84" fmla="*/ 150 w 262"/>
                <a:gd name="T85" fmla="*/ 37 h 806"/>
                <a:gd name="T86" fmla="*/ 119 w 262"/>
                <a:gd name="T87" fmla="*/ 0 h 806"/>
                <a:gd name="T88" fmla="*/ 63 w 262"/>
                <a:gd name="T89" fmla="*/ 52 h 806"/>
                <a:gd name="T90" fmla="*/ 70 w 262"/>
                <a:gd name="T91" fmla="*/ 87 h 806"/>
                <a:gd name="T92" fmla="*/ 57 w 262"/>
                <a:gd name="T93" fmla="*/ 140 h 806"/>
                <a:gd name="T94" fmla="*/ 37 w 262"/>
                <a:gd name="T95" fmla="*/ 149 h 806"/>
                <a:gd name="T96" fmla="*/ 11 w 262"/>
                <a:gd name="T97" fmla="*/ 220 h 806"/>
                <a:gd name="T98" fmla="*/ 7 w 262"/>
                <a:gd name="T99" fmla="*/ 264 h 806"/>
                <a:gd name="T100" fmla="*/ 2 w 262"/>
                <a:gd name="T101" fmla="*/ 314 h 806"/>
                <a:gd name="T102" fmla="*/ 3 w 262"/>
                <a:gd name="T103" fmla="*/ 350 h 806"/>
                <a:gd name="T104" fmla="*/ 210 w 262"/>
                <a:gd name="T105" fmla="*/ 346 h 806"/>
                <a:gd name="T106" fmla="*/ 217 w 262"/>
                <a:gd name="T107" fmla="*/ 359 h 806"/>
                <a:gd name="T108" fmla="*/ 225 w 262"/>
                <a:gd name="T109" fmla="*/ 417 h 806"/>
                <a:gd name="T110" fmla="*/ 221 w 262"/>
                <a:gd name="T111" fmla="*/ 404 h 806"/>
                <a:gd name="T112" fmla="*/ 212 w 262"/>
                <a:gd name="T113" fmla="*/ 367 h 806"/>
                <a:gd name="T114" fmla="*/ 35 w 262"/>
                <a:gd name="T115" fmla="*/ 402 h 806"/>
                <a:gd name="T116" fmla="*/ 42 w 262"/>
                <a:gd name="T117" fmla="*/ 424 h 806"/>
                <a:gd name="T118" fmla="*/ 31 w 262"/>
                <a:gd name="T119" fmla="*/ 42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806">
                  <a:moveTo>
                    <a:pt x="3" y="350"/>
                  </a:moveTo>
                  <a:lnTo>
                    <a:pt x="3" y="350"/>
                  </a:lnTo>
                  <a:lnTo>
                    <a:pt x="3" y="361"/>
                  </a:lnTo>
                  <a:lnTo>
                    <a:pt x="3" y="374"/>
                  </a:lnTo>
                  <a:lnTo>
                    <a:pt x="5" y="385"/>
                  </a:lnTo>
                  <a:lnTo>
                    <a:pt x="5" y="398"/>
                  </a:lnTo>
                  <a:lnTo>
                    <a:pt x="5" y="398"/>
                  </a:lnTo>
                  <a:lnTo>
                    <a:pt x="3" y="407"/>
                  </a:lnTo>
                  <a:lnTo>
                    <a:pt x="3" y="407"/>
                  </a:lnTo>
                  <a:lnTo>
                    <a:pt x="5" y="417"/>
                  </a:lnTo>
                  <a:lnTo>
                    <a:pt x="5" y="417"/>
                  </a:lnTo>
                  <a:lnTo>
                    <a:pt x="5" y="433"/>
                  </a:lnTo>
                  <a:lnTo>
                    <a:pt x="3" y="443"/>
                  </a:lnTo>
                  <a:lnTo>
                    <a:pt x="5" y="450"/>
                  </a:lnTo>
                  <a:lnTo>
                    <a:pt x="5" y="450"/>
                  </a:lnTo>
                  <a:lnTo>
                    <a:pt x="7" y="456"/>
                  </a:lnTo>
                  <a:lnTo>
                    <a:pt x="7" y="456"/>
                  </a:lnTo>
                  <a:lnTo>
                    <a:pt x="16" y="473"/>
                  </a:lnTo>
                  <a:lnTo>
                    <a:pt x="16" y="473"/>
                  </a:lnTo>
                  <a:lnTo>
                    <a:pt x="28" y="478"/>
                  </a:lnTo>
                  <a:lnTo>
                    <a:pt x="33" y="480"/>
                  </a:lnTo>
                  <a:lnTo>
                    <a:pt x="39" y="482"/>
                  </a:lnTo>
                  <a:lnTo>
                    <a:pt x="39" y="482"/>
                  </a:lnTo>
                  <a:lnTo>
                    <a:pt x="41" y="480"/>
                  </a:lnTo>
                  <a:lnTo>
                    <a:pt x="42" y="478"/>
                  </a:lnTo>
                  <a:lnTo>
                    <a:pt x="42" y="474"/>
                  </a:lnTo>
                  <a:lnTo>
                    <a:pt x="41" y="473"/>
                  </a:lnTo>
                  <a:lnTo>
                    <a:pt x="41" y="473"/>
                  </a:lnTo>
                  <a:lnTo>
                    <a:pt x="37" y="469"/>
                  </a:lnTo>
                  <a:lnTo>
                    <a:pt x="33" y="469"/>
                  </a:lnTo>
                  <a:lnTo>
                    <a:pt x="33" y="469"/>
                  </a:lnTo>
                  <a:lnTo>
                    <a:pt x="31" y="467"/>
                  </a:lnTo>
                  <a:lnTo>
                    <a:pt x="31" y="465"/>
                  </a:lnTo>
                  <a:lnTo>
                    <a:pt x="31" y="465"/>
                  </a:lnTo>
                  <a:lnTo>
                    <a:pt x="29" y="461"/>
                  </a:lnTo>
                  <a:lnTo>
                    <a:pt x="28" y="458"/>
                  </a:lnTo>
                  <a:lnTo>
                    <a:pt x="26" y="450"/>
                  </a:lnTo>
                  <a:lnTo>
                    <a:pt x="26" y="450"/>
                  </a:lnTo>
                  <a:lnTo>
                    <a:pt x="29" y="447"/>
                  </a:lnTo>
                  <a:lnTo>
                    <a:pt x="29" y="447"/>
                  </a:lnTo>
                  <a:lnTo>
                    <a:pt x="33" y="460"/>
                  </a:lnTo>
                  <a:lnTo>
                    <a:pt x="37" y="465"/>
                  </a:lnTo>
                  <a:lnTo>
                    <a:pt x="39" y="465"/>
                  </a:lnTo>
                  <a:lnTo>
                    <a:pt x="42" y="465"/>
                  </a:lnTo>
                  <a:lnTo>
                    <a:pt x="42" y="465"/>
                  </a:lnTo>
                  <a:lnTo>
                    <a:pt x="41" y="450"/>
                  </a:lnTo>
                  <a:lnTo>
                    <a:pt x="41" y="450"/>
                  </a:lnTo>
                  <a:lnTo>
                    <a:pt x="44" y="450"/>
                  </a:lnTo>
                  <a:lnTo>
                    <a:pt x="46" y="450"/>
                  </a:lnTo>
                  <a:lnTo>
                    <a:pt x="46" y="450"/>
                  </a:lnTo>
                  <a:lnTo>
                    <a:pt x="48" y="443"/>
                  </a:lnTo>
                  <a:lnTo>
                    <a:pt x="50" y="439"/>
                  </a:lnTo>
                  <a:lnTo>
                    <a:pt x="52" y="435"/>
                  </a:lnTo>
                  <a:lnTo>
                    <a:pt x="52" y="435"/>
                  </a:lnTo>
                  <a:lnTo>
                    <a:pt x="50" y="432"/>
                  </a:lnTo>
                  <a:lnTo>
                    <a:pt x="50" y="426"/>
                  </a:lnTo>
                  <a:lnTo>
                    <a:pt x="50" y="426"/>
                  </a:lnTo>
                  <a:lnTo>
                    <a:pt x="52" y="428"/>
                  </a:lnTo>
                  <a:lnTo>
                    <a:pt x="55" y="432"/>
                  </a:lnTo>
                  <a:lnTo>
                    <a:pt x="61" y="437"/>
                  </a:lnTo>
                  <a:lnTo>
                    <a:pt x="61" y="437"/>
                  </a:lnTo>
                  <a:lnTo>
                    <a:pt x="61" y="463"/>
                  </a:lnTo>
                  <a:lnTo>
                    <a:pt x="61" y="489"/>
                  </a:lnTo>
                  <a:lnTo>
                    <a:pt x="61" y="489"/>
                  </a:lnTo>
                  <a:lnTo>
                    <a:pt x="65" y="527"/>
                  </a:lnTo>
                  <a:lnTo>
                    <a:pt x="69" y="564"/>
                  </a:lnTo>
                  <a:lnTo>
                    <a:pt x="69" y="564"/>
                  </a:lnTo>
                  <a:lnTo>
                    <a:pt x="67" y="612"/>
                  </a:lnTo>
                  <a:lnTo>
                    <a:pt x="65" y="636"/>
                  </a:lnTo>
                  <a:lnTo>
                    <a:pt x="59" y="659"/>
                  </a:lnTo>
                  <a:lnTo>
                    <a:pt x="59" y="659"/>
                  </a:lnTo>
                  <a:lnTo>
                    <a:pt x="57" y="668"/>
                  </a:lnTo>
                  <a:lnTo>
                    <a:pt x="57" y="673"/>
                  </a:lnTo>
                  <a:lnTo>
                    <a:pt x="57" y="679"/>
                  </a:lnTo>
                  <a:lnTo>
                    <a:pt x="57" y="679"/>
                  </a:lnTo>
                  <a:lnTo>
                    <a:pt x="61" y="685"/>
                  </a:lnTo>
                  <a:lnTo>
                    <a:pt x="61" y="685"/>
                  </a:lnTo>
                  <a:lnTo>
                    <a:pt x="65" y="694"/>
                  </a:lnTo>
                  <a:lnTo>
                    <a:pt x="65" y="694"/>
                  </a:lnTo>
                  <a:lnTo>
                    <a:pt x="67" y="703"/>
                  </a:lnTo>
                  <a:lnTo>
                    <a:pt x="69" y="713"/>
                  </a:lnTo>
                  <a:lnTo>
                    <a:pt x="69" y="713"/>
                  </a:lnTo>
                  <a:lnTo>
                    <a:pt x="69" y="713"/>
                  </a:lnTo>
                  <a:lnTo>
                    <a:pt x="70" y="731"/>
                  </a:lnTo>
                  <a:lnTo>
                    <a:pt x="70" y="731"/>
                  </a:lnTo>
                  <a:lnTo>
                    <a:pt x="74" y="739"/>
                  </a:lnTo>
                  <a:lnTo>
                    <a:pt x="74" y="742"/>
                  </a:lnTo>
                  <a:lnTo>
                    <a:pt x="70" y="746"/>
                  </a:lnTo>
                  <a:lnTo>
                    <a:pt x="70" y="746"/>
                  </a:lnTo>
                  <a:lnTo>
                    <a:pt x="69" y="752"/>
                  </a:lnTo>
                  <a:lnTo>
                    <a:pt x="69" y="759"/>
                  </a:lnTo>
                  <a:lnTo>
                    <a:pt x="69" y="759"/>
                  </a:lnTo>
                  <a:lnTo>
                    <a:pt x="67" y="763"/>
                  </a:lnTo>
                  <a:lnTo>
                    <a:pt x="61" y="765"/>
                  </a:lnTo>
                  <a:lnTo>
                    <a:pt x="57" y="766"/>
                  </a:lnTo>
                  <a:lnTo>
                    <a:pt x="54" y="770"/>
                  </a:lnTo>
                  <a:lnTo>
                    <a:pt x="54" y="770"/>
                  </a:lnTo>
                  <a:lnTo>
                    <a:pt x="55" y="772"/>
                  </a:lnTo>
                  <a:lnTo>
                    <a:pt x="55" y="772"/>
                  </a:lnTo>
                  <a:lnTo>
                    <a:pt x="55" y="772"/>
                  </a:lnTo>
                  <a:lnTo>
                    <a:pt x="52" y="778"/>
                  </a:lnTo>
                  <a:lnTo>
                    <a:pt x="50" y="783"/>
                  </a:lnTo>
                  <a:lnTo>
                    <a:pt x="50" y="783"/>
                  </a:lnTo>
                  <a:lnTo>
                    <a:pt x="50" y="789"/>
                  </a:lnTo>
                  <a:lnTo>
                    <a:pt x="50" y="798"/>
                  </a:lnTo>
                  <a:lnTo>
                    <a:pt x="50" y="798"/>
                  </a:lnTo>
                  <a:lnTo>
                    <a:pt x="52" y="800"/>
                  </a:lnTo>
                  <a:lnTo>
                    <a:pt x="55" y="804"/>
                  </a:lnTo>
                  <a:lnTo>
                    <a:pt x="61" y="804"/>
                  </a:lnTo>
                  <a:lnTo>
                    <a:pt x="67" y="804"/>
                  </a:lnTo>
                  <a:lnTo>
                    <a:pt x="67" y="804"/>
                  </a:lnTo>
                  <a:lnTo>
                    <a:pt x="72" y="806"/>
                  </a:lnTo>
                  <a:lnTo>
                    <a:pt x="78" y="804"/>
                  </a:lnTo>
                  <a:lnTo>
                    <a:pt x="89" y="802"/>
                  </a:lnTo>
                  <a:lnTo>
                    <a:pt x="89" y="802"/>
                  </a:lnTo>
                  <a:lnTo>
                    <a:pt x="91" y="800"/>
                  </a:lnTo>
                  <a:lnTo>
                    <a:pt x="91" y="798"/>
                  </a:lnTo>
                  <a:lnTo>
                    <a:pt x="91" y="798"/>
                  </a:lnTo>
                  <a:lnTo>
                    <a:pt x="93" y="798"/>
                  </a:lnTo>
                  <a:lnTo>
                    <a:pt x="95" y="800"/>
                  </a:lnTo>
                  <a:lnTo>
                    <a:pt x="95" y="800"/>
                  </a:lnTo>
                  <a:lnTo>
                    <a:pt x="98" y="796"/>
                  </a:lnTo>
                  <a:lnTo>
                    <a:pt x="100" y="794"/>
                  </a:lnTo>
                  <a:lnTo>
                    <a:pt x="102" y="793"/>
                  </a:lnTo>
                  <a:lnTo>
                    <a:pt x="102" y="793"/>
                  </a:lnTo>
                  <a:lnTo>
                    <a:pt x="106" y="781"/>
                  </a:lnTo>
                  <a:lnTo>
                    <a:pt x="106" y="781"/>
                  </a:lnTo>
                  <a:lnTo>
                    <a:pt x="111" y="781"/>
                  </a:lnTo>
                  <a:lnTo>
                    <a:pt x="119" y="780"/>
                  </a:lnTo>
                  <a:lnTo>
                    <a:pt x="126" y="776"/>
                  </a:lnTo>
                  <a:lnTo>
                    <a:pt x="126" y="776"/>
                  </a:lnTo>
                  <a:lnTo>
                    <a:pt x="128" y="772"/>
                  </a:lnTo>
                  <a:lnTo>
                    <a:pt x="128" y="765"/>
                  </a:lnTo>
                  <a:lnTo>
                    <a:pt x="126" y="757"/>
                  </a:lnTo>
                  <a:lnTo>
                    <a:pt x="124" y="752"/>
                  </a:lnTo>
                  <a:lnTo>
                    <a:pt x="124" y="752"/>
                  </a:lnTo>
                  <a:lnTo>
                    <a:pt x="126" y="750"/>
                  </a:lnTo>
                  <a:lnTo>
                    <a:pt x="126" y="748"/>
                  </a:lnTo>
                  <a:lnTo>
                    <a:pt x="124" y="742"/>
                  </a:lnTo>
                  <a:lnTo>
                    <a:pt x="124" y="742"/>
                  </a:lnTo>
                  <a:lnTo>
                    <a:pt x="126" y="740"/>
                  </a:lnTo>
                  <a:lnTo>
                    <a:pt x="128" y="739"/>
                  </a:lnTo>
                  <a:lnTo>
                    <a:pt x="128" y="739"/>
                  </a:lnTo>
                  <a:lnTo>
                    <a:pt x="128" y="727"/>
                  </a:lnTo>
                  <a:lnTo>
                    <a:pt x="126" y="720"/>
                  </a:lnTo>
                  <a:lnTo>
                    <a:pt x="126" y="720"/>
                  </a:lnTo>
                  <a:lnTo>
                    <a:pt x="126" y="718"/>
                  </a:lnTo>
                  <a:lnTo>
                    <a:pt x="124" y="718"/>
                  </a:lnTo>
                  <a:lnTo>
                    <a:pt x="124" y="718"/>
                  </a:lnTo>
                  <a:lnTo>
                    <a:pt x="128" y="713"/>
                  </a:lnTo>
                  <a:lnTo>
                    <a:pt x="128" y="709"/>
                  </a:lnTo>
                  <a:lnTo>
                    <a:pt x="128" y="696"/>
                  </a:lnTo>
                  <a:lnTo>
                    <a:pt x="126" y="685"/>
                  </a:lnTo>
                  <a:lnTo>
                    <a:pt x="126" y="672"/>
                  </a:lnTo>
                  <a:lnTo>
                    <a:pt x="126" y="672"/>
                  </a:lnTo>
                  <a:lnTo>
                    <a:pt x="126" y="655"/>
                  </a:lnTo>
                  <a:lnTo>
                    <a:pt x="128" y="638"/>
                  </a:lnTo>
                  <a:lnTo>
                    <a:pt x="128" y="638"/>
                  </a:lnTo>
                  <a:lnTo>
                    <a:pt x="128" y="618"/>
                  </a:lnTo>
                  <a:lnTo>
                    <a:pt x="128" y="618"/>
                  </a:lnTo>
                  <a:lnTo>
                    <a:pt x="128" y="605"/>
                  </a:lnTo>
                  <a:lnTo>
                    <a:pt x="126" y="593"/>
                  </a:lnTo>
                  <a:lnTo>
                    <a:pt x="126" y="593"/>
                  </a:lnTo>
                  <a:lnTo>
                    <a:pt x="130" y="586"/>
                  </a:lnTo>
                  <a:lnTo>
                    <a:pt x="130" y="586"/>
                  </a:lnTo>
                  <a:lnTo>
                    <a:pt x="130" y="573"/>
                  </a:lnTo>
                  <a:lnTo>
                    <a:pt x="130" y="573"/>
                  </a:lnTo>
                  <a:lnTo>
                    <a:pt x="134" y="564"/>
                  </a:lnTo>
                  <a:lnTo>
                    <a:pt x="134" y="564"/>
                  </a:lnTo>
                  <a:lnTo>
                    <a:pt x="134" y="547"/>
                  </a:lnTo>
                  <a:lnTo>
                    <a:pt x="134" y="547"/>
                  </a:lnTo>
                  <a:lnTo>
                    <a:pt x="135" y="532"/>
                  </a:lnTo>
                  <a:lnTo>
                    <a:pt x="139" y="517"/>
                  </a:lnTo>
                  <a:lnTo>
                    <a:pt x="139" y="517"/>
                  </a:lnTo>
                  <a:lnTo>
                    <a:pt x="141" y="502"/>
                  </a:lnTo>
                  <a:lnTo>
                    <a:pt x="143" y="487"/>
                  </a:lnTo>
                  <a:lnTo>
                    <a:pt x="143" y="487"/>
                  </a:lnTo>
                  <a:lnTo>
                    <a:pt x="147" y="478"/>
                  </a:lnTo>
                  <a:lnTo>
                    <a:pt x="147" y="478"/>
                  </a:lnTo>
                  <a:lnTo>
                    <a:pt x="145" y="473"/>
                  </a:lnTo>
                  <a:lnTo>
                    <a:pt x="145" y="473"/>
                  </a:lnTo>
                  <a:lnTo>
                    <a:pt x="147" y="478"/>
                  </a:lnTo>
                  <a:lnTo>
                    <a:pt x="147" y="478"/>
                  </a:lnTo>
                  <a:lnTo>
                    <a:pt x="149" y="486"/>
                  </a:lnTo>
                  <a:lnTo>
                    <a:pt x="152" y="493"/>
                  </a:lnTo>
                  <a:lnTo>
                    <a:pt x="152" y="493"/>
                  </a:lnTo>
                  <a:lnTo>
                    <a:pt x="152" y="499"/>
                  </a:lnTo>
                  <a:lnTo>
                    <a:pt x="150" y="504"/>
                  </a:lnTo>
                  <a:lnTo>
                    <a:pt x="150" y="510"/>
                  </a:lnTo>
                  <a:lnTo>
                    <a:pt x="150" y="517"/>
                  </a:lnTo>
                  <a:lnTo>
                    <a:pt x="150" y="517"/>
                  </a:lnTo>
                  <a:lnTo>
                    <a:pt x="149" y="510"/>
                  </a:lnTo>
                  <a:lnTo>
                    <a:pt x="149" y="508"/>
                  </a:lnTo>
                  <a:lnTo>
                    <a:pt x="147" y="506"/>
                  </a:lnTo>
                  <a:lnTo>
                    <a:pt x="147" y="506"/>
                  </a:lnTo>
                  <a:lnTo>
                    <a:pt x="145" y="508"/>
                  </a:lnTo>
                  <a:lnTo>
                    <a:pt x="145" y="510"/>
                  </a:lnTo>
                  <a:lnTo>
                    <a:pt x="147" y="517"/>
                  </a:lnTo>
                  <a:lnTo>
                    <a:pt x="147" y="517"/>
                  </a:lnTo>
                  <a:lnTo>
                    <a:pt x="147" y="521"/>
                  </a:lnTo>
                  <a:lnTo>
                    <a:pt x="147" y="527"/>
                  </a:lnTo>
                  <a:lnTo>
                    <a:pt x="147" y="527"/>
                  </a:lnTo>
                  <a:lnTo>
                    <a:pt x="152" y="528"/>
                  </a:lnTo>
                  <a:lnTo>
                    <a:pt x="152" y="528"/>
                  </a:lnTo>
                  <a:lnTo>
                    <a:pt x="152" y="554"/>
                  </a:lnTo>
                  <a:lnTo>
                    <a:pt x="152" y="582"/>
                  </a:lnTo>
                  <a:lnTo>
                    <a:pt x="152" y="582"/>
                  </a:lnTo>
                  <a:lnTo>
                    <a:pt x="171" y="582"/>
                  </a:lnTo>
                  <a:lnTo>
                    <a:pt x="171" y="582"/>
                  </a:lnTo>
                  <a:lnTo>
                    <a:pt x="173" y="579"/>
                  </a:lnTo>
                  <a:lnTo>
                    <a:pt x="171" y="577"/>
                  </a:lnTo>
                  <a:lnTo>
                    <a:pt x="171" y="577"/>
                  </a:lnTo>
                  <a:lnTo>
                    <a:pt x="175" y="590"/>
                  </a:lnTo>
                  <a:lnTo>
                    <a:pt x="176" y="605"/>
                  </a:lnTo>
                  <a:lnTo>
                    <a:pt x="178" y="640"/>
                  </a:lnTo>
                  <a:lnTo>
                    <a:pt x="178" y="640"/>
                  </a:lnTo>
                  <a:lnTo>
                    <a:pt x="180" y="660"/>
                  </a:lnTo>
                  <a:lnTo>
                    <a:pt x="184" y="681"/>
                  </a:lnTo>
                  <a:lnTo>
                    <a:pt x="184" y="681"/>
                  </a:lnTo>
                  <a:lnTo>
                    <a:pt x="186" y="698"/>
                  </a:lnTo>
                  <a:lnTo>
                    <a:pt x="186" y="713"/>
                  </a:lnTo>
                  <a:lnTo>
                    <a:pt x="186" y="713"/>
                  </a:lnTo>
                  <a:lnTo>
                    <a:pt x="184" y="720"/>
                  </a:lnTo>
                  <a:lnTo>
                    <a:pt x="184" y="729"/>
                  </a:lnTo>
                  <a:lnTo>
                    <a:pt x="184" y="729"/>
                  </a:lnTo>
                  <a:lnTo>
                    <a:pt x="184" y="733"/>
                  </a:lnTo>
                  <a:lnTo>
                    <a:pt x="186" y="737"/>
                  </a:lnTo>
                  <a:lnTo>
                    <a:pt x="186" y="737"/>
                  </a:lnTo>
                  <a:lnTo>
                    <a:pt x="186" y="742"/>
                  </a:lnTo>
                  <a:lnTo>
                    <a:pt x="186" y="746"/>
                  </a:lnTo>
                  <a:lnTo>
                    <a:pt x="188" y="748"/>
                  </a:lnTo>
                  <a:lnTo>
                    <a:pt x="188" y="748"/>
                  </a:lnTo>
                  <a:lnTo>
                    <a:pt x="186" y="750"/>
                  </a:lnTo>
                  <a:lnTo>
                    <a:pt x="184" y="753"/>
                  </a:lnTo>
                  <a:lnTo>
                    <a:pt x="182" y="761"/>
                  </a:lnTo>
                  <a:lnTo>
                    <a:pt x="184" y="768"/>
                  </a:lnTo>
                  <a:lnTo>
                    <a:pt x="188" y="774"/>
                  </a:lnTo>
                  <a:lnTo>
                    <a:pt x="188" y="774"/>
                  </a:lnTo>
                  <a:lnTo>
                    <a:pt x="189" y="776"/>
                  </a:lnTo>
                  <a:lnTo>
                    <a:pt x="195" y="778"/>
                  </a:lnTo>
                  <a:lnTo>
                    <a:pt x="204" y="778"/>
                  </a:lnTo>
                  <a:lnTo>
                    <a:pt x="204" y="778"/>
                  </a:lnTo>
                  <a:lnTo>
                    <a:pt x="210" y="789"/>
                  </a:lnTo>
                  <a:lnTo>
                    <a:pt x="214" y="793"/>
                  </a:lnTo>
                  <a:lnTo>
                    <a:pt x="217" y="793"/>
                  </a:lnTo>
                  <a:lnTo>
                    <a:pt x="221" y="793"/>
                  </a:lnTo>
                  <a:lnTo>
                    <a:pt x="221" y="793"/>
                  </a:lnTo>
                  <a:lnTo>
                    <a:pt x="223" y="796"/>
                  </a:lnTo>
                  <a:lnTo>
                    <a:pt x="225" y="796"/>
                  </a:lnTo>
                  <a:lnTo>
                    <a:pt x="232" y="796"/>
                  </a:lnTo>
                  <a:lnTo>
                    <a:pt x="232" y="796"/>
                  </a:lnTo>
                  <a:lnTo>
                    <a:pt x="240" y="798"/>
                  </a:lnTo>
                  <a:lnTo>
                    <a:pt x="243" y="798"/>
                  </a:lnTo>
                  <a:lnTo>
                    <a:pt x="245" y="796"/>
                  </a:lnTo>
                  <a:lnTo>
                    <a:pt x="245" y="796"/>
                  </a:lnTo>
                  <a:lnTo>
                    <a:pt x="251" y="796"/>
                  </a:lnTo>
                  <a:lnTo>
                    <a:pt x="256" y="794"/>
                  </a:lnTo>
                  <a:lnTo>
                    <a:pt x="260" y="791"/>
                  </a:lnTo>
                  <a:lnTo>
                    <a:pt x="262" y="787"/>
                  </a:lnTo>
                  <a:lnTo>
                    <a:pt x="262" y="787"/>
                  </a:lnTo>
                  <a:lnTo>
                    <a:pt x="260" y="783"/>
                  </a:lnTo>
                  <a:lnTo>
                    <a:pt x="260" y="783"/>
                  </a:lnTo>
                  <a:lnTo>
                    <a:pt x="260" y="780"/>
                  </a:lnTo>
                  <a:lnTo>
                    <a:pt x="260" y="776"/>
                  </a:lnTo>
                  <a:lnTo>
                    <a:pt x="260" y="776"/>
                  </a:lnTo>
                  <a:lnTo>
                    <a:pt x="258" y="774"/>
                  </a:lnTo>
                  <a:lnTo>
                    <a:pt x="258" y="774"/>
                  </a:lnTo>
                  <a:lnTo>
                    <a:pt x="256" y="768"/>
                  </a:lnTo>
                  <a:lnTo>
                    <a:pt x="256" y="768"/>
                  </a:lnTo>
                  <a:lnTo>
                    <a:pt x="253" y="765"/>
                  </a:lnTo>
                  <a:lnTo>
                    <a:pt x="253" y="765"/>
                  </a:lnTo>
                  <a:lnTo>
                    <a:pt x="253" y="761"/>
                  </a:lnTo>
                  <a:lnTo>
                    <a:pt x="251" y="757"/>
                  </a:lnTo>
                  <a:lnTo>
                    <a:pt x="251" y="757"/>
                  </a:lnTo>
                  <a:lnTo>
                    <a:pt x="247" y="755"/>
                  </a:lnTo>
                  <a:lnTo>
                    <a:pt x="243" y="753"/>
                  </a:lnTo>
                  <a:lnTo>
                    <a:pt x="243" y="753"/>
                  </a:lnTo>
                  <a:lnTo>
                    <a:pt x="247" y="742"/>
                  </a:lnTo>
                  <a:lnTo>
                    <a:pt x="249" y="727"/>
                  </a:lnTo>
                  <a:lnTo>
                    <a:pt x="249" y="727"/>
                  </a:lnTo>
                  <a:lnTo>
                    <a:pt x="253" y="722"/>
                  </a:lnTo>
                  <a:lnTo>
                    <a:pt x="253" y="718"/>
                  </a:lnTo>
                  <a:lnTo>
                    <a:pt x="249" y="716"/>
                  </a:lnTo>
                  <a:lnTo>
                    <a:pt x="249" y="716"/>
                  </a:lnTo>
                  <a:lnTo>
                    <a:pt x="247" y="701"/>
                  </a:lnTo>
                  <a:lnTo>
                    <a:pt x="245" y="685"/>
                  </a:lnTo>
                  <a:lnTo>
                    <a:pt x="245" y="668"/>
                  </a:lnTo>
                  <a:lnTo>
                    <a:pt x="242" y="651"/>
                  </a:lnTo>
                  <a:lnTo>
                    <a:pt x="242" y="651"/>
                  </a:lnTo>
                  <a:lnTo>
                    <a:pt x="236" y="621"/>
                  </a:lnTo>
                  <a:lnTo>
                    <a:pt x="234" y="607"/>
                  </a:lnTo>
                  <a:lnTo>
                    <a:pt x="234" y="592"/>
                  </a:lnTo>
                  <a:lnTo>
                    <a:pt x="234" y="592"/>
                  </a:lnTo>
                  <a:lnTo>
                    <a:pt x="232" y="567"/>
                  </a:lnTo>
                  <a:lnTo>
                    <a:pt x="230" y="545"/>
                  </a:lnTo>
                  <a:lnTo>
                    <a:pt x="230" y="545"/>
                  </a:lnTo>
                  <a:lnTo>
                    <a:pt x="229" y="515"/>
                  </a:lnTo>
                  <a:lnTo>
                    <a:pt x="229" y="500"/>
                  </a:lnTo>
                  <a:lnTo>
                    <a:pt x="230" y="484"/>
                  </a:lnTo>
                  <a:lnTo>
                    <a:pt x="230" y="484"/>
                  </a:lnTo>
                  <a:lnTo>
                    <a:pt x="245" y="480"/>
                  </a:lnTo>
                  <a:lnTo>
                    <a:pt x="245" y="480"/>
                  </a:lnTo>
                  <a:lnTo>
                    <a:pt x="251" y="471"/>
                  </a:lnTo>
                  <a:lnTo>
                    <a:pt x="253" y="465"/>
                  </a:lnTo>
                  <a:lnTo>
                    <a:pt x="253" y="460"/>
                  </a:lnTo>
                  <a:lnTo>
                    <a:pt x="253" y="460"/>
                  </a:lnTo>
                  <a:lnTo>
                    <a:pt x="256" y="450"/>
                  </a:lnTo>
                  <a:lnTo>
                    <a:pt x="255" y="441"/>
                  </a:lnTo>
                  <a:lnTo>
                    <a:pt x="253" y="420"/>
                  </a:lnTo>
                  <a:lnTo>
                    <a:pt x="253" y="420"/>
                  </a:lnTo>
                  <a:lnTo>
                    <a:pt x="255" y="420"/>
                  </a:lnTo>
                  <a:lnTo>
                    <a:pt x="255" y="420"/>
                  </a:lnTo>
                  <a:lnTo>
                    <a:pt x="255" y="420"/>
                  </a:lnTo>
                  <a:lnTo>
                    <a:pt x="256" y="413"/>
                  </a:lnTo>
                  <a:lnTo>
                    <a:pt x="256" y="413"/>
                  </a:lnTo>
                  <a:lnTo>
                    <a:pt x="255" y="411"/>
                  </a:lnTo>
                  <a:lnTo>
                    <a:pt x="253" y="409"/>
                  </a:lnTo>
                  <a:lnTo>
                    <a:pt x="253" y="409"/>
                  </a:lnTo>
                  <a:lnTo>
                    <a:pt x="253" y="383"/>
                  </a:lnTo>
                  <a:lnTo>
                    <a:pt x="253" y="357"/>
                  </a:lnTo>
                  <a:lnTo>
                    <a:pt x="253" y="331"/>
                  </a:lnTo>
                  <a:lnTo>
                    <a:pt x="253" y="320"/>
                  </a:lnTo>
                  <a:lnTo>
                    <a:pt x="249" y="309"/>
                  </a:lnTo>
                  <a:lnTo>
                    <a:pt x="249" y="309"/>
                  </a:lnTo>
                  <a:lnTo>
                    <a:pt x="253" y="303"/>
                  </a:lnTo>
                  <a:lnTo>
                    <a:pt x="253" y="301"/>
                  </a:lnTo>
                  <a:lnTo>
                    <a:pt x="251" y="300"/>
                  </a:lnTo>
                  <a:lnTo>
                    <a:pt x="251" y="300"/>
                  </a:lnTo>
                  <a:lnTo>
                    <a:pt x="251" y="296"/>
                  </a:lnTo>
                  <a:lnTo>
                    <a:pt x="253" y="294"/>
                  </a:lnTo>
                  <a:lnTo>
                    <a:pt x="253" y="294"/>
                  </a:lnTo>
                  <a:lnTo>
                    <a:pt x="251" y="290"/>
                  </a:lnTo>
                  <a:lnTo>
                    <a:pt x="249" y="285"/>
                  </a:lnTo>
                  <a:lnTo>
                    <a:pt x="247" y="279"/>
                  </a:lnTo>
                  <a:lnTo>
                    <a:pt x="243" y="275"/>
                  </a:lnTo>
                  <a:lnTo>
                    <a:pt x="243" y="275"/>
                  </a:lnTo>
                  <a:lnTo>
                    <a:pt x="249" y="272"/>
                  </a:lnTo>
                  <a:lnTo>
                    <a:pt x="251" y="268"/>
                  </a:lnTo>
                  <a:lnTo>
                    <a:pt x="251" y="268"/>
                  </a:lnTo>
                  <a:lnTo>
                    <a:pt x="251" y="264"/>
                  </a:lnTo>
                  <a:lnTo>
                    <a:pt x="249" y="260"/>
                  </a:lnTo>
                  <a:lnTo>
                    <a:pt x="249" y="260"/>
                  </a:lnTo>
                  <a:lnTo>
                    <a:pt x="245" y="234"/>
                  </a:lnTo>
                  <a:lnTo>
                    <a:pt x="245" y="234"/>
                  </a:lnTo>
                  <a:lnTo>
                    <a:pt x="240" y="210"/>
                  </a:lnTo>
                  <a:lnTo>
                    <a:pt x="240" y="210"/>
                  </a:lnTo>
                  <a:lnTo>
                    <a:pt x="240" y="201"/>
                  </a:lnTo>
                  <a:lnTo>
                    <a:pt x="242" y="192"/>
                  </a:lnTo>
                  <a:lnTo>
                    <a:pt x="242" y="192"/>
                  </a:lnTo>
                  <a:lnTo>
                    <a:pt x="240" y="179"/>
                  </a:lnTo>
                  <a:lnTo>
                    <a:pt x="236" y="166"/>
                  </a:lnTo>
                  <a:lnTo>
                    <a:pt x="232" y="156"/>
                  </a:lnTo>
                  <a:lnTo>
                    <a:pt x="225" y="149"/>
                  </a:lnTo>
                  <a:lnTo>
                    <a:pt x="225" y="149"/>
                  </a:lnTo>
                  <a:lnTo>
                    <a:pt x="225" y="145"/>
                  </a:lnTo>
                  <a:lnTo>
                    <a:pt x="223" y="143"/>
                  </a:lnTo>
                  <a:lnTo>
                    <a:pt x="217" y="141"/>
                  </a:lnTo>
                  <a:lnTo>
                    <a:pt x="202" y="141"/>
                  </a:lnTo>
                  <a:lnTo>
                    <a:pt x="202" y="141"/>
                  </a:lnTo>
                  <a:lnTo>
                    <a:pt x="199" y="138"/>
                  </a:lnTo>
                  <a:lnTo>
                    <a:pt x="195" y="132"/>
                  </a:lnTo>
                  <a:lnTo>
                    <a:pt x="195" y="132"/>
                  </a:lnTo>
                  <a:lnTo>
                    <a:pt x="201" y="128"/>
                  </a:lnTo>
                  <a:lnTo>
                    <a:pt x="201" y="128"/>
                  </a:lnTo>
                  <a:lnTo>
                    <a:pt x="201" y="117"/>
                  </a:lnTo>
                  <a:lnTo>
                    <a:pt x="199" y="108"/>
                  </a:lnTo>
                  <a:lnTo>
                    <a:pt x="197" y="100"/>
                  </a:lnTo>
                  <a:lnTo>
                    <a:pt x="191" y="93"/>
                  </a:lnTo>
                  <a:lnTo>
                    <a:pt x="191" y="93"/>
                  </a:lnTo>
                  <a:lnTo>
                    <a:pt x="195" y="87"/>
                  </a:lnTo>
                  <a:lnTo>
                    <a:pt x="197" y="80"/>
                  </a:lnTo>
                  <a:lnTo>
                    <a:pt x="195" y="71"/>
                  </a:lnTo>
                  <a:lnTo>
                    <a:pt x="193" y="65"/>
                  </a:lnTo>
                  <a:lnTo>
                    <a:pt x="191" y="65"/>
                  </a:lnTo>
                  <a:lnTo>
                    <a:pt x="191" y="65"/>
                  </a:lnTo>
                  <a:lnTo>
                    <a:pt x="189" y="65"/>
                  </a:lnTo>
                  <a:lnTo>
                    <a:pt x="186" y="63"/>
                  </a:lnTo>
                  <a:lnTo>
                    <a:pt x="186" y="63"/>
                  </a:lnTo>
                  <a:lnTo>
                    <a:pt x="188" y="56"/>
                  </a:lnTo>
                  <a:lnTo>
                    <a:pt x="188" y="50"/>
                  </a:lnTo>
                  <a:lnTo>
                    <a:pt x="186" y="47"/>
                  </a:lnTo>
                  <a:lnTo>
                    <a:pt x="180" y="41"/>
                  </a:lnTo>
                  <a:lnTo>
                    <a:pt x="175" y="39"/>
                  </a:lnTo>
                  <a:lnTo>
                    <a:pt x="167" y="37"/>
                  </a:lnTo>
                  <a:lnTo>
                    <a:pt x="158" y="37"/>
                  </a:lnTo>
                  <a:lnTo>
                    <a:pt x="150" y="37"/>
                  </a:lnTo>
                  <a:lnTo>
                    <a:pt x="150" y="37"/>
                  </a:lnTo>
                  <a:lnTo>
                    <a:pt x="147" y="30"/>
                  </a:lnTo>
                  <a:lnTo>
                    <a:pt x="147" y="24"/>
                  </a:lnTo>
                  <a:lnTo>
                    <a:pt x="145" y="17"/>
                  </a:lnTo>
                  <a:lnTo>
                    <a:pt x="143" y="11"/>
                  </a:lnTo>
                  <a:lnTo>
                    <a:pt x="143" y="11"/>
                  </a:lnTo>
                  <a:lnTo>
                    <a:pt x="137" y="7"/>
                  </a:lnTo>
                  <a:lnTo>
                    <a:pt x="132" y="4"/>
                  </a:lnTo>
                  <a:lnTo>
                    <a:pt x="126" y="2"/>
                  </a:lnTo>
                  <a:lnTo>
                    <a:pt x="119" y="0"/>
                  </a:lnTo>
                  <a:lnTo>
                    <a:pt x="104" y="2"/>
                  </a:lnTo>
                  <a:lnTo>
                    <a:pt x="89" y="7"/>
                  </a:lnTo>
                  <a:lnTo>
                    <a:pt x="89" y="7"/>
                  </a:lnTo>
                  <a:lnTo>
                    <a:pt x="87" y="17"/>
                  </a:lnTo>
                  <a:lnTo>
                    <a:pt x="83" y="26"/>
                  </a:lnTo>
                  <a:lnTo>
                    <a:pt x="80" y="48"/>
                  </a:lnTo>
                  <a:lnTo>
                    <a:pt x="80" y="48"/>
                  </a:lnTo>
                  <a:lnTo>
                    <a:pt x="72" y="50"/>
                  </a:lnTo>
                  <a:lnTo>
                    <a:pt x="63" y="52"/>
                  </a:lnTo>
                  <a:lnTo>
                    <a:pt x="52" y="56"/>
                  </a:lnTo>
                  <a:lnTo>
                    <a:pt x="50" y="58"/>
                  </a:lnTo>
                  <a:lnTo>
                    <a:pt x="48" y="61"/>
                  </a:lnTo>
                  <a:lnTo>
                    <a:pt x="48" y="61"/>
                  </a:lnTo>
                  <a:lnTo>
                    <a:pt x="48" y="65"/>
                  </a:lnTo>
                  <a:lnTo>
                    <a:pt x="48" y="69"/>
                  </a:lnTo>
                  <a:lnTo>
                    <a:pt x="55" y="78"/>
                  </a:lnTo>
                  <a:lnTo>
                    <a:pt x="63" y="84"/>
                  </a:lnTo>
                  <a:lnTo>
                    <a:pt x="70" y="87"/>
                  </a:lnTo>
                  <a:lnTo>
                    <a:pt x="70" y="87"/>
                  </a:lnTo>
                  <a:lnTo>
                    <a:pt x="70" y="95"/>
                  </a:lnTo>
                  <a:lnTo>
                    <a:pt x="70" y="95"/>
                  </a:lnTo>
                  <a:lnTo>
                    <a:pt x="65" y="102"/>
                  </a:lnTo>
                  <a:lnTo>
                    <a:pt x="61" y="113"/>
                  </a:lnTo>
                  <a:lnTo>
                    <a:pt x="59" y="125"/>
                  </a:lnTo>
                  <a:lnTo>
                    <a:pt x="61" y="138"/>
                  </a:lnTo>
                  <a:lnTo>
                    <a:pt x="61" y="138"/>
                  </a:lnTo>
                  <a:lnTo>
                    <a:pt x="57" y="140"/>
                  </a:lnTo>
                  <a:lnTo>
                    <a:pt x="54" y="143"/>
                  </a:lnTo>
                  <a:lnTo>
                    <a:pt x="54" y="143"/>
                  </a:lnTo>
                  <a:lnTo>
                    <a:pt x="48" y="141"/>
                  </a:lnTo>
                  <a:lnTo>
                    <a:pt x="41" y="140"/>
                  </a:lnTo>
                  <a:lnTo>
                    <a:pt x="41" y="140"/>
                  </a:lnTo>
                  <a:lnTo>
                    <a:pt x="39" y="143"/>
                  </a:lnTo>
                  <a:lnTo>
                    <a:pt x="39" y="147"/>
                  </a:lnTo>
                  <a:lnTo>
                    <a:pt x="39" y="147"/>
                  </a:lnTo>
                  <a:lnTo>
                    <a:pt x="37" y="149"/>
                  </a:lnTo>
                  <a:lnTo>
                    <a:pt x="35" y="151"/>
                  </a:lnTo>
                  <a:lnTo>
                    <a:pt x="35" y="151"/>
                  </a:lnTo>
                  <a:lnTo>
                    <a:pt x="33" y="160"/>
                  </a:lnTo>
                  <a:lnTo>
                    <a:pt x="33" y="160"/>
                  </a:lnTo>
                  <a:lnTo>
                    <a:pt x="26" y="169"/>
                  </a:lnTo>
                  <a:lnTo>
                    <a:pt x="22" y="182"/>
                  </a:lnTo>
                  <a:lnTo>
                    <a:pt x="15" y="207"/>
                  </a:lnTo>
                  <a:lnTo>
                    <a:pt x="15" y="207"/>
                  </a:lnTo>
                  <a:lnTo>
                    <a:pt x="11" y="220"/>
                  </a:lnTo>
                  <a:lnTo>
                    <a:pt x="11" y="225"/>
                  </a:lnTo>
                  <a:lnTo>
                    <a:pt x="11" y="233"/>
                  </a:lnTo>
                  <a:lnTo>
                    <a:pt x="11" y="233"/>
                  </a:lnTo>
                  <a:lnTo>
                    <a:pt x="11" y="242"/>
                  </a:lnTo>
                  <a:lnTo>
                    <a:pt x="11" y="242"/>
                  </a:lnTo>
                  <a:lnTo>
                    <a:pt x="11" y="253"/>
                  </a:lnTo>
                  <a:lnTo>
                    <a:pt x="9" y="259"/>
                  </a:lnTo>
                  <a:lnTo>
                    <a:pt x="7" y="264"/>
                  </a:lnTo>
                  <a:lnTo>
                    <a:pt x="7" y="264"/>
                  </a:lnTo>
                  <a:lnTo>
                    <a:pt x="7" y="270"/>
                  </a:lnTo>
                  <a:lnTo>
                    <a:pt x="7" y="279"/>
                  </a:lnTo>
                  <a:lnTo>
                    <a:pt x="5" y="288"/>
                  </a:lnTo>
                  <a:lnTo>
                    <a:pt x="5" y="296"/>
                  </a:lnTo>
                  <a:lnTo>
                    <a:pt x="5" y="296"/>
                  </a:lnTo>
                  <a:lnTo>
                    <a:pt x="2" y="300"/>
                  </a:lnTo>
                  <a:lnTo>
                    <a:pt x="2" y="305"/>
                  </a:lnTo>
                  <a:lnTo>
                    <a:pt x="2" y="311"/>
                  </a:lnTo>
                  <a:lnTo>
                    <a:pt x="2" y="314"/>
                  </a:lnTo>
                  <a:lnTo>
                    <a:pt x="2" y="314"/>
                  </a:lnTo>
                  <a:lnTo>
                    <a:pt x="2" y="316"/>
                  </a:lnTo>
                  <a:lnTo>
                    <a:pt x="3" y="318"/>
                  </a:lnTo>
                  <a:lnTo>
                    <a:pt x="3" y="318"/>
                  </a:lnTo>
                  <a:lnTo>
                    <a:pt x="2" y="333"/>
                  </a:lnTo>
                  <a:lnTo>
                    <a:pt x="0" y="348"/>
                  </a:lnTo>
                  <a:lnTo>
                    <a:pt x="0" y="348"/>
                  </a:lnTo>
                  <a:lnTo>
                    <a:pt x="3" y="350"/>
                  </a:lnTo>
                  <a:lnTo>
                    <a:pt x="3" y="350"/>
                  </a:lnTo>
                  <a:close/>
                  <a:moveTo>
                    <a:pt x="212" y="367"/>
                  </a:moveTo>
                  <a:lnTo>
                    <a:pt x="212" y="367"/>
                  </a:lnTo>
                  <a:lnTo>
                    <a:pt x="208" y="353"/>
                  </a:lnTo>
                  <a:lnTo>
                    <a:pt x="208" y="353"/>
                  </a:lnTo>
                  <a:lnTo>
                    <a:pt x="210" y="352"/>
                  </a:lnTo>
                  <a:lnTo>
                    <a:pt x="210" y="350"/>
                  </a:lnTo>
                  <a:lnTo>
                    <a:pt x="210" y="350"/>
                  </a:lnTo>
                  <a:lnTo>
                    <a:pt x="210" y="348"/>
                  </a:lnTo>
                  <a:lnTo>
                    <a:pt x="210" y="346"/>
                  </a:lnTo>
                  <a:lnTo>
                    <a:pt x="210" y="346"/>
                  </a:lnTo>
                  <a:lnTo>
                    <a:pt x="210" y="346"/>
                  </a:lnTo>
                  <a:lnTo>
                    <a:pt x="212" y="353"/>
                  </a:lnTo>
                  <a:lnTo>
                    <a:pt x="212" y="357"/>
                  </a:lnTo>
                  <a:lnTo>
                    <a:pt x="210" y="361"/>
                  </a:lnTo>
                  <a:lnTo>
                    <a:pt x="210" y="361"/>
                  </a:lnTo>
                  <a:lnTo>
                    <a:pt x="217" y="365"/>
                  </a:lnTo>
                  <a:lnTo>
                    <a:pt x="217" y="365"/>
                  </a:lnTo>
                  <a:lnTo>
                    <a:pt x="217" y="359"/>
                  </a:lnTo>
                  <a:lnTo>
                    <a:pt x="219" y="355"/>
                  </a:lnTo>
                  <a:lnTo>
                    <a:pt x="219" y="355"/>
                  </a:lnTo>
                  <a:lnTo>
                    <a:pt x="225" y="380"/>
                  </a:lnTo>
                  <a:lnTo>
                    <a:pt x="230" y="406"/>
                  </a:lnTo>
                  <a:lnTo>
                    <a:pt x="230" y="406"/>
                  </a:lnTo>
                  <a:lnTo>
                    <a:pt x="229" y="409"/>
                  </a:lnTo>
                  <a:lnTo>
                    <a:pt x="227" y="411"/>
                  </a:lnTo>
                  <a:lnTo>
                    <a:pt x="227" y="415"/>
                  </a:lnTo>
                  <a:lnTo>
                    <a:pt x="225" y="417"/>
                  </a:lnTo>
                  <a:lnTo>
                    <a:pt x="225" y="417"/>
                  </a:lnTo>
                  <a:lnTo>
                    <a:pt x="225" y="415"/>
                  </a:lnTo>
                  <a:lnTo>
                    <a:pt x="225" y="413"/>
                  </a:lnTo>
                  <a:lnTo>
                    <a:pt x="223" y="411"/>
                  </a:lnTo>
                  <a:lnTo>
                    <a:pt x="225" y="409"/>
                  </a:lnTo>
                  <a:lnTo>
                    <a:pt x="225" y="409"/>
                  </a:lnTo>
                  <a:lnTo>
                    <a:pt x="223" y="409"/>
                  </a:lnTo>
                  <a:lnTo>
                    <a:pt x="221" y="407"/>
                  </a:lnTo>
                  <a:lnTo>
                    <a:pt x="221" y="404"/>
                  </a:lnTo>
                  <a:lnTo>
                    <a:pt x="221" y="404"/>
                  </a:lnTo>
                  <a:lnTo>
                    <a:pt x="219" y="394"/>
                  </a:lnTo>
                  <a:lnTo>
                    <a:pt x="215" y="385"/>
                  </a:lnTo>
                  <a:lnTo>
                    <a:pt x="212" y="378"/>
                  </a:lnTo>
                  <a:lnTo>
                    <a:pt x="210" y="370"/>
                  </a:lnTo>
                  <a:lnTo>
                    <a:pt x="210" y="370"/>
                  </a:lnTo>
                  <a:lnTo>
                    <a:pt x="210" y="367"/>
                  </a:lnTo>
                  <a:lnTo>
                    <a:pt x="212" y="367"/>
                  </a:lnTo>
                  <a:lnTo>
                    <a:pt x="212" y="367"/>
                  </a:lnTo>
                  <a:close/>
                  <a:moveTo>
                    <a:pt x="29" y="378"/>
                  </a:moveTo>
                  <a:lnTo>
                    <a:pt x="29" y="378"/>
                  </a:lnTo>
                  <a:lnTo>
                    <a:pt x="29" y="383"/>
                  </a:lnTo>
                  <a:lnTo>
                    <a:pt x="31" y="389"/>
                  </a:lnTo>
                  <a:lnTo>
                    <a:pt x="33" y="394"/>
                  </a:lnTo>
                  <a:lnTo>
                    <a:pt x="31" y="402"/>
                  </a:lnTo>
                  <a:lnTo>
                    <a:pt x="31" y="402"/>
                  </a:lnTo>
                  <a:lnTo>
                    <a:pt x="33" y="402"/>
                  </a:lnTo>
                  <a:lnTo>
                    <a:pt x="35" y="402"/>
                  </a:lnTo>
                  <a:lnTo>
                    <a:pt x="35" y="402"/>
                  </a:lnTo>
                  <a:lnTo>
                    <a:pt x="37" y="411"/>
                  </a:lnTo>
                  <a:lnTo>
                    <a:pt x="39" y="415"/>
                  </a:lnTo>
                  <a:lnTo>
                    <a:pt x="41" y="417"/>
                  </a:lnTo>
                  <a:lnTo>
                    <a:pt x="41" y="417"/>
                  </a:lnTo>
                  <a:lnTo>
                    <a:pt x="41" y="419"/>
                  </a:lnTo>
                  <a:lnTo>
                    <a:pt x="41" y="420"/>
                  </a:lnTo>
                  <a:lnTo>
                    <a:pt x="42" y="424"/>
                  </a:lnTo>
                  <a:lnTo>
                    <a:pt x="42" y="424"/>
                  </a:lnTo>
                  <a:lnTo>
                    <a:pt x="42" y="428"/>
                  </a:lnTo>
                  <a:lnTo>
                    <a:pt x="42" y="433"/>
                  </a:lnTo>
                  <a:lnTo>
                    <a:pt x="41" y="437"/>
                  </a:lnTo>
                  <a:lnTo>
                    <a:pt x="39" y="441"/>
                  </a:lnTo>
                  <a:lnTo>
                    <a:pt x="39" y="441"/>
                  </a:lnTo>
                  <a:lnTo>
                    <a:pt x="37" y="430"/>
                  </a:lnTo>
                  <a:lnTo>
                    <a:pt x="37" y="430"/>
                  </a:lnTo>
                  <a:lnTo>
                    <a:pt x="35" y="424"/>
                  </a:lnTo>
                  <a:lnTo>
                    <a:pt x="31" y="420"/>
                  </a:lnTo>
                  <a:lnTo>
                    <a:pt x="28" y="413"/>
                  </a:lnTo>
                  <a:lnTo>
                    <a:pt x="28" y="413"/>
                  </a:lnTo>
                  <a:lnTo>
                    <a:pt x="26" y="404"/>
                  </a:lnTo>
                  <a:lnTo>
                    <a:pt x="26" y="396"/>
                  </a:lnTo>
                  <a:lnTo>
                    <a:pt x="29" y="378"/>
                  </a:lnTo>
                  <a:lnTo>
                    <a:pt x="29" y="37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15" name="Freeform 1554"/>
            <p:cNvSpPr>
              <a:spLocks noChangeAspect="1" noEditPoints="1"/>
            </p:cNvSpPr>
            <p:nvPr/>
          </p:nvSpPr>
          <p:spPr bwMode="auto">
            <a:xfrm>
              <a:off x="5137391" y="4010963"/>
              <a:ext cx="322679" cy="522000"/>
            </a:xfrm>
            <a:custGeom>
              <a:avLst/>
              <a:gdLst>
                <a:gd name="T0" fmla="*/ 54 w 497"/>
                <a:gd name="T1" fmla="*/ 309 h 804"/>
                <a:gd name="T2" fmla="*/ 48 w 497"/>
                <a:gd name="T3" fmla="*/ 374 h 804"/>
                <a:gd name="T4" fmla="*/ 37 w 497"/>
                <a:gd name="T5" fmla="*/ 292 h 804"/>
                <a:gd name="T6" fmla="*/ 54 w 497"/>
                <a:gd name="T7" fmla="*/ 197 h 804"/>
                <a:gd name="T8" fmla="*/ 134 w 497"/>
                <a:gd name="T9" fmla="*/ 141 h 804"/>
                <a:gd name="T10" fmla="*/ 132 w 497"/>
                <a:gd name="T11" fmla="*/ 117 h 804"/>
                <a:gd name="T12" fmla="*/ 123 w 497"/>
                <a:gd name="T13" fmla="*/ 76 h 804"/>
                <a:gd name="T14" fmla="*/ 147 w 497"/>
                <a:gd name="T15" fmla="*/ 35 h 804"/>
                <a:gd name="T16" fmla="*/ 184 w 497"/>
                <a:gd name="T17" fmla="*/ 34 h 804"/>
                <a:gd name="T18" fmla="*/ 216 w 497"/>
                <a:gd name="T19" fmla="*/ 67 h 804"/>
                <a:gd name="T20" fmla="*/ 205 w 497"/>
                <a:gd name="T21" fmla="*/ 121 h 804"/>
                <a:gd name="T22" fmla="*/ 195 w 497"/>
                <a:gd name="T23" fmla="*/ 149 h 804"/>
                <a:gd name="T24" fmla="*/ 257 w 497"/>
                <a:gd name="T25" fmla="*/ 177 h 804"/>
                <a:gd name="T26" fmla="*/ 324 w 497"/>
                <a:gd name="T27" fmla="*/ 123 h 804"/>
                <a:gd name="T28" fmla="*/ 313 w 497"/>
                <a:gd name="T29" fmla="*/ 80 h 804"/>
                <a:gd name="T30" fmla="*/ 303 w 497"/>
                <a:gd name="T31" fmla="*/ 32 h 804"/>
                <a:gd name="T32" fmla="*/ 357 w 497"/>
                <a:gd name="T33" fmla="*/ 0 h 804"/>
                <a:gd name="T34" fmla="*/ 398 w 497"/>
                <a:gd name="T35" fmla="*/ 50 h 804"/>
                <a:gd name="T36" fmla="*/ 396 w 497"/>
                <a:gd name="T37" fmla="*/ 91 h 804"/>
                <a:gd name="T38" fmla="*/ 376 w 497"/>
                <a:gd name="T39" fmla="*/ 119 h 804"/>
                <a:gd name="T40" fmla="*/ 447 w 497"/>
                <a:gd name="T41" fmla="*/ 162 h 804"/>
                <a:gd name="T42" fmla="*/ 493 w 497"/>
                <a:gd name="T43" fmla="*/ 268 h 804"/>
                <a:gd name="T44" fmla="*/ 487 w 497"/>
                <a:gd name="T45" fmla="*/ 331 h 804"/>
                <a:gd name="T46" fmla="*/ 489 w 497"/>
                <a:gd name="T47" fmla="*/ 367 h 804"/>
                <a:gd name="T48" fmla="*/ 486 w 497"/>
                <a:gd name="T49" fmla="*/ 394 h 804"/>
                <a:gd name="T50" fmla="*/ 471 w 497"/>
                <a:gd name="T51" fmla="*/ 506 h 804"/>
                <a:gd name="T52" fmla="*/ 461 w 497"/>
                <a:gd name="T53" fmla="*/ 657 h 804"/>
                <a:gd name="T54" fmla="*/ 454 w 497"/>
                <a:gd name="T55" fmla="*/ 791 h 804"/>
                <a:gd name="T56" fmla="*/ 443 w 497"/>
                <a:gd name="T57" fmla="*/ 789 h 804"/>
                <a:gd name="T58" fmla="*/ 454 w 497"/>
                <a:gd name="T59" fmla="*/ 608 h 804"/>
                <a:gd name="T60" fmla="*/ 461 w 497"/>
                <a:gd name="T61" fmla="*/ 456 h 804"/>
                <a:gd name="T62" fmla="*/ 454 w 497"/>
                <a:gd name="T63" fmla="*/ 396 h 804"/>
                <a:gd name="T64" fmla="*/ 460 w 497"/>
                <a:gd name="T65" fmla="*/ 348 h 804"/>
                <a:gd name="T66" fmla="*/ 458 w 497"/>
                <a:gd name="T67" fmla="*/ 294 h 804"/>
                <a:gd name="T68" fmla="*/ 433 w 497"/>
                <a:gd name="T69" fmla="*/ 275 h 804"/>
                <a:gd name="T70" fmla="*/ 422 w 497"/>
                <a:gd name="T71" fmla="*/ 296 h 804"/>
                <a:gd name="T72" fmla="*/ 428 w 497"/>
                <a:gd name="T73" fmla="*/ 339 h 804"/>
                <a:gd name="T74" fmla="*/ 426 w 497"/>
                <a:gd name="T75" fmla="*/ 435 h 804"/>
                <a:gd name="T76" fmla="*/ 383 w 497"/>
                <a:gd name="T77" fmla="*/ 627 h 804"/>
                <a:gd name="T78" fmla="*/ 372 w 497"/>
                <a:gd name="T79" fmla="*/ 735 h 804"/>
                <a:gd name="T80" fmla="*/ 339 w 497"/>
                <a:gd name="T81" fmla="*/ 755 h 804"/>
                <a:gd name="T82" fmla="*/ 337 w 497"/>
                <a:gd name="T83" fmla="*/ 683 h 804"/>
                <a:gd name="T84" fmla="*/ 322 w 497"/>
                <a:gd name="T85" fmla="*/ 701 h 804"/>
                <a:gd name="T86" fmla="*/ 320 w 497"/>
                <a:gd name="T87" fmla="*/ 759 h 804"/>
                <a:gd name="T88" fmla="*/ 266 w 497"/>
                <a:gd name="T89" fmla="*/ 774 h 804"/>
                <a:gd name="T90" fmla="*/ 283 w 497"/>
                <a:gd name="T91" fmla="*/ 687 h 804"/>
                <a:gd name="T92" fmla="*/ 272 w 497"/>
                <a:gd name="T93" fmla="*/ 530 h 804"/>
                <a:gd name="T94" fmla="*/ 264 w 497"/>
                <a:gd name="T95" fmla="*/ 359 h 804"/>
                <a:gd name="T96" fmla="*/ 260 w 497"/>
                <a:gd name="T97" fmla="*/ 335 h 804"/>
                <a:gd name="T98" fmla="*/ 240 w 497"/>
                <a:gd name="T99" fmla="*/ 424 h 804"/>
                <a:gd name="T100" fmla="*/ 199 w 497"/>
                <a:gd name="T101" fmla="*/ 575 h 804"/>
                <a:gd name="T102" fmla="*/ 162 w 497"/>
                <a:gd name="T103" fmla="*/ 700 h 804"/>
                <a:gd name="T104" fmla="*/ 160 w 497"/>
                <a:gd name="T105" fmla="*/ 746 h 804"/>
                <a:gd name="T106" fmla="*/ 134 w 497"/>
                <a:gd name="T107" fmla="*/ 711 h 804"/>
                <a:gd name="T108" fmla="*/ 138 w 497"/>
                <a:gd name="T109" fmla="*/ 592 h 804"/>
                <a:gd name="T110" fmla="*/ 127 w 497"/>
                <a:gd name="T111" fmla="*/ 714 h 804"/>
                <a:gd name="T112" fmla="*/ 127 w 497"/>
                <a:gd name="T113" fmla="*/ 776 h 804"/>
                <a:gd name="T114" fmla="*/ 84 w 497"/>
                <a:gd name="T115" fmla="*/ 761 h 804"/>
                <a:gd name="T116" fmla="*/ 95 w 497"/>
                <a:gd name="T117" fmla="*/ 698 h 804"/>
                <a:gd name="T118" fmla="*/ 74 w 497"/>
                <a:gd name="T119" fmla="*/ 508 h 804"/>
                <a:gd name="T120" fmla="*/ 2 w 497"/>
                <a:gd name="T121" fmla="*/ 473 h 804"/>
                <a:gd name="T122" fmla="*/ 26 w 497"/>
                <a:gd name="T123" fmla="*/ 38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7" h="804">
                  <a:moveTo>
                    <a:pt x="272" y="292"/>
                  </a:moveTo>
                  <a:lnTo>
                    <a:pt x="272" y="292"/>
                  </a:lnTo>
                  <a:lnTo>
                    <a:pt x="275" y="281"/>
                  </a:lnTo>
                  <a:lnTo>
                    <a:pt x="275" y="281"/>
                  </a:lnTo>
                  <a:lnTo>
                    <a:pt x="270" y="279"/>
                  </a:lnTo>
                  <a:lnTo>
                    <a:pt x="270" y="279"/>
                  </a:lnTo>
                  <a:lnTo>
                    <a:pt x="272" y="292"/>
                  </a:lnTo>
                  <a:lnTo>
                    <a:pt x="272" y="292"/>
                  </a:lnTo>
                  <a:close/>
                  <a:moveTo>
                    <a:pt x="63" y="324"/>
                  </a:moveTo>
                  <a:lnTo>
                    <a:pt x="63" y="324"/>
                  </a:lnTo>
                  <a:lnTo>
                    <a:pt x="65" y="316"/>
                  </a:lnTo>
                  <a:lnTo>
                    <a:pt x="65" y="316"/>
                  </a:lnTo>
                  <a:lnTo>
                    <a:pt x="54" y="309"/>
                  </a:lnTo>
                  <a:lnTo>
                    <a:pt x="54" y="309"/>
                  </a:lnTo>
                  <a:lnTo>
                    <a:pt x="56" y="331"/>
                  </a:lnTo>
                  <a:lnTo>
                    <a:pt x="56" y="331"/>
                  </a:lnTo>
                  <a:lnTo>
                    <a:pt x="56" y="350"/>
                  </a:lnTo>
                  <a:lnTo>
                    <a:pt x="56" y="350"/>
                  </a:lnTo>
                  <a:lnTo>
                    <a:pt x="63" y="324"/>
                  </a:lnTo>
                  <a:lnTo>
                    <a:pt x="63" y="324"/>
                  </a:lnTo>
                  <a:close/>
                  <a:moveTo>
                    <a:pt x="35" y="400"/>
                  </a:moveTo>
                  <a:lnTo>
                    <a:pt x="35" y="400"/>
                  </a:lnTo>
                  <a:lnTo>
                    <a:pt x="41" y="400"/>
                  </a:lnTo>
                  <a:lnTo>
                    <a:pt x="41" y="400"/>
                  </a:lnTo>
                  <a:lnTo>
                    <a:pt x="48" y="374"/>
                  </a:lnTo>
                  <a:lnTo>
                    <a:pt x="48" y="374"/>
                  </a:lnTo>
                  <a:lnTo>
                    <a:pt x="47" y="341"/>
                  </a:lnTo>
                  <a:lnTo>
                    <a:pt x="47" y="341"/>
                  </a:lnTo>
                  <a:lnTo>
                    <a:pt x="47" y="314"/>
                  </a:lnTo>
                  <a:lnTo>
                    <a:pt x="47" y="314"/>
                  </a:lnTo>
                  <a:lnTo>
                    <a:pt x="43" y="326"/>
                  </a:lnTo>
                  <a:lnTo>
                    <a:pt x="43" y="326"/>
                  </a:lnTo>
                  <a:lnTo>
                    <a:pt x="33" y="381"/>
                  </a:lnTo>
                  <a:lnTo>
                    <a:pt x="33" y="381"/>
                  </a:lnTo>
                  <a:lnTo>
                    <a:pt x="32" y="400"/>
                  </a:lnTo>
                  <a:lnTo>
                    <a:pt x="32" y="400"/>
                  </a:lnTo>
                  <a:lnTo>
                    <a:pt x="35" y="400"/>
                  </a:lnTo>
                  <a:lnTo>
                    <a:pt x="35" y="400"/>
                  </a:lnTo>
                  <a:close/>
                  <a:moveTo>
                    <a:pt x="37" y="292"/>
                  </a:moveTo>
                  <a:lnTo>
                    <a:pt x="37" y="292"/>
                  </a:lnTo>
                  <a:lnTo>
                    <a:pt x="39" y="285"/>
                  </a:lnTo>
                  <a:lnTo>
                    <a:pt x="41" y="277"/>
                  </a:lnTo>
                  <a:lnTo>
                    <a:pt x="41" y="277"/>
                  </a:lnTo>
                  <a:lnTo>
                    <a:pt x="43" y="270"/>
                  </a:lnTo>
                  <a:lnTo>
                    <a:pt x="43" y="270"/>
                  </a:lnTo>
                  <a:lnTo>
                    <a:pt x="39" y="266"/>
                  </a:lnTo>
                  <a:lnTo>
                    <a:pt x="37" y="262"/>
                  </a:lnTo>
                  <a:lnTo>
                    <a:pt x="37" y="259"/>
                  </a:lnTo>
                  <a:lnTo>
                    <a:pt x="37" y="259"/>
                  </a:lnTo>
                  <a:lnTo>
                    <a:pt x="48" y="220"/>
                  </a:lnTo>
                  <a:lnTo>
                    <a:pt x="48" y="220"/>
                  </a:lnTo>
                  <a:lnTo>
                    <a:pt x="54" y="197"/>
                  </a:lnTo>
                  <a:lnTo>
                    <a:pt x="54" y="197"/>
                  </a:lnTo>
                  <a:lnTo>
                    <a:pt x="56" y="184"/>
                  </a:lnTo>
                  <a:lnTo>
                    <a:pt x="56" y="184"/>
                  </a:lnTo>
                  <a:lnTo>
                    <a:pt x="60" y="171"/>
                  </a:lnTo>
                  <a:lnTo>
                    <a:pt x="63" y="160"/>
                  </a:lnTo>
                  <a:lnTo>
                    <a:pt x="63" y="160"/>
                  </a:lnTo>
                  <a:lnTo>
                    <a:pt x="69" y="154"/>
                  </a:lnTo>
                  <a:lnTo>
                    <a:pt x="76" y="151"/>
                  </a:lnTo>
                  <a:lnTo>
                    <a:pt x="76" y="151"/>
                  </a:lnTo>
                  <a:lnTo>
                    <a:pt x="95" y="147"/>
                  </a:lnTo>
                  <a:lnTo>
                    <a:pt x="113" y="145"/>
                  </a:lnTo>
                  <a:lnTo>
                    <a:pt x="113" y="145"/>
                  </a:lnTo>
                  <a:lnTo>
                    <a:pt x="134" y="141"/>
                  </a:lnTo>
                  <a:lnTo>
                    <a:pt x="134" y="141"/>
                  </a:lnTo>
                  <a:lnTo>
                    <a:pt x="136" y="138"/>
                  </a:lnTo>
                  <a:lnTo>
                    <a:pt x="136" y="134"/>
                  </a:lnTo>
                  <a:lnTo>
                    <a:pt x="136" y="134"/>
                  </a:lnTo>
                  <a:lnTo>
                    <a:pt x="134" y="130"/>
                  </a:lnTo>
                  <a:lnTo>
                    <a:pt x="132" y="127"/>
                  </a:lnTo>
                  <a:lnTo>
                    <a:pt x="132" y="127"/>
                  </a:lnTo>
                  <a:lnTo>
                    <a:pt x="130" y="125"/>
                  </a:lnTo>
                  <a:lnTo>
                    <a:pt x="128" y="123"/>
                  </a:lnTo>
                  <a:lnTo>
                    <a:pt x="128" y="123"/>
                  </a:lnTo>
                  <a:lnTo>
                    <a:pt x="130" y="119"/>
                  </a:lnTo>
                  <a:lnTo>
                    <a:pt x="132" y="117"/>
                  </a:lnTo>
                  <a:lnTo>
                    <a:pt x="132" y="117"/>
                  </a:lnTo>
                  <a:lnTo>
                    <a:pt x="128" y="115"/>
                  </a:lnTo>
                  <a:lnTo>
                    <a:pt x="127" y="112"/>
                  </a:lnTo>
                  <a:lnTo>
                    <a:pt x="127" y="112"/>
                  </a:lnTo>
                  <a:lnTo>
                    <a:pt x="125" y="110"/>
                  </a:lnTo>
                  <a:lnTo>
                    <a:pt x="123" y="106"/>
                  </a:lnTo>
                  <a:lnTo>
                    <a:pt x="123" y="106"/>
                  </a:lnTo>
                  <a:lnTo>
                    <a:pt x="121" y="99"/>
                  </a:lnTo>
                  <a:lnTo>
                    <a:pt x="121" y="99"/>
                  </a:lnTo>
                  <a:lnTo>
                    <a:pt x="121" y="86"/>
                  </a:lnTo>
                  <a:lnTo>
                    <a:pt x="121" y="86"/>
                  </a:lnTo>
                  <a:lnTo>
                    <a:pt x="123" y="80"/>
                  </a:lnTo>
                  <a:lnTo>
                    <a:pt x="123" y="76"/>
                  </a:lnTo>
                  <a:lnTo>
                    <a:pt x="123" y="76"/>
                  </a:lnTo>
                  <a:lnTo>
                    <a:pt x="123" y="73"/>
                  </a:lnTo>
                  <a:lnTo>
                    <a:pt x="121" y="71"/>
                  </a:lnTo>
                  <a:lnTo>
                    <a:pt x="121" y="71"/>
                  </a:lnTo>
                  <a:lnTo>
                    <a:pt x="123" y="65"/>
                  </a:lnTo>
                  <a:lnTo>
                    <a:pt x="123" y="61"/>
                  </a:lnTo>
                  <a:lnTo>
                    <a:pt x="123" y="61"/>
                  </a:lnTo>
                  <a:lnTo>
                    <a:pt x="125" y="54"/>
                  </a:lnTo>
                  <a:lnTo>
                    <a:pt x="125" y="54"/>
                  </a:lnTo>
                  <a:lnTo>
                    <a:pt x="127" y="52"/>
                  </a:lnTo>
                  <a:lnTo>
                    <a:pt x="130" y="48"/>
                  </a:lnTo>
                  <a:lnTo>
                    <a:pt x="138" y="45"/>
                  </a:lnTo>
                  <a:lnTo>
                    <a:pt x="138" y="45"/>
                  </a:lnTo>
                  <a:lnTo>
                    <a:pt x="147" y="35"/>
                  </a:lnTo>
                  <a:lnTo>
                    <a:pt x="147" y="35"/>
                  </a:lnTo>
                  <a:lnTo>
                    <a:pt x="151" y="34"/>
                  </a:lnTo>
                  <a:lnTo>
                    <a:pt x="156" y="34"/>
                  </a:lnTo>
                  <a:lnTo>
                    <a:pt x="156" y="34"/>
                  </a:lnTo>
                  <a:lnTo>
                    <a:pt x="162" y="32"/>
                  </a:lnTo>
                  <a:lnTo>
                    <a:pt x="169" y="30"/>
                  </a:lnTo>
                  <a:lnTo>
                    <a:pt x="169" y="30"/>
                  </a:lnTo>
                  <a:lnTo>
                    <a:pt x="171" y="30"/>
                  </a:lnTo>
                  <a:lnTo>
                    <a:pt x="175" y="32"/>
                  </a:lnTo>
                  <a:lnTo>
                    <a:pt x="180" y="32"/>
                  </a:lnTo>
                  <a:lnTo>
                    <a:pt x="180" y="32"/>
                  </a:lnTo>
                  <a:lnTo>
                    <a:pt x="182" y="34"/>
                  </a:lnTo>
                  <a:lnTo>
                    <a:pt x="184" y="34"/>
                  </a:lnTo>
                  <a:lnTo>
                    <a:pt x="188" y="39"/>
                  </a:lnTo>
                  <a:lnTo>
                    <a:pt x="188" y="39"/>
                  </a:lnTo>
                  <a:lnTo>
                    <a:pt x="192" y="39"/>
                  </a:lnTo>
                  <a:lnTo>
                    <a:pt x="201" y="43"/>
                  </a:lnTo>
                  <a:lnTo>
                    <a:pt x="201" y="43"/>
                  </a:lnTo>
                  <a:lnTo>
                    <a:pt x="205" y="47"/>
                  </a:lnTo>
                  <a:lnTo>
                    <a:pt x="207" y="50"/>
                  </a:lnTo>
                  <a:lnTo>
                    <a:pt x="208" y="56"/>
                  </a:lnTo>
                  <a:lnTo>
                    <a:pt x="208" y="56"/>
                  </a:lnTo>
                  <a:lnTo>
                    <a:pt x="210" y="58"/>
                  </a:lnTo>
                  <a:lnTo>
                    <a:pt x="214" y="61"/>
                  </a:lnTo>
                  <a:lnTo>
                    <a:pt x="214" y="61"/>
                  </a:lnTo>
                  <a:lnTo>
                    <a:pt x="216" y="67"/>
                  </a:lnTo>
                  <a:lnTo>
                    <a:pt x="218" y="73"/>
                  </a:lnTo>
                  <a:lnTo>
                    <a:pt x="218" y="73"/>
                  </a:lnTo>
                  <a:lnTo>
                    <a:pt x="218" y="88"/>
                  </a:lnTo>
                  <a:lnTo>
                    <a:pt x="218" y="88"/>
                  </a:lnTo>
                  <a:lnTo>
                    <a:pt x="214" y="99"/>
                  </a:lnTo>
                  <a:lnTo>
                    <a:pt x="214" y="99"/>
                  </a:lnTo>
                  <a:lnTo>
                    <a:pt x="214" y="108"/>
                  </a:lnTo>
                  <a:lnTo>
                    <a:pt x="214" y="108"/>
                  </a:lnTo>
                  <a:lnTo>
                    <a:pt x="212" y="112"/>
                  </a:lnTo>
                  <a:lnTo>
                    <a:pt x="210" y="115"/>
                  </a:lnTo>
                  <a:lnTo>
                    <a:pt x="207" y="117"/>
                  </a:lnTo>
                  <a:lnTo>
                    <a:pt x="207" y="117"/>
                  </a:lnTo>
                  <a:lnTo>
                    <a:pt x="205" y="121"/>
                  </a:lnTo>
                  <a:lnTo>
                    <a:pt x="203" y="123"/>
                  </a:lnTo>
                  <a:lnTo>
                    <a:pt x="199" y="125"/>
                  </a:lnTo>
                  <a:lnTo>
                    <a:pt x="199" y="125"/>
                  </a:lnTo>
                  <a:lnTo>
                    <a:pt x="199" y="130"/>
                  </a:lnTo>
                  <a:lnTo>
                    <a:pt x="197" y="132"/>
                  </a:lnTo>
                  <a:lnTo>
                    <a:pt x="193" y="134"/>
                  </a:lnTo>
                  <a:lnTo>
                    <a:pt x="193" y="134"/>
                  </a:lnTo>
                  <a:lnTo>
                    <a:pt x="190" y="138"/>
                  </a:lnTo>
                  <a:lnTo>
                    <a:pt x="186" y="140"/>
                  </a:lnTo>
                  <a:lnTo>
                    <a:pt x="186" y="143"/>
                  </a:lnTo>
                  <a:lnTo>
                    <a:pt x="186" y="143"/>
                  </a:lnTo>
                  <a:lnTo>
                    <a:pt x="195" y="149"/>
                  </a:lnTo>
                  <a:lnTo>
                    <a:pt x="195" y="149"/>
                  </a:lnTo>
                  <a:lnTo>
                    <a:pt x="199" y="149"/>
                  </a:lnTo>
                  <a:lnTo>
                    <a:pt x="205" y="149"/>
                  </a:lnTo>
                  <a:lnTo>
                    <a:pt x="205" y="149"/>
                  </a:lnTo>
                  <a:lnTo>
                    <a:pt x="229" y="158"/>
                  </a:lnTo>
                  <a:lnTo>
                    <a:pt x="229" y="158"/>
                  </a:lnTo>
                  <a:lnTo>
                    <a:pt x="244" y="158"/>
                  </a:lnTo>
                  <a:lnTo>
                    <a:pt x="244" y="158"/>
                  </a:lnTo>
                  <a:lnTo>
                    <a:pt x="246" y="160"/>
                  </a:lnTo>
                  <a:lnTo>
                    <a:pt x="249" y="164"/>
                  </a:lnTo>
                  <a:lnTo>
                    <a:pt x="255" y="169"/>
                  </a:lnTo>
                  <a:lnTo>
                    <a:pt x="255" y="169"/>
                  </a:lnTo>
                  <a:lnTo>
                    <a:pt x="257" y="177"/>
                  </a:lnTo>
                  <a:lnTo>
                    <a:pt x="257" y="177"/>
                  </a:lnTo>
                  <a:lnTo>
                    <a:pt x="260" y="154"/>
                  </a:lnTo>
                  <a:lnTo>
                    <a:pt x="260" y="154"/>
                  </a:lnTo>
                  <a:lnTo>
                    <a:pt x="262" y="143"/>
                  </a:lnTo>
                  <a:lnTo>
                    <a:pt x="266" y="138"/>
                  </a:lnTo>
                  <a:lnTo>
                    <a:pt x="268" y="134"/>
                  </a:lnTo>
                  <a:lnTo>
                    <a:pt x="268" y="134"/>
                  </a:lnTo>
                  <a:lnTo>
                    <a:pt x="279" y="130"/>
                  </a:lnTo>
                  <a:lnTo>
                    <a:pt x="294" y="127"/>
                  </a:lnTo>
                  <a:lnTo>
                    <a:pt x="294" y="127"/>
                  </a:lnTo>
                  <a:lnTo>
                    <a:pt x="311" y="127"/>
                  </a:lnTo>
                  <a:lnTo>
                    <a:pt x="320" y="127"/>
                  </a:lnTo>
                  <a:lnTo>
                    <a:pt x="320" y="127"/>
                  </a:lnTo>
                  <a:lnTo>
                    <a:pt x="324" y="123"/>
                  </a:lnTo>
                  <a:lnTo>
                    <a:pt x="327" y="117"/>
                  </a:lnTo>
                  <a:lnTo>
                    <a:pt x="327" y="117"/>
                  </a:lnTo>
                  <a:lnTo>
                    <a:pt x="326" y="108"/>
                  </a:lnTo>
                  <a:lnTo>
                    <a:pt x="326" y="108"/>
                  </a:lnTo>
                  <a:lnTo>
                    <a:pt x="324" y="104"/>
                  </a:lnTo>
                  <a:lnTo>
                    <a:pt x="322" y="101"/>
                  </a:lnTo>
                  <a:lnTo>
                    <a:pt x="322" y="95"/>
                  </a:lnTo>
                  <a:lnTo>
                    <a:pt x="322" y="95"/>
                  </a:lnTo>
                  <a:lnTo>
                    <a:pt x="318" y="95"/>
                  </a:lnTo>
                  <a:lnTo>
                    <a:pt x="316" y="93"/>
                  </a:lnTo>
                  <a:lnTo>
                    <a:pt x="316" y="93"/>
                  </a:lnTo>
                  <a:lnTo>
                    <a:pt x="314" y="88"/>
                  </a:lnTo>
                  <a:lnTo>
                    <a:pt x="313" y="80"/>
                  </a:lnTo>
                  <a:lnTo>
                    <a:pt x="313" y="80"/>
                  </a:lnTo>
                  <a:lnTo>
                    <a:pt x="309" y="76"/>
                  </a:lnTo>
                  <a:lnTo>
                    <a:pt x="309" y="76"/>
                  </a:lnTo>
                  <a:lnTo>
                    <a:pt x="303" y="69"/>
                  </a:lnTo>
                  <a:lnTo>
                    <a:pt x="303" y="69"/>
                  </a:lnTo>
                  <a:lnTo>
                    <a:pt x="301" y="65"/>
                  </a:lnTo>
                  <a:lnTo>
                    <a:pt x="300" y="60"/>
                  </a:lnTo>
                  <a:lnTo>
                    <a:pt x="300" y="60"/>
                  </a:lnTo>
                  <a:lnTo>
                    <a:pt x="300" y="47"/>
                  </a:lnTo>
                  <a:lnTo>
                    <a:pt x="300" y="47"/>
                  </a:lnTo>
                  <a:lnTo>
                    <a:pt x="301" y="37"/>
                  </a:lnTo>
                  <a:lnTo>
                    <a:pt x="303" y="32"/>
                  </a:lnTo>
                  <a:lnTo>
                    <a:pt x="303" y="32"/>
                  </a:lnTo>
                  <a:lnTo>
                    <a:pt x="303" y="28"/>
                  </a:lnTo>
                  <a:lnTo>
                    <a:pt x="305" y="22"/>
                  </a:lnTo>
                  <a:lnTo>
                    <a:pt x="305" y="22"/>
                  </a:lnTo>
                  <a:lnTo>
                    <a:pt x="311" y="19"/>
                  </a:lnTo>
                  <a:lnTo>
                    <a:pt x="318" y="15"/>
                  </a:lnTo>
                  <a:lnTo>
                    <a:pt x="318" y="15"/>
                  </a:lnTo>
                  <a:lnTo>
                    <a:pt x="322" y="9"/>
                  </a:lnTo>
                  <a:lnTo>
                    <a:pt x="327" y="6"/>
                  </a:lnTo>
                  <a:lnTo>
                    <a:pt x="327" y="6"/>
                  </a:lnTo>
                  <a:lnTo>
                    <a:pt x="340" y="2"/>
                  </a:lnTo>
                  <a:lnTo>
                    <a:pt x="340" y="2"/>
                  </a:lnTo>
                  <a:lnTo>
                    <a:pt x="350" y="0"/>
                  </a:lnTo>
                  <a:lnTo>
                    <a:pt x="357" y="0"/>
                  </a:lnTo>
                  <a:lnTo>
                    <a:pt x="357" y="0"/>
                  </a:lnTo>
                  <a:lnTo>
                    <a:pt x="367" y="2"/>
                  </a:lnTo>
                  <a:lnTo>
                    <a:pt x="376" y="8"/>
                  </a:lnTo>
                  <a:lnTo>
                    <a:pt x="376" y="8"/>
                  </a:lnTo>
                  <a:lnTo>
                    <a:pt x="381" y="11"/>
                  </a:lnTo>
                  <a:lnTo>
                    <a:pt x="389" y="17"/>
                  </a:lnTo>
                  <a:lnTo>
                    <a:pt x="389" y="17"/>
                  </a:lnTo>
                  <a:lnTo>
                    <a:pt x="391" y="21"/>
                  </a:lnTo>
                  <a:lnTo>
                    <a:pt x="393" y="24"/>
                  </a:lnTo>
                  <a:lnTo>
                    <a:pt x="394" y="34"/>
                  </a:lnTo>
                  <a:lnTo>
                    <a:pt x="394" y="34"/>
                  </a:lnTo>
                  <a:lnTo>
                    <a:pt x="396" y="41"/>
                  </a:lnTo>
                  <a:lnTo>
                    <a:pt x="398" y="50"/>
                  </a:lnTo>
                  <a:lnTo>
                    <a:pt x="398" y="50"/>
                  </a:lnTo>
                  <a:lnTo>
                    <a:pt x="400" y="54"/>
                  </a:lnTo>
                  <a:lnTo>
                    <a:pt x="402" y="58"/>
                  </a:lnTo>
                  <a:lnTo>
                    <a:pt x="402" y="58"/>
                  </a:lnTo>
                  <a:lnTo>
                    <a:pt x="402" y="69"/>
                  </a:lnTo>
                  <a:lnTo>
                    <a:pt x="402" y="69"/>
                  </a:lnTo>
                  <a:lnTo>
                    <a:pt x="404" y="74"/>
                  </a:lnTo>
                  <a:lnTo>
                    <a:pt x="402" y="80"/>
                  </a:lnTo>
                  <a:lnTo>
                    <a:pt x="402" y="80"/>
                  </a:lnTo>
                  <a:lnTo>
                    <a:pt x="400" y="84"/>
                  </a:lnTo>
                  <a:lnTo>
                    <a:pt x="398" y="88"/>
                  </a:lnTo>
                  <a:lnTo>
                    <a:pt x="398" y="88"/>
                  </a:lnTo>
                  <a:lnTo>
                    <a:pt x="396" y="91"/>
                  </a:lnTo>
                  <a:lnTo>
                    <a:pt x="393" y="95"/>
                  </a:lnTo>
                  <a:lnTo>
                    <a:pt x="393" y="95"/>
                  </a:lnTo>
                  <a:lnTo>
                    <a:pt x="387" y="97"/>
                  </a:lnTo>
                  <a:lnTo>
                    <a:pt x="387" y="97"/>
                  </a:lnTo>
                  <a:lnTo>
                    <a:pt x="387" y="99"/>
                  </a:lnTo>
                  <a:lnTo>
                    <a:pt x="385" y="102"/>
                  </a:lnTo>
                  <a:lnTo>
                    <a:pt x="385" y="102"/>
                  </a:lnTo>
                  <a:lnTo>
                    <a:pt x="381" y="104"/>
                  </a:lnTo>
                  <a:lnTo>
                    <a:pt x="380" y="108"/>
                  </a:lnTo>
                  <a:lnTo>
                    <a:pt x="380" y="108"/>
                  </a:lnTo>
                  <a:lnTo>
                    <a:pt x="376" y="110"/>
                  </a:lnTo>
                  <a:lnTo>
                    <a:pt x="376" y="110"/>
                  </a:lnTo>
                  <a:lnTo>
                    <a:pt x="376" y="119"/>
                  </a:lnTo>
                  <a:lnTo>
                    <a:pt x="376" y="119"/>
                  </a:lnTo>
                  <a:lnTo>
                    <a:pt x="378" y="127"/>
                  </a:lnTo>
                  <a:lnTo>
                    <a:pt x="378" y="127"/>
                  </a:lnTo>
                  <a:lnTo>
                    <a:pt x="381" y="128"/>
                  </a:lnTo>
                  <a:lnTo>
                    <a:pt x="389" y="132"/>
                  </a:lnTo>
                  <a:lnTo>
                    <a:pt x="389" y="132"/>
                  </a:lnTo>
                  <a:lnTo>
                    <a:pt x="411" y="140"/>
                  </a:lnTo>
                  <a:lnTo>
                    <a:pt x="428" y="147"/>
                  </a:lnTo>
                  <a:lnTo>
                    <a:pt x="437" y="151"/>
                  </a:lnTo>
                  <a:lnTo>
                    <a:pt x="443" y="154"/>
                  </a:lnTo>
                  <a:lnTo>
                    <a:pt x="443" y="154"/>
                  </a:lnTo>
                  <a:lnTo>
                    <a:pt x="445" y="158"/>
                  </a:lnTo>
                  <a:lnTo>
                    <a:pt x="447" y="162"/>
                  </a:lnTo>
                  <a:lnTo>
                    <a:pt x="448" y="171"/>
                  </a:lnTo>
                  <a:lnTo>
                    <a:pt x="448" y="171"/>
                  </a:lnTo>
                  <a:lnTo>
                    <a:pt x="448" y="181"/>
                  </a:lnTo>
                  <a:lnTo>
                    <a:pt x="450" y="188"/>
                  </a:lnTo>
                  <a:lnTo>
                    <a:pt x="450" y="188"/>
                  </a:lnTo>
                  <a:lnTo>
                    <a:pt x="467" y="229"/>
                  </a:lnTo>
                  <a:lnTo>
                    <a:pt x="467" y="229"/>
                  </a:lnTo>
                  <a:lnTo>
                    <a:pt x="476" y="246"/>
                  </a:lnTo>
                  <a:lnTo>
                    <a:pt x="486" y="261"/>
                  </a:lnTo>
                  <a:lnTo>
                    <a:pt x="486" y="261"/>
                  </a:lnTo>
                  <a:lnTo>
                    <a:pt x="487" y="264"/>
                  </a:lnTo>
                  <a:lnTo>
                    <a:pt x="493" y="268"/>
                  </a:lnTo>
                  <a:lnTo>
                    <a:pt x="493" y="268"/>
                  </a:lnTo>
                  <a:lnTo>
                    <a:pt x="497" y="277"/>
                  </a:lnTo>
                  <a:lnTo>
                    <a:pt x="497" y="277"/>
                  </a:lnTo>
                  <a:lnTo>
                    <a:pt x="497" y="279"/>
                  </a:lnTo>
                  <a:lnTo>
                    <a:pt x="497" y="279"/>
                  </a:lnTo>
                  <a:lnTo>
                    <a:pt x="497" y="279"/>
                  </a:lnTo>
                  <a:lnTo>
                    <a:pt x="495" y="288"/>
                  </a:lnTo>
                  <a:lnTo>
                    <a:pt x="495" y="288"/>
                  </a:lnTo>
                  <a:lnTo>
                    <a:pt x="497" y="298"/>
                  </a:lnTo>
                  <a:lnTo>
                    <a:pt x="497" y="303"/>
                  </a:lnTo>
                  <a:lnTo>
                    <a:pt x="495" y="305"/>
                  </a:lnTo>
                  <a:lnTo>
                    <a:pt x="495" y="305"/>
                  </a:lnTo>
                  <a:lnTo>
                    <a:pt x="493" y="316"/>
                  </a:lnTo>
                  <a:lnTo>
                    <a:pt x="487" y="331"/>
                  </a:lnTo>
                  <a:lnTo>
                    <a:pt x="487" y="331"/>
                  </a:lnTo>
                  <a:lnTo>
                    <a:pt x="487" y="335"/>
                  </a:lnTo>
                  <a:lnTo>
                    <a:pt x="487" y="335"/>
                  </a:lnTo>
                  <a:lnTo>
                    <a:pt x="487" y="342"/>
                  </a:lnTo>
                  <a:lnTo>
                    <a:pt x="487" y="342"/>
                  </a:lnTo>
                  <a:lnTo>
                    <a:pt x="487" y="350"/>
                  </a:lnTo>
                  <a:lnTo>
                    <a:pt x="487" y="350"/>
                  </a:lnTo>
                  <a:lnTo>
                    <a:pt x="487" y="354"/>
                  </a:lnTo>
                  <a:lnTo>
                    <a:pt x="487" y="354"/>
                  </a:lnTo>
                  <a:lnTo>
                    <a:pt x="487" y="361"/>
                  </a:lnTo>
                  <a:lnTo>
                    <a:pt x="487" y="365"/>
                  </a:lnTo>
                  <a:lnTo>
                    <a:pt x="489" y="367"/>
                  </a:lnTo>
                  <a:lnTo>
                    <a:pt x="489" y="367"/>
                  </a:lnTo>
                  <a:lnTo>
                    <a:pt x="493" y="368"/>
                  </a:lnTo>
                  <a:lnTo>
                    <a:pt x="495" y="370"/>
                  </a:lnTo>
                  <a:lnTo>
                    <a:pt x="493" y="372"/>
                  </a:lnTo>
                  <a:lnTo>
                    <a:pt x="493" y="372"/>
                  </a:lnTo>
                  <a:lnTo>
                    <a:pt x="495" y="376"/>
                  </a:lnTo>
                  <a:lnTo>
                    <a:pt x="497" y="378"/>
                  </a:lnTo>
                  <a:lnTo>
                    <a:pt x="497" y="380"/>
                  </a:lnTo>
                  <a:lnTo>
                    <a:pt x="497" y="380"/>
                  </a:lnTo>
                  <a:lnTo>
                    <a:pt x="491" y="385"/>
                  </a:lnTo>
                  <a:lnTo>
                    <a:pt x="487" y="391"/>
                  </a:lnTo>
                  <a:lnTo>
                    <a:pt x="487" y="391"/>
                  </a:lnTo>
                  <a:lnTo>
                    <a:pt x="487" y="393"/>
                  </a:lnTo>
                  <a:lnTo>
                    <a:pt x="486" y="394"/>
                  </a:lnTo>
                  <a:lnTo>
                    <a:pt x="486" y="394"/>
                  </a:lnTo>
                  <a:lnTo>
                    <a:pt x="476" y="406"/>
                  </a:lnTo>
                  <a:lnTo>
                    <a:pt x="476" y="406"/>
                  </a:lnTo>
                  <a:lnTo>
                    <a:pt x="474" y="408"/>
                  </a:lnTo>
                  <a:lnTo>
                    <a:pt x="474" y="408"/>
                  </a:lnTo>
                  <a:lnTo>
                    <a:pt x="473" y="456"/>
                  </a:lnTo>
                  <a:lnTo>
                    <a:pt x="473" y="456"/>
                  </a:lnTo>
                  <a:lnTo>
                    <a:pt x="471" y="486"/>
                  </a:lnTo>
                  <a:lnTo>
                    <a:pt x="471" y="502"/>
                  </a:lnTo>
                  <a:lnTo>
                    <a:pt x="471" y="502"/>
                  </a:lnTo>
                  <a:lnTo>
                    <a:pt x="471" y="504"/>
                  </a:lnTo>
                  <a:lnTo>
                    <a:pt x="471" y="506"/>
                  </a:lnTo>
                  <a:lnTo>
                    <a:pt x="471" y="506"/>
                  </a:lnTo>
                  <a:lnTo>
                    <a:pt x="471" y="512"/>
                  </a:lnTo>
                  <a:lnTo>
                    <a:pt x="471" y="512"/>
                  </a:lnTo>
                  <a:lnTo>
                    <a:pt x="467" y="556"/>
                  </a:lnTo>
                  <a:lnTo>
                    <a:pt x="467" y="556"/>
                  </a:lnTo>
                  <a:lnTo>
                    <a:pt x="465" y="603"/>
                  </a:lnTo>
                  <a:lnTo>
                    <a:pt x="465" y="603"/>
                  </a:lnTo>
                  <a:lnTo>
                    <a:pt x="465" y="608"/>
                  </a:lnTo>
                  <a:lnTo>
                    <a:pt x="465" y="608"/>
                  </a:lnTo>
                  <a:lnTo>
                    <a:pt x="465" y="610"/>
                  </a:lnTo>
                  <a:lnTo>
                    <a:pt x="465" y="612"/>
                  </a:lnTo>
                  <a:lnTo>
                    <a:pt x="465" y="612"/>
                  </a:lnTo>
                  <a:lnTo>
                    <a:pt x="461" y="657"/>
                  </a:lnTo>
                  <a:lnTo>
                    <a:pt x="461" y="657"/>
                  </a:lnTo>
                  <a:lnTo>
                    <a:pt x="460" y="700"/>
                  </a:lnTo>
                  <a:lnTo>
                    <a:pt x="460" y="700"/>
                  </a:lnTo>
                  <a:lnTo>
                    <a:pt x="458" y="703"/>
                  </a:lnTo>
                  <a:lnTo>
                    <a:pt x="458" y="705"/>
                  </a:lnTo>
                  <a:lnTo>
                    <a:pt x="458" y="705"/>
                  </a:lnTo>
                  <a:lnTo>
                    <a:pt x="458" y="709"/>
                  </a:lnTo>
                  <a:lnTo>
                    <a:pt x="458" y="709"/>
                  </a:lnTo>
                  <a:lnTo>
                    <a:pt x="456" y="750"/>
                  </a:lnTo>
                  <a:lnTo>
                    <a:pt x="456" y="750"/>
                  </a:lnTo>
                  <a:lnTo>
                    <a:pt x="454" y="789"/>
                  </a:lnTo>
                  <a:lnTo>
                    <a:pt x="454" y="789"/>
                  </a:lnTo>
                  <a:lnTo>
                    <a:pt x="454" y="789"/>
                  </a:lnTo>
                  <a:lnTo>
                    <a:pt x="454" y="791"/>
                  </a:lnTo>
                  <a:lnTo>
                    <a:pt x="454" y="791"/>
                  </a:lnTo>
                  <a:lnTo>
                    <a:pt x="454" y="800"/>
                  </a:lnTo>
                  <a:lnTo>
                    <a:pt x="454" y="800"/>
                  </a:lnTo>
                  <a:lnTo>
                    <a:pt x="452" y="802"/>
                  </a:lnTo>
                  <a:lnTo>
                    <a:pt x="447" y="804"/>
                  </a:lnTo>
                  <a:lnTo>
                    <a:pt x="447" y="804"/>
                  </a:lnTo>
                  <a:lnTo>
                    <a:pt x="443" y="802"/>
                  </a:lnTo>
                  <a:lnTo>
                    <a:pt x="443" y="800"/>
                  </a:lnTo>
                  <a:lnTo>
                    <a:pt x="443" y="800"/>
                  </a:lnTo>
                  <a:lnTo>
                    <a:pt x="443" y="791"/>
                  </a:lnTo>
                  <a:lnTo>
                    <a:pt x="443" y="791"/>
                  </a:lnTo>
                  <a:lnTo>
                    <a:pt x="443" y="789"/>
                  </a:lnTo>
                  <a:lnTo>
                    <a:pt x="443" y="789"/>
                  </a:lnTo>
                  <a:lnTo>
                    <a:pt x="445" y="748"/>
                  </a:lnTo>
                  <a:lnTo>
                    <a:pt x="445" y="748"/>
                  </a:lnTo>
                  <a:lnTo>
                    <a:pt x="447" y="709"/>
                  </a:lnTo>
                  <a:lnTo>
                    <a:pt x="447" y="709"/>
                  </a:lnTo>
                  <a:lnTo>
                    <a:pt x="447" y="705"/>
                  </a:lnTo>
                  <a:lnTo>
                    <a:pt x="447" y="705"/>
                  </a:lnTo>
                  <a:lnTo>
                    <a:pt x="447" y="700"/>
                  </a:lnTo>
                  <a:lnTo>
                    <a:pt x="447" y="700"/>
                  </a:lnTo>
                  <a:lnTo>
                    <a:pt x="450" y="657"/>
                  </a:lnTo>
                  <a:lnTo>
                    <a:pt x="450" y="657"/>
                  </a:lnTo>
                  <a:lnTo>
                    <a:pt x="452" y="610"/>
                  </a:lnTo>
                  <a:lnTo>
                    <a:pt x="452" y="610"/>
                  </a:lnTo>
                  <a:lnTo>
                    <a:pt x="454" y="608"/>
                  </a:lnTo>
                  <a:lnTo>
                    <a:pt x="454" y="607"/>
                  </a:lnTo>
                  <a:lnTo>
                    <a:pt x="454" y="607"/>
                  </a:lnTo>
                  <a:lnTo>
                    <a:pt x="454" y="603"/>
                  </a:lnTo>
                  <a:lnTo>
                    <a:pt x="454" y="603"/>
                  </a:lnTo>
                  <a:lnTo>
                    <a:pt x="456" y="556"/>
                  </a:lnTo>
                  <a:lnTo>
                    <a:pt x="456" y="556"/>
                  </a:lnTo>
                  <a:lnTo>
                    <a:pt x="458" y="510"/>
                  </a:lnTo>
                  <a:lnTo>
                    <a:pt x="458" y="510"/>
                  </a:lnTo>
                  <a:lnTo>
                    <a:pt x="460" y="506"/>
                  </a:lnTo>
                  <a:lnTo>
                    <a:pt x="460" y="506"/>
                  </a:lnTo>
                  <a:lnTo>
                    <a:pt x="460" y="502"/>
                  </a:lnTo>
                  <a:lnTo>
                    <a:pt x="460" y="502"/>
                  </a:lnTo>
                  <a:lnTo>
                    <a:pt x="461" y="456"/>
                  </a:lnTo>
                  <a:lnTo>
                    <a:pt x="461" y="456"/>
                  </a:lnTo>
                  <a:lnTo>
                    <a:pt x="463" y="415"/>
                  </a:lnTo>
                  <a:lnTo>
                    <a:pt x="463" y="415"/>
                  </a:lnTo>
                  <a:lnTo>
                    <a:pt x="463" y="413"/>
                  </a:lnTo>
                  <a:lnTo>
                    <a:pt x="461" y="411"/>
                  </a:lnTo>
                  <a:lnTo>
                    <a:pt x="461" y="411"/>
                  </a:lnTo>
                  <a:lnTo>
                    <a:pt x="463" y="406"/>
                  </a:lnTo>
                  <a:lnTo>
                    <a:pt x="463" y="404"/>
                  </a:lnTo>
                  <a:lnTo>
                    <a:pt x="465" y="394"/>
                  </a:lnTo>
                  <a:lnTo>
                    <a:pt x="465" y="394"/>
                  </a:lnTo>
                  <a:lnTo>
                    <a:pt x="458" y="396"/>
                  </a:lnTo>
                  <a:lnTo>
                    <a:pt x="458" y="396"/>
                  </a:lnTo>
                  <a:lnTo>
                    <a:pt x="454" y="396"/>
                  </a:lnTo>
                  <a:lnTo>
                    <a:pt x="452" y="394"/>
                  </a:lnTo>
                  <a:lnTo>
                    <a:pt x="454" y="391"/>
                  </a:lnTo>
                  <a:lnTo>
                    <a:pt x="454" y="391"/>
                  </a:lnTo>
                  <a:lnTo>
                    <a:pt x="456" y="389"/>
                  </a:lnTo>
                  <a:lnTo>
                    <a:pt x="456" y="385"/>
                  </a:lnTo>
                  <a:lnTo>
                    <a:pt x="456" y="385"/>
                  </a:lnTo>
                  <a:lnTo>
                    <a:pt x="456" y="374"/>
                  </a:lnTo>
                  <a:lnTo>
                    <a:pt x="456" y="374"/>
                  </a:lnTo>
                  <a:lnTo>
                    <a:pt x="458" y="355"/>
                  </a:lnTo>
                  <a:lnTo>
                    <a:pt x="458" y="355"/>
                  </a:lnTo>
                  <a:lnTo>
                    <a:pt x="460" y="350"/>
                  </a:lnTo>
                  <a:lnTo>
                    <a:pt x="460" y="350"/>
                  </a:lnTo>
                  <a:lnTo>
                    <a:pt x="460" y="348"/>
                  </a:lnTo>
                  <a:lnTo>
                    <a:pt x="460" y="346"/>
                  </a:lnTo>
                  <a:lnTo>
                    <a:pt x="460" y="346"/>
                  </a:lnTo>
                  <a:lnTo>
                    <a:pt x="461" y="337"/>
                  </a:lnTo>
                  <a:lnTo>
                    <a:pt x="461" y="337"/>
                  </a:lnTo>
                  <a:lnTo>
                    <a:pt x="463" y="329"/>
                  </a:lnTo>
                  <a:lnTo>
                    <a:pt x="463" y="329"/>
                  </a:lnTo>
                  <a:lnTo>
                    <a:pt x="463" y="326"/>
                  </a:lnTo>
                  <a:lnTo>
                    <a:pt x="465" y="324"/>
                  </a:lnTo>
                  <a:lnTo>
                    <a:pt x="465" y="324"/>
                  </a:lnTo>
                  <a:lnTo>
                    <a:pt x="465" y="294"/>
                  </a:lnTo>
                  <a:lnTo>
                    <a:pt x="463" y="292"/>
                  </a:lnTo>
                  <a:lnTo>
                    <a:pt x="463" y="292"/>
                  </a:lnTo>
                  <a:lnTo>
                    <a:pt x="458" y="294"/>
                  </a:lnTo>
                  <a:lnTo>
                    <a:pt x="458" y="294"/>
                  </a:lnTo>
                  <a:lnTo>
                    <a:pt x="452" y="294"/>
                  </a:lnTo>
                  <a:lnTo>
                    <a:pt x="448" y="294"/>
                  </a:lnTo>
                  <a:lnTo>
                    <a:pt x="448" y="294"/>
                  </a:lnTo>
                  <a:lnTo>
                    <a:pt x="447" y="288"/>
                  </a:lnTo>
                  <a:lnTo>
                    <a:pt x="443" y="285"/>
                  </a:lnTo>
                  <a:lnTo>
                    <a:pt x="443" y="285"/>
                  </a:lnTo>
                  <a:lnTo>
                    <a:pt x="439" y="285"/>
                  </a:lnTo>
                  <a:lnTo>
                    <a:pt x="437" y="285"/>
                  </a:lnTo>
                  <a:lnTo>
                    <a:pt x="437" y="285"/>
                  </a:lnTo>
                  <a:lnTo>
                    <a:pt x="437" y="285"/>
                  </a:lnTo>
                  <a:lnTo>
                    <a:pt x="435" y="281"/>
                  </a:lnTo>
                  <a:lnTo>
                    <a:pt x="433" y="275"/>
                  </a:lnTo>
                  <a:lnTo>
                    <a:pt x="433" y="275"/>
                  </a:lnTo>
                  <a:lnTo>
                    <a:pt x="432" y="270"/>
                  </a:lnTo>
                  <a:lnTo>
                    <a:pt x="430" y="266"/>
                  </a:lnTo>
                  <a:lnTo>
                    <a:pt x="430" y="266"/>
                  </a:lnTo>
                  <a:lnTo>
                    <a:pt x="426" y="262"/>
                  </a:lnTo>
                  <a:lnTo>
                    <a:pt x="426" y="262"/>
                  </a:lnTo>
                  <a:lnTo>
                    <a:pt x="420" y="268"/>
                  </a:lnTo>
                  <a:lnTo>
                    <a:pt x="420" y="268"/>
                  </a:lnTo>
                  <a:lnTo>
                    <a:pt x="420" y="275"/>
                  </a:lnTo>
                  <a:lnTo>
                    <a:pt x="420" y="285"/>
                  </a:lnTo>
                  <a:lnTo>
                    <a:pt x="420" y="285"/>
                  </a:lnTo>
                  <a:lnTo>
                    <a:pt x="420" y="288"/>
                  </a:lnTo>
                  <a:lnTo>
                    <a:pt x="422" y="296"/>
                  </a:lnTo>
                  <a:lnTo>
                    <a:pt x="422" y="296"/>
                  </a:lnTo>
                  <a:lnTo>
                    <a:pt x="422" y="296"/>
                  </a:lnTo>
                  <a:lnTo>
                    <a:pt x="426" y="300"/>
                  </a:lnTo>
                  <a:lnTo>
                    <a:pt x="426" y="300"/>
                  </a:lnTo>
                  <a:lnTo>
                    <a:pt x="428" y="305"/>
                  </a:lnTo>
                  <a:lnTo>
                    <a:pt x="430" y="311"/>
                  </a:lnTo>
                  <a:lnTo>
                    <a:pt x="430" y="311"/>
                  </a:lnTo>
                  <a:lnTo>
                    <a:pt x="430" y="318"/>
                  </a:lnTo>
                  <a:lnTo>
                    <a:pt x="428" y="326"/>
                  </a:lnTo>
                  <a:lnTo>
                    <a:pt x="428" y="326"/>
                  </a:lnTo>
                  <a:lnTo>
                    <a:pt x="428" y="333"/>
                  </a:lnTo>
                  <a:lnTo>
                    <a:pt x="428" y="339"/>
                  </a:lnTo>
                  <a:lnTo>
                    <a:pt x="428" y="339"/>
                  </a:lnTo>
                  <a:lnTo>
                    <a:pt x="428" y="348"/>
                  </a:lnTo>
                  <a:lnTo>
                    <a:pt x="428" y="348"/>
                  </a:lnTo>
                  <a:lnTo>
                    <a:pt x="428" y="361"/>
                  </a:lnTo>
                  <a:lnTo>
                    <a:pt x="430" y="372"/>
                  </a:lnTo>
                  <a:lnTo>
                    <a:pt x="430" y="372"/>
                  </a:lnTo>
                  <a:lnTo>
                    <a:pt x="430" y="376"/>
                  </a:lnTo>
                  <a:lnTo>
                    <a:pt x="430" y="380"/>
                  </a:lnTo>
                  <a:lnTo>
                    <a:pt x="430" y="380"/>
                  </a:lnTo>
                  <a:lnTo>
                    <a:pt x="430" y="408"/>
                  </a:lnTo>
                  <a:lnTo>
                    <a:pt x="430" y="408"/>
                  </a:lnTo>
                  <a:lnTo>
                    <a:pt x="428" y="424"/>
                  </a:lnTo>
                  <a:lnTo>
                    <a:pt x="426" y="435"/>
                  </a:lnTo>
                  <a:lnTo>
                    <a:pt x="426" y="435"/>
                  </a:lnTo>
                  <a:lnTo>
                    <a:pt x="424" y="480"/>
                  </a:lnTo>
                  <a:lnTo>
                    <a:pt x="424" y="480"/>
                  </a:lnTo>
                  <a:lnTo>
                    <a:pt x="419" y="512"/>
                  </a:lnTo>
                  <a:lnTo>
                    <a:pt x="419" y="512"/>
                  </a:lnTo>
                  <a:lnTo>
                    <a:pt x="415" y="536"/>
                  </a:lnTo>
                  <a:lnTo>
                    <a:pt x="415" y="536"/>
                  </a:lnTo>
                  <a:lnTo>
                    <a:pt x="406" y="566"/>
                  </a:lnTo>
                  <a:lnTo>
                    <a:pt x="406" y="566"/>
                  </a:lnTo>
                  <a:lnTo>
                    <a:pt x="402" y="579"/>
                  </a:lnTo>
                  <a:lnTo>
                    <a:pt x="402" y="579"/>
                  </a:lnTo>
                  <a:lnTo>
                    <a:pt x="391" y="614"/>
                  </a:lnTo>
                  <a:lnTo>
                    <a:pt x="391" y="614"/>
                  </a:lnTo>
                  <a:lnTo>
                    <a:pt x="383" y="627"/>
                  </a:lnTo>
                  <a:lnTo>
                    <a:pt x="378" y="638"/>
                  </a:lnTo>
                  <a:lnTo>
                    <a:pt x="378" y="638"/>
                  </a:lnTo>
                  <a:lnTo>
                    <a:pt x="378" y="646"/>
                  </a:lnTo>
                  <a:lnTo>
                    <a:pt x="378" y="646"/>
                  </a:lnTo>
                  <a:lnTo>
                    <a:pt x="368" y="681"/>
                  </a:lnTo>
                  <a:lnTo>
                    <a:pt x="368" y="681"/>
                  </a:lnTo>
                  <a:lnTo>
                    <a:pt x="368" y="685"/>
                  </a:lnTo>
                  <a:lnTo>
                    <a:pt x="368" y="685"/>
                  </a:lnTo>
                  <a:lnTo>
                    <a:pt x="368" y="694"/>
                  </a:lnTo>
                  <a:lnTo>
                    <a:pt x="368" y="694"/>
                  </a:lnTo>
                  <a:lnTo>
                    <a:pt x="370" y="733"/>
                  </a:lnTo>
                  <a:lnTo>
                    <a:pt x="370" y="733"/>
                  </a:lnTo>
                  <a:lnTo>
                    <a:pt x="372" y="735"/>
                  </a:lnTo>
                  <a:lnTo>
                    <a:pt x="376" y="741"/>
                  </a:lnTo>
                  <a:lnTo>
                    <a:pt x="376" y="741"/>
                  </a:lnTo>
                  <a:lnTo>
                    <a:pt x="376" y="746"/>
                  </a:lnTo>
                  <a:lnTo>
                    <a:pt x="376" y="752"/>
                  </a:lnTo>
                  <a:lnTo>
                    <a:pt x="376" y="752"/>
                  </a:lnTo>
                  <a:lnTo>
                    <a:pt x="374" y="757"/>
                  </a:lnTo>
                  <a:lnTo>
                    <a:pt x="370" y="761"/>
                  </a:lnTo>
                  <a:lnTo>
                    <a:pt x="370" y="761"/>
                  </a:lnTo>
                  <a:lnTo>
                    <a:pt x="361" y="763"/>
                  </a:lnTo>
                  <a:lnTo>
                    <a:pt x="353" y="761"/>
                  </a:lnTo>
                  <a:lnTo>
                    <a:pt x="353" y="761"/>
                  </a:lnTo>
                  <a:lnTo>
                    <a:pt x="346" y="759"/>
                  </a:lnTo>
                  <a:lnTo>
                    <a:pt x="339" y="755"/>
                  </a:lnTo>
                  <a:lnTo>
                    <a:pt x="339" y="755"/>
                  </a:lnTo>
                  <a:lnTo>
                    <a:pt x="337" y="750"/>
                  </a:lnTo>
                  <a:lnTo>
                    <a:pt x="337" y="744"/>
                  </a:lnTo>
                  <a:lnTo>
                    <a:pt x="337" y="744"/>
                  </a:lnTo>
                  <a:lnTo>
                    <a:pt x="335" y="728"/>
                  </a:lnTo>
                  <a:lnTo>
                    <a:pt x="335" y="728"/>
                  </a:lnTo>
                  <a:lnTo>
                    <a:pt x="333" y="716"/>
                  </a:lnTo>
                  <a:lnTo>
                    <a:pt x="333" y="716"/>
                  </a:lnTo>
                  <a:lnTo>
                    <a:pt x="331" y="703"/>
                  </a:lnTo>
                  <a:lnTo>
                    <a:pt x="331" y="703"/>
                  </a:lnTo>
                  <a:lnTo>
                    <a:pt x="333" y="694"/>
                  </a:lnTo>
                  <a:lnTo>
                    <a:pt x="337" y="683"/>
                  </a:lnTo>
                  <a:lnTo>
                    <a:pt x="337" y="683"/>
                  </a:lnTo>
                  <a:lnTo>
                    <a:pt x="335" y="683"/>
                  </a:lnTo>
                  <a:lnTo>
                    <a:pt x="335" y="679"/>
                  </a:lnTo>
                  <a:lnTo>
                    <a:pt x="335" y="679"/>
                  </a:lnTo>
                  <a:lnTo>
                    <a:pt x="339" y="659"/>
                  </a:lnTo>
                  <a:lnTo>
                    <a:pt x="339" y="659"/>
                  </a:lnTo>
                  <a:lnTo>
                    <a:pt x="333" y="661"/>
                  </a:lnTo>
                  <a:lnTo>
                    <a:pt x="333" y="661"/>
                  </a:lnTo>
                  <a:lnTo>
                    <a:pt x="326" y="664"/>
                  </a:lnTo>
                  <a:lnTo>
                    <a:pt x="318" y="664"/>
                  </a:lnTo>
                  <a:lnTo>
                    <a:pt x="318" y="664"/>
                  </a:lnTo>
                  <a:lnTo>
                    <a:pt x="320" y="681"/>
                  </a:lnTo>
                  <a:lnTo>
                    <a:pt x="320" y="681"/>
                  </a:lnTo>
                  <a:lnTo>
                    <a:pt x="322" y="701"/>
                  </a:lnTo>
                  <a:lnTo>
                    <a:pt x="322" y="701"/>
                  </a:lnTo>
                  <a:lnTo>
                    <a:pt x="320" y="703"/>
                  </a:lnTo>
                  <a:lnTo>
                    <a:pt x="320" y="703"/>
                  </a:lnTo>
                  <a:lnTo>
                    <a:pt x="320" y="703"/>
                  </a:lnTo>
                  <a:lnTo>
                    <a:pt x="320" y="720"/>
                  </a:lnTo>
                  <a:lnTo>
                    <a:pt x="320" y="720"/>
                  </a:lnTo>
                  <a:lnTo>
                    <a:pt x="318" y="741"/>
                  </a:lnTo>
                  <a:lnTo>
                    <a:pt x="318" y="741"/>
                  </a:lnTo>
                  <a:lnTo>
                    <a:pt x="318" y="748"/>
                  </a:lnTo>
                  <a:lnTo>
                    <a:pt x="318" y="748"/>
                  </a:lnTo>
                  <a:lnTo>
                    <a:pt x="320" y="752"/>
                  </a:lnTo>
                  <a:lnTo>
                    <a:pt x="320" y="759"/>
                  </a:lnTo>
                  <a:lnTo>
                    <a:pt x="320" y="759"/>
                  </a:lnTo>
                  <a:lnTo>
                    <a:pt x="316" y="767"/>
                  </a:lnTo>
                  <a:lnTo>
                    <a:pt x="316" y="767"/>
                  </a:lnTo>
                  <a:lnTo>
                    <a:pt x="316" y="778"/>
                  </a:lnTo>
                  <a:lnTo>
                    <a:pt x="316" y="778"/>
                  </a:lnTo>
                  <a:lnTo>
                    <a:pt x="314" y="781"/>
                  </a:lnTo>
                  <a:lnTo>
                    <a:pt x="309" y="783"/>
                  </a:lnTo>
                  <a:lnTo>
                    <a:pt x="309" y="783"/>
                  </a:lnTo>
                  <a:lnTo>
                    <a:pt x="294" y="785"/>
                  </a:lnTo>
                  <a:lnTo>
                    <a:pt x="294" y="785"/>
                  </a:lnTo>
                  <a:lnTo>
                    <a:pt x="270" y="783"/>
                  </a:lnTo>
                  <a:lnTo>
                    <a:pt x="270" y="783"/>
                  </a:lnTo>
                  <a:lnTo>
                    <a:pt x="268" y="780"/>
                  </a:lnTo>
                  <a:lnTo>
                    <a:pt x="266" y="774"/>
                  </a:lnTo>
                  <a:lnTo>
                    <a:pt x="266" y="774"/>
                  </a:lnTo>
                  <a:lnTo>
                    <a:pt x="268" y="768"/>
                  </a:lnTo>
                  <a:lnTo>
                    <a:pt x="272" y="765"/>
                  </a:lnTo>
                  <a:lnTo>
                    <a:pt x="272" y="765"/>
                  </a:lnTo>
                  <a:lnTo>
                    <a:pt x="272" y="755"/>
                  </a:lnTo>
                  <a:lnTo>
                    <a:pt x="272" y="755"/>
                  </a:lnTo>
                  <a:lnTo>
                    <a:pt x="279" y="728"/>
                  </a:lnTo>
                  <a:lnTo>
                    <a:pt x="285" y="701"/>
                  </a:lnTo>
                  <a:lnTo>
                    <a:pt x="285" y="701"/>
                  </a:lnTo>
                  <a:lnTo>
                    <a:pt x="283" y="701"/>
                  </a:lnTo>
                  <a:lnTo>
                    <a:pt x="281" y="700"/>
                  </a:lnTo>
                  <a:lnTo>
                    <a:pt x="281" y="700"/>
                  </a:lnTo>
                  <a:lnTo>
                    <a:pt x="283" y="687"/>
                  </a:lnTo>
                  <a:lnTo>
                    <a:pt x="283" y="687"/>
                  </a:lnTo>
                  <a:lnTo>
                    <a:pt x="277" y="640"/>
                  </a:lnTo>
                  <a:lnTo>
                    <a:pt x="277" y="640"/>
                  </a:lnTo>
                  <a:lnTo>
                    <a:pt x="277" y="640"/>
                  </a:lnTo>
                  <a:lnTo>
                    <a:pt x="275" y="640"/>
                  </a:lnTo>
                  <a:lnTo>
                    <a:pt x="275" y="640"/>
                  </a:lnTo>
                  <a:lnTo>
                    <a:pt x="273" y="620"/>
                  </a:lnTo>
                  <a:lnTo>
                    <a:pt x="273" y="620"/>
                  </a:lnTo>
                  <a:lnTo>
                    <a:pt x="270" y="594"/>
                  </a:lnTo>
                  <a:lnTo>
                    <a:pt x="270" y="594"/>
                  </a:lnTo>
                  <a:lnTo>
                    <a:pt x="270" y="562"/>
                  </a:lnTo>
                  <a:lnTo>
                    <a:pt x="272" y="530"/>
                  </a:lnTo>
                  <a:lnTo>
                    <a:pt x="272" y="530"/>
                  </a:lnTo>
                  <a:lnTo>
                    <a:pt x="268" y="510"/>
                  </a:lnTo>
                  <a:lnTo>
                    <a:pt x="268" y="510"/>
                  </a:lnTo>
                  <a:lnTo>
                    <a:pt x="260" y="421"/>
                  </a:lnTo>
                  <a:lnTo>
                    <a:pt x="260" y="421"/>
                  </a:lnTo>
                  <a:lnTo>
                    <a:pt x="259" y="411"/>
                  </a:lnTo>
                  <a:lnTo>
                    <a:pt x="257" y="404"/>
                  </a:lnTo>
                  <a:lnTo>
                    <a:pt x="257" y="404"/>
                  </a:lnTo>
                  <a:lnTo>
                    <a:pt x="260" y="380"/>
                  </a:lnTo>
                  <a:lnTo>
                    <a:pt x="260" y="380"/>
                  </a:lnTo>
                  <a:lnTo>
                    <a:pt x="262" y="367"/>
                  </a:lnTo>
                  <a:lnTo>
                    <a:pt x="262" y="367"/>
                  </a:lnTo>
                  <a:lnTo>
                    <a:pt x="262" y="361"/>
                  </a:lnTo>
                  <a:lnTo>
                    <a:pt x="264" y="359"/>
                  </a:lnTo>
                  <a:lnTo>
                    <a:pt x="268" y="357"/>
                  </a:lnTo>
                  <a:lnTo>
                    <a:pt x="268" y="357"/>
                  </a:lnTo>
                  <a:lnTo>
                    <a:pt x="268" y="342"/>
                  </a:lnTo>
                  <a:lnTo>
                    <a:pt x="268" y="342"/>
                  </a:lnTo>
                  <a:lnTo>
                    <a:pt x="270" y="333"/>
                  </a:lnTo>
                  <a:lnTo>
                    <a:pt x="272" y="322"/>
                  </a:lnTo>
                  <a:lnTo>
                    <a:pt x="272" y="322"/>
                  </a:lnTo>
                  <a:lnTo>
                    <a:pt x="268" y="316"/>
                  </a:lnTo>
                  <a:lnTo>
                    <a:pt x="268" y="316"/>
                  </a:lnTo>
                  <a:lnTo>
                    <a:pt x="268" y="329"/>
                  </a:lnTo>
                  <a:lnTo>
                    <a:pt x="268" y="329"/>
                  </a:lnTo>
                  <a:lnTo>
                    <a:pt x="266" y="333"/>
                  </a:lnTo>
                  <a:lnTo>
                    <a:pt x="260" y="335"/>
                  </a:lnTo>
                  <a:lnTo>
                    <a:pt x="260" y="335"/>
                  </a:lnTo>
                  <a:lnTo>
                    <a:pt x="247" y="339"/>
                  </a:lnTo>
                  <a:lnTo>
                    <a:pt x="238" y="339"/>
                  </a:lnTo>
                  <a:lnTo>
                    <a:pt x="238" y="339"/>
                  </a:lnTo>
                  <a:lnTo>
                    <a:pt x="238" y="344"/>
                  </a:lnTo>
                  <a:lnTo>
                    <a:pt x="240" y="354"/>
                  </a:lnTo>
                  <a:lnTo>
                    <a:pt x="240" y="354"/>
                  </a:lnTo>
                  <a:lnTo>
                    <a:pt x="242" y="385"/>
                  </a:lnTo>
                  <a:lnTo>
                    <a:pt x="242" y="385"/>
                  </a:lnTo>
                  <a:lnTo>
                    <a:pt x="244" y="417"/>
                  </a:lnTo>
                  <a:lnTo>
                    <a:pt x="244" y="417"/>
                  </a:lnTo>
                  <a:lnTo>
                    <a:pt x="242" y="421"/>
                  </a:lnTo>
                  <a:lnTo>
                    <a:pt x="240" y="424"/>
                  </a:lnTo>
                  <a:lnTo>
                    <a:pt x="240" y="424"/>
                  </a:lnTo>
                  <a:lnTo>
                    <a:pt x="236" y="471"/>
                  </a:lnTo>
                  <a:lnTo>
                    <a:pt x="236" y="471"/>
                  </a:lnTo>
                  <a:lnTo>
                    <a:pt x="229" y="528"/>
                  </a:lnTo>
                  <a:lnTo>
                    <a:pt x="229" y="528"/>
                  </a:lnTo>
                  <a:lnTo>
                    <a:pt x="225" y="547"/>
                  </a:lnTo>
                  <a:lnTo>
                    <a:pt x="225" y="547"/>
                  </a:lnTo>
                  <a:lnTo>
                    <a:pt x="225" y="568"/>
                  </a:lnTo>
                  <a:lnTo>
                    <a:pt x="225" y="568"/>
                  </a:lnTo>
                  <a:lnTo>
                    <a:pt x="223" y="569"/>
                  </a:lnTo>
                  <a:lnTo>
                    <a:pt x="220" y="571"/>
                  </a:lnTo>
                  <a:lnTo>
                    <a:pt x="220" y="571"/>
                  </a:lnTo>
                  <a:lnTo>
                    <a:pt x="199" y="575"/>
                  </a:lnTo>
                  <a:lnTo>
                    <a:pt x="199" y="575"/>
                  </a:lnTo>
                  <a:lnTo>
                    <a:pt x="190" y="577"/>
                  </a:lnTo>
                  <a:lnTo>
                    <a:pt x="184" y="579"/>
                  </a:lnTo>
                  <a:lnTo>
                    <a:pt x="184" y="579"/>
                  </a:lnTo>
                  <a:lnTo>
                    <a:pt x="182" y="603"/>
                  </a:lnTo>
                  <a:lnTo>
                    <a:pt x="182" y="603"/>
                  </a:lnTo>
                  <a:lnTo>
                    <a:pt x="177" y="625"/>
                  </a:lnTo>
                  <a:lnTo>
                    <a:pt x="169" y="646"/>
                  </a:lnTo>
                  <a:lnTo>
                    <a:pt x="169" y="646"/>
                  </a:lnTo>
                  <a:lnTo>
                    <a:pt x="162" y="675"/>
                  </a:lnTo>
                  <a:lnTo>
                    <a:pt x="162" y="675"/>
                  </a:lnTo>
                  <a:lnTo>
                    <a:pt x="162" y="687"/>
                  </a:lnTo>
                  <a:lnTo>
                    <a:pt x="162" y="700"/>
                  </a:lnTo>
                  <a:lnTo>
                    <a:pt x="162" y="700"/>
                  </a:lnTo>
                  <a:lnTo>
                    <a:pt x="166" y="713"/>
                  </a:lnTo>
                  <a:lnTo>
                    <a:pt x="166" y="713"/>
                  </a:lnTo>
                  <a:lnTo>
                    <a:pt x="169" y="716"/>
                  </a:lnTo>
                  <a:lnTo>
                    <a:pt x="169" y="716"/>
                  </a:lnTo>
                  <a:lnTo>
                    <a:pt x="173" y="726"/>
                  </a:lnTo>
                  <a:lnTo>
                    <a:pt x="173" y="726"/>
                  </a:lnTo>
                  <a:lnTo>
                    <a:pt x="173" y="731"/>
                  </a:lnTo>
                  <a:lnTo>
                    <a:pt x="171" y="739"/>
                  </a:lnTo>
                  <a:lnTo>
                    <a:pt x="171" y="739"/>
                  </a:lnTo>
                  <a:lnTo>
                    <a:pt x="166" y="742"/>
                  </a:lnTo>
                  <a:lnTo>
                    <a:pt x="160" y="746"/>
                  </a:lnTo>
                  <a:lnTo>
                    <a:pt x="160" y="746"/>
                  </a:lnTo>
                  <a:lnTo>
                    <a:pt x="149" y="746"/>
                  </a:lnTo>
                  <a:lnTo>
                    <a:pt x="138" y="744"/>
                  </a:lnTo>
                  <a:lnTo>
                    <a:pt x="138" y="744"/>
                  </a:lnTo>
                  <a:lnTo>
                    <a:pt x="134" y="742"/>
                  </a:lnTo>
                  <a:lnTo>
                    <a:pt x="134" y="741"/>
                  </a:lnTo>
                  <a:lnTo>
                    <a:pt x="132" y="733"/>
                  </a:lnTo>
                  <a:lnTo>
                    <a:pt x="132" y="733"/>
                  </a:lnTo>
                  <a:lnTo>
                    <a:pt x="132" y="728"/>
                  </a:lnTo>
                  <a:lnTo>
                    <a:pt x="132" y="726"/>
                  </a:lnTo>
                  <a:lnTo>
                    <a:pt x="132" y="726"/>
                  </a:lnTo>
                  <a:lnTo>
                    <a:pt x="132" y="716"/>
                  </a:lnTo>
                  <a:lnTo>
                    <a:pt x="132" y="716"/>
                  </a:lnTo>
                  <a:lnTo>
                    <a:pt x="134" y="711"/>
                  </a:lnTo>
                  <a:lnTo>
                    <a:pt x="134" y="711"/>
                  </a:lnTo>
                  <a:lnTo>
                    <a:pt x="132" y="694"/>
                  </a:lnTo>
                  <a:lnTo>
                    <a:pt x="132" y="694"/>
                  </a:lnTo>
                  <a:lnTo>
                    <a:pt x="134" y="677"/>
                  </a:lnTo>
                  <a:lnTo>
                    <a:pt x="134" y="677"/>
                  </a:lnTo>
                  <a:lnTo>
                    <a:pt x="138" y="659"/>
                  </a:lnTo>
                  <a:lnTo>
                    <a:pt x="138" y="659"/>
                  </a:lnTo>
                  <a:lnTo>
                    <a:pt x="136" y="642"/>
                  </a:lnTo>
                  <a:lnTo>
                    <a:pt x="136" y="642"/>
                  </a:lnTo>
                  <a:lnTo>
                    <a:pt x="138" y="605"/>
                  </a:lnTo>
                  <a:lnTo>
                    <a:pt x="138" y="605"/>
                  </a:lnTo>
                  <a:lnTo>
                    <a:pt x="138" y="592"/>
                  </a:lnTo>
                  <a:lnTo>
                    <a:pt x="138" y="592"/>
                  </a:lnTo>
                  <a:lnTo>
                    <a:pt x="138" y="582"/>
                  </a:lnTo>
                  <a:lnTo>
                    <a:pt x="132" y="582"/>
                  </a:lnTo>
                  <a:lnTo>
                    <a:pt x="132" y="582"/>
                  </a:lnTo>
                  <a:lnTo>
                    <a:pt x="132" y="595"/>
                  </a:lnTo>
                  <a:lnTo>
                    <a:pt x="132" y="595"/>
                  </a:lnTo>
                  <a:lnTo>
                    <a:pt x="132" y="618"/>
                  </a:lnTo>
                  <a:lnTo>
                    <a:pt x="132" y="618"/>
                  </a:lnTo>
                  <a:lnTo>
                    <a:pt x="132" y="646"/>
                  </a:lnTo>
                  <a:lnTo>
                    <a:pt x="132" y="646"/>
                  </a:lnTo>
                  <a:lnTo>
                    <a:pt x="128" y="677"/>
                  </a:lnTo>
                  <a:lnTo>
                    <a:pt x="128" y="677"/>
                  </a:lnTo>
                  <a:lnTo>
                    <a:pt x="127" y="714"/>
                  </a:lnTo>
                  <a:lnTo>
                    <a:pt x="127" y="714"/>
                  </a:lnTo>
                  <a:lnTo>
                    <a:pt x="127" y="728"/>
                  </a:lnTo>
                  <a:lnTo>
                    <a:pt x="127" y="728"/>
                  </a:lnTo>
                  <a:lnTo>
                    <a:pt x="128" y="739"/>
                  </a:lnTo>
                  <a:lnTo>
                    <a:pt x="128" y="739"/>
                  </a:lnTo>
                  <a:lnTo>
                    <a:pt x="128" y="754"/>
                  </a:lnTo>
                  <a:lnTo>
                    <a:pt x="128" y="754"/>
                  </a:lnTo>
                  <a:lnTo>
                    <a:pt x="128" y="763"/>
                  </a:lnTo>
                  <a:lnTo>
                    <a:pt x="128" y="763"/>
                  </a:lnTo>
                  <a:lnTo>
                    <a:pt x="128" y="765"/>
                  </a:lnTo>
                  <a:lnTo>
                    <a:pt x="127" y="767"/>
                  </a:lnTo>
                  <a:lnTo>
                    <a:pt x="127" y="767"/>
                  </a:lnTo>
                  <a:lnTo>
                    <a:pt x="127" y="776"/>
                  </a:lnTo>
                  <a:lnTo>
                    <a:pt x="127" y="776"/>
                  </a:lnTo>
                  <a:lnTo>
                    <a:pt x="125" y="778"/>
                  </a:lnTo>
                  <a:lnTo>
                    <a:pt x="123" y="780"/>
                  </a:lnTo>
                  <a:lnTo>
                    <a:pt x="123" y="780"/>
                  </a:lnTo>
                  <a:lnTo>
                    <a:pt x="108" y="781"/>
                  </a:lnTo>
                  <a:lnTo>
                    <a:pt x="108" y="781"/>
                  </a:lnTo>
                  <a:lnTo>
                    <a:pt x="95" y="781"/>
                  </a:lnTo>
                  <a:lnTo>
                    <a:pt x="84" y="781"/>
                  </a:lnTo>
                  <a:lnTo>
                    <a:pt x="84" y="781"/>
                  </a:lnTo>
                  <a:lnTo>
                    <a:pt x="80" y="780"/>
                  </a:lnTo>
                  <a:lnTo>
                    <a:pt x="76" y="774"/>
                  </a:lnTo>
                  <a:lnTo>
                    <a:pt x="76" y="774"/>
                  </a:lnTo>
                  <a:lnTo>
                    <a:pt x="80" y="768"/>
                  </a:lnTo>
                  <a:lnTo>
                    <a:pt x="84" y="761"/>
                  </a:lnTo>
                  <a:lnTo>
                    <a:pt x="84" y="761"/>
                  </a:lnTo>
                  <a:lnTo>
                    <a:pt x="91" y="750"/>
                  </a:lnTo>
                  <a:lnTo>
                    <a:pt x="91" y="750"/>
                  </a:lnTo>
                  <a:lnTo>
                    <a:pt x="93" y="748"/>
                  </a:lnTo>
                  <a:lnTo>
                    <a:pt x="93" y="748"/>
                  </a:lnTo>
                  <a:lnTo>
                    <a:pt x="95" y="742"/>
                  </a:lnTo>
                  <a:lnTo>
                    <a:pt x="97" y="735"/>
                  </a:lnTo>
                  <a:lnTo>
                    <a:pt x="97" y="735"/>
                  </a:lnTo>
                  <a:lnTo>
                    <a:pt x="99" y="728"/>
                  </a:lnTo>
                  <a:lnTo>
                    <a:pt x="99" y="718"/>
                  </a:lnTo>
                  <a:lnTo>
                    <a:pt x="99" y="718"/>
                  </a:lnTo>
                  <a:lnTo>
                    <a:pt x="95" y="698"/>
                  </a:lnTo>
                  <a:lnTo>
                    <a:pt x="95" y="698"/>
                  </a:lnTo>
                  <a:lnTo>
                    <a:pt x="84" y="629"/>
                  </a:lnTo>
                  <a:lnTo>
                    <a:pt x="84" y="629"/>
                  </a:lnTo>
                  <a:lnTo>
                    <a:pt x="84" y="601"/>
                  </a:lnTo>
                  <a:lnTo>
                    <a:pt x="84" y="582"/>
                  </a:lnTo>
                  <a:lnTo>
                    <a:pt x="84" y="582"/>
                  </a:lnTo>
                  <a:lnTo>
                    <a:pt x="82" y="581"/>
                  </a:lnTo>
                  <a:lnTo>
                    <a:pt x="82" y="577"/>
                  </a:lnTo>
                  <a:lnTo>
                    <a:pt x="82" y="577"/>
                  </a:lnTo>
                  <a:lnTo>
                    <a:pt x="82" y="527"/>
                  </a:lnTo>
                  <a:lnTo>
                    <a:pt x="82" y="527"/>
                  </a:lnTo>
                  <a:lnTo>
                    <a:pt x="78" y="517"/>
                  </a:lnTo>
                  <a:lnTo>
                    <a:pt x="74" y="508"/>
                  </a:lnTo>
                  <a:lnTo>
                    <a:pt x="74" y="508"/>
                  </a:lnTo>
                  <a:lnTo>
                    <a:pt x="73" y="495"/>
                  </a:lnTo>
                  <a:lnTo>
                    <a:pt x="73" y="495"/>
                  </a:lnTo>
                  <a:lnTo>
                    <a:pt x="71" y="486"/>
                  </a:lnTo>
                  <a:lnTo>
                    <a:pt x="73" y="478"/>
                  </a:lnTo>
                  <a:lnTo>
                    <a:pt x="73" y="478"/>
                  </a:lnTo>
                  <a:lnTo>
                    <a:pt x="71" y="474"/>
                  </a:lnTo>
                  <a:lnTo>
                    <a:pt x="71" y="474"/>
                  </a:lnTo>
                  <a:lnTo>
                    <a:pt x="48" y="480"/>
                  </a:lnTo>
                  <a:lnTo>
                    <a:pt x="48" y="480"/>
                  </a:lnTo>
                  <a:lnTo>
                    <a:pt x="13" y="476"/>
                  </a:lnTo>
                  <a:lnTo>
                    <a:pt x="13" y="476"/>
                  </a:lnTo>
                  <a:lnTo>
                    <a:pt x="7" y="476"/>
                  </a:lnTo>
                  <a:lnTo>
                    <a:pt x="2" y="473"/>
                  </a:lnTo>
                  <a:lnTo>
                    <a:pt x="2" y="473"/>
                  </a:lnTo>
                  <a:lnTo>
                    <a:pt x="0" y="469"/>
                  </a:lnTo>
                  <a:lnTo>
                    <a:pt x="0" y="461"/>
                  </a:lnTo>
                  <a:lnTo>
                    <a:pt x="0" y="461"/>
                  </a:lnTo>
                  <a:lnTo>
                    <a:pt x="9" y="437"/>
                  </a:lnTo>
                  <a:lnTo>
                    <a:pt x="9" y="437"/>
                  </a:lnTo>
                  <a:lnTo>
                    <a:pt x="15" y="424"/>
                  </a:lnTo>
                  <a:lnTo>
                    <a:pt x="15" y="424"/>
                  </a:lnTo>
                  <a:lnTo>
                    <a:pt x="19" y="413"/>
                  </a:lnTo>
                  <a:lnTo>
                    <a:pt x="19" y="413"/>
                  </a:lnTo>
                  <a:lnTo>
                    <a:pt x="20" y="400"/>
                  </a:lnTo>
                  <a:lnTo>
                    <a:pt x="20" y="400"/>
                  </a:lnTo>
                  <a:lnTo>
                    <a:pt x="26" y="380"/>
                  </a:lnTo>
                  <a:lnTo>
                    <a:pt x="26" y="380"/>
                  </a:lnTo>
                  <a:lnTo>
                    <a:pt x="30" y="355"/>
                  </a:lnTo>
                  <a:lnTo>
                    <a:pt x="33" y="331"/>
                  </a:lnTo>
                  <a:lnTo>
                    <a:pt x="33" y="331"/>
                  </a:lnTo>
                  <a:lnTo>
                    <a:pt x="37" y="318"/>
                  </a:lnTo>
                  <a:lnTo>
                    <a:pt x="41" y="301"/>
                  </a:lnTo>
                  <a:lnTo>
                    <a:pt x="41" y="301"/>
                  </a:lnTo>
                  <a:lnTo>
                    <a:pt x="37" y="298"/>
                  </a:lnTo>
                  <a:lnTo>
                    <a:pt x="37" y="292"/>
                  </a:lnTo>
                  <a:lnTo>
                    <a:pt x="37" y="29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16" name="Freeform 1573"/>
            <p:cNvSpPr>
              <a:spLocks noChangeAspect="1" noEditPoints="1"/>
            </p:cNvSpPr>
            <p:nvPr/>
          </p:nvSpPr>
          <p:spPr bwMode="auto">
            <a:xfrm>
              <a:off x="3384599" y="4010963"/>
              <a:ext cx="255171" cy="522000"/>
            </a:xfrm>
            <a:custGeom>
              <a:avLst/>
              <a:gdLst>
                <a:gd name="T0" fmla="*/ 308 w 394"/>
                <a:gd name="T1" fmla="*/ 804 h 806"/>
                <a:gd name="T2" fmla="*/ 286 w 394"/>
                <a:gd name="T3" fmla="*/ 778 h 806"/>
                <a:gd name="T4" fmla="*/ 281 w 394"/>
                <a:gd name="T5" fmla="*/ 743 h 806"/>
                <a:gd name="T6" fmla="*/ 279 w 394"/>
                <a:gd name="T7" fmla="*/ 719 h 806"/>
                <a:gd name="T8" fmla="*/ 271 w 394"/>
                <a:gd name="T9" fmla="*/ 627 h 806"/>
                <a:gd name="T10" fmla="*/ 260 w 394"/>
                <a:gd name="T11" fmla="*/ 553 h 806"/>
                <a:gd name="T12" fmla="*/ 251 w 394"/>
                <a:gd name="T13" fmla="*/ 540 h 806"/>
                <a:gd name="T14" fmla="*/ 249 w 394"/>
                <a:gd name="T15" fmla="*/ 603 h 806"/>
                <a:gd name="T16" fmla="*/ 254 w 394"/>
                <a:gd name="T17" fmla="*/ 706 h 806"/>
                <a:gd name="T18" fmla="*/ 249 w 394"/>
                <a:gd name="T19" fmla="*/ 748 h 806"/>
                <a:gd name="T20" fmla="*/ 232 w 394"/>
                <a:gd name="T21" fmla="*/ 793 h 806"/>
                <a:gd name="T22" fmla="*/ 186 w 394"/>
                <a:gd name="T23" fmla="*/ 782 h 806"/>
                <a:gd name="T24" fmla="*/ 202 w 394"/>
                <a:gd name="T25" fmla="*/ 752 h 806"/>
                <a:gd name="T26" fmla="*/ 201 w 394"/>
                <a:gd name="T27" fmla="*/ 726 h 806"/>
                <a:gd name="T28" fmla="*/ 187 w 394"/>
                <a:gd name="T29" fmla="*/ 605 h 806"/>
                <a:gd name="T30" fmla="*/ 182 w 394"/>
                <a:gd name="T31" fmla="*/ 642 h 806"/>
                <a:gd name="T32" fmla="*/ 169 w 394"/>
                <a:gd name="T33" fmla="*/ 676 h 806"/>
                <a:gd name="T34" fmla="*/ 124 w 394"/>
                <a:gd name="T35" fmla="*/ 722 h 806"/>
                <a:gd name="T36" fmla="*/ 156 w 394"/>
                <a:gd name="T37" fmla="*/ 778 h 806"/>
                <a:gd name="T38" fmla="*/ 135 w 394"/>
                <a:gd name="T39" fmla="*/ 804 h 806"/>
                <a:gd name="T40" fmla="*/ 81 w 394"/>
                <a:gd name="T41" fmla="*/ 784 h 806"/>
                <a:gd name="T42" fmla="*/ 72 w 394"/>
                <a:gd name="T43" fmla="*/ 746 h 806"/>
                <a:gd name="T44" fmla="*/ 46 w 394"/>
                <a:gd name="T45" fmla="*/ 681 h 806"/>
                <a:gd name="T46" fmla="*/ 22 w 394"/>
                <a:gd name="T47" fmla="*/ 650 h 806"/>
                <a:gd name="T48" fmla="*/ 7 w 394"/>
                <a:gd name="T49" fmla="*/ 607 h 806"/>
                <a:gd name="T50" fmla="*/ 20 w 394"/>
                <a:gd name="T51" fmla="*/ 358 h 806"/>
                <a:gd name="T52" fmla="*/ 14 w 394"/>
                <a:gd name="T53" fmla="*/ 283 h 806"/>
                <a:gd name="T54" fmla="*/ 13 w 394"/>
                <a:gd name="T55" fmla="*/ 265 h 806"/>
                <a:gd name="T56" fmla="*/ 1 w 394"/>
                <a:gd name="T57" fmla="*/ 199 h 806"/>
                <a:gd name="T58" fmla="*/ 31 w 394"/>
                <a:gd name="T59" fmla="*/ 147 h 806"/>
                <a:gd name="T60" fmla="*/ 67 w 394"/>
                <a:gd name="T61" fmla="*/ 125 h 806"/>
                <a:gd name="T62" fmla="*/ 59 w 394"/>
                <a:gd name="T63" fmla="*/ 95 h 806"/>
                <a:gd name="T64" fmla="*/ 72 w 394"/>
                <a:gd name="T65" fmla="*/ 56 h 806"/>
                <a:gd name="T66" fmla="*/ 128 w 394"/>
                <a:gd name="T67" fmla="*/ 58 h 806"/>
                <a:gd name="T68" fmla="*/ 113 w 394"/>
                <a:gd name="T69" fmla="*/ 136 h 806"/>
                <a:gd name="T70" fmla="*/ 147 w 394"/>
                <a:gd name="T71" fmla="*/ 155 h 806"/>
                <a:gd name="T72" fmla="*/ 187 w 394"/>
                <a:gd name="T73" fmla="*/ 129 h 806"/>
                <a:gd name="T74" fmla="*/ 191 w 394"/>
                <a:gd name="T75" fmla="*/ 67 h 806"/>
                <a:gd name="T76" fmla="*/ 189 w 394"/>
                <a:gd name="T77" fmla="*/ 26 h 806"/>
                <a:gd name="T78" fmla="*/ 241 w 394"/>
                <a:gd name="T79" fmla="*/ 2 h 806"/>
                <a:gd name="T80" fmla="*/ 267 w 394"/>
                <a:gd name="T81" fmla="*/ 28 h 806"/>
                <a:gd name="T82" fmla="*/ 264 w 394"/>
                <a:gd name="T83" fmla="*/ 77 h 806"/>
                <a:gd name="T84" fmla="*/ 346 w 394"/>
                <a:gd name="T85" fmla="*/ 138 h 806"/>
                <a:gd name="T86" fmla="*/ 379 w 394"/>
                <a:gd name="T87" fmla="*/ 257 h 806"/>
                <a:gd name="T88" fmla="*/ 364 w 394"/>
                <a:gd name="T89" fmla="*/ 361 h 806"/>
                <a:gd name="T90" fmla="*/ 346 w 394"/>
                <a:gd name="T91" fmla="*/ 434 h 806"/>
                <a:gd name="T92" fmla="*/ 340 w 394"/>
                <a:gd name="T93" fmla="*/ 622 h 806"/>
                <a:gd name="T94" fmla="*/ 336 w 394"/>
                <a:gd name="T95" fmla="*/ 735 h 806"/>
                <a:gd name="T96" fmla="*/ 334 w 394"/>
                <a:gd name="T97" fmla="*/ 759 h 806"/>
                <a:gd name="T98" fmla="*/ 331 w 394"/>
                <a:gd name="T99" fmla="*/ 265 h 806"/>
                <a:gd name="T100" fmla="*/ 333 w 394"/>
                <a:gd name="T101" fmla="*/ 263 h 806"/>
                <a:gd name="T102" fmla="*/ 160 w 394"/>
                <a:gd name="T103" fmla="*/ 352 h 806"/>
                <a:gd name="T104" fmla="*/ 165 w 394"/>
                <a:gd name="T105" fmla="*/ 415 h 806"/>
                <a:gd name="T106" fmla="*/ 174 w 394"/>
                <a:gd name="T107" fmla="*/ 471 h 806"/>
                <a:gd name="T108" fmla="*/ 173 w 394"/>
                <a:gd name="T109" fmla="*/ 380 h 806"/>
                <a:gd name="T110" fmla="*/ 154 w 394"/>
                <a:gd name="T111" fmla="*/ 322 h 806"/>
                <a:gd name="T112" fmla="*/ 96 w 394"/>
                <a:gd name="T113" fmla="*/ 728 h 806"/>
                <a:gd name="T114" fmla="*/ 331 w 394"/>
                <a:gd name="T115" fmla="*/ 758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 h="806">
                  <a:moveTo>
                    <a:pt x="333" y="763"/>
                  </a:moveTo>
                  <a:lnTo>
                    <a:pt x="333" y="763"/>
                  </a:lnTo>
                  <a:lnTo>
                    <a:pt x="340" y="780"/>
                  </a:lnTo>
                  <a:lnTo>
                    <a:pt x="344" y="789"/>
                  </a:lnTo>
                  <a:lnTo>
                    <a:pt x="346" y="800"/>
                  </a:lnTo>
                  <a:lnTo>
                    <a:pt x="346" y="800"/>
                  </a:lnTo>
                  <a:lnTo>
                    <a:pt x="333" y="804"/>
                  </a:lnTo>
                  <a:lnTo>
                    <a:pt x="316" y="804"/>
                  </a:lnTo>
                  <a:lnTo>
                    <a:pt x="308" y="804"/>
                  </a:lnTo>
                  <a:lnTo>
                    <a:pt x="303" y="802"/>
                  </a:lnTo>
                  <a:lnTo>
                    <a:pt x="297" y="799"/>
                  </a:lnTo>
                  <a:lnTo>
                    <a:pt x="295" y="793"/>
                  </a:lnTo>
                  <a:lnTo>
                    <a:pt x="295" y="793"/>
                  </a:lnTo>
                  <a:lnTo>
                    <a:pt x="297" y="787"/>
                  </a:lnTo>
                  <a:lnTo>
                    <a:pt x="297" y="784"/>
                  </a:lnTo>
                  <a:lnTo>
                    <a:pt x="295" y="782"/>
                  </a:lnTo>
                  <a:lnTo>
                    <a:pt x="295" y="782"/>
                  </a:lnTo>
                  <a:lnTo>
                    <a:pt x="286" y="778"/>
                  </a:lnTo>
                  <a:lnTo>
                    <a:pt x="282" y="776"/>
                  </a:lnTo>
                  <a:lnTo>
                    <a:pt x="281" y="773"/>
                  </a:lnTo>
                  <a:lnTo>
                    <a:pt x="281" y="773"/>
                  </a:lnTo>
                  <a:lnTo>
                    <a:pt x="281" y="767"/>
                  </a:lnTo>
                  <a:lnTo>
                    <a:pt x="282" y="759"/>
                  </a:lnTo>
                  <a:lnTo>
                    <a:pt x="284" y="754"/>
                  </a:lnTo>
                  <a:lnTo>
                    <a:pt x="284" y="746"/>
                  </a:lnTo>
                  <a:lnTo>
                    <a:pt x="284" y="746"/>
                  </a:lnTo>
                  <a:lnTo>
                    <a:pt x="281" y="743"/>
                  </a:lnTo>
                  <a:lnTo>
                    <a:pt x="279" y="735"/>
                  </a:lnTo>
                  <a:lnTo>
                    <a:pt x="279" y="735"/>
                  </a:lnTo>
                  <a:lnTo>
                    <a:pt x="279" y="732"/>
                  </a:lnTo>
                  <a:lnTo>
                    <a:pt x="281" y="728"/>
                  </a:lnTo>
                  <a:lnTo>
                    <a:pt x="286" y="724"/>
                  </a:lnTo>
                  <a:lnTo>
                    <a:pt x="286" y="724"/>
                  </a:lnTo>
                  <a:lnTo>
                    <a:pt x="282" y="720"/>
                  </a:lnTo>
                  <a:lnTo>
                    <a:pt x="279" y="719"/>
                  </a:lnTo>
                  <a:lnTo>
                    <a:pt x="279" y="719"/>
                  </a:lnTo>
                  <a:lnTo>
                    <a:pt x="275" y="713"/>
                  </a:lnTo>
                  <a:lnTo>
                    <a:pt x="271" y="702"/>
                  </a:lnTo>
                  <a:lnTo>
                    <a:pt x="271" y="691"/>
                  </a:lnTo>
                  <a:lnTo>
                    <a:pt x="271" y="679"/>
                  </a:lnTo>
                  <a:lnTo>
                    <a:pt x="271" y="679"/>
                  </a:lnTo>
                  <a:lnTo>
                    <a:pt x="273" y="661"/>
                  </a:lnTo>
                  <a:lnTo>
                    <a:pt x="273" y="644"/>
                  </a:lnTo>
                  <a:lnTo>
                    <a:pt x="273" y="644"/>
                  </a:lnTo>
                  <a:lnTo>
                    <a:pt x="271" y="627"/>
                  </a:lnTo>
                  <a:lnTo>
                    <a:pt x="267" y="609"/>
                  </a:lnTo>
                  <a:lnTo>
                    <a:pt x="267" y="609"/>
                  </a:lnTo>
                  <a:lnTo>
                    <a:pt x="266" y="588"/>
                  </a:lnTo>
                  <a:lnTo>
                    <a:pt x="266" y="579"/>
                  </a:lnTo>
                  <a:lnTo>
                    <a:pt x="264" y="570"/>
                  </a:lnTo>
                  <a:lnTo>
                    <a:pt x="264" y="570"/>
                  </a:lnTo>
                  <a:lnTo>
                    <a:pt x="260" y="560"/>
                  </a:lnTo>
                  <a:lnTo>
                    <a:pt x="260" y="560"/>
                  </a:lnTo>
                  <a:lnTo>
                    <a:pt x="260" y="553"/>
                  </a:lnTo>
                  <a:lnTo>
                    <a:pt x="260" y="546"/>
                  </a:lnTo>
                  <a:lnTo>
                    <a:pt x="260" y="531"/>
                  </a:lnTo>
                  <a:lnTo>
                    <a:pt x="260" y="531"/>
                  </a:lnTo>
                  <a:lnTo>
                    <a:pt x="258" y="514"/>
                  </a:lnTo>
                  <a:lnTo>
                    <a:pt x="254" y="499"/>
                  </a:lnTo>
                  <a:lnTo>
                    <a:pt x="254" y="499"/>
                  </a:lnTo>
                  <a:lnTo>
                    <a:pt x="253" y="512"/>
                  </a:lnTo>
                  <a:lnTo>
                    <a:pt x="251" y="525"/>
                  </a:lnTo>
                  <a:lnTo>
                    <a:pt x="251" y="540"/>
                  </a:lnTo>
                  <a:lnTo>
                    <a:pt x="249" y="553"/>
                  </a:lnTo>
                  <a:lnTo>
                    <a:pt x="249" y="553"/>
                  </a:lnTo>
                  <a:lnTo>
                    <a:pt x="245" y="564"/>
                  </a:lnTo>
                  <a:lnTo>
                    <a:pt x="245" y="564"/>
                  </a:lnTo>
                  <a:lnTo>
                    <a:pt x="245" y="570"/>
                  </a:lnTo>
                  <a:lnTo>
                    <a:pt x="245" y="577"/>
                  </a:lnTo>
                  <a:lnTo>
                    <a:pt x="249" y="588"/>
                  </a:lnTo>
                  <a:lnTo>
                    <a:pt x="249" y="588"/>
                  </a:lnTo>
                  <a:lnTo>
                    <a:pt x="249" y="603"/>
                  </a:lnTo>
                  <a:lnTo>
                    <a:pt x="249" y="622"/>
                  </a:lnTo>
                  <a:lnTo>
                    <a:pt x="249" y="622"/>
                  </a:lnTo>
                  <a:lnTo>
                    <a:pt x="249" y="655"/>
                  </a:lnTo>
                  <a:lnTo>
                    <a:pt x="249" y="655"/>
                  </a:lnTo>
                  <a:lnTo>
                    <a:pt x="247" y="672"/>
                  </a:lnTo>
                  <a:lnTo>
                    <a:pt x="247" y="685"/>
                  </a:lnTo>
                  <a:lnTo>
                    <a:pt x="247" y="685"/>
                  </a:lnTo>
                  <a:lnTo>
                    <a:pt x="251" y="694"/>
                  </a:lnTo>
                  <a:lnTo>
                    <a:pt x="254" y="706"/>
                  </a:lnTo>
                  <a:lnTo>
                    <a:pt x="254" y="706"/>
                  </a:lnTo>
                  <a:lnTo>
                    <a:pt x="253" y="713"/>
                  </a:lnTo>
                  <a:lnTo>
                    <a:pt x="253" y="722"/>
                  </a:lnTo>
                  <a:lnTo>
                    <a:pt x="253" y="722"/>
                  </a:lnTo>
                  <a:lnTo>
                    <a:pt x="253" y="728"/>
                  </a:lnTo>
                  <a:lnTo>
                    <a:pt x="254" y="732"/>
                  </a:lnTo>
                  <a:lnTo>
                    <a:pt x="254" y="732"/>
                  </a:lnTo>
                  <a:lnTo>
                    <a:pt x="254" y="741"/>
                  </a:lnTo>
                  <a:lnTo>
                    <a:pt x="249" y="748"/>
                  </a:lnTo>
                  <a:lnTo>
                    <a:pt x="249" y="748"/>
                  </a:lnTo>
                  <a:lnTo>
                    <a:pt x="253" y="759"/>
                  </a:lnTo>
                  <a:lnTo>
                    <a:pt x="253" y="773"/>
                  </a:lnTo>
                  <a:lnTo>
                    <a:pt x="253" y="773"/>
                  </a:lnTo>
                  <a:lnTo>
                    <a:pt x="249" y="776"/>
                  </a:lnTo>
                  <a:lnTo>
                    <a:pt x="245" y="778"/>
                  </a:lnTo>
                  <a:lnTo>
                    <a:pt x="234" y="782"/>
                  </a:lnTo>
                  <a:lnTo>
                    <a:pt x="234" y="782"/>
                  </a:lnTo>
                  <a:lnTo>
                    <a:pt x="232" y="793"/>
                  </a:lnTo>
                  <a:lnTo>
                    <a:pt x="232" y="793"/>
                  </a:lnTo>
                  <a:lnTo>
                    <a:pt x="228" y="795"/>
                  </a:lnTo>
                  <a:lnTo>
                    <a:pt x="221" y="799"/>
                  </a:lnTo>
                  <a:lnTo>
                    <a:pt x="208" y="800"/>
                  </a:lnTo>
                  <a:lnTo>
                    <a:pt x="193" y="799"/>
                  </a:lnTo>
                  <a:lnTo>
                    <a:pt x="182" y="795"/>
                  </a:lnTo>
                  <a:lnTo>
                    <a:pt x="182" y="795"/>
                  </a:lnTo>
                  <a:lnTo>
                    <a:pt x="182" y="787"/>
                  </a:lnTo>
                  <a:lnTo>
                    <a:pt x="186" y="782"/>
                  </a:lnTo>
                  <a:lnTo>
                    <a:pt x="191" y="773"/>
                  </a:lnTo>
                  <a:lnTo>
                    <a:pt x="199" y="763"/>
                  </a:lnTo>
                  <a:lnTo>
                    <a:pt x="204" y="754"/>
                  </a:lnTo>
                  <a:lnTo>
                    <a:pt x="204" y="754"/>
                  </a:lnTo>
                  <a:lnTo>
                    <a:pt x="204" y="752"/>
                  </a:lnTo>
                  <a:lnTo>
                    <a:pt x="204" y="752"/>
                  </a:lnTo>
                  <a:lnTo>
                    <a:pt x="202" y="752"/>
                  </a:lnTo>
                  <a:lnTo>
                    <a:pt x="202" y="752"/>
                  </a:lnTo>
                  <a:lnTo>
                    <a:pt x="202" y="752"/>
                  </a:lnTo>
                  <a:lnTo>
                    <a:pt x="204" y="750"/>
                  </a:lnTo>
                  <a:lnTo>
                    <a:pt x="206" y="748"/>
                  </a:lnTo>
                  <a:lnTo>
                    <a:pt x="206" y="746"/>
                  </a:lnTo>
                  <a:lnTo>
                    <a:pt x="206" y="746"/>
                  </a:lnTo>
                  <a:lnTo>
                    <a:pt x="199" y="735"/>
                  </a:lnTo>
                  <a:lnTo>
                    <a:pt x="197" y="730"/>
                  </a:lnTo>
                  <a:lnTo>
                    <a:pt x="197" y="728"/>
                  </a:lnTo>
                  <a:lnTo>
                    <a:pt x="201" y="726"/>
                  </a:lnTo>
                  <a:lnTo>
                    <a:pt x="201" y="726"/>
                  </a:lnTo>
                  <a:lnTo>
                    <a:pt x="197" y="720"/>
                  </a:lnTo>
                  <a:lnTo>
                    <a:pt x="195" y="715"/>
                  </a:lnTo>
                  <a:lnTo>
                    <a:pt x="191" y="702"/>
                  </a:lnTo>
                  <a:lnTo>
                    <a:pt x="191" y="702"/>
                  </a:lnTo>
                  <a:lnTo>
                    <a:pt x="191" y="665"/>
                  </a:lnTo>
                  <a:lnTo>
                    <a:pt x="191" y="646"/>
                  </a:lnTo>
                  <a:lnTo>
                    <a:pt x="189" y="627"/>
                  </a:lnTo>
                  <a:lnTo>
                    <a:pt x="189" y="627"/>
                  </a:lnTo>
                  <a:lnTo>
                    <a:pt x="187" y="605"/>
                  </a:lnTo>
                  <a:lnTo>
                    <a:pt x="187" y="605"/>
                  </a:lnTo>
                  <a:lnTo>
                    <a:pt x="186" y="588"/>
                  </a:lnTo>
                  <a:lnTo>
                    <a:pt x="184" y="572"/>
                  </a:lnTo>
                  <a:lnTo>
                    <a:pt x="178" y="538"/>
                  </a:lnTo>
                  <a:lnTo>
                    <a:pt x="178" y="538"/>
                  </a:lnTo>
                  <a:lnTo>
                    <a:pt x="180" y="590"/>
                  </a:lnTo>
                  <a:lnTo>
                    <a:pt x="186" y="640"/>
                  </a:lnTo>
                  <a:lnTo>
                    <a:pt x="186" y="640"/>
                  </a:lnTo>
                  <a:lnTo>
                    <a:pt x="182" y="642"/>
                  </a:lnTo>
                  <a:lnTo>
                    <a:pt x="176" y="642"/>
                  </a:lnTo>
                  <a:lnTo>
                    <a:pt x="171" y="644"/>
                  </a:lnTo>
                  <a:lnTo>
                    <a:pt x="169" y="648"/>
                  </a:lnTo>
                  <a:lnTo>
                    <a:pt x="169" y="648"/>
                  </a:lnTo>
                  <a:lnTo>
                    <a:pt x="169" y="653"/>
                  </a:lnTo>
                  <a:lnTo>
                    <a:pt x="169" y="663"/>
                  </a:lnTo>
                  <a:lnTo>
                    <a:pt x="169" y="663"/>
                  </a:lnTo>
                  <a:lnTo>
                    <a:pt x="169" y="676"/>
                  </a:lnTo>
                  <a:lnTo>
                    <a:pt x="169" y="676"/>
                  </a:lnTo>
                  <a:lnTo>
                    <a:pt x="161" y="681"/>
                  </a:lnTo>
                  <a:lnTo>
                    <a:pt x="154" y="685"/>
                  </a:lnTo>
                  <a:lnTo>
                    <a:pt x="134" y="693"/>
                  </a:lnTo>
                  <a:lnTo>
                    <a:pt x="134" y="693"/>
                  </a:lnTo>
                  <a:lnTo>
                    <a:pt x="132" y="700"/>
                  </a:lnTo>
                  <a:lnTo>
                    <a:pt x="130" y="707"/>
                  </a:lnTo>
                  <a:lnTo>
                    <a:pt x="126" y="715"/>
                  </a:lnTo>
                  <a:lnTo>
                    <a:pt x="124" y="722"/>
                  </a:lnTo>
                  <a:lnTo>
                    <a:pt x="124" y="722"/>
                  </a:lnTo>
                  <a:lnTo>
                    <a:pt x="124" y="735"/>
                  </a:lnTo>
                  <a:lnTo>
                    <a:pt x="128" y="745"/>
                  </a:lnTo>
                  <a:lnTo>
                    <a:pt x="137" y="761"/>
                  </a:lnTo>
                  <a:lnTo>
                    <a:pt x="137" y="761"/>
                  </a:lnTo>
                  <a:lnTo>
                    <a:pt x="141" y="767"/>
                  </a:lnTo>
                  <a:lnTo>
                    <a:pt x="147" y="769"/>
                  </a:lnTo>
                  <a:lnTo>
                    <a:pt x="150" y="773"/>
                  </a:lnTo>
                  <a:lnTo>
                    <a:pt x="156" y="778"/>
                  </a:lnTo>
                  <a:lnTo>
                    <a:pt x="156" y="778"/>
                  </a:lnTo>
                  <a:lnTo>
                    <a:pt x="167" y="799"/>
                  </a:lnTo>
                  <a:lnTo>
                    <a:pt x="167" y="799"/>
                  </a:lnTo>
                  <a:lnTo>
                    <a:pt x="158" y="800"/>
                  </a:lnTo>
                  <a:lnTo>
                    <a:pt x="148" y="799"/>
                  </a:lnTo>
                  <a:lnTo>
                    <a:pt x="141" y="795"/>
                  </a:lnTo>
                  <a:lnTo>
                    <a:pt x="132" y="793"/>
                  </a:lnTo>
                  <a:lnTo>
                    <a:pt x="132" y="793"/>
                  </a:lnTo>
                  <a:lnTo>
                    <a:pt x="134" y="799"/>
                  </a:lnTo>
                  <a:lnTo>
                    <a:pt x="135" y="804"/>
                  </a:lnTo>
                  <a:lnTo>
                    <a:pt x="135" y="804"/>
                  </a:lnTo>
                  <a:lnTo>
                    <a:pt x="130" y="806"/>
                  </a:lnTo>
                  <a:lnTo>
                    <a:pt x="124" y="804"/>
                  </a:lnTo>
                  <a:lnTo>
                    <a:pt x="124" y="804"/>
                  </a:lnTo>
                  <a:lnTo>
                    <a:pt x="115" y="802"/>
                  </a:lnTo>
                  <a:lnTo>
                    <a:pt x="104" y="800"/>
                  </a:lnTo>
                  <a:lnTo>
                    <a:pt x="83" y="793"/>
                  </a:lnTo>
                  <a:lnTo>
                    <a:pt x="83" y="793"/>
                  </a:lnTo>
                  <a:lnTo>
                    <a:pt x="81" y="784"/>
                  </a:lnTo>
                  <a:lnTo>
                    <a:pt x="78" y="776"/>
                  </a:lnTo>
                  <a:lnTo>
                    <a:pt x="68" y="761"/>
                  </a:lnTo>
                  <a:lnTo>
                    <a:pt x="68" y="761"/>
                  </a:lnTo>
                  <a:lnTo>
                    <a:pt x="70" y="758"/>
                  </a:lnTo>
                  <a:lnTo>
                    <a:pt x="72" y="754"/>
                  </a:lnTo>
                  <a:lnTo>
                    <a:pt x="72" y="754"/>
                  </a:lnTo>
                  <a:lnTo>
                    <a:pt x="72" y="750"/>
                  </a:lnTo>
                  <a:lnTo>
                    <a:pt x="72" y="746"/>
                  </a:lnTo>
                  <a:lnTo>
                    <a:pt x="72" y="746"/>
                  </a:lnTo>
                  <a:lnTo>
                    <a:pt x="72" y="730"/>
                  </a:lnTo>
                  <a:lnTo>
                    <a:pt x="72" y="730"/>
                  </a:lnTo>
                  <a:lnTo>
                    <a:pt x="67" y="707"/>
                  </a:lnTo>
                  <a:lnTo>
                    <a:pt x="67" y="707"/>
                  </a:lnTo>
                  <a:lnTo>
                    <a:pt x="65" y="696"/>
                  </a:lnTo>
                  <a:lnTo>
                    <a:pt x="61" y="687"/>
                  </a:lnTo>
                  <a:lnTo>
                    <a:pt x="61" y="687"/>
                  </a:lnTo>
                  <a:lnTo>
                    <a:pt x="54" y="683"/>
                  </a:lnTo>
                  <a:lnTo>
                    <a:pt x="46" y="681"/>
                  </a:lnTo>
                  <a:lnTo>
                    <a:pt x="46" y="681"/>
                  </a:lnTo>
                  <a:lnTo>
                    <a:pt x="39" y="676"/>
                  </a:lnTo>
                  <a:lnTo>
                    <a:pt x="33" y="670"/>
                  </a:lnTo>
                  <a:lnTo>
                    <a:pt x="33" y="670"/>
                  </a:lnTo>
                  <a:lnTo>
                    <a:pt x="26" y="668"/>
                  </a:lnTo>
                  <a:lnTo>
                    <a:pt x="24" y="666"/>
                  </a:lnTo>
                  <a:lnTo>
                    <a:pt x="20" y="665"/>
                  </a:lnTo>
                  <a:lnTo>
                    <a:pt x="20" y="665"/>
                  </a:lnTo>
                  <a:lnTo>
                    <a:pt x="22" y="650"/>
                  </a:lnTo>
                  <a:lnTo>
                    <a:pt x="22" y="650"/>
                  </a:lnTo>
                  <a:lnTo>
                    <a:pt x="16" y="648"/>
                  </a:lnTo>
                  <a:lnTo>
                    <a:pt x="13" y="646"/>
                  </a:lnTo>
                  <a:lnTo>
                    <a:pt x="1" y="644"/>
                  </a:lnTo>
                  <a:lnTo>
                    <a:pt x="1" y="644"/>
                  </a:lnTo>
                  <a:lnTo>
                    <a:pt x="3" y="637"/>
                  </a:lnTo>
                  <a:lnTo>
                    <a:pt x="5" y="627"/>
                  </a:lnTo>
                  <a:lnTo>
                    <a:pt x="7" y="607"/>
                  </a:lnTo>
                  <a:lnTo>
                    <a:pt x="7" y="607"/>
                  </a:lnTo>
                  <a:lnTo>
                    <a:pt x="11" y="549"/>
                  </a:lnTo>
                  <a:lnTo>
                    <a:pt x="13" y="490"/>
                  </a:lnTo>
                  <a:lnTo>
                    <a:pt x="16" y="432"/>
                  </a:lnTo>
                  <a:lnTo>
                    <a:pt x="20" y="404"/>
                  </a:lnTo>
                  <a:lnTo>
                    <a:pt x="24" y="378"/>
                  </a:lnTo>
                  <a:lnTo>
                    <a:pt x="24" y="378"/>
                  </a:lnTo>
                  <a:lnTo>
                    <a:pt x="22" y="374"/>
                  </a:lnTo>
                  <a:lnTo>
                    <a:pt x="20" y="369"/>
                  </a:lnTo>
                  <a:lnTo>
                    <a:pt x="20" y="358"/>
                  </a:lnTo>
                  <a:lnTo>
                    <a:pt x="20" y="358"/>
                  </a:lnTo>
                  <a:lnTo>
                    <a:pt x="22" y="343"/>
                  </a:lnTo>
                  <a:lnTo>
                    <a:pt x="20" y="328"/>
                  </a:lnTo>
                  <a:lnTo>
                    <a:pt x="20" y="328"/>
                  </a:lnTo>
                  <a:lnTo>
                    <a:pt x="20" y="309"/>
                  </a:lnTo>
                  <a:lnTo>
                    <a:pt x="20" y="289"/>
                  </a:lnTo>
                  <a:lnTo>
                    <a:pt x="20" y="289"/>
                  </a:lnTo>
                  <a:lnTo>
                    <a:pt x="16" y="287"/>
                  </a:lnTo>
                  <a:lnTo>
                    <a:pt x="14" y="283"/>
                  </a:lnTo>
                  <a:lnTo>
                    <a:pt x="14" y="283"/>
                  </a:lnTo>
                  <a:lnTo>
                    <a:pt x="11" y="278"/>
                  </a:lnTo>
                  <a:lnTo>
                    <a:pt x="11" y="278"/>
                  </a:lnTo>
                  <a:lnTo>
                    <a:pt x="13" y="274"/>
                  </a:lnTo>
                  <a:lnTo>
                    <a:pt x="14" y="272"/>
                  </a:lnTo>
                  <a:lnTo>
                    <a:pt x="14" y="270"/>
                  </a:lnTo>
                  <a:lnTo>
                    <a:pt x="14" y="266"/>
                  </a:lnTo>
                  <a:lnTo>
                    <a:pt x="14" y="266"/>
                  </a:lnTo>
                  <a:lnTo>
                    <a:pt x="13" y="265"/>
                  </a:lnTo>
                  <a:lnTo>
                    <a:pt x="9" y="261"/>
                  </a:lnTo>
                  <a:lnTo>
                    <a:pt x="9" y="261"/>
                  </a:lnTo>
                  <a:lnTo>
                    <a:pt x="5" y="257"/>
                  </a:lnTo>
                  <a:lnTo>
                    <a:pt x="3" y="252"/>
                  </a:lnTo>
                  <a:lnTo>
                    <a:pt x="0" y="237"/>
                  </a:lnTo>
                  <a:lnTo>
                    <a:pt x="0" y="237"/>
                  </a:lnTo>
                  <a:lnTo>
                    <a:pt x="0" y="218"/>
                  </a:lnTo>
                  <a:lnTo>
                    <a:pt x="1" y="199"/>
                  </a:lnTo>
                  <a:lnTo>
                    <a:pt x="1" y="199"/>
                  </a:lnTo>
                  <a:lnTo>
                    <a:pt x="1" y="181"/>
                  </a:lnTo>
                  <a:lnTo>
                    <a:pt x="1" y="181"/>
                  </a:lnTo>
                  <a:lnTo>
                    <a:pt x="5" y="170"/>
                  </a:lnTo>
                  <a:lnTo>
                    <a:pt x="5" y="170"/>
                  </a:lnTo>
                  <a:lnTo>
                    <a:pt x="9" y="160"/>
                  </a:lnTo>
                  <a:lnTo>
                    <a:pt x="14" y="155"/>
                  </a:lnTo>
                  <a:lnTo>
                    <a:pt x="22" y="149"/>
                  </a:lnTo>
                  <a:lnTo>
                    <a:pt x="31" y="147"/>
                  </a:lnTo>
                  <a:lnTo>
                    <a:pt x="31" y="147"/>
                  </a:lnTo>
                  <a:lnTo>
                    <a:pt x="33" y="144"/>
                  </a:lnTo>
                  <a:lnTo>
                    <a:pt x="35" y="140"/>
                  </a:lnTo>
                  <a:lnTo>
                    <a:pt x="41" y="136"/>
                  </a:lnTo>
                  <a:lnTo>
                    <a:pt x="41" y="136"/>
                  </a:lnTo>
                  <a:lnTo>
                    <a:pt x="48" y="136"/>
                  </a:lnTo>
                  <a:lnTo>
                    <a:pt x="55" y="136"/>
                  </a:lnTo>
                  <a:lnTo>
                    <a:pt x="59" y="134"/>
                  </a:lnTo>
                  <a:lnTo>
                    <a:pt x="65" y="131"/>
                  </a:lnTo>
                  <a:lnTo>
                    <a:pt x="67" y="125"/>
                  </a:lnTo>
                  <a:lnTo>
                    <a:pt x="68" y="119"/>
                  </a:lnTo>
                  <a:lnTo>
                    <a:pt x="68" y="114"/>
                  </a:lnTo>
                  <a:lnTo>
                    <a:pt x="67" y="106"/>
                  </a:lnTo>
                  <a:lnTo>
                    <a:pt x="67" y="106"/>
                  </a:lnTo>
                  <a:lnTo>
                    <a:pt x="65" y="106"/>
                  </a:lnTo>
                  <a:lnTo>
                    <a:pt x="61" y="106"/>
                  </a:lnTo>
                  <a:lnTo>
                    <a:pt x="61" y="106"/>
                  </a:lnTo>
                  <a:lnTo>
                    <a:pt x="59" y="101"/>
                  </a:lnTo>
                  <a:lnTo>
                    <a:pt x="59" y="95"/>
                  </a:lnTo>
                  <a:lnTo>
                    <a:pt x="59" y="84"/>
                  </a:lnTo>
                  <a:lnTo>
                    <a:pt x="59" y="84"/>
                  </a:lnTo>
                  <a:lnTo>
                    <a:pt x="63" y="80"/>
                  </a:lnTo>
                  <a:lnTo>
                    <a:pt x="65" y="77"/>
                  </a:lnTo>
                  <a:lnTo>
                    <a:pt x="65" y="77"/>
                  </a:lnTo>
                  <a:lnTo>
                    <a:pt x="67" y="69"/>
                  </a:lnTo>
                  <a:lnTo>
                    <a:pt x="67" y="64"/>
                  </a:lnTo>
                  <a:lnTo>
                    <a:pt x="67" y="64"/>
                  </a:lnTo>
                  <a:lnTo>
                    <a:pt x="72" y="56"/>
                  </a:lnTo>
                  <a:lnTo>
                    <a:pt x="78" y="51"/>
                  </a:lnTo>
                  <a:lnTo>
                    <a:pt x="87" y="45"/>
                  </a:lnTo>
                  <a:lnTo>
                    <a:pt x="96" y="43"/>
                  </a:lnTo>
                  <a:lnTo>
                    <a:pt x="96" y="43"/>
                  </a:lnTo>
                  <a:lnTo>
                    <a:pt x="107" y="43"/>
                  </a:lnTo>
                  <a:lnTo>
                    <a:pt x="117" y="47"/>
                  </a:lnTo>
                  <a:lnTo>
                    <a:pt x="124" y="53"/>
                  </a:lnTo>
                  <a:lnTo>
                    <a:pt x="128" y="58"/>
                  </a:lnTo>
                  <a:lnTo>
                    <a:pt x="128" y="58"/>
                  </a:lnTo>
                  <a:lnTo>
                    <a:pt x="132" y="66"/>
                  </a:lnTo>
                  <a:lnTo>
                    <a:pt x="132" y="71"/>
                  </a:lnTo>
                  <a:lnTo>
                    <a:pt x="132" y="84"/>
                  </a:lnTo>
                  <a:lnTo>
                    <a:pt x="130" y="97"/>
                  </a:lnTo>
                  <a:lnTo>
                    <a:pt x="128" y="112"/>
                  </a:lnTo>
                  <a:lnTo>
                    <a:pt x="128" y="112"/>
                  </a:lnTo>
                  <a:lnTo>
                    <a:pt x="122" y="125"/>
                  </a:lnTo>
                  <a:lnTo>
                    <a:pt x="113" y="136"/>
                  </a:lnTo>
                  <a:lnTo>
                    <a:pt x="113" y="136"/>
                  </a:lnTo>
                  <a:lnTo>
                    <a:pt x="109" y="140"/>
                  </a:lnTo>
                  <a:lnTo>
                    <a:pt x="106" y="144"/>
                  </a:lnTo>
                  <a:lnTo>
                    <a:pt x="106" y="144"/>
                  </a:lnTo>
                  <a:lnTo>
                    <a:pt x="109" y="146"/>
                  </a:lnTo>
                  <a:lnTo>
                    <a:pt x="113" y="147"/>
                  </a:lnTo>
                  <a:lnTo>
                    <a:pt x="126" y="149"/>
                  </a:lnTo>
                  <a:lnTo>
                    <a:pt x="137" y="151"/>
                  </a:lnTo>
                  <a:lnTo>
                    <a:pt x="143" y="153"/>
                  </a:lnTo>
                  <a:lnTo>
                    <a:pt x="147" y="155"/>
                  </a:lnTo>
                  <a:lnTo>
                    <a:pt x="147" y="155"/>
                  </a:lnTo>
                  <a:lnTo>
                    <a:pt x="154" y="149"/>
                  </a:lnTo>
                  <a:lnTo>
                    <a:pt x="161" y="144"/>
                  </a:lnTo>
                  <a:lnTo>
                    <a:pt x="161" y="144"/>
                  </a:lnTo>
                  <a:lnTo>
                    <a:pt x="171" y="140"/>
                  </a:lnTo>
                  <a:lnTo>
                    <a:pt x="171" y="140"/>
                  </a:lnTo>
                  <a:lnTo>
                    <a:pt x="180" y="134"/>
                  </a:lnTo>
                  <a:lnTo>
                    <a:pt x="187" y="129"/>
                  </a:lnTo>
                  <a:lnTo>
                    <a:pt x="187" y="129"/>
                  </a:lnTo>
                  <a:lnTo>
                    <a:pt x="199" y="125"/>
                  </a:lnTo>
                  <a:lnTo>
                    <a:pt x="208" y="119"/>
                  </a:lnTo>
                  <a:lnTo>
                    <a:pt x="208" y="119"/>
                  </a:lnTo>
                  <a:lnTo>
                    <a:pt x="208" y="110"/>
                  </a:lnTo>
                  <a:lnTo>
                    <a:pt x="206" y="99"/>
                  </a:lnTo>
                  <a:lnTo>
                    <a:pt x="201" y="80"/>
                  </a:lnTo>
                  <a:lnTo>
                    <a:pt x="201" y="80"/>
                  </a:lnTo>
                  <a:lnTo>
                    <a:pt x="195" y="75"/>
                  </a:lnTo>
                  <a:lnTo>
                    <a:pt x="191" y="67"/>
                  </a:lnTo>
                  <a:lnTo>
                    <a:pt x="189" y="60"/>
                  </a:lnTo>
                  <a:lnTo>
                    <a:pt x="189" y="51"/>
                  </a:lnTo>
                  <a:lnTo>
                    <a:pt x="189" y="51"/>
                  </a:lnTo>
                  <a:lnTo>
                    <a:pt x="191" y="47"/>
                  </a:lnTo>
                  <a:lnTo>
                    <a:pt x="191" y="47"/>
                  </a:lnTo>
                  <a:lnTo>
                    <a:pt x="189" y="38"/>
                  </a:lnTo>
                  <a:lnTo>
                    <a:pt x="189" y="30"/>
                  </a:lnTo>
                  <a:lnTo>
                    <a:pt x="189" y="30"/>
                  </a:lnTo>
                  <a:lnTo>
                    <a:pt x="189" y="26"/>
                  </a:lnTo>
                  <a:lnTo>
                    <a:pt x="191" y="21"/>
                  </a:lnTo>
                  <a:lnTo>
                    <a:pt x="191" y="21"/>
                  </a:lnTo>
                  <a:lnTo>
                    <a:pt x="206" y="10"/>
                  </a:lnTo>
                  <a:lnTo>
                    <a:pt x="206" y="10"/>
                  </a:lnTo>
                  <a:lnTo>
                    <a:pt x="208" y="6"/>
                  </a:lnTo>
                  <a:lnTo>
                    <a:pt x="208" y="6"/>
                  </a:lnTo>
                  <a:lnTo>
                    <a:pt x="225" y="2"/>
                  </a:lnTo>
                  <a:lnTo>
                    <a:pt x="232" y="0"/>
                  </a:lnTo>
                  <a:lnTo>
                    <a:pt x="241" y="2"/>
                  </a:lnTo>
                  <a:lnTo>
                    <a:pt x="241" y="2"/>
                  </a:lnTo>
                  <a:lnTo>
                    <a:pt x="245" y="4"/>
                  </a:lnTo>
                  <a:lnTo>
                    <a:pt x="251" y="6"/>
                  </a:lnTo>
                  <a:lnTo>
                    <a:pt x="251" y="6"/>
                  </a:lnTo>
                  <a:lnTo>
                    <a:pt x="260" y="13"/>
                  </a:lnTo>
                  <a:lnTo>
                    <a:pt x="264" y="17"/>
                  </a:lnTo>
                  <a:lnTo>
                    <a:pt x="267" y="23"/>
                  </a:lnTo>
                  <a:lnTo>
                    <a:pt x="267" y="23"/>
                  </a:lnTo>
                  <a:lnTo>
                    <a:pt x="267" y="28"/>
                  </a:lnTo>
                  <a:lnTo>
                    <a:pt x="267" y="34"/>
                  </a:lnTo>
                  <a:lnTo>
                    <a:pt x="267" y="45"/>
                  </a:lnTo>
                  <a:lnTo>
                    <a:pt x="267" y="45"/>
                  </a:lnTo>
                  <a:lnTo>
                    <a:pt x="269" y="49"/>
                  </a:lnTo>
                  <a:lnTo>
                    <a:pt x="271" y="51"/>
                  </a:lnTo>
                  <a:lnTo>
                    <a:pt x="271" y="60"/>
                  </a:lnTo>
                  <a:lnTo>
                    <a:pt x="266" y="75"/>
                  </a:lnTo>
                  <a:lnTo>
                    <a:pt x="266" y="75"/>
                  </a:lnTo>
                  <a:lnTo>
                    <a:pt x="264" y="77"/>
                  </a:lnTo>
                  <a:lnTo>
                    <a:pt x="262" y="79"/>
                  </a:lnTo>
                  <a:lnTo>
                    <a:pt x="262" y="79"/>
                  </a:lnTo>
                  <a:lnTo>
                    <a:pt x="262" y="88"/>
                  </a:lnTo>
                  <a:lnTo>
                    <a:pt x="264" y="97"/>
                  </a:lnTo>
                  <a:lnTo>
                    <a:pt x="273" y="112"/>
                  </a:lnTo>
                  <a:lnTo>
                    <a:pt x="273" y="112"/>
                  </a:lnTo>
                  <a:lnTo>
                    <a:pt x="310" y="123"/>
                  </a:lnTo>
                  <a:lnTo>
                    <a:pt x="329" y="131"/>
                  </a:lnTo>
                  <a:lnTo>
                    <a:pt x="346" y="138"/>
                  </a:lnTo>
                  <a:lnTo>
                    <a:pt x="346" y="138"/>
                  </a:lnTo>
                  <a:lnTo>
                    <a:pt x="355" y="149"/>
                  </a:lnTo>
                  <a:lnTo>
                    <a:pt x="361" y="162"/>
                  </a:lnTo>
                  <a:lnTo>
                    <a:pt x="374" y="190"/>
                  </a:lnTo>
                  <a:lnTo>
                    <a:pt x="383" y="220"/>
                  </a:lnTo>
                  <a:lnTo>
                    <a:pt x="394" y="250"/>
                  </a:lnTo>
                  <a:lnTo>
                    <a:pt x="394" y="250"/>
                  </a:lnTo>
                  <a:lnTo>
                    <a:pt x="383" y="253"/>
                  </a:lnTo>
                  <a:lnTo>
                    <a:pt x="379" y="257"/>
                  </a:lnTo>
                  <a:lnTo>
                    <a:pt x="375" y="261"/>
                  </a:lnTo>
                  <a:lnTo>
                    <a:pt x="375" y="261"/>
                  </a:lnTo>
                  <a:lnTo>
                    <a:pt x="375" y="270"/>
                  </a:lnTo>
                  <a:lnTo>
                    <a:pt x="377" y="281"/>
                  </a:lnTo>
                  <a:lnTo>
                    <a:pt x="375" y="304"/>
                  </a:lnTo>
                  <a:lnTo>
                    <a:pt x="375" y="304"/>
                  </a:lnTo>
                  <a:lnTo>
                    <a:pt x="374" y="320"/>
                  </a:lnTo>
                  <a:lnTo>
                    <a:pt x="372" y="333"/>
                  </a:lnTo>
                  <a:lnTo>
                    <a:pt x="364" y="361"/>
                  </a:lnTo>
                  <a:lnTo>
                    <a:pt x="364" y="361"/>
                  </a:lnTo>
                  <a:lnTo>
                    <a:pt x="361" y="374"/>
                  </a:lnTo>
                  <a:lnTo>
                    <a:pt x="357" y="387"/>
                  </a:lnTo>
                  <a:lnTo>
                    <a:pt x="357" y="387"/>
                  </a:lnTo>
                  <a:lnTo>
                    <a:pt x="353" y="393"/>
                  </a:lnTo>
                  <a:lnTo>
                    <a:pt x="353" y="393"/>
                  </a:lnTo>
                  <a:lnTo>
                    <a:pt x="349" y="402"/>
                  </a:lnTo>
                  <a:lnTo>
                    <a:pt x="347" y="412"/>
                  </a:lnTo>
                  <a:lnTo>
                    <a:pt x="346" y="434"/>
                  </a:lnTo>
                  <a:lnTo>
                    <a:pt x="349" y="484"/>
                  </a:lnTo>
                  <a:lnTo>
                    <a:pt x="349" y="484"/>
                  </a:lnTo>
                  <a:lnTo>
                    <a:pt x="346" y="512"/>
                  </a:lnTo>
                  <a:lnTo>
                    <a:pt x="344" y="546"/>
                  </a:lnTo>
                  <a:lnTo>
                    <a:pt x="344" y="546"/>
                  </a:lnTo>
                  <a:lnTo>
                    <a:pt x="344" y="579"/>
                  </a:lnTo>
                  <a:lnTo>
                    <a:pt x="344" y="579"/>
                  </a:lnTo>
                  <a:lnTo>
                    <a:pt x="340" y="622"/>
                  </a:lnTo>
                  <a:lnTo>
                    <a:pt x="340" y="622"/>
                  </a:lnTo>
                  <a:lnTo>
                    <a:pt x="340" y="672"/>
                  </a:lnTo>
                  <a:lnTo>
                    <a:pt x="340" y="672"/>
                  </a:lnTo>
                  <a:lnTo>
                    <a:pt x="338" y="704"/>
                  </a:lnTo>
                  <a:lnTo>
                    <a:pt x="336" y="715"/>
                  </a:lnTo>
                  <a:lnTo>
                    <a:pt x="334" y="720"/>
                  </a:lnTo>
                  <a:lnTo>
                    <a:pt x="331" y="724"/>
                  </a:lnTo>
                  <a:lnTo>
                    <a:pt x="331" y="724"/>
                  </a:lnTo>
                  <a:lnTo>
                    <a:pt x="334" y="730"/>
                  </a:lnTo>
                  <a:lnTo>
                    <a:pt x="336" y="735"/>
                  </a:lnTo>
                  <a:lnTo>
                    <a:pt x="336" y="735"/>
                  </a:lnTo>
                  <a:lnTo>
                    <a:pt x="331" y="741"/>
                  </a:lnTo>
                  <a:lnTo>
                    <a:pt x="325" y="748"/>
                  </a:lnTo>
                  <a:lnTo>
                    <a:pt x="325" y="748"/>
                  </a:lnTo>
                  <a:lnTo>
                    <a:pt x="327" y="750"/>
                  </a:lnTo>
                  <a:lnTo>
                    <a:pt x="331" y="754"/>
                  </a:lnTo>
                  <a:lnTo>
                    <a:pt x="333" y="756"/>
                  </a:lnTo>
                  <a:lnTo>
                    <a:pt x="334" y="759"/>
                  </a:lnTo>
                  <a:lnTo>
                    <a:pt x="334" y="759"/>
                  </a:lnTo>
                  <a:lnTo>
                    <a:pt x="333" y="759"/>
                  </a:lnTo>
                  <a:lnTo>
                    <a:pt x="331" y="759"/>
                  </a:lnTo>
                  <a:lnTo>
                    <a:pt x="329" y="758"/>
                  </a:lnTo>
                  <a:lnTo>
                    <a:pt x="329" y="758"/>
                  </a:lnTo>
                  <a:lnTo>
                    <a:pt x="333" y="763"/>
                  </a:lnTo>
                  <a:lnTo>
                    <a:pt x="333" y="763"/>
                  </a:lnTo>
                  <a:close/>
                  <a:moveTo>
                    <a:pt x="333" y="263"/>
                  </a:moveTo>
                  <a:lnTo>
                    <a:pt x="333" y="263"/>
                  </a:lnTo>
                  <a:lnTo>
                    <a:pt x="331" y="265"/>
                  </a:lnTo>
                  <a:lnTo>
                    <a:pt x="331" y="265"/>
                  </a:lnTo>
                  <a:lnTo>
                    <a:pt x="334" y="283"/>
                  </a:lnTo>
                  <a:lnTo>
                    <a:pt x="336" y="293"/>
                  </a:lnTo>
                  <a:lnTo>
                    <a:pt x="340" y="300"/>
                  </a:lnTo>
                  <a:lnTo>
                    <a:pt x="340" y="300"/>
                  </a:lnTo>
                  <a:lnTo>
                    <a:pt x="342" y="289"/>
                  </a:lnTo>
                  <a:lnTo>
                    <a:pt x="340" y="279"/>
                  </a:lnTo>
                  <a:lnTo>
                    <a:pt x="336" y="270"/>
                  </a:lnTo>
                  <a:lnTo>
                    <a:pt x="333" y="263"/>
                  </a:lnTo>
                  <a:lnTo>
                    <a:pt x="333" y="263"/>
                  </a:lnTo>
                  <a:close/>
                  <a:moveTo>
                    <a:pt x="154" y="322"/>
                  </a:moveTo>
                  <a:lnTo>
                    <a:pt x="154" y="322"/>
                  </a:lnTo>
                  <a:lnTo>
                    <a:pt x="154" y="326"/>
                  </a:lnTo>
                  <a:lnTo>
                    <a:pt x="154" y="330"/>
                  </a:lnTo>
                  <a:lnTo>
                    <a:pt x="156" y="335"/>
                  </a:lnTo>
                  <a:lnTo>
                    <a:pt x="156" y="335"/>
                  </a:lnTo>
                  <a:lnTo>
                    <a:pt x="160" y="346"/>
                  </a:lnTo>
                  <a:lnTo>
                    <a:pt x="160" y="352"/>
                  </a:lnTo>
                  <a:lnTo>
                    <a:pt x="160" y="359"/>
                  </a:lnTo>
                  <a:lnTo>
                    <a:pt x="160" y="359"/>
                  </a:lnTo>
                  <a:lnTo>
                    <a:pt x="158" y="367"/>
                  </a:lnTo>
                  <a:lnTo>
                    <a:pt x="158" y="374"/>
                  </a:lnTo>
                  <a:lnTo>
                    <a:pt x="158" y="374"/>
                  </a:lnTo>
                  <a:lnTo>
                    <a:pt x="161" y="397"/>
                  </a:lnTo>
                  <a:lnTo>
                    <a:pt x="161" y="397"/>
                  </a:lnTo>
                  <a:lnTo>
                    <a:pt x="163" y="406"/>
                  </a:lnTo>
                  <a:lnTo>
                    <a:pt x="165" y="415"/>
                  </a:lnTo>
                  <a:lnTo>
                    <a:pt x="165" y="415"/>
                  </a:lnTo>
                  <a:lnTo>
                    <a:pt x="165" y="423"/>
                  </a:lnTo>
                  <a:lnTo>
                    <a:pt x="165" y="423"/>
                  </a:lnTo>
                  <a:lnTo>
                    <a:pt x="165" y="436"/>
                  </a:lnTo>
                  <a:lnTo>
                    <a:pt x="167" y="449"/>
                  </a:lnTo>
                  <a:lnTo>
                    <a:pt x="167" y="449"/>
                  </a:lnTo>
                  <a:lnTo>
                    <a:pt x="169" y="462"/>
                  </a:lnTo>
                  <a:lnTo>
                    <a:pt x="171" y="467"/>
                  </a:lnTo>
                  <a:lnTo>
                    <a:pt x="174" y="471"/>
                  </a:lnTo>
                  <a:lnTo>
                    <a:pt x="174" y="471"/>
                  </a:lnTo>
                  <a:lnTo>
                    <a:pt x="171" y="453"/>
                  </a:lnTo>
                  <a:lnTo>
                    <a:pt x="171" y="434"/>
                  </a:lnTo>
                  <a:lnTo>
                    <a:pt x="171" y="415"/>
                  </a:lnTo>
                  <a:lnTo>
                    <a:pt x="171" y="397"/>
                  </a:lnTo>
                  <a:lnTo>
                    <a:pt x="171" y="397"/>
                  </a:lnTo>
                  <a:lnTo>
                    <a:pt x="171" y="387"/>
                  </a:lnTo>
                  <a:lnTo>
                    <a:pt x="173" y="380"/>
                  </a:lnTo>
                  <a:lnTo>
                    <a:pt x="173" y="380"/>
                  </a:lnTo>
                  <a:lnTo>
                    <a:pt x="178" y="365"/>
                  </a:lnTo>
                  <a:lnTo>
                    <a:pt x="178" y="365"/>
                  </a:lnTo>
                  <a:lnTo>
                    <a:pt x="178" y="356"/>
                  </a:lnTo>
                  <a:lnTo>
                    <a:pt x="180" y="346"/>
                  </a:lnTo>
                  <a:lnTo>
                    <a:pt x="180" y="346"/>
                  </a:lnTo>
                  <a:lnTo>
                    <a:pt x="182" y="328"/>
                  </a:lnTo>
                  <a:lnTo>
                    <a:pt x="182" y="328"/>
                  </a:lnTo>
                  <a:lnTo>
                    <a:pt x="169" y="324"/>
                  </a:lnTo>
                  <a:lnTo>
                    <a:pt x="154" y="322"/>
                  </a:lnTo>
                  <a:lnTo>
                    <a:pt x="154" y="322"/>
                  </a:lnTo>
                  <a:close/>
                  <a:moveTo>
                    <a:pt x="102" y="696"/>
                  </a:moveTo>
                  <a:lnTo>
                    <a:pt x="102" y="696"/>
                  </a:lnTo>
                  <a:lnTo>
                    <a:pt x="93" y="696"/>
                  </a:lnTo>
                  <a:lnTo>
                    <a:pt x="93" y="696"/>
                  </a:lnTo>
                  <a:lnTo>
                    <a:pt x="93" y="706"/>
                  </a:lnTo>
                  <a:lnTo>
                    <a:pt x="93" y="713"/>
                  </a:lnTo>
                  <a:lnTo>
                    <a:pt x="96" y="728"/>
                  </a:lnTo>
                  <a:lnTo>
                    <a:pt x="96" y="728"/>
                  </a:lnTo>
                  <a:lnTo>
                    <a:pt x="100" y="722"/>
                  </a:lnTo>
                  <a:lnTo>
                    <a:pt x="100" y="713"/>
                  </a:lnTo>
                  <a:lnTo>
                    <a:pt x="102" y="696"/>
                  </a:lnTo>
                  <a:lnTo>
                    <a:pt x="102" y="696"/>
                  </a:lnTo>
                  <a:close/>
                  <a:moveTo>
                    <a:pt x="329" y="754"/>
                  </a:moveTo>
                  <a:lnTo>
                    <a:pt x="329" y="754"/>
                  </a:lnTo>
                  <a:lnTo>
                    <a:pt x="329" y="756"/>
                  </a:lnTo>
                  <a:lnTo>
                    <a:pt x="331" y="758"/>
                  </a:lnTo>
                  <a:lnTo>
                    <a:pt x="331" y="758"/>
                  </a:lnTo>
                  <a:lnTo>
                    <a:pt x="329" y="754"/>
                  </a:lnTo>
                  <a:lnTo>
                    <a:pt x="329" y="75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17" name="Freeform 1547"/>
            <p:cNvSpPr>
              <a:spLocks noChangeAspect="1" noEditPoints="1"/>
            </p:cNvSpPr>
            <p:nvPr/>
          </p:nvSpPr>
          <p:spPr bwMode="auto">
            <a:xfrm>
              <a:off x="1824875" y="4012529"/>
              <a:ext cx="268142" cy="522000"/>
            </a:xfrm>
            <a:custGeom>
              <a:avLst/>
              <a:gdLst>
                <a:gd name="T0" fmla="*/ 240 w 413"/>
                <a:gd name="T1" fmla="*/ 69 h 804"/>
                <a:gd name="T2" fmla="*/ 277 w 413"/>
                <a:gd name="T3" fmla="*/ 101 h 804"/>
                <a:gd name="T4" fmla="*/ 344 w 413"/>
                <a:gd name="T5" fmla="*/ 123 h 804"/>
                <a:gd name="T6" fmla="*/ 402 w 413"/>
                <a:gd name="T7" fmla="*/ 184 h 804"/>
                <a:gd name="T8" fmla="*/ 394 w 413"/>
                <a:gd name="T9" fmla="*/ 259 h 804"/>
                <a:gd name="T10" fmla="*/ 353 w 413"/>
                <a:gd name="T11" fmla="*/ 290 h 804"/>
                <a:gd name="T12" fmla="*/ 346 w 413"/>
                <a:gd name="T13" fmla="*/ 333 h 804"/>
                <a:gd name="T14" fmla="*/ 327 w 413"/>
                <a:gd name="T15" fmla="*/ 350 h 804"/>
                <a:gd name="T16" fmla="*/ 335 w 413"/>
                <a:gd name="T17" fmla="*/ 387 h 804"/>
                <a:gd name="T18" fmla="*/ 331 w 413"/>
                <a:gd name="T19" fmla="*/ 469 h 804"/>
                <a:gd name="T20" fmla="*/ 342 w 413"/>
                <a:gd name="T21" fmla="*/ 694 h 804"/>
                <a:gd name="T22" fmla="*/ 348 w 413"/>
                <a:gd name="T23" fmla="*/ 737 h 804"/>
                <a:gd name="T24" fmla="*/ 355 w 413"/>
                <a:gd name="T25" fmla="*/ 770 h 804"/>
                <a:gd name="T26" fmla="*/ 346 w 413"/>
                <a:gd name="T27" fmla="*/ 802 h 804"/>
                <a:gd name="T28" fmla="*/ 301 w 413"/>
                <a:gd name="T29" fmla="*/ 778 h 804"/>
                <a:gd name="T30" fmla="*/ 294 w 413"/>
                <a:gd name="T31" fmla="*/ 754 h 804"/>
                <a:gd name="T32" fmla="*/ 282 w 413"/>
                <a:gd name="T33" fmla="*/ 737 h 804"/>
                <a:gd name="T34" fmla="*/ 269 w 413"/>
                <a:gd name="T35" fmla="*/ 761 h 804"/>
                <a:gd name="T36" fmla="*/ 251 w 413"/>
                <a:gd name="T37" fmla="*/ 780 h 804"/>
                <a:gd name="T38" fmla="*/ 236 w 413"/>
                <a:gd name="T39" fmla="*/ 731 h 804"/>
                <a:gd name="T40" fmla="*/ 217 w 413"/>
                <a:gd name="T41" fmla="*/ 698 h 804"/>
                <a:gd name="T42" fmla="*/ 206 w 413"/>
                <a:gd name="T43" fmla="*/ 603 h 804"/>
                <a:gd name="T44" fmla="*/ 195 w 413"/>
                <a:gd name="T45" fmla="*/ 545 h 804"/>
                <a:gd name="T46" fmla="*/ 171 w 413"/>
                <a:gd name="T47" fmla="*/ 562 h 804"/>
                <a:gd name="T48" fmla="*/ 156 w 413"/>
                <a:gd name="T49" fmla="*/ 711 h 804"/>
                <a:gd name="T50" fmla="*/ 167 w 413"/>
                <a:gd name="T51" fmla="*/ 765 h 804"/>
                <a:gd name="T52" fmla="*/ 204 w 413"/>
                <a:gd name="T53" fmla="*/ 787 h 804"/>
                <a:gd name="T54" fmla="*/ 137 w 413"/>
                <a:gd name="T55" fmla="*/ 781 h 804"/>
                <a:gd name="T56" fmla="*/ 119 w 413"/>
                <a:gd name="T57" fmla="*/ 781 h 804"/>
                <a:gd name="T58" fmla="*/ 83 w 413"/>
                <a:gd name="T59" fmla="*/ 765 h 804"/>
                <a:gd name="T60" fmla="*/ 67 w 413"/>
                <a:gd name="T61" fmla="*/ 666 h 804"/>
                <a:gd name="T62" fmla="*/ 65 w 413"/>
                <a:gd name="T63" fmla="*/ 564 h 804"/>
                <a:gd name="T64" fmla="*/ 48 w 413"/>
                <a:gd name="T65" fmla="*/ 482 h 804"/>
                <a:gd name="T66" fmla="*/ 29 w 413"/>
                <a:gd name="T67" fmla="*/ 417 h 804"/>
                <a:gd name="T68" fmla="*/ 28 w 413"/>
                <a:gd name="T69" fmla="*/ 381 h 804"/>
                <a:gd name="T70" fmla="*/ 28 w 413"/>
                <a:gd name="T71" fmla="*/ 350 h 804"/>
                <a:gd name="T72" fmla="*/ 2 w 413"/>
                <a:gd name="T73" fmla="*/ 318 h 804"/>
                <a:gd name="T74" fmla="*/ 7 w 413"/>
                <a:gd name="T75" fmla="*/ 272 h 804"/>
                <a:gd name="T76" fmla="*/ 20 w 413"/>
                <a:gd name="T77" fmla="*/ 220 h 804"/>
                <a:gd name="T78" fmla="*/ 63 w 413"/>
                <a:gd name="T79" fmla="*/ 181 h 804"/>
                <a:gd name="T80" fmla="*/ 89 w 413"/>
                <a:gd name="T81" fmla="*/ 156 h 804"/>
                <a:gd name="T82" fmla="*/ 113 w 413"/>
                <a:gd name="T83" fmla="*/ 141 h 804"/>
                <a:gd name="T84" fmla="*/ 113 w 413"/>
                <a:gd name="T85" fmla="*/ 121 h 804"/>
                <a:gd name="T86" fmla="*/ 126 w 413"/>
                <a:gd name="T87" fmla="*/ 60 h 804"/>
                <a:gd name="T88" fmla="*/ 156 w 413"/>
                <a:gd name="T89" fmla="*/ 48 h 804"/>
                <a:gd name="T90" fmla="*/ 182 w 413"/>
                <a:gd name="T91" fmla="*/ 6 h 804"/>
                <a:gd name="T92" fmla="*/ 234 w 413"/>
                <a:gd name="T93" fmla="*/ 17 h 804"/>
                <a:gd name="T94" fmla="*/ 89 w 413"/>
                <a:gd name="T95" fmla="*/ 195 h 804"/>
                <a:gd name="T96" fmla="*/ 320 w 413"/>
                <a:gd name="T97" fmla="*/ 287 h 804"/>
                <a:gd name="T98" fmla="*/ 335 w 413"/>
                <a:gd name="T99" fmla="*/ 277 h 804"/>
                <a:gd name="T100" fmla="*/ 331 w 413"/>
                <a:gd name="T101" fmla="*/ 257 h 804"/>
                <a:gd name="T102" fmla="*/ 344 w 413"/>
                <a:gd name="T103" fmla="*/ 236 h 804"/>
                <a:gd name="T104" fmla="*/ 340 w 413"/>
                <a:gd name="T105" fmla="*/ 218 h 804"/>
                <a:gd name="T106" fmla="*/ 260 w 413"/>
                <a:gd name="T107" fmla="*/ 536 h 804"/>
                <a:gd name="T108" fmla="*/ 268 w 413"/>
                <a:gd name="T109" fmla="*/ 629 h 804"/>
                <a:gd name="T110" fmla="*/ 236 w 413"/>
                <a:gd name="T111" fmla="*/ 726 h 804"/>
                <a:gd name="T112" fmla="*/ 344 w 413"/>
                <a:gd name="T113" fmla="*/ 75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3" h="804">
                  <a:moveTo>
                    <a:pt x="243" y="37"/>
                  </a:moveTo>
                  <a:lnTo>
                    <a:pt x="243" y="37"/>
                  </a:lnTo>
                  <a:lnTo>
                    <a:pt x="245" y="41"/>
                  </a:lnTo>
                  <a:lnTo>
                    <a:pt x="247" y="47"/>
                  </a:lnTo>
                  <a:lnTo>
                    <a:pt x="247" y="58"/>
                  </a:lnTo>
                  <a:lnTo>
                    <a:pt x="247" y="58"/>
                  </a:lnTo>
                  <a:lnTo>
                    <a:pt x="245" y="65"/>
                  </a:lnTo>
                  <a:lnTo>
                    <a:pt x="243" y="67"/>
                  </a:lnTo>
                  <a:lnTo>
                    <a:pt x="240" y="69"/>
                  </a:lnTo>
                  <a:lnTo>
                    <a:pt x="240" y="69"/>
                  </a:lnTo>
                  <a:lnTo>
                    <a:pt x="240" y="74"/>
                  </a:lnTo>
                  <a:lnTo>
                    <a:pt x="242" y="80"/>
                  </a:lnTo>
                  <a:lnTo>
                    <a:pt x="242" y="80"/>
                  </a:lnTo>
                  <a:lnTo>
                    <a:pt x="262" y="78"/>
                  </a:lnTo>
                  <a:lnTo>
                    <a:pt x="262" y="78"/>
                  </a:lnTo>
                  <a:lnTo>
                    <a:pt x="269" y="89"/>
                  </a:lnTo>
                  <a:lnTo>
                    <a:pt x="277" y="101"/>
                  </a:lnTo>
                  <a:lnTo>
                    <a:pt x="277" y="101"/>
                  </a:lnTo>
                  <a:lnTo>
                    <a:pt x="296" y="106"/>
                  </a:lnTo>
                  <a:lnTo>
                    <a:pt x="314" y="112"/>
                  </a:lnTo>
                  <a:lnTo>
                    <a:pt x="314" y="112"/>
                  </a:lnTo>
                  <a:lnTo>
                    <a:pt x="322" y="114"/>
                  </a:lnTo>
                  <a:lnTo>
                    <a:pt x="329" y="115"/>
                  </a:lnTo>
                  <a:lnTo>
                    <a:pt x="329" y="115"/>
                  </a:lnTo>
                  <a:lnTo>
                    <a:pt x="335" y="119"/>
                  </a:lnTo>
                  <a:lnTo>
                    <a:pt x="335" y="119"/>
                  </a:lnTo>
                  <a:lnTo>
                    <a:pt x="344" y="123"/>
                  </a:lnTo>
                  <a:lnTo>
                    <a:pt x="348" y="125"/>
                  </a:lnTo>
                  <a:lnTo>
                    <a:pt x="349" y="130"/>
                  </a:lnTo>
                  <a:lnTo>
                    <a:pt x="349" y="130"/>
                  </a:lnTo>
                  <a:lnTo>
                    <a:pt x="357" y="138"/>
                  </a:lnTo>
                  <a:lnTo>
                    <a:pt x="364" y="147"/>
                  </a:lnTo>
                  <a:lnTo>
                    <a:pt x="364" y="147"/>
                  </a:lnTo>
                  <a:lnTo>
                    <a:pt x="385" y="164"/>
                  </a:lnTo>
                  <a:lnTo>
                    <a:pt x="402" y="184"/>
                  </a:lnTo>
                  <a:lnTo>
                    <a:pt x="402" y="184"/>
                  </a:lnTo>
                  <a:lnTo>
                    <a:pt x="407" y="192"/>
                  </a:lnTo>
                  <a:lnTo>
                    <a:pt x="413" y="197"/>
                  </a:lnTo>
                  <a:lnTo>
                    <a:pt x="413" y="197"/>
                  </a:lnTo>
                  <a:lnTo>
                    <a:pt x="413" y="207"/>
                  </a:lnTo>
                  <a:lnTo>
                    <a:pt x="411" y="214"/>
                  </a:lnTo>
                  <a:lnTo>
                    <a:pt x="411" y="214"/>
                  </a:lnTo>
                  <a:lnTo>
                    <a:pt x="407" y="225"/>
                  </a:lnTo>
                  <a:lnTo>
                    <a:pt x="403" y="236"/>
                  </a:lnTo>
                  <a:lnTo>
                    <a:pt x="394" y="259"/>
                  </a:lnTo>
                  <a:lnTo>
                    <a:pt x="394" y="259"/>
                  </a:lnTo>
                  <a:lnTo>
                    <a:pt x="389" y="275"/>
                  </a:lnTo>
                  <a:lnTo>
                    <a:pt x="385" y="283"/>
                  </a:lnTo>
                  <a:lnTo>
                    <a:pt x="379" y="288"/>
                  </a:lnTo>
                  <a:lnTo>
                    <a:pt x="379" y="288"/>
                  </a:lnTo>
                  <a:lnTo>
                    <a:pt x="370" y="283"/>
                  </a:lnTo>
                  <a:lnTo>
                    <a:pt x="362" y="279"/>
                  </a:lnTo>
                  <a:lnTo>
                    <a:pt x="362" y="279"/>
                  </a:lnTo>
                  <a:lnTo>
                    <a:pt x="353" y="290"/>
                  </a:lnTo>
                  <a:lnTo>
                    <a:pt x="349" y="296"/>
                  </a:lnTo>
                  <a:lnTo>
                    <a:pt x="346" y="301"/>
                  </a:lnTo>
                  <a:lnTo>
                    <a:pt x="346" y="301"/>
                  </a:lnTo>
                  <a:lnTo>
                    <a:pt x="344" y="311"/>
                  </a:lnTo>
                  <a:lnTo>
                    <a:pt x="344" y="322"/>
                  </a:lnTo>
                  <a:lnTo>
                    <a:pt x="344" y="322"/>
                  </a:lnTo>
                  <a:lnTo>
                    <a:pt x="346" y="328"/>
                  </a:lnTo>
                  <a:lnTo>
                    <a:pt x="346" y="333"/>
                  </a:lnTo>
                  <a:lnTo>
                    <a:pt x="346" y="333"/>
                  </a:lnTo>
                  <a:lnTo>
                    <a:pt x="344" y="335"/>
                  </a:lnTo>
                  <a:lnTo>
                    <a:pt x="342" y="337"/>
                  </a:lnTo>
                  <a:lnTo>
                    <a:pt x="336" y="341"/>
                  </a:lnTo>
                  <a:lnTo>
                    <a:pt x="336" y="341"/>
                  </a:lnTo>
                  <a:lnTo>
                    <a:pt x="335" y="344"/>
                  </a:lnTo>
                  <a:lnTo>
                    <a:pt x="331" y="348"/>
                  </a:lnTo>
                  <a:lnTo>
                    <a:pt x="331" y="348"/>
                  </a:lnTo>
                  <a:lnTo>
                    <a:pt x="329" y="350"/>
                  </a:lnTo>
                  <a:lnTo>
                    <a:pt x="327" y="350"/>
                  </a:lnTo>
                  <a:lnTo>
                    <a:pt x="327" y="350"/>
                  </a:lnTo>
                  <a:lnTo>
                    <a:pt x="329" y="355"/>
                  </a:lnTo>
                  <a:lnTo>
                    <a:pt x="331" y="361"/>
                  </a:lnTo>
                  <a:lnTo>
                    <a:pt x="333" y="367"/>
                  </a:lnTo>
                  <a:lnTo>
                    <a:pt x="331" y="374"/>
                  </a:lnTo>
                  <a:lnTo>
                    <a:pt x="331" y="374"/>
                  </a:lnTo>
                  <a:lnTo>
                    <a:pt x="333" y="381"/>
                  </a:lnTo>
                  <a:lnTo>
                    <a:pt x="335" y="387"/>
                  </a:lnTo>
                  <a:lnTo>
                    <a:pt x="335" y="387"/>
                  </a:lnTo>
                  <a:lnTo>
                    <a:pt x="333" y="391"/>
                  </a:lnTo>
                  <a:lnTo>
                    <a:pt x="331" y="394"/>
                  </a:lnTo>
                  <a:lnTo>
                    <a:pt x="331" y="394"/>
                  </a:lnTo>
                  <a:lnTo>
                    <a:pt x="331" y="402"/>
                  </a:lnTo>
                  <a:lnTo>
                    <a:pt x="333" y="408"/>
                  </a:lnTo>
                  <a:lnTo>
                    <a:pt x="333" y="408"/>
                  </a:lnTo>
                  <a:lnTo>
                    <a:pt x="333" y="435"/>
                  </a:lnTo>
                  <a:lnTo>
                    <a:pt x="333" y="435"/>
                  </a:lnTo>
                  <a:lnTo>
                    <a:pt x="331" y="469"/>
                  </a:lnTo>
                  <a:lnTo>
                    <a:pt x="331" y="504"/>
                  </a:lnTo>
                  <a:lnTo>
                    <a:pt x="331" y="504"/>
                  </a:lnTo>
                  <a:lnTo>
                    <a:pt x="336" y="592"/>
                  </a:lnTo>
                  <a:lnTo>
                    <a:pt x="336" y="592"/>
                  </a:lnTo>
                  <a:lnTo>
                    <a:pt x="340" y="634"/>
                  </a:lnTo>
                  <a:lnTo>
                    <a:pt x="344" y="674"/>
                  </a:lnTo>
                  <a:lnTo>
                    <a:pt x="344" y="674"/>
                  </a:lnTo>
                  <a:lnTo>
                    <a:pt x="344" y="685"/>
                  </a:lnTo>
                  <a:lnTo>
                    <a:pt x="342" y="694"/>
                  </a:lnTo>
                  <a:lnTo>
                    <a:pt x="340" y="703"/>
                  </a:lnTo>
                  <a:lnTo>
                    <a:pt x="338" y="713"/>
                  </a:lnTo>
                  <a:lnTo>
                    <a:pt x="338" y="713"/>
                  </a:lnTo>
                  <a:lnTo>
                    <a:pt x="346" y="718"/>
                  </a:lnTo>
                  <a:lnTo>
                    <a:pt x="348" y="720"/>
                  </a:lnTo>
                  <a:lnTo>
                    <a:pt x="351" y="724"/>
                  </a:lnTo>
                  <a:lnTo>
                    <a:pt x="351" y="724"/>
                  </a:lnTo>
                  <a:lnTo>
                    <a:pt x="351" y="731"/>
                  </a:lnTo>
                  <a:lnTo>
                    <a:pt x="348" y="737"/>
                  </a:lnTo>
                  <a:lnTo>
                    <a:pt x="344" y="744"/>
                  </a:lnTo>
                  <a:lnTo>
                    <a:pt x="342" y="750"/>
                  </a:lnTo>
                  <a:lnTo>
                    <a:pt x="342" y="750"/>
                  </a:lnTo>
                  <a:lnTo>
                    <a:pt x="346" y="750"/>
                  </a:lnTo>
                  <a:lnTo>
                    <a:pt x="348" y="754"/>
                  </a:lnTo>
                  <a:lnTo>
                    <a:pt x="348" y="757"/>
                  </a:lnTo>
                  <a:lnTo>
                    <a:pt x="348" y="761"/>
                  </a:lnTo>
                  <a:lnTo>
                    <a:pt x="348" y="761"/>
                  </a:lnTo>
                  <a:lnTo>
                    <a:pt x="355" y="770"/>
                  </a:lnTo>
                  <a:lnTo>
                    <a:pt x="361" y="781"/>
                  </a:lnTo>
                  <a:lnTo>
                    <a:pt x="361" y="781"/>
                  </a:lnTo>
                  <a:lnTo>
                    <a:pt x="361" y="785"/>
                  </a:lnTo>
                  <a:lnTo>
                    <a:pt x="361" y="789"/>
                  </a:lnTo>
                  <a:lnTo>
                    <a:pt x="362" y="793"/>
                  </a:lnTo>
                  <a:lnTo>
                    <a:pt x="362" y="796"/>
                  </a:lnTo>
                  <a:lnTo>
                    <a:pt x="362" y="796"/>
                  </a:lnTo>
                  <a:lnTo>
                    <a:pt x="355" y="800"/>
                  </a:lnTo>
                  <a:lnTo>
                    <a:pt x="346" y="802"/>
                  </a:lnTo>
                  <a:lnTo>
                    <a:pt x="335" y="802"/>
                  </a:lnTo>
                  <a:lnTo>
                    <a:pt x="323" y="804"/>
                  </a:lnTo>
                  <a:lnTo>
                    <a:pt x="323" y="804"/>
                  </a:lnTo>
                  <a:lnTo>
                    <a:pt x="316" y="800"/>
                  </a:lnTo>
                  <a:lnTo>
                    <a:pt x="312" y="796"/>
                  </a:lnTo>
                  <a:lnTo>
                    <a:pt x="310" y="791"/>
                  </a:lnTo>
                  <a:lnTo>
                    <a:pt x="309" y="781"/>
                  </a:lnTo>
                  <a:lnTo>
                    <a:pt x="309" y="781"/>
                  </a:lnTo>
                  <a:lnTo>
                    <a:pt x="301" y="778"/>
                  </a:lnTo>
                  <a:lnTo>
                    <a:pt x="297" y="774"/>
                  </a:lnTo>
                  <a:lnTo>
                    <a:pt x="296" y="770"/>
                  </a:lnTo>
                  <a:lnTo>
                    <a:pt x="296" y="770"/>
                  </a:lnTo>
                  <a:lnTo>
                    <a:pt x="296" y="767"/>
                  </a:lnTo>
                  <a:lnTo>
                    <a:pt x="296" y="763"/>
                  </a:lnTo>
                  <a:lnTo>
                    <a:pt x="297" y="759"/>
                  </a:lnTo>
                  <a:lnTo>
                    <a:pt x="297" y="755"/>
                  </a:lnTo>
                  <a:lnTo>
                    <a:pt x="297" y="755"/>
                  </a:lnTo>
                  <a:lnTo>
                    <a:pt x="294" y="754"/>
                  </a:lnTo>
                  <a:lnTo>
                    <a:pt x="292" y="750"/>
                  </a:lnTo>
                  <a:lnTo>
                    <a:pt x="292" y="750"/>
                  </a:lnTo>
                  <a:lnTo>
                    <a:pt x="286" y="742"/>
                  </a:lnTo>
                  <a:lnTo>
                    <a:pt x="282" y="737"/>
                  </a:lnTo>
                  <a:lnTo>
                    <a:pt x="282" y="737"/>
                  </a:lnTo>
                  <a:lnTo>
                    <a:pt x="281" y="722"/>
                  </a:lnTo>
                  <a:lnTo>
                    <a:pt x="281" y="722"/>
                  </a:lnTo>
                  <a:lnTo>
                    <a:pt x="281" y="729"/>
                  </a:lnTo>
                  <a:lnTo>
                    <a:pt x="282" y="737"/>
                  </a:lnTo>
                  <a:lnTo>
                    <a:pt x="284" y="742"/>
                  </a:lnTo>
                  <a:lnTo>
                    <a:pt x="282" y="750"/>
                  </a:lnTo>
                  <a:lnTo>
                    <a:pt x="282" y="750"/>
                  </a:lnTo>
                  <a:lnTo>
                    <a:pt x="281" y="752"/>
                  </a:lnTo>
                  <a:lnTo>
                    <a:pt x="277" y="754"/>
                  </a:lnTo>
                  <a:lnTo>
                    <a:pt x="269" y="757"/>
                  </a:lnTo>
                  <a:lnTo>
                    <a:pt x="269" y="757"/>
                  </a:lnTo>
                  <a:lnTo>
                    <a:pt x="269" y="759"/>
                  </a:lnTo>
                  <a:lnTo>
                    <a:pt x="269" y="761"/>
                  </a:lnTo>
                  <a:lnTo>
                    <a:pt x="269" y="761"/>
                  </a:lnTo>
                  <a:lnTo>
                    <a:pt x="269" y="761"/>
                  </a:lnTo>
                  <a:lnTo>
                    <a:pt x="269" y="759"/>
                  </a:lnTo>
                  <a:lnTo>
                    <a:pt x="268" y="757"/>
                  </a:lnTo>
                  <a:lnTo>
                    <a:pt x="268" y="757"/>
                  </a:lnTo>
                  <a:lnTo>
                    <a:pt x="268" y="767"/>
                  </a:lnTo>
                  <a:lnTo>
                    <a:pt x="264" y="774"/>
                  </a:lnTo>
                  <a:lnTo>
                    <a:pt x="258" y="778"/>
                  </a:lnTo>
                  <a:lnTo>
                    <a:pt x="251" y="780"/>
                  </a:lnTo>
                  <a:lnTo>
                    <a:pt x="242" y="781"/>
                  </a:lnTo>
                  <a:lnTo>
                    <a:pt x="234" y="780"/>
                  </a:lnTo>
                  <a:lnTo>
                    <a:pt x="216" y="778"/>
                  </a:lnTo>
                  <a:lnTo>
                    <a:pt x="216" y="778"/>
                  </a:lnTo>
                  <a:lnTo>
                    <a:pt x="216" y="770"/>
                  </a:lnTo>
                  <a:lnTo>
                    <a:pt x="217" y="763"/>
                  </a:lnTo>
                  <a:lnTo>
                    <a:pt x="221" y="752"/>
                  </a:lnTo>
                  <a:lnTo>
                    <a:pt x="236" y="731"/>
                  </a:lnTo>
                  <a:lnTo>
                    <a:pt x="236" y="731"/>
                  </a:lnTo>
                  <a:lnTo>
                    <a:pt x="232" y="728"/>
                  </a:lnTo>
                  <a:lnTo>
                    <a:pt x="234" y="724"/>
                  </a:lnTo>
                  <a:lnTo>
                    <a:pt x="234" y="724"/>
                  </a:lnTo>
                  <a:lnTo>
                    <a:pt x="229" y="716"/>
                  </a:lnTo>
                  <a:lnTo>
                    <a:pt x="227" y="713"/>
                  </a:lnTo>
                  <a:lnTo>
                    <a:pt x="225" y="707"/>
                  </a:lnTo>
                  <a:lnTo>
                    <a:pt x="225" y="707"/>
                  </a:lnTo>
                  <a:lnTo>
                    <a:pt x="219" y="703"/>
                  </a:lnTo>
                  <a:lnTo>
                    <a:pt x="217" y="698"/>
                  </a:lnTo>
                  <a:lnTo>
                    <a:pt x="216" y="681"/>
                  </a:lnTo>
                  <a:lnTo>
                    <a:pt x="216" y="681"/>
                  </a:lnTo>
                  <a:lnTo>
                    <a:pt x="214" y="661"/>
                  </a:lnTo>
                  <a:lnTo>
                    <a:pt x="210" y="642"/>
                  </a:lnTo>
                  <a:lnTo>
                    <a:pt x="210" y="642"/>
                  </a:lnTo>
                  <a:lnTo>
                    <a:pt x="206" y="629"/>
                  </a:lnTo>
                  <a:lnTo>
                    <a:pt x="204" y="618"/>
                  </a:lnTo>
                  <a:lnTo>
                    <a:pt x="204" y="618"/>
                  </a:lnTo>
                  <a:lnTo>
                    <a:pt x="206" y="603"/>
                  </a:lnTo>
                  <a:lnTo>
                    <a:pt x="206" y="603"/>
                  </a:lnTo>
                  <a:lnTo>
                    <a:pt x="206" y="588"/>
                  </a:lnTo>
                  <a:lnTo>
                    <a:pt x="202" y="571"/>
                  </a:lnTo>
                  <a:lnTo>
                    <a:pt x="202" y="571"/>
                  </a:lnTo>
                  <a:lnTo>
                    <a:pt x="199" y="562"/>
                  </a:lnTo>
                  <a:lnTo>
                    <a:pt x="199" y="562"/>
                  </a:lnTo>
                  <a:lnTo>
                    <a:pt x="199" y="553"/>
                  </a:lnTo>
                  <a:lnTo>
                    <a:pt x="199" y="553"/>
                  </a:lnTo>
                  <a:lnTo>
                    <a:pt x="195" y="545"/>
                  </a:lnTo>
                  <a:lnTo>
                    <a:pt x="195" y="545"/>
                  </a:lnTo>
                  <a:lnTo>
                    <a:pt x="191" y="532"/>
                  </a:lnTo>
                  <a:lnTo>
                    <a:pt x="188" y="517"/>
                  </a:lnTo>
                  <a:lnTo>
                    <a:pt x="186" y="504"/>
                  </a:lnTo>
                  <a:lnTo>
                    <a:pt x="182" y="491"/>
                  </a:lnTo>
                  <a:lnTo>
                    <a:pt x="182" y="491"/>
                  </a:lnTo>
                  <a:lnTo>
                    <a:pt x="176" y="527"/>
                  </a:lnTo>
                  <a:lnTo>
                    <a:pt x="171" y="562"/>
                  </a:lnTo>
                  <a:lnTo>
                    <a:pt x="171" y="562"/>
                  </a:lnTo>
                  <a:lnTo>
                    <a:pt x="167" y="586"/>
                  </a:lnTo>
                  <a:lnTo>
                    <a:pt x="167" y="586"/>
                  </a:lnTo>
                  <a:lnTo>
                    <a:pt x="165" y="603"/>
                  </a:lnTo>
                  <a:lnTo>
                    <a:pt x="165" y="621"/>
                  </a:lnTo>
                  <a:lnTo>
                    <a:pt x="165" y="621"/>
                  </a:lnTo>
                  <a:lnTo>
                    <a:pt x="163" y="659"/>
                  </a:lnTo>
                  <a:lnTo>
                    <a:pt x="160" y="696"/>
                  </a:lnTo>
                  <a:lnTo>
                    <a:pt x="160" y="696"/>
                  </a:lnTo>
                  <a:lnTo>
                    <a:pt x="156" y="711"/>
                  </a:lnTo>
                  <a:lnTo>
                    <a:pt x="152" y="728"/>
                  </a:lnTo>
                  <a:lnTo>
                    <a:pt x="152" y="728"/>
                  </a:lnTo>
                  <a:lnTo>
                    <a:pt x="152" y="737"/>
                  </a:lnTo>
                  <a:lnTo>
                    <a:pt x="149" y="742"/>
                  </a:lnTo>
                  <a:lnTo>
                    <a:pt x="149" y="742"/>
                  </a:lnTo>
                  <a:lnTo>
                    <a:pt x="158" y="754"/>
                  </a:lnTo>
                  <a:lnTo>
                    <a:pt x="158" y="754"/>
                  </a:lnTo>
                  <a:lnTo>
                    <a:pt x="162" y="759"/>
                  </a:lnTo>
                  <a:lnTo>
                    <a:pt x="167" y="765"/>
                  </a:lnTo>
                  <a:lnTo>
                    <a:pt x="167" y="765"/>
                  </a:lnTo>
                  <a:lnTo>
                    <a:pt x="173" y="767"/>
                  </a:lnTo>
                  <a:lnTo>
                    <a:pt x="173" y="767"/>
                  </a:lnTo>
                  <a:lnTo>
                    <a:pt x="188" y="774"/>
                  </a:lnTo>
                  <a:lnTo>
                    <a:pt x="188" y="774"/>
                  </a:lnTo>
                  <a:lnTo>
                    <a:pt x="195" y="778"/>
                  </a:lnTo>
                  <a:lnTo>
                    <a:pt x="204" y="781"/>
                  </a:lnTo>
                  <a:lnTo>
                    <a:pt x="204" y="781"/>
                  </a:lnTo>
                  <a:lnTo>
                    <a:pt x="204" y="787"/>
                  </a:lnTo>
                  <a:lnTo>
                    <a:pt x="204" y="787"/>
                  </a:lnTo>
                  <a:lnTo>
                    <a:pt x="199" y="789"/>
                  </a:lnTo>
                  <a:lnTo>
                    <a:pt x="193" y="791"/>
                  </a:lnTo>
                  <a:lnTo>
                    <a:pt x="180" y="791"/>
                  </a:lnTo>
                  <a:lnTo>
                    <a:pt x="180" y="791"/>
                  </a:lnTo>
                  <a:lnTo>
                    <a:pt x="167" y="791"/>
                  </a:lnTo>
                  <a:lnTo>
                    <a:pt x="156" y="789"/>
                  </a:lnTo>
                  <a:lnTo>
                    <a:pt x="145" y="787"/>
                  </a:lnTo>
                  <a:lnTo>
                    <a:pt x="137" y="781"/>
                  </a:lnTo>
                  <a:lnTo>
                    <a:pt x="137" y="781"/>
                  </a:lnTo>
                  <a:lnTo>
                    <a:pt x="130" y="774"/>
                  </a:lnTo>
                  <a:lnTo>
                    <a:pt x="124" y="770"/>
                  </a:lnTo>
                  <a:lnTo>
                    <a:pt x="119" y="772"/>
                  </a:lnTo>
                  <a:lnTo>
                    <a:pt x="119" y="772"/>
                  </a:lnTo>
                  <a:lnTo>
                    <a:pt x="119" y="778"/>
                  </a:lnTo>
                  <a:lnTo>
                    <a:pt x="119" y="780"/>
                  </a:lnTo>
                  <a:lnTo>
                    <a:pt x="119" y="781"/>
                  </a:lnTo>
                  <a:lnTo>
                    <a:pt x="119" y="781"/>
                  </a:lnTo>
                  <a:lnTo>
                    <a:pt x="113" y="783"/>
                  </a:lnTo>
                  <a:lnTo>
                    <a:pt x="108" y="781"/>
                  </a:lnTo>
                  <a:lnTo>
                    <a:pt x="108" y="781"/>
                  </a:lnTo>
                  <a:lnTo>
                    <a:pt x="109" y="776"/>
                  </a:lnTo>
                  <a:lnTo>
                    <a:pt x="109" y="770"/>
                  </a:lnTo>
                  <a:lnTo>
                    <a:pt x="109" y="770"/>
                  </a:lnTo>
                  <a:lnTo>
                    <a:pt x="95" y="768"/>
                  </a:lnTo>
                  <a:lnTo>
                    <a:pt x="89" y="767"/>
                  </a:lnTo>
                  <a:lnTo>
                    <a:pt x="83" y="765"/>
                  </a:lnTo>
                  <a:lnTo>
                    <a:pt x="83" y="765"/>
                  </a:lnTo>
                  <a:lnTo>
                    <a:pt x="85" y="744"/>
                  </a:lnTo>
                  <a:lnTo>
                    <a:pt x="85" y="744"/>
                  </a:lnTo>
                  <a:lnTo>
                    <a:pt x="82" y="728"/>
                  </a:lnTo>
                  <a:lnTo>
                    <a:pt x="78" y="709"/>
                  </a:lnTo>
                  <a:lnTo>
                    <a:pt x="78" y="709"/>
                  </a:lnTo>
                  <a:lnTo>
                    <a:pt x="70" y="685"/>
                  </a:lnTo>
                  <a:lnTo>
                    <a:pt x="70" y="685"/>
                  </a:lnTo>
                  <a:lnTo>
                    <a:pt x="67" y="666"/>
                  </a:lnTo>
                  <a:lnTo>
                    <a:pt x="65" y="644"/>
                  </a:lnTo>
                  <a:lnTo>
                    <a:pt x="63" y="621"/>
                  </a:lnTo>
                  <a:lnTo>
                    <a:pt x="63" y="597"/>
                  </a:lnTo>
                  <a:lnTo>
                    <a:pt x="63" y="597"/>
                  </a:lnTo>
                  <a:lnTo>
                    <a:pt x="65" y="584"/>
                  </a:lnTo>
                  <a:lnTo>
                    <a:pt x="67" y="577"/>
                  </a:lnTo>
                  <a:lnTo>
                    <a:pt x="67" y="571"/>
                  </a:lnTo>
                  <a:lnTo>
                    <a:pt x="67" y="571"/>
                  </a:lnTo>
                  <a:lnTo>
                    <a:pt x="65" y="564"/>
                  </a:lnTo>
                  <a:lnTo>
                    <a:pt x="63" y="554"/>
                  </a:lnTo>
                  <a:lnTo>
                    <a:pt x="63" y="554"/>
                  </a:lnTo>
                  <a:lnTo>
                    <a:pt x="61" y="538"/>
                  </a:lnTo>
                  <a:lnTo>
                    <a:pt x="59" y="523"/>
                  </a:lnTo>
                  <a:lnTo>
                    <a:pt x="59" y="523"/>
                  </a:lnTo>
                  <a:lnTo>
                    <a:pt x="50" y="493"/>
                  </a:lnTo>
                  <a:lnTo>
                    <a:pt x="50" y="493"/>
                  </a:lnTo>
                  <a:lnTo>
                    <a:pt x="48" y="482"/>
                  </a:lnTo>
                  <a:lnTo>
                    <a:pt x="48" y="482"/>
                  </a:lnTo>
                  <a:lnTo>
                    <a:pt x="44" y="476"/>
                  </a:lnTo>
                  <a:lnTo>
                    <a:pt x="42" y="473"/>
                  </a:lnTo>
                  <a:lnTo>
                    <a:pt x="41" y="469"/>
                  </a:lnTo>
                  <a:lnTo>
                    <a:pt x="41" y="463"/>
                  </a:lnTo>
                  <a:lnTo>
                    <a:pt x="41" y="463"/>
                  </a:lnTo>
                  <a:lnTo>
                    <a:pt x="33" y="454"/>
                  </a:lnTo>
                  <a:lnTo>
                    <a:pt x="29" y="443"/>
                  </a:lnTo>
                  <a:lnTo>
                    <a:pt x="28" y="430"/>
                  </a:lnTo>
                  <a:lnTo>
                    <a:pt x="29" y="417"/>
                  </a:lnTo>
                  <a:lnTo>
                    <a:pt x="29" y="417"/>
                  </a:lnTo>
                  <a:lnTo>
                    <a:pt x="28" y="413"/>
                  </a:lnTo>
                  <a:lnTo>
                    <a:pt x="28" y="408"/>
                  </a:lnTo>
                  <a:lnTo>
                    <a:pt x="28" y="408"/>
                  </a:lnTo>
                  <a:lnTo>
                    <a:pt x="24" y="408"/>
                  </a:lnTo>
                  <a:lnTo>
                    <a:pt x="22" y="404"/>
                  </a:lnTo>
                  <a:lnTo>
                    <a:pt x="22" y="404"/>
                  </a:lnTo>
                  <a:lnTo>
                    <a:pt x="26" y="389"/>
                  </a:lnTo>
                  <a:lnTo>
                    <a:pt x="28" y="381"/>
                  </a:lnTo>
                  <a:lnTo>
                    <a:pt x="29" y="372"/>
                  </a:lnTo>
                  <a:lnTo>
                    <a:pt x="29" y="372"/>
                  </a:lnTo>
                  <a:lnTo>
                    <a:pt x="20" y="370"/>
                  </a:lnTo>
                  <a:lnTo>
                    <a:pt x="15" y="367"/>
                  </a:lnTo>
                  <a:lnTo>
                    <a:pt x="11" y="359"/>
                  </a:lnTo>
                  <a:lnTo>
                    <a:pt x="9" y="350"/>
                  </a:lnTo>
                  <a:lnTo>
                    <a:pt x="9" y="350"/>
                  </a:lnTo>
                  <a:lnTo>
                    <a:pt x="18" y="350"/>
                  </a:lnTo>
                  <a:lnTo>
                    <a:pt x="28" y="350"/>
                  </a:lnTo>
                  <a:lnTo>
                    <a:pt x="28" y="350"/>
                  </a:lnTo>
                  <a:lnTo>
                    <a:pt x="26" y="346"/>
                  </a:lnTo>
                  <a:lnTo>
                    <a:pt x="22" y="344"/>
                  </a:lnTo>
                  <a:lnTo>
                    <a:pt x="15" y="339"/>
                  </a:lnTo>
                  <a:lnTo>
                    <a:pt x="15" y="339"/>
                  </a:lnTo>
                  <a:lnTo>
                    <a:pt x="11" y="329"/>
                  </a:lnTo>
                  <a:lnTo>
                    <a:pt x="11" y="329"/>
                  </a:lnTo>
                  <a:lnTo>
                    <a:pt x="3" y="322"/>
                  </a:lnTo>
                  <a:lnTo>
                    <a:pt x="2" y="318"/>
                  </a:lnTo>
                  <a:lnTo>
                    <a:pt x="0" y="314"/>
                  </a:lnTo>
                  <a:lnTo>
                    <a:pt x="0" y="314"/>
                  </a:lnTo>
                  <a:lnTo>
                    <a:pt x="2" y="303"/>
                  </a:lnTo>
                  <a:lnTo>
                    <a:pt x="3" y="294"/>
                  </a:lnTo>
                  <a:lnTo>
                    <a:pt x="3" y="294"/>
                  </a:lnTo>
                  <a:lnTo>
                    <a:pt x="5" y="285"/>
                  </a:lnTo>
                  <a:lnTo>
                    <a:pt x="9" y="277"/>
                  </a:lnTo>
                  <a:lnTo>
                    <a:pt x="9" y="277"/>
                  </a:lnTo>
                  <a:lnTo>
                    <a:pt x="7" y="272"/>
                  </a:lnTo>
                  <a:lnTo>
                    <a:pt x="7" y="266"/>
                  </a:lnTo>
                  <a:lnTo>
                    <a:pt x="9" y="255"/>
                  </a:lnTo>
                  <a:lnTo>
                    <a:pt x="9" y="255"/>
                  </a:lnTo>
                  <a:lnTo>
                    <a:pt x="5" y="251"/>
                  </a:lnTo>
                  <a:lnTo>
                    <a:pt x="3" y="248"/>
                  </a:lnTo>
                  <a:lnTo>
                    <a:pt x="3" y="242"/>
                  </a:lnTo>
                  <a:lnTo>
                    <a:pt x="5" y="236"/>
                  </a:lnTo>
                  <a:lnTo>
                    <a:pt x="5" y="236"/>
                  </a:lnTo>
                  <a:lnTo>
                    <a:pt x="20" y="220"/>
                  </a:lnTo>
                  <a:lnTo>
                    <a:pt x="20" y="220"/>
                  </a:lnTo>
                  <a:lnTo>
                    <a:pt x="22" y="212"/>
                  </a:lnTo>
                  <a:lnTo>
                    <a:pt x="26" y="205"/>
                  </a:lnTo>
                  <a:lnTo>
                    <a:pt x="37" y="194"/>
                  </a:lnTo>
                  <a:lnTo>
                    <a:pt x="37" y="194"/>
                  </a:lnTo>
                  <a:lnTo>
                    <a:pt x="48" y="190"/>
                  </a:lnTo>
                  <a:lnTo>
                    <a:pt x="59" y="184"/>
                  </a:lnTo>
                  <a:lnTo>
                    <a:pt x="59" y="184"/>
                  </a:lnTo>
                  <a:lnTo>
                    <a:pt x="63" y="181"/>
                  </a:lnTo>
                  <a:lnTo>
                    <a:pt x="65" y="179"/>
                  </a:lnTo>
                  <a:lnTo>
                    <a:pt x="65" y="179"/>
                  </a:lnTo>
                  <a:lnTo>
                    <a:pt x="72" y="179"/>
                  </a:lnTo>
                  <a:lnTo>
                    <a:pt x="72" y="179"/>
                  </a:lnTo>
                  <a:lnTo>
                    <a:pt x="78" y="175"/>
                  </a:lnTo>
                  <a:lnTo>
                    <a:pt x="82" y="169"/>
                  </a:lnTo>
                  <a:lnTo>
                    <a:pt x="82" y="169"/>
                  </a:lnTo>
                  <a:lnTo>
                    <a:pt x="85" y="164"/>
                  </a:lnTo>
                  <a:lnTo>
                    <a:pt x="89" y="156"/>
                  </a:lnTo>
                  <a:lnTo>
                    <a:pt x="89" y="156"/>
                  </a:lnTo>
                  <a:lnTo>
                    <a:pt x="95" y="158"/>
                  </a:lnTo>
                  <a:lnTo>
                    <a:pt x="98" y="160"/>
                  </a:lnTo>
                  <a:lnTo>
                    <a:pt x="106" y="158"/>
                  </a:lnTo>
                  <a:lnTo>
                    <a:pt x="111" y="153"/>
                  </a:lnTo>
                  <a:lnTo>
                    <a:pt x="115" y="147"/>
                  </a:lnTo>
                  <a:lnTo>
                    <a:pt x="115" y="147"/>
                  </a:lnTo>
                  <a:lnTo>
                    <a:pt x="113" y="143"/>
                  </a:lnTo>
                  <a:lnTo>
                    <a:pt x="113" y="141"/>
                  </a:lnTo>
                  <a:lnTo>
                    <a:pt x="113" y="141"/>
                  </a:lnTo>
                  <a:lnTo>
                    <a:pt x="113" y="138"/>
                  </a:lnTo>
                  <a:lnTo>
                    <a:pt x="115" y="134"/>
                  </a:lnTo>
                  <a:lnTo>
                    <a:pt x="115" y="134"/>
                  </a:lnTo>
                  <a:lnTo>
                    <a:pt x="113" y="130"/>
                  </a:lnTo>
                  <a:lnTo>
                    <a:pt x="113" y="127"/>
                  </a:lnTo>
                  <a:lnTo>
                    <a:pt x="113" y="127"/>
                  </a:lnTo>
                  <a:lnTo>
                    <a:pt x="113" y="121"/>
                  </a:lnTo>
                  <a:lnTo>
                    <a:pt x="113" y="121"/>
                  </a:lnTo>
                  <a:lnTo>
                    <a:pt x="109" y="112"/>
                  </a:lnTo>
                  <a:lnTo>
                    <a:pt x="109" y="112"/>
                  </a:lnTo>
                  <a:lnTo>
                    <a:pt x="108" y="101"/>
                  </a:lnTo>
                  <a:lnTo>
                    <a:pt x="109" y="91"/>
                  </a:lnTo>
                  <a:lnTo>
                    <a:pt x="109" y="91"/>
                  </a:lnTo>
                  <a:lnTo>
                    <a:pt x="113" y="80"/>
                  </a:lnTo>
                  <a:lnTo>
                    <a:pt x="119" y="69"/>
                  </a:lnTo>
                  <a:lnTo>
                    <a:pt x="122" y="65"/>
                  </a:lnTo>
                  <a:lnTo>
                    <a:pt x="126" y="60"/>
                  </a:lnTo>
                  <a:lnTo>
                    <a:pt x="132" y="58"/>
                  </a:lnTo>
                  <a:lnTo>
                    <a:pt x="139" y="56"/>
                  </a:lnTo>
                  <a:lnTo>
                    <a:pt x="139" y="56"/>
                  </a:lnTo>
                  <a:lnTo>
                    <a:pt x="143" y="56"/>
                  </a:lnTo>
                  <a:lnTo>
                    <a:pt x="149" y="54"/>
                  </a:lnTo>
                  <a:lnTo>
                    <a:pt x="149" y="54"/>
                  </a:lnTo>
                  <a:lnTo>
                    <a:pt x="152" y="52"/>
                  </a:lnTo>
                  <a:lnTo>
                    <a:pt x="156" y="48"/>
                  </a:lnTo>
                  <a:lnTo>
                    <a:pt x="156" y="48"/>
                  </a:lnTo>
                  <a:lnTo>
                    <a:pt x="162" y="48"/>
                  </a:lnTo>
                  <a:lnTo>
                    <a:pt x="167" y="48"/>
                  </a:lnTo>
                  <a:lnTo>
                    <a:pt x="167" y="48"/>
                  </a:lnTo>
                  <a:lnTo>
                    <a:pt x="167" y="39"/>
                  </a:lnTo>
                  <a:lnTo>
                    <a:pt x="167" y="30"/>
                  </a:lnTo>
                  <a:lnTo>
                    <a:pt x="169" y="22"/>
                  </a:lnTo>
                  <a:lnTo>
                    <a:pt x="173" y="15"/>
                  </a:lnTo>
                  <a:lnTo>
                    <a:pt x="178" y="9"/>
                  </a:lnTo>
                  <a:lnTo>
                    <a:pt x="182" y="6"/>
                  </a:lnTo>
                  <a:lnTo>
                    <a:pt x="189" y="2"/>
                  </a:lnTo>
                  <a:lnTo>
                    <a:pt x="195" y="0"/>
                  </a:lnTo>
                  <a:lnTo>
                    <a:pt x="195" y="0"/>
                  </a:lnTo>
                  <a:lnTo>
                    <a:pt x="206" y="0"/>
                  </a:lnTo>
                  <a:lnTo>
                    <a:pt x="217" y="2"/>
                  </a:lnTo>
                  <a:lnTo>
                    <a:pt x="217" y="2"/>
                  </a:lnTo>
                  <a:lnTo>
                    <a:pt x="223" y="4"/>
                  </a:lnTo>
                  <a:lnTo>
                    <a:pt x="227" y="8"/>
                  </a:lnTo>
                  <a:lnTo>
                    <a:pt x="234" y="17"/>
                  </a:lnTo>
                  <a:lnTo>
                    <a:pt x="238" y="26"/>
                  </a:lnTo>
                  <a:lnTo>
                    <a:pt x="242" y="39"/>
                  </a:lnTo>
                  <a:lnTo>
                    <a:pt x="242" y="39"/>
                  </a:lnTo>
                  <a:lnTo>
                    <a:pt x="242" y="37"/>
                  </a:lnTo>
                  <a:lnTo>
                    <a:pt x="243" y="37"/>
                  </a:lnTo>
                  <a:lnTo>
                    <a:pt x="243" y="37"/>
                  </a:lnTo>
                  <a:close/>
                  <a:moveTo>
                    <a:pt x="89" y="195"/>
                  </a:moveTo>
                  <a:lnTo>
                    <a:pt x="89" y="195"/>
                  </a:lnTo>
                  <a:lnTo>
                    <a:pt x="89" y="195"/>
                  </a:lnTo>
                  <a:lnTo>
                    <a:pt x="89" y="195"/>
                  </a:lnTo>
                  <a:lnTo>
                    <a:pt x="87" y="195"/>
                  </a:lnTo>
                  <a:lnTo>
                    <a:pt x="87" y="195"/>
                  </a:lnTo>
                  <a:lnTo>
                    <a:pt x="87" y="195"/>
                  </a:lnTo>
                  <a:lnTo>
                    <a:pt x="87" y="195"/>
                  </a:lnTo>
                  <a:lnTo>
                    <a:pt x="89" y="195"/>
                  </a:lnTo>
                  <a:lnTo>
                    <a:pt x="89" y="195"/>
                  </a:lnTo>
                  <a:close/>
                  <a:moveTo>
                    <a:pt x="320" y="287"/>
                  </a:moveTo>
                  <a:lnTo>
                    <a:pt x="320" y="287"/>
                  </a:lnTo>
                  <a:lnTo>
                    <a:pt x="320" y="287"/>
                  </a:lnTo>
                  <a:lnTo>
                    <a:pt x="320" y="287"/>
                  </a:lnTo>
                  <a:lnTo>
                    <a:pt x="322" y="285"/>
                  </a:lnTo>
                  <a:lnTo>
                    <a:pt x="322" y="285"/>
                  </a:lnTo>
                  <a:lnTo>
                    <a:pt x="325" y="288"/>
                  </a:lnTo>
                  <a:lnTo>
                    <a:pt x="325" y="290"/>
                  </a:lnTo>
                  <a:lnTo>
                    <a:pt x="325" y="290"/>
                  </a:lnTo>
                  <a:lnTo>
                    <a:pt x="331" y="285"/>
                  </a:lnTo>
                  <a:lnTo>
                    <a:pt x="335" y="277"/>
                  </a:lnTo>
                  <a:lnTo>
                    <a:pt x="335" y="277"/>
                  </a:lnTo>
                  <a:lnTo>
                    <a:pt x="333" y="274"/>
                  </a:lnTo>
                  <a:lnTo>
                    <a:pt x="331" y="270"/>
                  </a:lnTo>
                  <a:lnTo>
                    <a:pt x="331" y="270"/>
                  </a:lnTo>
                  <a:lnTo>
                    <a:pt x="331" y="268"/>
                  </a:lnTo>
                  <a:lnTo>
                    <a:pt x="333" y="264"/>
                  </a:lnTo>
                  <a:lnTo>
                    <a:pt x="333" y="264"/>
                  </a:lnTo>
                  <a:lnTo>
                    <a:pt x="331" y="259"/>
                  </a:lnTo>
                  <a:lnTo>
                    <a:pt x="331" y="257"/>
                  </a:lnTo>
                  <a:lnTo>
                    <a:pt x="331" y="253"/>
                  </a:lnTo>
                  <a:lnTo>
                    <a:pt x="331" y="253"/>
                  </a:lnTo>
                  <a:lnTo>
                    <a:pt x="338" y="253"/>
                  </a:lnTo>
                  <a:lnTo>
                    <a:pt x="344" y="255"/>
                  </a:lnTo>
                  <a:lnTo>
                    <a:pt x="344" y="255"/>
                  </a:lnTo>
                  <a:lnTo>
                    <a:pt x="344" y="246"/>
                  </a:lnTo>
                  <a:lnTo>
                    <a:pt x="344" y="240"/>
                  </a:lnTo>
                  <a:lnTo>
                    <a:pt x="344" y="236"/>
                  </a:lnTo>
                  <a:lnTo>
                    <a:pt x="344" y="236"/>
                  </a:lnTo>
                  <a:lnTo>
                    <a:pt x="348" y="231"/>
                  </a:lnTo>
                  <a:lnTo>
                    <a:pt x="351" y="225"/>
                  </a:lnTo>
                  <a:lnTo>
                    <a:pt x="351" y="225"/>
                  </a:lnTo>
                  <a:lnTo>
                    <a:pt x="351" y="220"/>
                  </a:lnTo>
                  <a:lnTo>
                    <a:pt x="355" y="216"/>
                  </a:lnTo>
                  <a:lnTo>
                    <a:pt x="355" y="216"/>
                  </a:lnTo>
                  <a:lnTo>
                    <a:pt x="349" y="214"/>
                  </a:lnTo>
                  <a:lnTo>
                    <a:pt x="344" y="216"/>
                  </a:lnTo>
                  <a:lnTo>
                    <a:pt x="340" y="218"/>
                  </a:lnTo>
                  <a:lnTo>
                    <a:pt x="335" y="221"/>
                  </a:lnTo>
                  <a:lnTo>
                    <a:pt x="335" y="221"/>
                  </a:lnTo>
                  <a:lnTo>
                    <a:pt x="331" y="236"/>
                  </a:lnTo>
                  <a:lnTo>
                    <a:pt x="327" y="251"/>
                  </a:lnTo>
                  <a:lnTo>
                    <a:pt x="320" y="287"/>
                  </a:lnTo>
                  <a:lnTo>
                    <a:pt x="320" y="287"/>
                  </a:lnTo>
                  <a:close/>
                  <a:moveTo>
                    <a:pt x="260" y="523"/>
                  </a:moveTo>
                  <a:lnTo>
                    <a:pt x="260" y="523"/>
                  </a:lnTo>
                  <a:lnTo>
                    <a:pt x="260" y="536"/>
                  </a:lnTo>
                  <a:lnTo>
                    <a:pt x="260" y="549"/>
                  </a:lnTo>
                  <a:lnTo>
                    <a:pt x="260" y="549"/>
                  </a:lnTo>
                  <a:lnTo>
                    <a:pt x="260" y="564"/>
                  </a:lnTo>
                  <a:lnTo>
                    <a:pt x="260" y="579"/>
                  </a:lnTo>
                  <a:lnTo>
                    <a:pt x="260" y="579"/>
                  </a:lnTo>
                  <a:lnTo>
                    <a:pt x="264" y="601"/>
                  </a:lnTo>
                  <a:lnTo>
                    <a:pt x="264" y="601"/>
                  </a:lnTo>
                  <a:lnTo>
                    <a:pt x="266" y="620"/>
                  </a:lnTo>
                  <a:lnTo>
                    <a:pt x="268" y="629"/>
                  </a:lnTo>
                  <a:lnTo>
                    <a:pt x="271" y="634"/>
                  </a:lnTo>
                  <a:lnTo>
                    <a:pt x="271" y="634"/>
                  </a:lnTo>
                  <a:lnTo>
                    <a:pt x="268" y="577"/>
                  </a:lnTo>
                  <a:lnTo>
                    <a:pt x="264" y="549"/>
                  </a:lnTo>
                  <a:lnTo>
                    <a:pt x="260" y="523"/>
                  </a:lnTo>
                  <a:lnTo>
                    <a:pt x="260" y="523"/>
                  </a:lnTo>
                  <a:close/>
                  <a:moveTo>
                    <a:pt x="236" y="726"/>
                  </a:moveTo>
                  <a:lnTo>
                    <a:pt x="236" y="726"/>
                  </a:lnTo>
                  <a:lnTo>
                    <a:pt x="236" y="726"/>
                  </a:lnTo>
                  <a:lnTo>
                    <a:pt x="236" y="728"/>
                  </a:lnTo>
                  <a:lnTo>
                    <a:pt x="236" y="728"/>
                  </a:lnTo>
                  <a:lnTo>
                    <a:pt x="236" y="728"/>
                  </a:lnTo>
                  <a:lnTo>
                    <a:pt x="236" y="726"/>
                  </a:lnTo>
                  <a:lnTo>
                    <a:pt x="236" y="726"/>
                  </a:lnTo>
                  <a:close/>
                  <a:moveTo>
                    <a:pt x="342" y="752"/>
                  </a:moveTo>
                  <a:lnTo>
                    <a:pt x="342" y="752"/>
                  </a:lnTo>
                  <a:lnTo>
                    <a:pt x="344" y="755"/>
                  </a:lnTo>
                  <a:lnTo>
                    <a:pt x="344" y="757"/>
                  </a:lnTo>
                  <a:lnTo>
                    <a:pt x="346" y="757"/>
                  </a:lnTo>
                  <a:lnTo>
                    <a:pt x="346" y="757"/>
                  </a:lnTo>
                  <a:lnTo>
                    <a:pt x="348" y="755"/>
                  </a:lnTo>
                  <a:lnTo>
                    <a:pt x="346" y="754"/>
                  </a:lnTo>
                  <a:lnTo>
                    <a:pt x="344" y="752"/>
                  </a:lnTo>
                  <a:lnTo>
                    <a:pt x="342" y="752"/>
                  </a:lnTo>
                  <a:lnTo>
                    <a:pt x="342" y="75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18" name="Freeform 1556"/>
            <p:cNvSpPr>
              <a:spLocks noChangeAspect="1" noEditPoints="1"/>
            </p:cNvSpPr>
            <p:nvPr/>
          </p:nvSpPr>
          <p:spPr bwMode="auto">
            <a:xfrm flipH="1">
              <a:off x="5779637" y="3952784"/>
              <a:ext cx="174000" cy="522000"/>
            </a:xfrm>
            <a:custGeom>
              <a:avLst/>
              <a:gdLst>
                <a:gd name="T0" fmla="*/ 0 w 268"/>
                <a:gd name="T1" fmla="*/ 753 h 804"/>
                <a:gd name="T2" fmla="*/ 8 w 268"/>
                <a:gd name="T3" fmla="*/ 757 h 804"/>
                <a:gd name="T4" fmla="*/ 9 w 268"/>
                <a:gd name="T5" fmla="*/ 787 h 804"/>
                <a:gd name="T6" fmla="*/ 26 w 268"/>
                <a:gd name="T7" fmla="*/ 798 h 804"/>
                <a:gd name="T8" fmla="*/ 67 w 268"/>
                <a:gd name="T9" fmla="*/ 794 h 804"/>
                <a:gd name="T10" fmla="*/ 69 w 268"/>
                <a:gd name="T11" fmla="*/ 772 h 804"/>
                <a:gd name="T12" fmla="*/ 76 w 268"/>
                <a:gd name="T13" fmla="*/ 755 h 804"/>
                <a:gd name="T14" fmla="*/ 95 w 268"/>
                <a:gd name="T15" fmla="*/ 627 h 804"/>
                <a:gd name="T16" fmla="*/ 156 w 268"/>
                <a:gd name="T17" fmla="*/ 536 h 804"/>
                <a:gd name="T18" fmla="*/ 160 w 268"/>
                <a:gd name="T19" fmla="*/ 560 h 804"/>
                <a:gd name="T20" fmla="*/ 153 w 268"/>
                <a:gd name="T21" fmla="*/ 625 h 804"/>
                <a:gd name="T22" fmla="*/ 145 w 268"/>
                <a:gd name="T23" fmla="*/ 711 h 804"/>
                <a:gd name="T24" fmla="*/ 147 w 268"/>
                <a:gd name="T25" fmla="*/ 725 h 804"/>
                <a:gd name="T26" fmla="*/ 192 w 268"/>
                <a:gd name="T27" fmla="*/ 742 h 804"/>
                <a:gd name="T28" fmla="*/ 227 w 268"/>
                <a:gd name="T29" fmla="*/ 735 h 804"/>
                <a:gd name="T30" fmla="*/ 218 w 268"/>
                <a:gd name="T31" fmla="*/ 711 h 804"/>
                <a:gd name="T32" fmla="*/ 214 w 268"/>
                <a:gd name="T33" fmla="*/ 647 h 804"/>
                <a:gd name="T34" fmla="*/ 212 w 268"/>
                <a:gd name="T35" fmla="*/ 562 h 804"/>
                <a:gd name="T36" fmla="*/ 208 w 268"/>
                <a:gd name="T37" fmla="*/ 538 h 804"/>
                <a:gd name="T38" fmla="*/ 259 w 268"/>
                <a:gd name="T39" fmla="*/ 458 h 804"/>
                <a:gd name="T40" fmla="*/ 255 w 268"/>
                <a:gd name="T41" fmla="*/ 396 h 804"/>
                <a:gd name="T42" fmla="*/ 261 w 268"/>
                <a:gd name="T43" fmla="*/ 355 h 804"/>
                <a:gd name="T44" fmla="*/ 249 w 268"/>
                <a:gd name="T45" fmla="*/ 318 h 804"/>
                <a:gd name="T46" fmla="*/ 242 w 268"/>
                <a:gd name="T47" fmla="*/ 283 h 804"/>
                <a:gd name="T48" fmla="*/ 227 w 268"/>
                <a:gd name="T49" fmla="*/ 236 h 804"/>
                <a:gd name="T50" fmla="*/ 216 w 268"/>
                <a:gd name="T51" fmla="*/ 164 h 804"/>
                <a:gd name="T52" fmla="*/ 218 w 268"/>
                <a:gd name="T53" fmla="*/ 145 h 804"/>
                <a:gd name="T54" fmla="*/ 210 w 268"/>
                <a:gd name="T55" fmla="*/ 117 h 804"/>
                <a:gd name="T56" fmla="*/ 208 w 268"/>
                <a:gd name="T57" fmla="*/ 108 h 804"/>
                <a:gd name="T58" fmla="*/ 205 w 268"/>
                <a:gd name="T59" fmla="*/ 102 h 804"/>
                <a:gd name="T60" fmla="*/ 201 w 268"/>
                <a:gd name="T61" fmla="*/ 72 h 804"/>
                <a:gd name="T62" fmla="*/ 199 w 268"/>
                <a:gd name="T63" fmla="*/ 63 h 804"/>
                <a:gd name="T64" fmla="*/ 195 w 268"/>
                <a:gd name="T65" fmla="*/ 45 h 804"/>
                <a:gd name="T66" fmla="*/ 190 w 268"/>
                <a:gd name="T67" fmla="*/ 31 h 804"/>
                <a:gd name="T68" fmla="*/ 186 w 268"/>
                <a:gd name="T69" fmla="*/ 22 h 804"/>
                <a:gd name="T70" fmla="*/ 184 w 268"/>
                <a:gd name="T71" fmla="*/ 18 h 804"/>
                <a:gd name="T72" fmla="*/ 181 w 268"/>
                <a:gd name="T73" fmla="*/ 15 h 804"/>
                <a:gd name="T74" fmla="*/ 177 w 268"/>
                <a:gd name="T75" fmla="*/ 11 h 804"/>
                <a:gd name="T76" fmla="*/ 143 w 268"/>
                <a:gd name="T77" fmla="*/ 0 h 804"/>
                <a:gd name="T78" fmla="*/ 130 w 268"/>
                <a:gd name="T79" fmla="*/ 2 h 804"/>
                <a:gd name="T80" fmla="*/ 127 w 268"/>
                <a:gd name="T81" fmla="*/ 5 h 804"/>
                <a:gd name="T82" fmla="*/ 112 w 268"/>
                <a:gd name="T83" fmla="*/ 22 h 804"/>
                <a:gd name="T84" fmla="*/ 99 w 268"/>
                <a:gd name="T85" fmla="*/ 56 h 804"/>
                <a:gd name="T86" fmla="*/ 78 w 268"/>
                <a:gd name="T87" fmla="*/ 95 h 804"/>
                <a:gd name="T88" fmla="*/ 71 w 268"/>
                <a:gd name="T89" fmla="*/ 113 h 804"/>
                <a:gd name="T90" fmla="*/ 63 w 268"/>
                <a:gd name="T91" fmla="*/ 121 h 804"/>
                <a:gd name="T92" fmla="*/ 22 w 268"/>
                <a:gd name="T93" fmla="*/ 151 h 804"/>
                <a:gd name="T94" fmla="*/ 17 w 268"/>
                <a:gd name="T95" fmla="*/ 199 h 804"/>
                <a:gd name="T96" fmla="*/ 4 w 268"/>
                <a:gd name="T97" fmla="*/ 279 h 804"/>
                <a:gd name="T98" fmla="*/ 15 w 268"/>
                <a:gd name="T99" fmla="*/ 331 h 804"/>
                <a:gd name="T100" fmla="*/ 32 w 268"/>
                <a:gd name="T101" fmla="*/ 370 h 804"/>
                <a:gd name="T102" fmla="*/ 65 w 268"/>
                <a:gd name="T103" fmla="*/ 392 h 804"/>
                <a:gd name="T104" fmla="*/ 47 w 268"/>
                <a:gd name="T105" fmla="*/ 532 h 804"/>
                <a:gd name="T106" fmla="*/ 48 w 268"/>
                <a:gd name="T107" fmla="*/ 552 h 804"/>
                <a:gd name="T108" fmla="*/ 28 w 268"/>
                <a:gd name="T109" fmla="*/ 625 h 804"/>
                <a:gd name="T110" fmla="*/ 4 w 268"/>
                <a:gd name="T111" fmla="*/ 722 h 804"/>
                <a:gd name="T112" fmla="*/ 71 w 268"/>
                <a:gd name="T113" fmla="*/ 316 h 804"/>
                <a:gd name="T114" fmla="*/ 60 w 268"/>
                <a:gd name="T115" fmla="*/ 322 h 804"/>
                <a:gd name="T116" fmla="*/ 56 w 268"/>
                <a:gd name="T117" fmla="*/ 277 h 804"/>
                <a:gd name="T118" fmla="*/ 67 w 268"/>
                <a:gd name="T119" fmla="*/ 27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8" h="804">
                  <a:moveTo>
                    <a:pt x="210" y="106"/>
                  </a:moveTo>
                  <a:lnTo>
                    <a:pt x="210" y="106"/>
                  </a:lnTo>
                  <a:lnTo>
                    <a:pt x="208" y="102"/>
                  </a:lnTo>
                  <a:lnTo>
                    <a:pt x="208" y="102"/>
                  </a:lnTo>
                  <a:lnTo>
                    <a:pt x="208" y="104"/>
                  </a:lnTo>
                  <a:lnTo>
                    <a:pt x="210" y="106"/>
                  </a:lnTo>
                  <a:lnTo>
                    <a:pt x="210" y="106"/>
                  </a:lnTo>
                  <a:close/>
                  <a:moveTo>
                    <a:pt x="0" y="753"/>
                  </a:moveTo>
                  <a:lnTo>
                    <a:pt x="0" y="753"/>
                  </a:lnTo>
                  <a:lnTo>
                    <a:pt x="6" y="755"/>
                  </a:lnTo>
                  <a:lnTo>
                    <a:pt x="9" y="757"/>
                  </a:lnTo>
                  <a:lnTo>
                    <a:pt x="9" y="757"/>
                  </a:lnTo>
                  <a:lnTo>
                    <a:pt x="9" y="757"/>
                  </a:lnTo>
                  <a:lnTo>
                    <a:pt x="11" y="757"/>
                  </a:lnTo>
                  <a:lnTo>
                    <a:pt x="11" y="757"/>
                  </a:lnTo>
                  <a:lnTo>
                    <a:pt x="9" y="757"/>
                  </a:lnTo>
                  <a:lnTo>
                    <a:pt x="8" y="757"/>
                  </a:lnTo>
                  <a:lnTo>
                    <a:pt x="8" y="757"/>
                  </a:lnTo>
                  <a:lnTo>
                    <a:pt x="4" y="764"/>
                  </a:lnTo>
                  <a:lnTo>
                    <a:pt x="4" y="772"/>
                  </a:lnTo>
                  <a:lnTo>
                    <a:pt x="4" y="772"/>
                  </a:lnTo>
                  <a:lnTo>
                    <a:pt x="6" y="776"/>
                  </a:lnTo>
                  <a:lnTo>
                    <a:pt x="8" y="779"/>
                  </a:lnTo>
                  <a:lnTo>
                    <a:pt x="8" y="779"/>
                  </a:lnTo>
                  <a:lnTo>
                    <a:pt x="8" y="783"/>
                  </a:lnTo>
                  <a:lnTo>
                    <a:pt x="9" y="783"/>
                  </a:lnTo>
                  <a:lnTo>
                    <a:pt x="9" y="787"/>
                  </a:lnTo>
                  <a:lnTo>
                    <a:pt x="11" y="787"/>
                  </a:lnTo>
                  <a:lnTo>
                    <a:pt x="11" y="787"/>
                  </a:lnTo>
                  <a:lnTo>
                    <a:pt x="15" y="792"/>
                  </a:lnTo>
                  <a:lnTo>
                    <a:pt x="15" y="792"/>
                  </a:lnTo>
                  <a:lnTo>
                    <a:pt x="22" y="796"/>
                  </a:lnTo>
                  <a:lnTo>
                    <a:pt x="22" y="798"/>
                  </a:lnTo>
                  <a:lnTo>
                    <a:pt x="22" y="798"/>
                  </a:lnTo>
                  <a:lnTo>
                    <a:pt x="26" y="798"/>
                  </a:lnTo>
                  <a:lnTo>
                    <a:pt x="26" y="798"/>
                  </a:lnTo>
                  <a:lnTo>
                    <a:pt x="28" y="800"/>
                  </a:lnTo>
                  <a:lnTo>
                    <a:pt x="32" y="800"/>
                  </a:lnTo>
                  <a:lnTo>
                    <a:pt x="32" y="800"/>
                  </a:lnTo>
                  <a:lnTo>
                    <a:pt x="34" y="802"/>
                  </a:lnTo>
                  <a:lnTo>
                    <a:pt x="34" y="802"/>
                  </a:lnTo>
                  <a:lnTo>
                    <a:pt x="45" y="804"/>
                  </a:lnTo>
                  <a:lnTo>
                    <a:pt x="56" y="802"/>
                  </a:lnTo>
                  <a:lnTo>
                    <a:pt x="65" y="798"/>
                  </a:lnTo>
                  <a:lnTo>
                    <a:pt x="67" y="794"/>
                  </a:lnTo>
                  <a:lnTo>
                    <a:pt x="69" y="791"/>
                  </a:lnTo>
                  <a:lnTo>
                    <a:pt x="69" y="791"/>
                  </a:lnTo>
                  <a:lnTo>
                    <a:pt x="73" y="791"/>
                  </a:lnTo>
                  <a:lnTo>
                    <a:pt x="75" y="789"/>
                  </a:lnTo>
                  <a:lnTo>
                    <a:pt x="75" y="789"/>
                  </a:lnTo>
                  <a:lnTo>
                    <a:pt x="73" y="781"/>
                  </a:lnTo>
                  <a:lnTo>
                    <a:pt x="69" y="778"/>
                  </a:lnTo>
                  <a:lnTo>
                    <a:pt x="69" y="778"/>
                  </a:lnTo>
                  <a:lnTo>
                    <a:pt x="69" y="772"/>
                  </a:lnTo>
                  <a:lnTo>
                    <a:pt x="67" y="770"/>
                  </a:lnTo>
                  <a:lnTo>
                    <a:pt x="63" y="763"/>
                  </a:lnTo>
                  <a:lnTo>
                    <a:pt x="63" y="763"/>
                  </a:lnTo>
                  <a:lnTo>
                    <a:pt x="75" y="766"/>
                  </a:lnTo>
                  <a:lnTo>
                    <a:pt x="75" y="766"/>
                  </a:lnTo>
                  <a:lnTo>
                    <a:pt x="76" y="764"/>
                  </a:lnTo>
                  <a:lnTo>
                    <a:pt x="76" y="761"/>
                  </a:lnTo>
                  <a:lnTo>
                    <a:pt x="76" y="755"/>
                  </a:lnTo>
                  <a:lnTo>
                    <a:pt x="76" y="755"/>
                  </a:lnTo>
                  <a:lnTo>
                    <a:pt x="80" y="742"/>
                  </a:lnTo>
                  <a:lnTo>
                    <a:pt x="80" y="742"/>
                  </a:lnTo>
                  <a:lnTo>
                    <a:pt x="82" y="729"/>
                  </a:lnTo>
                  <a:lnTo>
                    <a:pt x="82" y="712"/>
                  </a:lnTo>
                  <a:lnTo>
                    <a:pt x="84" y="683"/>
                  </a:lnTo>
                  <a:lnTo>
                    <a:pt x="84" y="683"/>
                  </a:lnTo>
                  <a:lnTo>
                    <a:pt x="89" y="655"/>
                  </a:lnTo>
                  <a:lnTo>
                    <a:pt x="89" y="655"/>
                  </a:lnTo>
                  <a:lnTo>
                    <a:pt x="95" y="627"/>
                  </a:lnTo>
                  <a:lnTo>
                    <a:pt x="95" y="627"/>
                  </a:lnTo>
                  <a:lnTo>
                    <a:pt x="99" y="605"/>
                  </a:lnTo>
                  <a:lnTo>
                    <a:pt x="104" y="582"/>
                  </a:lnTo>
                  <a:lnTo>
                    <a:pt x="114" y="539"/>
                  </a:lnTo>
                  <a:lnTo>
                    <a:pt x="114" y="539"/>
                  </a:lnTo>
                  <a:lnTo>
                    <a:pt x="134" y="536"/>
                  </a:lnTo>
                  <a:lnTo>
                    <a:pt x="155" y="532"/>
                  </a:lnTo>
                  <a:lnTo>
                    <a:pt x="155" y="532"/>
                  </a:lnTo>
                  <a:lnTo>
                    <a:pt x="156" y="536"/>
                  </a:lnTo>
                  <a:lnTo>
                    <a:pt x="158" y="538"/>
                  </a:lnTo>
                  <a:lnTo>
                    <a:pt x="158" y="538"/>
                  </a:lnTo>
                  <a:lnTo>
                    <a:pt x="160" y="541"/>
                  </a:lnTo>
                  <a:lnTo>
                    <a:pt x="162" y="543"/>
                  </a:lnTo>
                  <a:lnTo>
                    <a:pt x="162" y="543"/>
                  </a:lnTo>
                  <a:lnTo>
                    <a:pt x="162" y="547"/>
                  </a:lnTo>
                  <a:lnTo>
                    <a:pt x="160" y="551"/>
                  </a:lnTo>
                  <a:lnTo>
                    <a:pt x="158" y="556"/>
                  </a:lnTo>
                  <a:lnTo>
                    <a:pt x="160" y="560"/>
                  </a:lnTo>
                  <a:lnTo>
                    <a:pt x="160" y="560"/>
                  </a:lnTo>
                  <a:lnTo>
                    <a:pt x="160" y="564"/>
                  </a:lnTo>
                  <a:lnTo>
                    <a:pt x="158" y="569"/>
                  </a:lnTo>
                  <a:lnTo>
                    <a:pt x="158" y="569"/>
                  </a:lnTo>
                  <a:lnTo>
                    <a:pt x="158" y="575"/>
                  </a:lnTo>
                  <a:lnTo>
                    <a:pt x="158" y="578"/>
                  </a:lnTo>
                  <a:lnTo>
                    <a:pt x="156" y="580"/>
                  </a:lnTo>
                  <a:lnTo>
                    <a:pt x="156" y="580"/>
                  </a:lnTo>
                  <a:lnTo>
                    <a:pt x="153" y="625"/>
                  </a:lnTo>
                  <a:lnTo>
                    <a:pt x="149" y="670"/>
                  </a:lnTo>
                  <a:lnTo>
                    <a:pt x="149" y="670"/>
                  </a:lnTo>
                  <a:lnTo>
                    <a:pt x="149" y="688"/>
                  </a:lnTo>
                  <a:lnTo>
                    <a:pt x="149" y="696"/>
                  </a:lnTo>
                  <a:lnTo>
                    <a:pt x="147" y="703"/>
                  </a:lnTo>
                  <a:lnTo>
                    <a:pt x="147" y="703"/>
                  </a:lnTo>
                  <a:lnTo>
                    <a:pt x="145" y="707"/>
                  </a:lnTo>
                  <a:lnTo>
                    <a:pt x="145" y="711"/>
                  </a:lnTo>
                  <a:lnTo>
                    <a:pt x="145" y="711"/>
                  </a:lnTo>
                  <a:lnTo>
                    <a:pt x="143" y="711"/>
                  </a:lnTo>
                  <a:lnTo>
                    <a:pt x="141" y="712"/>
                  </a:lnTo>
                  <a:lnTo>
                    <a:pt x="141" y="712"/>
                  </a:lnTo>
                  <a:lnTo>
                    <a:pt x="141" y="718"/>
                  </a:lnTo>
                  <a:lnTo>
                    <a:pt x="141" y="718"/>
                  </a:lnTo>
                  <a:lnTo>
                    <a:pt x="143" y="720"/>
                  </a:lnTo>
                  <a:lnTo>
                    <a:pt x="143" y="722"/>
                  </a:lnTo>
                  <a:lnTo>
                    <a:pt x="143" y="722"/>
                  </a:lnTo>
                  <a:lnTo>
                    <a:pt x="147" y="725"/>
                  </a:lnTo>
                  <a:lnTo>
                    <a:pt x="149" y="729"/>
                  </a:lnTo>
                  <a:lnTo>
                    <a:pt x="149" y="729"/>
                  </a:lnTo>
                  <a:lnTo>
                    <a:pt x="171" y="737"/>
                  </a:lnTo>
                  <a:lnTo>
                    <a:pt x="182" y="740"/>
                  </a:lnTo>
                  <a:lnTo>
                    <a:pt x="194" y="742"/>
                  </a:lnTo>
                  <a:lnTo>
                    <a:pt x="194" y="742"/>
                  </a:lnTo>
                  <a:lnTo>
                    <a:pt x="192" y="742"/>
                  </a:lnTo>
                  <a:lnTo>
                    <a:pt x="192" y="742"/>
                  </a:lnTo>
                  <a:lnTo>
                    <a:pt x="192" y="742"/>
                  </a:lnTo>
                  <a:lnTo>
                    <a:pt x="194" y="742"/>
                  </a:lnTo>
                  <a:lnTo>
                    <a:pt x="197" y="742"/>
                  </a:lnTo>
                  <a:lnTo>
                    <a:pt x="195" y="742"/>
                  </a:lnTo>
                  <a:lnTo>
                    <a:pt x="195" y="742"/>
                  </a:lnTo>
                  <a:lnTo>
                    <a:pt x="205" y="744"/>
                  </a:lnTo>
                  <a:lnTo>
                    <a:pt x="212" y="742"/>
                  </a:lnTo>
                  <a:lnTo>
                    <a:pt x="220" y="738"/>
                  </a:lnTo>
                  <a:lnTo>
                    <a:pt x="227" y="735"/>
                  </a:lnTo>
                  <a:lnTo>
                    <a:pt x="227" y="735"/>
                  </a:lnTo>
                  <a:lnTo>
                    <a:pt x="225" y="729"/>
                  </a:lnTo>
                  <a:lnTo>
                    <a:pt x="225" y="727"/>
                  </a:lnTo>
                  <a:lnTo>
                    <a:pt x="223" y="725"/>
                  </a:lnTo>
                  <a:lnTo>
                    <a:pt x="223" y="725"/>
                  </a:lnTo>
                  <a:lnTo>
                    <a:pt x="223" y="720"/>
                  </a:lnTo>
                  <a:lnTo>
                    <a:pt x="221" y="716"/>
                  </a:lnTo>
                  <a:lnTo>
                    <a:pt x="216" y="712"/>
                  </a:lnTo>
                  <a:lnTo>
                    <a:pt x="216" y="712"/>
                  </a:lnTo>
                  <a:lnTo>
                    <a:pt x="218" y="711"/>
                  </a:lnTo>
                  <a:lnTo>
                    <a:pt x="218" y="711"/>
                  </a:lnTo>
                  <a:lnTo>
                    <a:pt x="218" y="707"/>
                  </a:lnTo>
                  <a:lnTo>
                    <a:pt x="216" y="703"/>
                  </a:lnTo>
                  <a:lnTo>
                    <a:pt x="216" y="703"/>
                  </a:lnTo>
                  <a:lnTo>
                    <a:pt x="216" y="686"/>
                  </a:lnTo>
                  <a:lnTo>
                    <a:pt x="214" y="671"/>
                  </a:lnTo>
                  <a:lnTo>
                    <a:pt x="214" y="671"/>
                  </a:lnTo>
                  <a:lnTo>
                    <a:pt x="214" y="660"/>
                  </a:lnTo>
                  <a:lnTo>
                    <a:pt x="214" y="647"/>
                  </a:lnTo>
                  <a:lnTo>
                    <a:pt x="214" y="647"/>
                  </a:lnTo>
                  <a:lnTo>
                    <a:pt x="212" y="640"/>
                  </a:lnTo>
                  <a:lnTo>
                    <a:pt x="210" y="631"/>
                  </a:lnTo>
                  <a:lnTo>
                    <a:pt x="210" y="631"/>
                  </a:lnTo>
                  <a:lnTo>
                    <a:pt x="205" y="599"/>
                  </a:lnTo>
                  <a:lnTo>
                    <a:pt x="205" y="599"/>
                  </a:lnTo>
                  <a:lnTo>
                    <a:pt x="210" y="580"/>
                  </a:lnTo>
                  <a:lnTo>
                    <a:pt x="212" y="571"/>
                  </a:lnTo>
                  <a:lnTo>
                    <a:pt x="212" y="562"/>
                  </a:lnTo>
                  <a:lnTo>
                    <a:pt x="212" y="562"/>
                  </a:lnTo>
                  <a:lnTo>
                    <a:pt x="210" y="556"/>
                  </a:lnTo>
                  <a:lnTo>
                    <a:pt x="210" y="556"/>
                  </a:lnTo>
                  <a:lnTo>
                    <a:pt x="210" y="552"/>
                  </a:lnTo>
                  <a:lnTo>
                    <a:pt x="210" y="552"/>
                  </a:lnTo>
                  <a:lnTo>
                    <a:pt x="208" y="549"/>
                  </a:lnTo>
                  <a:lnTo>
                    <a:pt x="208" y="549"/>
                  </a:lnTo>
                  <a:lnTo>
                    <a:pt x="208" y="543"/>
                  </a:lnTo>
                  <a:lnTo>
                    <a:pt x="208" y="538"/>
                  </a:lnTo>
                  <a:lnTo>
                    <a:pt x="208" y="538"/>
                  </a:lnTo>
                  <a:lnTo>
                    <a:pt x="225" y="536"/>
                  </a:lnTo>
                  <a:lnTo>
                    <a:pt x="240" y="534"/>
                  </a:lnTo>
                  <a:lnTo>
                    <a:pt x="255" y="530"/>
                  </a:lnTo>
                  <a:lnTo>
                    <a:pt x="268" y="525"/>
                  </a:lnTo>
                  <a:lnTo>
                    <a:pt x="268" y="525"/>
                  </a:lnTo>
                  <a:lnTo>
                    <a:pt x="264" y="491"/>
                  </a:lnTo>
                  <a:lnTo>
                    <a:pt x="259" y="458"/>
                  </a:lnTo>
                  <a:lnTo>
                    <a:pt x="259" y="458"/>
                  </a:lnTo>
                  <a:lnTo>
                    <a:pt x="257" y="441"/>
                  </a:lnTo>
                  <a:lnTo>
                    <a:pt x="255" y="433"/>
                  </a:lnTo>
                  <a:lnTo>
                    <a:pt x="255" y="426"/>
                  </a:lnTo>
                  <a:lnTo>
                    <a:pt x="255" y="426"/>
                  </a:lnTo>
                  <a:lnTo>
                    <a:pt x="255" y="417"/>
                  </a:lnTo>
                  <a:lnTo>
                    <a:pt x="255" y="405"/>
                  </a:lnTo>
                  <a:lnTo>
                    <a:pt x="255" y="405"/>
                  </a:lnTo>
                  <a:lnTo>
                    <a:pt x="255" y="402"/>
                  </a:lnTo>
                  <a:lnTo>
                    <a:pt x="255" y="396"/>
                  </a:lnTo>
                  <a:lnTo>
                    <a:pt x="255" y="396"/>
                  </a:lnTo>
                  <a:lnTo>
                    <a:pt x="257" y="391"/>
                  </a:lnTo>
                  <a:lnTo>
                    <a:pt x="257" y="391"/>
                  </a:lnTo>
                  <a:lnTo>
                    <a:pt x="261" y="385"/>
                  </a:lnTo>
                  <a:lnTo>
                    <a:pt x="262" y="381"/>
                  </a:lnTo>
                  <a:lnTo>
                    <a:pt x="262" y="376"/>
                  </a:lnTo>
                  <a:lnTo>
                    <a:pt x="262" y="376"/>
                  </a:lnTo>
                  <a:lnTo>
                    <a:pt x="261" y="363"/>
                  </a:lnTo>
                  <a:lnTo>
                    <a:pt x="261" y="355"/>
                  </a:lnTo>
                  <a:lnTo>
                    <a:pt x="261" y="348"/>
                  </a:lnTo>
                  <a:lnTo>
                    <a:pt x="261" y="348"/>
                  </a:lnTo>
                  <a:lnTo>
                    <a:pt x="255" y="344"/>
                  </a:lnTo>
                  <a:lnTo>
                    <a:pt x="249" y="340"/>
                  </a:lnTo>
                  <a:lnTo>
                    <a:pt x="249" y="340"/>
                  </a:lnTo>
                  <a:lnTo>
                    <a:pt x="248" y="333"/>
                  </a:lnTo>
                  <a:lnTo>
                    <a:pt x="248" y="324"/>
                  </a:lnTo>
                  <a:lnTo>
                    <a:pt x="248" y="324"/>
                  </a:lnTo>
                  <a:lnTo>
                    <a:pt x="249" y="318"/>
                  </a:lnTo>
                  <a:lnTo>
                    <a:pt x="249" y="318"/>
                  </a:lnTo>
                  <a:lnTo>
                    <a:pt x="249" y="311"/>
                  </a:lnTo>
                  <a:lnTo>
                    <a:pt x="248" y="305"/>
                  </a:lnTo>
                  <a:lnTo>
                    <a:pt x="246" y="299"/>
                  </a:lnTo>
                  <a:lnTo>
                    <a:pt x="242" y="296"/>
                  </a:lnTo>
                  <a:lnTo>
                    <a:pt x="242" y="296"/>
                  </a:lnTo>
                  <a:lnTo>
                    <a:pt x="242" y="290"/>
                  </a:lnTo>
                  <a:lnTo>
                    <a:pt x="242" y="283"/>
                  </a:lnTo>
                  <a:lnTo>
                    <a:pt x="242" y="283"/>
                  </a:lnTo>
                  <a:lnTo>
                    <a:pt x="238" y="271"/>
                  </a:lnTo>
                  <a:lnTo>
                    <a:pt x="238" y="271"/>
                  </a:lnTo>
                  <a:lnTo>
                    <a:pt x="233" y="260"/>
                  </a:lnTo>
                  <a:lnTo>
                    <a:pt x="233" y="260"/>
                  </a:lnTo>
                  <a:lnTo>
                    <a:pt x="231" y="249"/>
                  </a:lnTo>
                  <a:lnTo>
                    <a:pt x="231" y="249"/>
                  </a:lnTo>
                  <a:lnTo>
                    <a:pt x="229" y="244"/>
                  </a:lnTo>
                  <a:lnTo>
                    <a:pt x="227" y="236"/>
                  </a:lnTo>
                  <a:lnTo>
                    <a:pt x="227" y="236"/>
                  </a:lnTo>
                  <a:lnTo>
                    <a:pt x="227" y="225"/>
                  </a:lnTo>
                  <a:lnTo>
                    <a:pt x="223" y="214"/>
                  </a:lnTo>
                  <a:lnTo>
                    <a:pt x="221" y="203"/>
                  </a:lnTo>
                  <a:lnTo>
                    <a:pt x="220" y="191"/>
                  </a:lnTo>
                  <a:lnTo>
                    <a:pt x="220" y="191"/>
                  </a:lnTo>
                  <a:lnTo>
                    <a:pt x="220" y="178"/>
                  </a:lnTo>
                  <a:lnTo>
                    <a:pt x="216" y="167"/>
                  </a:lnTo>
                  <a:lnTo>
                    <a:pt x="216" y="167"/>
                  </a:lnTo>
                  <a:lnTo>
                    <a:pt x="216" y="164"/>
                  </a:lnTo>
                  <a:lnTo>
                    <a:pt x="216" y="158"/>
                  </a:lnTo>
                  <a:lnTo>
                    <a:pt x="216" y="158"/>
                  </a:lnTo>
                  <a:lnTo>
                    <a:pt x="221" y="147"/>
                  </a:lnTo>
                  <a:lnTo>
                    <a:pt x="221" y="147"/>
                  </a:lnTo>
                  <a:lnTo>
                    <a:pt x="220" y="147"/>
                  </a:lnTo>
                  <a:lnTo>
                    <a:pt x="218" y="147"/>
                  </a:lnTo>
                  <a:lnTo>
                    <a:pt x="218" y="147"/>
                  </a:lnTo>
                  <a:lnTo>
                    <a:pt x="218" y="145"/>
                  </a:lnTo>
                  <a:lnTo>
                    <a:pt x="218" y="145"/>
                  </a:lnTo>
                  <a:lnTo>
                    <a:pt x="218" y="145"/>
                  </a:lnTo>
                  <a:lnTo>
                    <a:pt x="220" y="141"/>
                  </a:lnTo>
                  <a:lnTo>
                    <a:pt x="220" y="138"/>
                  </a:lnTo>
                  <a:lnTo>
                    <a:pt x="216" y="130"/>
                  </a:lnTo>
                  <a:lnTo>
                    <a:pt x="216" y="130"/>
                  </a:lnTo>
                  <a:lnTo>
                    <a:pt x="212" y="125"/>
                  </a:lnTo>
                  <a:lnTo>
                    <a:pt x="210" y="121"/>
                  </a:lnTo>
                  <a:lnTo>
                    <a:pt x="210" y="117"/>
                  </a:lnTo>
                  <a:lnTo>
                    <a:pt x="210" y="117"/>
                  </a:lnTo>
                  <a:lnTo>
                    <a:pt x="210" y="117"/>
                  </a:lnTo>
                  <a:lnTo>
                    <a:pt x="208" y="119"/>
                  </a:lnTo>
                  <a:lnTo>
                    <a:pt x="208" y="119"/>
                  </a:lnTo>
                  <a:lnTo>
                    <a:pt x="210" y="113"/>
                  </a:lnTo>
                  <a:lnTo>
                    <a:pt x="208" y="111"/>
                  </a:lnTo>
                  <a:lnTo>
                    <a:pt x="208" y="111"/>
                  </a:lnTo>
                  <a:lnTo>
                    <a:pt x="208" y="111"/>
                  </a:lnTo>
                  <a:lnTo>
                    <a:pt x="208" y="108"/>
                  </a:lnTo>
                  <a:lnTo>
                    <a:pt x="208" y="108"/>
                  </a:lnTo>
                  <a:lnTo>
                    <a:pt x="207" y="108"/>
                  </a:lnTo>
                  <a:lnTo>
                    <a:pt x="205" y="106"/>
                  </a:lnTo>
                  <a:lnTo>
                    <a:pt x="205" y="106"/>
                  </a:lnTo>
                  <a:lnTo>
                    <a:pt x="207" y="106"/>
                  </a:lnTo>
                  <a:lnTo>
                    <a:pt x="207" y="106"/>
                  </a:lnTo>
                  <a:lnTo>
                    <a:pt x="207" y="106"/>
                  </a:lnTo>
                  <a:lnTo>
                    <a:pt x="207" y="104"/>
                  </a:lnTo>
                  <a:lnTo>
                    <a:pt x="205" y="102"/>
                  </a:lnTo>
                  <a:lnTo>
                    <a:pt x="205" y="102"/>
                  </a:lnTo>
                  <a:lnTo>
                    <a:pt x="207" y="102"/>
                  </a:lnTo>
                  <a:lnTo>
                    <a:pt x="207" y="102"/>
                  </a:lnTo>
                  <a:lnTo>
                    <a:pt x="205" y="95"/>
                  </a:lnTo>
                  <a:lnTo>
                    <a:pt x="203" y="85"/>
                  </a:lnTo>
                  <a:lnTo>
                    <a:pt x="201" y="78"/>
                  </a:lnTo>
                  <a:lnTo>
                    <a:pt x="199" y="69"/>
                  </a:lnTo>
                  <a:lnTo>
                    <a:pt x="199" y="69"/>
                  </a:lnTo>
                  <a:lnTo>
                    <a:pt x="201" y="72"/>
                  </a:lnTo>
                  <a:lnTo>
                    <a:pt x="201" y="72"/>
                  </a:lnTo>
                  <a:lnTo>
                    <a:pt x="201" y="71"/>
                  </a:lnTo>
                  <a:lnTo>
                    <a:pt x="201" y="69"/>
                  </a:lnTo>
                  <a:lnTo>
                    <a:pt x="201" y="67"/>
                  </a:lnTo>
                  <a:lnTo>
                    <a:pt x="201" y="65"/>
                  </a:lnTo>
                  <a:lnTo>
                    <a:pt x="201" y="65"/>
                  </a:lnTo>
                  <a:lnTo>
                    <a:pt x="199" y="63"/>
                  </a:lnTo>
                  <a:lnTo>
                    <a:pt x="199" y="63"/>
                  </a:lnTo>
                  <a:lnTo>
                    <a:pt x="199" y="63"/>
                  </a:lnTo>
                  <a:lnTo>
                    <a:pt x="199" y="63"/>
                  </a:lnTo>
                  <a:lnTo>
                    <a:pt x="199" y="63"/>
                  </a:lnTo>
                  <a:lnTo>
                    <a:pt x="197" y="58"/>
                  </a:lnTo>
                  <a:lnTo>
                    <a:pt x="197" y="54"/>
                  </a:lnTo>
                  <a:lnTo>
                    <a:pt x="197" y="52"/>
                  </a:lnTo>
                  <a:lnTo>
                    <a:pt x="197" y="52"/>
                  </a:lnTo>
                  <a:lnTo>
                    <a:pt x="195" y="48"/>
                  </a:lnTo>
                  <a:lnTo>
                    <a:pt x="195" y="48"/>
                  </a:lnTo>
                  <a:lnTo>
                    <a:pt x="195" y="46"/>
                  </a:lnTo>
                  <a:lnTo>
                    <a:pt x="195" y="45"/>
                  </a:lnTo>
                  <a:lnTo>
                    <a:pt x="194" y="41"/>
                  </a:lnTo>
                  <a:lnTo>
                    <a:pt x="194" y="41"/>
                  </a:lnTo>
                  <a:lnTo>
                    <a:pt x="195" y="43"/>
                  </a:lnTo>
                  <a:lnTo>
                    <a:pt x="195" y="43"/>
                  </a:lnTo>
                  <a:lnTo>
                    <a:pt x="192" y="37"/>
                  </a:lnTo>
                  <a:lnTo>
                    <a:pt x="192" y="33"/>
                  </a:lnTo>
                  <a:lnTo>
                    <a:pt x="192" y="30"/>
                  </a:lnTo>
                  <a:lnTo>
                    <a:pt x="192" y="30"/>
                  </a:lnTo>
                  <a:lnTo>
                    <a:pt x="190" y="31"/>
                  </a:lnTo>
                  <a:lnTo>
                    <a:pt x="190" y="31"/>
                  </a:lnTo>
                  <a:lnTo>
                    <a:pt x="190" y="31"/>
                  </a:lnTo>
                  <a:lnTo>
                    <a:pt x="190" y="30"/>
                  </a:lnTo>
                  <a:lnTo>
                    <a:pt x="190" y="30"/>
                  </a:lnTo>
                  <a:lnTo>
                    <a:pt x="190" y="30"/>
                  </a:lnTo>
                  <a:lnTo>
                    <a:pt x="188" y="30"/>
                  </a:lnTo>
                  <a:lnTo>
                    <a:pt x="188" y="30"/>
                  </a:lnTo>
                  <a:lnTo>
                    <a:pt x="188" y="26"/>
                  </a:lnTo>
                  <a:lnTo>
                    <a:pt x="186" y="22"/>
                  </a:lnTo>
                  <a:lnTo>
                    <a:pt x="186" y="22"/>
                  </a:lnTo>
                  <a:lnTo>
                    <a:pt x="186" y="22"/>
                  </a:lnTo>
                  <a:lnTo>
                    <a:pt x="188" y="24"/>
                  </a:lnTo>
                  <a:lnTo>
                    <a:pt x="188" y="24"/>
                  </a:lnTo>
                  <a:lnTo>
                    <a:pt x="186" y="22"/>
                  </a:lnTo>
                  <a:lnTo>
                    <a:pt x="184" y="20"/>
                  </a:lnTo>
                  <a:lnTo>
                    <a:pt x="184" y="20"/>
                  </a:lnTo>
                  <a:lnTo>
                    <a:pt x="184" y="18"/>
                  </a:lnTo>
                  <a:lnTo>
                    <a:pt x="184" y="18"/>
                  </a:lnTo>
                  <a:lnTo>
                    <a:pt x="182" y="18"/>
                  </a:lnTo>
                  <a:lnTo>
                    <a:pt x="182" y="17"/>
                  </a:lnTo>
                  <a:lnTo>
                    <a:pt x="182" y="17"/>
                  </a:lnTo>
                  <a:lnTo>
                    <a:pt x="182" y="17"/>
                  </a:lnTo>
                  <a:lnTo>
                    <a:pt x="182" y="17"/>
                  </a:lnTo>
                  <a:lnTo>
                    <a:pt x="182" y="17"/>
                  </a:lnTo>
                  <a:lnTo>
                    <a:pt x="181" y="15"/>
                  </a:lnTo>
                  <a:lnTo>
                    <a:pt x="181" y="15"/>
                  </a:lnTo>
                  <a:lnTo>
                    <a:pt x="181" y="15"/>
                  </a:lnTo>
                  <a:lnTo>
                    <a:pt x="179" y="15"/>
                  </a:lnTo>
                  <a:lnTo>
                    <a:pt x="179" y="15"/>
                  </a:lnTo>
                  <a:lnTo>
                    <a:pt x="179" y="13"/>
                  </a:lnTo>
                  <a:lnTo>
                    <a:pt x="181" y="13"/>
                  </a:lnTo>
                  <a:lnTo>
                    <a:pt x="181" y="13"/>
                  </a:lnTo>
                  <a:lnTo>
                    <a:pt x="177" y="9"/>
                  </a:lnTo>
                  <a:lnTo>
                    <a:pt x="177" y="9"/>
                  </a:lnTo>
                  <a:lnTo>
                    <a:pt x="177" y="9"/>
                  </a:lnTo>
                  <a:lnTo>
                    <a:pt x="177" y="11"/>
                  </a:lnTo>
                  <a:lnTo>
                    <a:pt x="177" y="11"/>
                  </a:lnTo>
                  <a:lnTo>
                    <a:pt x="175" y="9"/>
                  </a:lnTo>
                  <a:lnTo>
                    <a:pt x="173" y="5"/>
                  </a:lnTo>
                  <a:lnTo>
                    <a:pt x="173" y="5"/>
                  </a:lnTo>
                  <a:lnTo>
                    <a:pt x="168" y="5"/>
                  </a:lnTo>
                  <a:lnTo>
                    <a:pt x="162" y="2"/>
                  </a:lnTo>
                  <a:lnTo>
                    <a:pt x="162" y="2"/>
                  </a:lnTo>
                  <a:lnTo>
                    <a:pt x="149" y="0"/>
                  </a:lnTo>
                  <a:lnTo>
                    <a:pt x="143" y="0"/>
                  </a:lnTo>
                  <a:lnTo>
                    <a:pt x="138" y="0"/>
                  </a:lnTo>
                  <a:lnTo>
                    <a:pt x="138" y="0"/>
                  </a:lnTo>
                  <a:lnTo>
                    <a:pt x="138" y="0"/>
                  </a:lnTo>
                  <a:lnTo>
                    <a:pt x="140" y="0"/>
                  </a:lnTo>
                  <a:lnTo>
                    <a:pt x="140" y="0"/>
                  </a:lnTo>
                  <a:lnTo>
                    <a:pt x="136" y="0"/>
                  </a:lnTo>
                  <a:lnTo>
                    <a:pt x="134" y="2"/>
                  </a:lnTo>
                  <a:lnTo>
                    <a:pt x="132" y="4"/>
                  </a:lnTo>
                  <a:lnTo>
                    <a:pt x="130" y="2"/>
                  </a:lnTo>
                  <a:lnTo>
                    <a:pt x="130" y="2"/>
                  </a:lnTo>
                  <a:lnTo>
                    <a:pt x="130" y="4"/>
                  </a:lnTo>
                  <a:lnTo>
                    <a:pt x="130" y="4"/>
                  </a:lnTo>
                  <a:lnTo>
                    <a:pt x="130" y="4"/>
                  </a:lnTo>
                  <a:lnTo>
                    <a:pt x="130" y="4"/>
                  </a:lnTo>
                  <a:lnTo>
                    <a:pt x="128" y="4"/>
                  </a:lnTo>
                  <a:lnTo>
                    <a:pt x="128" y="4"/>
                  </a:lnTo>
                  <a:lnTo>
                    <a:pt x="128" y="5"/>
                  </a:lnTo>
                  <a:lnTo>
                    <a:pt x="127" y="5"/>
                  </a:lnTo>
                  <a:lnTo>
                    <a:pt x="125" y="7"/>
                  </a:lnTo>
                  <a:lnTo>
                    <a:pt x="125" y="7"/>
                  </a:lnTo>
                  <a:lnTo>
                    <a:pt x="123" y="9"/>
                  </a:lnTo>
                  <a:lnTo>
                    <a:pt x="119" y="13"/>
                  </a:lnTo>
                  <a:lnTo>
                    <a:pt x="119" y="13"/>
                  </a:lnTo>
                  <a:lnTo>
                    <a:pt x="119" y="15"/>
                  </a:lnTo>
                  <a:lnTo>
                    <a:pt x="117" y="17"/>
                  </a:lnTo>
                  <a:lnTo>
                    <a:pt x="112" y="22"/>
                  </a:lnTo>
                  <a:lnTo>
                    <a:pt x="112" y="22"/>
                  </a:lnTo>
                  <a:lnTo>
                    <a:pt x="112" y="22"/>
                  </a:lnTo>
                  <a:lnTo>
                    <a:pt x="112" y="22"/>
                  </a:lnTo>
                  <a:lnTo>
                    <a:pt x="112" y="22"/>
                  </a:lnTo>
                  <a:lnTo>
                    <a:pt x="101" y="45"/>
                  </a:lnTo>
                  <a:lnTo>
                    <a:pt x="101" y="45"/>
                  </a:lnTo>
                  <a:lnTo>
                    <a:pt x="102" y="46"/>
                  </a:lnTo>
                  <a:lnTo>
                    <a:pt x="101" y="50"/>
                  </a:lnTo>
                  <a:lnTo>
                    <a:pt x="101" y="54"/>
                  </a:lnTo>
                  <a:lnTo>
                    <a:pt x="99" y="56"/>
                  </a:lnTo>
                  <a:lnTo>
                    <a:pt x="99" y="56"/>
                  </a:lnTo>
                  <a:lnTo>
                    <a:pt x="99" y="58"/>
                  </a:lnTo>
                  <a:lnTo>
                    <a:pt x="99" y="59"/>
                  </a:lnTo>
                  <a:lnTo>
                    <a:pt x="99" y="59"/>
                  </a:lnTo>
                  <a:lnTo>
                    <a:pt x="93" y="80"/>
                  </a:lnTo>
                  <a:lnTo>
                    <a:pt x="86" y="98"/>
                  </a:lnTo>
                  <a:lnTo>
                    <a:pt x="82" y="97"/>
                  </a:lnTo>
                  <a:lnTo>
                    <a:pt x="82" y="97"/>
                  </a:lnTo>
                  <a:lnTo>
                    <a:pt x="78" y="95"/>
                  </a:lnTo>
                  <a:lnTo>
                    <a:pt x="75" y="97"/>
                  </a:lnTo>
                  <a:lnTo>
                    <a:pt x="73" y="97"/>
                  </a:lnTo>
                  <a:lnTo>
                    <a:pt x="69" y="100"/>
                  </a:lnTo>
                  <a:lnTo>
                    <a:pt x="69" y="104"/>
                  </a:lnTo>
                  <a:lnTo>
                    <a:pt x="67" y="106"/>
                  </a:lnTo>
                  <a:lnTo>
                    <a:pt x="69" y="110"/>
                  </a:lnTo>
                  <a:lnTo>
                    <a:pt x="73" y="111"/>
                  </a:lnTo>
                  <a:lnTo>
                    <a:pt x="73" y="111"/>
                  </a:lnTo>
                  <a:lnTo>
                    <a:pt x="71" y="113"/>
                  </a:lnTo>
                  <a:lnTo>
                    <a:pt x="71" y="113"/>
                  </a:lnTo>
                  <a:lnTo>
                    <a:pt x="69" y="115"/>
                  </a:lnTo>
                  <a:lnTo>
                    <a:pt x="69" y="115"/>
                  </a:lnTo>
                  <a:lnTo>
                    <a:pt x="69" y="115"/>
                  </a:lnTo>
                  <a:lnTo>
                    <a:pt x="67" y="115"/>
                  </a:lnTo>
                  <a:lnTo>
                    <a:pt x="67" y="115"/>
                  </a:lnTo>
                  <a:lnTo>
                    <a:pt x="67" y="115"/>
                  </a:lnTo>
                  <a:lnTo>
                    <a:pt x="67" y="115"/>
                  </a:lnTo>
                  <a:lnTo>
                    <a:pt x="63" y="121"/>
                  </a:lnTo>
                  <a:lnTo>
                    <a:pt x="63" y="121"/>
                  </a:lnTo>
                  <a:lnTo>
                    <a:pt x="65" y="123"/>
                  </a:lnTo>
                  <a:lnTo>
                    <a:pt x="65" y="123"/>
                  </a:lnTo>
                  <a:lnTo>
                    <a:pt x="48" y="130"/>
                  </a:lnTo>
                  <a:lnTo>
                    <a:pt x="35" y="138"/>
                  </a:lnTo>
                  <a:lnTo>
                    <a:pt x="35" y="138"/>
                  </a:lnTo>
                  <a:lnTo>
                    <a:pt x="28" y="139"/>
                  </a:lnTo>
                  <a:lnTo>
                    <a:pt x="24" y="145"/>
                  </a:lnTo>
                  <a:lnTo>
                    <a:pt x="22" y="151"/>
                  </a:lnTo>
                  <a:lnTo>
                    <a:pt x="21" y="158"/>
                  </a:lnTo>
                  <a:lnTo>
                    <a:pt x="21" y="158"/>
                  </a:lnTo>
                  <a:lnTo>
                    <a:pt x="21" y="167"/>
                  </a:lnTo>
                  <a:lnTo>
                    <a:pt x="21" y="167"/>
                  </a:lnTo>
                  <a:lnTo>
                    <a:pt x="19" y="178"/>
                  </a:lnTo>
                  <a:lnTo>
                    <a:pt x="17" y="190"/>
                  </a:lnTo>
                  <a:lnTo>
                    <a:pt x="17" y="190"/>
                  </a:lnTo>
                  <a:lnTo>
                    <a:pt x="17" y="199"/>
                  </a:lnTo>
                  <a:lnTo>
                    <a:pt x="17" y="199"/>
                  </a:lnTo>
                  <a:lnTo>
                    <a:pt x="13" y="210"/>
                  </a:lnTo>
                  <a:lnTo>
                    <a:pt x="11" y="221"/>
                  </a:lnTo>
                  <a:lnTo>
                    <a:pt x="11" y="221"/>
                  </a:lnTo>
                  <a:lnTo>
                    <a:pt x="8" y="247"/>
                  </a:lnTo>
                  <a:lnTo>
                    <a:pt x="8" y="247"/>
                  </a:lnTo>
                  <a:lnTo>
                    <a:pt x="6" y="257"/>
                  </a:lnTo>
                  <a:lnTo>
                    <a:pt x="4" y="266"/>
                  </a:lnTo>
                  <a:lnTo>
                    <a:pt x="4" y="266"/>
                  </a:lnTo>
                  <a:lnTo>
                    <a:pt x="4" y="279"/>
                  </a:lnTo>
                  <a:lnTo>
                    <a:pt x="4" y="292"/>
                  </a:lnTo>
                  <a:lnTo>
                    <a:pt x="4" y="292"/>
                  </a:lnTo>
                  <a:lnTo>
                    <a:pt x="2" y="307"/>
                  </a:lnTo>
                  <a:lnTo>
                    <a:pt x="4" y="314"/>
                  </a:lnTo>
                  <a:lnTo>
                    <a:pt x="6" y="320"/>
                  </a:lnTo>
                  <a:lnTo>
                    <a:pt x="6" y="320"/>
                  </a:lnTo>
                  <a:lnTo>
                    <a:pt x="11" y="324"/>
                  </a:lnTo>
                  <a:lnTo>
                    <a:pt x="11" y="324"/>
                  </a:lnTo>
                  <a:lnTo>
                    <a:pt x="15" y="331"/>
                  </a:lnTo>
                  <a:lnTo>
                    <a:pt x="19" y="337"/>
                  </a:lnTo>
                  <a:lnTo>
                    <a:pt x="19" y="337"/>
                  </a:lnTo>
                  <a:lnTo>
                    <a:pt x="24" y="344"/>
                  </a:lnTo>
                  <a:lnTo>
                    <a:pt x="24" y="344"/>
                  </a:lnTo>
                  <a:lnTo>
                    <a:pt x="24" y="350"/>
                  </a:lnTo>
                  <a:lnTo>
                    <a:pt x="26" y="357"/>
                  </a:lnTo>
                  <a:lnTo>
                    <a:pt x="26" y="357"/>
                  </a:lnTo>
                  <a:lnTo>
                    <a:pt x="28" y="363"/>
                  </a:lnTo>
                  <a:lnTo>
                    <a:pt x="32" y="370"/>
                  </a:lnTo>
                  <a:lnTo>
                    <a:pt x="39" y="381"/>
                  </a:lnTo>
                  <a:lnTo>
                    <a:pt x="39" y="381"/>
                  </a:lnTo>
                  <a:lnTo>
                    <a:pt x="45" y="389"/>
                  </a:lnTo>
                  <a:lnTo>
                    <a:pt x="45" y="389"/>
                  </a:lnTo>
                  <a:lnTo>
                    <a:pt x="48" y="391"/>
                  </a:lnTo>
                  <a:lnTo>
                    <a:pt x="52" y="392"/>
                  </a:lnTo>
                  <a:lnTo>
                    <a:pt x="63" y="389"/>
                  </a:lnTo>
                  <a:lnTo>
                    <a:pt x="63" y="389"/>
                  </a:lnTo>
                  <a:lnTo>
                    <a:pt x="65" y="392"/>
                  </a:lnTo>
                  <a:lnTo>
                    <a:pt x="67" y="394"/>
                  </a:lnTo>
                  <a:lnTo>
                    <a:pt x="67" y="394"/>
                  </a:lnTo>
                  <a:lnTo>
                    <a:pt x="65" y="407"/>
                  </a:lnTo>
                  <a:lnTo>
                    <a:pt x="63" y="417"/>
                  </a:lnTo>
                  <a:lnTo>
                    <a:pt x="63" y="417"/>
                  </a:lnTo>
                  <a:lnTo>
                    <a:pt x="58" y="452"/>
                  </a:lnTo>
                  <a:lnTo>
                    <a:pt x="54" y="487"/>
                  </a:lnTo>
                  <a:lnTo>
                    <a:pt x="54" y="487"/>
                  </a:lnTo>
                  <a:lnTo>
                    <a:pt x="47" y="532"/>
                  </a:lnTo>
                  <a:lnTo>
                    <a:pt x="47" y="532"/>
                  </a:lnTo>
                  <a:lnTo>
                    <a:pt x="50" y="536"/>
                  </a:lnTo>
                  <a:lnTo>
                    <a:pt x="56" y="538"/>
                  </a:lnTo>
                  <a:lnTo>
                    <a:pt x="56" y="538"/>
                  </a:lnTo>
                  <a:lnTo>
                    <a:pt x="54" y="539"/>
                  </a:lnTo>
                  <a:lnTo>
                    <a:pt x="52" y="541"/>
                  </a:lnTo>
                  <a:lnTo>
                    <a:pt x="52" y="549"/>
                  </a:lnTo>
                  <a:lnTo>
                    <a:pt x="52" y="549"/>
                  </a:lnTo>
                  <a:lnTo>
                    <a:pt x="48" y="552"/>
                  </a:lnTo>
                  <a:lnTo>
                    <a:pt x="48" y="558"/>
                  </a:lnTo>
                  <a:lnTo>
                    <a:pt x="48" y="558"/>
                  </a:lnTo>
                  <a:lnTo>
                    <a:pt x="48" y="560"/>
                  </a:lnTo>
                  <a:lnTo>
                    <a:pt x="48" y="560"/>
                  </a:lnTo>
                  <a:lnTo>
                    <a:pt x="45" y="571"/>
                  </a:lnTo>
                  <a:lnTo>
                    <a:pt x="45" y="571"/>
                  </a:lnTo>
                  <a:lnTo>
                    <a:pt x="39" y="586"/>
                  </a:lnTo>
                  <a:lnTo>
                    <a:pt x="39" y="586"/>
                  </a:lnTo>
                  <a:lnTo>
                    <a:pt x="28" y="625"/>
                  </a:lnTo>
                  <a:lnTo>
                    <a:pt x="28" y="625"/>
                  </a:lnTo>
                  <a:lnTo>
                    <a:pt x="24" y="642"/>
                  </a:lnTo>
                  <a:lnTo>
                    <a:pt x="24" y="642"/>
                  </a:lnTo>
                  <a:lnTo>
                    <a:pt x="21" y="655"/>
                  </a:lnTo>
                  <a:lnTo>
                    <a:pt x="21" y="655"/>
                  </a:lnTo>
                  <a:lnTo>
                    <a:pt x="15" y="683"/>
                  </a:lnTo>
                  <a:lnTo>
                    <a:pt x="15" y="683"/>
                  </a:lnTo>
                  <a:lnTo>
                    <a:pt x="9" y="703"/>
                  </a:lnTo>
                  <a:lnTo>
                    <a:pt x="4" y="722"/>
                  </a:lnTo>
                  <a:lnTo>
                    <a:pt x="4" y="722"/>
                  </a:lnTo>
                  <a:lnTo>
                    <a:pt x="2" y="733"/>
                  </a:lnTo>
                  <a:lnTo>
                    <a:pt x="2" y="744"/>
                  </a:lnTo>
                  <a:lnTo>
                    <a:pt x="2" y="744"/>
                  </a:lnTo>
                  <a:lnTo>
                    <a:pt x="0" y="748"/>
                  </a:lnTo>
                  <a:lnTo>
                    <a:pt x="0" y="753"/>
                  </a:lnTo>
                  <a:lnTo>
                    <a:pt x="0" y="753"/>
                  </a:lnTo>
                  <a:close/>
                  <a:moveTo>
                    <a:pt x="71" y="316"/>
                  </a:moveTo>
                  <a:lnTo>
                    <a:pt x="71" y="316"/>
                  </a:lnTo>
                  <a:lnTo>
                    <a:pt x="65" y="318"/>
                  </a:lnTo>
                  <a:lnTo>
                    <a:pt x="65" y="318"/>
                  </a:lnTo>
                  <a:lnTo>
                    <a:pt x="63" y="327"/>
                  </a:lnTo>
                  <a:lnTo>
                    <a:pt x="60" y="335"/>
                  </a:lnTo>
                  <a:lnTo>
                    <a:pt x="60" y="335"/>
                  </a:lnTo>
                  <a:lnTo>
                    <a:pt x="58" y="331"/>
                  </a:lnTo>
                  <a:lnTo>
                    <a:pt x="60" y="329"/>
                  </a:lnTo>
                  <a:lnTo>
                    <a:pt x="60" y="322"/>
                  </a:lnTo>
                  <a:lnTo>
                    <a:pt x="60" y="322"/>
                  </a:lnTo>
                  <a:lnTo>
                    <a:pt x="60" y="311"/>
                  </a:lnTo>
                  <a:lnTo>
                    <a:pt x="60" y="305"/>
                  </a:lnTo>
                  <a:lnTo>
                    <a:pt x="56" y="301"/>
                  </a:lnTo>
                  <a:lnTo>
                    <a:pt x="56" y="301"/>
                  </a:lnTo>
                  <a:lnTo>
                    <a:pt x="52" y="301"/>
                  </a:lnTo>
                  <a:lnTo>
                    <a:pt x="52" y="301"/>
                  </a:lnTo>
                  <a:lnTo>
                    <a:pt x="54" y="288"/>
                  </a:lnTo>
                  <a:lnTo>
                    <a:pt x="56" y="277"/>
                  </a:lnTo>
                  <a:lnTo>
                    <a:pt x="56" y="277"/>
                  </a:lnTo>
                  <a:lnTo>
                    <a:pt x="56" y="270"/>
                  </a:lnTo>
                  <a:lnTo>
                    <a:pt x="56" y="270"/>
                  </a:lnTo>
                  <a:lnTo>
                    <a:pt x="54" y="260"/>
                  </a:lnTo>
                  <a:lnTo>
                    <a:pt x="54" y="253"/>
                  </a:lnTo>
                  <a:lnTo>
                    <a:pt x="54" y="253"/>
                  </a:lnTo>
                  <a:lnTo>
                    <a:pt x="56" y="247"/>
                  </a:lnTo>
                  <a:lnTo>
                    <a:pt x="58" y="242"/>
                  </a:lnTo>
                  <a:lnTo>
                    <a:pt x="58" y="242"/>
                  </a:lnTo>
                  <a:lnTo>
                    <a:pt x="67" y="277"/>
                  </a:lnTo>
                  <a:lnTo>
                    <a:pt x="69" y="296"/>
                  </a:lnTo>
                  <a:lnTo>
                    <a:pt x="71" y="316"/>
                  </a:lnTo>
                  <a:lnTo>
                    <a:pt x="71" y="31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19" name="Freeform 1542"/>
            <p:cNvSpPr>
              <a:spLocks noChangeAspect="1" noEditPoints="1"/>
            </p:cNvSpPr>
            <p:nvPr/>
          </p:nvSpPr>
          <p:spPr bwMode="auto">
            <a:xfrm>
              <a:off x="6749110" y="3948104"/>
              <a:ext cx="143776" cy="522000"/>
            </a:xfrm>
            <a:custGeom>
              <a:avLst/>
              <a:gdLst>
                <a:gd name="T0" fmla="*/ 56 w 222"/>
                <a:gd name="T1" fmla="*/ 37 h 806"/>
                <a:gd name="T2" fmla="*/ 93 w 222"/>
                <a:gd name="T3" fmla="*/ 0 h 806"/>
                <a:gd name="T4" fmla="*/ 121 w 222"/>
                <a:gd name="T5" fmla="*/ 8 h 806"/>
                <a:gd name="T6" fmla="*/ 140 w 222"/>
                <a:gd name="T7" fmla="*/ 52 h 806"/>
                <a:gd name="T8" fmla="*/ 136 w 222"/>
                <a:gd name="T9" fmla="*/ 75 h 806"/>
                <a:gd name="T10" fmla="*/ 123 w 222"/>
                <a:gd name="T11" fmla="*/ 97 h 806"/>
                <a:gd name="T12" fmla="*/ 142 w 222"/>
                <a:gd name="T13" fmla="*/ 117 h 806"/>
                <a:gd name="T14" fmla="*/ 175 w 222"/>
                <a:gd name="T15" fmla="*/ 140 h 806"/>
                <a:gd name="T16" fmla="*/ 205 w 222"/>
                <a:gd name="T17" fmla="*/ 166 h 806"/>
                <a:gd name="T18" fmla="*/ 220 w 222"/>
                <a:gd name="T19" fmla="*/ 242 h 806"/>
                <a:gd name="T20" fmla="*/ 216 w 222"/>
                <a:gd name="T21" fmla="*/ 277 h 806"/>
                <a:gd name="T22" fmla="*/ 201 w 222"/>
                <a:gd name="T23" fmla="*/ 285 h 806"/>
                <a:gd name="T24" fmla="*/ 183 w 222"/>
                <a:gd name="T25" fmla="*/ 316 h 806"/>
                <a:gd name="T26" fmla="*/ 188 w 222"/>
                <a:gd name="T27" fmla="*/ 350 h 806"/>
                <a:gd name="T28" fmla="*/ 192 w 222"/>
                <a:gd name="T29" fmla="*/ 385 h 806"/>
                <a:gd name="T30" fmla="*/ 196 w 222"/>
                <a:gd name="T31" fmla="*/ 419 h 806"/>
                <a:gd name="T32" fmla="*/ 196 w 222"/>
                <a:gd name="T33" fmla="*/ 480 h 806"/>
                <a:gd name="T34" fmla="*/ 184 w 222"/>
                <a:gd name="T35" fmla="*/ 571 h 806"/>
                <a:gd name="T36" fmla="*/ 186 w 222"/>
                <a:gd name="T37" fmla="*/ 623 h 806"/>
                <a:gd name="T38" fmla="*/ 177 w 222"/>
                <a:gd name="T39" fmla="*/ 700 h 806"/>
                <a:gd name="T40" fmla="*/ 177 w 222"/>
                <a:gd name="T41" fmla="*/ 720 h 806"/>
                <a:gd name="T42" fmla="*/ 175 w 222"/>
                <a:gd name="T43" fmla="*/ 743 h 806"/>
                <a:gd name="T44" fmla="*/ 194 w 222"/>
                <a:gd name="T45" fmla="*/ 787 h 806"/>
                <a:gd name="T46" fmla="*/ 203 w 222"/>
                <a:gd name="T47" fmla="*/ 800 h 806"/>
                <a:gd name="T48" fmla="*/ 157 w 222"/>
                <a:gd name="T49" fmla="*/ 800 h 806"/>
                <a:gd name="T50" fmla="*/ 142 w 222"/>
                <a:gd name="T51" fmla="*/ 787 h 806"/>
                <a:gd name="T52" fmla="*/ 134 w 222"/>
                <a:gd name="T53" fmla="*/ 744 h 806"/>
                <a:gd name="T54" fmla="*/ 143 w 222"/>
                <a:gd name="T55" fmla="*/ 715 h 806"/>
                <a:gd name="T56" fmla="*/ 134 w 222"/>
                <a:gd name="T57" fmla="*/ 640 h 806"/>
                <a:gd name="T58" fmla="*/ 134 w 222"/>
                <a:gd name="T59" fmla="*/ 577 h 806"/>
                <a:gd name="T60" fmla="*/ 119 w 222"/>
                <a:gd name="T61" fmla="*/ 536 h 806"/>
                <a:gd name="T62" fmla="*/ 114 w 222"/>
                <a:gd name="T63" fmla="*/ 581 h 806"/>
                <a:gd name="T64" fmla="*/ 110 w 222"/>
                <a:gd name="T65" fmla="*/ 650 h 806"/>
                <a:gd name="T66" fmla="*/ 106 w 222"/>
                <a:gd name="T67" fmla="*/ 692 h 806"/>
                <a:gd name="T68" fmla="*/ 108 w 222"/>
                <a:gd name="T69" fmla="*/ 716 h 806"/>
                <a:gd name="T70" fmla="*/ 108 w 222"/>
                <a:gd name="T71" fmla="*/ 769 h 806"/>
                <a:gd name="T72" fmla="*/ 71 w 222"/>
                <a:gd name="T73" fmla="*/ 782 h 806"/>
                <a:gd name="T74" fmla="*/ 41 w 222"/>
                <a:gd name="T75" fmla="*/ 778 h 806"/>
                <a:gd name="T76" fmla="*/ 58 w 222"/>
                <a:gd name="T77" fmla="*/ 756 h 806"/>
                <a:gd name="T78" fmla="*/ 75 w 222"/>
                <a:gd name="T79" fmla="*/ 709 h 806"/>
                <a:gd name="T80" fmla="*/ 75 w 222"/>
                <a:gd name="T81" fmla="*/ 696 h 806"/>
                <a:gd name="T82" fmla="*/ 67 w 222"/>
                <a:gd name="T83" fmla="*/ 614 h 806"/>
                <a:gd name="T84" fmla="*/ 65 w 222"/>
                <a:gd name="T85" fmla="*/ 555 h 806"/>
                <a:gd name="T86" fmla="*/ 41 w 222"/>
                <a:gd name="T87" fmla="*/ 536 h 806"/>
                <a:gd name="T88" fmla="*/ 26 w 222"/>
                <a:gd name="T89" fmla="*/ 445 h 806"/>
                <a:gd name="T90" fmla="*/ 17 w 222"/>
                <a:gd name="T91" fmla="*/ 382 h 806"/>
                <a:gd name="T92" fmla="*/ 26 w 222"/>
                <a:gd name="T93" fmla="*/ 311 h 806"/>
                <a:gd name="T94" fmla="*/ 17 w 222"/>
                <a:gd name="T95" fmla="*/ 290 h 806"/>
                <a:gd name="T96" fmla="*/ 0 w 222"/>
                <a:gd name="T97" fmla="*/ 248 h 806"/>
                <a:gd name="T98" fmla="*/ 6 w 222"/>
                <a:gd name="T99" fmla="*/ 197 h 806"/>
                <a:gd name="T100" fmla="*/ 15 w 222"/>
                <a:gd name="T101" fmla="*/ 164 h 806"/>
                <a:gd name="T102" fmla="*/ 24 w 222"/>
                <a:gd name="T103" fmla="*/ 149 h 806"/>
                <a:gd name="T104" fmla="*/ 52 w 222"/>
                <a:gd name="T105" fmla="*/ 140 h 806"/>
                <a:gd name="T106" fmla="*/ 69 w 222"/>
                <a:gd name="T107" fmla="*/ 123 h 806"/>
                <a:gd name="T108" fmla="*/ 67 w 222"/>
                <a:gd name="T109" fmla="*/ 91 h 806"/>
                <a:gd name="T110" fmla="*/ 203 w 222"/>
                <a:gd name="T111" fmla="*/ 248 h 806"/>
                <a:gd name="T112" fmla="*/ 19 w 222"/>
                <a:gd name="T113" fmla="*/ 257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806">
                  <a:moveTo>
                    <a:pt x="58" y="65"/>
                  </a:moveTo>
                  <a:lnTo>
                    <a:pt x="58" y="65"/>
                  </a:lnTo>
                  <a:lnTo>
                    <a:pt x="56" y="56"/>
                  </a:lnTo>
                  <a:lnTo>
                    <a:pt x="56" y="56"/>
                  </a:lnTo>
                  <a:lnTo>
                    <a:pt x="58" y="50"/>
                  </a:lnTo>
                  <a:lnTo>
                    <a:pt x="58" y="50"/>
                  </a:lnTo>
                  <a:lnTo>
                    <a:pt x="56" y="45"/>
                  </a:lnTo>
                  <a:lnTo>
                    <a:pt x="56" y="37"/>
                  </a:lnTo>
                  <a:lnTo>
                    <a:pt x="56" y="37"/>
                  </a:lnTo>
                  <a:lnTo>
                    <a:pt x="58" y="32"/>
                  </a:lnTo>
                  <a:lnTo>
                    <a:pt x="60" y="24"/>
                  </a:lnTo>
                  <a:lnTo>
                    <a:pt x="69" y="13"/>
                  </a:lnTo>
                  <a:lnTo>
                    <a:pt x="69" y="13"/>
                  </a:lnTo>
                  <a:lnTo>
                    <a:pt x="80" y="6"/>
                  </a:lnTo>
                  <a:lnTo>
                    <a:pt x="86" y="2"/>
                  </a:lnTo>
                  <a:lnTo>
                    <a:pt x="93" y="0"/>
                  </a:lnTo>
                  <a:lnTo>
                    <a:pt x="93" y="0"/>
                  </a:lnTo>
                  <a:lnTo>
                    <a:pt x="97" y="2"/>
                  </a:lnTo>
                  <a:lnTo>
                    <a:pt x="97" y="2"/>
                  </a:lnTo>
                  <a:lnTo>
                    <a:pt x="106" y="2"/>
                  </a:lnTo>
                  <a:lnTo>
                    <a:pt x="106" y="2"/>
                  </a:lnTo>
                  <a:lnTo>
                    <a:pt x="114" y="4"/>
                  </a:lnTo>
                  <a:lnTo>
                    <a:pt x="121" y="8"/>
                  </a:lnTo>
                  <a:lnTo>
                    <a:pt x="121" y="8"/>
                  </a:lnTo>
                  <a:lnTo>
                    <a:pt x="125" y="10"/>
                  </a:lnTo>
                  <a:lnTo>
                    <a:pt x="125" y="10"/>
                  </a:lnTo>
                  <a:lnTo>
                    <a:pt x="132" y="17"/>
                  </a:lnTo>
                  <a:lnTo>
                    <a:pt x="138" y="28"/>
                  </a:lnTo>
                  <a:lnTo>
                    <a:pt x="142" y="41"/>
                  </a:lnTo>
                  <a:lnTo>
                    <a:pt x="142" y="47"/>
                  </a:lnTo>
                  <a:lnTo>
                    <a:pt x="140" y="52"/>
                  </a:lnTo>
                  <a:lnTo>
                    <a:pt x="140" y="52"/>
                  </a:lnTo>
                  <a:lnTo>
                    <a:pt x="140" y="56"/>
                  </a:lnTo>
                  <a:lnTo>
                    <a:pt x="140" y="60"/>
                  </a:lnTo>
                  <a:lnTo>
                    <a:pt x="140" y="60"/>
                  </a:lnTo>
                  <a:lnTo>
                    <a:pt x="140" y="63"/>
                  </a:lnTo>
                  <a:lnTo>
                    <a:pt x="140" y="69"/>
                  </a:lnTo>
                  <a:lnTo>
                    <a:pt x="140" y="69"/>
                  </a:lnTo>
                  <a:lnTo>
                    <a:pt x="136" y="75"/>
                  </a:lnTo>
                  <a:lnTo>
                    <a:pt x="136" y="75"/>
                  </a:lnTo>
                  <a:lnTo>
                    <a:pt x="136" y="82"/>
                  </a:lnTo>
                  <a:lnTo>
                    <a:pt x="134" y="84"/>
                  </a:lnTo>
                  <a:lnTo>
                    <a:pt x="132" y="86"/>
                  </a:lnTo>
                  <a:lnTo>
                    <a:pt x="132" y="86"/>
                  </a:lnTo>
                  <a:lnTo>
                    <a:pt x="129" y="86"/>
                  </a:lnTo>
                  <a:lnTo>
                    <a:pt x="127" y="86"/>
                  </a:lnTo>
                  <a:lnTo>
                    <a:pt x="127" y="86"/>
                  </a:lnTo>
                  <a:lnTo>
                    <a:pt x="123" y="97"/>
                  </a:lnTo>
                  <a:lnTo>
                    <a:pt x="123" y="103"/>
                  </a:lnTo>
                  <a:lnTo>
                    <a:pt x="123" y="108"/>
                  </a:lnTo>
                  <a:lnTo>
                    <a:pt x="123" y="108"/>
                  </a:lnTo>
                  <a:lnTo>
                    <a:pt x="134" y="108"/>
                  </a:lnTo>
                  <a:lnTo>
                    <a:pt x="134" y="108"/>
                  </a:lnTo>
                  <a:lnTo>
                    <a:pt x="138" y="114"/>
                  </a:lnTo>
                  <a:lnTo>
                    <a:pt x="142" y="117"/>
                  </a:lnTo>
                  <a:lnTo>
                    <a:pt x="142" y="117"/>
                  </a:lnTo>
                  <a:lnTo>
                    <a:pt x="147" y="123"/>
                  </a:lnTo>
                  <a:lnTo>
                    <a:pt x="151" y="127"/>
                  </a:lnTo>
                  <a:lnTo>
                    <a:pt x="153" y="130"/>
                  </a:lnTo>
                  <a:lnTo>
                    <a:pt x="153" y="130"/>
                  </a:lnTo>
                  <a:lnTo>
                    <a:pt x="168" y="136"/>
                  </a:lnTo>
                  <a:lnTo>
                    <a:pt x="168" y="136"/>
                  </a:lnTo>
                  <a:lnTo>
                    <a:pt x="175" y="140"/>
                  </a:lnTo>
                  <a:lnTo>
                    <a:pt x="175" y="140"/>
                  </a:lnTo>
                  <a:lnTo>
                    <a:pt x="183" y="140"/>
                  </a:lnTo>
                  <a:lnTo>
                    <a:pt x="188" y="142"/>
                  </a:lnTo>
                  <a:lnTo>
                    <a:pt x="188" y="142"/>
                  </a:lnTo>
                  <a:lnTo>
                    <a:pt x="196" y="147"/>
                  </a:lnTo>
                  <a:lnTo>
                    <a:pt x="196" y="147"/>
                  </a:lnTo>
                  <a:lnTo>
                    <a:pt x="197" y="151"/>
                  </a:lnTo>
                  <a:lnTo>
                    <a:pt x="201" y="155"/>
                  </a:lnTo>
                  <a:lnTo>
                    <a:pt x="205" y="166"/>
                  </a:lnTo>
                  <a:lnTo>
                    <a:pt x="205" y="166"/>
                  </a:lnTo>
                  <a:lnTo>
                    <a:pt x="214" y="197"/>
                  </a:lnTo>
                  <a:lnTo>
                    <a:pt x="220" y="233"/>
                  </a:lnTo>
                  <a:lnTo>
                    <a:pt x="220" y="233"/>
                  </a:lnTo>
                  <a:lnTo>
                    <a:pt x="220" y="238"/>
                  </a:lnTo>
                  <a:lnTo>
                    <a:pt x="220" y="238"/>
                  </a:lnTo>
                  <a:lnTo>
                    <a:pt x="220" y="242"/>
                  </a:lnTo>
                  <a:lnTo>
                    <a:pt x="220" y="242"/>
                  </a:lnTo>
                  <a:lnTo>
                    <a:pt x="222" y="248"/>
                  </a:lnTo>
                  <a:lnTo>
                    <a:pt x="222" y="248"/>
                  </a:lnTo>
                  <a:lnTo>
                    <a:pt x="220" y="259"/>
                  </a:lnTo>
                  <a:lnTo>
                    <a:pt x="220" y="259"/>
                  </a:lnTo>
                  <a:lnTo>
                    <a:pt x="220" y="274"/>
                  </a:lnTo>
                  <a:lnTo>
                    <a:pt x="220" y="274"/>
                  </a:lnTo>
                  <a:lnTo>
                    <a:pt x="218" y="276"/>
                  </a:lnTo>
                  <a:lnTo>
                    <a:pt x="216" y="277"/>
                  </a:lnTo>
                  <a:lnTo>
                    <a:pt x="216" y="277"/>
                  </a:lnTo>
                  <a:lnTo>
                    <a:pt x="214" y="283"/>
                  </a:lnTo>
                  <a:lnTo>
                    <a:pt x="214" y="283"/>
                  </a:lnTo>
                  <a:lnTo>
                    <a:pt x="210" y="285"/>
                  </a:lnTo>
                  <a:lnTo>
                    <a:pt x="210" y="285"/>
                  </a:lnTo>
                  <a:lnTo>
                    <a:pt x="207" y="287"/>
                  </a:lnTo>
                  <a:lnTo>
                    <a:pt x="201" y="285"/>
                  </a:lnTo>
                  <a:lnTo>
                    <a:pt x="201" y="285"/>
                  </a:lnTo>
                  <a:lnTo>
                    <a:pt x="190" y="289"/>
                  </a:lnTo>
                  <a:lnTo>
                    <a:pt x="190" y="289"/>
                  </a:lnTo>
                  <a:lnTo>
                    <a:pt x="179" y="290"/>
                  </a:lnTo>
                  <a:lnTo>
                    <a:pt x="179" y="290"/>
                  </a:lnTo>
                  <a:lnTo>
                    <a:pt x="181" y="300"/>
                  </a:lnTo>
                  <a:lnTo>
                    <a:pt x="181" y="311"/>
                  </a:lnTo>
                  <a:lnTo>
                    <a:pt x="181" y="311"/>
                  </a:lnTo>
                  <a:lnTo>
                    <a:pt x="183" y="316"/>
                  </a:lnTo>
                  <a:lnTo>
                    <a:pt x="183" y="326"/>
                  </a:lnTo>
                  <a:lnTo>
                    <a:pt x="184" y="333"/>
                  </a:lnTo>
                  <a:lnTo>
                    <a:pt x="186" y="341"/>
                  </a:lnTo>
                  <a:lnTo>
                    <a:pt x="186" y="341"/>
                  </a:lnTo>
                  <a:lnTo>
                    <a:pt x="186" y="344"/>
                  </a:lnTo>
                  <a:lnTo>
                    <a:pt x="186" y="344"/>
                  </a:lnTo>
                  <a:lnTo>
                    <a:pt x="188" y="350"/>
                  </a:lnTo>
                  <a:lnTo>
                    <a:pt x="188" y="350"/>
                  </a:lnTo>
                  <a:lnTo>
                    <a:pt x="190" y="361"/>
                  </a:lnTo>
                  <a:lnTo>
                    <a:pt x="192" y="374"/>
                  </a:lnTo>
                  <a:lnTo>
                    <a:pt x="192" y="374"/>
                  </a:lnTo>
                  <a:lnTo>
                    <a:pt x="190" y="378"/>
                  </a:lnTo>
                  <a:lnTo>
                    <a:pt x="190" y="378"/>
                  </a:lnTo>
                  <a:lnTo>
                    <a:pt x="192" y="382"/>
                  </a:lnTo>
                  <a:lnTo>
                    <a:pt x="192" y="382"/>
                  </a:lnTo>
                  <a:lnTo>
                    <a:pt x="192" y="385"/>
                  </a:lnTo>
                  <a:lnTo>
                    <a:pt x="192" y="385"/>
                  </a:lnTo>
                  <a:lnTo>
                    <a:pt x="192" y="389"/>
                  </a:lnTo>
                  <a:lnTo>
                    <a:pt x="192" y="389"/>
                  </a:lnTo>
                  <a:lnTo>
                    <a:pt x="192" y="393"/>
                  </a:lnTo>
                  <a:lnTo>
                    <a:pt x="192" y="393"/>
                  </a:lnTo>
                  <a:lnTo>
                    <a:pt x="194" y="406"/>
                  </a:lnTo>
                  <a:lnTo>
                    <a:pt x="194" y="406"/>
                  </a:lnTo>
                  <a:lnTo>
                    <a:pt x="196" y="419"/>
                  </a:lnTo>
                  <a:lnTo>
                    <a:pt x="196" y="419"/>
                  </a:lnTo>
                  <a:lnTo>
                    <a:pt x="196" y="434"/>
                  </a:lnTo>
                  <a:lnTo>
                    <a:pt x="196" y="434"/>
                  </a:lnTo>
                  <a:lnTo>
                    <a:pt x="196" y="450"/>
                  </a:lnTo>
                  <a:lnTo>
                    <a:pt x="196" y="450"/>
                  </a:lnTo>
                  <a:lnTo>
                    <a:pt x="196" y="465"/>
                  </a:lnTo>
                  <a:lnTo>
                    <a:pt x="196" y="480"/>
                  </a:lnTo>
                  <a:lnTo>
                    <a:pt x="196" y="480"/>
                  </a:lnTo>
                  <a:lnTo>
                    <a:pt x="196" y="506"/>
                  </a:lnTo>
                  <a:lnTo>
                    <a:pt x="194" y="530"/>
                  </a:lnTo>
                  <a:lnTo>
                    <a:pt x="194" y="530"/>
                  </a:lnTo>
                  <a:lnTo>
                    <a:pt x="186" y="530"/>
                  </a:lnTo>
                  <a:lnTo>
                    <a:pt x="186" y="530"/>
                  </a:lnTo>
                  <a:lnTo>
                    <a:pt x="186" y="551"/>
                  </a:lnTo>
                  <a:lnTo>
                    <a:pt x="184" y="571"/>
                  </a:lnTo>
                  <a:lnTo>
                    <a:pt x="184" y="571"/>
                  </a:lnTo>
                  <a:lnTo>
                    <a:pt x="184" y="579"/>
                  </a:lnTo>
                  <a:lnTo>
                    <a:pt x="184" y="584"/>
                  </a:lnTo>
                  <a:lnTo>
                    <a:pt x="184" y="584"/>
                  </a:lnTo>
                  <a:lnTo>
                    <a:pt x="188" y="588"/>
                  </a:lnTo>
                  <a:lnTo>
                    <a:pt x="188" y="588"/>
                  </a:lnTo>
                  <a:lnTo>
                    <a:pt x="188" y="597"/>
                  </a:lnTo>
                  <a:lnTo>
                    <a:pt x="188" y="597"/>
                  </a:lnTo>
                  <a:lnTo>
                    <a:pt x="186" y="623"/>
                  </a:lnTo>
                  <a:lnTo>
                    <a:pt x="183" y="648"/>
                  </a:lnTo>
                  <a:lnTo>
                    <a:pt x="183" y="648"/>
                  </a:lnTo>
                  <a:lnTo>
                    <a:pt x="177" y="685"/>
                  </a:lnTo>
                  <a:lnTo>
                    <a:pt x="177" y="685"/>
                  </a:lnTo>
                  <a:lnTo>
                    <a:pt x="175" y="696"/>
                  </a:lnTo>
                  <a:lnTo>
                    <a:pt x="175" y="696"/>
                  </a:lnTo>
                  <a:lnTo>
                    <a:pt x="177" y="700"/>
                  </a:lnTo>
                  <a:lnTo>
                    <a:pt x="177" y="700"/>
                  </a:lnTo>
                  <a:lnTo>
                    <a:pt x="173" y="709"/>
                  </a:lnTo>
                  <a:lnTo>
                    <a:pt x="173" y="709"/>
                  </a:lnTo>
                  <a:lnTo>
                    <a:pt x="173" y="713"/>
                  </a:lnTo>
                  <a:lnTo>
                    <a:pt x="173" y="715"/>
                  </a:lnTo>
                  <a:lnTo>
                    <a:pt x="173" y="715"/>
                  </a:lnTo>
                  <a:lnTo>
                    <a:pt x="175" y="718"/>
                  </a:lnTo>
                  <a:lnTo>
                    <a:pt x="177" y="720"/>
                  </a:lnTo>
                  <a:lnTo>
                    <a:pt x="177" y="720"/>
                  </a:lnTo>
                  <a:lnTo>
                    <a:pt x="175" y="724"/>
                  </a:lnTo>
                  <a:lnTo>
                    <a:pt x="173" y="726"/>
                  </a:lnTo>
                  <a:lnTo>
                    <a:pt x="173" y="726"/>
                  </a:lnTo>
                  <a:lnTo>
                    <a:pt x="175" y="730"/>
                  </a:lnTo>
                  <a:lnTo>
                    <a:pt x="177" y="735"/>
                  </a:lnTo>
                  <a:lnTo>
                    <a:pt x="177" y="735"/>
                  </a:lnTo>
                  <a:lnTo>
                    <a:pt x="177" y="739"/>
                  </a:lnTo>
                  <a:lnTo>
                    <a:pt x="175" y="743"/>
                  </a:lnTo>
                  <a:lnTo>
                    <a:pt x="175" y="743"/>
                  </a:lnTo>
                  <a:lnTo>
                    <a:pt x="177" y="750"/>
                  </a:lnTo>
                  <a:lnTo>
                    <a:pt x="177" y="750"/>
                  </a:lnTo>
                  <a:lnTo>
                    <a:pt x="183" y="767"/>
                  </a:lnTo>
                  <a:lnTo>
                    <a:pt x="188" y="782"/>
                  </a:lnTo>
                  <a:lnTo>
                    <a:pt x="188" y="782"/>
                  </a:lnTo>
                  <a:lnTo>
                    <a:pt x="194" y="787"/>
                  </a:lnTo>
                  <a:lnTo>
                    <a:pt x="194" y="787"/>
                  </a:lnTo>
                  <a:lnTo>
                    <a:pt x="196" y="791"/>
                  </a:lnTo>
                  <a:lnTo>
                    <a:pt x="196" y="791"/>
                  </a:lnTo>
                  <a:lnTo>
                    <a:pt x="197" y="793"/>
                  </a:lnTo>
                  <a:lnTo>
                    <a:pt x="201" y="795"/>
                  </a:lnTo>
                  <a:lnTo>
                    <a:pt x="201" y="795"/>
                  </a:lnTo>
                  <a:lnTo>
                    <a:pt x="203" y="798"/>
                  </a:lnTo>
                  <a:lnTo>
                    <a:pt x="203" y="798"/>
                  </a:lnTo>
                  <a:lnTo>
                    <a:pt x="203" y="800"/>
                  </a:lnTo>
                  <a:lnTo>
                    <a:pt x="203" y="802"/>
                  </a:lnTo>
                  <a:lnTo>
                    <a:pt x="203" y="802"/>
                  </a:lnTo>
                  <a:lnTo>
                    <a:pt x="196" y="804"/>
                  </a:lnTo>
                  <a:lnTo>
                    <a:pt x="183" y="806"/>
                  </a:lnTo>
                  <a:lnTo>
                    <a:pt x="171" y="804"/>
                  </a:lnTo>
                  <a:lnTo>
                    <a:pt x="162" y="802"/>
                  </a:lnTo>
                  <a:lnTo>
                    <a:pt x="162" y="802"/>
                  </a:lnTo>
                  <a:lnTo>
                    <a:pt x="157" y="800"/>
                  </a:lnTo>
                  <a:lnTo>
                    <a:pt x="153" y="798"/>
                  </a:lnTo>
                  <a:lnTo>
                    <a:pt x="151" y="796"/>
                  </a:lnTo>
                  <a:lnTo>
                    <a:pt x="151" y="796"/>
                  </a:lnTo>
                  <a:lnTo>
                    <a:pt x="151" y="795"/>
                  </a:lnTo>
                  <a:lnTo>
                    <a:pt x="151" y="793"/>
                  </a:lnTo>
                  <a:lnTo>
                    <a:pt x="153" y="787"/>
                  </a:lnTo>
                  <a:lnTo>
                    <a:pt x="153" y="787"/>
                  </a:lnTo>
                  <a:lnTo>
                    <a:pt x="142" y="787"/>
                  </a:lnTo>
                  <a:lnTo>
                    <a:pt x="136" y="787"/>
                  </a:lnTo>
                  <a:lnTo>
                    <a:pt x="132" y="787"/>
                  </a:lnTo>
                  <a:lnTo>
                    <a:pt x="132" y="787"/>
                  </a:lnTo>
                  <a:lnTo>
                    <a:pt x="132" y="767"/>
                  </a:lnTo>
                  <a:lnTo>
                    <a:pt x="134" y="757"/>
                  </a:lnTo>
                  <a:lnTo>
                    <a:pt x="132" y="750"/>
                  </a:lnTo>
                  <a:lnTo>
                    <a:pt x="132" y="750"/>
                  </a:lnTo>
                  <a:lnTo>
                    <a:pt x="134" y="744"/>
                  </a:lnTo>
                  <a:lnTo>
                    <a:pt x="134" y="741"/>
                  </a:lnTo>
                  <a:lnTo>
                    <a:pt x="140" y="733"/>
                  </a:lnTo>
                  <a:lnTo>
                    <a:pt x="140" y="733"/>
                  </a:lnTo>
                  <a:lnTo>
                    <a:pt x="142" y="726"/>
                  </a:lnTo>
                  <a:lnTo>
                    <a:pt x="145" y="718"/>
                  </a:lnTo>
                  <a:lnTo>
                    <a:pt x="145" y="718"/>
                  </a:lnTo>
                  <a:lnTo>
                    <a:pt x="143" y="716"/>
                  </a:lnTo>
                  <a:lnTo>
                    <a:pt x="143" y="715"/>
                  </a:lnTo>
                  <a:lnTo>
                    <a:pt x="143" y="715"/>
                  </a:lnTo>
                  <a:lnTo>
                    <a:pt x="143" y="711"/>
                  </a:lnTo>
                  <a:lnTo>
                    <a:pt x="143" y="711"/>
                  </a:lnTo>
                  <a:lnTo>
                    <a:pt x="145" y="705"/>
                  </a:lnTo>
                  <a:lnTo>
                    <a:pt x="145" y="705"/>
                  </a:lnTo>
                  <a:lnTo>
                    <a:pt x="138" y="668"/>
                  </a:lnTo>
                  <a:lnTo>
                    <a:pt x="138" y="668"/>
                  </a:lnTo>
                  <a:lnTo>
                    <a:pt x="134" y="640"/>
                  </a:lnTo>
                  <a:lnTo>
                    <a:pt x="134" y="627"/>
                  </a:lnTo>
                  <a:lnTo>
                    <a:pt x="134" y="612"/>
                  </a:lnTo>
                  <a:lnTo>
                    <a:pt x="134" y="612"/>
                  </a:lnTo>
                  <a:lnTo>
                    <a:pt x="134" y="596"/>
                  </a:lnTo>
                  <a:lnTo>
                    <a:pt x="134" y="596"/>
                  </a:lnTo>
                  <a:lnTo>
                    <a:pt x="136" y="584"/>
                  </a:lnTo>
                  <a:lnTo>
                    <a:pt x="136" y="584"/>
                  </a:lnTo>
                  <a:lnTo>
                    <a:pt x="134" y="577"/>
                  </a:lnTo>
                  <a:lnTo>
                    <a:pt x="132" y="571"/>
                  </a:lnTo>
                  <a:lnTo>
                    <a:pt x="129" y="560"/>
                  </a:lnTo>
                  <a:lnTo>
                    <a:pt x="129" y="560"/>
                  </a:lnTo>
                  <a:lnTo>
                    <a:pt x="127" y="549"/>
                  </a:lnTo>
                  <a:lnTo>
                    <a:pt x="125" y="536"/>
                  </a:lnTo>
                  <a:lnTo>
                    <a:pt x="125" y="536"/>
                  </a:lnTo>
                  <a:lnTo>
                    <a:pt x="119" y="536"/>
                  </a:lnTo>
                  <a:lnTo>
                    <a:pt x="119" y="536"/>
                  </a:lnTo>
                  <a:lnTo>
                    <a:pt x="119" y="545"/>
                  </a:lnTo>
                  <a:lnTo>
                    <a:pt x="117" y="555"/>
                  </a:lnTo>
                  <a:lnTo>
                    <a:pt x="116" y="564"/>
                  </a:lnTo>
                  <a:lnTo>
                    <a:pt x="114" y="573"/>
                  </a:lnTo>
                  <a:lnTo>
                    <a:pt x="114" y="573"/>
                  </a:lnTo>
                  <a:lnTo>
                    <a:pt x="116" y="575"/>
                  </a:lnTo>
                  <a:lnTo>
                    <a:pt x="116" y="575"/>
                  </a:lnTo>
                  <a:lnTo>
                    <a:pt x="114" y="581"/>
                  </a:lnTo>
                  <a:lnTo>
                    <a:pt x="114" y="581"/>
                  </a:lnTo>
                  <a:lnTo>
                    <a:pt x="116" y="597"/>
                  </a:lnTo>
                  <a:lnTo>
                    <a:pt x="116" y="597"/>
                  </a:lnTo>
                  <a:lnTo>
                    <a:pt x="116" y="618"/>
                  </a:lnTo>
                  <a:lnTo>
                    <a:pt x="116" y="618"/>
                  </a:lnTo>
                  <a:lnTo>
                    <a:pt x="114" y="633"/>
                  </a:lnTo>
                  <a:lnTo>
                    <a:pt x="110" y="650"/>
                  </a:lnTo>
                  <a:lnTo>
                    <a:pt x="110" y="650"/>
                  </a:lnTo>
                  <a:lnTo>
                    <a:pt x="108" y="666"/>
                  </a:lnTo>
                  <a:lnTo>
                    <a:pt x="108" y="666"/>
                  </a:lnTo>
                  <a:lnTo>
                    <a:pt x="106" y="683"/>
                  </a:lnTo>
                  <a:lnTo>
                    <a:pt x="106" y="683"/>
                  </a:lnTo>
                  <a:lnTo>
                    <a:pt x="104" y="687"/>
                  </a:lnTo>
                  <a:lnTo>
                    <a:pt x="104" y="687"/>
                  </a:lnTo>
                  <a:lnTo>
                    <a:pt x="106" y="692"/>
                  </a:lnTo>
                  <a:lnTo>
                    <a:pt x="106" y="692"/>
                  </a:lnTo>
                  <a:lnTo>
                    <a:pt x="104" y="698"/>
                  </a:lnTo>
                  <a:lnTo>
                    <a:pt x="104" y="698"/>
                  </a:lnTo>
                  <a:lnTo>
                    <a:pt x="106" y="700"/>
                  </a:lnTo>
                  <a:lnTo>
                    <a:pt x="106" y="700"/>
                  </a:lnTo>
                  <a:lnTo>
                    <a:pt x="104" y="703"/>
                  </a:lnTo>
                  <a:lnTo>
                    <a:pt x="104" y="703"/>
                  </a:lnTo>
                  <a:lnTo>
                    <a:pt x="104" y="711"/>
                  </a:lnTo>
                  <a:lnTo>
                    <a:pt x="108" y="716"/>
                  </a:lnTo>
                  <a:lnTo>
                    <a:pt x="110" y="722"/>
                  </a:lnTo>
                  <a:lnTo>
                    <a:pt x="112" y="728"/>
                  </a:lnTo>
                  <a:lnTo>
                    <a:pt x="112" y="728"/>
                  </a:lnTo>
                  <a:lnTo>
                    <a:pt x="110" y="735"/>
                  </a:lnTo>
                  <a:lnTo>
                    <a:pt x="110" y="735"/>
                  </a:lnTo>
                  <a:lnTo>
                    <a:pt x="110" y="752"/>
                  </a:lnTo>
                  <a:lnTo>
                    <a:pt x="108" y="769"/>
                  </a:lnTo>
                  <a:lnTo>
                    <a:pt x="108" y="769"/>
                  </a:lnTo>
                  <a:lnTo>
                    <a:pt x="104" y="769"/>
                  </a:lnTo>
                  <a:lnTo>
                    <a:pt x="99" y="769"/>
                  </a:lnTo>
                  <a:lnTo>
                    <a:pt x="88" y="767"/>
                  </a:lnTo>
                  <a:lnTo>
                    <a:pt x="88" y="767"/>
                  </a:lnTo>
                  <a:lnTo>
                    <a:pt x="90" y="772"/>
                  </a:lnTo>
                  <a:lnTo>
                    <a:pt x="90" y="778"/>
                  </a:lnTo>
                  <a:lnTo>
                    <a:pt x="90" y="778"/>
                  </a:lnTo>
                  <a:lnTo>
                    <a:pt x="71" y="782"/>
                  </a:lnTo>
                  <a:lnTo>
                    <a:pt x="62" y="783"/>
                  </a:lnTo>
                  <a:lnTo>
                    <a:pt x="50" y="783"/>
                  </a:lnTo>
                  <a:lnTo>
                    <a:pt x="50" y="783"/>
                  </a:lnTo>
                  <a:lnTo>
                    <a:pt x="45" y="783"/>
                  </a:lnTo>
                  <a:lnTo>
                    <a:pt x="41" y="782"/>
                  </a:lnTo>
                  <a:lnTo>
                    <a:pt x="39" y="780"/>
                  </a:lnTo>
                  <a:lnTo>
                    <a:pt x="39" y="780"/>
                  </a:lnTo>
                  <a:lnTo>
                    <a:pt x="41" y="778"/>
                  </a:lnTo>
                  <a:lnTo>
                    <a:pt x="43" y="774"/>
                  </a:lnTo>
                  <a:lnTo>
                    <a:pt x="43" y="774"/>
                  </a:lnTo>
                  <a:lnTo>
                    <a:pt x="47" y="770"/>
                  </a:lnTo>
                  <a:lnTo>
                    <a:pt x="47" y="770"/>
                  </a:lnTo>
                  <a:lnTo>
                    <a:pt x="50" y="765"/>
                  </a:lnTo>
                  <a:lnTo>
                    <a:pt x="50" y="765"/>
                  </a:lnTo>
                  <a:lnTo>
                    <a:pt x="58" y="756"/>
                  </a:lnTo>
                  <a:lnTo>
                    <a:pt x="58" y="756"/>
                  </a:lnTo>
                  <a:lnTo>
                    <a:pt x="63" y="746"/>
                  </a:lnTo>
                  <a:lnTo>
                    <a:pt x="67" y="735"/>
                  </a:lnTo>
                  <a:lnTo>
                    <a:pt x="67" y="735"/>
                  </a:lnTo>
                  <a:lnTo>
                    <a:pt x="71" y="722"/>
                  </a:lnTo>
                  <a:lnTo>
                    <a:pt x="71" y="722"/>
                  </a:lnTo>
                  <a:lnTo>
                    <a:pt x="73" y="716"/>
                  </a:lnTo>
                  <a:lnTo>
                    <a:pt x="73" y="716"/>
                  </a:lnTo>
                  <a:lnTo>
                    <a:pt x="75" y="709"/>
                  </a:lnTo>
                  <a:lnTo>
                    <a:pt x="75" y="709"/>
                  </a:lnTo>
                  <a:lnTo>
                    <a:pt x="73" y="705"/>
                  </a:lnTo>
                  <a:lnTo>
                    <a:pt x="75" y="703"/>
                  </a:lnTo>
                  <a:lnTo>
                    <a:pt x="77" y="700"/>
                  </a:lnTo>
                  <a:lnTo>
                    <a:pt x="77" y="700"/>
                  </a:lnTo>
                  <a:lnTo>
                    <a:pt x="75" y="698"/>
                  </a:lnTo>
                  <a:lnTo>
                    <a:pt x="75" y="696"/>
                  </a:lnTo>
                  <a:lnTo>
                    <a:pt x="75" y="696"/>
                  </a:lnTo>
                  <a:lnTo>
                    <a:pt x="75" y="692"/>
                  </a:lnTo>
                  <a:lnTo>
                    <a:pt x="75" y="692"/>
                  </a:lnTo>
                  <a:lnTo>
                    <a:pt x="75" y="689"/>
                  </a:lnTo>
                  <a:lnTo>
                    <a:pt x="75" y="689"/>
                  </a:lnTo>
                  <a:lnTo>
                    <a:pt x="73" y="683"/>
                  </a:lnTo>
                  <a:lnTo>
                    <a:pt x="73" y="683"/>
                  </a:lnTo>
                  <a:lnTo>
                    <a:pt x="69" y="638"/>
                  </a:lnTo>
                  <a:lnTo>
                    <a:pt x="67" y="614"/>
                  </a:lnTo>
                  <a:lnTo>
                    <a:pt x="65" y="592"/>
                  </a:lnTo>
                  <a:lnTo>
                    <a:pt x="65" y="592"/>
                  </a:lnTo>
                  <a:lnTo>
                    <a:pt x="65" y="577"/>
                  </a:lnTo>
                  <a:lnTo>
                    <a:pt x="65" y="577"/>
                  </a:lnTo>
                  <a:lnTo>
                    <a:pt x="67" y="573"/>
                  </a:lnTo>
                  <a:lnTo>
                    <a:pt x="67" y="573"/>
                  </a:lnTo>
                  <a:lnTo>
                    <a:pt x="67" y="564"/>
                  </a:lnTo>
                  <a:lnTo>
                    <a:pt x="65" y="555"/>
                  </a:lnTo>
                  <a:lnTo>
                    <a:pt x="65" y="555"/>
                  </a:lnTo>
                  <a:lnTo>
                    <a:pt x="62" y="540"/>
                  </a:lnTo>
                  <a:lnTo>
                    <a:pt x="62" y="540"/>
                  </a:lnTo>
                  <a:lnTo>
                    <a:pt x="43" y="540"/>
                  </a:lnTo>
                  <a:lnTo>
                    <a:pt x="43" y="540"/>
                  </a:lnTo>
                  <a:lnTo>
                    <a:pt x="41" y="538"/>
                  </a:lnTo>
                  <a:lnTo>
                    <a:pt x="41" y="536"/>
                  </a:lnTo>
                  <a:lnTo>
                    <a:pt x="41" y="536"/>
                  </a:lnTo>
                  <a:lnTo>
                    <a:pt x="32" y="538"/>
                  </a:lnTo>
                  <a:lnTo>
                    <a:pt x="23" y="538"/>
                  </a:lnTo>
                  <a:lnTo>
                    <a:pt x="23" y="538"/>
                  </a:lnTo>
                  <a:lnTo>
                    <a:pt x="23" y="503"/>
                  </a:lnTo>
                  <a:lnTo>
                    <a:pt x="26" y="467"/>
                  </a:lnTo>
                  <a:lnTo>
                    <a:pt x="26" y="467"/>
                  </a:lnTo>
                  <a:lnTo>
                    <a:pt x="28" y="456"/>
                  </a:lnTo>
                  <a:lnTo>
                    <a:pt x="26" y="445"/>
                  </a:lnTo>
                  <a:lnTo>
                    <a:pt x="26" y="445"/>
                  </a:lnTo>
                  <a:lnTo>
                    <a:pt x="23" y="434"/>
                  </a:lnTo>
                  <a:lnTo>
                    <a:pt x="23" y="434"/>
                  </a:lnTo>
                  <a:lnTo>
                    <a:pt x="19" y="419"/>
                  </a:lnTo>
                  <a:lnTo>
                    <a:pt x="17" y="404"/>
                  </a:lnTo>
                  <a:lnTo>
                    <a:pt x="17" y="404"/>
                  </a:lnTo>
                  <a:lnTo>
                    <a:pt x="17" y="382"/>
                  </a:lnTo>
                  <a:lnTo>
                    <a:pt x="17" y="382"/>
                  </a:lnTo>
                  <a:lnTo>
                    <a:pt x="17" y="361"/>
                  </a:lnTo>
                  <a:lnTo>
                    <a:pt x="19" y="343"/>
                  </a:lnTo>
                  <a:lnTo>
                    <a:pt x="19" y="343"/>
                  </a:lnTo>
                  <a:lnTo>
                    <a:pt x="21" y="337"/>
                  </a:lnTo>
                  <a:lnTo>
                    <a:pt x="21" y="337"/>
                  </a:lnTo>
                  <a:lnTo>
                    <a:pt x="21" y="331"/>
                  </a:lnTo>
                  <a:lnTo>
                    <a:pt x="21" y="331"/>
                  </a:lnTo>
                  <a:lnTo>
                    <a:pt x="26" y="311"/>
                  </a:lnTo>
                  <a:lnTo>
                    <a:pt x="26" y="311"/>
                  </a:lnTo>
                  <a:lnTo>
                    <a:pt x="30" y="300"/>
                  </a:lnTo>
                  <a:lnTo>
                    <a:pt x="34" y="290"/>
                  </a:lnTo>
                  <a:lnTo>
                    <a:pt x="34" y="290"/>
                  </a:lnTo>
                  <a:lnTo>
                    <a:pt x="30" y="289"/>
                  </a:lnTo>
                  <a:lnTo>
                    <a:pt x="24" y="290"/>
                  </a:lnTo>
                  <a:lnTo>
                    <a:pt x="17" y="290"/>
                  </a:lnTo>
                  <a:lnTo>
                    <a:pt x="17" y="290"/>
                  </a:lnTo>
                  <a:lnTo>
                    <a:pt x="11" y="285"/>
                  </a:lnTo>
                  <a:lnTo>
                    <a:pt x="6" y="279"/>
                  </a:lnTo>
                  <a:lnTo>
                    <a:pt x="6" y="279"/>
                  </a:lnTo>
                  <a:lnTo>
                    <a:pt x="4" y="268"/>
                  </a:lnTo>
                  <a:lnTo>
                    <a:pt x="4" y="268"/>
                  </a:lnTo>
                  <a:lnTo>
                    <a:pt x="0" y="259"/>
                  </a:lnTo>
                  <a:lnTo>
                    <a:pt x="0" y="259"/>
                  </a:lnTo>
                  <a:lnTo>
                    <a:pt x="0" y="248"/>
                  </a:lnTo>
                  <a:lnTo>
                    <a:pt x="0" y="248"/>
                  </a:lnTo>
                  <a:lnTo>
                    <a:pt x="0" y="244"/>
                  </a:lnTo>
                  <a:lnTo>
                    <a:pt x="0" y="244"/>
                  </a:lnTo>
                  <a:lnTo>
                    <a:pt x="0" y="235"/>
                  </a:lnTo>
                  <a:lnTo>
                    <a:pt x="0" y="235"/>
                  </a:lnTo>
                  <a:lnTo>
                    <a:pt x="4" y="210"/>
                  </a:lnTo>
                  <a:lnTo>
                    <a:pt x="4" y="210"/>
                  </a:lnTo>
                  <a:lnTo>
                    <a:pt x="6" y="197"/>
                  </a:lnTo>
                  <a:lnTo>
                    <a:pt x="6" y="197"/>
                  </a:lnTo>
                  <a:lnTo>
                    <a:pt x="10" y="181"/>
                  </a:lnTo>
                  <a:lnTo>
                    <a:pt x="10" y="181"/>
                  </a:lnTo>
                  <a:lnTo>
                    <a:pt x="11" y="173"/>
                  </a:lnTo>
                  <a:lnTo>
                    <a:pt x="11" y="173"/>
                  </a:lnTo>
                  <a:lnTo>
                    <a:pt x="11" y="170"/>
                  </a:lnTo>
                  <a:lnTo>
                    <a:pt x="11" y="170"/>
                  </a:lnTo>
                  <a:lnTo>
                    <a:pt x="15" y="164"/>
                  </a:lnTo>
                  <a:lnTo>
                    <a:pt x="15" y="164"/>
                  </a:lnTo>
                  <a:lnTo>
                    <a:pt x="15" y="158"/>
                  </a:lnTo>
                  <a:lnTo>
                    <a:pt x="15" y="158"/>
                  </a:lnTo>
                  <a:lnTo>
                    <a:pt x="19" y="153"/>
                  </a:lnTo>
                  <a:lnTo>
                    <a:pt x="21" y="153"/>
                  </a:lnTo>
                  <a:lnTo>
                    <a:pt x="23" y="153"/>
                  </a:lnTo>
                  <a:lnTo>
                    <a:pt x="23" y="153"/>
                  </a:lnTo>
                  <a:lnTo>
                    <a:pt x="24" y="149"/>
                  </a:lnTo>
                  <a:lnTo>
                    <a:pt x="28" y="147"/>
                  </a:lnTo>
                  <a:lnTo>
                    <a:pt x="36" y="147"/>
                  </a:lnTo>
                  <a:lnTo>
                    <a:pt x="36" y="147"/>
                  </a:lnTo>
                  <a:lnTo>
                    <a:pt x="45" y="143"/>
                  </a:lnTo>
                  <a:lnTo>
                    <a:pt x="45" y="143"/>
                  </a:lnTo>
                  <a:lnTo>
                    <a:pt x="47" y="142"/>
                  </a:lnTo>
                  <a:lnTo>
                    <a:pt x="47" y="142"/>
                  </a:lnTo>
                  <a:lnTo>
                    <a:pt x="52" y="140"/>
                  </a:lnTo>
                  <a:lnTo>
                    <a:pt x="52" y="140"/>
                  </a:lnTo>
                  <a:lnTo>
                    <a:pt x="56" y="138"/>
                  </a:lnTo>
                  <a:lnTo>
                    <a:pt x="56" y="138"/>
                  </a:lnTo>
                  <a:lnTo>
                    <a:pt x="60" y="136"/>
                  </a:lnTo>
                  <a:lnTo>
                    <a:pt x="60" y="136"/>
                  </a:lnTo>
                  <a:lnTo>
                    <a:pt x="63" y="130"/>
                  </a:lnTo>
                  <a:lnTo>
                    <a:pt x="63" y="130"/>
                  </a:lnTo>
                  <a:lnTo>
                    <a:pt x="69" y="123"/>
                  </a:lnTo>
                  <a:lnTo>
                    <a:pt x="73" y="116"/>
                  </a:lnTo>
                  <a:lnTo>
                    <a:pt x="73" y="116"/>
                  </a:lnTo>
                  <a:lnTo>
                    <a:pt x="75" y="112"/>
                  </a:lnTo>
                  <a:lnTo>
                    <a:pt x="75" y="112"/>
                  </a:lnTo>
                  <a:lnTo>
                    <a:pt x="75" y="106"/>
                  </a:lnTo>
                  <a:lnTo>
                    <a:pt x="73" y="101"/>
                  </a:lnTo>
                  <a:lnTo>
                    <a:pt x="73" y="101"/>
                  </a:lnTo>
                  <a:lnTo>
                    <a:pt x="67" y="91"/>
                  </a:lnTo>
                  <a:lnTo>
                    <a:pt x="67" y="91"/>
                  </a:lnTo>
                  <a:lnTo>
                    <a:pt x="65" y="78"/>
                  </a:lnTo>
                  <a:lnTo>
                    <a:pt x="65" y="78"/>
                  </a:lnTo>
                  <a:lnTo>
                    <a:pt x="62" y="78"/>
                  </a:lnTo>
                  <a:lnTo>
                    <a:pt x="58" y="76"/>
                  </a:lnTo>
                  <a:lnTo>
                    <a:pt x="58" y="65"/>
                  </a:lnTo>
                  <a:lnTo>
                    <a:pt x="58" y="65"/>
                  </a:lnTo>
                  <a:close/>
                  <a:moveTo>
                    <a:pt x="203" y="248"/>
                  </a:moveTo>
                  <a:lnTo>
                    <a:pt x="203" y="248"/>
                  </a:lnTo>
                  <a:lnTo>
                    <a:pt x="205" y="248"/>
                  </a:lnTo>
                  <a:lnTo>
                    <a:pt x="205" y="248"/>
                  </a:lnTo>
                  <a:lnTo>
                    <a:pt x="203" y="248"/>
                  </a:lnTo>
                  <a:lnTo>
                    <a:pt x="203" y="248"/>
                  </a:lnTo>
                  <a:lnTo>
                    <a:pt x="203" y="248"/>
                  </a:lnTo>
                  <a:close/>
                  <a:moveTo>
                    <a:pt x="19" y="257"/>
                  </a:moveTo>
                  <a:lnTo>
                    <a:pt x="19" y="257"/>
                  </a:lnTo>
                  <a:lnTo>
                    <a:pt x="19" y="257"/>
                  </a:lnTo>
                  <a:lnTo>
                    <a:pt x="17" y="257"/>
                  </a:lnTo>
                  <a:lnTo>
                    <a:pt x="17" y="257"/>
                  </a:lnTo>
                  <a:lnTo>
                    <a:pt x="19" y="257"/>
                  </a:lnTo>
                  <a:lnTo>
                    <a:pt x="19" y="257"/>
                  </a:lnTo>
                  <a:lnTo>
                    <a:pt x="19" y="25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20" name="Freeform 1550"/>
            <p:cNvSpPr>
              <a:spLocks noChangeAspect="1" noEditPoints="1"/>
            </p:cNvSpPr>
            <p:nvPr/>
          </p:nvSpPr>
          <p:spPr bwMode="auto">
            <a:xfrm>
              <a:off x="2883890" y="4010963"/>
              <a:ext cx="181142" cy="522000"/>
            </a:xfrm>
            <a:custGeom>
              <a:avLst/>
              <a:gdLst>
                <a:gd name="T0" fmla="*/ 18 w 279"/>
                <a:gd name="T1" fmla="*/ 300 h 804"/>
                <a:gd name="T2" fmla="*/ 59 w 279"/>
                <a:gd name="T3" fmla="*/ 370 h 804"/>
                <a:gd name="T4" fmla="*/ 91 w 279"/>
                <a:gd name="T5" fmla="*/ 391 h 804"/>
                <a:gd name="T6" fmla="*/ 91 w 279"/>
                <a:gd name="T7" fmla="*/ 417 h 804"/>
                <a:gd name="T8" fmla="*/ 91 w 279"/>
                <a:gd name="T9" fmla="*/ 456 h 804"/>
                <a:gd name="T10" fmla="*/ 98 w 279"/>
                <a:gd name="T11" fmla="*/ 523 h 804"/>
                <a:gd name="T12" fmla="*/ 98 w 279"/>
                <a:gd name="T13" fmla="*/ 541 h 804"/>
                <a:gd name="T14" fmla="*/ 95 w 279"/>
                <a:gd name="T15" fmla="*/ 597 h 804"/>
                <a:gd name="T16" fmla="*/ 113 w 279"/>
                <a:gd name="T17" fmla="*/ 696 h 804"/>
                <a:gd name="T18" fmla="*/ 117 w 279"/>
                <a:gd name="T19" fmla="*/ 763 h 804"/>
                <a:gd name="T20" fmla="*/ 113 w 279"/>
                <a:gd name="T21" fmla="*/ 785 h 804"/>
                <a:gd name="T22" fmla="*/ 132 w 279"/>
                <a:gd name="T23" fmla="*/ 796 h 804"/>
                <a:gd name="T24" fmla="*/ 165 w 279"/>
                <a:gd name="T25" fmla="*/ 780 h 804"/>
                <a:gd name="T26" fmla="*/ 165 w 279"/>
                <a:gd name="T27" fmla="*/ 748 h 804"/>
                <a:gd name="T28" fmla="*/ 160 w 279"/>
                <a:gd name="T29" fmla="*/ 703 h 804"/>
                <a:gd name="T30" fmla="*/ 154 w 279"/>
                <a:gd name="T31" fmla="*/ 621 h 804"/>
                <a:gd name="T32" fmla="*/ 150 w 279"/>
                <a:gd name="T33" fmla="*/ 594 h 804"/>
                <a:gd name="T34" fmla="*/ 160 w 279"/>
                <a:gd name="T35" fmla="*/ 551 h 804"/>
                <a:gd name="T36" fmla="*/ 160 w 279"/>
                <a:gd name="T37" fmla="*/ 508 h 804"/>
                <a:gd name="T38" fmla="*/ 178 w 279"/>
                <a:gd name="T39" fmla="*/ 426 h 804"/>
                <a:gd name="T40" fmla="*/ 180 w 279"/>
                <a:gd name="T41" fmla="*/ 447 h 804"/>
                <a:gd name="T42" fmla="*/ 184 w 279"/>
                <a:gd name="T43" fmla="*/ 491 h 804"/>
                <a:gd name="T44" fmla="*/ 190 w 279"/>
                <a:gd name="T45" fmla="*/ 553 h 804"/>
                <a:gd name="T46" fmla="*/ 190 w 279"/>
                <a:gd name="T47" fmla="*/ 640 h 804"/>
                <a:gd name="T48" fmla="*/ 178 w 279"/>
                <a:gd name="T49" fmla="*/ 705 h 804"/>
                <a:gd name="T50" fmla="*/ 175 w 279"/>
                <a:gd name="T51" fmla="*/ 752 h 804"/>
                <a:gd name="T52" fmla="*/ 178 w 279"/>
                <a:gd name="T53" fmla="*/ 796 h 804"/>
                <a:gd name="T54" fmla="*/ 214 w 279"/>
                <a:gd name="T55" fmla="*/ 800 h 804"/>
                <a:gd name="T56" fmla="*/ 216 w 279"/>
                <a:gd name="T57" fmla="*/ 770 h 804"/>
                <a:gd name="T58" fmla="*/ 238 w 279"/>
                <a:gd name="T59" fmla="*/ 761 h 804"/>
                <a:gd name="T60" fmla="*/ 247 w 279"/>
                <a:gd name="T61" fmla="*/ 685 h 804"/>
                <a:gd name="T62" fmla="*/ 255 w 279"/>
                <a:gd name="T63" fmla="*/ 458 h 804"/>
                <a:gd name="T64" fmla="*/ 262 w 279"/>
                <a:gd name="T65" fmla="*/ 437 h 804"/>
                <a:gd name="T66" fmla="*/ 273 w 279"/>
                <a:gd name="T67" fmla="*/ 396 h 804"/>
                <a:gd name="T68" fmla="*/ 271 w 279"/>
                <a:gd name="T69" fmla="*/ 313 h 804"/>
                <a:gd name="T70" fmla="*/ 255 w 279"/>
                <a:gd name="T71" fmla="*/ 218 h 804"/>
                <a:gd name="T72" fmla="*/ 245 w 279"/>
                <a:gd name="T73" fmla="*/ 145 h 804"/>
                <a:gd name="T74" fmla="*/ 216 w 279"/>
                <a:gd name="T75" fmla="*/ 130 h 804"/>
                <a:gd name="T76" fmla="*/ 186 w 279"/>
                <a:gd name="T77" fmla="*/ 117 h 804"/>
                <a:gd name="T78" fmla="*/ 186 w 279"/>
                <a:gd name="T79" fmla="*/ 84 h 804"/>
                <a:gd name="T80" fmla="*/ 190 w 279"/>
                <a:gd name="T81" fmla="*/ 56 h 804"/>
                <a:gd name="T82" fmla="*/ 190 w 279"/>
                <a:gd name="T83" fmla="*/ 35 h 804"/>
                <a:gd name="T84" fmla="*/ 160 w 279"/>
                <a:gd name="T85" fmla="*/ 0 h 804"/>
                <a:gd name="T86" fmla="*/ 121 w 279"/>
                <a:gd name="T87" fmla="*/ 15 h 804"/>
                <a:gd name="T88" fmla="*/ 115 w 279"/>
                <a:gd name="T89" fmla="*/ 56 h 804"/>
                <a:gd name="T90" fmla="*/ 134 w 279"/>
                <a:gd name="T91" fmla="*/ 99 h 804"/>
                <a:gd name="T92" fmla="*/ 123 w 279"/>
                <a:gd name="T93" fmla="*/ 112 h 804"/>
                <a:gd name="T94" fmla="*/ 93 w 279"/>
                <a:gd name="T95" fmla="*/ 119 h 804"/>
                <a:gd name="T96" fmla="*/ 57 w 279"/>
                <a:gd name="T97" fmla="*/ 138 h 804"/>
                <a:gd name="T98" fmla="*/ 3 w 279"/>
                <a:gd name="T99" fmla="*/ 238 h 804"/>
                <a:gd name="T100" fmla="*/ 219 w 279"/>
                <a:gd name="T101" fmla="*/ 227 h 804"/>
                <a:gd name="T102" fmla="*/ 225 w 279"/>
                <a:gd name="T103" fmla="*/ 268 h 804"/>
                <a:gd name="T104" fmla="*/ 216 w 279"/>
                <a:gd name="T105" fmla="*/ 244 h 804"/>
                <a:gd name="T106" fmla="*/ 85 w 279"/>
                <a:gd name="T107" fmla="*/ 374 h 804"/>
                <a:gd name="T108" fmla="*/ 89 w 279"/>
                <a:gd name="T109" fmla="*/ 380 h 804"/>
                <a:gd name="T110" fmla="*/ 43 w 279"/>
                <a:gd name="T111" fmla="*/ 236 h 804"/>
                <a:gd name="T112" fmla="*/ 91 w 279"/>
                <a:gd name="T113" fmla="*/ 255 h 804"/>
                <a:gd name="T114" fmla="*/ 69 w 279"/>
                <a:gd name="T115" fmla="*/ 341 h 804"/>
                <a:gd name="T116" fmla="*/ 37 w 279"/>
                <a:gd name="T117" fmla="*/ 26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9" h="804">
                  <a:moveTo>
                    <a:pt x="0" y="248"/>
                  </a:moveTo>
                  <a:lnTo>
                    <a:pt x="0" y="248"/>
                  </a:lnTo>
                  <a:lnTo>
                    <a:pt x="2" y="255"/>
                  </a:lnTo>
                  <a:lnTo>
                    <a:pt x="3" y="262"/>
                  </a:lnTo>
                  <a:lnTo>
                    <a:pt x="3" y="262"/>
                  </a:lnTo>
                  <a:lnTo>
                    <a:pt x="7" y="274"/>
                  </a:lnTo>
                  <a:lnTo>
                    <a:pt x="7" y="274"/>
                  </a:lnTo>
                  <a:lnTo>
                    <a:pt x="18" y="300"/>
                  </a:lnTo>
                  <a:lnTo>
                    <a:pt x="18" y="300"/>
                  </a:lnTo>
                  <a:lnTo>
                    <a:pt x="31" y="324"/>
                  </a:lnTo>
                  <a:lnTo>
                    <a:pt x="31" y="324"/>
                  </a:lnTo>
                  <a:lnTo>
                    <a:pt x="41" y="342"/>
                  </a:lnTo>
                  <a:lnTo>
                    <a:pt x="44" y="352"/>
                  </a:lnTo>
                  <a:lnTo>
                    <a:pt x="50" y="359"/>
                  </a:lnTo>
                  <a:lnTo>
                    <a:pt x="50" y="359"/>
                  </a:lnTo>
                  <a:lnTo>
                    <a:pt x="59" y="370"/>
                  </a:lnTo>
                  <a:lnTo>
                    <a:pt x="59" y="370"/>
                  </a:lnTo>
                  <a:lnTo>
                    <a:pt x="67" y="372"/>
                  </a:lnTo>
                  <a:lnTo>
                    <a:pt x="74" y="376"/>
                  </a:lnTo>
                  <a:lnTo>
                    <a:pt x="74" y="376"/>
                  </a:lnTo>
                  <a:lnTo>
                    <a:pt x="80" y="380"/>
                  </a:lnTo>
                  <a:lnTo>
                    <a:pt x="83" y="383"/>
                  </a:lnTo>
                  <a:lnTo>
                    <a:pt x="91" y="391"/>
                  </a:lnTo>
                  <a:lnTo>
                    <a:pt x="91" y="391"/>
                  </a:lnTo>
                  <a:lnTo>
                    <a:pt x="91" y="393"/>
                  </a:lnTo>
                  <a:lnTo>
                    <a:pt x="89" y="394"/>
                  </a:lnTo>
                  <a:lnTo>
                    <a:pt x="89" y="394"/>
                  </a:lnTo>
                  <a:lnTo>
                    <a:pt x="91" y="400"/>
                  </a:lnTo>
                  <a:lnTo>
                    <a:pt x="91" y="406"/>
                  </a:lnTo>
                  <a:lnTo>
                    <a:pt x="91" y="406"/>
                  </a:lnTo>
                  <a:lnTo>
                    <a:pt x="91" y="417"/>
                  </a:lnTo>
                  <a:lnTo>
                    <a:pt x="91" y="417"/>
                  </a:lnTo>
                  <a:lnTo>
                    <a:pt x="91" y="422"/>
                  </a:lnTo>
                  <a:lnTo>
                    <a:pt x="91" y="422"/>
                  </a:lnTo>
                  <a:lnTo>
                    <a:pt x="91" y="426"/>
                  </a:lnTo>
                  <a:lnTo>
                    <a:pt x="91" y="426"/>
                  </a:lnTo>
                  <a:lnTo>
                    <a:pt x="91" y="434"/>
                  </a:lnTo>
                  <a:lnTo>
                    <a:pt x="91" y="434"/>
                  </a:lnTo>
                  <a:lnTo>
                    <a:pt x="91" y="456"/>
                  </a:lnTo>
                  <a:lnTo>
                    <a:pt x="91" y="456"/>
                  </a:lnTo>
                  <a:lnTo>
                    <a:pt x="91" y="461"/>
                  </a:lnTo>
                  <a:lnTo>
                    <a:pt x="91" y="461"/>
                  </a:lnTo>
                  <a:lnTo>
                    <a:pt x="93" y="484"/>
                  </a:lnTo>
                  <a:lnTo>
                    <a:pt x="97" y="504"/>
                  </a:lnTo>
                  <a:lnTo>
                    <a:pt x="97" y="504"/>
                  </a:lnTo>
                  <a:lnTo>
                    <a:pt x="97" y="514"/>
                  </a:lnTo>
                  <a:lnTo>
                    <a:pt x="97" y="514"/>
                  </a:lnTo>
                  <a:lnTo>
                    <a:pt x="98" y="523"/>
                  </a:lnTo>
                  <a:lnTo>
                    <a:pt x="98" y="523"/>
                  </a:lnTo>
                  <a:lnTo>
                    <a:pt x="98" y="527"/>
                  </a:lnTo>
                  <a:lnTo>
                    <a:pt x="98" y="527"/>
                  </a:lnTo>
                  <a:lnTo>
                    <a:pt x="98" y="534"/>
                  </a:lnTo>
                  <a:lnTo>
                    <a:pt x="98" y="534"/>
                  </a:lnTo>
                  <a:lnTo>
                    <a:pt x="98" y="538"/>
                  </a:lnTo>
                  <a:lnTo>
                    <a:pt x="98" y="538"/>
                  </a:lnTo>
                  <a:lnTo>
                    <a:pt x="98" y="541"/>
                  </a:lnTo>
                  <a:lnTo>
                    <a:pt x="98" y="541"/>
                  </a:lnTo>
                  <a:lnTo>
                    <a:pt x="95" y="551"/>
                  </a:lnTo>
                  <a:lnTo>
                    <a:pt x="95" y="551"/>
                  </a:lnTo>
                  <a:lnTo>
                    <a:pt x="93" y="560"/>
                  </a:lnTo>
                  <a:lnTo>
                    <a:pt x="93" y="571"/>
                  </a:lnTo>
                  <a:lnTo>
                    <a:pt x="93" y="571"/>
                  </a:lnTo>
                  <a:lnTo>
                    <a:pt x="93" y="584"/>
                  </a:lnTo>
                  <a:lnTo>
                    <a:pt x="95" y="597"/>
                  </a:lnTo>
                  <a:lnTo>
                    <a:pt x="95" y="597"/>
                  </a:lnTo>
                  <a:lnTo>
                    <a:pt x="97" y="612"/>
                  </a:lnTo>
                  <a:lnTo>
                    <a:pt x="97" y="612"/>
                  </a:lnTo>
                  <a:lnTo>
                    <a:pt x="102" y="648"/>
                  </a:lnTo>
                  <a:lnTo>
                    <a:pt x="110" y="683"/>
                  </a:lnTo>
                  <a:lnTo>
                    <a:pt x="110" y="683"/>
                  </a:lnTo>
                  <a:lnTo>
                    <a:pt x="113" y="696"/>
                  </a:lnTo>
                  <a:lnTo>
                    <a:pt x="113" y="696"/>
                  </a:lnTo>
                  <a:lnTo>
                    <a:pt x="115" y="703"/>
                  </a:lnTo>
                  <a:lnTo>
                    <a:pt x="115" y="703"/>
                  </a:lnTo>
                  <a:lnTo>
                    <a:pt x="117" y="707"/>
                  </a:lnTo>
                  <a:lnTo>
                    <a:pt x="117" y="707"/>
                  </a:lnTo>
                  <a:lnTo>
                    <a:pt x="119" y="718"/>
                  </a:lnTo>
                  <a:lnTo>
                    <a:pt x="119" y="718"/>
                  </a:lnTo>
                  <a:lnTo>
                    <a:pt x="117" y="741"/>
                  </a:lnTo>
                  <a:lnTo>
                    <a:pt x="117" y="763"/>
                  </a:lnTo>
                  <a:lnTo>
                    <a:pt x="117" y="763"/>
                  </a:lnTo>
                  <a:lnTo>
                    <a:pt x="117" y="770"/>
                  </a:lnTo>
                  <a:lnTo>
                    <a:pt x="117" y="770"/>
                  </a:lnTo>
                  <a:lnTo>
                    <a:pt x="115" y="776"/>
                  </a:lnTo>
                  <a:lnTo>
                    <a:pt x="113" y="781"/>
                  </a:lnTo>
                  <a:lnTo>
                    <a:pt x="113" y="781"/>
                  </a:lnTo>
                  <a:lnTo>
                    <a:pt x="113" y="785"/>
                  </a:lnTo>
                  <a:lnTo>
                    <a:pt x="113" y="785"/>
                  </a:lnTo>
                  <a:lnTo>
                    <a:pt x="111" y="789"/>
                  </a:lnTo>
                  <a:lnTo>
                    <a:pt x="110" y="791"/>
                  </a:lnTo>
                  <a:lnTo>
                    <a:pt x="110" y="791"/>
                  </a:lnTo>
                  <a:lnTo>
                    <a:pt x="108" y="794"/>
                  </a:lnTo>
                  <a:lnTo>
                    <a:pt x="108" y="796"/>
                  </a:lnTo>
                  <a:lnTo>
                    <a:pt x="108" y="796"/>
                  </a:lnTo>
                  <a:lnTo>
                    <a:pt x="121" y="798"/>
                  </a:lnTo>
                  <a:lnTo>
                    <a:pt x="132" y="796"/>
                  </a:lnTo>
                  <a:lnTo>
                    <a:pt x="143" y="793"/>
                  </a:lnTo>
                  <a:lnTo>
                    <a:pt x="152" y="789"/>
                  </a:lnTo>
                  <a:lnTo>
                    <a:pt x="152" y="789"/>
                  </a:lnTo>
                  <a:lnTo>
                    <a:pt x="152" y="781"/>
                  </a:lnTo>
                  <a:lnTo>
                    <a:pt x="152" y="781"/>
                  </a:lnTo>
                  <a:lnTo>
                    <a:pt x="160" y="781"/>
                  </a:lnTo>
                  <a:lnTo>
                    <a:pt x="163" y="781"/>
                  </a:lnTo>
                  <a:lnTo>
                    <a:pt x="165" y="780"/>
                  </a:lnTo>
                  <a:lnTo>
                    <a:pt x="165" y="780"/>
                  </a:lnTo>
                  <a:lnTo>
                    <a:pt x="163" y="765"/>
                  </a:lnTo>
                  <a:lnTo>
                    <a:pt x="163" y="765"/>
                  </a:lnTo>
                  <a:lnTo>
                    <a:pt x="163" y="759"/>
                  </a:lnTo>
                  <a:lnTo>
                    <a:pt x="163" y="754"/>
                  </a:lnTo>
                  <a:lnTo>
                    <a:pt x="163" y="754"/>
                  </a:lnTo>
                  <a:lnTo>
                    <a:pt x="165" y="748"/>
                  </a:lnTo>
                  <a:lnTo>
                    <a:pt x="165" y="748"/>
                  </a:lnTo>
                  <a:lnTo>
                    <a:pt x="165" y="742"/>
                  </a:lnTo>
                  <a:lnTo>
                    <a:pt x="165" y="737"/>
                  </a:lnTo>
                  <a:lnTo>
                    <a:pt x="165" y="737"/>
                  </a:lnTo>
                  <a:lnTo>
                    <a:pt x="163" y="726"/>
                  </a:lnTo>
                  <a:lnTo>
                    <a:pt x="163" y="726"/>
                  </a:lnTo>
                  <a:lnTo>
                    <a:pt x="162" y="714"/>
                  </a:lnTo>
                  <a:lnTo>
                    <a:pt x="160" y="703"/>
                  </a:lnTo>
                  <a:lnTo>
                    <a:pt x="160" y="703"/>
                  </a:lnTo>
                  <a:lnTo>
                    <a:pt x="162" y="696"/>
                  </a:lnTo>
                  <a:lnTo>
                    <a:pt x="162" y="696"/>
                  </a:lnTo>
                  <a:lnTo>
                    <a:pt x="162" y="675"/>
                  </a:lnTo>
                  <a:lnTo>
                    <a:pt x="160" y="657"/>
                  </a:lnTo>
                  <a:lnTo>
                    <a:pt x="160" y="657"/>
                  </a:lnTo>
                  <a:lnTo>
                    <a:pt x="158" y="638"/>
                  </a:lnTo>
                  <a:lnTo>
                    <a:pt x="158" y="638"/>
                  </a:lnTo>
                  <a:lnTo>
                    <a:pt x="154" y="621"/>
                  </a:lnTo>
                  <a:lnTo>
                    <a:pt x="154" y="621"/>
                  </a:lnTo>
                  <a:lnTo>
                    <a:pt x="154" y="614"/>
                  </a:lnTo>
                  <a:lnTo>
                    <a:pt x="154" y="614"/>
                  </a:lnTo>
                  <a:lnTo>
                    <a:pt x="152" y="610"/>
                  </a:lnTo>
                  <a:lnTo>
                    <a:pt x="152" y="610"/>
                  </a:lnTo>
                  <a:lnTo>
                    <a:pt x="152" y="603"/>
                  </a:lnTo>
                  <a:lnTo>
                    <a:pt x="152" y="603"/>
                  </a:lnTo>
                  <a:lnTo>
                    <a:pt x="150" y="594"/>
                  </a:lnTo>
                  <a:lnTo>
                    <a:pt x="150" y="586"/>
                  </a:lnTo>
                  <a:lnTo>
                    <a:pt x="150" y="586"/>
                  </a:lnTo>
                  <a:lnTo>
                    <a:pt x="156" y="571"/>
                  </a:lnTo>
                  <a:lnTo>
                    <a:pt x="156" y="571"/>
                  </a:lnTo>
                  <a:lnTo>
                    <a:pt x="156" y="564"/>
                  </a:lnTo>
                  <a:lnTo>
                    <a:pt x="158" y="554"/>
                  </a:lnTo>
                  <a:lnTo>
                    <a:pt x="158" y="554"/>
                  </a:lnTo>
                  <a:lnTo>
                    <a:pt x="160" y="551"/>
                  </a:lnTo>
                  <a:lnTo>
                    <a:pt x="162" y="547"/>
                  </a:lnTo>
                  <a:lnTo>
                    <a:pt x="162" y="547"/>
                  </a:lnTo>
                  <a:lnTo>
                    <a:pt x="162" y="540"/>
                  </a:lnTo>
                  <a:lnTo>
                    <a:pt x="162" y="534"/>
                  </a:lnTo>
                  <a:lnTo>
                    <a:pt x="158" y="521"/>
                  </a:lnTo>
                  <a:lnTo>
                    <a:pt x="158" y="521"/>
                  </a:lnTo>
                  <a:lnTo>
                    <a:pt x="160" y="508"/>
                  </a:lnTo>
                  <a:lnTo>
                    <a:pt x="160" y="508"/>
                  </a:lnTo>
                  <a:lnTo>
                    <a:pt x="162" y="489"/>
                  </a:lnTo>
                  <a:lnTo>
                    <a:pt x="165" y="471"/>
                  </a:lnTo>
                  <a:lnTo>
                    <a:pt x="165" y="471"/>
                  </a:lnTo>
                  <a:lnTo>
                    <a:pt x="173" y="448"/>
                  </a:lnTo>
                  <a:lnTo>
                    <a:pt x="175" y="437"/>
                  </a:lnTo>
                  <a:lnTo>
                    <a:pt x="177" y="424"/>
                  </a:lnTo>
                  <a:lnTo>
                    <a:pt x="177" y="424"/>
                  </a:lnTo>
                  <a:lnTo>
                    <a:pt x="178" y="426"/>
                  </a:lnTo>
                  <a:lnTo>
                    <a:pt x="178" y="428"/>
                  </a:lnTo>
                  <a:lnTo>
                    <a:pt x="178" y="432"/>
                  </a:lnTo>
                  <a:lnTo>
                    <a:pt x="178" y="432"/>
                  </a:lnTo>
                  <a:lnTo>
                    <a:pt x="178" y="435"/>
                  </a:lnTo>
                  <a:lnTo>
                    <a:pt x="180" y="437"/>
                  </a:lnTo>
                  <a:lnTo>
                    <a:pt x="180" y="437"/>
                  </a:lnTo>
                  <a:lnTo>
                    <a:pt x="180" y="447"/>
                  </a:lnTo>
                  <a:lnTo>
                    <a:pt x="180" y="447"/>
                  </a:lnTo>
                  <a:lnTo>
                    <a:pt x="182" y="458"/>
                  </a:lnTo>
                  <a:lnTo>
                    <a:pt x="182" y="458"/>
                  </a:lnTo>
                  <a:lnTo>
                    <a:pt x="182" y="463"/>
                  </a:lnTo>
                  <a:lnTo>
                    <a:pt x="182" y="463"/>
                  </a:lnTo>
                  <a:lnTo>
                    <a:pt x="182" y="471"/>
                  </a:lnTo>
                  <a:lnTo>
                    <a:pt x="184" y="482"/>
                  </a:lnTo>
                  <a:lnTo>
                    <a:pt x="184" y="482"/>
                  </a:lnTo>
                  <a:lnTo>
                    <a:pt x="184" y="491"/>
                  </a:lnTo>
                  <a:lnTo>
                    <a:pt x="184" y="491"/>
                  </a:lnTo>
                  <a:lnTo>
                    <a:pt x="186" y="519"/>
                  </a:lnTo>
                  <a:lnTo>
                    <a:pt x="186" y="519"/>
                  </a:lnTo>
                  <a:lnTo>
                    <a:pt x="188" y="534"/>
                  </a:lnTo>
                  <a:lnTo>
                    <a:pt x="188" y="547"/>
                  </a:lnTo>
                  <a:lnTo>
                    <a:pt x="188" y="547"/>
                  </a:lnTo>
                  <a:lnTo>
                    <a:pt x="190" y="553"/>
                  </a:lnTo>
                  <a:lnTo>
                    <a:pt x="190" y="553"/>
                  </a:lnTo>
                  <a:lnTo>
                    <a:pt x="190" y="569"/>
                  </a:lnTo>
                  <a:lnTo>
                    <a:pt x="190" y="586"/>
                  </a:lnTo>
                  <a:lnTo>
                    <a:pt x="190" y="586"/>
                  </a:lnTo>
                  <a:lnTo>
                    <a:pt x="190" y="595"/>
                  </a:lnTo>
                  <a:lnTo>
                    <a:pt x="190" y="595"/>
                  </a:lnTo>
                  <a:lnTo>
                    <a:pt x="190" y="618"/>
                  </a:lnTo>
                  <a:lnTo>
                    <a:pt x="190" y="640"/>
                  </a:lnTo>
                  <a:lnTo>
                    <a:pt x="190" y="640"/>
                  </a:lnTo>
                  <a:lnTo>
                    <a:pt x="190" y="651"/>
                  </a:lnTo>
                  <a:lnTo>
                    <a:pt x="190" y="651"/>
                  </a:lnTo>
                  <a:lnTo>
                    <a:pt x="188" y="666"/>
                  </a:lnTo>
                  <a:lnTo>
                    <a:pt x="188" y="675"/>
                  </a:lnTo>
                  <a:lnTo>
                    <a:pt x="188" y="683"/>
                  </a:lnTo>
                  <a:lnTo>
                    <a:pt x="188" y="683"/>
                  </a:lnTo>
                  <a:lnTo>
                    <a:pt x="182" y="696"/>
                  </a:lnTo>
                  <a:lnTo>
                    <a:pt x="178" y="705"/>
                  </a:lnTo>
                  <a:lnTo>
                    <a:pt x="177" y="713"/>
                  </a:lnTo>
                  <a:lnTo>
                    <a:pt x="177" y="713"/>
                  </a:lnTo>
                  <a:lnTo>
                    <a:pt x="177" y="726"/>
                  </a:lnTo>
                  <a:lnTo>
                    <a:pt x="177" y="726"/>
                  </a:lnTo>
                  <a:lnTo>
                    <a:pt x="177" y="748"/>
                  </a:lnTo>
                  <a:lnTo>
                    <a:pt x="177" y="748"/>
                  </a:lnTo>
                  <a:lnTo>
                    <a:pt x="175" y="752"/>
                  </a:lnTo>
                  <a:lnTo>
                    <a:pt x="175" y="752"/>
                  </a:lnTo>
                  <a:lnTo>
                    <a:pt x="177" y="757"/>
                  </a:lnTo>
                  <a:lnTo>
                    <a:pt x="177" y="757"/>
                  </a:lnTo>
                  <a:lnTo>
                    <a:pt x="178" y="768"/>
                  </a:lnTo>
                  <a:lnTo>
                    <a:pt x="178" y="768"/>
                  </a:lnTo>
                  <a:lnTo>
                    <a:pt x="177" y="778"/>
                  </a:lnTo>
                  <a:lnTo>
                    <a:pt x="177" y="789"/>
                  </a:lnTo>
                  <a:lnTo>
                    <a:pt x="177" y="789"/>
                  </a:lnTo>
                  <a:lnTo>
                    <a:pt x="178" y="796"/>
                  </a:lnTo>
                  <a:lnTo>
                    <a:pt x="182" y="800"/>
                  </a:lnTo>
                  <a:lnTo>
                    <a:pt x="186" y="802"/>
                  </a:lnTo>
                  <a:lnTo>
                    <a:pt x="186" y="802"/>
                  </a:lnTo>
                  <a:lnTo>
                    <a:pt x="190" y="804"/>
                  </a:lnTo>
                  <a:lnTo>
                    <a:pt x="197" y="804"/>
                  </a:lnTo>
                  <a:lnTo>
                    <a:pt x="210" y="802"/>
                  </a:lnTo>
                  <a:lnTo>
                    <a:pt x="210" y="802"/>
                  </a:lnTo>
                  <a:lnTo>
                    <a:pt x="214" y="800"/>
                  </a:lnTo>
                  <a:lnTo>
                    <a:pt x="216" y="796"/>
                  </a:lnTo>
                  <a:lnTo>
                    <a:pt x="216" y="796"/>
                  </a:lnTo>
                  <a:lnTo>
                    <a:pt x="217" y="791"/>
                  </a:lnTo>
                  <a:lnTo>
                    <a:pt x="217" y="791"/>
                  </a:lnTo>
                  <a:lnTo>
                    <a:pt x="219" y="785"/>
                  </a:lnTo>
                  <a:lnTo>
                    <a:pt x="219" y="780"/>
                  </a:lnTo>
                  <a:lnTo>
                    <a:pt x="219" y="780"/>
                  </a:lnTo>
                  <a:lnTo>
                    <a:pt x="216" y="770"/>
                  </a:lnTo>
                  <a:lnTo>
                    <a:pt x="216" y="770"/>
                  </a:lnTo>
                  <a:lnTo>
                    <a:pt x="216" y="767"/>
                  </a:lnTo>
                  <a:lnTo>
                    <a:pt x="214" y="763"/>
                  </a:lnTo>
                  <a:lnTo>
                    <a:pt x="214" y="763"/>
                  </a:lnTo>
                  <a:lnTo>
                    <a:pt x="221" y="761"/>
                  </a:lnTo>
                  <a:lnTo>
                    <a:pt x="229" y="761"/>
                  </a:lnTo>
                  <a:lnTo>
                    <a:pt x="229" y="761"/>
                  </a:lnTo>
                  <a:lnTo>
                    <a:pt x="238" y="761"/>
                  </a:lnTo>
                  <a:lnTo>
                    <a:pt x="242" y="761"/>
                  </a:lnTo>
                  <a:lnTo>
                    <a:pt x="243" y="759"/>
                  </a:lnTo>
                  <a:lnTo>
                    <a:pt x="243" y="759"/>
                  </a:lnTo>
                  <a:lnTo>
                    <a:pt x="245" y="750"/>
                  </a:lnTo>
                  <a:lnTo>
                    <a:pt x="245" y="750"/>
                  </a:lnTo>
                  <a:lnTo>
                    <a:pt x="247" y="718"/>
                  </a:lnTo>
                  <a:lnTo>
                    <a:pt x="247" y="685"/>
                  </a:lnTo>
                  <a:lnTo>
                    <a:pt x="247" y="685"/>
                  </a:lnTo>
                  <a:lnTo>
                    <a:pt x="249" y="607"/>
                  </a:lnTo>
                  <a:lnTo>
                    <a:pt x="249" y="607"/>
                  </a:lnTo>
                  <a:lnTo>
                    <a:pt x="247" y="569"/>
                  </a:lnTo>
                  <a:lnTo>
                    <a:pt x="249" y="532"/>
                  </a:lnTo>
                  <a:lnTo>
                    <a:pt x="249" y="532"/>
                  </a:lnTo>
                  <a:lnTo>
                    <a:pt x="251" y="495"/>
                  </a:lnTo>
                  <a:lnTo>
                    <a:pt x="255" y="458"/>
                  </a:lnTo>
                  <a:lnTo>
                    <a:pt x="255" y="458"/>
                  </a:lnTo>
                  <a:lnTo>
                    <a:pt x="257" y="458"/>
                  </a:lnTo>
                  <a:lnTo>
                    <a:pt x="257" y="456"/>
                  </a:lnTo>
                  <a:lnTo>
                    <a:pt x="257" y="456"/>
                  </a:lnTo>
                  <a:lnTo>
                    <a:pt x="258" y="447"/>
                  </a:lnTo>
                  <a:lnTo>
                    <a:pt x="258" y="447"/>
                  </a:lnTo>
                  <a:lnTo>
                    <a:pt x="260" y="441"/>
                  </a:lnTo>
                  <a:lnTo>
                    <a:pt x="260" y="441"/>
                  </a:lnTo>
                  <a:lnTo>
                    <a:pt x="262" y="437"/>
                  </a:lnTo>
                  <a:lnTo>
                    <a:pt x="262" y="437"/>
                  </a:lnTo>
                  <a:lnTo>
                    <a:pt x="264" y="432"/>
                  </a:lnTo>
                  <a:lnTo>
                    <a:pt x="264" y="432"/>
                  </a:lnTo>
                  <a:lnTo>
                    <a:pt x="264" y="426"/>
                  </a:lnTo>
                  <a:lnTo>
                    <a:pt x="266" y="421"/>
                  </a:lnTo>
                  <a:lnTo>
                    <a:pt x="266" y="421"/>
                  </a:lnTo>
                  <a:lnTo>
                    <a:pt x="270" y="408"/>
                  </a:lnTo>
                  <a:lnTo>
                    <a:pt x="273" y="396"/>
                  </a:lnTo>
                  <a:lnTo>
                    <a:pt x="277" y="385"/>
                  </a:lnTo>
                  <a:lnTo>
                    <a:pt x="279" y="378"/>
                  </a:lnTo>
                  <a:lnTo>
                    <a:pt x="279" y="370"/>
                  </a:lnTo>
                  <a:lnTo>
                    <a:pt x="279" y="370"/>
                  </a:lnTo>
                  <a:lnTo>
                    <a:pt x="275" y="354"/>
                  </a:lnTo>
                  <a:lnTo>
                    <a:pt x="273" y="337"/>
                  </a:lnTo>
                  <a:lnTo>
                    <a:pt x="273" y="337"/>
                  </a:lnTo>
                  <a:lnTo>
                    <a:pt x="271" y="313"/>
                  </a:lnTo>
                  <a:lnTo>
                    <a:pt x="270" y="301"/>
                  </a:lnTo>
                  <a:lnTo>
                    <a:pt x="266" y="288"/>
                  </a:lnTo>
                  <a:lnTo>
                    <a:pt x="266" y="288"/>
                  </a:lnTo>
                  <a:lnTo>
                    <a:pt x="258" y="268"/>
                  </a:lnTo>
                  <a:lnTo>
                    <a:pt x="257" y="257"/>
                  </a:lnTo>
                  <a:lnTo>
                    <a:pt x="255" y="244"/>
                  </a:lnTo>
                  <a:lnTo>
                    <a:pt x="255" y="244"/>
                  </a:lnTo>
                  <a:lnTo>
                    <a:pt x="255" y="218"/>
                  </a:lnTo>
                  <a:lnTo>
                    <a:pt x="255" y="218"/>
                  </a:lnTo>
                  <a:lnTo>
                    <a:pt x="255" y="190"/>
                  </a:lnTo>
                  <a:lnTo>
                    <a:pt x="255" y="190"/>
                  </a:lnTo>
                  <a:lnTo>
                    <a:pt x="255" y="177"/>
                  </a:lnTo>
                  <a:lnTo>
                    <a:pt x="253" y="166"/>
                  </a:lnTo>
                  <a:lnTo>
                    <a:pt x="249" y="154"/>
                  </a:lnTo>
                  <a:lnTo>
                    <a:pt x="245" y="145"/>
                  </a:lnTo>
                  <a:lnTo>
                    <a:pt x="245" y="145"/>
                  </a:lnTo>
                  <a:lnTo>
                    <a:pt x="238" y="140"/>
                  </a:lnTo>
                  <a:lnTo>
                    <a:pt x="230" y="136"/>
                  </a:lnTo>
                  <a:lnTo>
                    <a:pt x="230" y="136"/>
                  </a:lnTo>
                  <a:lnTo>
                    <a:pt x="227" y="134"/>
                  </a:lnTo>
                  <a:lnTo>
                    <a:pt x="227" y="134"/>
                  </a:lnTo>
                  <a:lnTo>
                    <a:pt x="221" y="132"/>
                  </a:lnTo>
                  <a:lnTo>
                    <a:pt x="221" y="132"/>
                  </a:lnTo>
                  <a:lnTo>
                    <a:pt x="216" y="130"/>
                  </a:lnTo>
                  <a:lnTo>
                    <a:pt x="216" y="130"/>
                  </a:lnTo>
                  <a:lnTo>
                    <a:pt x="201" y="127"/>
                  </a:lnTo>
                  <a:lnTo>
                    <a:pt x="201" y="127"/>
                  </a:lnTo>
                  <a:lnTo>
                    <a:pt x="195" y="123"/>
                  </a:lnTo>
                  <a:lnTo>
                    <a:pt x="195" y="123"/>
                  </a:lnTo>
                  <a:lnTo>
                    <a:pt x="191" y="119"/>
                  </a:lnTo>
                  <a:lnTo>
                    <a:pt x="186" y="117"/>
                  </a:lnTo>
                  <a:lnTo>
                    <a:pt x="186" y="117"/>
                  </a:lnTo>
                  <a:lnTo>
                    <a:pt x="182" y="114"/>
                  </a:lnTo>
                  <a:lnTo>
                    <a:pt x="180" y="108"/>
                  </a:lnTo>
                  <a:lnTo>
                    <a:pt x="180" y="108"/>
                  </a:lnTo>
                  <a:lnTo>
                    <a:pt x="180" y="101"/>
                  </a:lnTo>
                  <a:lnTo>
                    <a:pt x="182" y="93"/>
                  </a:lnTo>
                  <a:lnTo>
                    <a:pt x="182" y="93"/>
                  </a:lnTo>
                  <a:lnTo>
                    <a:pt x="186" y="84"/>
                  </a:lnTo>
                  <a:lnTo>
                    <a:pt x="186" y="84"/>
                  </a:lnTo>
                  <a:lnTo>
                    <a:pt x="186" y="71"/>
                  </a:lnTo>
                  <a:lnTo>
                    <a:pt x="186" y="71"/>
                  </a:lnTo>
                  <a:lnTo>
                    <a:pt x="188" y="71"/>
                  </a:lnTo>
                  <a:lnTo>
                    <a:pt x="190" y="69"/>
                  </a:lnTo>
                  <a:lnTo>
                    <a:pt x="190" y="69"/>
                  </a:lnTo>
                  <a:lnTo>
                    <a:pt x="190" y="60"/>
                  </a:lnTo>
                  <a:lnTo>
                    <a:pt x="190" y="60"/>
                  </a:lnTo>
                  <a:lnTo>
                    <a:pt x="190" y="56"/>
                  </a:lnTo>
                  <a:lnTo>
                    <a:pt x="190" y="56"/>
                  </a:lnTo>
                  <a:lnTo>
                    <a:pt x="191" y="50"/>
                  </a:lnTo>
                  <a:lnTo>
                    <a:pt x="191" y="48"/>
                  </a:lnTo>
                  <a:lnTo>
                    <a:pt x="191" y="48"/>
                  </a:lnTo>
                  <a:lnTo>
                    <a:pt x="191" y="45"/>
                  </a:lnTo>
                  <a:lnTo>
                    <a:pt x="190" y="43"/>
                  </a:lnTo>
                  <a:lnTo>
                    <a:pt x="190" y="43"/>
                  </a:lnTo>
                  <a:lnTo>
                    <a:pt x="190" y="35"/>
                  </a:lnTo>
                  <a:lnTo>
                    <a:pt x="186" y="26"/>
                  </a:lnTo>
                  <a:lnTo>
                    <a:pt x="186" y="26"/>
                  </a:lnTo>
                  <a:lnTo>
                    <a:pt x="182" y="17"/>
                  </a:lnTo>
                  <a:lnTo>
                    <a:pt x="178" y="11"/>
                  </a:lnTo>
                  <a:lnTo>
                    <a:pt x="175" y="8"/>
                  </a:lnTo>
                  <a:lnTo>
                    <a:pt x="175" y="8"/>
                  </a:lnTo>
                  <a:lnTo>
                    <a:pt x="165" y="2"/>
                  </a:lnTo>
                  <a:lnTo>
                    <a:pt x="160" y="0"/>
                  </a:lnTo>
                  <a:lnTo>
                    <a:pt x="154" y="0"/>
                  </a:lnTo>
                  <a:lnTo>
                    <a:pt x="154" y="0"/>
                  </a:lnTo>
                  <a:lnTo>
                    <a:pt x="147" y="0"/>
                  </a:lnTo>
                  <a:lnTo>
                    <a:pt x="141" y="0"/>
                  </a:lnTo>
                  <a:lnTo>
                    <a:pt x="134" y="4"/>
                  </a:lnTo>
                  <a:lnTo>
                    <a:pt x="128" y="6"/>
                  </a:lnTo>
                  <a:lnTo>
                    <a:pt x="124" y="11"/>
                  </a:lnTo>
                  <a:lnTo>
                    <a:pt x="121" y="15"/>
                  </a:lnTo>
                  <a:lnTo>
                    <a:pt x="117" y="22"/>
                  </a:lnTo>
                  <a:lnTo>
                    <a:pt x="115" y="28"/>
                  </a:lnTo>
                  <a:lnTo>
                    <a:pt x="115" y="28"/>
                  </a:lnTo>
                  <a:lnTo>
                    <a:pt x="113" y="39"/>
                  </a:lnTo>
                  <a:lnTo>
                    <a:pt x="113" y="47"/>
                  </a:lnTo>
                  <a:lnTo>
                    <a:pt x="115" y="52"/>
                  </a:lnTo>
                  <a:lnTo>
                    <a:pt x="115" y="52"/>
                  </a:lnTo>
                  <a:lnTo>
                    <a:pt x="115" y="56"/>
                  </a:lnTo>
                  <a:lnTo>
                    <a:pt x="117" y="58"/>
                  </a:lnTo>
                  <a:lnTo>
                    <a:pt x="119" y="61"/>
                  </a:lnTo>
                  <a:lnTo>
                    <a:pt x="119" y="61"/>
                  </a:lnTo>
                  <a:lnTo>
                    <a:pt x="124" y="76"/>
                  </a:lnTo>
                  <a:lnTo>
                    <a:pt x="124" y="76"/>
                  </a:lnTo>
                  <a:lnTo>
                    <a:pt x="128" y="91"/>
                  </a:lnTo>
                  <a:lnTo>
                    <a:pt x="128" y="91"/>
                  </a:lnTo>
                  <a:lnTo>
                    <a:pt x="134" y="99"/>
                  </a:lnTo>
                  <a:lnTo>
                    <a:pt x="134" y="99"/>
                  </a:lnTo>
                  <a:lnTo>
                    <a:pt x="134" y="106"/>
                  </a:lnTo>
                  <a:lnTo>
                    <a:pt x="134" y="106"/>
                  </a:lnTo>
                  <a:lnTo>
                    <a:pt x="132" y="108"/>
                  </a:lnTo>
                  <a:lnTo>
                    <a:pt x="128" y="110"/>
                  </a:lnTo>
                  <a:lnTo>
                    <a:pt x="126" y="112"/>
                  </a:lnTo>
                  <a:lnTo>
                    <a:pt x="123" y="112"/>
                  </a:lnTo>
                  <a:lnTo>
                    <a:pt x="123" y="112"/>
                  </a:lnTo>
                  <a:lnTo>
                    <a:pt x="115" y="115"/>
                  </a:lnTo>
                  <a:lnTo>
                    <a:pt x="106" y="117"/>
                  </a:lnTo>
                  <a:lnTo>
                    <a:pt x="106" y="117"/>
                  </a:lnTo>
                  <a:lnTo>
                    <a:pt x="102" y="117"/>
                  </a:lnTo>
                  <a:lnTo>
                    <a:pt x="102" y="117"/>
                  </a:lnTo>
                  <a:lnTo>
                    <a:pt x="98" y="119"/>
                  </a:lnTo>
                  <a:lnTo>
                    <a:pt x="98" y="119"/>
                  </a:lnTo>
                  <a:lnTo>
                    <a:pt x="93" y="119"/>
                  </a:lnTo>
                  <a:lnTo>
                    <a:pt x="93" y="119"/>
                  </a:lnTo>
                  <a:lnTo>
                    <a:pt x="82" y="123"/>
                  </a:lnTo>
                  <a:lnTo>
                    <a:pt x="82" y="123"/>
                  </a:lnTo>
                  <a:lnTo>
                    <a:pt x="72" y="125"/>
                  </a:lnTo>
                  <a:lnTo>
                    <a:pt x="72" y="125"/>
                  </a:lnTo>
                  <a:lnTo>
                    <a:pt x="63" y="130"/>
                  </a:lnTo>
                  <a:lnTo>
                    <a:pt x="57" y="138"/>
                  </a:lnTo>
                  <a:lnTo>
                    <a:pt x="57" y="138"/>
                  </a:lnTo>
                  <a:lnTo>
                    <a:pt x="46" y="154"/>
                  </a:lnTo>
                  <a:lnTo>
                    <a:pt x="37" y="173"/>
                  </a:lnTo>
                  <a:lnTo>
                    <a:pt x="37" y="173"/>
                  </a:lnTo>
                  <a:lnTo>
                    <a:pt x="26" y="192"/>
                  </a:lnTo>
                  <a:lnTo>
                    <a:pt x="26" y="192"/>
                  </a:lnTo>
                  <a:lnTo>
                    <a:pt x="15" y="214"/>
                  </a:lnTo>
                  <a:lnTo>
                    <a:pt x="9" y="225"/>
                  </a:lnTo>
                  <a:lnTo>
                    <a:pt x="3" y="238"/>
                  </a:lnTo>
                  <a:lnTo>
                    <a:pt x="3" y="238"/>
                  </a:lnTo>
                  <a:lnTo>
                    <a:pt x="0" y="248"/>
                  </a:lnTo>
                  <a:lnTo>
                    <a:pt x="0" y="248"/>
                  </a:lnTo>
                  <a:close/>
                  <a:moveTo>
                    <a:pt x="214" y="233"/>
                  </a:moveTo>
                  <a:lnTo>
                    <a:pt x="214" y="233"/>
                  </a:lnTo>
                  <a:lnTo>
                    <a:pt x="216" y="231"/>
                  </a:lnTo>
                  <a:lnTo>
                    <a:pt x="217" y="229"/>
                  </a:lnTo>
                  <a:lnTo>
                    <a:pt x="219" y="227"/>
                  </a:lnTo>
                  <a:lnTo>
                    <a:pt x="219" y="227"/>
                  </a:lnTo>
                  <a:lnTo>
                    <a:pt x="219" y="223"/>
                  </a:lnTo>
                  <a:lnTo>
                    <a:pt x="219" y="221"/>
                  </a:lnTo>
                  <a:lnTo>
                    <a:pt x="221" y="220"/>
                  </a:lnTo>
                  <a:lnTo>
                    <a:pt x="221" y="220"/>
                  </a:lnTo>
                  <a:lnTo>
                    <a:pt x="221" y="233"/>
                  </a:lnTo>
                  <a:lnTo>
                    <a:pt x="221" y="246"/>
                  </a:lnTo>
                  <a:lnTo>
                    <a:pt x="225" y="268"/>
                  </a:lnTo>
                  <a:lnTo>
                    <a:pt x="225" y="268"/>
                  </a:lnTo>
                  <a:lnTo>
                    <a:pt x="219" y="264"/>
                  </a:lnTo>
                  <a:lnTo>
                    <a:pt x="216" y="257"/>
                  </a:lnTo>
                  <a:lnTo>
                    <a:pt x="216" y="257"/>
                  </a:lnTo>
                  <a:lnTo>
                    <a:pt x="217" y="253"/>
                  </a:lnTo>
                  <a:lnTo>
                    <a:pt x="217" y="246"/>
                  </a:lnTo>
                  <a:lnTo>
                    <a:pt x="217" y="246"/>
                  </a:lnTo>
                  <a:lnTo>
                    <a:pt x="216" y="244"/>
                  </a:lnTo>
                  <a:lnTo>
                    <a:pt x="214" y="240"/>
                  </a:lnTo>
                  <a:lnTo>
                    <a:pt x="214" y="240"/>
                  </a:lnTo>
                  <a:lnTo>
                    <a:pt x="216" y="236"/>
                  </a:lnTo>
                  <a:lnTo>
                    <a:pt x="216" y="236"/>
                  </a:lnTo>
                  <a:lnTo>
                    <a:pt x="214" y="233"/>
                  </a:lnTo>
                  <a:lnTo>
                    <a:pt x="214" y="233"/>
                  </a:lnTo>
                  <a:close/>
                  <a:moveTo>
                    <a:pt x="85" y="374"/>
                  </a:moveTo>
                  <a:lnTo>
                    <a:pt x="85" y="374"/>
                  </a:lnTo>
                  <a:lnTo>
                    <a:pt x="87" y="372"/>
                  </a:lnTo>
                  <a:lnTo>
                    <a:pt x="89" y="372"/>
                  </a:lnTo>
                  <a:lnTo>
                    <a:pt x="93" y="374"/>
                  </a:lnTo>
                  <a:lnTo>
                    <a:pt x="93" y="374"/>
                  </a:lnTo>
                  <a:lnTo>
                    <a:pt x="93" y="380"/>
                  </a:lnTo>
                  <a:lnTo>
                    <a:pt x="93" y="383"/>
                  </a:lnTo>
                  <a:lnTo>
                    <a:pt x="93" y="383"/>
                  </a:lnTo>
                  <a:lnTo>
                    <a:pt x="89" y="380"/>
                  </a:lnTo>
                  <a:lnTo>
                    <a:pt x="85" y="374"/>
                  </a:lnTo>
                  <a:lnTo>
                    <a:pt x="85" y="374"/>
                  </a:lnTo>
                  <a:close/>
                  <a:moveTo>
                    <a:pt x="33" y="255"/>
                  </a:moveTo>
                  <a:lnTo>
                    <a:pt x="33" y="255"/>
                  </a:lnTo>
                  <a:lnTo>
                    <a:pt x="35" y="251"/>
                  </a:lnTo>
                  <a:lnTo>
                    <a:pt x="37" y="246"/>
                  </a:lnTo>
                  <a:lnTo>
                    <a:pt x="43" y="236"/>
                  </a:lnTo>
                  <a:lnTo>
                    <a:pt x="43" y="236"/>
                  </a:lnTo>
                  <a:lnTo>
                    <a:pt x="57" y="210"/>
                  </a:lnTo>
                  <a:lnTo>
                    <a:pt x="72" y="186"/>
                  </a:lnTo>
                  <a:lnTo>
                    <a:pt x="72" y="186"/>
                  </a:lnTo>
                  <a:lnTo>
                    <a:pt x="72" y="186"/>
                  </a:lnTo>
                  <a:lnTo>
                    <a:pt x="80" y="201"/>
                  </a:lnTo>
                  <a:lnTo>
                    <a:pt x="85" y="218"/>
                  </a:lnTo>
                  <a:lnTo>
                    <a:pt x="91" y="255"/>
                  </a:lnTo>
                  <a:lnTo>
                    <a:pt x="91" y="255"/>
                  </a:lnTo>
                  <a:lnTo>
                    <a:pt x="95" y="277"/>
                  </a:lnTo>
                  <a:lnTo>
                    <a:pt x="95" y="277"/>
                  </a:lnTo>
                  <a:lnTo>
                    <a:pt x="97" y="313"/>
                  </a:lnTo>
                  <a:lnTo>
                    <a:pt x="95" y="344"/>
                  </a:lnTo>
                  <a:lnTo>
                    <a:pt x="95" y="344"/>
                  </a:lnTo>
                  <a:lnTo>
                    <a:pt x="80" y="344"/>
                  </a:lnTo>
                  <a:lnTo>
                    <a:pt x="74" y="344"/>
                  </a:lnTo>
                  <a:lnTo>
                    <a:pt x="69" y="341"/>
                  </a:lnTo>
                  <a:lnTo>
                    <a:pt x="69" y="341"/>
                  </a:lnTo>
                  <a:lnTo>
                    <a:pt x="65" y="337"/>
                  </a:lnTo>
                  <a:lnTo>
                    <a:pt x="63" y="331"/>
                  </a:lnTo>
                  <a:lnTo>
                    <a:pt x="63" y="331"/>
                  </a:lnTo>
                  <a:lnTo>
                    <a:pt x="56" y="316"/>
                  </a:lnTo>
                  <a:lnTo>
                    <a:pt x="50" y="300"/>
                  </a:lnTo>
                  <a:lnTo>
                    <a:pt x="50" y="300"/>
                  </a:lnTo>
                  <a:lnTo>
                    <a:pt x="37" y="266"/>
                  </a:lnTo>
                  <a:lnTo>
                    <a:pt x="37" y="266"/>
                  </a:lnTo>
                  <a:lnTo>
                    <a:pt x="35" y="261"/>
                  </a:lnTo>
                  <a:lnTo>
                    <a:pt x="33" y="255"/>
                  </a:lnTo>
                  <a:lnTo>
                    <a:pt x="33" y="25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21" name="Freeform 1551"/>
            <p:cNvSpPr>
              <a:spLocks noChangeAspect="1" noEditPoints="1"/>
            </p:cNvSpPr>
            <p:nvPr/>
          </p:nvSpPr>
          <p:spPr bwMode="auto">
            <a:xfrm>
              <a:off x="6273204" y="4010963"/>
              <a:ext cx="156339" cy="522000"/>
            </a:xfrm>
            <a:custGeom>
              <a:avLst/>
              <a:gdLst>
                <a:gd name="T0" fmla="*/ 25 w 239"/>
                <a:gd name="T1" fmla="*/ 296 h 798"/>
                <a:gd name="T2" fmla="*/ 25 w 239"/>
                <a:gd name="T3" fmla="*/ 370 h 798"/>
                <a:gd name="T4" fmla="*/ 21 w 239"/>
                <a:gd name="T5" fmla="*/ 417 h 798"/>
                <a:gd name="T6" fmla="*/ 23 w 239"/>
                <a:gd name="T7" fmla="*/ 484 h 798"/>
                <a:gd name="T8" fmla="*/ 38 w 239"/>
                <a:gd name="T9" fmla="*/ 571 h 798"/>
                <a:gd name="T10" fmla="*/ 43 w 239"/>
                <a:gd name="T11" fmla="*/ 604 h 798"/>
                <a:gd name="T12" fmla="*/ 49 w 239"/>
                <a:gd name="T13" fmla="*/ 681 h 798"/>
                <a:gd name="T14" fmla="*/ 64 w 239"/>
                <a:gd name="T15" fmla="*/ 710 h 798"/>
                <a:gd name="T16" fmla="*/ 62 w 239"/>
                <a:gd name="T17" fmla="*/ 729 h 798"/>
                <a:gd name="T18" fmla="*/ 38 w 239"/>
                <a:gd name="T19" fmla="*/ 763 h 798"/>
                <a:gd name="T20" fmla="*/ 38 w 239"/>
                <a:gd name="T21" fmla="*/ 781 h 798"/>
                <a:gd name="T22" fmla="*/ 77 w 239"/>
                <a:gd name="T23" fmla="*/ 781 h 798"/>
                <a:gd name="T24" fmla="*/ 93 w 239"/>
                <a:gd name="T25" fmla="*/ 766 h 798"/>
                <a:gd name="T26" fmla="*/ 108 w 239"/>
                <a:gd name="T27" fmla="*/ 759 h 798"/>
                <a:gd name="T28" fmla="*/ 112 w 239"/>
                <a:gd name="T29" fmla="*/ 750 h 798"/>
                <a:gd name="T30" fmla="*/ 110 w 239"/>
                <a:gd name="T31" fmla="*/ 748 h 798"/>
                <a:gd name="T32" fmla="*/ 119 w 239"/>
                <a:gd name="T33" fmla="*/ 729 h 798"/>
                <a:gd name="T34" fmla="*/ 116 w 239"/>
                <a:gd name="T35" fmla="*/ 705 h 798"/>
                <a:gd name="T36" fmla="*/ 108 w 239"/>
                <a:gd name="T37" fmla="*/ 671 h 798"/>
                <a:gd name="T38" fmla="*/ 106 w 239"/>
                <a:gd name="T39" fmla="*/ 610 h 798"/>
                <a:gd name="T40" fmla="*/ 106 w 239"/>
                <a:gd name="T41" fmla="*/ 575 h 798"/>
                <a:gd name="T42" fmla="*/ 123 w 239"/>
                <a:gd name="T43" fmla="*/ 564 h 798"/>
                <a:gd name="T44" fmla="*/ 147 w 239"/>
                <a:gd name="T45" fmla="*/ 632 h 798"/>
                <a:gd name="T46" fmla="*/ 159 w 239"/>
                <a:gd name="T47" fmla="*/ 697 h 798"/>
                <a:gd name="T48" fmla="*/ 164 w 239"/>
                <a:gd name="T49" fmla="*/ 720 h 798"/>
                <a:gd name="T50" fmla="*/ 168 w 239"/>
                <a:gd name="T51" fmla="*/ 748 h 798"/>
                <a:gd name="T52" fmla="*/ 175 w 239"/>
                <a:gd name="T53" fmla="*/ 766 h 798"/>
                <a:gd name="T54" fmla="*/ 196 w 239"/>
                <a:gd name="T55" fmla="*/ 794 h 798"/>
                <a:gd name="T56" fmla="*/ 239 w 239"/>
                <a:gd name="T57" fmla="*/ 794 h 798"/>
                <a:gd name="T58" fmla="*/ 224 w 239"/>
                <a:gd name="T59" fmla="*/ 763 h 798"/>
                <a:gd name="T60" fmla="*/ 225 w 239"/>
                <a:gd name="T61" fmla="*/ 733 h 798"/>
                <a:gd name="T62" fmla="*/ 216 w 239"/>
                <a:gd name="T63" fmla="*/ 720 h 798"/>
                <a:gd name="T64" fmla="*/ 211 w 239"/>
                <a:gd name="T65" fmla="*/ 684 h 798"/>
                <a:gd name="T66" fmla="*/ 214 w 239"/>
                <a:gd name="T67" fmla="*/ 629 h 798"/>
                <a:gd name="T68" fmla="*/ 211 w 239"/>
                <a:gd name="T69" fmla="*/ 603 h 798"/>
                <a:gd name="T70" fmla="*/ 212 w 239"/>
                <a:gd name="T71" fmla="*/ 565 h 798"/>
                <a:gd name="T72" fmla="*/ 207 w 239"/>
                <a:gd name="T73" fmla="*/ 521 h 798"/>
                <a:gd name="T74" fmla="*/ 209 w 239"/>
                <a:gd name="T75" fmla="*/ 491 h 798"/>
                <a:gd name="T76" fmla="*/ 211 w 239"/>
                <a:gd name="T77" fmla="*/ 428 h 798"/>
                <a:gd name="T78" fmla="*/ 205 w 239"/>
                <a:gd name="T79" fmla="*/ 402 h 798"/>
                <a:gd name="T80" fmla="*/ 199 w 239"/>
                <a:gd name="T81" fmla="*/ 387 h 798"/>
                <a:gd name="T82" fmla="*/ 196 w 239"/>
                <a:gd name="T83" fmla="*/ 329 h 798"/>
                <a:gd name="T84" fmla="*/ 198 w 239"/>
                <a:gd name="T85" fmla="*/ 260 h 798"/>
                <a:gd name="T86" fmla="*/ 205 w 239"/>
                <a:gd name="T87" fmla="*/ 156 h 798"/>
                <a:gd name="T88" fmla="*/ 175 w 239"/>
                <a:gd name="T89" fmla="*/ 123 h 798"/>
                <a:gd name="T90" fmla="*/ 132 w 239"/>
                <a:gd name="T91" fmla="*/ 108 h 798"/>
                <a:gd name="T92" fmla="*/ 118 w 239"/>
                <a:gd name="T93" fmla="*/ 48 h 798"/>
                <a:gd name="T94" fmla="*/ 90 w 239"/>
                <a:gd name="T95" fmla="*/ 5 h 798"/>
                <a:gd name="T96" fmla="*/ 56 w 239"/>
                <a:gd name="T97" fmla="*/ 2 h 798"/>
                <a:gd name="T98" fmla="*/ 39 w 239"/>
                <a:gd name="T99" fmla="*/ 11 h 798"/>
                <a:gd name="T100" fmla="*/ 28 w 239"/>
                <a:gd name="T101" fmla="*/ 54 h 798"/>
                <a:gd name="T102" fmla="*/ 69 w 239"/>
                <a:gd name="T103" fmla="*/ 111 h 798"/>
                <a:gd name="T104" fmla="*/ 62 w 239"/>
                <a:gd name="T105" fmla="*/ 134 h 798"/>
                <a:gd name="T106" fmla="*/ 32 w 239"/>
                <a:gd name="T107" fmla="*/ 156 h 798"/>
                <a:gd name="T108" fmla="*/ 13 w 239"/>
                <a:gd name="T109" fmla="*/ 173 h 798"/>
                <a:gd name="T110" fmla="*/ 8 w 239"/>
                <a:gd name="T111" fmla="*/ 204 h 798"/>
                <a:gd name="T112" fmla="*/ 0 w 239"/>
                <a:gd name="T113" fmla="*/ 262 h 798"/>
                <a:gd name="T114" fmla="*/ 192 w 239"/>
                <a:gd name="T115" fmla="*/ 366 h 798"/>
                <a:gd name="T116" fmla="*/ 194 w 239"/>
                <a:gd name="T117" fmla="*/ 361 h 798"/>
                <a:gd name="T118" fmla="*/ 196 w 239"/>
                <a:gd name="T119" fmla="*/ 361 h 798"/>
                <a:gd name="T120" fmla="*/ 114 w 239"/>
                <a:gd name="T121" fmla="*/ 65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798">
                  <a:moveTo>
                    <a:pt x="4" y="281"/>
                  </a:moveTo>
                  <a:lnTo>
                    <a:pt x="4" y="281"/>
                  </a:lnTo>
                  <a:lnTo>
                    <a:pt x="8" y="288"/>
                  </a:lnTo>
                  <a:lnTo>
                    <a:pt x="10" y="292"/>
                  </a:lnTo>
                  <a:lnTo>
                    <a:pt x="12" y="294"/>
                  </a:lnTo>
                  <a:lnTo>
                    <a:pt x="12" y="294"/>
                  </a:lnTo>
                  <a:lnTo>
                    <a:pt x="17" y="296"/>
                  </a:lnTo>
                  <a:lnTo>
                    <a:pt x="25" y="296"/>
                  </a:lnTo>
                  <a:lnTo>
                    <a:pt x="41" y="294"/>
                  </a:lnTo>
                  <a:lnTo>
                    <a:pt x="41" y="294"/>
                  </a:lnTo>
                  <a:lnTo>
                    <a:pt x="36" y="309"/>
                  </a:lnTo>
                  <a:lnTo>
                    <a:pt x="30" y="324"/>
                  </a:lnTo>
                  <a:lnTo>
                    <a:pt x="30" y="324"/>
                  </a:lnTo>
                  <a:lnTo>
                    <a:pt x="26" y="346"/>
                  </a:lnTo>
                  <a:lnTo>
                    <a:pt x="25" y="370"/>
                  </a:lnTo>
                  <a:lnTo>
                    <a:pt x="25" y="370"/>
                  </a:lnTo>
                  <a:lnTo>
                    <a:pt x="25" y="379"/>
                  </a:lnTo>
                  <a:lnTo>
                    <a:pt x="25" y="385"/>
                  </a:lnTo>
                  <a:lnTo>
                    <a:pt x="25" y="385"/>
                  </a:lnTo>
                  <a:lnTo>
                    <a:pt x="25" y="394"/>
                  </a:lnTo>
                  <a:lnTo>
                    <a:pt x="21" y="402"/>
                  </a:lnTo>
                  <a:lnTo>
                    <a:pt x="19" y="409"/>
                  </a:lnTo>
                  <a:lnTo>
                    <a:pt x="21" y="417"/>
                  </a:lnTo>
                  <a:lnTo>
                    <a:pt x="21" y="417"/>
                  </a:lnTo>
                  <a:lnTo>
                    <a:pt x="17" y="418"/>
                  </a:lnTo>
                  <a:lnTo>
                    <a:pt x="17" y="422"/>
                  </a:lnTo>
                  <a:lnTo>
                    <a:pt x="19" y="426"/>
                  </a:lnTo>
                  <a:lnTo>
                    <a:pt x="23" y="430"/>
                  </a:lnTo>
                  <a:lnTo>
                    <a:pt x="23" y="430"/>
                  </a:lnTo>
                  <a:lnTo>
                    <a:pt x="21" y="457"/>
                  </a:lnTo>
                  <a:lnTo>
                    <a:pt x="23" y="484"/>
                  </a:lnTo>
                  <a:lnTo>
                    <a:pt x="23" y="484"/>
                  </a:lnTo>
                  <a:lnTo>
                    <a:pt x="26" y="504"/>
                  </a:lnTo>
                  <a:lnTo>
                    <a:pt x="30" y="524"/>
                  </a:lnTo>
                  <a:lnTo>
                    <a:pt x="30" y="524"/>
                  </a:lnTo>
                  <a:lnTo>
                    <a:pt x="32" y="539"/>
                  </a:lnTo>
                  <a:lnTo>
                    <a:pt x="32" y="539"/>
                  </a:lnTo>
                  <a:lnTo>
                    <a:pt x="34" y="556"/>
                  </a:lnTo>
                  <a:lnTo>
                    <a:pt x="38" y="571"/>
                  </a:lnTo>
                  <a:lnTo>
                    <a:pt x="38" y="571"/>
                  </a:lnTo>
                  <a:lnTo>
                    <a:pt x="41" y="580"/>
                  </a:lnTo>
                  <a:lnTo>
                    <a:pt x="41" y="580"/>
                  </a:lnTo>
                  <a:lnTo>
                    <a:pt x="41" y="586"/>
                  </a:lnTo>
                  <a:lnTo>
                    <a:pt x="41" y="586"/>
                  </a:lnTo>
                  <a:lnTo>
                    <a:pt x="41" y="593"/>
                  </a:lnTo>
                  <a:lnTo>
                    <a:pt x="41" y="593"/>
                  </a:lnTo>
                  <a:lnTo>
                    <a:pt x="41" y="599"/>
                  </a:lnTo>
                  <a:lnTo>
                    <a:pt x="43" y="604"/>
                  </a:lnTo>
                  <a:lnTo>
                    <a:pt x="45" y="614"/>
                  </a:lnTo>
                  <a:lnTo>
                    <a:pt x="45" y="614"/>
                  </a:lnTo>
                  <a:lnTo>
                    <a:pt x="49" y="632"/>
                  </a:lnTo>
                  <a:lnTo>
                    <a:pt x="49" y="653"/>
                  </a:lnTo>
                  <a:lnTo>
                    <a:pt x="49" y="653"/>
                  </a:lnTo>
                  <a:lnTo>
                    <a:pt x="49" y="668"/>
                  </a:lnTo>
                  <a:lnTo>
                    <a:pt x="49" y="668"/>
                  </a:lnTo>
                  <a:lnTo>
                    <a:pt x="49" y="681"/>
                  </a:lnTo>
                  <a:lnTo>
                    <a:pt x="51" y="694"/>
                  </a:lnTo>
                  <a:lnTo>
                    <a:pt x="51" y="694"/>
                  </a:lnTo>
                  <a:lnTo>
                    <a:pt x="49" y="697"/>
                  </a:lnTo>
                  <a:lnTo>
                    <a:pt x="51" y="699"/>
                  </a:lnTo>
                  <a:lnTo>
                    <a:pt x="54" y="705"/>
                  </a:lnTo>
                  <a:lnTo>
                    <a:pt x="67" y="710"/>
                  </a:lnTo>
                  <a:lnTo>
                    <a:pt x="67" y="710"/>
                  </a:lnTo>
                  <a:lnTo>
                    <a:pt x="64" y="710"/>
                  </a:lnTo>
                  <a:lnTo>
                    <a:pt x="62" y="710"/>
                  </a:lnTo>
                  <a:lnTo>
                    <a:pt x="62" y="710"/>
                  </a:lnTo>
                  <a:lnTo>
                    <a:pt x="58" y="714"/>
                  </a:lnTo>
                  <a:lnTo>
                    <a:pt x="56" y="718"/>
                  </a:lnTo>
                  <a:lnTo>
                    <a:pt x="56" y="724"/>
                  </a:lnTo>
                  <a:lnTo>
                    <a:pt x="56" y="727"/>
                  </a:lnTo>
                  <a:lnTo>
                    <a:pt x="56" y="727"/>
                  </a:lnTo>
                  <a:lnTo>
                    <a:pt x="62" y="729"/>
                  </a:lnTo>
                  <a:lnTo>
                    <a:pt x="65" y="731"/>
                  </a:lnTo>
                  <a:lnTo>
                    <a:pt x="65" y="731"/>
                  </a:lnTo>
                  <a:lnTo>
                    <a:pt x="64" y="737"/>
                  </a:lnTo>
                  <a:lnTo>
                    <a:pt x="64" y="737"/>
                  </a:lnTo>
                  <a:lnTo>
                    <a:pt x="51" y="750"/>
                  </a:lnTo>
                  <a:lnTo>
                    <a:pt x="51" y="750"/>
                  </a:lnTo>
                  <a:lnTo>
                    <a:pt x="43" y="755"/>
                  </a:lnTo>
                  <a:lnTo>
                    <a:pt x="38" y="763"/>
                  </a:lnTo>
                  <a:lnTo>
                    <a:pt x="38" y="763"/>
                  </a:lnTo>
                  <a:lnTo>
                    <a:pt x="38" y="763"/>
                  </a:lnTo>
                  <a:lnTo>
                    <a:pt x="36" y="770"/>
                  </a:lnTo>
                  <a:lnTo>
                    <a:pt x="36" y="777"/>
                  </a:lnTo>
                  <a:lnTo>
                    <a:pt x="36" y="777"/>
                  </a:lnTo>
                  <a:lnTo>
                    <a:pt x="36" y="779"/>
                  </a:lnTo>
                  <a:lnTo>
                    <a:pt x="36" y="779"/>
                  </a:lnTo>
                  <a:lnTo>
                    <a:pt x="38" y="781"/>
                  </a:lnTo>
                  <a:lnTo>
                    <a:pt x="38" y="781"/>
                  </a:lnTo>
                  <a:lnTo>
                    <a:pt x="43" y="783"/>
                  </a:lnTo>
                  <a:lnTo>
                    <a:pt x="51" y="785"/>
                  </a:lnTo>
                  <a:lnTo>
                    <a:pt x="65" y="783"/>
                  </a:lnTo>
                  <a:lnTo>
                    <a:pt x="65" y="783"/>
                  </a:lnTo>
                  <a:lnTo>
                    <a:pt x="69" y="783"/>
                  </a:lnTo>
                  <a:lnTo>
                    <a:pt x="69" y="783"/>
                  </a:lnTo>
                  <a:lnTo>
                    <a:pt x="77" y="781"/>
                  </a:lnTo>
                  <a:lnTo>
                    <a:pt x="80" y="777"/>
                  </a:lnTo>
                  <a:lnTo>
                    <a:pt x="80" y="777"/>
                  </a:lnTo>
                  <a:lnTo>
                    <a:pt x="84" y="776"/>
                  </a:lnTo>
                  <a:lnTo>
                    <a:pt x="84" y="772"/>
                  </a:lnTo>
                  <a:lnTo>
                    <a:pt x="84" y="772"/>
                  </a:lnTo>
                  <a:lnTo>
                    <a:pt x="84" y="772"/>
                  </a:lnTo>
                  <a:lnTo>
                    <a:pt x="90" y="768"/>
                  </a:lnTo>
                  <a:lnTo>
                    <a:pt x="93" y="766"/>
                  </a:lnTo>
                  <a:lnTo>
                    <a:pt x="105" y="763"/>
                  </a:lnTo>
                  <a:lnTo>
                    <a:pt x="105" y="763"/>
                  </a:lnTo>
                  <a:lnTo>
                    <a:pt x="105" y="763"/>
                  </a:lnTo>
                  <a:lnTo>
                    <a:pt x="105" y="763"/>
                  </a:lnTo>
                  <a:lnTo>
                    <a:pt x="108" y="761"/>
                  </a:lnTo>
                  <a:lnTo>
                    <a:pt x="110" y="761"/>
                  </a:lnTo>
                  <a:lnTo>
                    <a:pt x="110" y="761"/>
                  </a:lnTo>
                  <a:lnTo>
                    <a:pt x="108" y="759"/>
                  </a:lnTo>
                  <a:lnTo>
                    <a:pt x="110" y="757"/>
                  </a:lnTo>
                  <a:lnTo>
                    <a:pt x="110" y="757"/>
                  </a:lnTo>
                  <a:lnTo>
                    <a:pt x="110" y="751"/>
                  </a:lnTo>
                  <a:lnTo>
                    <a:pt x="110" y="751"/>
                  </a:lnTo>
                  <a:lnTo>
                    <a:pt x="110" y="751"/>
                  </a:lnTo>
                  <a:lnTo>
                    <a:pt x="110" y="751"/>
                  </a:lnTo>
                  <a:lnTo>
                    <a:pt x="110" y="750"/>
                  </a:lnTo>
                  <a:lnTo>
                    <a:pt x="112" y="750"/>
                  </a:lnTo>
                  <a:lnTo>
                    <a:pt x="112" y="750"/>
                  </a:lnTo>
                  <a:lnTo>
                    <a:pt x="112" y="750"/>
                  </a:lnTo>
                  <a:lnTo>
                    <a:pt x="112" y="750"/>
                  </a:lnTo>
                  <a:lnTo>
                    <a:pt x="112" y="750"/>
                  </a:lnTo>
                  <a:lnTo>
                    <a:pt x="112" y="748"/>
                  </a:lnTo>
                  <a:lnTo>
                    <a:pt x="110" y="748"/>
                  </a:lnTo>
                  <a:lnTo>
                    <a:pt x="110" y="748"/>
                  </a:lnTo>
                  <a:lnTo>
                    <a:pt x="110" y="748"/>
                  </a:lnTo>
                  <a:lnTo>
                    <a:pt x="110" y="746"/>
                  </a:lnTo>
                  <a:lnTo>
                    <a:pt x="110" y="742"/>
                  </a:lnTo>
                  <a:lnTo>
                    <a:pt x="110" y="742"/>
                  </a:lnTo>
                  <a:lnTo>
                    <a:pt x="110" y="738"/>
                  </a:lnTo>
                  <a:lnTo>
                    <a:pt x="110" y="738"/>
                  </a:lnTo>
                  <a:lnTo>
                    <a:pt x="114" y="735"/>
                  </a:lnTo>
                  <a:lnTo>
                    <a:pt x="119" y="729"/>
                  </a:lnTo>
                  <a:lnTo>
                    <a:pt x="119" y="729"/>
                  </a:lnTo>
                  <a:lnTo>
                    <a:pt x="121" y="724"/>
                  </a:lnTo>
                  <a:lnTo>
                    <a:pt x="123" y="716"/>
                  </a:lnTo>
                  <a:lnTo>
                    <a:pt x="123" y="716"/>
                  </a:lnTo>
                  <a:lnTo>
                    <a:pt x="119" y="714"/>
                  </a:lnTo>
                  <a:lnTo>
                    <a:pt x="116" y="712"/>
                  </a:lnTo>
                  <a:lnTo>
                    <a:pt x="108" y="709"/>
                  </a:lnTo>
                  <a:lnTo>
                    <a:pt x="108" y="709"/>
                  </a:lnTo>
                  <a:lnTo>
                    <a:pt x="116" y="705"/>
                  </a:lnTo>
                  <a:lnTo>
                    <a:pt x="119" y="701"/>
                  </a:lnTo>
                  <a:lnTo>
                    <a:pt x="121" y="697"/>
                  </a:lnTo>
                  <a:lnTo>
                    <a:pt x="121" y="697"/>
                  </a:lnTo>
                  <a:lnTo>
                    <a:pt x="119" y="688"/>
                  </a:lnTo>
                  <a:lnTo>
                    <a:pt x="116" y="681"/>
                  </a:lnTo>
                  <a:lnTo>
                    <a:pt x="116" y="681"/>
                  </a:lnTo>
                  <a:lnTo>
                    <a:pt x="112" y="677"/>
                  </a:lnTo>
                  <a:lnTo>
                    <a:pt x="108" y="671"/>
                  </a:lnTo>
                  <a:lnTo>
                    <a:pt x="108" y="671"/>
                  </a:lnTo>
                  <a:lnTo>
                    <a:pt x="106" y="666"/>
                  </a:lnTo>
                  <a:lnTo>
                    <a:pt x="106" y="657"/>
                  </a:lnTo>
                  <a:lnTo>
                    <a:pt x="106" y="638"/>
                  </a:lnTo>
                  <a:lnTo>
                    <a:pt x="106" y="638"/>
                  </a:lnTo>
                  <a:lnTo>
                    <a:pt x="108" y="623"/>
                  </a:lnTo>
                  <a:lnTo>
                    <a:pt x="106" y="610"/>
                  </a:lnTo>
                  <a:lnTo>
                    <a:pt x="106" y="610"/>
                  </a:lnTo>
                  <a:lnTo>
                    <a:pt x="106" y="604"/>
                  </a:lnTo>
                  <a:lnTo>
                    <a:pt x="106" y="604"/>
                  </a:lnTo>
                  <a:lnTo>
                    <a:pt x="106" y="593"/>
                  </a:lnTo>
                  <a:lnTo>
                    <a:pt x="106" y="593"/>
                  </a:lnTo>
                  <a:lnTo>
                    <a:pt x="105" y="588"/>
                  </a:lnTo>
                  <a:lnTo>
                    <a:pt x="105" y="580"/>
                  </a:lnTo>
                  <a:lnTo>
                    <a:pt x="105" y="580"/>
                  </a:lnTo>
                  <a:lnTo>
                    <a:pt x="106" y="575"/>
                  </a:lnTo>
                  <a:lnTo>
                    <a:pt x="106" y="571"/>
                  </a:lnTo>
                  <a:lnTo>
                    <a:pt x="105" y="567"/>
                  </a:lnTo>
                  <a:lnTo>
                    <a:pt x="105" y="567"/>
                  </a:lnTo>
                  <a:lnTo>
                    <a:pt x="112" y="556"/>
                  </a:lnTo>
                  <a:lnTo>
                    <a:pt x="114" y="550"/>
                  </a:lnTo>
                  <a:lnTo>
                    <a:pt x="116" y="543"/>
                  </a:lnTo>
                  <a:lnTo>
                    <a:pt x="116" y="543"/>
                  </a:lnTo>
                  <a:lnTo>
                    <a:pt x="123" y="564"/>
                  </a:lnTo>
                  <a:lnTo>
                    <a:pt x="132" y="582"/>
                  </a:lnTo>
                  <a:lnTo>
                    <a:pt x="132" y="582"/>
                  </a:lnTo>
                  <a:lnTo>
                    <a:pt x="136" y="599"/>
                  </a:lnTo>
                  <a:lnTo>
                    <a:pt x="142" y="616"/>
                  </a:lnTo>
                  <a:lnTo>
                    <a:pt x="142" y="616"/>
                  </a:lnTo>
                  <a:lnTo>
                    <a:pt x="145" y="625"/>
                  </a:lnTo>
                  <a:lnTo>
                    <a:pt x="145" y="625"/>
                  </a:lnTo>
                  <a:lnTo>
                    <a:pt x="147" y="632"/>
                  </a:lnTo>
                  <a:lnTo>
                    <a:pt x="147" y="632"/>
                  </a:lnTo>
                  <a:lnTo>
                    <a:pt x="149" y="645"/>
                  </a:lnTo>
                  <a:lnTo>
                    <a:pt x="151" y="660"/>
                  </a:lnTo>
                  <a:lnTo>
                    <a:pt x="151" y="660"/>
                  </a:lnTo>
                  <a:lnTo>
                    <a:pt x="151" y="673"/>
                  </a:lnTo>
                  <a:lnTo>
                    <a:pt x="155" y="686"/>
                  </a:lnTo>
                  <a:lnTo>
                    <a:pt x="155" y="686"/>
                  </a:lnTo>
                  <a:lnTo>
                    <a:pt x="159" y="697"/>
                  </a:lnTo>
                  <a:lnTo>
                    <a:pt x="162" y="709"/>
                  </a:lnTo>
                  <a:lnTo>
                    <a:pt x="162" y="709"/>
                  </a:lnTo>
                  <a:lnTo>
                    <a:pt x="170" y="712"/>
                  </a:lnTo>
                  <a:lnTo>
                    <a:pt x="172" y="714"/>
                  </a:lnTo>
                  <a:lnTo>
                    <a:pt x="175" y="718"/>
                  </a:lnTo>
                  <a:lnTo>
                    <a:pt x="175" y="718"/>
                  </a:lnTo>
                  <a:lnTo>
                    <a:pt x="170" y="720"/>
                  </a:lnTo>
                  <a:lnTo>
                    <a:pt x="164" y="720"/>
                  </a:lnTo>
                  <a:lnTo>
                    <a:pt x="160" y="722"/>
                  </a:lnTo>
                  <a:lnTo>
                    <a:pt x="159" y="725"/>
                  </a:lnTo>
                  <a:lnTo>
                    <a:pt x="159" y="725"/>
                  </a:lnTo>
                  <a:lnTo>
                    <a:pt x="160" y="733"/>
                  </a:lnTo>
                  <a:lnTo>
                    <a:pt x="162" y="738"/>
                  </a:lnTo>
                  <a:lnTo>
                    <a:pt x="162" y="738"/>
                  </a:lnTo>
                  <a:lnTo>
                    <a:pt x="164" y="744"/>
                  </a:lnTo>
                  <a:lnTo>
                    <a:pt x="168" y="748"/>
                  </a:lnTo>
                  <a:lnTo>
                    <a:pt x="168" y="748"/>
                  </a:lnTo>
                  <a:lnTo>
                    <a:pt x="172" y="753"/>
                  </a:lnTo>
                  <a:lnTo>
                    <a:pt x="173" y="757"/>
                  </a:lnTo>
                  <a:lnTo>
                    <a:pt x="177" y="759"/>
                  </a:lnTo>
                  <a:lnTo>
                    <a:pt x="177" y="759"/>
                  </a:lnTo>
                  <a:lnTo>
                    <a:pt x="175" y="761"/>
                  </a:lnTo>
                  <a:lnTo>
                    <a:pt x="177" y="764"/>
                  </a:lnTo>
                  <a:lnTo>
                    <a:pt x="175" y="766"/>
                  </a:lnTo>
                  <a:lnTo>
                    <a:pt x="175" y="766"/>
                  </a:lnTo>
                  <a:lnTo>
                    <a:pt x="179" y="770"/>
                  </a:lnTo>
                  <a:lnTo>
                    <a:pt x="185" y="776"/>
                  </a:lnTo>
                  <a:lnTo>
                    <a:pt x="190" y="789"/>
                  </a:lnTo>
                  <a:lnTo>
                    <a:pt x="190" y="789"/>
                  </a:lnTo>
                  <a:lnTo>
                    <a:pt x="192" y="792"/>
                  </a:lnTo>
                  <a:lnTo>
                    <a:pt x="196" y="794"/>
                  </a:lnTo>
                  <a:lnTo>
                    <a:pt x="196" y="794"/>
                  </a:lnTo>
                  <a:lnTo>
                    <a:pt x="201" y="798"/>
                  </a:lnTo>
                  <a:lnTo>
                    <a:pt x="201" y="798"/>
                  </a:lnTo>
                  <a:lnTo>
                    <a:pt x="220" y="798"/>
                  </a:lnTo>
                  <a:lnTo>
                    <a:pt x="237" y="796"/>
                  </a:lnTo>
                  <a:lnTo>
                    <a:pt x="237" y="796"/>
                  </a:lnTo>
                  <a:lnTo>
                    <a:pt x="239" y="794"/>
                  </a:lnTo>
                  <a:lnTo>
                    <a:pt x="239" y="794"/>
                  </a:lnTo>
                  <a:lnTo>
                    <a:pt x="239" y="794"/>
                  </a:lnTo>
                  <a:lnTo>
                    <a:pt x="239" y="787"/>
                  </a:lnTo>
                  <a:lnTo>
                    <a:pt x="239" y="783"/>
                  </a:lnTo>
                  <a:lnTo>
                    <a:pt x="237" y="781"/>
                  </a:lnTo>
                  <a:lnTo>
                    <a:pt x="237" y="779"/>
                  </a:lnTo>
                  <a:lnTo>
                    <a:pt x="237" y="779"/>
                  </a:lnTo>
                  <a:lnTo>
                    <a:pt x="235" y="774"/>
                  </a:lnTo>
                  <a:lnTo>
                    <a:pt x="231" y="770"/>
                  </a:lnTo>
                  <a:lnTo>
                    <a:pt x="224" y="763"/>
                  </a:lnTo>
                  <a:lnTo>
                    <a:pt x="224" y="763"/>
                  </a:lnTo>
                  <a:lnTo>
                    <a:pt x="220" y="751"/>
                  </a:lnTo>
                  <a:lnTo>
                    <a:pt x="220" y="751"/>
                  </a:lnTo>
                  <a:lnTo>
                    <a:pt x="222" y="748"/>
                  </a:lnTo>
                  <a:lnTo>
                    <a:pt x="224" y="742"/>
                  </a:lnTo>
                  <a:lnTo>
                    <a:pt x="225" y="738"/>
                  </a:lnTo>
                  <a:lnTo>
                    <a:pt x="225" y="733"/>
                  </a:lnTo>
                  <a:lnTo>
                    <a:pt x="225" y="733"/>
                  </a:lnTo>
                  <a:lnTo>
                    <a:pt x="225" y="729"/>
                  </a:lnTo>
                  <a:lnTo>
                    <a:pt x="225" y="725"/>
                  </a:lnTo>
                  <a:lnTo>
                    <a:pt x="225" y="722"/>
                  </a:lnTo>
                  <a:lnTo>
                    <a:pt x="222" y="720"/>
                  </a:lnTo>
                  <a:lnTo>
                    <a:pt x="222" y="720"/>
                  </a:lnTo>
                  <a:lnTo>
                    <a:pt x="218" y="720"/>
                  </a:lnTo>
                  <a:lnTo>
                    <a:pt x="216" y="720"/>
                  </a:lnTo>
                  <a:lnTo>
                    <a:pt x="216" y="720"/>
                  </a:lnTo>
                  <a:lnTo>
                    <a:pt x="218" y="716"/>
                  </a:lnTo>
                  <a:lnTo>
                    <a:pt x="218" y="712"/>
                  </a:lnTo>
                  <a:lnTo>
                    <a:pt x="214" y="705"/>
                  </a:lnTo>
                  <a:lnTo>
                    <a:pt x="214" y="705"/>
                  </a:lnTo>
                  <a:lnTo>
                    <a:pt x="212" y="694"/>
                  </a:lnTo>
                  <a:lnTo>
                    <a:pt x="212" y="694"/>
                  </a:lnTo>
                  <a:lnTo>
                    <a:pt x="211" y="684"/>
                  </a:lnTo>
                  <a:lnTo>
                    <a:pt x="211" y="684"/>
                  </a:lnTo>
                  <a:lnTo>
                    <a:pt x="212" y="679"/>
                  </a:lnTo>
                  <a:lnTo>
                    <a:pt x="212" y="679"/>
                  </a:lnTo>
                  <a:lnTo>
                    <a:pt x="216" y="670"/>
                  </a:lnTo>
                  <a:lnTo>
                    <a:pt x="218" y="660"/>
                  </a:lnTo>
                  <a:lnTo>
                    <a:pt x="218" y="640"/>
                  </a:lnTo>
                  <a:lnTo>
                    <a:pt x="218" y="640"/>
                  </a:lnTo>
                  <a:lnTo>
                    <a:pt x="216" y="634"/>
                  </a:lnTo>
                  <a:lnTo>
                    <a:pt x="214" y="629"/>
                  </a:lnTo>
                  <a:lnTo>
                    <a:pt x="214" y="629"/>
                  </a:lnTo>
                  <a:lnTo>
                    <a:pt x="216" y="625"/>
                  </a:lnTo>
                  <a:lnTo>
                    <a:pt x="214" y="621"/>
                  </a:lnTo>
                  <a:lnTo>
                    <a:pt x="212" y="612"/>
                  </a:lnTo>
                  <a:lnTo>
                    <a:pt x="212" y="612"/>
                  </a:lnTo>
                  <a:lnTo>
                    <a:pt x="212" y="606"/>
                  </a:lnTo>
                  <a:lnTo>
                    <a:pt x="212" y="606"/>
                  </a:lnTo>
                  <a:lnTo>
                    <a:pt x="211" y="603"/>
                  </a:lnTo>
                  <a:lnTo>
                    <a:pt x="209" y="597"/>
                  </a:lnTo>
                  <a:lnTo>
                    <a:pt x="209" y="597"/>
                  </a:lnTo>
                  <a:lnTo>
                    <a:pt x="211" y="591"/>
                  </a:lnTo>
                  <a:lnTo>
                    <a:pt x="211" y="588"/>
                  </a:lnTo>
                  <a:lnTo>
                    <a:pt x="209" y="582"/>
                  </a:lnTo>
                  <a:lnTo>
                    <a:pt x="207" y="578"/>
                  </a:lnTo>
                  <a:lnTo>
                    <a:pt x="207" y="578"/>
                  </a:lnTo>
                  <a:lnTo>
                    <a:pt x="212" y="565"/>
                  </a:lnTo>
                  <a:lnTo>
                    <a:pt x="212" y="565"/>
                  </a:lnTo>
                  <a:lnTo>
                    <a:pt x="209" y="562"/>
                  </a:lnTo>
                  <a:lnTo>
                    <a:pt x="209" y="562"/>
                  </a:lnTo>
                  <a:lnTo>
                    <a:pt x="209" y="552"/>
                  </a:lnTo>
                  <a:lnTo>
                    <a:pt x="209" y="545"/>
                  </a:lnTo>
                  <a:lnTo>
                    <a:pt x="207" y="528"/>
                  </a:lnTo>
                  <a:lnTo>
                    <a:pt x="207" y="528"/>
                  </a:lnTo>
                  <a:lnTo>
                    <a:pt x="207" y="521"/>
                  </a:lnTo>
                  <a:lnTo>
                    <a:pt x="209" y="511"/>
                  </a:lnTo>
                  <a:lnTo>
                    <a:pt x="209" y="511"/>
                  </a:lnTo>
                  <a:lnTo>
                    <a:pt x="207" y="508"/>
                  </a:lnTo>
                  <a:lnTo>
                    <a:pt x="207" y="508"/>
                  </a:lnTo>
                  <a:lnTo>
                    <a:pt x="207" y="504"/>
                  </a:lnTo>
                  <a:lnTo>
                    <a:pt x="209" y="498"/>
                  </a:lnTo>
                  <a:lnTo>
                    <a:pt x="209" y="498"/>
                  </a:lnTo>
                  <a:lnTo>
                    <a:pt x="209" y="491"/>
                  </a:lnTo>
                  <a:lnTo>
                    <a:pt x="207" y="482"/>
                  </a:lnTo>
                  <a:lnTo>
                    <a:pt x="203" y="474"/>
                  </a:lnTo>
                  <a:lnTo>
                    <a:pt x="201" y="465"/>
                  </a:lnTo>
                  <a:lnTo>
                    <a:pt x="201" y="465"/>
                  </a:lnTo>
                  <a:lnTo>
                    <a:pt x="199" y="435"/>
                  </a:lnTo>
                  <a:lnTo>
                    <a:pt x="199" y="435"/>
                  </a:lnTo>
                  <a:lnTo>
                    <a:pt x="203" y="431"/>
                  </a:lnTo>
                  <a:lnTo>
                    <a:pt x="211" y="428"/>
                  </a:lnTo>
                  <a:lnTo>
                    <a:pt x="211" y="428"/>
                  </a:lnTo>
                  <a:lnTo>
                    <a:pt x="205" y="405"/>
                  </a:lnTo>
                  <a:lnTo>
                    <a:pt x="205" y="405"/>
                  </a:lnTo>
                  <a:lnTo>
                    <a:pt x="205" y="402"/>
                  </a:lnTo>
                  <a:lnTo>
                    <a:pt x="205" y="402"/>
                  </a:lnTo>
                  <a:lnTo>
                    <a:pt x="205" y="402"/>
                  </a:lnTo>
                  <a:lnTo>
                    <a:pt x="205" y="402"/>
                  </a:lnTo>
                  <a:lnTo>
                    <a:pt x="205" y="402"/>
                  </a:lnTo>
                  <a:lnTo>
                    <a:pt x="201" y="394"/>
                  </a:lnTo>
                  <a:lnTo>
                    <a:pt x="201" y="394"/>
                  </a:lnTo>
                  <a:lnTo>
                    <a:pt x="201" y="390"/>
                  </a:lnTo>
                  <a:lnTo>
                    <a:pt x="201" y="389"/>
                  </a:lnTo>
                  <a:lnTo>
                    <a:pt x="201" y="389"/>
                  </a:lnTo>
                  <a:lnTo>
                    <a:pt x="201" y="389"/>
                  </a:lnTo>
                  <a:lnTo>
                    <a:pt x="199" y="387"/>
                  </a:lnTo>
                  <a:lnTo>
                    <a:pt x="199" y="387"/>
                  </a:lnTo>
                  <a:lnTo>
                    <a:pt x="199" y="387"/>
                  </a:lnTo>
                  <a:lnTo>
                    <a:pt x="198" y="374"/>
                  </a:lnTo>
                  <a:lnTo>
                    <a:pt x="196" y="359"/>
                  </a:lnTo>
                  <a:lnTo>
                    <a:pt x="196" y="359"/>
                  </a:lnTo>
                  <a:lnTo>
                    <a:pt x="196" y="351"/>
                  </a:lnTo>
                  <a:lnTo>
                    <a:pt x="196" y="351"/>
                  </a:lnTo>
                  <a:lnTo>
                    <a:pt x="196" y="342"/>
                  </a:lnTo>
                  <a:lnTo>
                    <a:pt x="196" y="329"/>
                  </a:lnTo>
                  <a:lnTo>
                    <a:pt x="196" y="329"/>
                  </a:lnTo>
                  <a:lnTo>
                    <a:pt x="194" y="307"/>
                  </a:lnTo>
                  <a:lnTo>
                    <a:pt x="188" y="284"/>
                  </a:lnTo>
                  <a:lnTo>
                    <a:pt x="188" y="284"/>
                  </a:lnTo>
                  <a:lnTo>
                    <a:pt x="190" y="279"/>
                  </a:lnTo>
                  <a:lnTo>
                    <a:pt x="190" y="279"/>
                  </a:lnTo>
                  <a:lnTo>
                    <a:pt x="196" y="271"/>
                  </a:lnTo>
                  <a:lnTo>
                    <a:pt x="198" y="260"/>
                  </a:lnTo>
                  <a:lnTo>
                    <a:pt x="201" y="236"/>
                  </a:lnTo>
                  <a:lnTo>
                    <a:pt x="201" y="236"/>
                  </a:lnTo>
                  <a:lnTo>
                    <a:pt x="207" y="206"/>
                  </a:lnTo>
                  <a:lnTo>
                    <a:pt x="207" y="206"/>
                  </a:lnTo>
                  <a:lnTo>
                    <a:pt x="207" y="197"/>
                  </a:lnTo>
                  <a:lnTo>
                    <a:pt x="207" y="197"/>
                  </a:lnTo>
                  <a:lnTo>
                    <a:pt x="207" y="177"/>
                  </a:lnTo>
                  <a:lnTo>
                    <a:pt x="205" y="156"/>
                  </a:lnTo>
                  <a:lnTo>
                    <a:pt x="205" y="156"/>
                  </a:lnTo>
                  <a:lnTo>
                    <a:pt x="203" y="145"/>
                  </a:lnTo>
                  <a:lnTo>
                    <a:pt x="198" y="136"/>
                  </a:lnTo>
                  <a:lnTo>
                    <a:pt x="188" y="128"/>
                  </a:lnTo>
                  <a:lnTo>
                    <a:pt x="177" y="124"/>
                  </a:lnTo>
                  <a:lnTo>
                    <a:pt x="177" y="124"/>
                  </a:lnTo>
                  <a:lnTo>
                    <a:pt x="175" y="123"/>
                  </a:lnTo>
                  <a:lnTo>
                    <a:pt x="175" y="123"/>
                  </a:lnTo>
                  <a:lnTo>
                    <a:pt x="166" y="121"/>
                  </a:lnTo>
                  <a:lnTo>
                    <a:pt x="157" y="117"/>
                  </a:lnTo>
                  <a:lnTo>
                    <a:pt x="140" y="110"/>
                  </a:lnTo>
                  <a:lnTo>
                    <a:pt x="140" y="110"/>
                  </a:lnTo>
                  <a:lnTo>
                    <a:pt x="140" y="110"/>
                  </a:lnTo>
                  <a:lnTo>
                    <a:pt x="138" y="111"/>
                  </a:lnTo>
                  <a:lnTo>
                    <a:pt x="138" y="111"/>
                  </a:lnTo>
                  <a:lnTo>
                    <a:pt x="132" y="108"/>
                  </a:lnTo>
                  <a:lnTo>
                    <a:pt x="127" y="104"/>
                  </a:lnTo>
                  <a:lnTo>
                    <a:pt x="119" y="95"/>
                  </a:lnTo>
                  <a:lnTo>
                    <a:pt x="114" y="84"/>
                  </a:lnTo>
                  <a:lnTo>
                    <a:pt x="112" y="69"/>
                  </a:lnTo>
                  <a:lnTo>
                    <a:pt x="112" y="69"/>
                  </a:lnTo>
                  <a:lnTo>
                    <a:pt x="116" y="63"/>
                  </a:lnTo>
                  <a:lnTo>
                    <a:pt x="119" y="52"/>
                  </a:lnTo>
                  <a:lnTo>
                    <a:pt x="118" y="48"/>
                  </a:lnTo>
                  <a:lnTo>
                    <a:pt x="118" y="43"/>
                  </a:lnTo>
                  <a:lnTo>
                    <a:pt x="114" y="41"/>
                  </a:lnTo>
                  <a:lnTo>
                    <a:pt x="110" y="39"/>
                  </a:lnTo>
                  <a:lnTo>
                    <a:pt x="110" y="39"/>
                  </a:lnTo>
                  <a:lnTo>
                    <a:pt x="103" y="22"/>
                  </a:lnTo>
                  <a:lnTo>
                    <a:pt x="97" y="13"/>
                  </a:lnTo>
                  <a:lnTo>
                    <a:pt x="90" y="5"/>
                  </a:lnTo>
                  <a:lnTo>
                    <a:pt x="90" y="5"/>
                  </a:lnTo>
                  <a:lnTo>
                    <a:pt x="90" y="5"/>
                  </a:lnTo>
                  <a:lnTo>
                    <a:pt x="88" y="5"/>
                  </a:lnTo>
                  <a:lnTo>
                    <a:pt x="88" y="5"/>
                  </a:lnTo>
                  <a:lnTo>
                    <a:pt x="86" y="4"/>
                  </a:lnTo>
                  <a:lnTo>
                    <a:pt x="86" y="4"/>
                  </a:lnTo>
                  <a:lnTo>
                    <a:pt x="71" y="0"/>
                  </a:lnTo>
                  <a:lnTo>
                    <a:pt x="64" y="0"/>
                  </a:lnTo>
                  <a:lnTo>
                    <a:pt x="56" y="2"/>
                  </a:lnTo>
                  <a:lnTo>
                    <a:pt x="56" y="2"/>
                  </a:lnTo>
                  <a:lnTo>
                    <a:pt x="45" y="5"/>
                  </a:lnTo>
                  <a:lnTo>
                    <a:pt x="45" y="5"/>
                  </a:lnTo>
                  <a:lnTo>
                    <a:pt x="45" y="7"/>
                  </a:lnTo>
                  <a:lnTo>
                    <a:pt x="45" y="9"/>
                  </a:lnTo>
                  <a:lnTo>
                    <a:pt x="45" y="9"/>
                  </a:lnTo>
                  <a:lnTo>
                    <a:pt x="41" y="9"/>
                  </a:lnTo>
                  <a:lnTo>
                    <a:pt x="39" y="11"/>
                  </a:lnTo>
                  <a:lnTo>
                    <a:pt x="38" y="17"/>
                  </a:lnTo>
                  <a:lnTo>
                    <a:pt x="38" y="17"/>
                  </a:lnTo>
                  <a:lnTo>
                    <a:pt x="30" y="26"/>
                  </a:lnTo>
                  <a:lnTo>
                    <a:pt x="26" y="37"/>
                  </a:lnTo>
                  <a:lnTo>
                    <a:pt x="26" y="37"/>
                  </a:lnTo>
                  <a:lnTo>
                    <a:pt x="28" y="46"/>
                  </a:lnTo>
                  <a:lnTo>
                    <a:pt x="28" y="54"/>
                  </a:lnTo>
                  <a:lnTo>
                    <a:pt x="28" y="54"/>
                  </a:lnTo>
                  <a:lnTo>
                    <a:pt x="34" y="61"/>
                  </a:lnTo>
                  <a:lnTo>
                    <a:pt x="39" y="70"/>
                  </a:lnTo>
                  <a:lnTo>
                    <a:pt x="39" y="70"/>
                  </a:lnTo>
                  <a:lnTo>
                    <a:pt x="38" y="72"/>
                  </a:lnTo>
                  <a:lnTo>
                    <a:pt x="38" y="72"/>
                  </a:lnTo>
                  <a:lnTo>
                    <a:pt x="51" y="95"/>
                  </a:lnTo>
                  <a:lnTo>
                    <a:pt x="58" y="104"/>
                  </a:lnTo>
                  <a:lnTo>
                    <a:pt x="69" y="111"/>
                  </a:lnTo>
                  <a:lnTo>
                    <a:pt x="69" y="111"/>
                  </a:lnTo>
                  <a:lnTo>
                    <a:pt x="71" y="121"/>
                  </a:lnTo>
                  <a:lnTo>
                    <a:pt x="71" y="126"/>
                  </a:lnTo>
                  <a:lnTo>
                    <a:pt x="69" y="130"/>
                  </a:lnTo>
                  <a:lnTo>
                    <a:pt x="69" y="130"/>
                  </a:lnTo>
                  <a:lnTo>
                    <a:pt x="65" y="130"/>
                  </a:lnTo>
                  <a:lnTo>
                    <a:pt x="65" y="130"/>
                  </a:lnTo>
                  <a:lnTo>
                    <a:pt x="62" y="134"/>
                  </a:lnTo>
                  <a:lnTo>
                    <a:pt x="58" y="139"/>
                  </a:lnTo>
                  <a:lnTo>
                    <a:pt x="58" y="139"/>
                  </a:lnTo>
                  <a:lnTo>
                    <a:pt x="51" y="147"/>
                  </a:lnTo>
                  <a:lnTo>
                    <a:pt x="41" y="150"/>
                  </a:lnTo>
                  <a:lnTo>
                    <a:pt x="41" y="150"/>
                  </a:lnTo>
                  <a:lnTo>
                    <a:pt x="36" y="152"/>
                  </a:lnTo>
                  <a:lnTo>
                    <a:pt x="32" y="156"/>
                  </a:lnTo>
                  <a:lnTo>
                    <a:pt x="32" y="156"/>
                  </a:lnTo>
                  <a:lnTo>
                    <a:pt x="28" y="156"/>
                  </a:lnTo>
                  <a:lnTo>
                    <a:pt x="28" y="156"/>
                  </a:lnTo>
                  <a:lnTo>
                    <a:pt x="25" y="160"/>
                  </a:lnTo>
                  <a:lnTo>
                    <a:pt x="19" y="165"/>
                  </a:lnTo>
                  <a:lnTo>
                    <a:pt x="19" y="165"/>
                  </a:lnTo>
                  <a:lnTo>
                    <a:pt x="13" y="167"/>
                  </a:lnTo>
                  <a:lnTo>
                    <a:pt x="13" y="169"/>
                  </a:lnTo>
                  <a:lnTo>
                    <a:pt x="13" y="173"/>
                  </a:lnTo>
                  <a:lnTo>
                    <a:pt x="13" y="173"/>
                  </a:lnTo>
                  <a:lnTo>
                    <a:pt x="12" y="182"/>
                  </a:lnTo>
                  <a:lnTo>
                    <a:pt x="12" y="182"/>
                  </a:lnTo>
                  <a:lnTo>
                    <a:pt x="10" y="188"/>
                  </a:lnTo>
                  <a:lnTo>
                    <a:pt x="10" y="188"/>
                  </a:lnTo>
                  <a:lnTo>
                    <a:pt x="10" y="199"/>
                  </a:lnTo>
                  <a:lnTo>
                    <a:pt x="10" y="199"/>
                  </a:lnTo>
                  <a:lnTo>
                    <a:pt x="8" y="204"/>
                  </a:lnTo>
                  <a:lnTo>
                    <a:pt x="6" y="208"/>
                  </a:lnTo>
                  <a:lnTo>
                    <a:pt x="6" y="208"/>
                  </a:lnTo>
                  <a:lnTo>
                    <a:pt x="6" y="219"/>
                  </a:lnTo>
                  <a:lnTo>
                    <a:pt x="6" y="219"/>
                  </a:lnTo>
                  <a:lnTo>
                    <a:pt x="4" y="229"/>
                  </a:lnTo>
                  <a:lnTo>
                    <a:pt x="0" y="240"/>
                  </a:lnTo>
                  <a:lnTo>
                    <a:pt x="0" y="240"/>
                  </a:lnTo>
                  <a:lnTo>
                    <a:pt x="0" y="262"/>
                  </a:lnTo>
                  <a:lnTo>
                    <a:pt x="2" y="271"/>
                  </a:lnTo>
                  <a:lnTo>
                    <a:pt x="4" y="281"/>
                  </a:lnTo>
                  <a:lnTo>
                    <a:pt x="4" y="281"/>
                  </a:lnTo>
                  <a:close/>
                  <a:moveTo>
                    <a:pt x="192" y="361"/>
                  </a:moveTo>
                  <a:lnTo>
                    <a:pt x="192" y="363"/>
                  </a:lnTo>
                  <a:lnTo>
                    <a:pt x="192" y="361"/>
                  </a:lnTo>
                  <a:lnTo>
                    <a:pt x="192" y="361"/>
                  </a:lnTo>
                  <a:close/>
                  <a:moveTo>
                    <a:pt x="192" y="366"/>
                  </a:moveTo>
                  <a:lnTo>
                    <a:pt x="192" y="366"/>
                  </a:lnTo>
                  <a:lnTo>
                    <a:pt x="192" y="364"/>
                  </a:lnTo>
                  <a:lnTo>
                    <a:pt x="192" y="364"/>
                  </a:lnTo>
                  <a:lnTo>
                    <a:pt x="192" y="366"/>
                  </a:lnTo>
                  <a:close/>
                  <a:moveTo>
                    <a:pt x="196" y="361"/>
                  </a:moveTo>
                  <a:lnTo>
                    <a:pt x="196" y="359"/>
                  </a:lnTo>
                  <a:lnTo>
                    <a:pt x="194" y="361"/>
                  </a:lnTo>
                  <a:lnTo>
                    <a:pt x="194" y="361"/>
                  </a:lnTo>
                  <a:lnTo>
                    <a:pt x="194" y="359"/>
                  </a:lnTo>
                  <a:lnTo>
                    <a:pt x="194" y="359"/>
                  </a:lnTo>
                  <a:lnTo>
                    <a:pt x="194" y="359"/>
                  </a:lnTo>
                  <a:lnTo>
                    <a:pt x="194" y="357"/>
                  </a:lnTo>
                  <a:lnTo>
                    <a:pt x="196" y="357"/>
                  </a:lnTo>
                  <a:lnTo>
                    <a:pt x="196" y="357"/>
                  </a:lnTo>
                  <a:lnTo>
                    <a:pt x="196" y="359"/>
                  </a:lnTo>
                  <a:lnTo>
                    <a:pt x="196" y="361"/>
                  </a:lnTo>
                  <a:lnTo>
                    <a:pt x="196" y="361"/>
                  </a:lnTo>
                  <a:close/>
                  <a:moveTo>
                    <a:pt x="108" y="67"/>
                  </a:moveTo>
                  <a:lnTo>
                    <a:pt x="108" y="67"/>
                  </a:lnTo>
                  <a:lnTo>
                    <a:pt x="112" y="65"/>
                  </a:lnTo>
                  <a:lnTo>
                    <a:pt x="112" y="63"/>
                  </a:lnTo>
                  <a:lnTo>
                    <a:pt x="112" y="63"/>
                  </a:lnTo>
                  <a:lnTo>
                    <a:pt x="114" y="65"/>
                  </a:lnTo>
                  <a:lnTo>
                    <a:pt x="114" y="65"/>
                  </a:lnTo>
                  <a:lnTo>
                    <a:pt x="108" y="67"/>
                  </a:lnTo>
                  <a:lnTo>
                    <a:pt x="108" y="6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22" name="Freeform 1566"/>
            <p:cNvSpPr>
              <a:spLocks noChangeAspect="1" noEditPoints="1"/>
            </p:cNvSpPr>
            <p:nvPr/>
          </p:nvSpPr>
          <p:spPr bwMode="auto">
            <a:xfrm flipH="1">
              <a:off x="1400129" y="4010963"/>
              <a:ext cx="105179" cy="522000"/>
            </a:xfrm>
            <a:custGeom>
              <a:avLst/>
              <a:gdLst>
                <a:gd name="T0" fmla="*/ 22 w 162"/>
                <a:gd name="T1" fmla="*/ 766 h 804"/>
                <a:gd name="T2" fmla="*/ 26 w 162"/>
                <a:gd name="T3" fmla="*/ 791 h 804"/>
                <a:gd name="T4" fmla="*/ 52 w 162"/>
                <a:gd name="T5" fmla="*/ 802 h 804"/>
                <a:gd name="T6" fmla="*/ 149 w 162"/>
                <a:gd name="T7" fmla="*/ 792 h 804"/>
                <a:gd name="T8" fmla="*/ 151 w 162"/>
                <a:gd name="T9" fmla="*/ 737 h 804"/>
                <a:gd name="T10" fmla="*/ 149 w 162"/>
                <a:gd name="T11" fmla="*/ 623 h 804"/>
                <a:gd name="T12" fmla="*/ 123 w 162"/>
                <a:gd name="T13" fmla="*/ 484 h 804"/>
                <a:gd name="T14" fmla="*/ 121 w 162"/>
                <a:gd name="T15" fmla="*/ 458 h 804"/>
                <a:gd name="T16" fmla="*/ 136 w 162"/>
                <a:gd name="T17" fmla="*/ 428 h 804"/>
                <a:gd name="T18" fmla="*/ 158 w 162"/>
                <a:gd name="T19" fmla="*/ 374 h 804"/>
                <a:gd name="T20" fmla="*/ 162 w 162"/>
                <a:gd name="T21" fmla="*/ 193 h 804"/>
                <a:gd name="T22" fmla="*/ 127 w 162"/>
                <a:gd name="T23" fmla="*/ 136 h 804"/>
                <a:gd name="T24" fmla="*/ 130 w 162"/>
                <a:gd name="T25" fmla="*/ 111 h 804"/>
                <a:gd name="T26" fmla="*/ 143 w 162"/>
                <a:gd name="T27" fmla="*/ 106 h 804"/>
                <a:gd name="T28" fmla="*/ 141 w 162"/>
                <a:gd name="T29" fmla="*/ 89 h 804"/>
                <a:gd name="T30" fmla="*/ 147 w 162"/>
                <a:gd name="T31" fmla="*/ 87 h 804"/>
                <a:gd name="T32" fmla="*/ 149 w 162"/>
                <a:gd name="T33" fmla="*/ 82 h 804"/>
                <a:gd name="T34" fmla="*/ 145 w 162"/>
                <a:gd name="T35" fmla="*/ 71 h 804"/>
                <a:gd name="T36" fmla="*/ 151 w 162"/>
                <a:gd name="T37" fmla="*/ 67 h 804"/>
                <a:gd name="T38" fmla="*/ 151 w 162"/>
                <a:gd name="T39" fmla="*/ 59 h 804"/>
                <a:gd name="T40" fmla="*/ 149 w 162"/>
                <a:gd name="T41" fmla="*/ 56 h 804"/>
                <a:gd name="T42" fmla="*/ 128 w 162"/>
                <a:gd name="T43" fmla="*/ 20 h 804"/>
                <a:gd name="T44" fmla="*/ 123 w 162"/>
                <a:gd name="T45" fmla="*/ 13 h 804"/>
                <a:gd name="T46" fmla="*/ 110 w 162"/>
                <a:gd name="T47" fmla="*/ 7 h 804"/>
                <a:gd name="T48" fmla="*/ 102 w 162"/>
                <a:gd name="T49" fmla="*/ 5 h 804"/>
                <a:gd name="T50" fmla="*/ 89 w 162"/>
                <a:gd name="T51" fmla="*/ 0 h 804"/>
                <a:gd name="T52" fmla="*/ 74 w 162"/>
                <a:gd name="T53" fmla="*/ 4 h 804"/>
                <a:gd name="T54" fmla="*/ 63 w 162"/>
                <a:gd name="T55" fmla="*/ 4 h 804"/>
                <a:gd name="T56" fmla="*/ 54 w 162"/>
                <a:gd name="T57" fmla="*/ 11 h 804"/>
                <a:gd name="T58" fmla="*/ 45 w 162"/>
                <a:gd name="T59" fmla="*/ 24 h 804"/>
                <a:gd name="T60" fmla="*/ 41 w 162"/>
                <a:gd name="T61" fmla="*/ 56 h 804"/>
                <a:gd name="T62" fmla="*/ 35 w 162"/>
                <a:gd name="T63" fmla="*/ 82 h 804"/>
                <a:gd name="T64" fmla="*/ 37 w 162"/>
                <a:gd name="T65" fmla="*/ 106 h 804"/>
                <a:gd name="T66" fmla="*/ 67 w 162"/>
                <a:gd name="T67" fmla="*/ 128 h 804"/>
                <a:gd name="T68" fmla="*/ 60 w 162"/>
                <a:gd name="T69" fmla="*/ 152 h 804"/>
                <a:gd name="T70" fmla="*/ 43 w 162"/>
                <a:gd name="T71" fmla="*/ 210 h 804"/>
                <a:gd name="T72" fmla="*/ 20 w 162"/>
                <a:gd name="T73" fmla="*/ 351 h 804"/>
                <a:gd name="T74" fmla="*/ 17 w 162"/>
                <a:gd name="T75" fmla="*/ 405 h 804"/>
                <a:gd name="T76" fmla="*/ 19 w 162"/>
                <a:gd name="T77" fmla="*/ 422 h 804"/>
                <a:gd name="T78" fmla="*/ 26 w 162"/>
                <a:gd name="T79" fmla="*/ 463 h 804"/>
                <a:gd name="T80" fmla="*/ 22 w 162"/>
                <a:gd name="T81" fmla="*/ 482 h 804"/>
                <a:gd name="T82" fmla="*/ 17 w 162"/>
                <a:gd name="T83" fmla="*/ 504 h 804"/>
                <a:gd name="T84" fmla="*/ 7 w 162"/>
                <a:gd name="T85" fmla="*/ 545 h 804"/>
                <a:gd name="T86" fmla="*/ 17 w 162"/>
                <a:gd name="T87" fmla="*/ 636 h 804"/>
                <a:gd name="T88" fmla="*/ 4 w 162"/>
                <a:gd name="T89" fmla="*/ 675 h 804"/>
                <a:gd name="T90" fmla="*/ 13 w 162"/>
                <a:gd name="T91" fmla="*/ 712 h 804"/>
                <a:gd name="T92" fmla="*/ 0 w 162"/>
                <a:gd name="T93" fmla="*/ 748 h 804"/>
                <a:gd name="T94" fmla="*/ 87 w 162"/>
                <a:gd name="T95" fmla="*/ 4 h 804"/>
                <a:gd name="T96" fmla="*/ 86 w 162"/>
                <a:gd name="T97" fmla="*/ 2 h 804"/>
                <a:gd name="T98" fmla="*/ 69 w 162"/>
                <a:gd name="T99" fmla="*/ 738 h 804"/>
                <a:gd name="T100" fmla="*/ 71 w 162"/>
                <a:gd name="T101" fmla="*/ 716 h 804"/>
                <a:gd name="T102" fmla="*/ 71 w 162"/>
                <a:gd name="T103" fmla="*/ 664 h 804"/>
                <a:gd name="T104" fmla="*/ 100 w 162"/>
                <a:gd name="T105" fmla="*/ 703 h 804"/>
                <a:gd name="T106" fmla="*/ 82 w 162"/>
                <a:gd name="T107" fmla="*/ 729 h 804"/>
                <a:gd name="T108" fmla="*/ 74 w 162"/>
                <a:gd name="T109" fmla="*/ 75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 h="804">
                  <a:moveTo>
                    <a:pt x="0" y="755"/>
                  </a:moveTo>
                  <a:lnTo>
                    <a:pt x="0" y="755"/>
                  </a:lnTo>
                  <a:lnTo>
                    <a:pt x="2" y="759"/>
                  </a:lnTo>
                  <a:lnTo>
                    <a:pt x="4" y="761"/>
                  </a:lnTo>
                  <a:lnTo>
                    <a:pt x="9" y="763"/>
                  </a:lnTo>
                  <a:lnTo>
                    <a:pt x="22" y="766"/>
                  </a:lnTo>
                  <a:lnTo>
                    <a:pt x="22" y="766"/>
                  </a:lnTo>
                  <a:lnTo>
                    <a:pt x="28" y="770"/>
                  </a:lnTo>
                  <a:lnTo>
                    <a:pt x="32" y="772"/>
                  </a:lnTo>
                  <a:lnTo>
                    <a:pt x="33" y="774"/>
                  </a:lnTo>
                  <a:lnTo>
                    <a:pt x="33" y="774"/>
                  </a:lnTo>
                  <a:lnTo>
                    <a:pt x="28" y="778"/>
                  </a:lnTo>
                  <a:lnTo>
                    <a:pt x="26" y="785"/>
                  </a:lnTo>
                  <a:lnTo>
                    <a:pt x="26" y="791"/>
                  </a:lnTo>
                  <a:lnTo>
                    <a:pt x="28" y="794"/>
                  </a:lnTo>
                  <a:lnTo>
                    <a:pt x="30" y="796"/>
                  </a:lnTo>
                  <a:lnTo>
                    <a:pt x="30" y="796"/>
                  </a:lnTo>
                  <a:lnTo>
                    <a:pt x="35" y="798"/>
                  </a:lnTo>
                  <a:lnTo>
                    <a:pt x="41" y="800"/>
                  </a:lnTo>
                  <a:lnTo>
                    <a:pt x="52" y="802"/>
                  </a:lnTo>
                  <a:lnTo>
                    <a:pt x="52" y="802"/>
                  </a:lnTo>
                  <a:lnTo>
                    <a:pt x="73" y="804"/>
                  </a:lnTo>
                  <a:lnTo>
                    <a:pt x="91" y="802"/>
                  </a:lnTo>
                  <a:lnTo>
                    <a:pt x="110" y="798"/>
                  </a:lnTo>
                  <a:lnTo>
                    <a:pt x="128" y="796"/>
                  </a:lnTo>
                  <a:lnTo>
                    <a:pt x="128" y="796"/>
                  </a:lnTo>
                  <a:lnTo>
                    <a:pt x="143" y="794"/>
                  </a:lnTo>
                  <a:lnTo>
                    <a:pt x="149" y="792"/>
                  </a:lnTo>
                  <a:lnTo>
                    <a:pt x="153" y="791"/>
                  </a:lnTo>
                  <a:lnTo>
                    <a:pt x="153" y="791"/>
                  </a:lnTo>
                  <a:lnTo>
                    <a:pt x="154" y="778"/>
                  </a:lnTo>
                  <a:lnTo>
                    <a:pt x="154" y="766"/>
                  </a:lnTo>
                  <a:lnTo>
                    <a:pt x="154" y="740"/>
                  </a:lnTo>
                  <a:lnTo>
                    <a:pt x="154" y="740"/>
                  </a:lnTo>
                  <a:lnTo>
                    <a:pt x="151" y="737"/>
                  </a:lnTo>
                  <a:lnTo>
                    <a:pt x="145" y="731"/>
                  </a:lnTo>
                  <a:lnTo>
                    <a:pt x="145" y="731"/>
                  </a:lnTo>
                  <a:lnTo>
                    <a:pt x="151" y="714"/>
                  </a:lnTo>
                  <a:lnTo>
                    <a:pt x="154" y="696"/>
                  </a:lnTo>
                  <a:lnTo>
                    <a:pt x="154" y="677"/>
                  </a:lnTo>
                  <a:lnTo>
                    <a:pt x="154" y="660"/>
                  </a:lnTo>
                  <a:lnTo>
                    <a:pt x="149" y="623"/>
                  </a:lnTo>
                  <a:lnTo>
                    <a:pt x="141" y="588"/>
                  </a:lnTo>
                  <a:lnTo>
                    <a:pt x="141" y="588"/>
                  </a:lnTo>
                  <a:lnTo>
                    <a:pt x="134" y="547"/>
                  </a:lnTo>
                  <a:lnTo>
                    <a:pt x="134" y="547"/>
                  </a:lnTo>
                  <a:lnTo>
                    <a:pt x="127" y="515"/>
                  </a:lnTo>
                  <a:lnTo>
                    <a:pt x="123" y="484"/>
                  </a:lnTo>
                  <a:lnTo>
                    <a:pt x="123" y="484"/>
                  </a:lnTo>
                  <a:lnTo>
                    <a:pt x="123" y="474"/>
                  </a:lnTo>
                  <a:lnTo>
                    <a:pt x="123" y="474"/>
                  </a:lnTo>
                  <a:lnTo>
                    <a:pt x="119" y="469"/>
                  </a:lnTo>
                  <a:lnTo>
                    <a:pt x="119" y="465"/>
                  </a:lnTo>
                  <a:lnTo>
                    <a:pt x="119" y="461"/>
                  </a:lnTo>
                  <a:lnTo>
                    <a:pt x="119" y="461"/>
                  </a:lnTo>
                  <a:lnTo>
                    <a:pt x="121" y="458"/>
                  </a:lnTo>
                  <a:lnTo>
                    <a:pt x="125" y="454"/>
                  </a:lnTo>
                  <a:lnTo>
                    <a:pt x="136" y="446"/>
                  </a:lnTo>
                  <a:lnTo>
                    <a:pt x="136" y="446"/>
                  </a:lnTo>
                  <a:lnTo>
                    <a:pt x="134" y="441"/>
                  </a:lnTo>
                  <a:lnTo>
                    <a:pt x="136" y="435"/>
                  </a:lnTo>
                  <a:lnTo>
                    <a:pt x="136" y="431"/>
                  </a:lnTo>
                  <a:lnTo>
                    <a:pt x="136" y="428"/>
                  </a:lnTo>
                  <a:lnTo>
                    <a:pt x="136" y="428"/>
                  </a:lnTo>
                  <a:lnTo>
                    <a:pt x="143" y="422"/>
                  </a:lnTo>
                  <a:lnTo>
                    <a:pt x="147" y="418"/>
                  </a:lnTo>
                  <a:lnTo>
                    <a:pt x="151" y="415"/>
                  </a:lnTo>
                  <a:lnTo>
                    <a:pt x="151" y="415"/>
                  </a:lnTo>
                  <a:lnTo>
                    <a:pt x="154" y="396"/>
                  </a:lnTo>
                  <a:lnTo>
                    <a:pt x="158" y="374"/>
                  </a:lnTo>
                  <a:lnTo>
                    <a:pt x="160" y="350"/>
                  </a:lnTo>
                  <a:lnTo>
                    <a:pt x="162" y="325"/>
                  </a:lnTo>
                  <a:lnTo>
                    <a:pt x="162" y="273"/>
                  </a:lnTo>
                  <a:lnTo>
                    <a:pt x="162" y="225"/>
                  </a:lnTo>
                  <a:lnTo>
                    <a:pt x="162" y="225"/>
                  </a:lnTo>
                  <a:lnTo>
                    <a:pt x="162" y="208"/>
                  </a:lnTo>
                  <a:lnTo>
                    <a:pt x="162" y="193"/>
                  </a:lnTo>
                  <a:lnTo>
                    <a:pt x="162" y="193"/>
                  </a:lnTo>
                  <a:lnTo>
                    <a:pt x="160" y="186"/>
                  </a:lnTo>
                  <a:lnTo>
                    <a:pt x="158" y="177"/>
                  </a:lnTo>
                  <a:lnTo>
                    <a:pt x="149" y="160"/>
                  </a:lnTo>
                  <a:lnTo>
                    <a:pt x="138" y="147"/>
                  </a:lnTo>
                  <a:lnTo>
                    <a:pt x="127" y="136"/>
                  </a:lnTo>
                  <a:lnTo>
                    <a:pt x="127" y="136"/>
                  </a:lnTo>
                  <a:lnTo>
                    <a:pt x="130" y="119"/>
                  </a:lnTo>
                  <a:lnTo>
                    <a:pt x="130" y="119"/>
                  </a:lnTo>
                  <a:lnTo>
                    <a:pt x="127" y="117"/>
                  </a:lnTo>
                  <a:lnTo>
                    <a:pt x="121" y="117"/>
                  </a:lnTo>
                  <a:lnTo>
                    <a:pt x="121" y="117"/>
                  </a:lnTo>
                  <a:lnTo>
                    <a:pt x="128" y="113"/>
                  </a:lnTo>
                  <a:lnTo>
                    <a:pt x="130" y="111"/>
                  </a:lnTo>
                  <a:lnTo>
                    <a:pt x="132" y="108"/>
                  </a:lnTo>
                  <a:lnTo>
                    <a:pt x="132" y="108"/>
                  </a:lnTo>
                  <a:lnTo>
                    <a:pt x="136" y="110"/>
                  </a:lnTo>
                  <a:lnTo>
                    <a:pt x="138" y="111"/>
                  </a:lnTo>
                  <a:lnTo>
                    <a:pt x="138" y="111"/>
                  </a:lnTo>
                  <a:lnTo>
                    <a:pt x="141" y="108"/>
                  </a:lnTo>
                  <a:lnTo>
                    <a:pt x="143" y="106"/>
                  </a:lnTo>
                  <a:lnTo>
                    <a:pt x="143" y="106"/>
                  </a:lnTo>
                  <a:lnTo>
                    <a:pt x="143" y="104"/>
                  </a:lnTo>
                  <a:lnTo>
                    <a:pt x="143" y="102"/>
                  </a:lnTo>
                  <a:lnTo>
                    <a:pt x="143" y="102"/>
                  </a:lnTo>
                  <a:lnTo>
                    <a:pt x="145" y="102"/>
                  </a:lnTo>
                  <a:lnTo>
                    <a:pt x="145" y="102"/>
                  </a:lnTo>
                  <a:lnTo>
                    <a:pt x="141" y="89"/>
                  </a:lnTo>
                  <a:lnTo>
                    <a:pt x="141" y="89"/>
                  </a:lnTo>
                  <a:lnTo>
                    <a:pt x="143" y="89"/>
                  </a:lnTo>
                  <a:lnTo>
                    <a:pt x="143" y="89"/>
                  </a:lnTo>
                  <a:lnTo>
                    <a:pt x="145" y="93"/>
                  </a:lnTo>
                  <a:lnTo>
                    <a:pt x="145" y="93"/>
                  </a:lnTo>
                  <a:lnTo>
                    <a:pt x="145" y="89"/>
                  </a:lnTo>
                  <a:lnTo>
                    <a:pt x="147" y="87"/>
                  </a:lnTo>
                  <a:lnTo>
                    <a:pt x="149" y="87"/>
                  </a:lnTo>
                  <a:lnTo>
                    <a:pt x="149" y="87"/>
                  </a:lnTo>
                  <a:lnTo>
                    <a:pt x="149" y="87"/>
                  </a:lnTo>
                  <a:lnTo>
                    <a:pt x="147" y="84"/>
                  </a:lnTo>
                  <a:lnTo>
                    <a:pt x="147" y="84"/>
                  </a:lnTo>
                  <a:lnTo>
                    <a:pt x="149" y="84"/>
                  </a:lnTo>
                  <a:lnTo>
                    <a:pt x="149" y="82"/>
                  </a:lnTo>
                  <a:lnTo>
                    <a:pt x="149" y="82"/>
                  </a:lnTo>
                  <a:lnTo>
                    <a:pt x="149" y="80"/>
                  </a:lnTo>
                  <a:lnTo>
                    <a:pt x="145" y="76"/>
                  </a:lnTo>
                  <a:lnTo>
                    <a:pt x="143" y="74"/>
                  </a:lnTo>
                  <a:lnTo>
                    <a:pt x="141" y="72"/>
                  </a:lnTo>
                  <a:lnTo>
                    <a:pt x="141" y="72"/>
                  </a:lnTo>
                  <a:lnTo>
                    <a:pt x="145" y="71"/>
                  </a:lnTo>
                  <a:lnTo>
                    <a:pt x="145" y="69"/>
                  </a:lnTo>
                  <a:lnTo>
                    <a:pt x="147" y="65"/>
                  </a:lnTo>
                  <a:lnTo>
                    <a:pt x="147" y="65"/>
                  </a:lnTo>
                  <a:lnTo>
                    <a:pt x="147" y="67"/>
                  </a:lnTo>
                  <a:lnTo>
                    <a:pt x="149" y="65"/>
                  </a:lnTo>
                  <a:lnTo>
                    <a:pt x="151" y="65"/>
                  </a:lnTo>
                  <a:lnTo>
                    <a:pt x="151" y="67"/>
                  </a:lnTo>
                  <a:lnTo>
                    <a:pt x="151" y="67"/>
                  </a:lnTo>
                  <a:lnTo>
                    <a:pt x="153" y="65"/>
                  </a:lnTo>
                  <a:lnTo>
                    <a:pt x="151" y="63"/>
                  </a:lnTo>
                  <a:lnTo>
                    <a:pt x="149" y="58"/>
                  </a:lnTo>
                  <a:lnTo>
                    <a:pt x="149" y="58"/>
                  </a:lnTo>
                  <a:lnTo>
                    <a:pt x="151" y="59"/>
                  </a:lnTo>
                  <a:lnTo>
                    <a:pt x="151" y="59"/>
                  </a:lnTo>
                  <a:lnTo>
                    <a:pt x="151" y="58"/>
                  </a:lnTo>
                  <a:lnTo>
                    <a:pt x="151" y="58"/>
                  </a:lnTo>
                  <a:lnTo>
                    <a:pt x="151" y="58"/>
                  </a:lnTo>
                  <a:lnTo>
                    <a:pt x="149" y="54"/>
                  </a:lnTo>
                  <a:lnTo>
                    <a:pt x="149" y="54"/>
                  </a:lnTo>
                  <a:lnTo>
                    <a:pt x="149" y="56"/>
                  </a:lnTo>
                  <a:lnTo>
                    <a:pt x="149" y="56"/>
                  </a:lnTo>
                  <a:lnTo>
                    <a:pt x="151" y="56"/>
                  </a:lnTo>
                  <a:lnTo>
                    <a:pt x="149" y="54"/>
                  </a:lnTo>
                  <a:lnTo>
                    <a:pt x="143" y="52"/>
                  </a:lnTo>
                  <a:lnTo>
                    <a:pt x="143" y="52"/>
                  </a:lnTo>
                  <a:lnTo>
                    <a:pt x="141" y="43"/>
                  </a:lnTo>
                  <a:lnTo>
                    <a:pt x="138" y="35"/>
                  </a:lnTo>
                  <a:lnTo>
                    <a:pt x="128" y="20"/>
                  </a:lnTo>
                  <a:lnTo>
                    <a:pt x="128" y="20"/>
                  </a:lnTo>
                  <a:lnTo>
                    <a:pt x="128" y="20"/>
                  </a:lnTo>
                  <a:lnTo>
                    <a:pt x="128" y="20"/>
                  </a:lnTo>
                  <a:lnTo>
                    <a:pt x="130" y="22"/>
                  </a:lnTo>
                  <a:lnTo>
                    <a:pt x="130" y="22"/>
                  </a:lnTo>
                  <a:lnTo>
                    <a:pt x="128" y="18"/>
                  </a:lnTo>
                  <a:lnTo>
                    <a:pt x="123" y="13"/>
                  </a:lnTo>
                  <a:lnTo>
                    <a:pt x="115" y="11"/>
                  </a:lnTo>
                  <a:lnTo>
                    <a:pt x="108" y="9"/>
                  </a:lnTo>
                  <a:lnTo>
                    <a:pt x="108" y="9"/>
                  </a:lnTo>
                  <a:lnTo>
                    <a:pt x="108" y="9"/>
                  </a:lnTo>
                  <a:lnTo>
                    <a:pt x="108" y="9"/>
                  </a:lnTo>
                  <a:lnTo>
                    <a:pt x="110" y="7"/>
                  </a:lnTo>
                  <a:lnTo>
                    <a:pt x="110" y="7"/>
                  </a:lnTo>
                  <a:lnTo>
                    <a:pt x="110" y="7"/>
                  </a:lnTo>
                  <a:lnTo>
                    <a:pt x="106" y="7"/>
                  </a:lnTo>
                  <a:lnTo>
                    <a:pt x="100" y="7"/>
                  </a:lnTo>
                  <a:lnTo>
                    <a:pt x="100" y="7"/>
                  </a:lnTo>
                  <a:lnTo>
                    <a:pt x="100" y="5"/>
                  </a:lnTo>
                  <a:lnTo>
                    <a:pt x="102" y="5"/>
                  </a:lnTo>
                  <a:lnTo>
                    <a:pt x="102" y="5"/>
                  </a:lnTo>
                  <a:lnTo>
                    <a:pt x="100" y="5"/>
                  </a:lnTo>
                  <a:lnTo>
                    <a:pt x="97" y="5"/>
                  </a:lnTo>
                  <a:lnTo>
                    <a:pt x="97" y="5"/>
                  </a:lnTo>
                  <a:lnTo>
                    <a:pt x="95" y="4"/>
                  </a:lnTo>
                  <a:lnTo>
                    <a:pt x="93" y="2"/>
                  </a:lnTo>
                  <a:lnTo>
                    <a:pt x="91" y="0"/>
                  </a:lnTo>
                  <a:lnTo>
                    <a:pt x="89" y="0"/>
                  </a:lnTo>
                  <a:lnTo>
                    <a:pt x="89" y="0"/>
                  </a:lnTo>
                  <a:lnTo>
                    <a:pt x="86" y="0"/>
                  </a:lnTo>
                  <a:lnTo>
                    <a:pt x="82" y="2"/>
                  </a:lnTo>
                  <a:lnTo>
                    <a:pt x="78" y="2"/>
                  </a:lnTo>
                  <a:lnTo>
                    <a:pt x="73" y="2"/>
                  </a:lnTo>
                  <a:lnTo>
                    <a:pt x="73" y="2"/>
                  </a:lnTo>
                  <a:lnTo>
                    <a:pt x="74" y="4"/>
                  </a:lnTo>
                  <a:lnTo>
                    <a:pt x="74" y="4"/>
                  </a:lnTo>
                  <a:lnTo>
                    <a:pt x="71" y="4"/>
                  </a:lnTo>
                  <a:lnTo>
                    <a:pt x="67" y="5"/>
                  </a:lnTo>
                  <a:lnTo>
                    <a:pt x="67" y="5"/>
                  </a:lnTo>
                  <a:lnTo>
                    <a:pt x="65" y="5"/>
                  </a:lnTo>
                  <a:lnTo>
                    <a:pt x="63" y="4"/>
                  </a:lnTo>
                  <a:lnTo>
                    <a:pt x="63" y="4"/>
                  </a:lnTo>
                  <a:lnTo>
                    <a:pt x="61" y="4"/>
                  </a:lnTo>
                  <a:lnTo>
                    <a:pt x="61" y="4"/>
                  </a:lnTo>
                  <a:lnTo>
                    <a:pt x="60" y="5"/>
                  </a:lnTo>
                  <a:lnTo>
                    <a:pt x="58" y="9"/>
                  </a:lnTo>
                  <a:lnTo>
                    <a:pt x="58" y="9"/>
                  </a:lnTo>
                  <a:lnTo>
                    <a:pt x="56" y="9"/>
                  </a:lnTo>
                  <a:lnTo>
                    <a:pt x="54" y="11"/>
                  </a:lnTo>
                  <a:lnTo>
                    <a:pt x="54" y="11"/>
                  </a:lnTo>
                  <a:lnTo>
                    <a:pt x="52" y="15"/>
                  </a:lnTo>
                  <a:lnTo>
                    <a:pt x="50" y="17"/>
                  </a:lnTo>
                  <a:lnTo>
                    <a:pt x="48" y="18"/>
                  </a:lnTo>
                  <a:lnTo>
                    <a:pt x="48" y="22"/>
                  </a:lnTo>
                  <a:lnTo>
                    <a:pt x="48" y="22"/>
                  </a:lnTo>
                  <a:lnTo>
                    <a:pt x="45" y="24"/>
                  </a:lnTo>
                  <a:lnTo>
                    <a:pt x="45" y="28"/>
                  </a:lnTo>
                  <a:lnTo>
                    <a:pt x="47" y="31"/>
                  </a:lnTo>
                  <a:lnTo>
                    <a:pt x="48" y="33"/>
                  </a:lnTo>
                  <a:lnTo>
                    <a:pt x="48" y="33"/>
                  </a:lnTo>
                  <a:lnTo>
                    <a:pt x="47" y="41"/>
                  </a:lnTo>
                  <a:lnTo>
                    <a:pt x="45" y="48"/>
                  </a:lnTo>
                  <a:lnTo>
                    <a:pt x="41" y="56"/>
                  </a:lnTo>
                  <a:lnTo>
                    <a:pt x="43" y="63"/>
                  </a:lnTo>
                  <a:lnTo>
                    <a:pt x="43" y="63"/>
                  </a:lnTo>
                  <a:lnTo>
                    <a:pt x="37" y="71"/>
                  </a:lnTo>
                  <a:lnTo>
                    <a:pt x="32" y="78"/>
                  </a:lnTo>
                  <a:lnTo>
                    <a:pt x="32" y="78"/>
                  </a:lnTo>
                  <a:lnTo>
                    <a:pt x="33" y="82"/>
                  </a:lnTo>
                  <a:lnTo>
                    <a:pt x="35" y="82"/>
                  </a:lnTo>
                  <a:lnTo>
                    <a:pt x="39" y="84"/>
                  </a:lnTo>
                  <a:lnTo>
                    <a:pt x="39" y="84"/>
                  </a:lnTo>
                  <a:lnTo>
                    <a:pt x="39" y="93"/>
                  </a:lnTo>
                  <a:lnTo>
                    <a:pt x="39" y="97"/>
                  </a:lnTo>
                  <a:lnTo>
                    <a:pt x="41" y="100"/>
                  </a:lnTo>
                  <a:lnTo>
                    <a:pt x="41" y="100"/>
                  </a:lnTo>
                  <a:lnTo>
                    <a:pt x="37" y="106"/>
                  </a:lnTo>
                  <a:lnTo>
                    <a:pt x="37" y="110"/>
                  </a:lnTo>
                  <a:lnTo>
                    <a:pt x="39" y="113"/>
                  </a:lnTo>
                  <a:lnTo>
                    <a:pt x="43" y="115"/>
                  </a:lnTo>
                  <a:lnTo>
                    <a:pt x="52" y="119"/>
                  </a:lnTo>
                  <a:lnTo>
                    <a:pt x="63" y="117"/>
                  </a:lnTo>
                  <a:lnTo>
                    <a:pt x="63" y="117"/>
                  </a:lnTo>
                  <a:lnTo>
                    <a:pt x="67" y="128"/>
                  </a:lnTo>
                  <a:lnTo>
                    <a:pt x="73" y="139"/>
                  </a:lnTo>
                  <a:lnTo>
                    <a:pt x="73" y="139"/>
                  </a:lnTo>
                  <a:lnTo>
                    <a:pt x="69" y="143"/>
                  </a:lnTo>
                  <a:lnTo>
                    <a:pt x="65" y="145"/>
                  </a:lnTo>
                  <a:lnTo>
                    <a:pt x="58" y="151"/>
                  </a:lnTo>
                  <a:lnTo>
                    <a:pt x="58" y="151"/>
                  </a:lnTo>
                  <a:lnTo>
                    <a:pt x="60" y="152"/>
                  </a:lnTo>
                  <a:lnTo>
                    <a:pt x="60" y="154"/>
                  </a:lnTo>
                  <a:lnTo>
                    <a:pt x="60" y="156"/>
                  </a:lnTo>
                  <a:lnTo>
                    <a:pt x="60" y="156"/>
                  </a:lnTo>
                  <a:lnTo>
                    <a:pt x="56" y="169"/>
                  </a:lnTo>
                  <a:lnTo>
                    <a:pt x="52" y="184"/>
                  </a:lnTo>
                  <a:lnTo>
                    <a:pt x="48" y="197"/>
                  </a:lnTo>
                  <a:lnTo>
                    <a:pt x="43" y="210"/>
                  </a:lnTo>
                  <a:lnTo>
                    <a:pt x="43" y="210"/>
                  </a:lnTo>
                  <a:lnTo>
                    <a:pt x="35" y="232"/>
                  </a:lnTo>
                  <a:lnTo>
                    <a:pt x="32" y="245"/>
                  </a:lnTo>
                  <a:lnTo>
                    <a:pt x="30" y="258"/>
                  </a:lnTo>
                  <a:lnTo>
                    <a:pt x="30" y="258"/>
                  </a:lnTo>
                  <a:lnTo>
                    <a:pt x="24" y="322"/>
                  </a:lnTo>
                  <a:lnTo>
                    <a:pt x="20" y="351"/>
                  </a:lnTo>
                  <a:lnTo>
                    <a:pt x="15" y="378"/>
                  </a:lnTo>
                  <a:lnTo>
                    <a:pt x="15" y="378"/>
                  </a:lnTo>
                  <a:lnTo>
                    <a:pt x="9" y="392"/>
                  </a:lnTo>
                  <a:lnTo>
                    <a:pt x="9" y="398"/>
                  </a:lnTo>
                  <a:lnTo>
                    <a:pt x="13" y="407"/>
                  </a:lnTo>
                  <a:lnTo>
                    <a:pt x="13" y="407"/>
                  </a:lnTo>
                  <a:lnTo>
                    <a:pt x="17" y="405"/>
                  </a:lnTo>
                  <a:lnTo>
                    <a:pt x="20" y="404"/>
                  </a:lnTo>
                  <a:lnTo>
                    <a:pt x="20" y="404"/>
                  </a:lnTo>
                  <a:lnTo>
                    <a:pt x="19" y="407"/>
                  </a:lnTo>
                  <a:lnTo>
                    <a:pt x="17" y="413"/>
                  </a:lnTo>
                  <a:lnTo>
                    <a:pt x="17" y="413"/>
                  </a:lnTo>
                  <a:lnTo>
                    <a:pt x="17" y="417"/>
                  </a:lnTo>
                  <a:lnTo>
                    <a:pt x="19" y="422"/>
                  </a:lnTo>
                  <a:lnTo>
                    <a:pt x="19" y="422"/>
                  </a:lnTo>
                  <a:lnTo>
                    <a:pt x="19" y="437"/>
                  </a:lnTo>
                  <a:lnTo>
                    <a:pt x="19" y="445"/>
                  </a:lnTo>
                  <a:lnTo>
                    <a:pt x="20" y="452"/>
                  </a:lnTo>
                  <a:lnTo>
                    <a:pt x="20" y="452"/>
                  </a:lnTo>
                  <a:lnTo>
                    <a:pt x="24" y="458"/>
                  </a:lnTo>
                  <a:lnTo>
                    <a:pt x="26" y="463"/>
                  </a:lnTo>
                  <a:lnTo>
                    <a:pt x="26" y="463"/>
                  </a:lnTo>
                  <a:lnTo>
                    <a:pt x="24" y="467"/>
                  </a:lnTo>
                  <a:lnTo>
                    <a:pt x="26" y="472"/>
                  </a:lnTo>
                  <a:lnTo>
                    <a:pt x="26" y="476"/>
                  </a:lnTo>
                  <a:lnTo>
                    <a:pt x="24" y="482"/>
                  </a:lnTo>
                  <a:lnTo>
                    <a:pt x="24" y="482"/>
                  </a:lnTo>
                  <a:lnTo>
                    <a:pt x="22" y="482"/>
                  </a:lnTo>
                  <a:lnTo>
                    <a:pt x="20" y="482"/>
                  </a:lnTo>
                  <a:lnTo>
                    <a:pt x="20" y="482"/>
                  </a:lnTo>
                  <a:lnTo>
                    <a:pt x="22" y="484"/>
                  </a:lnTo>
                  <a:lnTo>
                    <a:pt x="22" y="485"/>
                  </a:lnTo>
                  <a:lnTo>
                    <a:pt x="22" y="485"/>
                  </a:lnTo>
                  <a:lnTo>
                    <a:pt x="19" y="498"/>
                  </a:lnTo>
                  <a:lnTo>
                    <a:pt x="17" y="504"/>
                  </a:lnTo>
                  <a:lnTo>
                    <a:pt x="15" y="510"/>
                  </a:lnTo>
                  <a:lnTo>
                    <a:pt x="15" y="510"/>
                  </a:lnTo>
                  <a:lnTo>
                    <a:pt x="13" y="519"/>
                  </a:lnTo>
                  <a:lnTo>
                    <a:pt x="11" y="528"/>
                  </a:lnTo>
                  <a:lnTo>
                    <a:pt x="7" y="536"/>
                  </a:lnTo>
                  <a:lnTo>
                    <a:pt x="7" y="545"/>
                  </a:lnTo>
                  <a:lnTo>
                    <a:pt x="7" y="545"/>
                  </a:lnTo>
                  <a:lnTo>
                    <a:pt x="9" y="554"/>
                  </a:lnTo>
                  <a:lnTo>
                    <a:pt x="11" y="565"/>
                  </a:lnTo>
                  <a:lnTo>
                    <a:pt x="11" y="565"/>
                  </a:lnTo>
                  <a:lnTo>
                    <a:pt x="13" y="605"/>
                  </a:lnTo>
                  <a:lnTo>
                    <a:pt x="13" y="605"/>
                  </a:lnTo>
                  <a:lnTo>
                    <a:pt x="15" y="621"/>
                  </a:lnTo>
                  <a:lnTo>
                    <a:pt x="17" y="636"/>
                  </a:lnTo>
                  <a:lnTo>
                    <a:pt x="17" y="636"/>
                  </a:lnTo>
                  <a:lnTo>
                    <a:pt x="15" y="640"/>
                  </a:lnTo>
                  <a:lnTo>
                    <a:pt x="13" y="645"/>
                  </a:lnTo>
                  <a:lnTo>
                    <a:pt x="7" y="653"/>
                  </a:lnTo>
                  <a:lnTo>
                    <a:pt x="4" y="664"/>
                  </a:lnTo>
                  <a:lnTo>
                    <a:pt x="2" y="670"/>
                  </a:lnTo>
                  <a:lnTo>
                    <a:pt x="4" y="675"/>
                  </a:lnTo>
                  <a:lnTo>
                    <a:pt x="4" y="675"/>
                  </a:lnTo>
                  <a:lnTo>
                    <a:pt x="7" y="690"/>
                  </a:lnTo>
                  <a:lnTo>
                    <a:pt x="7" y="690"/>
                  </a:lnTo>
                  <a:lnTo>
                    <a:pt x="11" y="698"/>
                  </a:lnTo>
                  <a:lnTo>
                    <a:pt x="15" y="703"/>
                  </a:lnTo>
                  <a:lnTo>
                    <a:pt x="15" y="703"/>
                  </a:lnTo>
                  <a:lnTo>
                    <a:pt x="13" y="712"/>
                  </a:lnTo>
                  <a:lnTo>
                    <a:pt x="9" y="722"/>
                  </a:lnTo>
                  <a:lnTo>
                    <a:pt x="9" y="722"/>
                  </a:lnTo>
                  <a:lnTo>
                    <a:pt x="7" y="729"/>
                  </a:lnTo>
                  <a:lnTo>
                    <a:pt x="7" y="735"/>
                  </a:lnTo>
                  <a:lnTo>
                    <a:pt x="7" y="735"/>
                  </a:lnTo>
                  <a:lnTo>
                    <a:pt x="2" y="744"/>
                  </a:lnTo>
                  <a:lnTo>
                    <a:pt x="0" y="748"/>
                  </a:lnTo>
                  <a:lnTo>
                    <a:pt x="0" y="755"/>
                  </a:lnTo>
                  <a:lnTo>
                    <a:pt x="0" y="755"/>
                  </a:lnTo>
                  <a:close/>
                  <a:moveTo>
                    <a:pt x="91" y="2"/>
                  </a:moveTo>
                  <a:lnTo>
                    <a:pt x="91" y="2"/>
                  </a:lnTo>
                  <a:lnTo>
                    <a:pt x="89" y="2"/>
                  </a:lnTo>
                  <a:lnTo>
                    <a:pt x="89" y="4"/>
                  </a:lnTo>
                  <a:lnTo>
                    <a:pt x="87" y="4"/>
                  </a:lnTo>
                  <a:lnTo>
                    <a:pt x="87" y="4"/>
                  </a:lnTo>
                  <a:lnTo>
                    <a:pt x="87" y="4"/>
                  </a:lnTo>
                  <a:lnTo>
                    <a:pt x="87" y="4"/>
                  </a:lnTo>
                  <a:lnTo>
                    <a:pt x="87" y="2"/>
                  </a:lnTo>
                  <a:lnTo>
                    <a:pt x="86" y="2"/>
                  </a:lnTo>
                  <a:lnTo>
                    <a:pt x="86" y="2"/>
                  </a:lnTo>
                  <a:lnTo>
                    <a:pt x="86" y="2"/>
                  </a:lnTo>
                  <a:lnTo>
                    <a:pt x="86" y="2"/>
                  </a:lnTo>
                  <a:lnTo>
                    <a:pt x="86" y="2"/>
                  </a:lnTo>
                  <a:lnTo>
                    <a:pt x="87" y="0"/>
                  </a:lnTo>
                  <a:lnTo>
                    <a:pt x="91" y="2"/>
                  </a:lnTo>
                  <a:lnTo>
                    <a:pt x="91" y="2"/>
                  </a:lnTo>
                  <a:close/>
                  <a:moveTo>
                    <a:pt x="69" y="738"/>
                  </a:moveTo>
                  <a:lnTo>
                    <a:pt x="69" y="738"/>
                  </a:lnTo>
                  <a:lnTo>
                    <a:pt x="73" y="733"/>
                  </a:lnTo>
                  <a:lnTo>
                    <a:pt x="74" y="729"/>
                  </a:lnTo>
                  <a:lnTo>
                    <a:pt x="76" y="725"/>
                  </a:lnTo>
                  <a:lnTo>
                    <a:pt x="76" y="725"/>
                  </a:lnTo>
                  <a:lnTo>
                    <a:pt x="74" y="724"/>
                  </a:lnTo>
                  <a:lnTo>
                    <a:pt x="73" y="720"/>
                  </a:lnTo>
                  <a:lnTo>
                    <a:pt x="71" y="716"/>
                  </a:lnTo>
                  <a:lnTo>
                    <a:pt x="71" y="714"/>
                  </a:lnTo>
                  <a:lnTo>
                    <a:pt x="71" y="714"/>
                  </a:lnTo>
                  <a:lnTo>
                    <a:pt x="71" y="705"/>
                  </a:lnTo>
                  <a:lnTo>
                    <a:pt x="73" y="692"/>
                  </a:lnTo>
                  <a:lnTo>
                    <a:pt x="73" y="692"/>
                  </a:lnTo>
                  <a:lnTo>
                    <a:pt x="71" y="673"/>
                  </a:lnTo>
                  <a:lnTo>
                    <a:pt x="71" y="664"/>
                  </a:lnTo>
                  <a:lnTo>
                    <a:pt x="73" y="657"/>
                  </a:lnTo>
                  <a:lnTo>
                    <a:pt x="73" y="657"/>
                  </a:lnTo>
                  <a:lnTo>
                    <a:pt x="82" y="675"/>
                  </a:lnTo>
                  <a:lnTo>
                    <a:pt x="93" y="696"/>
                  </a:lnTo>
                  <a:lnTo>
                    <a:pt x="93" y="696"/>
                  </a:lnTo>
                  <a:lnTo>
                    <a:pt x="99" y="701"/>
                  </a:lnTo>
                  <a:lnTo>
                    <a:pt x="100" y="703"/>
                  </a:lnTo>
                  <a:lnTo>
                    <a:pt x="102" y="707"/>
                  </a:lnTo>
                  <a:lnTo>
                    <a:pt x="102" y="707"/>
                  </a:lnTo>
                  <a:lnTo>
                    <a:pt x="100" y="711"/>
                  </a:lnTo>
                  <a:lnTo>
                    <a:pt x="97" y="714"/>
                  </a:lnTo>
                  <a:lnTo>
                    <a:pt x="87" y="722"/>
                  </a:lnTo>
                  <a:lnTo>
                    <a:pt x="87" y="722"/>
                  </a:lnTo>
                  <a:lnTo>
                    <a:pt x="82" y="729"/>
                  </a:lnTo>
                  <a:lnTo>
                    <a:pt x="78" y="737"/>
                  </a:lnTo>
                  <a:lnTo>
                    <a:pt x="76" y="740"/>
                  </a:lnTo>
                  <a:lnTo>
                    <a:pt x="76" y="742"/>
                  </a:lnTo>
                  <a:lnTo>
                    <a:pt x="78" y="746"/>
                  </a:lnTo>
                  <a:lnTo>
                    <a:pt x="82" y="750"/>
                  </a:lnTo>
                  <a:lnTo>
                    <a:pt x="82" y="750"/>
                  </a:lnTo>
                  <a:lnTo>
                    <a:pt x="74" y="755"/>
                  </a:lnTo>
                  <a:lnTo>
                    <a:pt x="67" y="761"/>
                  </a:lnTo>
                  <a:lnTo>
                    <a:pt x="67" y="761"/>
                  </a:lnTo>
                  <a:lnTo>
                    <a:pt x="67" y="750"/>
                  </a:lnTo>
                  <a:lnTo>
                    <a:pt x="67" y="744"/>
                  </a:lnTo>
                  <a:lnTo>
                    <a:pt x="69" y="738"/>
                  </a:lnTo>
                  <a:lnTo>
                    <a:pt x="69" y="73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24" name="Freeform 1567"/>
            <p:cNvSpPr>
              <a:spLocks noChangeAspect="1" noEditPoints="1"/>
            </p:cNvSpPr>
            <p:nvPr/>
          </p:nvSpPr>
          <p:spPr bwMode="auto">
            <a:xfrm>
              <a:off x="4432816" y="3962474"/>
              <a:ext cx="385008" cy="522000"/>
            </a:xfrm>
            <a:custGeom>
              <a:avLst/>
              <a:gdLst>
                <a:gd name="T0" fmla="*/ 333 w 593"/>
                <a:gd name="T1" fmla="*/ 24 h 804"/>
                <a:gd name="T2" fmla="*/ 340 w 593"/>
                <a:gd name="T3" fmla="*/ 75 h 804"/>
                <a:gd name="T4" fmla="*/ 340 w 593"/>
                <a:gd name="T5" fmla="*/ 116 h 804"/>
                <a:gd name="T6" fmla="*/ 370 w 593"/>
                <a:gd name="T7" fmla="*/ 129 h 804"/>
                <a:gd name="T8" fmla="*/ 400 w 593"/>
                <a:gd name="T9" fmla="*/ 142 h 804"/>
                <a:gd name="T10" fmla="*/ 432 w 593"/>
                <a:gd name="T11" fmla="*/ 194 h 804"/>
                <a:gd name="T12" fmla="*/ 484 w 593"/>
                <a:gd name="T13" fmla="*/ 179 h 804"/>
                <a:gd name="T14" fmla="*/ 512 w 593"/>
                <a:gd name="T15" fmla="*/ 145 h 804"/>
                <a:gd name="T16" fmla="*/ 552 w 593"/>
                <a:gd name="T17" fmla="*/ 138 h 804"/>
                <a:gd name="T18" fmla="*/ 592 w 593"/>
                <a:gd name="T19" fmla="*/ 145 h 804"/>
                <a:gd name="T20" fmla="*/ 560 w 593"/>
                <a:gd name="T21" fmla="*/ 168 h 804"/>
                <a:gd name="T22" fmla="*/ 526 w 593"/>
                <a:gd name="T23" fmla="*/ 181 h 804"/>
                <a:gd name="T24" fmla="*/ 493 w 593"/>
                <a:gd name="T25" fmla="*/ 237 h 804"/>
                <a:gd name="T26" fmla="*/ 435 w 593"/>
                <a:gd name="T27" fmla="*/ 276 h 804"/>
                <a:gd name="T28" fmla="*/ 383 w 593"/>
                <a:gd name="T29" fmla="*/ 246 h 804"/>
                <a:gd name="T30" fmla="*/ 379 w 593"/>
                <a:gd name="T31" fmla="*/ 292 h 804"/>
                <a:gd name="T32" fmla="*/ 383 w 593"/>
                <a:gd name="T33" fmla="*/ 350 h 804"/>
                <a:gd name="T34" fmla="*/ 385 w 593"/>
                <a:gd name="T35" fmla="*/ 385 h 804"/>
                <a:gd name="T36" fmla="*/ 398 w 593"/>
                <a:gd name="T37" fmla="*/ 464 h 804"/>
                <a:gd name="T38" fmla="*/ 409 w 593"/>
                <a:gd name="T39" fmla="*/ 568 h 804"/>
                <a:gd name="T40" fmla="*/ 422 w 593"/>
                <a:gd name="T41" fmla="*/ 640 h 804"/>
                <a:gd name="T42" fmla="*/ 437 w 593"/>
                <a:gd name="T43" fmla="*/ 731 h 804"/>
                <a:gd name="T44" fmla="*/ 461 w 593"/>
                <a:gd name="T45" fmla="*/ 776 h 804"/>
                <a:gd name="T46" fmla="*/ 443 w 593"/>
                <a:gd name="T47" fmla="*/ 804 h 804"/>
                <a:gd name="T48" fmla="*/ 385 w 593"/>
                <a:gd name="T49" fmla="*/ 771 h 804"/>
                <a:gd name="T50" fmla="*/ 379 w 593"/>
                <a:gd name="T51" fmla="*/ 733 h 804"/>
                <a:gd name="T52" fmla="*/ 352 w 593"/>
                <a:gd name="T53" fmla="*/ 631 h 804"/>
                <a:gd name="T54" fmla="*/ 298 w 593"/>
                <a:gd name="T55" fmla="*/ 473 h 804"/>
                <a:gd name="T56" fmla="*/ 251 w 593"/>
                <a:gd name="T57" fmla="*/ 592 h 804"/>
                <a:gd name="T58" fmla="*/ 229 w 593"/>
                <a:gd name="T59" fmla="*/ 720 h 804"/>
                <a:gd name="T60" fmla="*/ 214 w 593"/>
                <a:gd name="T61" fmla="*/ 780 h 804"/>
                <a:gd name="T62" fmla="*/ 134 w 593"/>
                <a:gd name="T63" fmla="*/ 802 h 804"/>
                <a:gd name="T64" fmla="*/ 143 w 593"/>
                <a:gd name="T65" fmla="*/ 771 h 804"/>
                <a:gd name="T66" fmla="*/ 158 w 593"/>
                <a:gd name="T67" fmla="*/ 733 h 804"/>
                <a:gd name="T68" fmla="*/ 167 w 593"/>
                <a:gd name="T69" fmla="*/ 707 h 804"/>
                <a:gd name="T70" fmla="*/ 186 w 593"/>
                <a:gd name="T71" fmla="*/ 609 h 804"/>
                <a:gd name="T72" fmla="*/ 192 w 593"/>
                <a:gd name="T73" fmla="*/ 560 h 804"/>
                <a:gd name="T74" fmla="*/ 199 w 593"/>
                <a:gd name="T75" fmla="*/ 451 h 804"/>
                <a:gd name="T76" fmla="*/ 212 w 593"/>
                <a:gd name="T77" fmla="*/ 393 h 804"/>
                <a:gd name="T78" fmla="*/ 216 w 593"/>
                <a:gd name="T79" fmla="*/ 363 h 804"/>
                <a:gd name="T80" fmla="*/ 221 w 593"/>
                <a:gd name="T81" fmla="*/ 294 h 804"/>
                <a:gd name="T82" fmla="*/ 210 w 593"/>
                <a:gd name="T83" fmla="*/ 235 h 804"/>
                <a:gd name="T84" fmla="*/ 134 w 593"/>
                <a:gd name="T85" fmla="*/ 263 h 804"/>
                <a:gd name="T86" fmla="*/ 86 w 593"/>
                <a:gd name="T87" fmla="*/ 201 h 804"/>
                <a:gd name="T88" fmla="*/ 61 w 593"/>
                <a:gd name="T89" fmla="*/ 138 h 804"/>
                <a:gd name="T90" fmla="*/ 4 w 593"/>
                <a:gd name="T91" fmla="*/ 125 h 804"/>
                <a:gd name="T92" fmla="*/ 11 w 593"/>
                <a:gd name="T93" fmla="*/ 116 h 804"/>
                <a:gd name="T94" fmla="*/ 45 w 593"/>
                <a:gd name="T95" fmla="*/ 106 h 804"/>
                <a:gd name="T96" fmla="*/ 89 w 593"/>
                <a:gd name="T97" fmla="*/ 123 h 804"/>
                <a:gd name="T98" fmla="*/ 125 w 593"/>
                <a:gd name="T99" fmla="*/ 184 h 804"/>
                <a:gd name="T100" fmla="*/ 141 w 593"/>
                <a:gd name="T101" fmla="*/ 207 h 804"/>
                <a:gd name="T102" fmla="*/ 169 w 593"/>
                <a:gd name="T103" fmla="*/ 175 h 804"/>
                <a:gd name="T104" fmla="*/ 216 w 593"/>
                <a:gd name="T105" fmla="*/ 134 h 804"/>
                <a:gd name="T106" fmla="*/ 246 w 593"/>
                <a:gd name="T107" fmla="*/ 123 h 804"/>
                <a:gd name="T108" fmla="*/ 268 w 593"/>
                <a:gd name="T109" fmla="*/ 90 h 804"/>
                <a:gd name="T110" fmla="*/ 249 w 593"/>
                <a:gd name="T111" fmla="*/ 36 h 804"/>
                <a:gd name="T112" fmla="*/ 272 w 593"/>
                <a:gd name="T113" fmla="*/ 4 h 804"/>
                <a:gd name="T114" fmla="*/ 526 w 593"/>
                <a:gd name="T115" fmla="*/ 155 h 804"/>
                <a:gd name="T116" fmla="*/ 528 w 593"/>
                <a:gd name="T117" fmla="*/ 15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3" h="804">
                  <a:moveTo>
                    <a:pt x="294" y="0"/>
                  </a:moveTo>
                  <a:lnTo>
                    <a:pt x="294" y="0"/>
                  </a:lnTo>
                  <a:lnTo>
                    <a:pt x="305" y="0"/>
                  </a:lnTo>
                  <a:lnTo>
                    <a:pt x="314" y="2"/>
                  </a:lnTo>
                  <a:lnTo>
                    <a:pt x="322" y="6"/>
                  </a:lnTo>
                  <a:lnTo>
                    <a:pt x="327" y="11"/>
                  </a:lnTo>
                  <a:lnTo>
                    <a:pt x="327" y="11"/>
                  </a:lnTo>
                  <a:lnTo>
                    <a:pt x="333" y="17"/>
                  </a:lnTo>
                  <a:lnTo>
                    <a:pt x="333" y="17"/>
                  </a:lnTo>
                  <a:lnTo>
                    <a:pt x="333" y="24"/>
                  </a:lnTo>
                  <a:lnTo>
                    <a:pt x="333" y="24"/>
                  </a:lnTo>
                  <a:lnTo>
                    <a:pt x="337" y="30"/>
                  </a:lnTo>
                  <a:lnTo>
                    <a:pt x="337" y="30"/>
                  </a:lnTo>
                  <a:lnTo>
                    <a:pt x="337" y="38"/>
                  </a:lnTo>
                  <a:lnTo>
                    <a:pt x="337" y="38"/>
                  </a:lnTo>
                  <a:lnTo>
                    <a:pt x="340" y="47"/>
                  </a:lnTo>
                  <a:lnTo>
                    <a:pt x="344" y="56"/>
                  </a:lnTo>
                  <a:lnTo>
                    <a:pt x="344" y="56"/>
                  </a:lnTo>
                  <a:lnTo>
                    <a:pt x="344" y="65"/>
                  </a:lnTo>
                  <a:lnTo>
                    <a:pt x="340" y="75"/>
                  </a:lnTo>
                  <a:lnTo>
                    <a:pt x="340" y="75"/>
                  </a:lnTo>
                  <a:lnTo>
                    <a:pt x="335" y="77"/>
                  </a:lnTo>
                  <a:lnTo>
                    <a:pt x="335" y="77"/>
                  </a:lnTo>
                  <a:lnTo>
                    <a:pt x="333" y="84"/>
                  </a:lnTo>
                  <a:lnTo>
                    <a:pt x="331" y="91"/>
                  </a:lnTo>
                  <a:lnTo>
                    <a:pt x="329" y="110"/>
                  </a:lnTo>
                  <a:lnTo>
                    <a:pt x="329" y="110"/>
                  </a:lnTo>
                  <a:lnTo>
                    <a:pt x="333" y="110"/>
                  </a:lnTo>
                  <a:lnTo>
                    <a:pt x="335" y="112"/>
                  </a:lnTo>
                  <a:lnTo>
                    <a:pt x="340" y="116"/>
                  </a:lnTo>
                  <a:lnTo>
                    <a:pt x="340" y="116"/>
                  </a:lnTo>
                  <a:lnTo>
                    <a:pt x="348" y="117"/>
                  </a:lnTo>
                  <a:lnTo>
                    <a:pt x="348" y="117"/>
                  </a:lnTo>
                  <a:lnTo>
                    <a:pt x="352" y="121"/>
                  </a:lnTo>
                  <a:lnTo>
                    <a:pt x="357" y="123"/>
                  </a:lnTo>
                  <a:lnTo>
                    <a:pt x="357" y="123"/>
                  </a:lnTo>
                  <a:lnTo>
                    <a:pt x="363" y="123"/>
                  </a:lnTo>
                  <a:lnTo>
                    <a:pt x="363" y="123"/>
                  </a:lnTo>
                  <a:lnTo>
                    <a:pt x="366" y="127"/>
                  </a:lnTo>
                  <a:lnTo>
                    <a:pt x="370" y="129"/>
                  </a:lnTo>
                  <a:lnTo>
                    <a:pt x="370" y="129"/>
                  </a:lnTo>
                  <a:lnTo>
                    <a:pt x="374" y="127"/>
                  </a:lnTo>
                  <a:lnTo>
                    <a:pt x="379" y="127"/>
                  </a:lnTo>
                  <a:lnTo>
                    <a:pt x="379" y="127"/>
                  </a:lnTo>
                  <a:lnTo>
                    <a:pt x="383" y="131"/>
                  </a:lnTo>
                  <a:lnTo>
                    <a:pt x="385" y="132"/>
                  </a:lnTo>
                  <a:lnTo>
                    <a:pt x="385" y="132"/>
                  </a:lnTo>
                  <a:lnTo>
                    <a:pt x="391" y="134"/>
                  </a:lnTo>
                  <a:lnTo>
                    <a:pt x="394" y="136"/>
                  </a:lnTo>
                  <a:lnTo>
                    <a:pt x="400" y="142"/>
                  </a:lnTo>
                  <a:lnTo>
                    <a:pt x="400" y="142"/>
                  </a:lnTo>
                  <a:lnTo>
                    <a:pt x="407" y="149"/>
                  </a:lnTo>
                  <a:lnTo>
                    <a:pt x="415" y="158"/>
                  </a:lnTo>
                  <a:lnTo>
                    <a:pt x="420" y="168"/>
                  </a:lnTo>
                  <a:lnTo>
                    <a:pt x="422" y="179"/>
                  </a:lnTo>
                  <a:lnTo>
                    <a:pt x="422" y="179"/>
                  </a:lnTo>
                  <a:lnTo>
                    <a:pt x="430" y="184"/>
                  </a:lnTo>
                  <a:lnTo>
                    <a:pt x="432" y="188"/>
                  </a:lnTo>
                  <a:lnTo>
                    <a:pt x="432" y="194"/>
                  </a:lnTo>
                  <a:lnTo>
                    <a:pt x="432" y="194"/>
                  </a:lnTo>
                  <a:lnTo>
                    <a:pt x="439" y="207"/>
                  </a:lnTo>
                  <a:lnTo>
                    <a:pt x="445" y="212"/>
                  </a:lnTo>
                  <a:lnTo>
                    <a:pt x="450" y="218"/>
                  </a:lnTo>
                  <a:lnTo>
                    <a:pt x="450" y="218"/>
                  </a:lnTo>
                  <a:lnTo>
                    <a:pt x="456" y="211"/>
                  </a:lnTo>
                  <a:lnTo>
                    <a:pt x="459" y="207"/>
                  </a:lnTo>
                  <a:lnTo>
                    <a:pt x="465" y="203"/>
                  </a:lnTo>
                  <a:lnTo>
                    <a:pt x="465" y="203"/>
                  </a:lnTo>
                  <a:lnTo>
                    <a:pt x="474" y="192"/>
                  </a:lnTo>
                  <a:lnTo>
                    <a:pt x="484" y="179"/>
                  </a:lnTo>
                  <a:lnTo>
                    <a:pt x="484" y="179"/>
                  </a:lnTo>
                  <a:lnTo>
                    <a:pt x="491" y="168"/>
                  </a:lnTo>
                  <a:lnTo>
                    <a:pt x="495" y="162"/>
                  </a:lnTo>
                  <a:lnTo>
                    <a:pt x="497" y="157"/>
                  </a:lnTo>
                  <a:lnTo>
                    <a:pt x="497" y="157"/>
                  </a:lnTo>
                  <a:lnTo>
                    <a:pt x="502" y="153"/>
                  </a:lnTo>
                  <a:lnTo>
                    <a:pt x="508" y="151"/>
                  </a:lnTo>
                  <a:lnTo>
                    <a:pt x="508" y="151"/>
                  </a:lnTo>
                  <a:lnTo>
                    <a:pt x="510" y="147"/>
                  </a:lnTo>
                  <a:lnTo>
                    <a:pt x="512" y="145"/>
                  </a:lnTo>
                  <a:lnTo>
                    <a:pt x="517" y="144"/>
                  </a:lnTo>
                  <a:lnTo>
                    <a:pt x="526" y="142"/>
                  </a:lnTo>
                  <a:lnTo>
                    <a:pt x="534" y="140"/>
                  </a:lnTo>
                  <a:lnTo>
                    <a:pt x="534" y="140"/>
                  </a:lnTo>
                  <a:lnTo>
                    <a:pt x="543" y="134"/>
                  </a:lnTo>
                  <a:lnTo>
                    <a:pt x="547" y="132"/>
                  </a:lnTo>
                  <a:lnTo>
                    <a:pt x="551" y="132"/>
                  </a:lnTo>
                  <a:lnTo>
                    <a:pt x="551" y="132"/>
                  </a:lnTo>
                  <a:lnTo>
                    <a:pt x="552" y="136"/>
                  </a:lnTo>
                  <a:lnTo>
                    <a:pt x="552" y="138"/>
                  </a:lnTo>
                  <a:lnTo>
                    <a:pt x="551" y="142"/>
                  </a:lnTo>
                  <a:lnTo>
                    <a:pt x="545" y="145"/>
                  </a:lnTo>
                  <a:lnTo>
                    <a:pt x="539" y="149"/>
                  </a:lnTo>
                  <a:lnTo>
                    <a:pt x="539" y="149"/>
                  </a:lnTo>
                  <a:lnTo>
                    <a:pt x="558" y="151"/>
                  </a:lnTo>
                  <a:lnTo>
                    <a:pt x="567" y="151"/>
                  </a:lnTo>
                  <a:lnTo>
                    <a:pt x="577" y="149"/>
                  </a:lnTo>
                  <a:lnTo>
                    <a:pt x="577" y="149"/>
                  </a:lnTo>
                  <a:lnTo>
                    <a:pt x="586" y="145"/>
                  </a:lnTo>
                  <a:lnTo>
                    <a:pt x="592" y="145"/>
                  </a:lnTo>
                  <a:lnTo>
                    <a:pt x="593" y="147"/>
                  </a:lnTo>
                  <a:lnTo>
                    <a:pt x="593" y="149"/>
                  </a:lnTo>
                  <a:lnTo>
                    <a:pt x="593" y="149"/>
                  </a:lnTo>
                  <a:lnTo>
                    <a:pt x="590" y="153"/>
                  </a:lnTo>
                  <a:lnTo>
                    <a:pt x="586" y="157"/>
                  </a:lnTo>
                  <a:lnTo>
                    <a:pt x="586" y="157"/>
                  </a:lnTo>
                  <a:lnTo>
                    <a:pt x="575" y="162"/>
                  </a:lnTo>
                  <a:lnTo>
                    <a:pt x="566" y="168"/>
                  </a:lnTo>
                  <a:lnTo>
                    <a:pt x="566" y="168"/>
                  </a:lnTo>
                  <a:lnTo>
                    <a:pt x="560" y="168"/>
                  </a:lnTo>
                  <a:lnTo>
                    <a:pt x="560" y="168"/>
                  </a:lnTo>
                  <a:lnTo>
                    <a:pt x="556" y="170"/>
                  </a:lnTo>
                  <a:lnTo>
                    <a:pt x="556" y="170"/>
                  </a:lnTo>
                  <a:lnTo>
                    <a:pt x="547" y="170"/>
                  </a:lnTo>
                  <a:lnTo>
                    <a:pt x="547" y="170"/>
                  </a:lnTo>
                  <a:lnTo>
                    <a:pt x="541" y="170"/>
                  </a:lnTo>
                  <a:lnTo>
                    <a:pt x="534" y="171"/>
                  </a:lnTo>
                  <a:lnTo>
                    <a:pt x="534" y="171"/>
                  </a:lnTo>
                  <a:lnTo>
                    <a:pt x="530" y="175"/>
                  </a:lnTo>
                  <a:lnTo>
                    <a:pt x="526" y="181"/>
                  </a:lnTo>
                  <a:lnTo>
                    <a:pt x="526" y="181"/>
                  </a:lnTo>
                  <a:lnTo>
                    <a:pt x="523" y="192"/>
                  </a:lnTo>
                  <a:lnTo>
                    <a:pt x="523" y="192"/>
                  </a:lnTo>
                  <a:lnTo>
                    <a:pt x="519" y="199"/>
                  </a:lnTo>
                  <a:lnTo>
                    <a:pt x="513" y="207"/>
                  </a:lnTo>
                  <a:lnTo>
                    <a:pt x="513" y="207"/>
                  </a:lnTo>
                  <a:lnTo>
                    <a:pt x="510" y="216"/>
                  </a:lnTo>
                  <a:lnTo>
                    <a:pt x="504" y="224"/>
                  </a:lnTo>
                  <a:lnTo>
                    <a:pt x="504" y="224"/>
                  </a:lnTo>
                  <a:lnTo>
                    <a:pt x="493" y="237"/>
                  </a:lnTo>
                  <a:lnTo>
                    <a:pt x="493" y="237"/>
                  </a:lnTo>
                  <a:lnTo>
                    <a:pt x="480" y="251"/>
                  </a:lnTo>
                  <a:lnTo>
                    <a:pt x="469" y="266"/>
                  </a:lnTo>
                  <a:lnTo>
                    <a:pt x="469" y="266"/>
                  </a:lnTo>
                  <a:lnTo>
                    <a:pt x="463" y="276"/>
                  </a:lnTo>
                  <a:lnTo>
                    <a:pt x="458" y="277"/>
                  </a:lnTo>
                  <a:lnTo>
                    <a:pt x="454" y="279"/>
                  </a:lnTo>
                  <a:lnTo>
                    <a:pt x="454" y="279"/>
                  </a:lnTo>
                  <a:lnTo>
                    <a:pt x="445" y="279"/>
                  </a:lnTo>
                  <a:lnTo>
                    <a:pt x="435" y="276"/>
                  </a:lnTo>
                  <a:lnTo>
                    <a:pt x="430" y="270"/>
                  </a:lnTo>
                  <a:lnTo>
                    <a:pt x="422" y="266"/>
                  </a:lnTo>
                  <a:lnTo>
                    <a:pt x="422" y="266"/>
                  </a:lnTo>
                  <a:lnTo>
                    <a:pt x="404" y="248"/>
                  </a:lnTo>
                  <a:lnTo>
                    <a:pt x="385" y="229"/>
                  </a:lnTo>
                  <a:lnTo>
                    <a:pt x="385" y="229"/>
                  </a:lnTo>
                  <a:lnTo>
                    <a:pt x="387" y="233"/>
                  </a:lnTo>
                  <a:lnTo>
                    <a:pt x="385" y="237"/>
                  </a:lnTo>
                  <a:lnTo>
                    <a:pt x="383" y="246"/>
                  </a:lnTo>
                  <a:lnTo>
                    <a:pt x="383" y="246"/>
                  </a:lnTo>
                  <a:lnTo>
                    <a:pt x="383" y="255"/>
                  </a:lnTo>
                  <a:lnTo>
                    <a:pt x="383" y="255"/>
                  </a:lnTo>
                  <a:lnTo>
                    <a:pt x="383" y="261"/>
                  </a:lnTo>
                  <a:lnTo>
                    <a:pt x="383" y="261"/>
                  </a:lnTo>
                  <a:lnTo>
                    <a:pt x="383" y="270"/>
                  </a:lnTo>
                  <a:lnTo>
                    <a:pt x="383" y="270"/>
                  </a:lnTo>
                  <a:lnTo>
                    <a:pt x="381" y="279"/>
                  </a:lnTo>
                  <a:lnTo>
                    <a:pt x="378" y="287"/>
                  </a:lnTo>
                  <a:lnTo>
                    <a:pt x="378" y="287"/>
                  </a:lnTo>
                  <a:lnTo>
                    <a:pt x="379" y="292"/>
                  </a:lnTo>
                  <a:lnTo>
                    <a:pt x="379" y="298"/>
                  </a:lnTo>
                  <a:lnTo>
                    <a:pt x="379" y="311"/>
                  </a:lnTo>
                  <a:lnTo>
                    <a:pt x="379" y="311"/>
                  </a:lnTo>
                  <a:lnTo>
                    <a:pt x="381" y="322"/>
                  </a:lnTo>
                  <a:lnTo>
                    <a:pt x="381" y="322"/>
                  </a:lnTo>
                  <a:lnTo>
                    <a:pt x="381" y="331"/>
                  </a:lnTo>
                  <a:lnTo>
                    <a:pt x="379" y="339"/>
                  </a:lnTo>
                  <a:lnTo>
                    <a:pt x="379" y="339"/>
                  </a:lnTo>
                  <a:lnTo>
                    <a:pt x="381" y="344"/>
                  </a:lnTo>
                  <a:lnTo>
                    <a:pt x="383" y="350"/>
                  </a:lnTo>
                  <a:lnTo>
                    <a:pt x="383" y="350"/>
                  </a:lnTo>
                  <a:lnTo>
                    <a:pt x="383" y="356"/>
                  </a:lnTo>
                  <a:lnTo>
                    <a:pt x="381" y="361"/>
                  </a:lnTo>
                  <a:lnTo>
                    <a:pt x="381" y="361"/>
                  </a:lnTo>
                  <a:lnTo>
                    <a:pt x="385" y="367"/>
                  </a:lnTo>
                  <a:lnTo>
                    <a:pt x="387" y="369"/>
                  </a:lnTo>
                  <a:lnTo>
                    <a:pt x="387" y="372"/>
                  </a:lnTo>
                  <a:lnTo>
                    <a:pt x="387" y="372"/>
                  </a:lnTo>
                  <a:lnTo>
                    <a:pt x="387" y="380"/>
                  </a:lnTo>
                  <a:lnTo>
                    <a:pt x="385" y="385"/>
                  </a:lnTo>
                  <a:lnTo>
                    <a:pt x="385" y="385"/>
                  </a:lnTo>
                  <a:lnTo>
                    <a:pt x="387" y="400"/>
                  </a:lnTo>
                  <a:lnTo>
                    <a:pt x="391" y="413"/>
                  </a:lnTo>
                  <a:lnTo>
                    <a:pt x="391" y="413"/>
                  </a:lnTo>
                  <a:lnTo>
                    <a:pt x="396" y="430"/>
                  </a:lnTo>
                  <a:lnTo>
                    <a:pt x="400" y="439"/>
                  </a:lnTo>
                  <a:lnTo>
                    <a:pt x="400" y="449"/>
                  </a:lnTo>
                  <a:lnTo>
                    <a:pt x="400" y="449"/>
                  </a:lnTo>
                  <a:lnTo>
                    <a:pt x="400" y="456"/>
                  </a:lnTo>
                  <a:lnTo>
                    <a:pt x="398" y="464"/>
                  </a:lnTo>
                  <a:lnTo>
                    <a:pt x="398" y="464"/>
                  </a:lnTo>
                  <a:lnTo>
                    <a:pt x="400" y="469"/>
                  </a:lnTo>
                  <a:lnTo>
                    <a:pt x="400" y="469"/>
                  </a:lnTo>
                  <a:lnTo>
                    <a:pt x="406" y="506"/>
                  </a:lnTo>
                  <a:lnTo>
                    <a:pt x="406" y="506"/>
                  </a:lnTo>
                  <a:lnTo>
                    <a:pt x="407" y="516"/>
                  </a:lnTo>
                  <a:lnTo>
                    <a:pt x="409" y="527"/>
                  </a:lnTo>
                  <a:lnTo>
                    <a:pt x="409" y="527"/>
                  </a:lnTo>
                  <a:lnTo>
                    <a:pt x="411" y="555"/>
                  </a:lnTo>
                  <a:lnTo>
                    <a:pt x="409" y="568"/>
                  </a:lnTo>
                  <a:lnTo>
                    <a:pt x="409" y="581"/>
                  </a:lnTo>
                  <a:lnTo>
                    <a:pt x="409" y="581"/>
                  </a:lnTo>
                  <a:lnTo>
                    <a:pt x="411" y="588"/>
                  </a:lnTo>
                  <a:lnTo>
                    <a:pt x="415" y="596"/>
                  </a:lnTo>
                  <a:lnTo>
                    <a:pt x="417" y="612"/>
                  </a:lnTo>
                  <a:lnTo>
                    <a:pt x="417" y="612"/>
                  </a:lnTo>
                  <a:lnTo>
                    <a:pt x="419" y="618"/>
                  </a:lnTo>
                  <a:lnTo>
                    <a:pt x="419" y="618"/>
                  </a:lnTo>
                  <a:lnTo>
                    <a:pt x="420" y="629"/>
                  </a:lnTo>
                  <a:lnTo>
                    <a:pt x="422" y="640"/>
                  </a:lnTo>
                  <a:lnTo>
                    <a:pt x="422" y="640"/>
                  </a:lnTo>
                  <a:lnTo>
                    <a:pt x="426" y="677"/>
                  </a:lnTo>
                  <a:lnTo>
                    <a:pt x="426" y="696"/>
                  </a:lnTo>
                  <a:lnTo>
                    <a:pt x="424" y="713"/>
                  </a:lnTo>
                  <a:lnTo>
                    <a:pt x="424" y="713"/>
                  </a:lnTo>
                  <a:lnTo>
                    <a:pt x="432" y="718"/>
                  </a:lnTo>
                  <a:lnTo>
                    <a:pt x="439" y="720"/>
                  </a:lnTo>
                  <a:lnTo>
                    <a:pt x="439" y="720"/>
                  </a:lnTo>
                  <a:lnTo>
                    <a:pt x="439" y="726"/>
                  </a:lnTo>
                  <a:lnTo>
                    <a:pt x="437" y="731"/>
                  </a:lnTo>
                  <a:lnTo>
                    <a:pt x="433" y="741"/>
                  </a:lnTo>
                  <a:lnTo>
                    <a:pt x="433" y="741"/>
                  </a:lnTo>
                  <a:lnTo>
                    <a:pt x="441" y="744"/>
                  </a:lnTo>
                  <a:lnTo>
                    <a:pt x="445" y="752"/>
                  </a:lnTo>
                  <a:lnTo>
                    <a:pt x="446" y="759"/>
                  </a:lnTo>
                  <a:lnTo>
                    <a:pt x="450" y="765"/>
                  </a:lnTo>
                  <a:lnTo>
                    <a:pt x="450" y="765"/>
                  </a:lnTo>
                  <a:lnTo>
                    <a:pt x="456" y="771"/>
                  </a:lnTo>
                  <a:lnTo>
                    <a:pt x="461" y="776"/>
                  </a:lnTo>
                  <a:lnTo>
                    <a:pt x="461" y="776"/>
                  </a:lnTo>
                  <a:lnTo>
                    <a:pt x="467" y="782"/>
                  </a:lnTo>
                  <a:lnTo>
                    <a:pt x="467" y="782"/>
                  </a:lnTo>
                  <a:lnTo>
                    <a:pt x="471" y="787"/>
                  </a:lnTo>
                  <a:lnTo>
                    <a:pt x="474" y="793"/>
                  </a:lnTo>
                  <a:lnTo>
                    <a:pt x="474" y="793"/>
                  </a:lnTo>
                  <a:lnTo>
                    <a:pt x="474" y="797"/>
                  </a:lnTo>
                  <a:lnTo>
                    <a:pt x="474" y="800"/>
                  </a:lnTo>
                  <a:lnTo>
                    <a:pt x="474" y="800"/>
                  </a:lnTo>
                  <a:lnTo>
                    <a:pt x="459" y="802"/>
                  </a:lnTo>
                  <a:lnTo>
                    <a:pt x="443" y="804"/>
                  </a:lnTo>
                  <a:lnTo>
                    <a:pt x="430" y="800"/>
                  </a:lnTo>
                  <a:lnTo>
                    <a:pt x="417" y="797"/>
                  </a:lnTo>
                  <a:lnTo>
                    <a:pt x="417" y="797"/>
                  </a:lnTo>
                  <a:lnTo>
                    <a:pt x="409" y="791"/>
                  </a:lnTo>
                  <a:lnTo>
                    <a:pt x="409" y="791"/>
                  </a:lnTo>
                  <a:lnTo>
                    <a:pt x="396" y="785"/>
                  </a:lnTo>
                  <a:lnTo>
                    <a:pt x="389" y="784"/>
                  </a:lnTo>
                  <a:lnTo>
                    <a:pt x="385" y="780"/>
                  </a:lnTo>
                  <a:lnTo>
                    <a:pt x="385" y="780"/>
                  </a:lnTo>
                  <a:lnTo>
                    <a:pt x="385" y="771"/>
                  </a:lnTo>
                  <a:lnTo>
                    <a:pt x="387" y="761"/>
                  </a:lnTo>
                  <a:lnTo>
                    <a:pt x="387" y="761"/>
                  </a:lnTo>
                  <a:lnTo>
                    <a:pt x="385" y="756"/>
                  </a:lnTo>
                  <a:lnTo>
                    <a:pt x="383" y="752"/>
                  </a:lnTo>
                  <a:lnTo>
                    <a:pt x="383" y="752"/>
                  </a:lnTo>
                  <a:lnTo>
                    <a:pt x="381" y="746"/>
                  </a:lnTo>
                  <a:lnTo>
                    <a:pt x="381" y="746"/>
                  </a:lnTo>
                  <a:lnTo>
                    <a:pt x="381" y="741"/>
                  </a:lnTo>
                  <a:lnTo>
                    <a:pt x="381" y="741"/>
                  </a:lnTo>
                  <a:lnTo>
                    <a:pt x="379" y="733"/>
                  </a:lnTo>
                  <a:lnTo>
                    <a:pt x="378" y="726"/>
                  </a:lnTo>
                  <a:lnTo>
                    <a:pt x="370" y="713"/>
                  </a:lnTo>
                  <a:lnTo>
                    <a:pt x="370" y="713"/>
                  </a:lnTo>
                  <a:lnTo>
                    <a:pt x="365" y="700"/>
                  </a:lnTo>
                  <a:lnTo>
                    <a:pt x="361" y="685"/>
                  </a:lnTo>
                  <a:lnTo>
                    <a:pt x="355" y="653"/>
                  </a:lnTo>
                  <a:lnTo>
                    <a:pt x="355" y="653"/>
                  </a:lnTo>
                  <a:lnTo>
                    <a:pt x="352" y="642"/>
                  </a:lnTo>
                  <a:lnTo>
                    <a:pt x="352" y="631"/>
                  </a:lnTo>
                  <a:lnTo>
                    <a:pt x="352" y="631"/>
                  </a:lnTo>
                  <a:lnTo>
                    <a:pt x="352" y="620"/>
                  </a:lnTo>
                  <a:lnTo>
                    <a:pt x="352" y="620"/>
                  </a:lnTo>
                  <a:lnTo>
                    <a:pt x="350" y="609"/>
                  </a:lnTo>
                  <a:lnTo>
                    <a:pt x="346" y="599"/>
                  </a:lnTo>
                  <a:lnTo>
                    <a:pt x="346" y="599"/>
                  </a:lnTo>
                  <a:lnTo>
                    <a:pt x="342" y="581"/>
                  </a:lnTo>
                  <a:lnTo>
                    <a:pt x="337" y="564"/>
                  </a:lnTo>
                  <a:lnTo>
                    <a:pt x="326" y="532"/>
                  </a:lnTo>
                  <a:lnTo>
                    <a:pt x="311" y="503"/>
                  </a:lnTo>
                  <a:lnTo>
                    <a:pt x="298" y="473"/>
                  </a:lnTo>
                  <a:lnTo>
                    <a:pt x="298" y="473"/>
                  </a:lnTo>
                  <a:lnTo>
                    <a:pt x="285" y="499"/>
                  </a:lnTo>
                  <a:lnTo>
                    <a:pt x="285" y="499"/>
                  </a:lnTo>
                  <a:lnTo>
                    <a:pt x="279" y="512"/>
                  </a:lnTo>
                  <a:lnTo>
                    <a:pt x="279" y="512"/>
                  </a:lnTo>
                  <a:lnTo>
                    <a:pt x="264" y="557"/>
                  </a:lnTo>
                  <a:lnTo>
                    <a:pt x="264" y="557"/>
                  </a:lnTo>
                  <a:lnTo>
                    <a:pt x="253" y="584"/>
                  </a:lnTo>
                  <a:lnTo>
                    <a:pt x="253" y="584"/>
                  </a:lnTo>
                  <a:lnTo>
                    <a:pt x="251" y="592"/>
                  </a:lnTo>
                  <a:lnTo>
                    <a:pt x="249" y="601"/>
                  </a:lnTo>
                  <a:lnTo>
                    <a:pt x="249" y="601"/>
                  </a:lnTo>
                  <a:lnTo>
                    <a:pt x="246" y="611"/>
                  </a:lnTo>
                  <a:lnTo>
                    <a:pt x="244" y="620"/>
                  </a:lnTo>
                  <a:lnTo>
                    <a:pt x="244" y="620"/>
                  </a:lnTo>
                  <a:lnTo>
                    <a:pt x="240" y="661"/>
                  </a:lnTo>
                  <a:lnTo>
                    <a:pt x="238" y="679"/>
                  </a:lnTo>
                  <a:lnTo>
                    <a:pt x="234" y="696"/>
                  </a:lnTo>
                  <a:lnTo>
                    <a:pt x="234" y="696"/>
                  </a:lnTo>
                  <a:lnTo>
                    <a:pt x="229" y="720"/>
                  </a:lnTo>
                  <a:lnTo>
                    <a:pt x="221" y="741"/>
                  </a:lnTo>
                  <a:lnTo>
                    <a:pt x="221" y="741"/>
                  </a:lnTo>
                  <a:lnTo>
                    <a:pt x="218" y="748"/>
                  </a:lnTo>
                  <a:lnTo>
                    <a:pt x="214" y="754"/>
                  </a:lnTo>
                  <a:lnTo>
                    <a:pt x="214" y="754"/>
                  </a:lnTo>
                  <a:lnTo>
                    <a:pt x="212" y="757"/>
                  </a:lnTo>
                  <a:lnTo>
                    <a:pt x="212" y="761"/>
                  </a:lnTo>
                  <a:lnTo>
                    <a:pt x="212" y="761"/>
                  </a:lnTo>
                  <a:lnTo>
                    <a:pt x="214" y="780"/>
                  </a:lnTo>
                  <a:lnTo>
                    <a:pt x="214" y="780"/>
                  </a:lnTo>
                  <a:lnTo>
                    <a:pt x="210" y="784"/>
                  </a:lnTo>
                  <a:lnTo>
                    <a:pt x="205" y="785"/>
                  </a:lnTo>
                  <a:lnTo>
                    <a:pt x="192" y="791"/>
                  </a:lnTo>
                  <a:lnTo>
                    <a:pt x="192" y="791"/>
                  </a:lnTo>
                  <a:lnTo>
                    <a:pt x="182" y="797"/>
                  </a:lnTo>
                  <a:lnTo>
                    <a:pt x="171" y="800"/>
                  </a:lnTo>
                  <a:lnTo>
                    <a:pt x="171" y="800"/>
                  </a:lnTo>
                  <a:lnTo>
                    <a:pt x="160" y="802"/>
                  </a:lnTo>
                  <a:lnTo>
                    <a:pt x="147" y="804"/>
                  </a:lnTo>
                  <a:lnTo>
                    <a:pt x="134" y="802"/>
                  </a:lnTo>
                  <a:lnTo>
                    <a:pt x="123" y="800"/>
                  </a:lnTo>
                  <a:lnTo>
                    <a:pt x="123" y="800"/>
                  </a:lnTo>
                  <a:lnTo>
                    <a:pt x="123" y="797"/>
                  </a:lnTo>
                  <a:lnTo>
                    <a:pt x="123" y="793"/>
                  </a:lnTo>
                  <a:lnTo>
                    <a:pt x="128" y="785"/>
                  </a:lnTo>
                  <a:lnTo>
                    <a:pt x="128" y="785"/>
                  </a:lnTo>
                  <a:lnTo>
                    <a:pt x="132" y="782"/>
                  </a:lnTo>
                  <a:lnTo>
                    <a:pt x="138" y="776"/>
                  </a:lnTo>
                  <a:lnTo>
                    <a:pt x="138" y="776"/>
                  </a:lnTo>
                  <a:lnTo>
                    <a:pt x="143" y="771"/>
                  </a:lnTo>
                  <a:lnTo>
                    <a:pt x="147" y="767"/>
                  </a:lnTo>
                  <a:lnTo>
                    <a:pt x="149" y="763"/>
                  </a:lnTo>
                  <a:lnTo>
                    <a:pt x="149" y="763"/>
                  </a:lnTo>
                  <a:lnTo>
                    <a:pt x="151" y="756"/>
                  </a:lnTo>
                  <a:lnTo>
                    <a:pt x="151" y="756"/>
                  </a:lnTo>
                  <a:lnTo>
                    <a:pt x="156" y="748"/>
                  </a:lnTo>
                  <a:lnTo>
                    <a:pt x="160" y="746"/>
                  </a:lnTo>
                  <a:lnTo>
                    <a:pt x="162" y="743"/>
                  </a:lnTo>
                  <a:lnTo>
                    <a:pt x="162" y="743"/>
                  </a:lnTo>
                  <a:lnTo>
                    <a:pt x="158" y="733"/>
                  </a:lnTo>
                  <a:lnTo>
                    <a:pt x="158" y="730"/>
                  </a:lnTo>
                  <a:lnTo>
                    <a:pt x="160" y="724"/>
                  </a:lnTo>
                  <a:lnTo>
                    <a:pt x="160" y="724"/>
                  </a:lnTo>
                  <a:lnTo>
                    <a:pt x="162" y="722"/>
                  </a:lnTo>
                  <a:lnTo>
                    <a:pt x="166" y="718"/>
                  </a:lnTo>
                  <a:lnTo>
                    <a:pt x="167" y="717"/>
                  </a:lnTo>
                  <a:lnTo>
                    <a:pt x="169" y="713"/>
                  </a:lnTo>
                  <a:lnTo>
                    <a:pt x="169" y="713"/>
                  </a:lnTo>
                  <a:lnTo>
                    <a:pt x="167" y="707"/>
                  </a:lnTo>
                  <a:lnTo>
                    <a:pt x="167" y="707"/>
                  </a:lnTo>
                  <a:lnTo>
                    <a:pt x="167" y="698"/>
                  </a:lnTo>
                  <a:lnTo>
                    <a:pt x="169" y="689"/>
                  </a:lnTo>
                  <a:lnTo>
                    <a:pt x="173" y="670"/>
                  </a:lnTo>
                  <a:lnTo>
                    <a:pt x="173" y="670"/>
                  </a:lnTo>
                  <a:lnTo>
                    <a:pt x="175" y="648"/>
                  </a:lnTo>
                  <a:lnTo>
                    <a:pt x="179" y="624"/>
                  </a:lnTo>
                  <a:lnTo>
                    <a:pt x="179" y="624"/>
                  </a:lnTo>
                  <a:lnTo>
                    <a:pt x="182" y="616"/>
                  </a:lnTo>
                  <a:lnTo>
                    <a:pt x="182" y="616"/>
                  </a:lnTo>
                  <a:lnTo>
                    <a:pt x="186" y="609"/>
                  </a:lnTo>
                  <a:lnTo>
                    <a:pt x="188" y="599"/>
                  </a:lnTo>
                  <a:lnTo>
                    <a:pt x="188" y="599"/>
                  </a:lnTo>
                  <a:lnTo>
                    <a:pt x="188" y="588"/>
                  </a:lnTo>
                  <a:lnTo>
                    <a:pt x="192" y="577"/>
                  </a:lnTo>
                  <a:lnTo>
                    <a:pt x="192" y="577"/>
                  </a:lnTo>
                  <a:lnTo>
                    <a:pt x="193" y="573"/>
                  </a:lnTo>
                  <a:lnTo>
                    <a:pt x="193" y="570"/>
                  </a:lnTo>
                  <a:lnTo>
                    <a:pt x="193" y="570"/>
                  </a:lnTo>
                  <a:lnTo>
                    <a:pt x="192" y="560"/>
                  </a:lnTo>
                  <a:lnTo>
                    <a:pt x="192" y="560"/>
                  </a:lnTo>
                  <a:lnTo>
                    <a:pt x="193" y="547"/>
                  </a:lnTo>
                  <a:lnTo>
                    <a:pt x="193" y="534"/>
                  </a:lnTo>
                  <a:lnTo>
                    <a:pt x="193" y="534"/>
                  </a:lnTo>
                  <a:lnTo>
                    <a:pt x="193" y="523"/>
                  </a:lnTo>
                  <a:lnTo>
                    <a:pt x="192" y="514"/>
                  </a:lnTo>
                  <a:lnTo>
                    <a:pt x="192" y="514"/>
                  </a:lnTo>
                  <a:lnTo>
                    <a:pt x="192" y="491"/>
                  </a:lnTo>
                  <a:lnTo>
                    <a:pt x="195" y="471"/>
                  </a:lnTo>
                  <a:lnTo>
                    <a:pt x="195" y="471"/>
                  </a:lnTo>
                  <a:lnTo>
                    <a:pt x="199" y="451"/>
                  </a:lnTo>
                  <a:lnTo>
                    <a:pt x="203" y="428"/>
                  </a:lnTo>
                  <a:lnTo>
                    <a:pt x="203" y="428"/>
                  </a:lnTo>
                  <a:lnTo>
                    <a:pt x="205" y="421"/>
                  </a:lnTo>
                  <a:lnTo>
                    <a:pt x="208" y="411"/>
                  </a:lnTo>
                  <a:lnTo>
                    <a:pt x="208" y="411"/>
                  </a:lnTo>
                  <a:lnTo>
                    <a:pt x="208" y="406"/>
                  </a:lnTo>
                  <a:lnTo>
                    <a:pt x="208" y="406"/>
                  </a:lnTo>
                  <a:lnTo>
                    <a:pt x="210" y="398"/>
                  </a:lnTo>
                  <a:lnTo>
                    <a:pt x="210" y="398"/>
                  </a:lnTo>
                  <a:lnTo>
                    <a:pt x="212" y="393"/>
                  </a:lnTo>
                  <a:lnTo>
                    <a:pt x="212" y="387"/>
                  </a:lnTo>
                  <a:lnTo>
                    <a:pt x="212" y="387"/>
                  </a:lnTo>
                  <a:lnTo>
                    <a:pt x="210" y="385"/>
                  </a:lnTo>
                  <a:lnTo>
                    <a:pt x="208" y="382"/>
                  </a:lnTo>
                  <a:lnTo>
                    <a:pt x="208" y="376"/>
                  </a:lnTo>
                  <a:lnTo>
                    <a:pt x="208" y="372"/>
                  </a:lnTo>
                  <a:lnTo>
                    <a:pt x="208" y="372"/>
                  </a:lnTo>
                  <a:lnTo>
                    <a:pt x="212" y="367"/>
                  </a:lnTo>
                  <a:lnTo>
                    <a:pt x="216" y="363"/>
                  </a:lnTo>
                  <a:lnTo>
                    <a:pt x="216" y="363"/>
                  </a:lnTo>
                  <a:lnTo>
                    <a:pt x="216" y="357"/>
                  </a:lnTo>
                  <a:lnTo>
                    <a:pt x="216" y="350"/>
                  </a:lnTo>
                  <a:lnTo>
                    <a:pt x="219" y="337"/>
                  </a:lnTo>
                  <a:lnTo>
                    <a:pt x="219" y="337"/>
                  </a:lnTo>
                  <a:lnTo>
                    <a:pt x="218" y="328"/>
                  </a:lnTo>
                  <a:lnTo>
                    <a:pt x="218" y="328"/>
                  </a:lnTo>
                  <a:lnTo>
                    <a:pt x="218" y="317"/>
                  </a:lnTo>
                  <a:lnTo>
                    <a:pt x="219" y="305"/>
                  </a:lnTo>
                  <a:lnTo>
                    <a:pt x="219" y="305"/>
                  </a:lnTo>
                  <a:lnTo>
                    <a:pt x="221" y="294"/>
                  </a:lnTo>
                  <a:lnTo>
                    <a:pt x="223" y="285"/>
                  </a:lnTo>
                  <a:lnTo>
                    <a:pt x="223" y="285"/>
                  </a:lnTo>
                  <a:lnTo>
                    <a:pt x="221" y="279"/>
                  </a:lnTo>
                  <a:lnTo>
                    <a:pt x="219" y="274"/>
                  </a:lnTo>
                  <a:lnTo>
                    <a:pt x="219" y="274"/>
                  </a:lnTo>
                  <a:lnTo>
                    <a:pt x="219" y="257"/>
                  </a:lnTo>
                  <a:lnTo>
                    <a:pt x="219" y="257"/>
                  </a:lnTo>
                  <a:lnTo>
                    <a:pt x="216" y="251"/>
                  </a:lnTo>
                  <a:lnTo>
                    <a:pt x="214" y="244"/>
                  </a:lnTo>
                  <a:lnTo>
                    <a:pt x="210" y="235"/>
                  </a:lnTo>
                  <a:lnTo>
                    <a:pt x="210" y="225"/>
                  </a:lnTo>
                  <a:lnTo>
                    <a:pt x="210" y="225"/>
                  </a:lnTo>
                  <a:lnTo>
                    <a:pt x="199" y="235"/>
                  </a:lnTo>
                  <a:lnTo>
                    <a:pt x="186" y="242"/>
                  </a:lnTo>
                  <a:lnTo>
                    <a:pt x="160" y="255"/>
                  </a:lnTo>
                  <a:lnTo>
                    <a:pt x="160" y="255"/>
                  </a:lnTo>
                  <a:lnTo>
                    <a:pt x="151" y="261"/>
                  </a:lnTo>
                  <a:lnTo>
                    <a:pt x="141" y="263"/>
                  </a:lnTo>
                  <a:lnTo>
                    <a:pt x="141" y="263"/>
                  </a:lnTo>
                  <a:lnTo>
                    <a:pt x="134" y="263"/>
                  </a:lnTo>
                  <a:lnTo>
                    <a:pt x="128" y="263"/>
                  </a:lnTo>
                  <a:lnTo>
                    <a:pt x="123" y="261"/>
                  </a:lnTo>
                  <a:lnTo>
                    <a:pt x="119" y="257"/>
                  </a:lnTo>
                  <a:lnTo>
                    <a:pt x="113" y="250"/>
                  </a:lnTo>
                  <a:lnTo>
                    <a:pt x="110" y="240"/>
                  </a:lnTo>
                  <a:lnTo>
                    <a:pt x="110" y="240"/>
                  </a:lnTo>
                  <a:lnTo>
                    <a:pt x="97" y="222"/>
                  </a:lnTo>
                  <a:lnTo>
                    <a:pt x="97" y="222"/>
                  </a:lnTo>
                  <a:lnTo>
                    <a:pt x="86" y="201"/>
                  </a:lnTo>
                  <a:lnTo>
                    <a:pt x="86" y="201"/>
                  </a:lnTo>
                  <a:lnTo>
                    <a:pt x="76" y="181"/>
                  </a:lnTo>
                  <a:lnTo>
                    <a:pt x="76" y="181"/>
                  </a:lnTo>
                  <a:lnTo>
                    <a:pt x="72" y="168"/>
                  </a:lnTo>
                  <a:lnTo>
                    <a:pt x="72" y="168"/>
                  </a:lnTo>
                  <a:lnTo>
                    <a:pt x="67" y="155"/>
                  </a:lnTo>
                  <a:lnTo>
                    <a:pt x="67" y="155"/>
                  </a:lnTo>
                  <a:lnTo>
                    <a:pt x="65" y="145"/>
                  </a:lnTo>
                  <a:lnTo>
                    <a:pt x="63" y="142"/>
                  </a:lnTo>
                  <a:lnTo>
                    <a:pt x="61" y="138"/>
                  </a:lnTo>
                  <a:lnTo>
                    <a:pt x="61" y="138"/>
                  </a:lnTo>
                  <a:lnTo>
                    <a:pt x="56" y="136"/>
                  </a:lnTo>
                  <a:lnTo>
                    <a:pt x="50" y="138"/>
                  </a:lnTo>
                  <a:lnTo>
                    <a:pt x="39" y="140"/>
                  </a:lnTo>
                  <a:lnTo>
                    <a:pt x="39" y="140"/>
                  </a:lnTo>
                  <a:lnTo>
                    <a:pt x="26" y="132"/>
                  </a:lnTo>
                  <a:lnTo>
                    <a:pt x="26" y="132"/>
                  </a:lnTo>
                  <a:lnTo>
                    <a:pt x="19" y="129"/>
                  </a:lnTo>
                  <a:lnTo>
                    <a:pt x="11" y="127"/>
                  </a:lnTo>
                  <a:lnTo>
                    <a:pt x="11" y="127"/>
                  </a:lnTo>
                  <a:lnTo>
                    <a:pt x="4" y="125"/>
                  </a:lnTo>
                  <a:lnTo>
                    <a:pt x="2" y="123"/>
                  </a:lnTo>
                  <a:lnTo>
                    <a:pt x="0" y="121"/>
                  </a:lnTo>
                  <a:lnTo>
                    <a:pt x="0" y="121"/>
                  </a:lnTo>
                  <a:lnTo>
                    <a:pt x="0" y="119"/>
                  </a:lnTo>
                  <a:lnTo>
                    <a:pt x="0" y="119"/>
                  </a:lnTo>
                  <a:lnTo>
                    <a:pt x="6" y="117"/>
                  </a:lnTo>
                  <a:lnTo>
                    <a:pt x="6" y="117"/>
                  </a:lnTo>
                  <a:lnTo>
                    <a:pt x="9" y="117"/>
                  </a:lnTo>
                  <a:lnTo>
                    <a:pt x="11" y="116"/>
                  </a:lnTo>
                  <a:lnTo>
                    <a:pt x="11" y="116"/>
                  </a:lnTo>
                  <a:lnTo>
                    <a:pt x="15" y="116"/>
                  </a:lnTo>
                  <a:lnTo>
                    <a:pt x="19" y="117"/>
                  </a:lnTo>
                  <a:lnTo>
                    <a:pt x="19" y="117"/>
                  </a:lnTo>
                  <a:lnTo>
                    <a:pt x="30" y="119"/>
                  </a:lnTo>
                  <a:lnTo>
                    <a:pt x="39" y="117"/>
                  </a:lnTo>
                  <a:lnTo>
                    <a:pt x="58" y="116"/>
                  </a:lnTo>
                  <a:lnTo>
                    <a:pt x="58" y="116"/>
                  </a:lnTo>
                  <a:lnTo>
                    <a:pt x="52" y="114"/>
                  </a:lnTo>
                  <a:lnTo>
                    <a:pt x="48" y="110"/>
                  </a:lnTo>
                  <a:lnTo>
                    <a:pt x="45" y="106"/>
                  </a:lnTo>
                  <a:lnTo>
                    <a:pt x="45" y="103"/>
                  </a:lnTo>
                  <a:lnTo>
                    <a:pt x="46" y="101"/>
                  </a:lnTo>
                  <a:lnTo>
                    <a:pt x="46" y="101"/>
                  </a:lnTo>
                  <a:lnTo>
                    <a:pt x="52" y="101"/>
                  </a:lnTo>
                  <a:lnTo>
                    <a:pt x="56" y="103"/>
                  </a:lnTo>
                  <a:lnTo>
                    <a:pt x="65" y="108"/>
                  </a:lnTo>
                  <a:lnTo>
                    <a:pt x="65" y="108"/>
                  </a:lnTo>
                  <a:lnTo>
                    <a:pt x="80" y="114"/>
                  </a:lnTo>
                  <a:lnTo>
                    <a:pt x="86" y="117"/>
                  </a:lnTo>
                  <a:lnTo>
                    <a:pt x="89" y="123"/>
                  </a:lnTo>
                  <a:lnTo>
                    <a:pt x="89" y="123"/>
                  </a:lnTo>
                  <a:lnTo>
                    <a:pt x="95" y="125"/>
                  </a:lnTo>
                  <a:lnTo>
                    <a:pt x="99" y="129"/>
                  </a:lnTo>
                  <a:lnTo>
                    <a:pt x="99" y="129"/>
                  </a:lnTo>
                  <a:lnTo>
                    <a:pt x="99" y="134"/>
                  </a:lnTo>
                  <a:lnTo>
                    <a:pt x="100" y="140"/>
                  </a:lnTo>
                  <a:lnTo>
                    <a:pt x="104" y="147"/>
                  </a:lnTo>
                  <a:lnTo>
                    <a:pt x="104" y="147"/>
                  </a:lnTo>
                  <a:lnTo>
                    <a:pt x="113" y="168"/>
                  </a:lnTo>
                  <a:lnTo>
                    <a:pt x="125" y="184"/>
                  </a:lnTo>
                  <a:lnTo>
                    <a:pt x="125" y="184"/>
                  </a:lnTo>
                  <a:lnTo>
                    <a:pt x="128" y="186"/>
                  </a:lnTo>
                  <a:lnTo>
                    <a:pt x="132" y="188"/>
                  </a:lnTo>
                  <a:lnTo>
                    <a:pt x="132" y="188"/>
                  </a:lnTo>
                  <a:lnTo>
                    <a:pt x="132" y="192"/>
                  </a:lnTo>
                  <a:lnTo>
                    <a:pt x="134" y="196"/>
                  </a:lnTo>
                  <a:lnTo>
                    <a:pt x="134" y="196"/>
                  </a:lnTo>
                  <a:lnTo>
                    <a:pt x="138" y="201"/>
                  </a:lnTo>
                  <a:lnTo>
                    <a:pt x="141" y="203"/>
                  </a:lnTo>
                  <a:lnTo>
                    <a:pt x="141" y="207"/>
                  </a:lnTo>
                  <a:lnTo>
                    <a:pt x="141" y="207"/>
                  </a:lnTo>
                  <a:lnTo>
                    <a:pt x="145" y="205"/>
                  </a:lnTo>
                  <a:lnTo>
                    <a:pt x="149" y="203"/>
                  </a:lnTo>
                  <a:lnTo>
                    <a:pt x="149" y="203"/>
                  </a:lnTo>
                  <a:lnTo>
                    <a:pt x="158" y="190"/>
                  </a:lnTo>
                  <a:lnTo>
                    <a:pt x="169" y="179"/>
                  </a:lnTo>
                  <a:lnTo>
                    <a:pt x="169" y="179"/>
                  </a:lnTo>
                  <a:lnTo>
                    <a:pt x="169" y="177"/>
                  </a:lnTo>
                  <a:lnTo>
                    <a:pt x="169" y="175"/>
                  </a:lnTo>
                  <a:lnTo>
                    <a:pt x="169" y="175"/>
                  </a:lnTo>
                  <a:lnTo>
                    <a:pt x="175" y="171"/>
                  </a:lnTo>
                  <a:lnTo>
                    <a:pt x="175" y="171"/>
                  </a:lnTo>
                  <a:lnTo>
                    <a:pt x="182" y="162"/>
                  </a:lnTo>
                  <a:lnTo>
                    <a:pt x="190" y="155"/>
                  </a:lnTo>
                  <a:lnTo>
                    <a:pt x="206" y="140"/>
                  </a:lnTo>
                  <a:lnTo>
                    <a:pt x="206" y="140"/>
                  </a:lnTo>
                  <a:lnTo>
                    <a:pt x="208" y="136"/>
                  </a:lnTo>
                  <a:lnTo>
                    <a:pt x="212" y="134"/>
                  </a:lnTo>
                  <a:lnTo>
                    <a:pt x="212" y="134"/>
                  </a:lnTo>
                  <a:lnTo>
                    <a:pt x="216" y="134"/>
                  </a:lnTo>
                  <a:lnTo>
                    <a:pt x="218" y="134"/>
                  </a:lnTo>
                  <a:lnTo>
                    <a:pt x="218" y="134"/>
                  </a:lnTo>
                  <a:lnTo>
                    <a:pt x="219" y="131"/>
                  </a:lnTo>
                  <a:lnTo>
                    <a:pt x="221" y="131"/>
                  </a:lnTo>
                  <a:lnTo>
                    <a:pt x="229" y="132"/>
                  </a:lnTo>
                  <a:lnTo>
                    <a:pt x="229" y="132"/>
                  </a:lnTo>
                  <a:lnTo>
                    <a:pt x="232" y="131"/>
                  </a:lnTo>
                  <a:lnTo>
                    <a:pt x="238" y="129"/>
                  </a:lnTo>
                  <a:lnTo>
                    <a:pt x="238" y="129"/>
                  </a:lnTo>
                  <a:lnTo>
                    <a:pt x="246" y="123"/>
                  </a:lnTo>
                  <a:lnTo>
                    <a:pt x="246" y="123"/>
                  </a:lnTo>
                  <a:lnTo>
                    <a:pt x="255" y="121"/>
                  </a:lnTo>
                  <a:lnTo>
                    <a:pt x="255" y="121"/>
                  </a:lnTo>
                  <a:lnTo>
                    <a:pt x="264" y="116"/>
                  </a:lnTo>
                  <a:lnTo>
                    <a:pt x="268" y="112"/>
                  </a:lnTo>
                  <a:lnTo>
                    <a:pt x="273" y="112"/>
                  </a:lnTo>
                  <a:lnTo>
                    <a:pt x="273" y="112"/>
                  </a:lnTo>
                  <a:lnTo>
                    <a:pt x="273" y="99"/>
                  </a:lnTo>
                  <a:lnTo>
                    <a:pt x="272" y="93"/>
                  </a:lnTo>
                  <a:lnTo>
                    <a:pt x="268" y="90"/>
                  </a:lnTo>
                  <a:lnTo>
                    <a:pt x="268" y="90"/>
                  </a:lnTo>
                  <a:lnTo>
                    <a:pt x="262" y="88"/>
                  </a:lnTo>
                  <a:lnTo>
                    <a:pt x="259" y="84"/>
                  </a:lnTo>
                  <a:lnTo>
                    <a:pt x="255" y="80"/>
                  </a:lnTo>
                  <a:lnTo>
                    <a:pt x="255" y="73"/>
                  </a:lnTo>
                  <a:lnTo>
                    <a:pt x="253" y="62"/>
                  </a:lnTo>
                  <a:lnTo>
                    <a:pt x="251" y="54"/>
                  </a:lnTo>
                  <a:lnTo>
                    <a:pt x="249" y="51"/>
                  </a:lnTo>
                  <a:lnTo>
                    <a:pt x="249" y="51"/>
                  </a:lnTo>
                  <a:lnTo>
                    <a:pt x="249" y="36"/>
                  </a:lnTo>
                  <a:lnTo>
                    <a:pt x="249" y="36"/>
                  </a:lnTo>
                  <a:lnTo>
                    <a:pt x="251" y="32"/>
                  </a:lnTo>
                  <a:lnTo>
                    <a:pt x="251" y="28"/>
                  </a:lnTo>
                  <a:lnTo>
                    <a:pt x="253" y="19"/>
                  </a:lnTo>
                  <a:lnTo>
                    <a:pt x="253" y="19"/>
                  </a:lnTo>
                  <a:lnTo>
                    <a:pt x="262" y="13"/>
                  </a:lnTo>
                  <a:lnTo>
                    <a:pt x="266" y="10"/>
                  </a:lnTo>
                  <a:lnTo>
                    <a:pt x="270" y="6"/>
                  </a:lnTo>
                  <a:lnTo>
                    <a:pt x="270" y="6"/>
                  </a:lnTo>
                  <a:lnTo>
                    <a:pt x="272" y="4"/>
                  </a:lnTo>
                  <a:lnTo>
                    <a:pt x="275" y="2"/>
                  </a:lnTo>
                  <a:lnTo>
                    <a:pt x="279" y="0"/>
                  </a:lnTo>
                  <a:lnTo>
                    <a:pt x="285" y="0"/>
                  </a:lnTo>
                  <a:lnTo>
                    <a:pt x="285" y="0"/>
                  </a:lnTo>
                  <a:lnTo>
                    <a:pt x="283" y="2"/>
                  </a:lnTo>
                  <a:lnTo>
                    <a:pt x="283" y="2"/>
                  </a:lnTo>
                  <a:lnTo>
                    <a:pt x="294" y="0"/>
                  </a:lnTo>
                  <a:lnTo>
                    <a:pt x="294" y="0"/>
                  </a:lnTo>
                  <a:close/>
                  <a:moveTo>
                    <a:pt x="525" y="153"/>
                  </a:moveTo>
                  <a:lnTo>
                    <a:pt x="526" y="155"/>
                  </a:lnTo>
                  <a:lnTo>
                    <a:pt x="526" y="155"/>
                  </a:lnTo>
                  <a:lnTo>
                    <a:pt x="526" y="155"/>
                  </a:lnTo>
                  <a:lnTo>
                    <a:pt x="526" y="155"/>
                  </a:lnTo>
                  <a:lnTo>
                    <a:pt x="528" y="153"/>
                  </a:lnTo>
                  <a:lnTo>
                    <a:pt x="528" y="153"/>
                  </a:lnTo>
                  <a:lnTo>
                    <a:pt x="525" y="153"/>
                  </a:lnTo>
                  <a:lnTo>
                    <a:pt x="525" y="153"/>
                  </a:lnTo>
                  <a:close/>
                  <a:moveTo>
                    <a:pt x="528" y="153"/>
                  </a:moveTo>
                  <a:lnTo>
                    <a:pt x="528" y="153"/>
                  </a:lnTo>
                  <a:lnTo>
                    <a:pt x="528" y="155"/>
                  </a:lnTo>
                  <a:lnTo>
                    <a:pt x="530" y="155"/>
                  </a:lnTo>
                  <a:lnTo>
                    <a:pt x="532" y="155"/>
                  </a:lnTo>
                  <a:lnTo>
                    <a:pt x="532" y="155"/>
                  </a:lnTo>
                  <a:lnTo>
                    <a:pt x="532" y="155"/>
                  </a:lnTo>
                  <a:lnTo>
                    <a:pt x="530" y="155"/>
                  </a:lnTo>
                  <a:lnTo>
                    <a:pt x="528" y="153"/>
                  </a:lnTo>
                  <a:lnTo>
                    <a:pt x="528" y="15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672292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1041419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2" imgH="533" progId="TCLayout.ActiveDocument.1">
                  <p:embed/>
                </p:oleObj>
              </mc:Choice>
              <mc:Fallback>
                <p:oleObj name="think-cell Folie" r:id="rId3" imgW="532" imgH="53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21" name="Object0"/>
          <p:cNvGraphicFramePr>
            <a:graphicFrameLocks/>
          </p:cNvGraphicFramePr>
          <p:nvPr>
            <p:extLst>
              <p:ext uri="{D42A27DB-BD31-4B8C-83A1-F6EECF244321}">
                <p14:modId xmlns:p14="http://schemas.microsoft.com/office/powerpoint/2010/main" val="1044209133"/>
              </p:ext>
            </p:extLst>
          </p:nvPr>
        </p:nvGraphicFramePr>
        <p:xfrm>
          <a:off x="319623" y="1820638"/>
          <a:ext cx="8221699" cy="279542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feld 4"/>
          <p:cNvSpPr txBox="1"/>
          <p:nvPr/>
        </p:nvSpPr>
        <p:spPr>
          <a:xfrm>
            <a:off x="4800600" y="630382"/>
            <a:ext cx="2251364" cy="429491"/>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sp>
        <p:nvSpPr>
          <p:cNvPr id="34" name="Textfeld 33"/>
          <p:cNvSpPr txBox="1"/>
          <p:nvPr/>
        </p:nvSpPr>
        <p:spPr>
          <a:xfrm>
            <a:off x="4828309" y="838200"/>
            <a:ext cx="2445327" cy="401782"/>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sp>
        <p:nvSpPr>
          <p:cNvPr id="6" name="Rectangle 3"/>
          <p:cNvSpPr>
            <a:spLocks noChangeArrowheads="1"/>
          </p:cNvSpPr>
          <p:nvPr/>
        </p:nvSpPr>
        <p:spPr bwMode="auto">
          <a:xfrm>
            <a:off x="431257" y="4690887"/>
            <a:ext cx="3960000"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Wie beurteilen Sie die „Strom- bzw. Gaspreis-Bremse“ insgesamt?</a:t>
            </a:r>
          </a:p>
          <a:p>
            <a:pPr marL="93663" indent="-93663">
              <a:lnSpc>
                <a:spcPct val="90000"/>
              </a:lnSpc>
              <a:buClr>
                <a:srgbClr val="000099"/>
              </a:buClr>
              <a:buFontTx/>
              <a:buChar char="-"/>
              <a:tabLst>
                <a:tab pos="182563" algn="l"/>
              </a:tabLst>
            </a:pPr>
            <a:r>
              <a:rPr lang="de-DE" sz="600" dirty="0"/>
              <a:t>Wie beurteilen Sie den „Dezemberabschlag“ insgesamt?</a:t>
            </a:r>
            <a:br>
              <a:rPr lang="de-DE" sz="600" dirty="0"/>
            </a:br>
            <a:r>
              <a:rPr lang="de-DE" sz="600" dirty="0"/>
              <a:t>Basis: Gas- bzw. Fernwärmeheizer</a:t>
            </a:r>
          </a:p>
          <a:p>
            <a:pPr marL="93663" indent="-93663">
              <a:lnSpc>
                <a:spcPct val="90000"/>
              </a:lnSpc>
              <a:buClr>
                <a:srgbClr val="000099"/>
              </a:buClr>
              <a:buFontTx/>
              <a:buChar char="-"/>
              <a:tabLst>
                <a:tab pos="182563" algn="l"/>
              </a:tabLst>
            </a:pPr>
            <a:r>
              <a:rPr lang="de-DE" sz="600" dirty="0"/>
              <a:t>Angaben in Prozent</a:t>
            </a:r>
          </a:p>
        </p:txBody>
      </p:sp>
      <p:sp>
        <p:nvSpPr>
          <p:cNvPr id="7" name="Titel 6"/>
          <p:cNvSpPr>
            <a:spLocks noGrp="1"/>
          </p:cNvSpPr>
          <p:nvPr>
            <p:ph type="title"/>
          </p:nvPr>
        </p:nvSpPr>
        <p:spPr>
          <a:xfrm>
            <a:off x="431257" y="864639"/>
            <a:ext cx="8352382" cy="647628"/>
          </a:xfrm>
        </p:spPr>
        <p:txBody>
          <a:bodyPr vert="horz"/>
          <a:lstStyle/>
          <a:p>
            <a:r>
              <a:rPr lang="de-DE" dirty="0"/>
              <a:t>Der Dezemberabschlag wird insgesamt positiver beurteilt als die Preisbremsen</a:t>
            </a:r>
          </a:p>
        </p:txBody>
      </p:sp>
      <p:graphicFrame>
        <p:nvGraphicFramePr>
          <p:cNvPr id="17" name="Tabelle 16"/>
          <p:cNvGraphicFramePr>
            <a:graphicFrameLocks noGrp="1"/>
          </p:cNvGraphicFramePr>
          <p:nvPr>
            <p:extLst>
              <p:ext uri="{D42A27DB-BD31-4B8C-83A1-F6EECF244321}">
                <p14:modId xmlns:p14="http://schemas.microsoft.com/office/powerpoint/2010/main" val="3272418482"/>
              </p:ext>
            </p:extLst>
          </p:nvPr>
        </p:nvGraphicFramePr>
        <p:xfrm>
          <a:off x="6966163" y="1911163"/>
          <a:ext cx="1908000" cy="2412000"/>
        </p:xfrm>
        <a:graphic>
          <a:graphicData uri="http://schemas.openxmlformats.org/drawingml/2006/table">
            <a:tbl>
              <a:tblPr firstRow="1" bandRow="1">
                <a:tableStyleId>{2D5ABB26-0587-4C30-8999-92F81FD0307C}</a:tableStyleId>
              </a:tblPr>
              <a:tblGrid>
                <a:gridCol w="576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tblGrid>
              <a:tr h="603000">
                <a:tc>
                  <a:txBody>
                    <a:bodyPr/>
                    <a:lstStyle/>
                    <a:p>
                      <a:pPr algn="ctr"/>
                      <a:r>
                        <a:rPr lang="de-DE" sz="1100" b="1" kern="1200" dirty="0">
                          <a:solidFill>
                            <a:schemeClr val="bg2">
                              <a:lumMod val="60000"/>
                              <a:lumOff val="40000"/>
                            </a:schemeClr>
                          </a:solidFill>
                          <a:latin typeface="+mn-lt"/>
                          <a:ea typeface="+mn-ea"/>
                          <a:cs typeface="+mn-cs"/>
                        </a:rPr>
                        <a:t>51,1%</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100" b="1" dirty="0">
                          <a:solidFill>
                            <a:srgbClr val="576874"/>
                          </a:solidFill>
                        </a:rPr>
                        <a:t>13,5%</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100" b="1" dirty="0"/>
                        <a:t>2,5 </a:t>
                      </a:r>
                      <a:r>
                        <a:rPr lang="de-DE" sz="1100" dirty="0"/>
                        <a:t>/ 972</a:t>
                      </a:r>
                    </a:p>
                  </a:txBody>
                  <a:tcPr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603000">
                <a:tc>
                  <a:txBody>
                    <a:bodyPr/>
                    <a:lstStyle/>
                    <a:p>
                      <a:pPr algn="ctr"/>
                      <a:r>
                        <a:rPr lang="de-DE" sz="1100" b="1" kern="1200" dirty="0">
                          <a:solidFill>
                            <a:schemeClr val="bg2">
                              <a:lumMod val="60000"/>
                              <a:lumOff val="40000"/>
                            </a:schemeClr>
                          </a:solidFill>
                          <a:latin typeface="+mn-lt"/>
                          <a:ea typeface="+mn-ea"/>
                          <a:cs typeface="+mn-cs"/>
                        </a:rPr>
                        <a:t>54,5%</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100" b="1" dirty="0">
                          <a:solidFill>
                            <a:srgbClr val="576874"/>
                          </a:solidFill>
                        </a:rPr>
                        <a:t>11,9%</a:t>
                      </a:r>
                    </a:p>
                  </a:txBody>
                  <a:tcPr marL="0"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100" b="1" dirty="0"/>
                        <a:t>2,4 </a:t>
                      </a:r>
                      <a:r>
                        <a:rPr lang="de-DE" sz="1100" dirty="0"/>
                        <a:t>/ 997</a:t>
                      </a:r>
                    </a:p>
                  </a:txBody>
                  <a:tcPr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603000">
                <a:tc>
                  <a:txBody>
                    <a:bodyPr/>
                    <a:lstStyle/>
                    <a:p>
                      <a:pPr algn="ctr"/>
                      <a:r>
                        <a:rPr lang="de-DE" sz="1100" b="1" kern="1200" dirty="0">
                          <a:solidFill>
                            <a:schemeClr val="bg2">
                              <a:lumMod val="60000"/>
                              <a:lumOff val="40000"/>
                            </a:schemeClr>
                          </a:solidFill>
                          <a:latin typeface="+mn-lt"/>
                          <a:ea typeface="+mn-ea"/>
                          <a:cs typeface="+mn-cs"/>
                        </a:rPr>
                        <a:t>60,8%</a:t>
                      </a:r>
                    </a:p>
                  </a:txBody>
                  <a:tcPr marL="0" marR="0"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100" b="1" dirty="0">
                          <a:solidFill>
                            <a:srgbClr val="576874"/>
                          </a:solidFill>
                        </a:rPr>
                        <a:t>11,6%</a:t>
                      </a:r>
                    </a:p>
                  </a:txBody>
                  <a:tcPr marL="0" marR="0"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100" b="1" dirty="0"/>
                        <a:t>2,3 </a:t>
                      </a:r>
                      <a:r>
                        <a:rPr lang="de-DE" sz="1100" dirty="0"/>
                        <a:t>/ 594</a:t>
                      </a:r>
                    </a:p>
                  </a:txBody>
                  <a:tcPr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3000">
                <a:tc>
                  <a:txBody>
                    <a:bodyPr/>
                    <a:lstStyle/>
                    <a:p>
                      <a:pPr algn="ctr"/>
                      <a:r>
                        <a:rPr lang="de-DE" sz="1100" b="1" kern="1200" dirty="0">
                          <a:solidFill>
                            <a:schemeClr val="bg2">
                              <a:lumMod val="60000"/>
                              <a:lumOff val="40000"/>
                            </a:schemeClr>
                          </a:solidFill>
                          <a:latin typeface="+mn-lt"/>
                          <a:ea typeface="+mn-ea"/>
                          <a:cs typeface="+mn-cs"/>
                        </a:rPr>
                        <a:t>66,2%</a:t>
                      </a:r>
                    </a:p>
                  </a:txBody>
                  <a:tcPr marL="0" marR="0"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100" b="1" dirty="0">
                          <a:solidFill>
                            <a:srgbClr val="576874"/>
                          </a:solidFill>
                        </a:rPr>
                        <a:t>7,3%</a:t>
                      </a:r>
                    </a:p>
                  </a:txBody>
                  <a:tcPr marL="0" marR="0"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100" b="1" dirty="0"/>
                        <a:t>2,1 </a:t>
                      </a:r>
                      <a:r>
                        <a:rPr lang="de-DE" sz="1100" dirty="0"/>
                        <a:t>/ 618</a:t>
                      </a:r>
                    </a:p>
                  </a:txBody>
                  <a:tcPr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8" name="Tabelle 17"/>
          <p:cNvGraphicFramePr>
            <a:graphicFrameLocks noGrp="1"/>
          </p:cNvGraphicFramePr>
          <p:nvPr>
            <p:extLst>
              <p:ext uri="{D42A27DB-BD31-4B8C-83A1-F6EECF244321}">
                <p14:modId xmlns:p14="http://schemas.microsoft.com/office/powerpoint/2010/main" val="2822199749"/>
              </p:ext>
            </p:extLst>
          </p:nvPr>
        </p:nvGraphicFramePr>
        <p:xfrm>
          <a:off x="6966163" y="1814188"/>
          <a:ext cx="1908000" cy="152400"/>
        </p:xfrm>
        <a:graphic>
          <a:graphicData uri="http://schemas.openxmlformats.org/drawingml/2006/table">
            <a:tbl>
              <a:tblPr firstRow="1" bandRow="1">
                <a:tableStyleId>{2D5ABB26-0587-4C30-8999-92F81FD0307C}</a:tableStyleId>
              </a:tblPr>
              <a:tblGrid>
                <a:gridCol w="576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tblGrid>
              <a:tr h="144000">
                <a:tc>
                  <a:txBody>
                    <a:bodyPr/>
                    <a:lstStyle/>
                    <a:p>
                      <a:pPr algn="ctr"/>
                      <a:r>
                        <a:rPr lang="de-DE" sz="1000" b="1" dirty="0">
                          <a:solidFill>
                            <a:schemeClr val="bg2">
                              <a:lumMod val="60000"/>
                              <a:lumOff val="40000"/>
                            </a:schemeClr>
                          </a:solidFill>
                        </a:rPr>
                        <a:t>Top 2</a:t>
                      </a:r>
                    </a:p>
                  </a:txBody>
                  <a:tcPr marL="0" marR="0" marT="0" marB="0" anchor="ctr">
                    <a:lnB w="3175"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1" dirty="0">
                          <a:solidFill>
                            <a:srgbClr val="576874"/>
                          </a:solidFill>
                        </a:rPr>
                        <a:t>Low 2</a:t>
                      </a:r>
                    </a:p>
                  </a:txBody>
                  <a:tcPr marL="0" marR="0" marT="0" marB="0" anchor="ctr">
                    <a:lnB w="3175"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1" dirty="0"/>
                        <a:t>MW / N</a:t>
                      </a:r>
                    </a:p>
                  </a:txBody>
                  <a:tcPr marL="0" marR="0" marT="0" marB="0" anchor="ctr">
                    <a:lnB w="3175"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184" y="3413900"/>
            <a:ext cx="1069750" cy="60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descr="Strom- und Gaspreis: günstigere Versorgung | Bundesregieru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184" y="2210290"/>
            <a:ext cx="1069614" cy="6012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rot="5400000">
            <a:off x="4607639" y="-1064172"/>
            <a:ext cx="0" cy="8352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087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1"/>
            </p:custDataLst>
            <p:extLst>
              <p:ext uri="{D42A27DB-BD31-4B8C-83A1-F6EECF244321}">
                <p14:modId xmlns:p14="http://schemas.microsoft.com/office/powerpoint/2010/main" val="639237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2" imgH="533" progId="TCLayout.ActiveDocument.1">
                  <p:embed/>
                </p:oleObj>
              </mc:Choice>
              <mc:Fallback>
                <p:oleObj name="think-cell Folie" r:id="rId3" imgW="532" imgH="53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feld 4"/>
          <p:cNvSpPr txBox="1"/>
          <p:nvPr/>
        </p:nvSpPr>
        <p:spPr>
          <a:xfrm>
            <a:off x="4800600" y="630382"/>
            <a:ext cx="2251364" cy="429491"/>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sp>
        <p:nvSpPr>
          <p:cNvPr id="34" name="Textfeld 33"/>
          <p:cNvSpPr txBox="1"/>
          <p:nvPr/>
        </p:nvSpPr>
        <p:spPr>
          <a:xfrm>
            <a:off x="4828309" y="838200"/>
            <a:ext cx="2445327" cy="401782"/>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sp>
        <p:nvSpPr>
          <p:cNvPr id="6" name="Rectangle 3"/>
          <p:cNvSpPr>
            <a:spLocks noChangeArrowheads="1"/>
          </p:cNvSpPr>
          <p:nvPr/>
        </p:nvSpPr>
        <p:spPr bwMode="auto">
          <a:xfrm>
            <a:off x="431257" y="4690887"/>
            <a:ext cx="3960000"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Welchen Effekt erwarten Sie sich von der „Strom- bzw. Gaspreis-Bremse“ auf Ihre Energiekosten?</a:t>
            </a:r>
          </a:p>
          <a:p>
            <a:pPr marL="93663" indent="-93663">
              <a:lnSpc>
                <a:spcPct val="90000"/>
              </a:lnSpc>
              <a:buClr>
                <a:srgbClr val="000099"/>
              </a:buClr>
              <a:buFontTx/>
              <a:buChar char="-"/>
              <a:tabLst>
                <a:tab pos="182563" algn="l"/>
              </a:tabLst>
            </a:pPr>
            <a:r>
              <a:rPr lang="de-DE" sz="600" dirty="0"/>
              <a:t>Welchen Effekt erwarten Sie sich vom „Dezemberabschlag“ auf Ihre Energiekosten?</a:t>
            </a:r>
            <a:br>
              <a:rPr lang="de-DE" sz="600" dirty="0"/>
            </a:br>
            <a:r>
              <a:rPr lang="de-DE" sz="600" dirty="0"/>
              <a:t>Basis: Gas- und Fernwärmeheizer</a:t>
            </a:r>
          </a:p>
          <a:p>
            <a:pPr marL="93663" indent="-93663">
              <a:lnSpc>
                <a:spcPct val="90000"/>
              </a:lnSpc>
              <a:buClr>
                <a:srgbClr val="000099"/>
              </a:buClr>
              <a:buFontTx/>
              <a:buChar char="-"/>
              <a:tabLst>
                <a:tab pos="182563" algn="l"/>
              </a:tabLst>
            </a:pPr>
            <a:r>
              <a:rPr lang="de-DE" sz="600" dirty="0"/>
              <a:t>Angaben in Prozent</a:t>
            </a:r>
          </a:p>
        </p:txBody>
      </p:sp>
      <p:sp>
        <p:nvSpPr>
          <p:cNvPr id="7" name="Titel 6"/>
          <p:cNvSpPr>
            <a:spLocks noGrp="1"/>
          </p:cNvSpPr>
          <p:nvPr>
            <p:ph type="title"/>
          </p:nvPr>
        </p:nvSpPr>
        <p:spPr>
          <a:xfrm>
            <a:off x="431257" y="864639"/>
            <a:ext cx="8352382" cy="647628"/>
          </a:xfrm>
        </p:spPr>
        <p:txBody>
          <a:bodyPr vert="horz"/>
          <a:lstStyle/>
          <a:p>
            <a:r>
              <a:rPr lang="de-DE" sz="2000" dirty="0"/>
              <a:t>Nur ein sehr geringer Teil erwartet eine deutliche Reduktion der Energiekosten durch die Preisbremsen; Zunahme beim Dezemberabschlag </a:t>
            </a:r>
            <a:r>
              <a:rPr lang="de-DE" sz="2000" dirty="0" err="1"/>
              <a:t>ggü</a:t>
            </a:r>
            <a:r>
              <a:rPr lang="de-DE" sz="2000" dirty="0"/>
              <a:t>. Vorwelle</a:t>
            </a:r>
          </a:p>
        </p:txBody>
      </p:sp>
      <p:graphicFrame>
        <p:nvGraphicFramePr>
          <p:cNvPr id="14" name="Object0"/>
          <p:cNvGraphicFramePr>
            <a:graphicFrameLocks/>
          </p:cNvGraphicFramePr>
          <p:nvPr>
            <p:extLst>
              <p:ext uri="{D42A27DB-BD31-4B8C-83A1-F6EECF244321}">
                <p14:modId xmlns:p14="http://schemas.microsoft.com/office/powerpoint/2010/main" val="642668872"/>
              </p:ext>
            </p:extLst>
          </p:nvPr>
        </p:nvGraphicFramePr>
        <p:xfrm>
          <a:off x="222645" y="1820638"/>
          <a:ext cx="8221699" cy="2795420"/>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Gerade Verbindung 14"/>
          <p:cNvCxnSpPr/>
          <p:nvPr/>
        </p:nvCxnSpPr>
        <p:spPr>
          <a:xfrm rot="5400000">
            <a:off x="4607639" y="-1064172"/>
            <a:ext cx="0" cy="8352000"/>
          </a:xfrm>
          <a:prstGeom prst="line">
            <a:avLst/>
          </a:prstGeom>
          <a:ln w="63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8" name="Tabelle 17"/>
          <p:cNvGraphicFramePr>
            <a:graphicFrameLocks noGrp="1"/>
          </p:cNvGraphicFramePr>
          <p:nvPr>
            <p:extLst>
              <p:ext uri="{D42A27DB-BD31-4B8C-83A1-F6EECF244321}">
                <p14:modId xmlns:p14="http://schemas.microsoft.com/office/powerpoint/2010/main" val="4071622767"/>
              </p:ext>
            </p:extLst>
          </p:nvPr>
        </p:nvGraphicFramePr>
        <p:xfrm>
          <a:off x="8099639" y="1911163"/>
          <a:ext cx="684000" cy="2412000"/>
        </p:xfrm>
        <a:graphic>
          <a:graphicData uri="http://schemas.openxmlformats.org/drawingml/2006/table">
            <a:tbl>
              <a:tblPr firstRow="1" bandRow="1">
                <a:tableStyleId>{2D5ABB26-0587-4C30-8999-92F81FD0307C}</a:tableStyleId>
              </a:tblPr>
              <a:tblGrid>
                <a:gridCol w="684000">
                  <a:extLst>
                    <a:ext uri="{9D8B030D-6E8A-4147-A177-3AD203B41FA5}">
                      <a16:colId xmlns:a16="http://schemas.microsoft.com/office/drawing/2014/main" val="20002"/>
                    </a:ext>
                  </a:extLst>
                </a:gridCol>
              </a:tblGrid>
              <a:tr h="603000">
                <a:tc>
                  <a:txBody>
                    <a:bodyPr/>
                    <a:lstStyle/>
                    <a:p>
                      <a:pPr marL="0" marR="0" indent="0" algn="l" defTabSz="691157" rtl="0" eaLnBrk="1" fontAlgn="auto" latinLnBrk="0" hangingPunct="1">
                        <a:lnSpc>
                          <a:spcPct val="100000"/>
                        </a:lnSpc>
                        <a:spcBef>
                          <a:spcPts val="0"/>
                        </a:spcBef>
                        <a:spcAft>
                          <a:spcPts val="0"/>
                        </a:spcAft>
                        <a:buClrTx/>
                        <a:buSzTx/>
                        <a:buFontTx/>
                        <a:buNone/>
                        <a:tabLst/>
                        <a:defRPr/>
                      </a:pPr>
                      <a:r>
                        <a:rPr lang="de-DE" sz="1100" b="0" dirty="0"/>
                        <a:t>N = 1.008</a:t>
                      </a:r>
                    </a:p>
                  </a:txBody>
                  <a:tcPr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603000">
                <a:tc>
                  <a:txBody>
                    <a:bodyPr/>
                    <a:lstStyle/>
                    <a:p>
                      <a:pPr marL="0" marR="0" indent="0" algn="l" defTabSz="691157" rtl="0" eaLnBrk="1" fontAlgn="auto" latinLnBrk="0" hangingPunct="1">
                        <a:lnSpc>
                          <a:spcPct val="100000"/>
                        </a:lnSpc>
                        <a:spcBef>
                          <a:spcPts val="0"/>
                        </a:spcBef>
                        <a:spcAft>
                          <a:spcPts val="0"/>
                        </a:spcAft>
                        <a:buClrTx/>
                        <a:buSzTx/>
                        <a:buFontTx/>
                        <a:buNone/>
                        <a:tabLst/>
                        <a:defRPr/>
                      </a:pPr>
                      <a:r>
                        <a:rPr lang="de-DE" sz="1100" b="0" dirty="0"/>
                        <a:t>N = 1.048</a:t>
                      </a:r>
                    </a:p>
                  </a:txBody>
                  <a:tcPr marR="0" marT="0" marB="0" anchor="ctr">
                    <a:lnT w="3175"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603000">
                <a:tc>
                  <a:txBody>
                    <a:bodyPr/>
                    <a:lstStyle/>
                    <a:p>
                      <a:pPr marL="0" marR="0" indent="0" algn="l" defTabSz="691157" rtl="0" eaLnBrk="1" fontAlgn="auto" latinLnBrk="0" hangingPunct="1">
                        <a:lnSpc>
                          <a:spcPct val="100000"/>
                        </a:lnSpc>
                        <a:spcBef>
                          <a:spcPts val="0"/>
                        </a:spcBef>
                        <a:spcAft>
                          <a:spcPts val="0"/>
                        </a:spcAft>
                        <a:buClrTx/>
                        <a:buSzTx/>
                        <a:buFontTx/>
                        <a:buNone/>
                        <a:tabLst/>
                        <a:defRPr/>
                      </a:pPr>
                      <a:r>
                        <a:rPr lang="de-DE" sz="1100" b="0" dirty="0"/>
                        <a:t>N = 631</a:t>
                      </a:r>
                    </a:p>
                  </a:txBody>
                  <a:tcPr marR="0"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3000">
                <a:tc>
                  <a:txBody>
                    <a:bodyPr/>
                    <a:lstStyle/>
                    <a:p>
                      <a:pPr marL="0" marR="0" indent="0" algn="l" defTabSz="691157" rtl="0" eaLnBrk="1" fontAlgn="auto" latinLnBrk="0" hangingPunct="1">
                        <a:lnSpc>
                          <a:spcPct val="100000"/>
                        </a:lnSpc>
                        <a:spcBef>
                          <a:spcPts val="0"/>
                        </a:spcBef>
                        <a:spcAft>
                          <a:spcPts val="0"/>
                        </a:spcAft>
                        <a:buClrTx/>
                        <a:buSzTx/>
                        <a:buFontTx/>
                        <a:buNone/>
                        <a:tabLst/>
                        <a:defRPr/>
                      </a:pPr>
                      <a:r>
                        <a:rPr lang="de-DE" sz="1100" b="0" dirty="0"/>
                        <a:t>N = 649</a:t>
                      </a:r>
                    </a:p>
                  </a:txBody>
                  <a:tcPr marR="0" marT="0" marB="0" anchor="ctr">
                    <a:lnL>
                      <a:noFill/>
                    </a:lnL>
                    <a:lnR>
                      <a:noFill/>
                    </a:lnR>
                    <a:lnT w="762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2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184" y="3413900"/>
            <a:ext cx="1069750" cy="60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descr="Strom- und Gaspreis: günstigere Versorgung | Bundesregieru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184" y="2210290"/>
            <a:ext cx="1069614" cy="60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869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6C6E76-B571-4C34-98FB-1D7FF659AD6C}"/>
              </a:ext>
            </a:extLst>
          </p:cNvPr>
          <p:cNvSpPr>
            <a:spLocks noGrp="1"/>
          </p:cNvSpPr>
          <p:nvPr>
            <p:ph type="title"/>
          </p:nvPr>
        </p:nvSpPr>
        <p:spPr>
          <a:xfrm>
            <a:off x="431257" y="864639"/>
            <a:ext cx="8352382" cy="647628"/>
          </a:xfrm>
        </p:spPr>
        <p:txBody>
          <a:bodyPr/>
          <a:lstStyle/>
          <a:p>
            <a:pPr>
              <a:spcAft>
                <a:spcPts val="0"/>
              </a:spcAft>
            </a:pPr>
            <a:r>
              <a:rPr lang="de-DE" sz="2800" dirty="0"/>
              <a:t>Kernaussagen 5. Welle: Entlastungsmaßnahmen</a:t>
            </a:r>
          </a:p>
        </p:txBody>
      </p:sp>
      <p:sp>
        <p:nvSpPr>
          <p:cNvPr id="3" name="Inhaltsplatzhalter 2">
            <a:extLst>
              <a:ext uri="{FF2B5EF4-FFF2-40B4-BE49-F238E27FC236}">
                <a16:creationId xmlns:a16="http://schemas.microsoft.com/office/drawing/2014/main" id="{16960274-B848-4412-AAF4-6E00789D45D5}"/>
              </a:ext>
            </a:extLst>
          </p:cNvPr>
          <p:cNvSpPr>
            <a:spLocks noGrp="1"/>
          </p:cNvSpPr>
          <p:nvPr>
            <p:ph idx="1"/>
          </p:nvPr>
        </p:nvSpPr>
        <p:spPr>
          <a:xfrm>
            <a:off x="281132" y="1441599"/>
            <a:ext cx="8352382" cy="3168426"/>
          </a:xfrm>
        </p:spPr>
        <p:txBody>
          <a:bodyPr/>
          <a:lstStyle/>
          <a:p>
            <a:r>
              <a:rPr lang="de-DE" sz="1600" dirty="0"/>
              <a:t>Die Strom- und Gaspreisbremsen haben einen hohen Bekanntheitsgrad und werden sogar von 47 % der Befragten korrekt erklärt. Die Bekanntheit des „Dezember-Abschlags“ fällt etwas niedriger aus (35 %).</a:t>
            </a:r>
          </a:p>
          <a:p>
            <a:r>
              <a:rPr lang="de-DE" sz="1600" dirty="0"/>
              <a:t>Staatliche Entlastungsmaßnahmen werden insgesamt etwas weniger positiv gesehen als in der </a:t>
            </a:r>
            <a:r>
              <a:rPr lang="de-DE" sz="1600" dirty="0" err="1"/>
              <a:t>Vorwelle</a:t>
            </a:r>
            <a:r>
              <a:rPr lang="de-DE" sz="1600" dirty="0"/>
              <a:t>. Dabei fällt die Bewertung des „Dezember-Abschlags“ etwas besser aus als die Bewertung der Strom- und Gaspreisbremsen. Ein vermuteter Grund dafür ist, dass der „Dezember-Abschlag“ leichter verständlich und die tatsächliche Entlastungshöhe einfacher abschätzbar ist. Auch nachdem Strom- und Gaspreisbremsen in der Praxis bereits teilweise wirken, hat sich hier bisher keine deutliche Veränderung der Bewertung gezeigt. </a:t>
            </a:r>
          </a:p>
          <a:p>
            <a:r>
              <a:rPr lang="de-DE" sz="1600" dirty="0"/>
              <a:t>Jene Befragten, die die Entlastungsmaßnahmen negativ bewerten, sagen vor allem, dass ihnen die Maßnahmen einen zu geringen Umfang haben und oder die Maßnahme das Problem nicht lösen würde. </a:t>
            </a:r>
          </a:p>
          <a:p>
            <a:r>
              <a:rPr lang="de-DE" sz="1600" dirty="0"/>
              <a:t>Nur ein geringer Teil der Befragten erwartet eine deutliche Reduktion ihrer Strom- oder Gasrechnung, rund die Hälfte der Befragten geht von einer leichten Reduktion aus.</a:t>
            </a:r>
          </a:p>
        </p:txBody>
      </p:sp>
      <p:sp>
        <p:nvSpPr>
          <p:cNvPr id="6" name="Foliennummernplatzhalter 5">
            <a:extLst>
              <a:ext uri="{FF2B5EF4-FFF2-40B4-BE49-F238E27FC236}">
                <a16:creationId xmlns:a16="http://schemas.microsoft.com/office/drawing/2014/main" id="{80855C25-C5CA-460E-9546-C274D69567DA}"/>
              </a:ext>
            </a:extLst>
          </p:cNvPr>
          <p:cNvSpPr>
            <a:spLocks noGrp="1"/>
          </p:cNvSpPr>
          <p:nvPr>
            <p:ph type="sldNum" sz="quarter" idx="12"/>
          </p:nvPr>
        </p:nvSpPr>
        <p:spPr>
          <a:xfrm>
            <a:off x="1223367" y="288147"/>
            <a:ext cx="216000" cy="144000"/>
          </a:xfrm>
          <a:prstGeom prst="rect">
            <a:avLst/>
          </a:prstGeom>
        </p:spPr>
        <p:txBody>
          <a:bodyPr vert="horz" wrap="none" lIns="36000" tIns="0" rIns="0" bIns="0" rtlCol="0" anchor="ctr"/>
          <a:lstStyle>
            <a:defPPr>
              <a:defRPr lang="de-DE"/>
            </a:defPPr>
            <a:lvl1pPr marL="0" algn="l" defTabSz="691195" rtl="0" eaLnBrk="1" latinLnBrk="0" hangingPunct="1">
              <a:defRPr sz="800" kern="1200">
                <a:solidFill>
                  <a:schemeClr val="accent3"/>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fld id="{915ABBCB-2658-4656-B2C4-43A1F658563B}" type="slidenum">
              <a:rPr lang="de-DE" smtClean="0"/>
              <a:pPr/>
              <a:t>33</a:t>
            </a:fld>
            <a:endParaRPr lang="de-DE"/>
          </a:p>
        </p:txBody>
      </p:sp>
    </p:spTree>
    <p:extLst>
      <p:ext uri="{BB962C8B-B14F-4D97-AF65-F5344CB8AC3E}">
        <p14:creationId xmlns:p14="http://schemas.microsoft.com/office/powerpoint/2010/main" val="3012637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3"/>
          </p:nvPr>
        </p:nvSpPr>
        <p:spPr>
          <a:xfrm>
            <a:off x="431800" y="863600"/>
            <a:ext cx="3132000" cy="4105275"/>
          </a:xfrm>
        </p:spPr>
        <p:txBody>
          <a:bodyPr/>
          <a:lstStyle/>
          <a:p>
            <a:endParaRPr lang="de-DE" sz="3200" dirty="0"/>
          </a:p>
          <a:p>
            <a:r>
              <a:rPr lang="de-DE" sz="3200" dirty="0"/>
              <a:t>Ableitungen auf Basis des Marktmonitors</a:t>
            </a:r>
          </a:p>
        </p:txBody>
      </p:sp>
      <p:pic>
        <p:nvPicPr>
          <p:cNvPr id="4" name="Grafik 3">
            <a:extLst>
              <a:ext uri="{FF2B5EF4-FFF2-40B4-BE49-F238E27FC236}">
                <a16:creationId xmlns:a16="http://schemas.microsoft.com/office/drawing/2014/main" id="{F6FFA96D-5E52-D72F-B1D2-E99FBA620156}"/>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6318765" y="2504002"/>
            <a:ext cx="2464873" cy="2464873"/>
          </a:xfrm>
          <a:prstGeom prst="rect">
            <a:avLst/>
          </a:prstGeom>
        </p:spPr>
      </p:pic>
      <p:pic>
        <p:nvPicPr>
          <p:cNvPr id="10" name="Grafik 9">
            <a:extLst>
              <a:ext uri="{FF2B5EF4-FFF2-40B4-BE49-F238E27FC236}">
                <a16:creationId xmlns:a16="http://schemas.microsoft.com/office/drawing/2014/main" id="{B5BD84F6-6B40-31A1-0A13-B738BE153D33}"/>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4251706" y="863600"/>
            <a:ext cx="2464873" cy="2464873"/>
          </a:xfrm>
          <a:prstGeom prst="rect">
            <a:avLst/>
          </a:prstGeom>
        </p:spPr>
      </p:pic>
    </p:spTree>
    <p:extLst>
      <p:ext uri="{BB962C8B-B14F-4D97-AF65-F5344CB8AC3E}">
        <p14:creationId xmlns:p14="http://schemas.microsoft.com/office/powerpoint/2010/main" val="919227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D0E633-65F5-3130-6494-9A526E6537C7}"/>
              </a:ext>
            </a:extLst>
          </p:cNvPr>
          <p:cNvSpPr>
            <a:spLocks noGrp="1"/>
          </p:cNvSpPr>
          <p:nvPr>
            <p:ph type="title"/>
          </p:nvPr>
        </p:nvSpPr>
        <p:spPr>
          <a:xfrm>
            <a:off x="431257" y="864639"/>
            <a:ext cx="8352382" cy="647628"/>
          </a:xfrm>
        </p:spPr>
        <p:txBody>
          <a:bodyPr/>
          <a:lstStyle/>
          <a:p>
            <a:r>
              <a:rPr lang="de-DE" dirty="0"/>
              <a:t>Ableitungen auf Basis des Marktmonitors (I/II) –</a:t>
            </a:r>
            <a:br>
              <a:rPr lang="de-DE" dirty="0"/>
            </a:br>
            <a:r>
              <a:rPr lang="de-DE" dirty="0"/>
              <a:t>individuell zu prüfen und unternehmensspezifisch umsetzen</a:t>
            </a:r>
          </a:p>
        </p:txBody>
      </p:sp>
      <p:sp>
        <p:nvSpPr>
          <p:cNvPr id="3" name="Inhaltsplatzhalter 2">
            <a:extLst>
              <a:ext uri="{FF2B5EF4-FFF2-40B4-BE49-F238E27FC236}">
                <a16:creationId xmlns:a16="http://schemas.microsoft.com/office/drawing/2014/main" id="{204B6FF4-4795-CC13-246F-99A36F3D5475}"/>
              </a:ext>
            </a:extLst>
          </p:cNvPr>
          <p:cNvSpPr>
            <a:spLocks noGrp="1"/>
          </p:cNvSpPr>
          <p:nvPr>
            <p:ph idx="1"/>
          </p:nvPr>
        </p:nvSpPr>
        <p:spPr/>
        <p:txBody>
          <a:bodyPr/>
          <a:lstStyle/>
          <a:p>
            <a:r>
              <a:rPr lang="de-DE" sz="1600" b="1" i="0" u="none" strike="noStrike" baseline="0" dirty="0">
                <a:solidFill>
                  <a:srgbClr val="000000"/>
                </a:solidFill>
                <a:latin typeface="Calibri" panose="020F0502020204030204" pitchFamily="34" charset="0"/>
              </a:rPr>
              <a:t>Kundenseitige Kommunikation aufrechterhalten </a:t>
            </a:r>
            <a:endParaRPr lang="de-DE" sz="1600" b="0" i="0" u="none" strike="noStrike" baseline="0" dirty="0">
              <a:solidFill>
                <a:srgbClr val="000000"/>
              </a:solidFill>
              <a:latin typeface="Calibri" panose="020F0502020204030204" pitchFamily="34" charset="0"/>
            </a:endParaRPr>
          </a:p>
          <a:p>
            <a:pPr lvl="1"/>
            <a:r>
              <a:rPr lang="de-DE" sz="1600" b="0" i="0" u="none" strike="noStrike" baseline="0" dirty="0">
                <a:solidFill>
                  <a:srgbClr val="000000"/>
                </a:solidFill>
                <a:latin typeface="Calibri" panose="020F0502020204030204" pitchFamily="34" charset="0"/>
              </a:rPr>
              <a:t>Das </a:t>
            </a:r>
            <a:r>
              <a:rPr lang="de-DE" sz="1600" b="0" i="0" u="none" strike="noStrike" baseline="0" dirty="0" err="1">
                <a:solidFill>
                  <a:srgbClr val="000000"/>
                </a:solidFill>
                <a:latin typeface="Calibri" panose="020F0502020204030204" pitchFamily="34" charset="0"/>
              </a:rPr>
              <a:t>Themeninvolvement</a:t>
            </a:r>
            <a:r>
              <a:rPr lang="de-DE" sz="1600" b="0" i="0" u="none" strike="noStrike" baseline="0" dirty="0">
                <a:solidFill>
                  <a:srgbClr val="000000"/>
                </a:solidFill>
                <a:latin typeface="Calibri" panose="020F0502020204030204" pitchFamily="34" charset="0"/>
              </a:rPr>
              <a:t> zum Thema Energie ist weiterhin sehr hoch und die Menschen sind sehr zugänglich für Informationen bzw. suchen aktiv danach</a:t>
            </a:r>
          </a:p>
          <a:p>
            <a:pPr lvl="1"/>
            <a:r>
              <a:rPr lang="de-DE" sz="1600" b="0" i="0" u="none" strike="noStrike" baseline="0" dirty="0">
                <a:solidFill>
                  <a:srgbClr val="000000"/>
                </a:solidFill>
                <a:latin typeface="Calibri" panose="020F0502020204030204" pitchFamily="34" charset="0"/>
              </a:rPr>
              <a:t>Kommunikation mit den Kunden und der Öffentlichkeit aktiv besetzen, sachlich und transparent informieren und damit zur Meinungsbildung beitragen</a:t>
            </a:r>
          </a:p>
          <a:p>
            <a:pPr lvl="1"/>
            <a:r>
              <a:rPr lang="de-DE" sz="1600" dirty="0">
                <a:effectLst/>
                <a:latin typeface="Calibri" panose="020F0502020204030204" pitchFamily="34" charset="0"/>
                <a:ea typeface="Calibri" panose="020F0502020204030204" pitchFamily="34" charset="0"/>
              </a:rPr>
              <a:t>Intensivierung aktiver Kundenbindungsmaßnahmen im Bestand, z. B. Treuetarife</a:t>
            </a:r>
          </a:p>
          <a:p>
            <a:r>
              <a:rPr lang="de-DE" sz="1600" b="1" i="0" u="none" strike="noStrike" baseline="0" dirty="0">
                <a:solidFill>
                  <a:srgbClr val="000000"/>
                </a:solidFill>
                <a:latin typeface="Calibri" panose="020F0502020204030204" pitchFamily="34" charset="0"/>
              </a:rPr>
              <a:t>Fokusthemen in der Kommunikation </a:t>
            </a:r>
            <a:endParaRPr lang="de-DE" sz="1600" b="0" i="0" u="none" strike="noStrike" baseline="0" dirty="0">
              <a:solidFill>
                <a:srgbClr val="000000"/>
              </a:solidFill>
              <a:latin typeface="Calibri" panose="020F0502020204030204" pitchFamily="34" charset="0"/>
            </a:endParaRPr>
          </a:p>
          <a:p>
            <a:pPr lvl="1"/>
            <a:r>
              <a:rPr lang="de-DE" sz="1600" b="0" i="0" u="none" strike="noStrike" baseline="0" dirty="0">
                <a:solidFill>
                  <a:srgbClr val="000000"/>
                </a:solidFill>
                <a:latin typeface="Calibri" panose="020F0502020204030204" pitchFamily="34" charset="0"/>
              </a:rPr>
              <a:t>Hohe Verunsicherung bei den Kunden ernst nehmen</a:t>
            </a:r>
          </a:p>
          <a:p>
            <a:pPr lvl="1"/>
            <a:r>
              <a:rPr lang="de-DE" sz="1600" b="0" i="0" u="none" strike="noStrike" baseline="0" dirty="0">
                <a:solidFill>
                  <a:srgbClr val="000000"/>
                </a:solidFill>
                <a:latin typeface="Calibri" panose="020F0502020204030204" pitchFamily="34" charset="0"/>
              </a:rPr>
              <a:t>Positionierung als Partner und möglichst positive Signale senden, z. B. Versorgungssicherheit, Preisstabilität oder Preiserhöhung unter Marktlevel, staatliche Soforthilfe und Entlastung, Auswegmöglichkeiten etc.</a:t>
            </a:r>
          </a:p>
          <a:p>
            <a:pPr lvl="1"/>
            <a:endParaRPr lang="de-DE" sz="1600" b="0" i="0" u="none" strike="noStrike" baseline="0" dirty="0">
              <a:solidFill>
                <a:srgbClr val="000000"/>
              </a:solidFill>
              <a:latin typeface="Calibri" panose="020F0502020204030204" pitchFamily="34" charset="0"/>
            </a:endParaRPr>
          </a:p>
          <a:p>
            <a:endParaRPr lang="de-DE" sz="1600" dirty="0"/>
          </a:p>
        </p:txBody>
      </p:sp>
    </p:spTree>
    <p:extLst>
      <p:ext uri="{BB962C8B-B14F-4D97-AF65-F5344CB8AC3E}">
        <p14:creationId xmlns:p14="http://schemas.microsoft.com/office/powerpoint/2010/main" val="3127347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D0E633-65F5-3130-6494-9A526E6537C7}"/>
              </a:ext>
            </a:extLst>
          </p:cNvPr>
          <p:cNvSpPr>
            <a:spLocks noGrp="1"/>
          </p:cNvSpPr>
          <p:nvPr>
            <p:ph type="title"/>
          </p:nvPr>
        </p:nvSpPr>
        <p:spPr>
          <a:xfrm>
            <a:off x="431528" y="861590"/>
            <a:ext cx="8352382" cy="647628"/>
          </a:xfrm>
        </p:spPr>
        <p:txBody>
          <a:bodyPr/>
          <a:lstStyle/>
          <a:p>
            <a:r>
              <a:rPr lang="de-DE" dirty="0"/>
              <a:t>Ableitungen auf Basis des Marktmonitors (II/II) –</a:t>
            </a:r>
            <a:br>
              <a:rPr lang="de-DE" dirty="0"/>
            </a:br>
            <a:r>
              <a:rPr lang="de-DE" dirty="0"/>
              <a:t>individuell zu prüfen und unternehmensspezifisch umsetzen</a:t>
            </a:r>
          </a:p>
        </p:txBody>
      </p:sp>
      <p:sp>
        <p:nvSpPr>
          <p:cNvPr id="3" name="Inhaltsplatzhalter 2">
            <a:extLst>
              <a:ext uri="{FF2B5EF4-FFF2-40B4-BE49-F238E27FC236}">
                <a16:creationId xmlns:a16="http://schemas.microsoft.com/office/drawing/2014/main" id="{204B6FF4-4795-CC13-246F-99A36F3D5475}"/>
              </a:ext>
            </a:extLst>
          </p:cNvPr>
          <p:cNvSpPr>
            <a:spLocks noGrp="1"/>
          </p:cNvSpPr>
          <p:nvPr>
            <p:ph idx="1"/>
          </p:nvPr>
        </p:nvSpPr>
        <p:spPr>
          <a:xfrm>
            <a:off x="431257" y="1727971"/>
            <a:ext cx="8645836" cy="3168426"/>
          </a:xfrm>
        </p:spPr>
        <p:txBody>
          <a:bodyPr/>
          <a:lstStyle/>
          <a:p>
            <a:pPr>
              <a:lnSpc>
                <a:spcPct val="100000"/>
              </a:lnSpc>
              <a:spcBef>
                <a:spcPts val="0"/>
              </a:spcBef>
            </a:pPr>
            <a:r>
              <a:rPr lang="de-DE" sz="1600" b="1" i="0" u="none" strike="noStrike" baseline="0" dirty="0">
                <a:solidFill>
                  <a:srgbClr val="000000"/>
                </a:solidFill>
                <a:latin typeface="Calibri" panose="020F0502020204030204" pitchFamily="34" charset="0"/>
              </a:rPr>
              <a:t>Partnerschaftliche Beziehung betonen</a:t>
            </a:r>
            <a:endParaRPr lang="de-DE" sz="1600" b="0" i="0" u="none" strike="noStrike" baseline="0" dirty="0">
              <a:solidFill>
                <a:srgbClr val="000000"/>
              </a:solidFill>
              <a:latin typeface="Calibri" panose="020F0502020204030204" pitchFamily="34" charset="0"/>
            </a:endParaRPr>
          </a:p>
          <a:p>
            <a:pPr lvl="1"/>
            <a:r>
              <a:rPr lang="de-DE" sz="1600" b="0" i="0" u="none" strike="noStrike" baseline="0" dirty="0">
                <a:solidFill>
                  <a:srgbClr val="000000"/>
                </a:solidFill>
                <a:latin typeface="Calibri" panose="020F0502020204030204" pitchFamily="34" charset="0"/>
              </a:rPr>
              <a:t>Hervorhebung einer partnerschaftlichen Geschäftsbeziehung: </a:t>
            </a:r>
            <a:r>
              <a:rPr lang="de-DE" sz="1600" dirty="0">
                <a:effectLst/>
                <a:latin typeface="Calibri" panose="020F0502020204030204" pitchFamily="34" charset="0"/>
                <a:ea typeface="Calibri" panose="020F0502020204030204" pitchFamily="34" charset="0"/>
              </a:rPr>
              <a:t>Positionierung als Partner im Bereich Heizung bei gleichzeitigem Aufzeigen von technologienahen Zukunftspfaden</a:t>
            </a:r>
          </a:p>
          <a:p>
            <a:pPr>
              <a:lnSpc>
                <a:spcPct val="100000"/>
              </a:lnSpc>
              <a:spcBef>
                <a:spcPts val="0"/>
              </a:spcBef>
            </a:pPr>
            <a:r>
              <a:rPr lang="de-DE" sz="1600" b="1" i="0" u="none" strike="noStrike" baseline="0" dirty="0">
                <a:solidFill>
                  <a:srgbClr val="000000"/>
                </a:solidFill>
                <a:latin typeface="Calibri" panose="020F0502020204030204" pitchFamily="34" charset="0"/>
              </a:rPr>
              <a:t>Preisanpassungen extern attribuieren und erläutern</a:t>
            </a:r>
            <a:endParaRPr lang="de-DE" sz="1600" b="0" i="0" u="none" strike="noStrike" baseline="0" dirty="0">
              <a:solidFill>
                <a:srgbClr val="000000"/>
              </a:solidFill>
              <a:latin typeface="Calibri" panose="020F0502020204030204" pitchFamily="34" charset="0"/>
            </a:endParaRPr>
          </a:p>
          <a:p>
            <a:pPr lvl="1">
              <a:lnSpc>
                <a:spcPct val="100000"/>
              </a:lnSpc>
              <a:spcBef>
                <a:spcPts val="0"/>
              </a:spcBef>
            </a:pPr>
            <a:r>
              <a:rPr lang="de-DE" sz="1600" dirty="0">
                <a:latin typeface="Calibri" panose="020F0502020204030204" pitchFamily="34" charset="0"/>
                <a:ea typeface="Calibri" panose="020F0502020204030204" pitchFamily="34" charset="0"/>
              </a:rPr>
              <a:t>aktive Preiskommunikation, mögliche Preissenkungen breitflächig kommunizieren</a:t>
            </a:r>
          </a:p>
          <a:p>
            <a:pPr lvl="1">
              <a:lnSpc>
                <a:spcPct val="100000"/>
              </a:lnSpc>
              <a:spcBef>
                <a:spcPts val="0"/>
              </a:spcBef>
            </a:pPr>
            <a:r>
              <a:rPr lang="de-DE" sz="1600" b="0" i="0" u="none" strike="noStrike" baseline="0" dirty="0">
                <a:solidFill>
                  <a:srgbClr val="000000"/>
                </a:solidFill>
                <a:latin typeface="Calibri" panose="020F0502020204030204" pitchFamily="34" charset="0"/>
              </a:rPr>
              <a:t>Preiserhöhungen mit externen Faktoren begründen; Bestätigung der aktuell vorherrschenden Wahrnehmung, dass steigende Preise vor allem durch die geopolitischen Entwicklungen und die Entwicklung der Weltmarktpreise bedingt sind</a:t>
            </a:r>
          </a:p>
          <a:p>
            <a:pPr>
              <a:lnSpc>
                <a:spcPct val="100000"/>
              </a:lnSpc>
              <a:spcBef>
                <a:spcPts val="0"/>
              </a:spcBef>
            </a:pPr>
            <a:r>
              <a:rPr lang="de-DE" sz="1600" b="1" i="0" u="none" strike="noStrike" baseline="0" dirty="0">
                <a:solidFill>
                  <a:srgbClr val="000000"/>
                </a:solidFill>
                <a:latin typeface="Calibri" panose="020F0502020204030204" pitchFamily="34" charset="0"/>
              </a:rPr>
              <a:t>Auswege aufzeigen, ohne belehrend zu wirken </a:t>
            </a:r>
            <a:endParaRPr lang="de-DE" sz="1600" b="0" i="0" u="none" strike="noStrike" baseline="0" dirty="0">
              <a:solidFill>
                <a:srgbClr val="000000"/>
              </a:solidFill>
              <a:latin typeface="Calibri" panose="020F0502020204030204" pitchFamily="34" charset="0"/>
            </a:endParaRPr>
          </a:p>
          <a:p>
            <a:pPr lvl="1">
              <a:lnSpc>
                <a:spcPct val="100000"/>
              </a:lnSpc>
              <a:spcBef>
                <a:spcPts val="0"/>
              </a:spcBef>
            </a:pPr>
            <a:r>
              <a:rPr lang="de-DE" sz="1600" b="0" i="0" u="none" strike="noStrike" baseline="0" dirty="0">
                <a:solidFill>
                  <a:srgbClr val="000000"/>
                </a:solidFill>
                <a:latin typeface="Calibri" panose="020F0502020204030204" pitchFamily="34" charset="0"/>
              </a:rPr>
              <a:t>z. B. Energieeffizienzmaßnahmen / Beratung, Autarkieangebote (z. B. PV / Speicher), Abschlagserhöhung, grüne Gase / Wasserstoff (auch wenn das Zukunftsthemen sind), günstigere Online-Tarife (sofern verfügbar) etc.</a:t>
            </a:r>
          </a:p>
          <a:p>
            <a:endParaRPr lang="de-DE" sz="16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29353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7B486428-51D8-4149-8C54-EBAD5C22D8A9}"/>
              </a:ext>
            </a:extLst>
          </p:cNvPr>
          <p:cNvSpPr>
            <a:spLocks noGrp="1"/>
          </p:cNvSpPr>
          <p:nvPr>
            <p:ph type="body" sz="quarter" idx="16"/>
          </p:nvPr>
        </p:nvSpPr>
        <p:spPr/>
        <p:txBody>
          <a:bodyPr/>
          <a:lstStyle/>
          <a:p>
            <a:r>
              <a:rPr lang="de-DE" dirty="0"/>
              <a:t>Christian Bantle</a:t>
            </a:r>
          </a:p>
          <a:p>
            <a:r>
              <a:rPr lang="de-DE" dirty="0"/>
              <a:t>Abteilung Volkswirtschaft</a:t>
            </a:r>
          </a:p>
        </p:txBody>
      </p:sp>
      <p:sp>
        <p:nvSpPr>
          <p:cNvPr id="10" name="Textplatzhalter 9">
            <a:extLst>
              <a:ext uri="{FF2B5EF4-FFF2-40B4-BE49-F238E27FC236}">
                <a16:creationId xmlns:a16="http://schemas.microsoft.com/office/drawing/2014/main" id="{F12B3FA7-22C9-4958-A4DB-4F862F275ADC}"/>
              </a:ext>
            </a:extLst>
          </p:cNvPr>
          <p:cNvSpPr>
            <a:spLocks noGrp="1"/>
          </p:cNvSpPr>
          <p:nvPr>
            <p:ph type="body" sz="quarter" idx="17"/>
          </p:nvPr>
        </p:nvSpPr>
        <p:spPr>
          <a:xfrm>
            <a:off x="404915" y="3201497"/>
            <a:ext cx="3096000" cy="216000"/>
          </a:xfrm>
        </p:spPr>
        <p:txBody>
          <a:bodyPr/>
          <a:lstStyle/>
          <a:p>
            <a:r>
              <a:rPr lang="de-DE" dirty="0"/>
              <a:t>christian.bantle@bdew.de</a:t>
            </a:r>
          </a:p>
        </p:txBody>
      </p:sp>
      <p:sp>
        <p:nvSpPr>
          <p:cNvPr id="11" name="Textplatzhalter 10">
            <a:extLst>
              <a:ext uri="{FF2B5EF4-FFF2-40B4-BE49-F238E27FC236}">
                <a16:creationId xmlns:a16="http://schemas.microsoft.com/office/drawing/2014/main" id="{4DE04BCA-75D2-4632-B6D1-F0C9B389EFD1}"/>
              </a:ext>
            </a:extLst>
          </p:cNvPr>
          <p:cNvSpPr>
            <a:spLocks noGrp="1"/>
          </p:cNvSpPr>
          <p:nvPr>
            <p:ph type="body" sz="quarter" idx="18"/>
          </p:nvPr>
        </p:nvSpPr>
        <p:spPr/>
        <p:txBody>
          <a:bodyPr/>
          <a:lstStyle/>
          <a:p>
            <a:r>
              <a:rPr lang="de-DE" dirty="0"/>
              <a:t>Livia Beier</a:t>
            </a:r>
          </a:p>
          <a:p>
            <a:r>
              <a:rPr lang="de-DE" dirty="0"/>
              <a:t>Abteilung Transformation der Gaswirtschaft, klimaneutrale Gase und Versorgungssicherheit</a:t>
            </a:r>
          </a:p>
        </p:txBody>
      </p:sp>
      <p:sp>
        <p:nvSpPr>
          <p:cNvPr id="13" name="Textplatzhalter 12">
            <a:extLst>
              <a:ext uri="{FF2B5EF4-FFF2-40B4-BE49-F238E27FC236}">
                <a16:creationId xmlns:a16="http://schemas.microsoft.com/office/drawing/2014/main" id="{1255CDA6-1BE4-4C88-8FDB-B44C9EE79FA6}"/>
              </a:ext>
            </a:extLst>
          </p:cNvPr>
          <p:cNvSpPr>
            <a:spLocks noGrp="1"/>
          </p:cNvSpPr>
          <p:nvPr>
            <p:ph type="body" sz="quarter" idx="20"/>
          </p:nvPr>
        </p:nvSpPr>
        <p:spPr>
          <a:xfrm>
            <a:off x="3815631" y="3201497"/>
            <a:ext cx="3096000" cy="216000"/>
          </a:xfrm>
        </p:spPr>
        <p:txBody>
          <a:bodyPr/>
          <a:lstStyle/>
          <a:p>
            <a:r>
              <a:rPr lang="de-DE" dirty="0"/>
              <a:t>livia.beier@bdew.de</a:t>
            </a:r>
          </a:p>
        </p:txBody>
      </p:sp>
      <p:sp>
        <p:nvSpPr>
          <p:cNvPr id="14" name="Textplatzhalter 13">
            <a:extLst>
              <a:ext uri="{FF2B5EF4-FFF2-40B4-BE49-F238E27FC236}">
                <a16:creationId xmlns:a16="http://schemas.microsoft.com/office/drawing/2014/main" id="{4AE67B29-9A6E-4055-B638-A0A0D37FB76F}"/>
              </a:ext>
            </a:extLst>
          </p:cNvPr>
          <p:cNvSpPr>
            <a:spLocks noGrp="1"/>
          </p:cNvSpPr>
          <p:nvPr>
            <p:ph type="body" sz="quarter" idx="21"/>
          </p:nvPr>
        </p:nvSpPr>
        <p:spPr/>
        <p:txBody>
          <a:bodyPr/>
          <a:lstStyle/>
          <a:p>
            <a:r>
              <a:rPr lang="de-DE" dirty="0"/>
              <a:t>1254</a:t>
            </a:r>
          </a:p>
        </p:txBody>
      </p:sp>
      <p:sp>
        <p:nvSpPr>
          <p:cNvPr id="7" name="Textplatzhalter 6">
            <a:extLst>
              <a:ext uri="{FF2B5EF4-FFF2-40B4-BE49-F238E27FC236}">
                <a16:creationId xmlns:a16="http://schemas.microsoft.com/office/drawing/2014/main" id="{51C14265-DB46-4DC3-BA0D-6BDBAA7BFFB8}"/>
              </a:ext>
            </a:extLst>
          </p:cNvPr>
          <p:cNvSpPr>
            <a:spLocks noGrp="1"/>
          </p:cNvSpPr>
          <p:nvPr>
            <p:ph type="body" sz="quarter" idx="13"/>
          </p:nvPr>
        </p:nvSpPr>
        <p:spPr/>
        <p:txBody>
          <a:bodyPr/>
          <a:lstStyle/>
          <a:p>
            <a:r>
              <a:rPr lang="de-DE" dirty="0"/>
              <a:t>1611</a:t>
            </a:r>
          </a:p>
        </p:txBody>
      </p:sp>
    </p:spTree>
    <p:extLst>
      <p:ext uri="{BB962C8B-B14F-4D97-AF65-F5344CB8AC3E}">
        <p14:creationId xmlns:p14="http://schemas.microsoft.com/office/powerpoint/2010/main" val="294953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
          <p:cNvSpPr>
            <a:spLocks noChangeAspect="1" noEditPoints="1"/>
          </p:cNvSpPr>
          <p:nvPr/>
        </p:nvSpPr>
        <p:spPr bwMode="auto">
          <a:xfrm>
            <a:off x="6950185" y="2222757"/>
            <a:ext cx="1746000" cy="1746000"/>
          </a:xfrm>
          <a:custGeom>
            <a:avLst/>
            <a:gdLst>
              <a:gd name="T0" fmla="*/ 960 w 1920"/>
              <a:gd name="T1" fmla="*/ 0 h 1920"/>
              <a:gd name="T2" fmla="*/ 564 w 1920"/>
              <a:gd name="T3" fmla="*/ 85 h 1920"/>
              <a:gd name="T4" fmla="*/ 548 w 1920"/>
              <a:gd name="T5" fmla="*/ 129 h 1920"/>
              <a:gd name="T6" fmla="*/ 606 w 1920"/>
              <a:gd name="T7" fmla="*/ 243 h 1920"/>
              <a:gd name="T8" fmla="*/ 647 w 1920"/>
              <a:gd name="T9" fmla="*/ 258 h 1920"/>
              <a:gd name="T10" fmla="*/ 960 w 1920"/>
              <a:gd name="T11" fmla="*/ 192 h 1920"/>
              <a:gd name="T12" fmla="*/ 1728 w 1920"/>
              <a:gd name="T13" fmla="*/ 960 h 1920"/>
              <a:gd name="T14" fmla="*/ 1596 w 1920"/>
              <a:gd name="T15" fmla="*/ 1390 h 1920"/>
              <a:gd name="T16" fmla="*/ 1495 w 1920"/>
              <a:gd name="T17" fmla="*/ 1289 h 1920"/>
              <a:gd name="T18" fmla="*/ 1468 w 1920"/>
              <a:gd name="T19" fmla="*/ 1280 h 1920"/>
              <a:gd name="T20" fmla="*/ 1440 w 1920"/>
              <a:gd name="T21" fmla="*/ 1312 h 1920"/>
              <a:gd name="T22" fmla="*/ 1440 w 1920"/>
              <a:gd name="T23" fmla="*/ 1664 h 1920"/>
              <a:gd name="T24" fmla="*/ 1472 w 1920"/>
              <a:gd name="T25" fmla="*/ 1696 h 1920"/>
              <a:gd name="T26" fmla="*/ 1824 w 1920"/>
              <a:gd name="T27" fmla="*/ 1696 h 1920"/>
              <a:gd name="T28" fmla="*/ 1847 w 1920"/>
              <a:gd name="T29" fmla="*/ 1641 h 1920"/>
              <a:gd name="T30" fmla="*/ 1733 w 1920"/>
              <a:gd name="T31" fmla="*/ 1528 h 1920"/>
              <a:gd name="T32" fmla="*/ 1920 w 1920"/>
              <a:gd name="T33" fmla="*/ 960 h 1920"/>
              <a:gd name="T34" fmla="*/ 960 w 1920"/>
              <a:gd name="T35" fmla="*/ 0 h 1920"/>
              <a:gd name="T36" fmla="*/ 96 w 1920"/>
              <a:gd name="T37" fmla="*/ 224 h 1920"/>
              <a:gd name="T38" fmla="*/ 73 w 1920"/>
              <a:gd name="T39" fmla="*/ 279 h 1920"/>
              <a:gd name="T40" fmla="*/ 187 w 1920"/>
              <a:gd name="T41" fmla="*/ 392 h 1920"/>
              <a:gd name="T42" fmla="*/ 0 w 1920"/>
              <a:gd name="T43" fmla="*/ 960 h 1920"/>
              <a:gd name="T44" fmla="*/ 960 w 1920"/>
              <a:gd name="T45" fmla="*/ 1920 h 1920"/>
              <a:gd name="T46" fmla="*/ 1356 w 1920"/>
              <a:gd name="T47" fmla="*/ 1835 h 1920"/>
              <a:gd name="T48" fmla="*/ 1372 w 1920"/>
              <a:gd name="T49" fmla="*/ 1791 h 1920"/>
              <a:gd name="T50" fmla="*/ 1314 w 1920"/>
              <a:gd name="T51" fmla="*/ 1676 h 1920"/>
              <a:gd name="T52" fmla="*/ 1273 w 1920"/>
              <a:gd name="T53" fmla="*/ 1662 h 1920"/>
              <a:gd name="T54" fmla="*/ 960 w 1920"/>
              <a:gd name="T55" fmla="*/ 1728 h 1920"/>
              <a:gd name="T56" fmla="*/ 192 w 1920"/>
              <a:gd name="T57" fmla="*/ 960 h 1920"/>
              <a:gd name="T58" fmla="*/ 324 w 1920"/>
              <a:gd name="T59" fmla="*/ 530 h 1920"/>
              <a:gd name="T60" fmla="*/ 426 w 1920"/>
              <a:gd name="T61" fmla="*/ 631 h 1920"/>
              <a:gd name="T62" fmla="*/ 480 w 1920"/>
              <a:gd name="T63" fmla="*/ 608 h 1920"/>
              <a:gd name="T64" fmla="*/ 480 w 1920"/>
              <a:gd name="T65" fmla="*/ 256 h 1920"/>
              <a:gd name="T66" fmla="*/ 448 w 1920"/>
              <a:gd name="T67" fmla="*/ 224 h 1920"/>
              <a:gd name="T68" fmla="*/ 96 w 1920"/>
              <a:gd name="T69" fmla="*/ 224 h 1920"/>
              <a:gd name="T70" fmla="*/ 1022 w 1920"/>
              <a:gd name="T71" fmla="*/ 416 h 1920"/>
              <a:gd name="T72" fmla="*/ 997 w 1920"/>
              <a:gd name="T73" fmla="*/ 431 h 1920"/>
              <a:gd name="T74" fmla="*/ 613 w 1920"/>
              <a:gd name="T75" fmla="*/ 1039 h 1920"/>
              <a:gd name="T76" fmla="*/ 640 w 1920"/>
              <a:gd name="T77" fmla="*/ 1088 h 1920"/>
              <a:gd name="T78" fmla="*/ 893 w 1920"/>
              <a:gd name="T79" fmla="*/ 1088 h 1920"/>
              <a:gd name="T80" fmla="*/ 864 w 1920"/>
              <a:gd name="T81" fmla="*/ 1470 h 1920"/>
              <a:gd name="T82" fmla="*/ 923 w 1920"/>
              <a:gd name="T83" fmla="*/ 1489 h 1920"/>
              <a:gd name="T84" fmla="*/ 1307 w 1920"/>
              <a:gd name="T85" fmla="*/ 881 h 1920"/>
              <a:gd name="T86" fmla="*/ 1280 w 1920"/>
              <a:gd name="T87" fmla="*/ 832 h 1920"/>
              <a:gd name="T88" fmla="*/ 1026 w 1920"/>
              <a:gd name="T89" fmla="*/ 832 h 1920"/>
              <a:gd name="T90" fmla="*/ 1056 w 1920"/>
              <a:gd name="T91" fmla="*/ 450 h 1920"/>
              <a:gd name="T92" fmla="*/ 1022 w 1920"/>
              <a:gd name="T93" fmla="*/ 416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0" h="1920">
                <a:moveTo>
                  <a:pt x="960" y="0"/>
                </a:moveTo>
                <a:cubicBezTo>
                  <a:pt x="819" y="0"/>
                  <a:pt x="685" y="30"/>
                  <a:pt x="564" y="85"/>
                </a:cubicBezTo>
                <a:cubicBezTo>
                  <a:pt x="547" y="93"/>
                  <a:pt x="540" y="113"/>
                  <a:pt x="548" y="129"/>
                </a:cubicBezTo>
                <a:cubicBezTo>
                  <a:pt x="606" y="243"/>
                  <a:pt x="606" y="243"/>
                  <a:pt x="606" y="243"/>
                </a:cubicBezTo>
                <a:cubicBezTo>
                  <a:pt x="613" y="259"/>
                  <a:pt x="632" y="265"/>
                  <a:pt x="647" y="258"/>
                </a:cubicBezTo>
                <a:cubicBezTo>
                  <a:pt x="743" y="216"/>
                  <a:pt x="849" y="192"/>
                  <a:pt x="960" y="192"/>
                </a:cubicBezTo>
                <a:cubicBezTo>
                  <a:pt x="1385" y="192"/>
                  <a:pt x="1728" y="535"/>
                  <a:pt x="1728" y="960"/>
                </a:cubicBezTo>
                <a:cubicBezTo>
                  <a:pt x="1728" y="1120"/>
                  <a:pt x="1679" y="1267"/>
                  <a:pt x="1596" y="1390"/>
                </a:cubicBezTo>
                <a:cubicBezTo>
                  <a:pt x="1495" y="1289"/>
                  <a:pt x="1495" y="1289"/>
                  <a:pt x="1495" y="1289"/>
                </a:cubicBezTo>
                <a:cubicBezTo>
                  <a:pt x="1488" y="1282"/>
                  <a:pt x="1478" y="1279"/>
                  <a:pt x="1468" y="1280"/>
                </a:cubicBezTo>
                <a:cubicBezTo>
                  <a:pt x="1452" y="1282"/>
                  <a:pt x="1440" y="1296"/>
                  <a:pt x="1440" y="1312"/>
                </a:cubicBezTo>
                <a:cubicBezTo>
                  <a:pt x="1440" y="1664"/>
                  <a:pt x="1440" y="1664"/>
                  <a:pt x="1440" y="1664"/>
                </a:cubicBezTo>
                <a:cubicBezTo>
                  <a:pt x="1440" y="1682"/>
                  <a:pt x="1454" y="1696"/>
                  <a:pt x="1472" y="1696"/>
                </a:cubicBezTo>
                <a:cubicBezTo>
                  <a:pt x="1824" y="1696"/>
                  <a:pt x="1824" y="1696"/>
                  <a:pt x="1824" y="1696"/>
                </a:cubicBezTo>
                <a:cubicBezTo>
                  <a:pt x="1853" y="1696"/>
                  <a:pt x="1867" y="1661"/>
                  <a:pt x="1847" y="1641"/>
                </a:cubicBezTo>
                <a:cubicBezTo>
                  <a:pt x="1733" y="1528"/>
                  <a:pt x="1733" y="1528"/>
                  <a:pt x="1733" y="1528"/>
                </a:cubicBezTo>
                <a:cubicBezTo>
                  <a:pt x="1850" y="1369"/>
                  <a:pt x="1920" y="1173"/>
                  <a:pt x="1920" y="960"/>
                </a:cubicBezTo>
                <a:cubicBezTo>
                  <a:pt x="1920" y="430"/>
                  <a:pt x="1490" y="0"/>
                  <a:pt x="960" y="0"/>
                </a:cubicBezTo>
                <a:close/>
                <a:moveTo>
                  <a:pt x="96" y="224"/>
                </a:moveTo>
                <a:cubicBezTo>
                  <a:pt x="67" y="224"/>
                  <a:pt x="53" y="258"/>
                  <a:pt x="73" y="279"/>
                </a:cubicBezTo>
                <a:cubicBezTo>
                  <a:pt x="187" y="392"/>
                  <a:pt x="187" y="392"/>
                  <a:pt x="187" y="392"/>
                </a:cubicBezTo>
                <a:cubicBezTo>
                  <a:pt x="70" y="551"/>
                  <a:pt x="0" y="747"/>
                  <a:pt x="0" y="960"/>
                </a:cubicBezTo>
                <a:cubicBezTo>
                  <a:pt x="0" y="1490"/>
                  <a:pt x="430" y="1920"/>
                  <a:pt x="960" y="1920"/>
                </a:cubicBezTo>
                <a:cubicBezTo>
                  <a:pt x="1101" y="1920"/>
                  <a:pt x="1236" y="1889"/>
                  <a:pt x="1356" y="1835"/>
                </a:cubicBezTo>
                <a:cubicBezTo>
                  <a:pt x="1373" y="1827"/>
                  <a:pt x="1380" y="1807"/>
                  <a:pt x="1372" y="1791"/>
                </a:cubicBezTo>
                <a:cubicBezTo>
                  <a:pt x="1314" y="1676"/>
                  <a:pt x="1314" y="1676"/>
                  <a:pt x="1314" y="1676"/>
                </a:cubicBezTo>
                <a:cubicBezTo>
                  <a:pt x="1307" y="1661"/>
                  <a:pt x="1288" y="1655"/>
                  <a:pt x="1273" y="1662"/>
                </a:cubicBezTo>
                <a:cubicBezTo>
                  <a:pt x="1177" y="1704"/>
                  <a:pt x="1072" y="1728"/>
                  <a:pt x="960" y="1728"/>
                </a:cubicBezTo>
                <a:cubicBezTo>
                  <a:pt x="536" y="1728"/>
                  <a:pt x="192" y="1385"/>
                  <a:pt x="192" y="960"/>
                </a:cubicBezTo>
                <a:cubicBezTo>
                  <a:pt x="192" y="800"/>
                  <a:pt x="241" y="653"/>
                  <a:pt x="324" y="530"/>
                </a:cubicBezTo>
                <a:cubicBezTo>
                  <a:pt x="426" y="631"/>
                  <a:pt x="426" y="631"/>
                  <a:pt x="426" y="631"/>
                </a:cubicBezTo>
                <a:cubicBezTo>
                  <a:pt x="446" y="651"/>
                  <a:pt x="480" y="636"/>
                  <a:pt x="480" y="608"/>
                </a:cubicBezTo>
                <a:cubicBezTo>
                  <a:pt x="480" y="256"/>
                  <a:pt x="480" y="256"/>
                  <a:pt x="480" y="256"/>
                </a:cubicBezTo>
                <a:cubicBezTo>
                  <a:pt x="480" y="238"/>
                  <a:pt x="466" y="224"/>
                  <a:pt x="448" y="224"/>
                </a:cubicBezTo>
                <a:lnTo>
                  <a:pt x="96" y="224"/>
                </a:lnTo>
                <a:close/>
                <a:moveTo>
                  <a:pt x="1022" y="416"/>
                </a:moveTo>
                <a:cubicBezTo>
                  <a:pt x="1012" y="416"/>
                  <a:pt x="1002" y="422"/>
                  <a:pt x="997" y="431"/>
                </a:cubicBezTo>
                <a:cubicBezTo>
                  <a:pt x="613" y="1039"/>
                  <a:pt x="613" y="1039"/>
                  <a:pt x="613" y="1039"/>
                </a:cubicBezTo>
                <a:cubicBezTo>
                  <a:pt x="600" y="1060"/>
                  <a:pt x="615" y="1088"/>
                  <a:pt x="640" y="1088"/>
                </a:cubicBezTo>
                <a:cubicBezTo>
                  <a:pt x="893" y="1088"/>
                  <a:pt x="893" y="1088"/>
                  <a:pt x="893" y="1088"/>
                </a:cubicBezTo>
                <a:cubicBezTo>
                  <a:pt x="864" y="1470"/>
                  <a:pt x="864" y="1470"/>
                  <a:pt x="864" y="1470"/>
                </a:cubicBezTo>
                <a:cubicBezTo>
                  <a:pt x="862" y="1503"/>
                  <a:pt x="905" y="1517"/>
                  <a:pt x="923" y="1489"/>
                </a:cubicBezTo>
                <a:cubicBezTo>
                  <a:pt x="1307" y="881"/>
                  <a:pt x="1307" y="881"/>
                  <a:pt x="1307" y="881"/>
                </a:cubicBezTo>
                <a:cubicBezTo>
                  <a:pt x="1321" y="860"/>
                  <a:pt x="1305" y="832"/>
                  <a:pt x="1280" y="832"/>
                </a:cubicBezTo>
                <a:cubicBezTo>
                  <a:pt x="1026" y="832"/>
                  <a:pt x="1026" y="832"/>
                  <a:pt x="1026" y="832"/>
                </a:cubicBezTo>
                <a:cubicBezTo>
                  <a:pt x="1056" y="450"/>
                  <a:pt x="1056" y="450"/>
                  <a:pt x="1056" y="450"/>
                </a:cubicBezTo>
                <a:cubicBezTo>
                  <a:pt x="1057" y="431"/>
                  <a:pt x="1042" y="415"/>
                  <a:pt x="1022" y="416"/>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7" name="Titel 6"/>
          <p:cNvSpPr>
            <a:spLocks noGrp="1"/>
          </p:cNvSpPr>
          <p:nvPr>
            <p:ph type="title"/>
          </p:nvPr>
        </p:nvSpPr>
        <p:spPr>
          <a:xfrm>
            <a:off x="431257" y="864639"/>
            <a:ext cx="8352382" cy="647628"/>
          </a:xfrm>
        </p:spPr>
        <p:txBody>
          <a:bodyPr/>
          <a:lstStyle/>
          <a:p>
            <a:r>
              <a:rPr lang="de-DE" dirty="0"/>
              <a:t>Involvement zum Thema Energie hat wieder zugenommen</a:t>
            </a:r>
          </a:p>
        </p:txBody>
      </p:sp>
      <p:sp>
        <p:nvSpPr>
          <p:cNvPr id="6" name="Rectangle 3"/>
          <p:cNvSpPr>
            <a:spLocks noChangeArrowheads="1"/>
          </p:cNvSpPr>
          <p:nvPr/>
        </p:nvSpPr>
        <p:spPr bwMode="auto">
          <a:xfrm>
            <a:off x="431257" y="4607763"/>
            <a:ext cx="5715197"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Wie intensiv beschäftigen Sie sich aktuell mit dem Thema „Energie“?</a:t>
            </a:r>
          </a:p>
          <a:p>
            <a:pPr marL="93663" indent="-93663">
              <a:lnSpc>
                <a:spcPct val="90000"/>
              </a:lnSpc>
              <a:buClr>
                <a:srgbClr val="000099"/>
              </a:buClr>
              <a:buFontTx/>
              <a:buChar char="-"/>
              <a:tabLst>
                <a:tab pos="182563" algn="l"/>
              </a:tabLst>
            </a:pPr>
            <a:r>
              <a:rPr lang="de-DE" sz="600" dirty="0"/>
              <a:t>Basis: Gesamt</a:t>
            </a:r>
          </a:p>
          <a:p>
            <a:pPr marL="93663" indent="-93663">
              <a:lnSpc>
                <a:spcPct val="90000"/>
              </a:lnSpc>
              <a:buClr>
                <a:srgbClr val="000099"/>
              </a:buClr>
              <a:buFontTx/>
              <a:buChar char="-"/>
              <a:tabLst>
                <a:tab pos="182563" algn="l"/>
              </a:tabLst>
            </a:pPr>
            <a:r>
              <a:rPr lang="de-DE" sz="600" dirty="0"/>
              <a:t>Angaben in Prozent</a:t>
            </a:r>
          </a:p>
        </p:txBody>
      </p:sp>
      <p:graphicFrame>
        <p:nvGraphicFramePr>
          <p:cNvPr id="11" name="Object0"/>
          <p:cNvGraphicFramePr>
            <a:graphicFrameLocks/>
          </p:cNvGraphicFramePr>
          <p:nvPr/>
        </p:nvGraphicFramePr>
        <p:xfrm>
          <a:off x="222646" y="1799857"/>
          <a:ext cx="6444000" cy="27954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elle 9"/>
          <p:cNvGraphicFramePr>
            <a:graphicFrameLocks noGrp="1"/>
          </p:cNvGraphicFramePr>
          <p:nvPr/>
        </p:nvGraphicFramePr>
        <p:xfrm>
          <a:off x="6869185" y="1891686"/>
          <a:ext cx="1908000" cy="2412000"/>
        </p:xfrm>
        <a:graphic>
          <a:graphicData uri="http://schemas.openxmlformats.org/drawingml/2006/table">
            <a:tbl>
              <a:tblPr firstRow="1" bandRow="1">
                <a:tableStyleId>{2D5ABB26-0587-4C30-8999-92F81FD0307C}</a:tableStyleId>
              </a:tblPr>
              <a:tblGrid>
                <a:gridCol w="576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tblGrid>
              <a:tr h="482400">
                <a:tc>
                  <a:txBody>
                    <a:bodyPr/>
                    <a:lstStyle/>
                    <a:p>
                      <a:pPr algn="ctr"/>
                      <a:r>
                        <a:rPr lang="de-DE" sz="1100" b="1" kern="1200" dirty="0">
                          <a:solidFill>
                            <a:schemeClr val="bg2">
                              <a:lumMod val="60000"/>
                              <a:lumOff val="40000"/>
                            </a:schemeClr>
                          </a:solidFill>
                          <a:latin typeface="+mn-lt"/>
                          <a:ea typeface="+mn-ea"/>
                          <a:cs typeface="+mn-cs"/>
                        </a:rPr>
                        <a:t>51,6%</a:t>
                      </a:r>
                    </a:p>
                  </a:txBody>
                  <a:tcPr marL="0" marR="0" marT="0" marB="0" anchor="ctr">
                    <a:lnT w="3175" cap="flat" cmpd="sng" algn="ctr">
                      <a:no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100" b="1" dirty="0">
                          <a:solidFill>
                            <a:srgbClr val="576874"/>
                          </a:solidFill>
                        </a:rPr>
                        <a:t>13,3%</a:t>
                      </a:r>
                    </a:p>
                  </a:txBody>
                  <a:tcPr marL="0" marR="0" marT="0" marB="0" anchor="ctr">
                    <a:lnT w="3175" cap="flat" cmpd="sng" algn="ctr">
                      <a:no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100" b="1" dirty="0"/>
                        <a:t>2,5 </a:t>
                      </a:r>
                      <a:r>
                        <a:rPr lang="de-DE" sz="1100" dirty="0"/>
                        <a:t>/ 1.002</a:t>
                      </a:r>
                    </a:p>
                  </a:txBody>
                  <a:tcPr marL="0" marR="0" marT="0" marB="0" anchor="ctr">
                    <a:lnT w="3175" cap="flat" cmpd="sng" algn="ctr">
                      <a:no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0"/>
                  </a:ext>
                </a:extLst>
              </a:tr>
              <a:tr h="482400">
                <a:tc>
                  <a:txBody>
                    <a:bodyPr/>
                    <a:lstStyle/>
                    <a:p>
                      <a:pPr algn="ctr"/>
                      <a:r>
                        <a:rPr lang="de-DE" sz="1100" b="1" kern="1200" dirty="0">
                          <a:solidFill>
                            <a:schemeClr val="bg2">
                              <a:lumMod val="60000"/>
                              <a:lumOff val="40000"/>
                            </a:schemeClr>
                          </a:solidFill>
                          <a:latin typeface="+mn-lt"/>
                          <a:ea typeface="+mn-ea"/>
                          <a:cs typeface="+mn-cs"/>
                        </a:rPr>
                        <a:t>45,9%</a:t>
                      </a:r>
                    </a:p>
                  </a:txBody>
                  <a:tcPr marL="0" marR="0" marT="0" marB="0" anchor="ct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100" b="1" dirty="0">
                          <a:solidFill>
                            <a:srgbClr val="576874"/>
                          </a:solidFill>
                        </a:rPr>
                        <a:t>17,0%</a:t>
                      </a:r>
                    </a:p>
                  </a:txBody>
                  <a:tcPr marL="0" marR="0" marT="0" marB="0" anchor="ct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100" b="1" dirty="0"/>
                        <a:t>2,6 </a:t>
                      </a:r>
                      <a:r>
                        <a:rPr lang="de-DE" sz="1100" dirty="0"/>
                        <a:t>/ 1.044</a:t>
                      </a:r>
                    </a:p>
                  </a:txBody>
                  <a:tcPr marL="0" marR="0" marT="0" marB="0" anchor="ct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4"/>
                  </a:ext>
                </a:extLst>
              </a:tr>
              <a:tr h="482400">
                <a:tc>
                  <a:txBody>
                    <a:bodyPr/>
                    <a:lstStyle/>
                    <a:p>
                      <a:pPr algn="ctr"/>
                      <a:r>
                        <a:rPr lang="de-DE" sz="1100" b="1" kern="1200" dirty="0">
                          <a:solidFill>
                            <a:schemeClr val="bg2">
                              <a:lumMod val="60000"/>
                              <a:lumOff val="40000"/>
                            </a:schemeClr>
                          </a:solidFill>
                          <a:latin typeface="+mn-lt"/>
                          <a:ea typeface="+mn-ea"/>
                          <a:cs typeface="+mn-cs"/>
                        </a:rPr>
                        <a:t>53,5%</a:t>
                      </a:r>
                    </a:p>
                  </a:txBody>
                  <a:tcPr marL="0" marR="0" marT="0" marB="0" anchor="ct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100" b="1" dirty="0">
                          <a:solidFill>
                            <a:srgbClr val="576874"/>
                          </a:solidFill>
                        </a:rPr>
                        <a:t>10,7%</a:t>
                      </a:r>
                    </a:p>
                  </a:txBody>
                  <a:tcPr marL="0" marR="0" marT="0" marB="0" anchor="ct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100" b="1" dirty="0"/>
                        <a:t>2,4 </a:t>
                      </a:r>
                      <a:r>
                        <a:rPr lang="de-DE" sz="1100" dirty="0"/>
                        <a:t>/ 1.029</a:t>
                      </a:r>
                    </a:p>
                  </a:txBody>
                  <a:tcPr marL="0" marR="0" marT="0" marB="0" anchor="ct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2"/>
                  </a:ext>
                </a:extLst>
              </a:tr>
              <a:tr h="482400">
                <a:tc>
                  <a:txBody>
                    <a:bodyPr/>
                    <a:lstStyle/>
                    <a:p>
                      <a:pPr algn="ctr"/>
                      <a:r>
                        <a:rPr lang="de-DE" sz="1100" b="1" kern="1200" dirty="0">
                          <a:solidFill>
                            <a:schemeClr val="bg2">
                              <a:lumMod val="60000"/>
                              <a:lumOff val="40000"/>
                            </a:schemeClr>
                          </a:solidFill>
                          <a:latin typeface="+mn-lt"/>
                          <a:ea typeface="+mn-ea"/>
                          <a:cs typeface="+mn-cs"/>
                        </a:rPr>
                        <a:t>49,2%</a:t>
                      </a:r>
                    </a:p>
                  </a:txBody>
                  <a:tcPr marL="0" marR="0" marT="0" marB="0" anchor="ct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100" b="1" dirty="0">
                          <a:solidFill>
                            <a:srgbClr val="576874"/>
                          </a:solidFill>
                        </a:rPr>
                        <a:t>14,2%</a:t>
                      </a:r>
                    </a:p>
                  </a:txBody>
                  <a:tcPr marL="0" marR="0" marT="0" marB="0" anchor="ct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100" b="1" dirty="0"/>
                        <a:t>2,5 </a:t>
                      </a:r>
                      <a:r>
                        <a:rPr lang="de-DE" sz="1100" dirty="0"/>
                        <a:t>/ 1.043</a:t>
                      </a:r>
                    </a:p>
                  </a:txBody>
                  <a:tcPr marL="0" marR="0" marT="0" marB="0" anchor="ct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3"/>
                  </a:ext>
                </a:extLst>
              </a:tr>
              <a:tr h="482400">
                <a:tc>
                  <a:txBody>
                    <a:bodyPr/>
                    <a:lstStyle/>
                    <a:p>
                      <a:pPr marL="0" marR="0" indent="0" algn="r" defTabSz="691157" rtl="0" eaLnBrk="1" fontAlgn="auto" latinLnBrk="0" hangingPunct="1">
                        <a:lnSpc>
                          <a:spcPct val="100000"/>
                        </a:lnSpc>
                        <a:spcBef>
                          <a:spcPts val="0"/>
                        </a:spcBef>
                        <a:spcAft>
                          <a:spcPts val="0"/>
                        </a:spcAft>
                        <a:buClrTx/>
                        <a:buSzTx/>
                        <a:buFontTx/>
                        <a:buNone/>
                        <a:tabLst/>
                        <a:defRPr/>
                      </a:pPr>
                      <a:r>
                        <a:rPr lang="de-DE" sz="1100" b="1" dirty="0">
                          <a:solidFill>
                            <a:schemeClr val="bg2">
                              <a:lumMod val="60000"/>
                              <a:lumOff val="40000"/>
                            </a:schemeClr>
                          </a:solidFill>
                        </a:rPr>
                        <a:t>44,8%</a:t>
                      </a:r>
                    </a:p>
                  </a:txBody>
                  <a:tcPr marL="0" marR="108000" marT="0" marB="0" anchor="ctr">
                    <a:lnT w="3175" cap="flat" cmpd="sng" algn="ctr">
                      <a:solidFill>
                        <a:schemeClr val="accent3">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de-DE" sz="1100" b="1" dirty="0">
                          <a:solidFill>
                            <a:srgbClr val="576874"/>
                          </a:solidFill>
                        </a:rPr>
                        <a:t>18,1%</a:t>
                      </a:r>
                    </a:p>
                  </a:txBody>
                  <a:tcPr marT="0" marB="0" anchor="ctr">
                    <a:lnT w="3175" cap="flat" cmpd="sng" algn="ctr">
                      <a:solidFill>
                        <a:schemeClr val="accent3">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100" b="1" dirty="0"/>
                        <a:t>2,6</a:t>
                      </a:r>
                      <a:r>
                        <a:rPr lang="de-DE" sz="1100" dirty="0"/>
                        <a:t> / 1.046</a:t>
                      </a:r>
                    </a:p>
                  </a:txBody>
                  <a:tcPr marL="0" marR="0" marT="0" marB="0" anchor="ctr">
                    <a:lnT w="3175" cap="flat" cmpd="sng" algn="ctr">
                      <a:solidFill>
                        <a:schemeClr val="accent3">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elle 12"/>
          <p:cNvGraphicFramePr>
            <a:graphicFrameLocks noGrp="1"/>
          </p:cNvGraphicFramePr>
          <p:nvPr/>
        </p:nvGraphicFramePr>
        <p:xfrm>
          <a:off x="6869185" y="1814188"/>
          <a:ext cx="1908000" cy="152400"/>
        </p:xfrm>
        <a:graphic>
          <a:graphicData uri="http://schemas.openxmlformats.org/drawingml/2006/table">
            <a:tbl>
              <a:tblPr firstRow="1" bandRow="1">
                <a:tableStyleId>{2D5ABB26-0587-4C30-8999-92F81FD0307C}</a:tableStyleId>
              </a:tblPr>
              <a:tblGrid>
                <a:gridCol w="576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tblGrid>
              <a:tr h="144000">
                <a:tc>
                  <a:txBody>
                    <a:bodyPr/>
                    <a:lstStyle/>
                    <a:p>
                      <a:pPr algn="ctr"/>
                      <a:r>
                        <a:rPr lang="de-DE" sz="1000" b="1" dirty="0">
                          <a:solidFill>
                            <a:schemeClr val="bg2">
                              <a:lumMod val="60000"/>
                              <a:lumOff val="40000"/>
                            </a:schemeClr>
                          </a:solidFill>
                        </a:rPr>
                        <a:t>Top 2</a:t>
                      </a:r>
                    </a:p>
                  </a:txBody>
                  <a:tcPr marL="0" marR="0" marT="0" marB="0" anchor="ctr">
                    <a:lnB w="3175"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1" dirty="0">
                          <a:solidFill>
                            <a:srgbClr val="576874"/>
                          </a:solidFill>
                        </a:rPr>
                        <a:t>Low 2</a:t>
                      </a:r>
                    </a:p>
                  </a:txBody>
                  <a:tcPr marL="0" marR="0" marT="0" marB="0" anchor="ctr">
                    <a:lnB w="3175"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1" dirty="0"/>
                        <a:t>MW / N</a:t>
                      </a:r>
                    </a:p>
                  </a:txBody>
                  <a:tcPr marL="0" marR="0" marT="0" marB="0" anchor="ctr">
                    <a:lnB w="3175"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 name="Abgerundetes Rechteck 3">
            <a:extLst>
              <a:ext uri="{FF2B5EF4-FFF2-40B4-BE49-F238E27FC236}">
                <a16:creationId xmlns:a16="http://schemas.microsoft.com/office/drawing/2014/main" id="{6EB8E693-941B-0899-7479-372166ABBA23}"/>
              </a:ext>
            </a:extLst>
          </p:cNvPr>
          <p:cNvSpPr/>
          <p:nvPr/>
        </p:nvSpPr>
        <p:spPr>
          <a:xfrm>
            <a:off x="6912122" y="1970441"/>
            <a:ext cx="1409887" cy="293614"/>
          </a:xfrm>
          <a:prstGeom prst="roundRect">
            <a:avLst/>
          </a:prstGeom>
          <a:solidFill>
            <a:schemeClr val="accent3">
              <a:alpha val="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n-GB" sz="1800" dirty="0" err="1">
              <a:solidFill>
                <a:schemeClr val="bg1"/>
              </a:solidFill>
            </a:endParaRPr>
          </a:p>
        </p:txBody>
      </p:sp>
    </p:spTree>
    <p:extLst>
      <p:ext uri="{BB962C8B-B14F-4D97-AF65-F5344CB8AC3E}">
        <p14:creationId xmlns:p14="http://schemas.microsoft.com/office/powerpoint/2010/main" val="48929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26"/>
          <p:cNvSpPr>
            <a:spLocks noChangeShapeType="1"/>
          </p:cNvSpPr>
          <p:nvPr/>
        </p:nvSpPr>
        <p:spPr bwMode="auto">
          <a:xfrm>
            <a:off x="2491994" y="2400098"/>
            <a:ext cx="612000" cy="0"/>
          </a:xfrm>
          <a:prstGeom prst="line">
            <a:avLst/>
          </a:prstGeom>
          <a:noFill/>
          <a:ln w="12700" cap="rnd">
            <a:solidFill>
              <a:schemeClr val="bg1">
                <a:lumMod val="6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graphicFrame>
        <p:nvGraphicFramePr>
          <p:cNvPr id="36" name="Objekt 6"/>
          <p:cNvGraphicFramePr>
            <a:graphicFrameLocks/>
          </p:cNvGraphicFramePr>
          <p:nvPr>
            <p:extLst>
              <p:ext uri="{D42A27DB-BD31-4B8C-83A1-F6EECF244321}">
                <p14:modId xmlns:p14="http://schemas.microsoft.com/office/powerpoint/2010/main" val="1914173558"/>
              </p:ext>
            </p:extLst>
          </p:nvPr>
        </p:nvGraphicFramePr>
        <p:xfrm>
          <a:off x="1886240" y="2035307"/>
          <a:ext cx="9151570" cy="2376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446343" y="4593692"/>
            <a:ext cx="5715197"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1 Basis: Gesamt </a:t>
            </a:r>
          </a:p>
          <a:p>
            <a:pPr marL="93663" indent="-93663">
              <a:lnSpc>
                <a:spcPct val="90000"/>
              </a:lnSpc>
              <a:buClr>
                <a:srgbClr val="000099"/>
              </a:buClr>
              <a:buFontTx/>
              <a:buChar char="-"/>
              <a:tabLst>
                <a:tab pos="182563" algn="l"/>
              </a:tabLst>
            </a:pPr>
            <a:r>
              <a:rPr lang="de-DE" sz="600" dirty="0"/>
              <a:t>2 Basis: Befragte, die aktuell mit Sorgen auf das Thema „Energie“ blicken (Skalenpunkte 3 - 5) / Mehrfachantworten</a:t>
            </a:r>
          </a:p>
          <a:p>
            <a:pPr marL="93663" indent="-93663">
              <a:lnSpc>
                <a:spcPct val="90000"/>
              </a:lnSpc>
              <a:buClr>
                <a:srgbClr val="000099"/>
              </a:buClr>
              <a:buFontTx/>
              <a:buChar char="-"/>
              <a:tabLst>
                <a:tab pos="182563" algn="l"/>
              </a:tabLst>
            </a:pPr>
            <a:r>
              <a:rPr lang="de-DE" sz="600" dirty="0"/>
              <a:t>Angaben in Prozent</a:t>
            </a:r>
          </a:p>
        </p:txBody>
      </p:sp>
      <p:sp>
        <p:nvSpPr>
          <p:cNvPr id="8" name="Inhaltsplatzhalter 3"/>
          <p:cNvSpPr>
            <a:spLocks noGrp="1"/>
          </p:cNvSpPr>
          <p:nvPr>
            <p:ph sz="half" idx="1"/>
          </p:nvPr>
        </p:nvSpPr>
        <p:spPr>
          <a:xfrm>
            <a:off x="431257" y="1807145"/>
            <a:ext cx="2846933" cy="188701"/>
          </a:xfrm>
          <a:noFill/>
        </p:spPr>
        <p:txBody>
          <a:bodyPr wrap="none" lIns="0" tIns="0" rIns="0" bIns="36000">
            <a:spAutoFit/>
          </a:bodyPr>
          <a:lstStyle/>
          <a:p>
            <a:pPr marL="0" indent="0" algn="ctr">
              <a:buNone/>
            </a:pPr>
            <a:r>
              <a:rPr lang="de-DE" sz="1100" dirty="0"/>
              <a:t>Wie blicken Sie aktuell auf das Thema „Energie“?</a:t>
            </a:r>
            <a:r>
              <a:rPr lang="de-DE" sz="1100" baseline="30000" dirty="0"/>
              <a:t>1</a:t>
            </a:r>
          </a:p>
        </p:txBody>
      </p:sp>
      <p:sp>
        <p:nvSpPr>
          <p:cNvPr id="9" name="Inhaltsplatzhalter 5"/>
          <p:cNvSpPr txBox="1">
            <a:spLocks/>
          </p:cNvSpPr>
          <p:nvPr/>
        </p:nvSpPr>
        <p:spPr>
          <a:xfrm>
            <a:off x="4338575" y="1807145"/>
            <a:ext cx="3566682" cy="188701"/>
          </a:xfrm>
          <a:prstGeom prst="rect">
            <a:avLst/>
          </a:prstGeom>
          <a:noFill/>
        </p:spPr>
        <p:txBody>
          <a:bodyPr wrap="none" lIns="0" tIns="0" rIns="0" bIns="36000">
            <a:spAutoFit/>
          </a:bodyPr>
          <a:lstStyle>
            <a:lvl1pPr marL="360000" indent="-360000" algn="l" defTabSz="691157" rtl="0" eaLnBrk="1" latinLnBrk="0" hangingPunct="1">
              <a:lnSpc>
                <a:spcPct val="90000"/>
              </a:lnSpc>
              <a:spcBef>
                <a:spcPts val="500"/>
              </a:spcBef>
              <a:spcAft>
                <a:spcPts val="500"/>
              </a:spcAft>
              <a:buClr>
                <a:schemeClr val="bg2"/>
              </a:buClr>
              <a:buFont typeface="Calibri" panose="020F0502020204030204" pitchFamily="34" charset="0"/>
              <a:buChar char="•"/>
              <a:defRPr sz="2000" kern="1200">
                <a:solidFill>
                  <a:schemeClr val="tx1"/>
                </a:solidFill>
                <a:latin typeface="+mn-lt"/>
                <a:ea typeface="+mn-ea"/>
                <a:cs typeface="+mn-cs"/>
              </a:defRPr>
            </a:lvl1pPr>
            <a:lvl2pPr marL="720000" indent="-360000" algn="l" defTabSz="691157" rtl="0" eaLnBrk="1" latinLnBrk="0" hangingPunct="1">
              <a:lnSpc>
                <a:spcPct val="90000"/>
              </a:lnSpc>
              <a:spcBef>
                <a:spcPts val="500"/>
              </a:spcBef>
              <a:spcAft>
                <a:spcPts val="250"/>
              </a:spcAft>
              <a:buClr>
                <a:schemeClr val="bg2"/>
              </a:buClr>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250"/>
              </a:spcBef>
              <a:spcAft>
                <a:spcPts val="150"/>
              </a:spcAft>
              <a:buClr>
                <a:schemeClr val="tx1"/>
              </a:buClr>
              <a:buFont typeface="Calibri" panose="020F0502020204030204" pitchFamily="34" charset="0"/>
              <a:buChar char="◦"/>
              <a:defRPr sz="2000" kern="1200">
                <a:solidFill>
                  <a:schemeClr val="tx1"/>
                </a:solidFill>
                <a:latin typeface="+mn-lt"/>
                <a:ea typeface="+mn-ea"/>
                <a:cs typeface="+mn-cs"/>
              </a:defRPr>
            </a:lvl3pPr>
            <a:lvl4pPr marL="1440000" indent="-360000" algn="l" defTabSz="691157" rtl="0" eaLnBrk="1" latinLnBrk="0" hangingPunct="1">
              <a:lnSpc>
                <a:spcPct val="90000"/>
              </a:lnSpc>
              <a:spcBef>
                <a:spcPts val="150"/>
              </a:spcBef>
              <a:spcAft>
                <a:spcPts val="0"/>
              </a:spcAft>
              <a:buClr>
                <a:schemeClr val="tx1"/>
              </a:buClr>
              <a:buFont typeface="Calibri" panose="020F0502020204030204" pitchFamily="34" charset="0"/>
              <a:buChar char="­"/>
              <a:defRPr sz="2000" kern="1200">
                <a:solidFill>
                  <a:schemeClr val="tx1"/>
                </a:solidFill>
                <a:latin typeface="+mn-lt"/>
                <a:ea typeface="+mn-ea"/>
                <a:cs typeface="+mn-cs"/>
              </a:defRPr>
            </a:lvl4pPr>
            <a:lvl5pPr marL="1800000" indent="-360000" algn="l" defTabSz="691157" rtl="0" eaLnBrk="1" latinLnBrk="0" hangingPunct="1">
              <a:lnSpc>
                <a:spcPct val="90000"/>
              </a:lnSpc>
              <a:spcBef>
                <a:spcPts val="100"/>
              </a:spcBef>
              <a:buClrTx/>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lgn="ctr">
              <a:buNone/>
            </a:pPr>
            <a:r>
              <a:rPr lang="de-DE" sz="1100" dirty="0"/>
              <a:t>Welche Sorgen haben Sie mit Blick auf das Thema „Energie“?</a:t>
            </a:r>
            <a:r>
              <a:rPr lang="de-DE" sz="1100" baseline="30000" dirty="0"/>
              <a:t>2</a:t>
            </a:r>
            <a:r>
              <a:rPr lang="de-DE" sz="1100" dirty="0"/>
              <a:t> </a:t>
            </a:r>
          </a:p>
        </p:txBody>
      </p:sp>
      <p:graphicFrame>
        <p:nvGraphicFramePr>
          <p:cNvPr id="10" name="Object 7"/>
          <p:cNvGraphicFramePr>
            <a:graphicFrameLocks/>
          </p:cNvGraphicFramePr>
          <p:nvPr>
            <p:extLst>
              <p:ext uri="{D42A27DB-BD31-4B8C-83A1-F6EECF244321}">
                <p14:modId xmlns:p14="http://schemas.microsoft.com/office/powerpoint/2010/main" val="543321491"/>
              </p:ext>
            </p:extLst>
          </p:nvPr>
        </p:nvGraphicFramePr>
        <p:xfrm>
          <a:off x="946508" y="1966192"/>
          <a:ext cx="2452967" cy="2412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AutoShape 9"/>
          <p:cNvSpPr>
            <a:spLocks noChangeArrowheads="1"/>
          </p:cNvSpPr>
          <p:nvPr/>
        </p:nvSpPr>
        <p:spPr bwMode="auto">
          <a:xfrm rot="16200000" flipV="1">
            <a:off x="2113472" y="3115913"/>
            <a:ext cx="1657044" cy="288000"/>
          </a:xfrm>
          <a:prstGeom prst="triangle">
            <a:avLst>
              <a:gd name="adj" fmla="val 50000"/>
            </a:avLst>
          </a:prstGeom>
          <a:gradFill rotWithShape="1">
            <a:gsLst>
              <a:gs pos="50000">
                <a:schemeClr val="accent3">
                  <a:lumMod val="40000"/>
                  <a:lumOff val="60000"/>
                </a:schemeClr>
              </a:gs>
              <a:gs pos="20000">
                <a:schemeClr val="accent3">
                  <a:lumMod val="60000"/>
                  <a:lumOff val="40000"/>
                </a:schemeClr>
              </a:gs>
              <a:gs pos="80000">
                <a:srgbClr val="F1D1C1"/>
              </a:gs>
            </a:gsLst>
            <a:lin ang="0" scaled="1"/>
          </a:gradFill>
          <a:ln>
            <a:noFill/>
          </a:ln>
          <a:effectLst/>
        </p:spPr>
        <p:txBody>
          <a:bodyPr wrap="none" lIns="90000" tIns="46800" rIns="90000" bIns="46800" anchor="ctr"/>
          <a:lstStyle/>
          <a:p>
            <a:endParaRPr lang="de-DE"/>
          </a:p>
        </p:txBody>
      </p:sp>
      <p:grpSp>
        <p:nvGrpSpPr>
          <p:cNvPr id="15" name="Gruppieren 14"/>
          <p:cNvGrpSpPr/>
          <p:nvPr/>
        </p:nvGrpSpPr>
        <p:grpSpPr>
          <a:xfrm>
            <a:off x="196365" y="3439781"/>
            <a:ext cx="1632695" cy="107722"/>
            <a:chOff x="611523" y="3498206"/>
            <a:chExt cx="1632695" cy="107722"/>
          </a:xfrm>
        </p:grpSpPr>
        <p:sp>
          <p:nvSpPr>
            <p:cNvPr id="31" name="Rectangle 11"/>
            <p:cNvSpPr>
              <a:spLocks noChangeArrowheads="1"/>
            </p:cNvSpPr>
            <p:nvPr/>
          </p:nvSpPr>
          <p:spPr bwMode="auto">
            <a:xfrm>
              <a:off x="611523" y="3525663"/>
              <a:ext cx="54000" cy="52808"/>
            </a:xfrm>
            <a:prstGeom prst="rect">
              <a:avLst/>
            </a:prstGeom>
            <a:solidFill>
              <a:schemeClr val="accent1"/>
            </a:solidFill>
            <a:ln>
              <a:noFill/>
            </a:ln>
          </p:spPr>
          <p:txBody>
            <a:bodyPr/>
            <a:lstStyle/>
            <a:p>
              <a:pPr algn="l"/>
              <a:endParaRPr lang="de-DE" sz="700"/>
            </a:p>
          </p:txBody>
        </p:sp>
        <p:sp>
          <p:nvSpPr>
            <p:cNvPr id="32" name="Rectangle 12"/>
            <p:cNvSpPr>
              <a:spLocks noChangeArrowheads="1"/>
            </p:cNvSpPr>
            <p:nvPr/>
          </p:nvSpPr>
          <p:spPr bwMode="auto">
            <a:xfrm>
              <a:off x="710144" y="3498206"/>
              <a:ext cx="153407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de-DE" sz="700" dirty="0">
                  <a:solidFill>
                    <a:srgbClr val="000000"/>
                  </a:solidFill>
                </a:rPr>
                <a:t>(1) Das Thema macht mir keinerlei Sorgen</a:t>
              </a:r>
              <a:endParaRPr lang="de-DE" sz="700" dirty="0"/>
            </a:p>
          </p:txBody>
        </p:sp>
      </p:grpSp>
      <p:grpSp>
        <p:nvGrpSpPr>
          <p:cNvPr id="16" name="Gruppieren 15"/>
          <p:cNvGrpSpPr/>
          <p:nvPr/>
        </p:nvGrpSpPr>
        <p:grpSpPr>
          <a:xfrm>
            <a:off x="196365" y="3552299"/>
            <a:ext cx="218847" cy="107722"/>
            <a:chOff x="611523" y="3605367"/>
            <a:chExt cx="218847" cy="107722"/>
          </a:xfrm>
        </p:grpSpPr>
        <p:sp>
          <p:nvSpPr>
            <p:cNvPr id="29" name="Rectangle 13"/>
            <p:cNvSpPr>
              <a:spLocks noChangeArrowheads="1"/>
            </p:cNvSpPr>
            <p:nvPr/>
          </p:nvSpPr>
          <p:spPr bwMode="auto">
            <a:xfrm>
              <a:off x="611523" y="3632824"/>
              <a:ext cx="54000" cy="52808"/>
            </a:xfrm>
            <a:prstGeom prst="rect">
              <a:avLst/>
            </a:prstGeom>
            <a:solidFill>
              <a:schemeClr val="accent1">
                <a:lumMod val="40000"/>
                <a:lumOff val="60000"/>
              </a:schemeClr>
            </a:solidFill>
            <a:ln>
              <a:noFill/>
            </a:ln>
          </p:spPr>
          <p:txBody>
            <a:bodyPr/>
            <a:lstStyle/>
            <a:p>
              <a:pPr algn="l"/>
              <a:endParaRPr lang="de-DE" sz="700"/>
            </a:p>
          </p:txBody>
        </p:sp>
        <p:sp>
          <p:nvSpPr>
            <p:cNvPr id="30" name="Rectangle 14"/>
            <p:cNvSpPr>
              <a:spLocks noChangeArrowheads="1"/>
            </p:cNvSpPr>
            <p:nvPr/>
          </p:nvSpPr>
          <p:spPr bwMode="auto">
            <a:xfrm>
              <a:off x="710144" y="3605367"/>
              <a:ext cx="12022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sz="700" dirty="0">
                  <a:solidFill>
                    <a:srgbClr val="000000"/>
                  </a:solidFill>
                </a:rPr>
                <a:t>(2) </a:t>
              </a:r>
              <a:endParaRPr lang="de-DE" sz="700" dirty="0"/>
            </a:p>
          </p:txBody>
        </p:sp>
      </p:grpSp>
      <p:grpSp>
        <p:nvGrpSpPr>
          <p:cNvPr id="17" name="Gruppieren 16"/>
          <p:cNvGrpSpPr/>
          <p:nvPr/>
        </p:nvGrpSpPr>
        <p:grpSpPr>
          <a:xfrm>
            <a:off x="196365" y="3664817"/>
            <a:ext cx="198007" cy="107722"/>
            <a:chOff x="611523" y="3712528"/>
            <a:chExt cx="198007" cy="107722"/>
          </a:xfrm>
        </p:grpSpPr>
        <p:sp>
          <p:nvSpPr>
            <p:cNvPr id="27" name="Rectangle 16"/>
            <p:cNvSpPr>
              <a:spLocks noChangeArrowheads="1"/>
            </p:cNvSpPr>
            <p:nvPr/>
          </p:nvSpPr>
          <p:spPr bwMode="auto">
            <a:xfrm>
              <a:off x="611523" y="3739985"/>
              <a:ext cx="54000" cy="52808"/>
            </a:xfrm>
            <a:prstGeom prst="rect">
              <a:avLst/>
            </a:prstGeom>
            <a:solidFill>
              <a:srgbClr val="F1D1C1"/>
            </a:solidFill>
            <a:ln>
              <a:noFill/>
            </a:ln>
          </p:spPr>
          <p:txBody>
            <a:bodyPr/>
            <a:lstStyle/>
            <a:p>
              <a:pPr algn="l"/>
              <a:endParaRPr lang="de-DE" sz="700"/>
            </a:p>
          </p:txBody>
        </p:sp>
        <p:sp>
          <p:nvSpPr>
            <p:cNvPr id="28" name="Rectangle 17"/>
            <p:cNvSpPr>
              <a:spLocks noChangeArrowheads="1"/>
            </p:cNvSpPr>
            <p:nvPr/>
          </p:nvSpPr>
          <p:spPr bwMode="auto">
            <a:xfrm>
              <a:off x="710144" y="3712528"/>
              <a:ext cx="9938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sz="700" dirty="0">
                  <a:solidFill>
                    <a:srgbClr val="000000"/>
                  </a:solidFill>
                </a:rPr>
                <a:t>(3)</a:t>
              </a:r>
              <a:endParaRPr lang="de-DE" sz="700" dirty="0"/>
            </a:p>
          </p:txBody>
        </p:sp>
      </p:grpSp>
      <p:grpSp>
        <p:nvGrpSpPr>
          <p:cNvPr id="19" name="Gruppieren 18"/>
          <p:cNvGrpSpPr/>
          <p:nvPr/>
        </p:nvGrpSpPr>
        <p:grpSpPr>
          <a:xfrm>
            <a:off x="196365" y="3777335"/>
            <a:ext cx="198007" cy="107722"/>
            <a:chOff x="611523" y="3926850"/>
            <a:chExt cx="198007" cy="107722"/>
          </a:xfrm>
        </p:grpSpPr>
        <p:sp>
          <p:nvSpPr>
            <p:cNvPr id="23" name="Rectangle 22"/>
            <p:cNvSpPr>
              <a:spLocks noChangeArrowheads="1"/>
            </p:cNvSpPr>
            <p:nvPr/>
          </p:nvSpPr>
          <p:spPr bwMode="auto">
            <a:xfrm>
              <a:off x="611523" y="3954307"/>
              <a:ext cx="54000" cy="52808"/>
            </a:xfrm>
            <a:prstGeom prst="rect">
              <a:avLst/>
            </a:prstGeom>
            <a:solidFill>
              <a:schemeClr val="accent3">
                <a:lumMod val="40000"/>
                <a:lumOff val="60000"/>
              </a:schemeClr>
            </a:solidFill>
            <a:ln>
              <a:noFill/>
            </a:ln>
          </p:spPr>
          <p:txBody>
            <a:bodyPr/>
            <a:lstStyle/>
            <a:p>
              <a:pPr algn="l"/>
              <a:endParaRPr lang="de-DE" sz="700"/>
            </a:p>
          </p:txBody>
        </p:sp>
        <p:sp>
          <p:nvSpPr>
            <p:cNvPr id="24" name="Rectangle 23"/>
            <p:cNvSpPr>
              <a:spLocks noChangeArrowheads="1"/>
            </p:cNvSpPr>
            <p:nvPr/>
          </p:nvSpPr>
          <p:spPr bwMode="auto">
            <a:xfrm>
              <a:off x="710144" y="3926850"/>
              <a:ext cx="9938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de-DE" sz="700" dirty="0">
                  <a:solidFill>
                    <a:srgbClr val="000000"/>
                  </a:solidFill>
                </a:rPr>
                <a:t>(4)</a:t>
              </a:r>
              <a:endParaRPr lang="de-DE" sz="700" dirty="0"/>
            </a:p>
          </p:txBody>
        </p:sp>
      </p:grpSp>
      <p:grpSp>
        <p:nvGrpSpPr>
          <p:cNvPr id="20" name="Gruppieren 19"/>
          <p:cNvGrpSpPr/>
          <p:nvPr/>
        </p:nvGrpSpPr>
        <p:grpSpPr>
          <a:xfrm>
            <a:off x="196365" y="3889852"/>
            <a:ext cx="1711242" cy="107722"/>
            <a:chOff x="611523" y="4034011"/>
            <a:chExt cx="1711242" cy="107722"/>
          </a:xfrm>
        </p:grpSpPr>
        <p:sp>
          <p:nvSpPr>
            <p:cNvPr id="21" name="Rectangle 24"/>
            <p:cNvSpPr>
              <a:spLocks noChangeArrowheads="1"/>
            </p:cNvSpPr>
            <p:nvPr/>
          </p:nvSpPr>
          <p:spPr bwMode="auto">
            <a:xfrm>
              <a:off x="611523" y="4061468"/>
              <a:ext cx="54000" cy="52808"/>
            </a:xfrm>
            <a:prstGeom prst="rect">
              <a:avLst/>
            </a:prstGeom>
            <a:solidFill>
              <a:schemeClr val="accent3">
                <a:lumMod val="60000"/>
                <a:lumOff val="40000"/>
              </a:schemeClr>
            </a:solidFill>
            <a:ln>
              <a:noFill/>
            </a:ln>
          </p:spPr>
          <p:txBody>
            <a:bodyPr/>
            <a:lstStyle/>
            <a:p>
              <a:pPr algn="l"/>
              <a:endParaRPr lang="de-DE" sz="700"/>
            </a:p>
          </p:txBody>
        </p:sp>
        <p:sp>
          <p:nvSpPr>
            <p:cNvPr id="22" name="Rectangle 25"/>
            <p:cNvSpPr>
              <a:spLocks noChangeArrowheads="1"/>
            </p:cNvSpPr>
            <p:nvPr/>
          </p:nvSpPr>
          <p:spPr bwMode="auto">
            <a:xfrm>
              <a:off x="710144" y="4034011"/>
              <a:ext cx="161262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de-DE" sz="700" dirty="0">
                  <a:solidFill>
                    <a:srgbClr val="000000"/>
                  </a:solidFill>
                </a:rPr>
                <a:t>(5) Das Thema macht mir sehr große Sorgen</a:t>
              </a:r>
              <a:endParaRPr lang="de-DE" sz="700" dirty="0"/>
            </a:p>
          </p:txBody>
        </p:sp>
      </p:grpSp>
      <p:sp>
        <p:nvSpPr>
          <p:cNvPr id="5" name="Textfeld 4"/>
          <p:cNvSpPr txBox="1"/>
          <p:nvPr/>
        </p:nvSpPr>
        <p:spPr>
          <a:xfrm>
            <a:off x="4800600" y="630382"/>
            <a:ext cx="2251364" cy="429491"/>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sp>
        <p:nvSpPr>
          <p:cNvPr id="34" name="Textfeld 33"/>
          <p:cNvSpPr txBox="1"/>
          <p:nvPr/>
        </p:nvSpPr>
        <p:spPr>
          <a:xfrm>
            <a:off x="4828309" y="838200"/>
            <a:ext cx="2445327" cy="401782"/>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cxnSp>
        <p:nvCxnSpPr>
          <p:cNvPr id="39" name="Gerade Verbindung 38"/>
          <p:cNvCxnSpPr/>
          <p:nvPr/>
        </p:nvCxnSpPr>
        <p:spPr>
          <a:xfrm>
            <a:off x="431257" y="1995846"/>
            <a:ext cx="285460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Gruppieren 40"/>
          <p:cNvGrpSpPr/>
          <p:nvPr/>
        </p:nvGrpSpPr>
        <p:grpSpPr>
          <a:xfrm>
            <a:off x="3445907" y="1995846"/>
            <a:ext cx="5352018" cy="2198467"/>
            <a:chOff x="431257" y="1995846"/>
            <a:chExt cx="2880196" cy="2198467"/>
          </a:xfrm>
        </p:grpSpPr>
        <p:cxnSp>
          <p:nvCxnSpPr>
            <p:cNvPr id="42" name="Gerade Verbindung 41"/>
            <p:cNvCxnSpPr/>
            <p:nvPr/>
          </p:nvCxnSpPr>
          <p:spPr>
            <a:xfrm>
              <a:off x="431453" y="4194313"/>
              <a:ext cx="2880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a:off x="431257" y="1995846"/>
              <a:ext cx="2880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35" name="Tabelle 34"/>
          <p:cNvGraphicFramePr>
            <a:graphicFrameLocks noGrp="1"/>
          </p:cNvGraphicFramePr>
          <p:nvPr/>
        </p:nvGraphicFramePr>
        <p:xfrm>
          <a:off x="474121" y="2589217"/>
          <a:ext cx="1152000" cy="731520"/>
        </p:xfrm>
        <a:graphic>
          <a:graphicData uri="http://schemas.openxmlformats.org/drawingml/2006/table">
            <a:tbl>
              <a:tblPr firstRow="1" bandRow="1">
                <a:tableStyleId>{2D5ABB26-0587-4C30-8999-92F81FD0307C}</a:tableStyleId>
              </a:tblPr>
              <a:tblGrid>
                <a:gridCol w="75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tblGrid>
              <a:tr h="243840">
                <a:tc>
                  <a:txBody>
                    <a:bodyPr/>
                    <a:lstStyle/>
                    <a:p>
                      <a:pPr algn="r"/>
                      <a:r>
                        <a:rPr lang="de-DE" sz="1000" dirty="0">
                          <a:solidFill>
                            <a:schemeClr val="tx1"/>
                          </a:solidFill>
                        </a:rPr>
                        <a:t>Top 2</a:t>
                      </a:r>
                      <a:br>
                        <a:rPr lang="de-DE" sz="1100" dirty="0">
                          <a:solidFill>
                            <a:schemeClr val="bg2">
                              <a:lumMod val="60000"/>
                              <a:lumOff val="40000"/>
                            </a:schemeClr>
                          </a:solidFill>
                        </a:rPr>
                      </a:br>
                      <a:r>
                        <a:rPr lang="de-DE" sz="600" dirty="0">
                          <a:solidFill>
                            <a:srgbClr val="748592"/>
                          </a:solidFill>
                        </a:rPr>
                        <a:t>(Skalenpunkte 1 &amp; 2)</a:t>
                      </a:r>
                    </a:p>
                  </a:txBody>
                  <a:tcPr marL="0" marR="72000" marT="0" marB="0">
                    <a:lnB w="3175" cap="flat" cmpd="sng" algn="ctr">
                      <a:solidFill>
                        <a:srgbClr val="94A2AE"/>
                      </a:solidFill>
                      <a:prstDash val="solid"/>
                      <a:round/>
                      <a:headEnd type="none" w="med" len="med"/>
                      <a:tailEnd type="none" w="med" len="med"/>
                    </a:lnB>
                  </a:tcPr>
                </a:tc>
                <a:tc>
                  <a:txBody>
                    <a:bodyPr/>
                    <a:lstStyle/>
                    <a:p>
                      <a:r>
                        <a:rPr lang="de-DE" sz="1000" kern="1200" dirty="0">
                          <a:solidFill>
                            <a:schemeClr val="bg2">
                              <a:lumMod val="60000"/>
                              <a:lumOff val="40000"/>
                            </a:schemeClr>
                          </a:solidFill>
                          <a:latin typeface="+mn-lt"/>
                          <a:ea typeface="+mn-ea"/>
                          <a:cs typeface="+mn-cs"/>
                        </a:rPr>
                        <a:t>14,2%</a:t>
                      </a:r>
                    </a:p>
                  </a:txBody>
                  <a:tcPr marL="36000" marR="0" marT="36000" marB="0">
                    <a:lnB w="3175" cap="flat" cmpd="sng" algn="ctr">
                      <a:solidFill>
                        <a:srgbClr val="94A2AE"/>
                      </a:solidFill>
                      <a:prstDash val="solid"/>
                      <a:round/>
                      <a:headEnd type="none" w="med" len="med"/>
                      <a:tailEnd type="none" w="med" len="med"/>
                    </a:lnB>
                  </a:tcPr>
                </a:tc>
                <a:extLst>
                  <a:ext uri="{0D108BD9-81ED-4DB2-BD59-A6C34878D82A}">
                    <a16:rowId xmlns:a16="http://schemas.microsoft.com/office/drawing/2014/main" val="10000"/>
                  </a:ext>
                </a:extLst>
              </a:tr>
              <a:tr h="243840">
                <a:tc>
                  <a:txBody>
                    <a:bodyPr/>
                    <a:lstStyle/>
                    <a:p>
                      <a:pPr marL="0" marR="0" indent="0" algn="r" defTabSz="691157" rtl="0" eaLnBrk="1" fontAlgn="auto" latinLnBrk="0" hangingPunct="1">
                        <a:lnSpc>
                          <a:spcPct val="100000"/>
                        </a:lnSpc>
                        <a:spcBef>
                          <a:spcPts val="0"/>
                        </a:spcBef>
                        <a:spcAft>
                          <a:spcPts val="0"/>
                        </a:spcAft>
                        <a:buClrTx/>
                        <a:buSzTx/>
                        <a:buFontTx/>
                        <a:buNone/>
                        <a:tabLst/>
                        <a:defRPr/>
                      </a:pPr>
                      <a:r>
                        <a:rPr lang="de-DE" sz="1000" dirty="0"/>
                        <a:t>Low 2</a:t>
                      </a:r>
                    </a:p>
                    <a:p>
                      <a:pPr marL="0" marR="0" indent="0" algn="r" defTabSz="691157" rtl="0" eaLnBrk="1" fontAlgn="auto" latinLnBrk="0" hangingPunct="1">
                        <a:lnSpc>
                          <a:spcPct val="100000"/>
                        </a:lnSpc>
                        <a:spcBef>
                          <a:spcPts val="0"/>
                        </a:spcBef>
                        <a:spcAft>
                          <a:spcPts val="0"/>
                        </a:spcAft>
                        <a:buClrTx/>
                        <a:buSzTx/>
                        <a:buFontTx/>
                        <a:buNone/>
                        <a:tabLst/>
                        <a:defRPr/>
                      </a:pPr>
                      <a:r>
                        <a:rPr lang="de-DE" sz="600" dirty="0">
                          <a:solidFill>
                            <a:srgbClr val="748592"/>
                          </a:solidFill>
                        </a:rPr>
                        <a:t>(Skalenpunkte 4 &amp; 5)</a:t>
                      </a:r>
                      <a:endParaRPr lang="de-DE" sz="600" dirty="0"/>
                    </a:p>
                  </a:txBody>
                  <a:tcPr marL="0" marR="72000" marT="0" marB="0">
                    <a:lnT w="3175" cap="flat" cmpd="sng" algn="ctr">
                      <a:solidFill>
                        <a:srgbClr val="94A2AE"/>
                      </a:solidFill>
                      <a:prstDash val="solid"/>
                      <a:round/>
                      <a:headEnd type="none" w="med" len="med"/>
                      <a:tailEnd type="none" w="med" len="med"/>
                    </a:lnT>
                    <a:lnB w="3175" cap="flat" cmpd="sng" algn="ctr">
                      <a:solidFill>
                        <a:srgbClr val="94A2AE"/>
                      </a:solidFill>
                      <a:prstDash val="solid"/>
                      <a:round/>
                      <a:headEnd type="none" w="med" len="med"/>
                      <a:tailEnd type="none" w="med" len="med"/>
                    </a:lnB>
                  </a:tcPr>
                </a:tc>
                <a:tc>
                  <a:txBody>
                    <a:bodyPr/>
                    <a:lstStyle/>
                    <a:p>
                      <a:r>
                        <a:rPr lang="de-DE" sz="1000" dirty="0">
                          <a:solidFill>
                            <a:srgbClr val="576874"/>
                          </a:solidFill>
                        </a:rPr>
                        <a:t>58,5%</a:t>
                      </a:r>
                    </a:p>
                  </a:txBody>
                  <a:tcPr marL="36000" marR="0" marT="36000" marB="0">
                    <a:lnT w="3175" cap="flat" cmpd="sng" algn="ctr">
                      <a:solidFill>
                        <a:srgbClr val="94A2AE"/>
                      </a:solidFill>
                      <a:prstDash val="solid"/>
                      <a:round/>
                      <a:headEnd type="none" w="med" len="med"/>
                      <a:tailEnd type="none" w="med" len="med"/>
                    </a:lnT>
                    <a:lnB w="3175" cap="flat" cmpd="sng" algn="ctr">
                      <a:solidFill>
                        <a:srgbClr val="94A2AE"/>
                      </a:solidFill>
                      <a:prstDash val="solid"/>
                      <a:round/>
                      <a:headEnd type="none" w="med" len="med"/>
                      <a:tailEnd type="none" w="med" len="med"/>
                    </a:lnB>
                  </a:tcPr>
                </a:tc>
                <a:extLst>
                  <a:ext uri="{0D108BD9-81ED-4DB2-BD59-A6C34878D82A}">
                    <a16:rowId xmlns:a16="http://schemas.microsoft.com/office/drawing/2014/main" val="10001"/>
                  </a:ext>
                </a:extLst>
              </a:tr>
              <a:tr h="243840">
                <a:tc>
                  <a:txBody>
                    <a:bodyPr/>
                    <a:lstStyle/>
                    <a:p>
                      <a:pPr marL="0" marR="0" indent="0" algn="r" defTabSz="691157" rtl="0" eaLnBrk="1" fontAlgn="auto" latinLnBrk="0" hangingPunct="1">
                        <a:lnSpc>
                          <a:spcPct val="100000"/>
                        </a:lnSpc>
                        <a:spcBef>
                          <a:spcPts val="0"/>
                        </a:spcBef>
                        <a:spcAft>
                          <a:spcPts val="0"/>
                        </a:spcAft>
                        <a:buClrTx/>
                        <a:buSzTx/>
                        <a:buFontTx/>
                        <a:buNone/>
                        <a:tabLst/>
                        <a:defRPr/>
                      </a:pPr>
                      <a:r>
                        <a:rPr lang="de-DE" sz="1000" dirty="0"/>
                        <a:t>MW</a:t>
                      </a:r>
                    </a:p>
                  </a:txBody>
                  <a:tcPr marL="0" marR="72000" marT="0" marB="0" anchor="ctr">
                    <a:lnT w="3175" cap="flat" cmpd="sng" algn="ctr">
                      <a:solidFill>
                        <a:srgbClr val="94A2AE"/>
                      </a:solidFill>
                      <a:prstDash val="solid"/>
                      <a:round/>
                      <a:headEnd type="none" w="med" len="med"/>
                      <a:tailEnd type="none" w="med" len="med"/>
                    </a:lnT>
                  </a:tcPr>
                </a:tc>
                <a:tc>
                  <a:txBody>
                    <a:bodyPr/>
                    <a:lstStyle/>
                    <a:p>
                      <a:r>
                        <a:rPr lang="de-DE" sz="1000" dirty="0"/>
                        <a:t>3,7</a:t>
                      </a:r>
                    </a:p>
                  </a:txBody>
                  <a:tcPr marL="36000" marR="0" anchor="ctr">
                    <a:lnT w="3175" cap="flat" cmpd="sng" algn="ctr">
                      <a:solidFill>
                        <a:srgbClr val="94A2AE"/>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38" name="Freeform 6"/>
          <p:cNvSpPr>
            <a:spLocks noChangeAspect="1" noEditPoints="1"/>
          </p:cNvSpPr>
          <p:nvPr/>
        </p:nvSpPr>
        <p:spPr bwMode="auto">
          <a:xfrm>
            <a:off x="7828390" y="770275"/>
            <a:ext cx="792000" cy="792000"/>
          </a:xfrm>
          <a:custGeom>
            <a:avLst/>
            <a:gdLst>
              <a:gd name="T0" fmla="*/ 960 w 1920"/>
              <a:gd name="T1" fmla="*/ 0 h 1920"/>
              <a:gd name="T2" fmla="*/ 564 w 1920"/>
              <a:gd name="T3" fmla="*/ 85 h 1920"/>
              <a:gd name="T4" fmla="*/ 548 w 1920"/>
              <a:gd name="T5" fmla="*/ 129 h 1920"/>
              <a:gd name="T6" fmla="*/ 606 w 1920"/>
              <a:gd name="T7" fmla="*/ 243 h 1920"/>
              <a:gd name="T8" fmla="*/ 647 w 1920"/>
              <a:gd name="T9" fmla="*/ 258 h 1920"/>
              <a:gd name="T10" fmla="*/ 960 w 1920"/>
              <a:gd name="T11" fmla="*/ 192 h 1920"/>
              <a:gd name="T12" fmla="*/ 1728 w 1920"/>
              <a:gd name="T13" fmla="*/ 960 h 1920"/>
              <a:gd name="T14" fmla="*/ 1596 w 1920"/>
              <a:gd name="T15" fmla="*/ 1390 h 1920"/>
              <a:gd name="T16" fmla="*/ 1495 w 1920"/>
              <a:gd name="T17" fmla="*/ 1289 h 1920"/>
              <a:gd name="T18" fmla="*/ 1468 w 1920"/>
              <a:gd name="T19" fmla="*/ 1280 h 1920"/>
              <a:gd name="T20" fmla="*/ 1440 w 1920"/>
              <a:gd name="T21" fmla="*/ 1312 h 1920"/>
              <a:gd name="T22" fmla="*/ 1440 w 1920"/>
              <a:gd name="T23" fmla="*/ 1664 h 1920"/>
              <a:gd name="T24" fmla="*/ 1472 w 1920"/>
              <a:gd name="T25" fmla="*/ 1696 h 1920"/>
              <a:gd name="T26" fmla="*/ 1824 w 1920"/>
              <a:gd name="T27" fmla="*/ 1696 h 1920"/>
              <a:gd name="T28" fmla="*/ 1847 w 1920"/>
              <a:gd name="T29" fmla="*/ 1641 h 1920"/>
              <a:gd name="T30" fmla="*/ 1733 w 1920"/>
              <a:gd name="T31" fmla="*/ 1528 h 1920"/>
              <a:gd name="T32" fmla="*/ 1920 w 1920"/>
              <a:gd name="T33" fmla="*/ 960 h 1920"/>
              <a:gd name="T34" fmla="*/ 960 w 1920"/>
              <a:gd name="T35" fmla="*/ 0 h 1920"/>
              <a:gd name="T36" fmla="*/ 96 w 1920"/>
              <a:gd name="T37" fmla="*/ 224 h 1920"/>
              <a:gd name="T38" fmla="*/ 73 w 1920"/>
              <a:gd name="T39" fmla="*/ 279 h 1920"/>
              <a:gd name="T40" fmla="*/ 187 w 1920"/>
              <a:gd name="T41" fmla="*/ 392 h 1920"/>
              <a:gd name="T42" fmla="*/ 0 w 1920"/>
              <a:gd name="T43" fmla="*/ 960 h 1920"/>
              <a:gd name="T44" fmla="*/ 960 w 1920"/>
              <a:gd name="T45" fmla="*/ 1920 h 1920"/>
              <a:gd name="T46" fmla="*/ 1356 w 1920"/>
              <a:gd name="T47" fmla="*/ 1835 h 1920"/>
              <a:gd name="T48" fmla="*/ 1372 w 1920"/>
              <a:gd name="T49" fmla="*/ 1791 h 1920"/>
              <a:gd name="T50" fmla="*/ 1314 w 1920"/>
              <a:gd name="T51" fmla="*/ 1676 h 1920"/>
              <a:gd name="T52" fmla="*/ 1273 w 1920"/>
              <a:gd name="T53" fmla="*/ 1662 h 1920"/>
              <a:gd name="T54" fmla="*/ 960 w 1920"/>
              <a:gd name="T55" fmla="*/ 1728 h 1920"/>
              <a:gd name="T56" fmla="*/ 192 w 1920"/>
              <a:gd name="T57" fmla="*/ 960 h 1920"/>
              <a:gd name="T58" fmla="*/ 324 w 1920"/>
              <a:gd name="T59" fmla="*/ 530 h 1920"/>
              <a:gd name="T60" fmla="*/ 426 w 1920"/>
              <a:gd name="T61" fmla="*/ 631 h 1920"/>
              <a:gd name="T62" fmla="*/ 480 w 1920"/>
              <a:gd name="T63" fmla="*/ 608 h 1920"/>
              <a:gd name="T64" fmla="*/ 480 w 1920"/>
              <a:gd name="T65" fmla="*/ 256 h 1920"/>
              <a:gd name="T66" fmla="*/ 448 w 1920"/>
              <a:gd name="T67" fmla="*/ 224 h 1920"/>
              <a:gd name="T68" fmla="*/ 96 w 1920"/>
              <a:gd name="T69" fmla="*/ 224 h 1920"/>
              <a:gd name="T70" fmla="*/ 1022 w 1920"/>
              <a:gd name="T71" fmla="*/ 416 h 1920"/>
              <a:gd name="T72" fmla="*/ 997 w 1920"/>
              <a:gd name="T73" fmla="*/ 431 h 1920"/>
              <a:gd name="T74" fmla="*/ 613 w 1920"/>
              <a:gd name="T75" fmla="*/ 1039 h 1920"/>
              <a:gd name="T76" fmla="*/ 640 w 1920"/>
              <a:gd name="T77" fmla="*/ 1088 h 1920"/>
              <a:gd name="T78" fmla="*/ 893 w 1920"/>
              <a:gd name="T79" fmla="*/ 1088 h 1920"/>
              <a:gd name="T80" fmla="*/ 864 w 1920"/>
              <a:gd name="T81" fmla="*/ 1470 h 1920"/>
              <a:gd name="T82" fmla="*/ 923 w 1920"/>
              <a:gd name="T83" fmla="*/ 1489 h 1920"/>
              <a:gd name="T84" fmla="*/ 1307 w 1920"/>
              <a:gd name="T85" fmla="*/ 881 h 1920"/>
              <a:gd name="T86" fmla="*/ 1280 w 1920"/>
              <a:gd name="T87" fmla="*/ 832 h 1920"/>
              <a:gd name="T88" fmla="*/ 1026 w 1920"/>
              <a:gd name="T89" fmla="*/ 832 h 1920"/>
              <a:gd name="T90" fmla="*/ 1056 w 1920"/>
              <a:gd name="T91" fmla="*/ 450 h 1920"/>
              <a:gd name="T92" fmla="*/ 1022 w 1920"/>
              <a:gd name="T93" fmla="*/ 416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0" h="1920">
                <a:moveTo>
                  <a:pt x="960" y="0"/>
                </a:moveTo>
                <a:cubicBezTo>
                  <a:pt x="819" y="0"/>
                  <a:pt x="685" y="30"/>
                  <a:pt x="564" y="85"/>
                </a:cubicBezTo>
                <a:cubicBezTo>
                  <a:pt x="547" y="93"/>
                  <a:pt x="540" y="113"/>
                  <a:pt x="548" y="129"/>
                </a:cubicBezTo>
                <a:cubicBezTo>
                  <a:pt x="606" y="243"/>
                  <a:pt x="606" y="243"/>
                  <a:pt x="606" y="243"/>
                </a:cubicBezTo>
                <a:cubicBezTo>
                  <a:pt x="613" y="259"/>
                  <a:pt x="632" y="265"/>
                  <a:pt x="647" y="258"/>
                </a:cubicBezTo>
                <a:cubicBezTo>
                  <a:pt x="743" y="216"/>
                  <a:pt x="849" y="192"/>
                  <a:pt x="960" y="192"/>
                </a:cubicBezTo>
                <a:cubicBezTo>
                  <a:pt x="1385" y="192"/>
                  <a:pt x="1728" y="535"/>
                  <a:pt x="1728" y="960"/>
                </a:cubicBezTo>
                <a:cubicBezTo>
                  <a:pt x="1728" y="1120"/>
                  <a:pt x="1679" y="1267"/>
                  <a:pt x="1596" y="1390"/>
                </a:cubicBezTo>
                <a:cubicBezTo>
                  <a:pt x="1495" y="1289"/>
                  <a:pt x="1495" y="1289"/>
                  <a:pt x="1495" y="1289"/>
                </a:cubicBezTo>
                <a:cubicBezTo>
                  <a:pt x="1488" y="1282"/>
                  <a:pt x="1478" y="1279"/>
                  <a:pt x="1468" y="1280"/>
                </a:cubicBezTo>
                <a:cubicBezTo>
                  <a:pt x="1452" y="1282"/>
                  <a:pt x="1440" y="1296"/>
                  <a:pt x="1440" y="1312"/>
                </a:cubicBezTo>
                <a:cubicBezTo>
                  <a:pt x="1440" y="1664"/>
                  <a:pt x="1440" y="1664"/>
                  <a:pt x="1440" y="1664"/>
                </a:cubicBezTo>
                <a:cubicBezTo>
                  <a:pt x="1440" y="1682"/>
                  <a:pt x="1454" y="1696"/>
                  <a:pt x="1472" y="1696"/>
                </a:cubicBezTo>
                <a:cubicBezTo>
                  <a:pt x="1824" y="1696"/>
                  <a:pt x="1824" y="1696"/>
                  <a:pt x="1824" y="1696"/>
                </a:cubicBezTo>
                <a:cubicBezTo>
                  <a:pt x="1853" y="1696"/>
                  <a:pt x="1867" y="1661"/>
                  <a:pt x="1847" y="1641"/>
                </a:cubicBezTo>
                <a:cubicBezTo>
                  <a:pt x="1733" y="1528"/>
                  <a:pt x="1733" y="1528"/>
                  <a:pt x="1733" y="1528"/>
                </a:cubicBezTo>
                <a:cubicBezTo>
                  <a:pt x="1850" y="1369"/>
                  <a:pt x="1920" y="1173"/>
                  <a:pt x="1920" y="960"/>
                </a:cubicBezTo>
                <a:cubicBezTo>
                  <a:pt x="1920" y="430"/>
                  <a:pt x="1490" y="0"/>
                  <a:pt x="960" y="0"/>
                </a:cubicBezTo>
                <a:close/>
                <a:moveTo>
                  <a:pt x="96" y="224"/>
                </a:moveTo>
                <a:cubicBezTo>
                  <a:pt x="67" y="224"/>
                  <a:pt x="53" y="258"/>
                  <a:pt x="73" y="279"/>
                </a:cubicBezTo>
                <a:cubicBezTo>
                  <a:pt x="187" y="392"/>
                  <a:pt x="187" y="392"/>
                  <a:pt x="187" y="392"/>
                </a:cubicBezTo>
                <a:cubicBezTo>
                  <a:pt x="70" y="551"/>
                  <a:pt x="0" y="747"/>
                  <a:pt x="0" y="960"/>
                </a:cubicBezTo>
                <a:cubicBezTo>
                  <a:pt x="0" y="1490"/>
                  <a:pt x="430" y="1920"/>
                  <a:pt x="960" y="1920"/>
                </a:cubicBezTo>
                <a:cubicBezTo>
                  <a:pt x="1101" y="1920"/>
                  <a:pt x="1236" y="1889"/>
                  <a:pt x="1356" y="1835"/>
                </a:cubicBezTo>
                <a:cubicBezTo>
                  <a:pt x="1373" y="1827"/>
                  <a:pt x="1380" y="1807"/>
                  <a:pt x="1372" y="1791"/>
                </a:cubicBezTo>
                <a:cubicBezTo>
                  <a:pt x="1314" y="1676"/>
                  <a:pt x="1314" y="1676"/>
                  <a:pt x="1314" y="1676"/>
                </a:cubicBezTo>
                <a:cubicBezTo>
                  <a:pt x="1307" y="1661"/>
                  <a:pt x="1288" y="1655"/>
                  <a:pt x="1273" y="1662"/>
                </a:cubicBezTo>
                <a:cubicBezTo>
                  <a:pt x="1177" y="1704"/>
                  <a:pt x="1072" y="1728"/>
                  <a:pt x="960" y="1728"/>
                </a:cubicBezTo>
                <a:cubicBezTo>
                  <a:pt x="536" y="1728"/>
                  <a:pt x="192" y="1385"/>
                  <a:pt x="192" y="960"/>
                </a:cubicBezTo>
                <a:cubicBezTo>
                  <a:pt x="192" y="800"/>
                  <a:pt x="241" y="653"/>
                  <a:pt x="324" y="530"/>
                </a:cubicBezTo>
                <a:cubicBezTo>
                  <a:pt x="426" y="631"/>
                  <a:pt x="426" y="631"/>
                  <a:pt x="426" y="631"/>
                </a:cubicBezTo>
                <a:cubicBezTo>
                  <a:pt x="446" y="651"/>
                  <a:pt x="480" y="636"/>
                  <a:pt x="480" y="608"/>
                </a:cubicBezTo>
                <a:cubicBezTo>
                  <a:pt x="480" y="256"/>
                  <a:pt x="480" y="256"/>
                  <a:pt x="480" y="256"/>
                </a:cubicBezTo>
                <a:cubicBezTo>
                  <a:pt x="480" y="238"/>
                  <a:pt x="466" y="224"/>
                  <a:pt x="448" y="224"/>
                </a:cubicBezTo>
                <a:lnTo>
                  <a:pt x="96" y="224"/>
                </a:lnTo>
                <a:close/>
                <a:moveTo>
                  <a:pt x="1022" y="416"/>
                </a:moveTo>
                <a:cubicBezTo>
                  <a:pt x="1012" y="416"/>
                  <a:pt x="1002" y="422"/>
                  <a:pt x="997" y="431"/>
                </a:cubicBezTo>
                <a:cubicBezTo>
                  <a:pt x="613" y="1039"/>
                  <a:pt x="613" y="1039"/>
                  <a:pt x="613" y="1039"/>
                </a:cubicBezTo>
                <a:cubicBezTo>
                  <a:pt x="600" y="1060"/>
                  <a:pt x="615" y="1088"/>
                  <a:pt x="640" y="1088"/>
                </a:cubicBezTo>
                <a:cubicBezTo>
                  <a:pt x="893" y="1088"/>
                  <a:pt x="893" y="1088"/>
                  <a:pt x="893" y="1088"/>
                </a:cubicBezTo>
                <a:cubicBezTo>
                  <a:pt x="864" y="1470"/>
                  <a:pt x="864" y="1470"/>
                  <a:pt x="864" y="1470"/>
                </a:cubicBezTo>
                <a:cubicBezTo>
                  <a:pt x="862" y="1503"/>
                  <a:pt x="905" y="1517"/>
                  <a:pt x="923" y="1489"/>
                </a:cubicBezTo>
                <a:cubicBezTo>
                  <a:pt x="1307" y="881"/>
                  <a:pt x="1307" y="881"/>
                  <a:pt x="1307" y="881"/>
                </a:cubicBezTo>
                <a:cubicBezTo>
                  <a:pt x="1321" y="860"/>
                  <a:pt x="1305" y="832"/>
                  <a:pt x="1280" y="832"/>
                </a:cubicBezTo>
                <a:cubicBezTo>
                  <a:pt x="1026" y="832"/>
                  <a:pt x="1026" y="832"/>
                  <a:pt x="1026" y="832"/>
                </a:cubicBezTo>
                <a:cubicBezTo>
                  <a:pt x="1056" y="450"/>
                  <a:pt x="1056" y="450"/>
                  <a:pt x="1056" y="450"/>
                </a:cubicBezTo>
                <a:cubicBezTo>
                  <a:pt x="1057" y="431"/>
                  <a:pt x="1042" y="415"/>
                  <a:pt x="1022" y="416"/>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7" name="Titel 6"/>
          <p:cNvSpPr>
            <a:spLocks noGrp="1"/>
          </p:cNvSpPr>
          <p:nvPr>
            <p:ph type="title"/>
          </p:nvPr>
        </p:nvSpPr>
        <p:spPr>
          <a:xfrm>
            <a:off x="431257" y="864639"/>
            <a:ext cx="8352382" cy="647628"/>
          </a:xfrm>
        </p:spPr>
        <p:txBody>
          <a:bodyPr/>
          <a:lstStyle/>
          <a:p>
            <a:r>
              <a:rPr lang="de-DE" dirty="0"/>
              <a:t>59% (W1: 71% / W2: 77% / W3: 78% / W4: 67%) blicken aktuell (sehr) sorgenvoll auf das Thema Energie </a:t>
            </a:r>
          </a:p>
        </p:txBody>
      </p:sp>
    </p:spTree>
    <p:extLst>
      <p:ext uri="{BB962C8B-B14F-4D97-AF65-F5344CB8AC3E}">
        <p14:creationId xmlns:p14="http://schemas.microsoft.com/office/powerpoint/2010/main" val="2963739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p:cNvSpPr>
            <a:spLocks noChangeAspect="1" noEditPoints="1"/>
          </p:cNvSpPr>
          <p:nvPr/>
        </p:nvSpPr>
        <p:spPr bwMode="auto">
          <a:xfrm>
            <a:off x="6950185" y="2224686"/>
            <a:ext cx="1746000" cy="1746000"/>
          </a:xfrm>
          <a:custGeom>
            <a:avLst/>
            <a:gdLst>
              <a:gd name="T0" fmla="*/ 960 w 1920"/>
              <a:gd name="T1" fmla="*/ 0 h 1920"/>
              <a:gd name="T2" fmla="*/ 564 w 1920"/>
              <a:gd name="T3" fmla="*/ 85 h 1920"/>
              <a:gd name="T4" fmla="*/ 548 w 1920"/>
              <a:gd name="T5" fmla="*/ 129 h 1920"/>
              <a:gd name="T6" fmla="*/ 606 w 1920"/>
              <a:gd name="T7" fmla="*/ 243 h 1920"/>
              <a:gd name="T8" fmla="*/ 647 w 1920"/>
              <a:gd name="T9" fmla="*/ 258 h 1920"/>
              <a:gd name="T10" fmla="*/ 960 w 1920"/>
              <a:gd name="T11" fmla="*/ 192 h 1920"/>
              <a:gd name="T12" fmla="*/ 1728 w 1920"/>
              <a:gd name="T13" fmla="*/ 960 h 1920"/>
              <a:gd name="T14" fmla="*/ 1596 w 1920"/>
              <a:gd name="T15" fmla="*/ 1390 h 1920"/>
              <a:gd name="T16" fmla="*/ 1495 w 1920"/>
              <a:gd name="T17" fmla="*/ 1289 h 1920"/>
              <a:gd name="T18" fmla="*/ 1468 w 1920"/>
              <a:gd name="T19" fmla="*/ 1280 h 1920"/>
              <a:gd name="T20" fmla="*/ 1440 w 1920"/>
              <a:gd name="T21" fmla="*/ 1312 h 1920"/>
              <a:gd name="T22" fmla="*/ 1440 w 1920"/>
              <a:gd name="T23" fmla="*/ 1664 h 1920"/>
              <a:gd name="T24" fmla="*/ 1472 w 1920"/>
              <a:gd name="T25" fmla="*/ 1696 h 1920"/>
              <a:gd name="T26" fmla="*/ 1824 w 1920"/>
              <a:gd name="T27" fmla="*/ 1696 h 1920"/>
              <a:gd name="T28" fmla="*/ 1847 w 1920"/>
              <a:gd name="T29" fmla="*/ 1641 h 1920"/>
              <a:gd name="T30" fmla="*/ 1733 w 1920"/>
              <a:gd name="T31" fmla="*/ 1528 h 1920"/>
              <a:gd name="T32" fmla="*/ 1920 w 1920"/>
              <a:gd name="T33" fmla="*/ 960 h 1920"/>
              <a:gd name="T34" fmla="*/ 960 w 1920"/>
              <a:gd name="T35" fmla="*/ 0 h 1920"/>
              <a:gd name="T36" fmla="*/ 96 w 1920"/>
              <a:gd name="T37" fmla="*/ 224 h 1920"/>
              <a:gd name="T38" fmla="*/ 73 w 1920"/>
              <a:gd name="T39" fmla="*/ 279 h 1920"/>
              <a:gd name="T40" fmla="*/ 187 w 1920"/>
              <a:gd name="T41" fmla="*/ 392 h 1920"/>
              <a:gd name="T42" fmla="*/ 0 w 1920"/>
              <a:gd name="T43" fmla="*/ 960 h 1920"/>
              <a:gd name="T44" fmla="*/ 960 w 1920"/>
              <a:gd name="T45" fmla="*/ 1920 h 1920"/>
              <a:gd name="T46" fmla="*/ 1356 w 1920"/>
              <a:gd name="T47" fmla="*/ 1835 h 1920"/>
              <a:gd name="T48" fmla="*/ 1372 w 1920"/>
              <a:gd name="T49" fmla="*/ 1791 h 1920"/>
              <a:gd name="T50" fmla="*/ 1314 w 1920"/>
              <a:gd name="T51" fmla="*/ 1676 h 1920"/>
              <a:gd name="T52" fmla="*/ 1273 w 1920"/>
              <a:gd name="T53" fmla="*/ 1662 h 1920"/>
              <a:gd name="T54" fmla="*/ 960 w 1920"/>
              <a:gd name="T55" fmla="*/ 1728 h 1920"/>
              <a:gd name="T56" fmla="*/ 192 w 1920"/>
              <a:gd name="T57" fmla="*/ 960 h 1920"/>
              <a:gd name="T58" fmla="*/ 324 w 1920"/>
              <a:gd name="T59" fmla="*/ 530 h 1920"/>
              <a:gd name="T60" fmla="*/ 426 w 1920"/>
              <a:gd name="T61" fmla="*/ 631 h 1920"/>
              <a:gd name="T62" fmla="*/ 480 w 1920"/>
              <a:gd name="T63" fmla="*/ 608 h 1920"/>
              <a:gd name="T64" fmla="*/ 480 w 1920"/>
              <a:gd name="T65" fmla="*/ 256 h 1920"/>
              <a:gd name="T66" fmla="*/ 448 w 1920"/>
              <a:gd name="T67" fmla="*/ 224 h 1920"/>
              <a:gd name="T68" fmla="*/ 96 w 1920"/>
              <a:gd name="T69" fmla="*/ 224 h 1920"/>
              <a:gd name="T70" fmla="*/ 1022 w 1920"/>
              <a:gd name="T71" fmla="*/ 416 h 1920"/>
              <a:gd name="T72" fmla="*/ 997 w 1920"/>
              <a:gd name="T73" fmla="*/ 431 h 1920"/>
              <a:gd name="T74" fmla="*/ 613 w 1920"/>
              <a:gd name="T75" fmla="*/ 1039 h 1920"/>
              <a:gd name="T76" fmla="*/ 640 w 1920"/>
              <a:gd name="T77" fmla="*/ 1088 h 1920"/>
              <a:gd name="T78" fmla="*/ 893 w 1920"/>
              <a:gd name="T79" fmla="*/ 1088 h 1920"/>
              <a:gd name="T80" fmla="*/ 864 w 1920"/>
              <a:gd name="T81" fmla="*/ 1470 h 1920"/>
              <a:gd name="T82" fmla="*/ 923 w 1920"/>
              <a:gd name="T83" fmla="*/ 1489 h 1920"/>
              <a:gd name="T84" fmla="*/ 1307 w 1920"/>
              <a:gd name="T85" fmla="*/ 881 h 1920"/>
              <a:gd name="T86" fmla="*/ 1280 w 1920"/>
              <a:gd name="T87" fmla="*/ 832 h 1920"/>
              <a:gd name="T88" fmla="*/ 1026 w 1920"/>
              <a:gd name="T89" fmla="*/ 832 h 1920"/>
              <a:gd name="T90" fmla="*/ 1056 w 1920"/>
              <a:gd name="T91" fmla="*/ 450 h 1920"/>
              <a:gd name="T92" fmla="*/ 1022 w 1920"/>
              <a:gd name="T93" fmla="*/ 416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0" h="1920">
                <a:moveTo>
                  <a:pt x="960" y="0"/>
                </a:moveTo>
                <a:cubicBezTo>
                  <a:pt x="819" y="0"/>
                  <a:pt x="685" y="30"/>
                  <a:pt x="564" y="85"/>
                </a:cubicBezTo>
                <a:cubicBezTo>
                  <a:pt x="547" y="93"/>
                  <a:pt x="540" y="113"/>
                  <a:pt x="548" y="129"/>
                </a:cubicBezTo>
                <a:cubicBezTo>
                  <a:pt x="606" y="243"/>
                  <a:pt x="606" y="243"/>
                  <a:pt x="606" y="243"/>
                </a:cubicBezTo>
                <a:cubicBezTo>
                  <a:pt x="613" y="259"/>
                  <a:pt x="632" y="265"/>
                  <a:pt x="647" y="258"/>
                </a:cubicBezTo>
                <a:cubicBezTo>
                  <a:pt x="743" y="216"/>
                  <a:pt x="849" y="192"/>
                  <a:pt x="960" y="192"/>
                </a:cubicBezTo>
                <a:cubicBezTo>
                  <a:pt x="1385" y="192"/>
                  <a:pt x="1728" y="535"/>
                  <a:pt x="1728" y="960"/>
                </a:cubicBezTo>
                <a:cubicBezTo>
                  <a:pt x="1728" y="1120"/>
                  <a:pt x="1679" y="1267"/>
                  <a:pt x="1596" y="1390"/>
                </a:cubicBezTo>
                <a:cubicBezTo>
                  <a:pt x="1495" y="1289"/>
                  <a:pt x="1495" y="1289"/>
                  <a:pt x="1495" y="1289"/>
                </a:cubicBezTo>
                <a:cubicBezTo>
                  <a:pt x="1488" y="1282"/>
                  <a:pt x="1478" y="1279"/>
                  <a:pt x="1468" y="1280"/>
                </a:cubicBezTo>
                <a:cubicBezTo>
                  <a:pt x="1452" y="1282"/>
                  <a:pt x="1440" y="1296"/>
                  <a:pt x="1440" y="1312"/>
                </a:cubicBezTo>
                <a:cubicBezTo>
                  <a:pt x="1440" y="1664"/>
                  <a:pt x="1440" y="1664"/>
                  <a:pt x="1440" y="1664"/>
                </a:cubicBezTo>
                <a:cubicBezTo>
                  <a:pt x="1440" y="1682"/>
                  <a:pt x="1454" y="1696"/>
                  <a:pt x="1472" y="1696"/>
                </a:cubicBezTo>
                <a:cubicBezTo>
                  <a:pt x="1824" y="1696"/>
                  <a:pt x="1824" y="1696"/>
                  <a:pt x="1824" y="1696"/>
                </a:cubicBezTo>
                <a:cubicBezTo>
                  <a:pt x="1853" y="1696"/>
                  <a:pt x="1867" y="1661"/>
                  <a:pt x="1847" y="1641"/>
                </a:cubicBezTo>
                <a:cubicBezTo>
                  <a:pt x="1733" y="1528"/>
                  <a:pt x="1733" y="1528"/>
                  <a:pt x="1733" y="1528"/>
                </a:cubicBezTo>
                <a:cubicBezTo>
                  <a:pt x="1850" y="1369"/>
                  <a:pt x="1920" y="1173"/>
                  <a:pt x="1920" y="960"/>
                </a:cubicBezTo>
                <a:cubicBezTo>
                  <a:pt x="1920" y="430"/>
                  <a:pt x="1490" y="0"/>
                  <a:pt x="960" y="0"/>
                </a:cubicBezTo>
                <a:close/>
                <a:moveTo>
                  <a:pt x="96" y="224"/>
                </a:moveTo>
                <a:cubicBezTo>
                  <a:pt x="67" y="224"/>
                  <a:pt x="53" y="258"/>
                  <a:pt x="73" y="279"/>
                </a:cubicBezTo>
                <a:cubicBezTo>
                  <a:pt x="187" y="392"/>
                  <a:pt x="187" y="392"/>
                  <a:pt x="187" y="392"/>
                </a:cubicBezTo>
                <a:cubicBezTo>
                  <a:pt x="70" y="551"/>
                  <a:pt x="0" y="747"/>
                  <a:pt x="0" y="960"/>
                </a:cubicBezTo>
                <a:cubicBezTo>
                  <a:pt x="0" y="1490"/>
                  <a:pt x="430" y="1920"/>
                  <a:pt x="960" y="1920"/>
                </a:cubicBezTo>
                <a:cubicBezTo>
                  <a:pt x="1101" y="1920"/>
                  <a:pt x="1236" y="1889"/>
                  <a:pt x="1356" y="1835"/>
                </a:cubicBezTo>
                <a:cubicBezTo>
                  <a:pt x="1373" y="1827"/>
                  <a:pt x="1380" y="1807"/>
                  <a:pt x="1372" y="1791"/>
                </a:cubicBezTo>
                <a:cubicBezTo>
                  <a:pt x="1314" y="1676"/>
                  <a:pt x="1314" y="1676"/>
                  <a:pt x="1314" y="1676"/>
                </a:cubicBezTo>
                <a:cubicBezTo>
                  <a:pt x="1307" y="1661"/>
                  <a:pt x="1288" y="1655"/>
                  <a:pt x="1273" y="1662"/>
                </a:cubicBezTo>
                <a:cubicBezTo>
                  <a:pt x="1177" y="1704"/>
                  <a:pt x="1072" y="1728"/>
                  <a:pt x="960" y="1728"/>
                </a:cubicBezTo>
                <a:cubicBezTo>
                  <a:pt x="536" y="1728"/>
                  <a:pt x="192" y="1385"/>
                  <a:pt x="192" y="960"/>
                </a:cubicBezTo>
                <a:cubicBezTo>
                  <a:pt x="192" y="800"/>
                  <a:pt x="241" y="653"/>
                  <a:pt x="324" y="530"/>
                </a:cubicBezTo>
                <a:cubicBezTo>
                  <a:pt x="426" y="631"/>
                  <a:pt x="426" y="631"/>
                  <a:pt x="426" y="631"/>
                </a:cubicBezTo>
                <a:cubicBezTo>
                  <a:pt x="446" y="651"/>
                  <a:pt x="480" y="636"/>
                  <a:pt x="480" y="608"/>
                </a:cubicBezTo>
                <a:cubicBezTo>
                  <a:pt x="480" y="256"/>
                  <a:pt x="480" y="256"/>
                  <a:pt x="480" y="256"/>
                </a:cubicBezTo>
                <a:cubicBezTo>
                  <a:pt x="480" y="238"/>
                  <a:pt x="466" y="224"/>
                  <a:pt x="448" y="224"/>
                </a:cubicBezTo>
                <a:lnTo>
                  <a:pt x="96" y="224"/>
                </a:lnTo>
                <a:close/>
                <a:moveTo>
                  <a:pt x="1022" y="416"/>
                </a:moveTo>
                <a:cubicBezTo>
                  <a:pt x="1012" y="416"/>
                  <a:pt x="1002" y="422"/>
                  <a:pt x="997" y="431"/>
                </a:cubicBezTo>
                <a:cubicBezTo>
                  <a:pt x="613" y="1039"/>
                  <a:pt x="613" y="1039"/>
                  <a:pt x="613" y="1039"/>
                </a:cubicBezTo>
                <a:cubicBezTo>
                  <a:pt x="600" y="1060"/>
                  <a:pt x="615" y="1088"/>
                  <a:pt x="640" y="1088"/>
                </a:cubicBezTo>
                <a:cubicBezTo>
                  <a:pt x="893" y="1088"/>
                  <a:pt x="893" y="1088"/>
                  <a:pt x="893" y="1088"/>
                </a:cubicBezTo>
                <a:cubicBezTo>
                  <a:pt x="864" y="1470"/>
                  <a:pt x="864" y="1470"/>
                  <a:pt x="864" y="1470"/>
                </a:cubicBezTo>
                <a:cubicBezTo>
                  <a:pt x="862" y="1503"/>
                  <a:pt x="905" y="1517"/>
                  <a:pt x="923" y="1489"/>
                </a:cubicBezTo>
                <a:cubicBezTo>
                  <a:pt x="1307" y="881"/>
                  <a:pt x="1307" y="881"/>
                  <a:pt x="1307" y="881"/>
                </a:cubicBezTo>
                <a:cubicBezTo>
                  <a:pt x="1321" y="860"/>
                  <a:pt x="1305" y="832"/>
                  <a:pt x="1280" y="832"/>
                </a:cubicBezTo>
                <a:cubicBezTo>
                  <a:pt x="1026" y="832"/>
                  <a:pt x="1026" y="832"/>
                  <a:pt x="1026" y="832"/>
                </a:cubicBezTo>
                <a:cubicBezTo>
                  <a:pt x="1056" y="450"/>
                  <a:pt x="1056" y="450"/>
                  <a:pt x="1056" y="450"/>
                </a:cubicBezTo>
                <a:cubicBezTo>
                  <a:pt x="1057" y="431"/>
                  <a:pt x="1042" y="415"/>
                  <a:pt x="1022" y="416"/>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7" name="Titel 6"/>
          <p:cNvSpPr>
            <a:spLocks noGrp="1"/>
          </p:cNvSpPr>
          <p:nvPr>
            <p:ph type="title"/>
          </p:nvPr>
        </p:nvSpPr>
        <p:spPr>
          <a:xfrm>
            <a:off x="431257" y="864639"/>
            <a:ext cx="8352382" cy="647628"/>
          </a:xfrm>
        </p:spPr>
        <p:txBody>
          <a:bodyPr/>
          <a:lstStyle/>
          <a:p>
            <a:r>
              <a:rPr lang="de-DE" dirty="0"/>
              <a:t>Deutliche Verbesserung bei der wahrgenommenen Versorgungssicherheit</a:t>
            </a:r>
          </a:p>
        </p:txBody>
      </p:sp>
      <p:sp>
        <p:nvSpPr>
          <p:cNvPr id="6" name="Rectangle 3"/>
          <p:cNvSpPr>
            <a:spLocks noChangeArrowheads="1"/>
          </p:cNvSpPr>
          <p:nvPr/>
        </p:nvSpPr>
        <p:spPr bwMode="auto">
          <a:xfrm>
            <a:off x="431257" y="4607763"/>
            <a:ext cx="5715197"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Wie schätzen Sie aktuell die Versorgungssicherheit bzgl. Energie in Deutschland insgesamt ein?</a:t>
            </a:r>
          </a:p>
          <a:p>
            <a:pPr marL="93663" indent="-93663">
              <a:lnSpc>
                <a:spcPct val="90000"/>
              </a:lnSpc>
              <a:buClr>
                <a:srgbClr val="000099"/>
              </a:buClr>
              <a:buFontTx/>
              <a:buChar char="-"/>
              <a:tabLst>
                <a:tab pos="182563" algn="l"/>
              </a:tabLst>
            </a:pPr>
            <a:r>
              <a:rPr lang="de-DE" sz="600" dirty="0"/>
              <a:t>Basis: Gesamt</a:t>
            </a:r>
          </a:p>
          <a:p>
            <a:pPr marL="93663" indent="-93663">
              <a:lnSpc>
                <a:spcPct val="90000"/>
              </a:lnSpc>
              <a:buClr>
                <a:srgbClr val="000099"/>
              </a:buClr>
              <a:buFontTx/>
              <a:buChar char="-"/>
              <a:tabLst>
                <a:tab pos="182563" algn="l"/>
              </a:tabLst>
            </a:pPr>
            <a:r>
              <a:rPr lang="de-DE" sz="600" dirty="0"/>
              <a:t>Angaben in Prozent</a:t>
            </a:r>
          </a:p>
        </p:txBody>
      </p:sp>
      <p:graphicFrame>
        <p:nvGraphicFramePr>
          <p:cNvPr id="9" name="Object0"/>
          <p:cNvGraphicFramePr>
            <a:graphicFrameLocks/>
          </p:cNvGraphicFramePr>
          <p:nvPr>
            <p:extLst>
              <p:ext uri="{D42A27DB-BD31-4B8C-83A1-F6EECF244321}">
                <p14:modId xmlns:p14="http://schemas.microsoft.com/office/powerpoint/2010/main" val="180282103"/>
              </p:ext>
            </p:extLst>
          </p:nvPr>
        </p:nvGraphicFramePr>
        <p:xfrm>
          <a:off x="222646" y="1799857"/>
          <a:ext cx="6444000" cy="27954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elle 12"/>
          <p:cNvGraphicFramePr>
            <a:graphicFrameLocks noGrp="1"/>
          </p:cNvGraphicFramePr>
          <p:nvPr/>
        </p:nvGraphicFramePr>
        <p:xfrm>
          <a:off x="6869185" y="1891686"/>
          <a:ext cx="1908000" cy="2412000"/>
        </p:xfrm>
        <a:graphic>
          <a:graphicData uri="http://schemas.openxmlformats.org/drawingml/2006/table">
            <a:tbl>
              <a:tblPr firstRow="1" bandRow="1">
                <a:tableStyleId>{2D5ABB26-0587-4C30-8999-92F81FD0307C}</a:tableStyleId>
              </a:tblPr>
              <a:tblGrid>
                <a:gridCol w="576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tblGrid>
              <a:tr h="482400">
                <a:tc>
                  <a:txBody>
                    <a:bodyPr/>
                    <a:lstStyle/>
                    <a:p>
                      <a:pPr algn="ctr"/>
                      <a:r>
                        <a:rPr lang="de-DE" sz="1200" b="1" kern="1200" dirty="0">
                          <a:solidFill>
                            <a:schemeClr val="bg2">
                              <a:lumMod val="60000"/>
                              <a:lumOff val="40000"/>
                            </a:schemeClr>
                          </a:solidFill>
                          <a:latin typeface="+mn-lt"/>
                          <a:ea typeface="+mn-ea"/>
                          <a:cs typeface="+mn-cs"/>
                        </a:rPr>
                        <a:t>39,7%</a:t>
                      </a:r>
                    </a:p>
                  </a:txBody>
                  <a:tcPr marL="0" marR="0" marT="0" marB="0" anchor="ctr">
                    <a:lnT w="3175" cap="flat" cmpd="sng" algn="ctr">
                      <a:no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19,2%</a:t>
                      </a:r>
                    </a:p>
                  </a:txBody>
                  <a:tcPr marL="0" marR="0" marT="0" marB="0" anchor="ctr">
                    <a:lnT w="3175" cap="flat" cmpd="sng" algn="ctr">
                      <a:no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2,7 </a:t>
                      </a:r>
                      <a:r>
                        <a:rPr lang="de-DE" sz="1200" dirty="0"/>
                        <a:t>/ 991</a:t>
                      </a:r>
                    </a:p>
                  </a:txBody>
                  <a:tcPr marL="0" marR="0" marT="0" marB="0" anchor="ctr">
                    <a:lnT w="3175" cap="flat" cmpd="sng" algn="ctr">
                      <a:no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0"/>
                  </a:ext>
                </a:extLst>
              </a:tr>
              <a:tr h="482400">
                <a:tc>
                  <a:txBody>
                    <a:bodyPr/>
                    <a:lstStyle/>
                    <a:p>
                      <a:pPr algn="ctr"/>
                      <a:r>
                        <a:rPr lang="de-DE" sz="1200" b="1" kern="1200" dirty="0">
                          <a:solidFill>
                            <a:schemeClr val="bg2">
                              <a:lumMod val="60000"/>
                              <a:lumOff val="40000"/>
                            </a:schemeClr>
                          </a:solidFill>
                          <a:latin typeface="+mn-lt"/>
                          <a:ea typeface="+mn-ea"/>
                          <a:cs typeface="+mn-cs"/>
                        </a:rPr>
                        <a:t>34,1%</a:t>
                      </a:r>
                    </a:p>
                  </a:txBody>
                  <a:tcPr marL="0" marR="0" marT="0" marB="0" anchor="ct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18,7%</a:t>
                      </a:r>
                    </a:p>
                  </a:txBody>
                  <a:tcPr marL="0" marR="0" marT="0" marB="0" anchor="ct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2,8 </a:t>
                      </a:r>
                      <a:r>
                        <a:rPr lang="de-DE" sz="1200" dirty="0"/>
                        <a:t>/ 1.031</a:t>
                      </a:r>
                    </a:p>
                  </a:txBody>
                  <a:tcPr marL="0" marR="0" marT="0" marB="0" anchor="ct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4"/>
                  </a:ext>
                </a:extLst>
              </a:tr>
              <a:tr h="482400">
                <a:tc>
                  <a:txBody>
                    <a:bodyPr/>
                    <a:lstStyle/>
                    <a:p>
                      <a:pPr algn="ctr"/>
                      <a:r>
                        <a:rPr lang="de-DE" sz="1200" b="1" kern="1200" dirty="0">
                          <a:solidFill>
                            <a:schemeClr val="bg2">
                              <a:lumMod val="60000"/>
                              <a:lumOff val="40000"/>
                            </a:schemeClr>
                          </a:solidFill>
                          <a:latin typeface="+mn-lt"/>
                          <a:ea typeface="+mn-ea"/>
                          <a:cs typeface="+mn-cs"/>
                        </a:rPr>
                        <a:t>17,3%</a:t>
                      </a:r>
                    </a:p>
                  </a:txBody>
                  <a:tcPr marL="0" marR="0" marT="0" marB="0" anchor="ct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38,4%</a:t>
                      </a:r>
                    </a:p>
                  </a:txBody>
                  <a:tcPr marL="0" marR="0" marT="0" marB="0" anchor="ct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3,3 </a:t>
                      </a:r>
                      <a:r>
                        <a:rPr lang="de-DE" sz="1200" dirty="0"/>
                        <a:t>/ 1.001</a:t>
                      </a:r>
                    </a:p>
                  </a:txBody>
                  <a:tcPr marL="0" marR="0" marT="0" marB="0" anchor="ct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2"/>
                  </a:ext>
                </a:extLst>
              </a:tr>
              <a:tr h="482400">
                <a:tc>
                  <a:txBody>
                    <a:bodyPr/>
                    <a:lstStyle/>
                    <a:p>
                      <a:pPr algn="ctr"/>
                      <a:r>
                        <a:rPr lang="de-DE" sz="1200" b="1" kern="1200" dirty="0">
                          <a:solidFill>
                            <a:schemeClr val="bg2">
                              <a:lumMod val="60000"/>
                              <a:lumOff val="40000"/>
                            </a:schemeClr>
                          </a:solidFill>
                          <a:latin typeface="+mn-lt"/>
                          <a:ea typeface="+mn-ea"/>
                          <a:cs typeface="+mn-cs"/>
                        </a:rPr>
                        <a:t>12,9%</a:t>
                      </a:r>
                    </a:p>
                  </a:txBody>
                  <a:tcPr marL="0" marR="0" marT="0" marB="0" anchor="ct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rgbClr val="576874"/>
                          </a:solidFill>
                        </a:rPr>
                        <a:t>48,5%</a:t>
                      </a:r>
                    </a:p>
                  </a:txBody>
                  <a:tcPr marL="0" marR="0" marT="0" marB="0" anchor="ct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3,5 </a:t>
                      </a:r>
                      <a:r>
                        <a:rPr lang="de-DE" sz="1200" dirty="0"/>
                        <a:t>/ 1.033</a:t>
                      </a:r>
                    </a:p>
                  </a:txBody>
                  <a:tcPr marL="0" marR="0" marT="0" marB="0" anchor="ctr">
                    <a:lnT w="3175" cap="flat" cmpd="sng" algn="ctr">
                      <a:solidFill>
                        <a:schemeClr val="accent3">
                          <a:lumMod val="60000"/>
                          <a:lumOff val="40000"/>
                        </a:schemeClr>
                      </a:solidFill>
                      <a:prstDash val="solid"/>
                      <a:round/>
                      <a:headEnd type="none" w="med" len="med"/>
                      <a:tailEnd type="none" w="med" len="med"/>
                    </a:lnT>
                    <a:lnB w="3175"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03"/>
                  </a:ext>
                </a:extLst>
              </a:tr>
              <a:tr h="482400">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solidFill>
                            <a:schemeClr val="bg2">
                              <a:lumMod val="60000"/>
                              <a:lumOff val="40000"/>
                            </a:schemeClr>
                          </a:solidFill>
                        </a:rPr>
                        <a:t>24,0%</a:t>
                      </a:r>
                    </a:p>
                  </a:txBody>
                  <a:tcPr marL="0" marR="0" marT="0" marB="0" anchor="ctr">
                    <a:lnT w="3175" cap="flat" cmpd="sng" algn="ctr">
                      <a:solidFill>
                        <a:schemeClr val="accent3">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de-DE" sz="1200" b="1" dirty="0">
                          <a:solidFill>
                            <a:srgbClr val="576874"/>
                          </a:solidFill>
                        </a:rPr>
                        <a:t>28,3%</a:t>
                      </a:r>
                    </a:p>
                  </a:txBody>
                  <a:tcPr marL="0" marR="0" marT="0" marB="0" anchor="ctr">
                    <a:lnT w="3175" cap="flat" cmpd="sng" algn="ctr">
                      <a:solidFill>
                        <a:schemeClr val="accent3">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200" b="1" dirty="0"/>
                        <a:t>3,1</a:t>
                      </a:r>
                      <a:r>
                        <a:rPr lang="de-DE" sz="1200" dirty="0"/>
                        <a:t> / 1.029</a:t>
                      </a:r>
                    </a:p>
                  </a:txBody>
                  <a:tcPr marL="0" marR="0" marT="0" marB="0" anchor="ctr">
                    <a:lnT w="3175" cap="flat" cmpd="sng" algn="ctr">
                      <a:solidFill>
                        <a:schemeClr val="accent3">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4" name="Tabelle 13"/>
          <p:cNvGraphicFramePr>
            <a:graphicFrameLocks noGrp="1"/>
          </p:cNvGraphicFramePr>
          <p:nvPr/>
        </p:nvGraphicFramePr>
        <p:xfrm>
          <a:off x="6869185" y="1814188"/>
          <a:ext cx="1908000" cy="152400"/>
        </p:xfrm>
        <a:graphic>
          <a:graphicData uri="http://schemas.openxmlformats.org/drawingml/2006/table">
            <a:tbl>
              <a:tblPr firstRow="1" bandRow="1">
                <a:tableStyleId>{2D5ABB26-0587-4C30-8999-92F81FD0307C}</a:tableStyleId>
              </a:tblPr>
              <a:tblGrid>
                <a:gridCol w="576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tblGrid>
              <a:tr h="144000">
                <a:tc>
                  <a:txBody>
                    <a:bodyPr/>
                    <a:lstStyle/>
                    <a:p>
                      <a:pPr algn="ctr"/>
                      <a:r>
                        <a:rPr lang="de-DE" sz="1000" b="1" dirty="0">
                          <a:solidFill>
                            <a:schemeClr val="bg2">
                              <a:lumMod val="60000"/>
                              <a:lumOff val="40000"/>
                            </a:schemeClr>
                          </a:solidFill>
                        </a:rPr>
                        <a:t>Top 2</a:t>
                      </a:r>
                    </a:p>
                  </a:txBody>
                  <a:tcPr marL="0" marR="0" marT="0" marB="0" anchor="ctr">
                    <a:lnB w="3175"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1" dirty="0">
                          <a:solidFill>
                            <a:srgbClr val="576874"/>
                          </a:solidFill>
                        </a:rPr>
                        <a:t>Low 2</a:t>
                      </a:r>
                    </a:p>
                  </a:txBody>
                  <a:tcPr marL="0" marR="0" marT="0" marB="0" anchor="ctr">
                    <a:lnB w="3175" cap="flat" cmpd="sng" algn="ctr">
                      <a:noFill/>
                      <a:prstDash val="solid"/>
                      <a:round/>
                      <a:headEnd type="none" w="med" len="med"/>
                      <a:tailEnd type="none" w="med" len="med"/>
                    </a:lnB>
                    <a:noFill/>
                  </a:tcPr>
                </a:tc>
                <a:tc>
                  <a:txBody>
                    <a:bodyPr/>
                    <a:lstStyle/>
                    <a:p>
                      <a:pPr marL="0" marR="0" indent="0" algn="ctr" defTabSz="691157" rtl="0" eaLnBrk="1" fontAlgn="auto" latinLnBrk="0" hangingPunct="1">
                        <a:lnSpc>
                          <a:spcPct val="100000"/>
                        </a:lnSpc>
                        <a:spcBef>
                          <a:spcPts val="0"/>
                        </a:spcBef>
                        <a:spcAft>
                          <a:spcPts val="0"/>
                        </a:spcAft>
                        <a:buClrTx/>
                        <a:buSzTx/>
                        <a:buFontTx/>
                        <a:buNone/>
                        <a:tabLst/>
                        <a:defRPr/>
                      </a:pPr>
                      <a:r>
                        <a:rPr lang="de-DE" sz="1000" b="1" dirty="0"/>
                        <a:t>MW / N</a:t>
                      </a:r>
                    </a:p>
                  </a:txBody>
                  <a:tcPr marL="0" marR="0" marT="0" marB="0" anchor="ctr">
                    <a:lnB w="3175"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9135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kt 6"/>
          <p:cNvGraphicFramePr>
            <a:graphicFrameLocks/>
          </p:cNvGraphicFramePr>
          <p:nvPr/>
        </p:nvGraphicFramePr>
        <p:xfrm>
          <a:off x="431257" y="2213907"/>
          <a:ext cx="6624000" cy="270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431257" y="4607763"/>
            <a:ext cx="5715197" cy="427919"/>
          </a:xfrm>
          <a:prstGeom prst="rect">
            <a:avLst/>
          </a:prstGeom>
          <a:noFill/>
          <a:ln w="12700" cap="rnd" algn="ctr">
            <a:noFill/>
            <a:prstDash val="sysDot"/>
            <a:miter lim="800000"/>
            <a:headEnd/>
            <a:tailEnd/>
          </a:ln>
          <a:effectLst/>
        </p:spPr>
        <p:txBody>
          <a:bodyPr lIns="0" tIns="46800" rIns="90000" bIns="46800" anchor="b" anchorCtr="0"/>
          <a:lstStyle/>
          <a:p>
            <a:pPr marL="93663" indent="-93663">
              <a:lnSpc>
                <a:spcPct val="90000"/>
              </a:lnSpc>
              <a:buClr>
                <a:srgbClr val="000099"/>
              </a:buClr>
              <a:buFontTx/>
              <a:buChar char="-"/>
              <a:tabLst>
                <a:tab pos="182563" algn="l"/>
              </a:tabLst>
            </a:pPr>
            <a:r>
              <a:rPr lang="de-DE" sz="600" dirty="0"/>
              <a:t>Basis: Gesamt </a:t>
            </a:r>
          </a:p>
          <a:p>
            <a:pPr marL="93663" indent="-93663">
              <a:lnSpc>
                <a:spcPct val="90000"/>
              </a:lnSpc>
              <a:buClr>
                <a:srgbClr val="000099"/>
              </a:buClr>
              <a:buFontTx/>
              <a:buChar char="-"/>
              <a:tabLst>
                <a:tab pos="182563" algn="l"/>
              </a:tabLst>
            </a:pPr>
            <a:r>
              <a:rPr lang="de-DE" sz="600" dirty="0"/>
              <a:t>Angaben in Prozent</a:t>
            </a:r>
          </a:p>
        </p:txBody>
      </p:sp>
      <p:sp>
        <p:nvSpPr>
          <p:cNvPr id="8" name="Inhaltsplatzhalter 3"/>
          <p:cNvSpPr>
            <a:spLocks noGrp="1"/>
          </p:cNvSpPr>
          <p:nvPr>
            <p:ph sz="half" idx="1"/>
          </p:nvPr>
        </p:nvSpPr>
        <p:spPr>
          <a:xfrm>
            <a:off x="431257" y="1807145"/>
            <a:ext cx="3960000" cy="341050"/>
          </a:xfrm>
          <a:noFill/>
        </p:spPr>
        <p:txBody>
          <a:bodyPr wrap="square" lIns="36000" tIns="0" rIns="0" bIns="36000">
            <a:spAutoFit/>
          </a:bodyPr>
          <a:lstStyle/>
          <a:p>
            <a:pPr marL="0" indent="0" algn="ctr">
              <a:buNone/>
            </a:pPr>
            <a:r>
              <a:rPr lang="de-DE" sz="1100" dirty="0"/>
              <a:t>Wer ist Ihrer Ansicht nach in erster Linie für die </a:t>
            </a:r>
            <a:br>
              <a:rPr lang="de-DE" sz="1100" dirty="0"/>
            </a:br>
            <a:r>
              <a:rPr lang="de-DE" sz="1100" b="1" u="sng" dirty="0"/>
              <a:t>Versorgungssicherheit</a:t>
            </a:r>
            <a:r>
              <a:rPr lang="de-DE" sz="1100" dirty="0"/>
              <a:t> bzgl. Energie in Deutschland verantwortlich?</a:t>
            </a:r>
            <a:r>
              <a:rPr lang="de-DE" sz="1100" baseline="30000" dirty="0"/>
              <a:t>1</a:t>
            </a:r>
          </a:p>
        </p:txBody>
      </p:sp>
      <p:sp>
        <p:nvSpPr>
          <p:cNvPr id="9" name="Inhaltsplatzhalter 5"/>
          <p:cNvSpPr txBox="1">
            <a:spLocks/>
          </p:cNvSpPr>
          <p:nvPr/>
        </p:nvSpPr>
        <p:spPr>
          <a:xfrm>
            <a:off x="4823639" y="1807145"/>
            <a:ext cx="3960000" cy="341050"/>
          </a:xfrm>
          <a:prstGeom prst="rect">
            <a:avLst/>
          </a:prstGeom>
          <a:noFill/>
        </p:spPr>
        <p:txBody>
          <a:bodyPr wrap="square" lIns="36000" tIns="0" rIns="0" bIns="36000">
            <a:spAutoFit/>
          </a:bodyPr>
          <a:lstStyle>
            <a:lvl1pPr marL="360000" indent="-360000" algn="l" defTabSz="691157" rtl="0" eaLnBrk="1" latinLnBrk="0" hangingPunct="1">
              <a:lnSpc>
                <a:spcPct val="90000"/>
              </a:lnSpc>
              <a:spcBef>
                <a:spcPts val="500"/>
              </a:spcBef>
              <a:spcAft>
                <a:spcPts val="500"/>
              </a:spcAft>
              <a:buClr>
                <a:schemeClr val="bg2"/>
              </a:buClr>
              <a:buFont typeface="Calibri" panose="020F0502020204030204" pitchFamily="34" charset="0"/>
              <a:buChar char="•"/>
              <a:defRPr sz="2000" kern="1200">
                <a:solidFill>
                  <a:schemeClr val="tx1"/>
                </a:solidFill>
                <a:latin typeface="+mn-lt"/>
                <a:ea typeface="+mn-ea"/>
                <a:cs typeface="+mn-cs"/>
              </a:defRPr>
            </a:lvl1pPr>
            <a:lvl2pPr marL="720000" indent="-360000" algn="l" defTabSz="691157" rtl="0" eaLnBrk="1" latinLnBrk="0" hangingPunct="1">
              <a:lnSpc>
                <a:spcPct val="90000"/>
              </a:lnSpc>
              <a:spcBef>
                <a:spcPts val="500"/>
              </a:spcBef>
              <a:spcAft>
                <a:spcPts val="250"/>
              </a:spcAft>
              <a:buClr>
                <a:schemeClr val="bg2"/>
              </a:buClr>
              <a:buFont typeface="Calibri" panose="020F0502020204030204" pitchFamily="34" charset="0"/>
              <a:buChar char="◦"/>
              <a:defRPr sz="2000" kern="1200">
                <a:solidFill>
                  <a:schemeClr val="tx1"/>
                </a:solidFill>
                <a:latin typeface="+mn-lt"/>
                <a:ea typeface="+mn-ea"/>
                <a:cs typeface="+mn-cs"/>
              </a:defRPr>
            </a:lvl2pPr>
            <a:lvl3pPr marL="1080000" indent="-360000" algn="l" defTabSz="691157" rtl="0" eaLnBrk="1" latinLnBrk="0" hangingPunct="1">
              <a:lnSpc>
                <a:spcPct val="90000"/>
              </a:lnSpc>
              <a:spcBef>
                <a:spcPts val="250"/>
              </a:spcBef>
              <a:spcAft>
                <a:spcPts val="150"/>
              </a:spcAft>
              <a:buClr>
                <a:schemeClr val="tx1"/>
              </a:buClr>
              <a:buFont typeface="Calibri" panose="020F0502020204030204" pitchFamily="34" charset="0"/>
              <a:buChar char="◦"/>
              <a:defRPr sz="2000" kern="1200">
                <a:solidFill>
                  <a:schemeClr val="tx1"/>
                </a:solidFill>
                <a:latin typeface="+mn-lt"/>
                <a:ea typeface="+mn-ea"/>
                <a:cs typeface="+mn-cs"/>
              </a:defRPr>
            </a:lvl3pPr>
            <a:lvl4pPr marL="1440000" indent="-360000" algn="l" defTabSz="691157" rtl="0" eaLnBrk="1" latinLnBrk="0" hangingPunct="1">
              <a:lnSpc>
                <a:spcPct val="90000"/>
              </a:lnSpc>
              <a:spcBef>
                <a:spcPts val="150"/>
              </a:spcBef>
              <a:spcAft>
                <a:spcPts val="0"/>
              </a:spcAft>
              <a:buClr>
                <a:schemeClr val="tx1"/>
              </a:buClr>
              <a:buFont typeface="Calibri" panose="020F0502020204030204" pitchFamily="34" charset="0"/>
              <a:buChar char="­"/>
              <a:defRPr sz="2000" kern="1200">
                <a:solidFill>
                  <a:schemeClr val="tx1"/>
                </a:solidFill>
                <a:latin typeface="+mn-lt"/>
                <a:ea typeface="+mn-ea"/>
                <a:cs typeface="+mn-cs"/>
              </a:defRPr>
            </a:lvl4pPr>
            <a:lvl5pPr marL="1800000" indent="-360000" algn="l" defTabSz="691157" rtl="0" eaLnBrk="1" latinLnBrk="0" hangingPunct="1">
              <a:lnSpc>
                <a:spcPct val="90000"/>
              </a:lnSpc>
              <a:spcBef>
                <a:spcPts val="100"/>
              </a:spcBef>
              <a:buClrTx/>
              <a:buFont typeface="Calibri" panose="020F0502020204030204" pitchFamily="34" charset="0"/>
              <a:buChar char="­"/>
              <a:defRPr sz="2000" kern="1200">
                <a:solidFill>
                  <a:schemeClr val="tx1"/>
                </a:solidFill>
                <a:latin typeface="+mn-lt"/>
                <a:ea typeface="+mn-ea"/>
                <a:cs typeface="+mn-cs"/>
              </a:defRPr>
            </a:lvl5pPr>
            <a:lvl6pPr marL="1900683"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262"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840"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419" indent="-172790" algn="l" defTabSz="691157"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a:lstStyle>
          <a:p>
            <a:pPr marL="0" indent="0" algn="ctr">
              <a:buNone/>
            </a:pPr>
            <a:r>
              <a:rPr lang="de-DE" sz="1100" dirty="0"/>
              <a:t>Wer ist Ihrer Ansicht nach in erster Linie für die </a:t>
            </a:r>
            <a:r>
              <a:rPr lang="de-DE" sz="1100" b="1" u="sng" dirty="0"/>
              <a:t>Bezahlbarkeit</a:t>
            </a:r>
            <a:br>
              <a:rPr lang="de-DE" sz="1100" u="sng" dirty="0"/>
            </a:br>
            <a:r>
              <a:rPr lang="de-DE" sz="1100" dirty="0"/>
              <a:t>von Energie in Deutschland verantwortlich?</a:t>
            </a:r>
            <a:r>
              <a:rPr lang="de-DE" sz="1100" baseline="30000" dirty="0"/>
              <a:t>2</a:t>
            </a:r>
            <a:r>
              <a:rPr lang="de-DE" sz="1100" dirty="0"/>
              <a:t> </a:t>
            </a:r>
          </a:p>
        </p:txBody>
      </p:sp>
      <p:sp>
        <p:nvSpPr>
          <p:cNvPr id="5" name="Textfeld 4"/>
          <p:cNvSpPr txBox="1"/>
          <p:nvPr/>
        </p:nvSpPr>
        <p:spPr>
          <a:xfrm>
            <a:off x="4800600" y="630382"/>
            <a:ext cx="2251364" cy="429491"/>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sp>
        <p:nvSpPr>
          <p:cNvPr id="34" name="Textfeld 33"/>
          <p:cNvSpPr txBox="1"/>
          <p:nvPr/>
        </p:nvSpPr>
        <p:spPr>
          <a:xfrm>
            <a:off x="4828309" y="838200"/>
            <a:ext cx="2445327" cy="401782"/>
          </a:xfrm>
          <a:prstGeom prst="rect">
            <a:avLst/>
          </a:prstGeom>
        </p:spPr>
        <p:txBody>
          <a:bodyPr vert="horz" wrap="square" lIns="0" tIns="0" rIns="0" bIns="0" rtlCol="0" anchor="t" anchorCtr="0">
            <a:noAutofit/>
          </a:bodyPr>
          <a:lstStyle/>
          <a:p>
            <a:pPr marL="360000" indent="-360000" algn="l">
              <a:spcBef>
                <a:spcPts val="500"/>
              </a:spcBef>
              <a:spcAft>
                <a:spcPts val="500"/>
              </a:spcAft>
              <a:buClr>
                <a:schemeClr val="bg2"/>
              </a:buClr>
              <a:buFont typeface="Calibri" panose="020F0502020204030204" pitchFamily="34" charset="0"/>
              <a:buChar char="•"/>
            </a:pPr>
            <a:endParaRPr lang="de-DE" sz="1800" dirty="0" err="1"/>
          </a:p>
        </p:txBody>
      </p:sp>
      <p:cxnSp>
        <p:nvCxnSpPr>
          <p:cNvPr id="39" name="Gerade Verbindung 38"/>
          <p:cNvCxnSpPr/>
          <p:nvPr/>
        </p:nvCxnSpPr>
        <p:spPr>
          <a:xfrm>
            <a:off x="431257" y="2148195"/>
            <a:ext cx="3960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a:off x="4823639" y="2148195"/>
            <a:ext cx="3960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a:off x="431257" y="4679611"/>
            <a:ext cx="3960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a:off x="4823639" y="4679611"/>
            <a:ext cx="3960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14" name="Gruppieren 113"/>
          <p:cNvGrpSpPr>
            <a:grpSpLocks noChangeAspect="1"/>
          </p:cNvGrpSpPr>
          <p:nvPr/>
        </p:nvGrpSpPr>
        <p:grpSpPr>
          <a:xfrm>
            <a:off x="650254" y="2754781"/>
            <a:ext cx="260918" cy="252000"/>
            <a:chOff x="1009650" y="-885825"/>
            <a:chExt cx="7199313" cy="6953251"/>
          </a:xfrm>
          <a:solidFill>
            <a:schemeClr val="accent3"/>
          </a:solidFill>
        </p:grpSpPr>
        <p:sp>
          <p:nvSpPr>
            <p:cNvPr id="115" name="Rectangle 6"/>
            <p:cNvSpPr>
              <a:spLocks noChangeArrowheads="1"/>
            </p:cNvSpPr>
            <p:nvPr/>
          </p:nvSpPr>
          <p:spPr bwMode="auto">
            <a:xfrm>
              <a:off x="1609725" y="187325"/>
              <a:ext cx="241300" cy="960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Rectangle 7"/>
            <p:cNvSpPr>
              <a:spLocks noChangeArrowheads="1"/>
            </p:cNvSpPr>
            <p:nvPr/>
          </p:nvSpPr>
          <p:spPr bwMode="auto">
            <a:xfrm>
              <a:off x="1009650" y="187325"/>
              <a:ext cx="481013" cy="479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Rectangle 8"/>
            <p:cNvSpPr>
              <a:spLocks noChangeArrowheads="1"/>
            </p:cNvSpPr>
            <p:nvPr/>
          </p:nvSpPr>
          <p:spPr bwMode="auto">
            <a:xfrm>
              <a:off x="2809875" y="3427413"/>
              <a:ext cx="720725" cy="239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Rectangle 9"/>
            <p:cNvSpPr>
              <a:spLocks noChangeArrowheads="1"/>
            </p:cNvSpPr>
            <p:nvPr/>
          </p:nvSpPr>
          <p:spPr bwMode="auto">
            <a:xfrm>
              <a:off x="3049588" y="3906838"/>
              <a:ext cx="241300" cy="1200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Rectangle 10"/>
            <p:cNvSpPr>
              <a:spLocks noChangeArrowheads="1"/>
            </p:cNvSpPr>
            <p:nvPr/>
          </p:nvSpPr>
          <p:spPr bwMode="auto">
            <a:xfrm>
              <a:off x="4249738" y="5348288"/>
              <a:ext cx="720725" cy="239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Rectangle 11"/>
            <p:cNvSpPr>
              <a:spLocks noChangeArrowheads="1"/>
            </p:cNvSpPr>
            <p:nvPr/>
          </p:nvSpPr>
          <p:spPr bwMode="auto">
            <a:xfrm>
              <a:off x="2809875" y="5348288"/>
              <a:ext cx="720725" cy="239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12"/>
            <p:cNvSpPr>
              <a:spLocks/>
            </p:cNvSpPr>
            <p:nvPr/>
          </p:nvSpPr>
          <p:spPr bwMode="auto">
            <a:xfrm>
              <a:off x="1370013" y="2227263"/>
              <a:ext cx="2224088" cy="239713"/>
            </a:xfrm>
            <a:custGeom>
              <a:avLst/>
              <a:gdLst>
                <a:gd name="T0" fmla="*/ 1401 w 1401"/>
                <a:gd name="T1" fmla="*/ 0 h 151"/>
                <a:gd name="T2" fmla="*/ 0 w 1401"/>
                <a:gd name="T3" fmla="*/ 0 h 151"/>
                <a:gd name="T4" fmla="*/ 0 w 1401"/>
                <a:gd name="T5" fmla="*/ 151 h 151"/>
                <a:gd name="T6" fmla="*/ 1195 w 1401"/>
                <a:gd name="T7" fmla="*/ 151 h 151"/>
                <a:gd name="T8" fmla="*/ 1401 w 1401"/>
                <a:gd name="T9" fmla="*/ 0 h 151"/>
              </a:gdLst>
              <a:ahLst/>
              <a:cxnLst>
                <a:cxn ang="0">
                  <a:pos x="T0" y="T1"/>
                </a:cxn>
                <a:cxn ang="0">
                  <a:pos x="T2" y="T3"/>
                </a:cxn>
                <a:cxn ang="0">
                  <a:pos x="T4" y="T5"/>
                </a:cxn>
                <a:cxn ang="0">
                  <a:pos x="T6" y="T7"/>
                </a:cxn>
                <a:cxn ang="0">
                  <a:pos x="T8" y="T9"/>
                </a:cxn>
              </a:cxnLst>
              <a:rect l="0" t="0" r="r" b="b"/>
              <a:pathLst>
                <a:path w="1401" h="151">
                  <a:moveTo>
                    <a:pt x="1401" y="0"/>
                  </a:moveTo>
                  <a:lnTo>
                    <a:pt x="0" y="0"/>
                  </a:lnTo>
                  <a:lnTo>
                    <a:pt x="0" y="151"/>
                  </a:lnTo>
                  <a:lnTo>
                    <a:pt x="1195" y="151"/>
                  </a:lnTo>
                  <a:lnTo>
                    <a:pt x="14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Rectangle 13"/>
            <p:cNvSpPr>
              <a:spLocks noChangeArrowheads="1"/>
            </p:cNvSpPr>
            <p:nvPr/>
          </p:nvSpPr>
          <p:spPr bwMode="auto">
            <a:xfrm>
              <a:off x="7129463" y="3906838"/>
              <a:ext cx="239713"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Rectangle 14"/>
            <p:cNvSpPr>
              <a:spLocks noChangeArrowheads="1"/>
            </p:cNvSpPr>
            <p:nvPr/>
          </p:nvSpPr>
          <p:spPr bwMode="auto">
            <a:xfrm>
              <a:off x="5689600" y="5348288"/>
              <a:ext cx="720725" cy="239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Rectangle 15"/>
            <p:cNvSpPr>
              <a:spLocks noChangeArrowheads="1"/>
            </p:cNvSpPr>
            <p:nvPr/>
          </p:nvSpPr>
          <p:spPr bwMode="auto">
            <a:xfrm>
              <a:off x="4249738" y="3427413"/>
              <a:ext cx="720725" cy="239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Rectangle 16"/>
            <p:cNvSpPr>
              <a:spLocks noChangeArrowheads="1"/>
            </p:cNvSpPr>
            <p:nvPr/>
          </p:nvSpPr>
          <p:spPr bwMode="auto">
            <a:xfrm>
              <a:off x="4489450" y="3906838"/>
              <a:ext cx="241300" cy="1200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6" name="Freeform 17"/>
            <p:cNvSpPr>
              <a:spLocks noEditPoints="1"/>
            </p:cNvSpPr>
            <p:nvPr/>
          </p:nvSpPr>
          <p:spPr bwMode="auto">
            <a:xfrm>
              <a:off x="1370013" y="3427413"/>
              <a:ext cx="1439863" cy="2160588"/>
            </a:xfrm>
            <a:custGeom>
              <a:avLst/>
              <a:gdLst>
                <a:gd name="T0" fmla="*/ 320 w 384"/>
                <a:gd name="T1" fmla="*/ 576 h 576"/>
                <a:gd name="T2" fmla="*/ 320 w 384"/>
                <a:gd name="T3" fmla="*/ 480 h 576"/>
                <a:gd name="T4" fmla="*/ 352 w 384"/>
                <a:gd name="T5" fmla="*/ 448 h 576"/>
                <a:gd name="T6" fmla="*/ 384 w 384"/>
                <a:gd name="T7" fmla="*/ 448 h 576"/>
                <a:gd name="T8" fmla="*/ 384 w 384"/>
                <a:gd name="T9" fmla="*/ 128 h 576"/>
                <a:gd name="T10" fmla="*/ 352 w 384"/>
                <a:gd name="T11" fmla="*/ 128 h 576"/>
                <a:gd name="T12" fmla="*/ 320 w 384"/>
                <a:gd name="T13" fmla="*/ 96 h 576"/>
                <a:gd name="T14" fmla="*/ 320 w 384"/>
                <a:gd name="T15" fmla="*/ 0 h 576"/>
                <a:gd name="T16" fmla="*/ 256 w 384"/>
                <a:gd name="T17" fmla="*/ 0 h 576"/>
                <a:gd name="T18" fmla="*/ 0 w 384"/>
                <a:gd name="T19" fmla="*/ 0 h 576"/>
                <a:gd name="T20" fmla="*/ 0 w 384"/>
                <a:gd name="T21" fmla="*/ 576 h 576"/>
                <a:gd name="T22" fmla="*/ 64 w 384"/>
                <a:gd name="T23" fmla="*/ 576 h 576"/>
                <a:gd name="T24" fmla="*/ 64 w 384"/>
                <a:gd name="T25" fmla="*/ 416 h 576"/>
                <a:gd name="T26" fmla="*/ 160 w 384"/>
                <a:gd name="T27" fmla="*/ 320 h 576"/>
                <a:gd name="T28" fmla="*/ 256 w 384"/>
                <a:gd name="T29" fmla="*/ 416 h 576"/>
                <a:gd name="T30" fmla="*/ 256 w 384"/>
                <a:gd name="T31" fmla="*/ 576 h 576"/>
                <a:gd name="T32" fmla="*/ 320 w 384"/>
                <a:gd name="T33" fmla="*/ 576 h 576"/>
                <a:gd name="T34" fmla="*/ 224 w 384"/>
                <a:gd name="T35" fmla="*/ 256 h 576"/>
                <a:gd name="T36" fmla="*/ 96 w 384"/>
                <a:gd name="T37" fmla="*/ 256 h 576"/>
                <a:gd name="T38" fmla="*/ 64 w 384"/>
                <a:gd name="T39" fmla="*/ 224 h 576"/>
                <a:gd name="T40" fmla="*/ 64 w 384"/>
                <a:gd name="T41" fmla="*/ 96 h 576"/>
                <a:gd name="T42" fmla="*/ 96 w 384"/>
                <a:gd name="T43" fmla="*/ 64 h 576"/>
                <a:gd name="T44" fmla="*/ 224 w 384"/>
                <a:gd name="T45" fmla="*/ 64 h 576"/>
                <a:gd name="T46" fmla="*/ 256 w 384"/>
                <a:gd name="T47" fmla="*/ 96 h 576"/>
                <a:gd name="T48" fmla="*/ 256 w 384"/>
                <a:gd name="T49" fmla="*/ 224 h 576"/>
                <a:gd name="T50" fmla="*/ 224 w 384"/>
                <a:gd name="T51" fmla="*/ 25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4" h="576">
                  <a:moveTo>
                    <a:pt x="320" y="576"/>
                  </a:moveTo>
                  <a:cubicBezTo>
                    <a:pt x="320" y="480"/>
                    <a:pt x="320" y="480"/>
                    <a:pt x="320" y="480"/>
                  </a:cubicBezTo>
                  <a:cubicBezTo>
                    <a:pt x="320" y="462"/>
                    <a:pt x="334" y="448"/>
                    <a:pt x="352" y="448"/>
                  </a:cubicBezTo>
                  <a:cubicBezTo>
                    <a:pt x="384" y="448"/>
                    <a:pt x="384" y="448"/>
                    <a:pt x="384" y="448"/>
                  </a:cubicBezTo>
                  <a:cubicBezTo>
                    <a:pt x="384" y="128"/>
                    <a:pt x="384" y="128"/>
                    <a:pt x="384" y="128"/>
                  </a:cubicBezTo>
                  <a:cubicBezTo>
                    <a:pt x="352" y="128"/>
                    <a:pt x="352" y="128"/>
                    <a:pt x="352" y="128"/>
                  </a:cubicBezTo>
                  <a:cubicBezTo>
                    <a:pt x="334" y="128"/>
                    <a:pt x="320" y="114"/>
                    <a:pt x="320" y="96"/>
                  </a:cubicBezTo>
                  <a:cubicBezTo>
                    <a:pt x="320" y="0"/>
                    <a:pt x="320" y="0"/>
                    <a:pt x="320" y="0"/>
                  </a:cubicBezTo>
                  <a:cubicBezTo>
                    <a:pt x="256" y="0"/>
                    <a:pt x="256" y="0"/>
                    <a:pt x="256" y="0"/>
                  </a:cubicBezTo>
                  <a:cubicBezTo>
                    <a:pt x="0" y="0"/>
                    <a:pt x="0" y="0"/>
                    <a:pt x="0" y="0"/>
                  </a:cubicBezTo>
                  <a:cubicBezTo>
                    <a:pt x="0" y="576"/>
                    <a:pt x="0" y="576"/>
                    <a:pt x="0" y="576"/>
                  </a:cubicBezTo>
                  <a:cubicBezTo>
                    <a:pt x="64" y="576"/>
                    <a:pt x="64" y="576"/>
                    <a:pt x="64" y="576"/>
                  </a:cubicBezTo>
                  <a:cubicBezTo>
                    <a:pt x="64" y="416"/>
                    <a:pt x="64" y="416"/>
                    <a:pt x="64" y="416"/>
                  </a:cubicBezTo>
                  <a:cubicBezTo>
                    <a:pt x="64" y="363"/>
                    <a:pt x="107" y="320"/>
                    <a:pt x="160" y="320"/>
                  </a:cubicBezTo>
                  <a:cubicBezTo>
                    <a:pt x="213" y="320"/>
                    <a:pt x="256" y="363"/>
                    <a:pt x="256" y="416"/>
                  </a:cubicBezTo>
                  <a:cubicBezTo>
                    <a:pt x="256" y="576"/>
                    <a:pt x="256" y="576"/>
                    <a:pt x="256" y="576"/>
                  </a:cubicBezTo>
                  <a:lnTo>
                    <a:pt x="320" y="576"/>
                  </a:lnTo>
                  <a:close/>
                  <a:moveTo>
                    <a:pt x="224" y="256"/>
                  </a:moveTo>
                  <a:cubicBezTo>
                    <a:pt x="96" y="256"/>
                    <a:pt x="96" y="256"/>
                    <a:pt x="96" y="256"/>
                  </a:cubicBezTo>
                  <a:cubicBezTo>
                    <a:pt x="78" y="256"/>
                    <a:pt x="64" y="242"/>
                    <a:pt x="64" y="224"/>
                  </a:cubicBezTo>
                  <a:cubicBezTo>
                    <a:pt x="64" y="96"/>
                    <a:pt x="64" y="96"/>
                    <a:pt x="64" y="96"/>
                  </a:cubicBezTo>
                  <a:cubicBezTo>
                    <a:pt x="64" y="78"/>
                    <a:pt x="78" y="64"/>
                    <a:pt x="96" y="64"/>
                  </a:cubicBezTo>
                  <a:cubicBezTo>
                    <a:pt x="224" y="64"/>
                    <a:pt x="224" y="64"/>
                    <a:pt x="224" y="64"/>
                  </a:cubicBezTo>
                  <a:cubicBezTo>
                    <a:pt x="242" y="64"/>
                    <a:pt x="256" y="78"/>
                    <a:pt x="256" y="96"/>
                  </a:cubicBezTo>
                  <a:cubicBezTo>
                    <a:pt x="256" y="224"/>
                    <a:pt x="256" y="224"/>
                    <a:pt x="256" y="224"/>
                  </a:cubicBezTo>
                  <a:cubicBezTo>
                    <a:pt x="256" y="242"/>
                    <a:pt x="242" y="256"/>
                    <a:pt x="224"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7" name="Freeform 18"/>
            <p:cNvSpPr>
              <a:spLocks/>
            </p:cNvSpPr>
            <p:nvPr/>
          </p:nvSpPr>
          <p:spPr bwMode="auto">
            <a:xfrm>
              <a:off x="4970463" y="3427413"/>
              <a:ext cx="719138" cy="2160588"/>
            </a:xfrm>
            <a:custGeom>
              <a:avLst/>
              <a:gdLst>
                <a:gd name="T0" fmla="*/ 128 w 192"/>
                <a:gd name="T1" fmla="*/ 576 h 576"/>
                <a:gd name="T2" fmla="*/ 128 w 192"/>
                <a:gd name="T3" fmla="*/ 480 h 576"/>
                <a:gd name="T4" fmla="*/ 160 w 192"/>
                <a:gd name="T5" fmla="*/ 448 h 576"/>
                <a:gd name="T6" fmla="*/ 192 w 192"/>
                <a:gd name="T7" fmla="*/ 448 h 576"/>
                <a:gd name="T8" fmla="*/ 192 w 192"/>
                <a:gd name="T9" fmla="*/ 128 h 576"/>
                <a:gd name="T10" fmla="*/ 160 w 192"/>
                <a:gd name="T11" fmla="*/ 128 h 576"/>
                <a:gd name="T12" fmla="*/ 128 w 192"/>
                <a:gd name="T13" fmla="*/ 96 h 576"/>
                <a:gd name="T14" fmla="*/ 128 w 192"/>
                <a:gd name="T15" fmla="*/ 0 h 576"/>
                <a:gd name="T16" fmla="*/ 64 w 192"/>
                <a:gd name="T17" fmla="*/ 0 h 576"/>
                <a:gd name="T18" fmla="*/ 64 w 192"/>
                <a:gd name="T19" fmla="*/ 96 h 576"/>
                <a:gd name="T20" fmla="*/ 32 w 192"/>
                <a:gd name="T21" fmla="*/ 128 h 576"/>
                <a:gd name="T22" fmla="*/ 0 w 192"/>
                <a:gd name="T23" fmla="*/ 128 h 576"/>
                <a:gd name="T24" fmla="*/ 0 w 192"/>
                <a:gd name="T25" fmla="*/ 448 h 576"/>
                <a:gd name="T26" fmla="*/ 32 w 192"/>
                <a:gd name="T27" fmla="*/ 448 h 576"/>
                <a:gd name="T28" fmla="*/ 64 w 192"/>
                <a:gd name="T29" fmla="*/ 480 h 576"/>
                <a:gd name="T30" fmla="*/ 64 w 192"/>
                <a:gd name="T31" fmla="*/ 576 h 576"/>
                <a:gd name="T32" fmla="*/ 128 w 192"/>
                <a:gd name="T33"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576">
                  <a:moveTo>
                    <a:pt x="128" y="576"/>
                  </a:moveTo>
                  <a:cubicBezTo>
                    <a:pt x="128" y="480"/>
                    <a:pt x="128" y="480"/>
                    <a:pt x="128" y="480"/>
                  </a:cubicBezTo>
                  <a:cubicBezTo>
                    <a:pt x="128" y="462"/>
                    <a:pt x="142" y="448"/>
                    <a:pt x="160" y="448"/>
                  </a:cubicBezTo>
                  <a:cubicBezTo>
                    <a:pt x="192" y="448"/>
                    <a:pt x="192" y="448"/>
                    <a:pt x="192" y="448"/>
                  </a:cubicBezTo>
                  <a:cubicBezTo>
                    <a:pt x="192" y="128"/>
                    <a:pt x="192" y="128"/>
                    <a:pt x="192" y="128"/>
                  </a:cubicBezTo>
                  <a:cubicBezTo>
                    <a:pt x="160" y="128"/>
                    <a:pt x="160" y="128"/>
                    <a:pt x="160" y="128"/>
                  </a:cubicBezTo>
                  <a:cubicBezTo>
                    <a:pt x="142" y="128"/>
                    <a:pt x="128" y="114"/>
                    <a:pt x="128" y="96"/>
                  </a:cubicBezTo>
                  <a:cubicBezTo>
                    <a:pt x="128" y="0"/>
                    <a:pt x="128" y="0"/>
                    <a:pt x="128" y="0"/>
                  </a:cubicBezTo>
                  <a:cubicBezTo>
                    <a:pt x="64" y="0"/>
                    <a:pt x="64" y="0"/>
                    <a:pt x="64" y="0"/>
                  </a:cubicBezTo>
                  <a:cubicBezTo>
                    <a:pt x="64" y="96"/>
                    <a:pt x="64" y="96"/>
                    <a:pt x="64" y="96"/>
                  </a:cubicBezTo>
                  <a:cubicBezTo>
                    <a:pt x="64" y="114"/>
                    <a:pt x="50" y="128"/>
                    <a:pt x="32" y="128"/>
                  </a:cubicBezTo>
                  <a:cubicBezTo>
                    <a:pt x="0" y="128"/>
                    <a:pt x="0" y="128"/>
                    <a:pt x="0" y="128"/>
                  </a:cubicBezTo>
                  <a:cubicBezTo>
                    <a:pt x="0" y="448"/>
                    <a:pt x="0" y="448"/>
                    <a:pt x="0" y="448"/>
                  </a:cubicBezTo>
                  <a:cubicBezTo>
                    <a:pt x="32" y="448"/>
                    <a:pt x="32" y="448"/>
                    <a:pt x="32" y="448"/>
                  </a:cubicBezTo>
                  <a:cubicBezTo>
                    <a:pt x="50" y="448"/>
                    <a:pt x="64" y="462"/>
                    <a:pt x="64" y="480"/>
                  </a:cubicBezTo>
                  <a:cubicBezTo>
                    <a:pt x="64" y="576"/>
                    <a:pt x="64" y="576"/>
                    <a:pt x="64" y="576"/>
                  </a:cubicBezTo>
                  <a:lnTo>
                    <a:pt x="128" y="5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8" name="Freeform 19"/>
            <p:cNvSpPr>
              <a:spLocks/>
            </p:cNvSpPr>
            <p:nvPr/>
          </p:nvSpPr>
          <p:spPr bwMode="auto">
            <a:xfrm>
              <a:off x="1130300" y="2706688"/>
              <a:ext cx="1811338" cy="481013"/>
            </a:xfrm>
            <a:custGeom>
              <a:avLst/>
              <a:gdLst>
                <a:gd name="T0" fmla="*/ 0 w 1141"/>
                <a:gd name="T1" fmla="*/ 303 h 303"/>
                <a:gd name="T2" fmla="*/ 730 w 1141"/>
                <a:gd name="T3" fmla="*/ 303 h 303"/>
                <a:gd name="T4" fmla="*/ 1141 w 1141"/>
                <a:gd name="T5" fmla="*/ 0 h 303"/>
                <a:gd name="T6" fmla="*/ 0 w 1141"/>
                <a:gd name="T7" fmla="*/ 0 h 303"/>
                <a:gd name="T8" fmla="*/ 0 w 1141"/>
                <a:gd name="T9" fmla="*/ 303 h 303"/>
              </a:gdLst>
              <a:ahLst/>
              <a:cxnLst>
                <a:cxn ang="0">
                  <a:pos x="T0" y="T1"/>
                </a:cxn>
                <a:cxn ang="0">
                  <a:pos x="T2" y="T3"/>
                </a:cxn>
                <a:cxn ang="0">
                  <a:pos x="T4" y="T5"/>
                </a:cxn>
                <a:cxn ang="0">
                  <a:pos x="T6" y="T7"/>
                </a:cxn>
                <a:cxn ang="0">
                  <a:pos x="T8" y="T9"/>
                </a:cxn>
              </a:cxnLst>
              <a:rect l="0" t="0" r="r" b="b"/>
              <a:pathLst>
                <a:path w="1141" h="303">
                  <a:moveTo>
                    <a:pt x="0" y="303"/>
                  </a:moveTo>
                  <a:lnTo>
                    <a:pt x="730" y="303"/>
                  </a:lnTo>
                  <a:lnTo>
                    <a:pt x="1141" y="0"/>
                  </a:lnTo>
                  <a:lnTo>
                    <a:pt x="0" y="0"/>
                  </a:lnTo>
                  <a:lnTo>
                    <a:pt x="0"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9" name="Freeform 20"/>
            <p:cNvSpPr>
              <a:spLocks/>
            </p:cNvSpPr>
            <p:nvPr/>
          </p:nvSpPr>
          <p:spPr bwMode="auto">
            <a:xfrm>
              <a:off x="7129463" y="4867275"/>
              <a:ext cx="239713" cy="720725"/>
            </a:xfrm>
            <a:custGeom>
              <a:avLst/>
              <a:gdLst>
                <a:gd name="T0" fmla="*/ 0 w 64"/>
                <a:gd name="T1" fmla="*/ 32 h 192"/>
                <a:gd name="T2" fmla="*/ 0 w 64"/>
                <a:gd name="T3" fmla="*/ 192 h 192"/>
                <a:gd name="T4" fmla="*/ 64 w 64"/>
                <a:gd name="T5" fmla="*/ 192 h 192"/>
                <a:gd name="T6" fmla="*/ 64 w 64"/>
                <a:gd name="T7" fmla="*/ 32 h 192"/>
                <a:gd name="T8" fmla="*/ 32 w 64"/>
                <a:gd name="T9" fmla="*/ 0 h 192"/>
                <a:gd name="T10" fmla="*/ 0 w 64"/>
                <a:gd name="T11" fmla="*/ 32 h 192"/>
              </a:gdLst>
              <a:ahLst/>
              <a:cxnLst>
                <a:cxn ang="0">
                  <a:pos x="T0" y="T1"/>
                </a:cxn>
                <a:cxn ang="0">
                  <a:pos x="T2" y="T3"/>
                </a:cxn>
                <a:cxn ang="0">
                  <a:pos x="T4" y="T5"/>
                </a:cxn>
                <a:cxn ang="0">
                  <a:pos x="T6" y="T7"/>
                </a:cxn>
                <a:cxn ang="0">
                  <a:pos x="T8" y="T9"/>
                </a:cxn>
                <a:cxn ang="0">
                  <a:pos x="T10" y="T11"/>
                </a:cxn>
              </a:cxnLst>
              <a:rect l="0" t="0" r="r" b="b"/>
              <a:pathLst>
                <a:path w="64" h="192">
                  <a:moveTo>
                    <a:pt x="0" y="32"/>
                  </a:moveTo>
                  <a:cubicBezTo>
                    <a:pt x="0" y="192"/>
                    <a:pt x="0" y="192"/>
                    <a:pt x="0" y="192"/>
                  </a:cubicBezTo>
                  <a:cubicBezTo>
                    <a:pt x="64" y="192"/>
                    <a:pt x="64" y="192"/>
                    <a:pt x="64" y="192"/>
                  </a:cubicBezTo>
                  <a:cubicBezTo>
                    <a:pt x="64" y="32"/>
                    <a:pt x="64" y="32"/>
                    <a:pt x="64" y="32"/>
                  </a:cubicBezTo>
                  <a:cubicBezTo>
                    <a:pt x="64" y="14"/>
                    <a:pt x="50" y="0"/>
                    <a:pt x="32" y="0"/>
                  </a:cubicBezTo>
                  <a:cubicBezTo>
                    <a:pt x="14" y="0"/>
                    <a:pt x="0" y="14"/>
                    <a:pt x="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0" name="Freeform 21"/>
            <p:cNvSpPr>
              <a:spLocks/>
            </p:cNvSpPr>
            <p:nvPr/>
          </p:nvSpPr>
          <p:spPr bwMode="auto">
            <a:xfrm>
              <a:off x="3530600" y="3427413"/>
              <a:ext cx="719138" cy="2160588"/>
            </a:xfrm>
            <a:custGeom>
              <a:avLst/>
              <a:gdLst>
                <a:gd name="T0" fmla="*/ 128 w 192"/>
                <a:gd name="T1" fmla="*/ 576 h 576"/>
                <a:gd name="T2" fmla="*/ 128 w 192"/>
                <a:gd name="T3" fmla="*/ 480 h 576"/>
                <a:gd name="T4" fmla="*/ 160 w 192"/>
                <a:gd name="T5" fmla="*/ 448 h 576"/>
                <a:gd name="T6" fmla="*/ 192 w 192"/>
                <a:gd name="T7" fmla="*/ 448 h 576"/>
                <a:gd name="T8" fmla="*/ 192 w 192"/>
                <a:gd name="T9" fmla="*/ 128 h 576"/>
                <a:gd name="T10" fmla="*/ 160 w 192"/>
                <a:gd name="T11" fmla="*/ 128 h 576"/>
                <a:gd name="T12" fmla="*/ 128 w 192"/>
                <a:gd name="T13" fmla="*/ 96 h 576"/>
                <a:gd name="T14" fmla="*/ 128 w 192"/>
                <a:gd name="T15" fmla="*/ 0 h 576"/>
                <a:gd name="T16" fmla="*/ 64 w 192"/>
                <a:gd name="T17" fmla="*/ 0 h 576"/>
                <a:gd name="T18" fmla="*/ 64 w 192"/>
                <a:gd name="T19" fmla="*/ 96 h 576"/>
                <a:gd name="T20" fmla="*/ 32 w 192"/>
                <a:gd name="T21" fmla="*/ 128 h 576"/>
                <a:gd name="T22" fmla="*/ 0 w 192"/>
                <a:gd name="T23" fmla="*/ 128 h 576"/>
                <a:gd name="T24" fmla="*/ 0 w 192"/>
                <a:gd name="T25" fmla="*/ 448 h 576"/>
                <a:gd name="T26" fmla="*/ 32 w 192"/>
                <a:gd name="T27" fmla="*/ 448 h 576"/>
                <a:gd name="T28" fmla="*/ 64 w 192"/>
                <a:gd name="T29" fmla="*/ 480 h 576"/>
                <a:gd name="T30" fmla="*/ 64 w 192"/>
                <a:gd name="T31" fmla="*/ 576 h 576"/>
                <a:gd name="T32" fmla="*/ 128 w 192"/>
                <a:gd name="T33"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576">
                  <a:moveTo>
                    <a:pt x="128" y="576"/>
                  </a:moveTo>
                  <a:cubicBezTo>
                    <a:pt x="128" y="480"/>
                    <a:pt x="128" y="480"/>
                    <a:pt x="128" y="480"/>
                  </a:cubicBezTo>
                  <a:cubicBezTo>
                    <a:pt x="128" y="462"/>
                    <a:pt x="142" y="448"/>
                    <a:pt x="160" y="448"/>
                  </a:cubicBezTo>
                  <a:cubicBezTo>
                    <a:pt x="192" y="448"/>
                    <a:pt x="192" y="448"/>
                    <a:pt x="192" y="448"/>
                  </a:cubicBezTo>
                  <a:cubicBezTo>
                    <a:pt x="192" y="128"/>
                    <a:pt x="192" y="128"/>
                    <a:pt x="192" y="128"/>
                  </a:cubicBezTo>
                  <a:cubicBezTo>
                    <a:pt x="160" y="128"/>
                    <a:pt x="160" y="128"/>
                    <a:pt x="160" y="128"/>
                  </a:cubicBezTo>
                  <a:cubicBezTo>
                    <a:pt x="142" y="128"/>
                    <a:pt x="128" y="114"/>
                    <a:pt x="128" y="96"/>
                  </a:cubicBezTo>
                  <a:cubicBezTo>
                    <a:pt x="128" y="0"/>
                    <a:pt x="128" y="0"/>
                    <a:pt x="128" y="0"/>
                  </a:cubicBezTo>
                  <a:cubicBezTo>
                    <a:pt x="64" y="0"/>
                    <a:pt x="64" y="0"/>
                    <a:pt x="64" y="0"/>
                  </a:cubicBezTo>
                  <a:cubicBezTo>
                    <a:pt x="64" y="96"/>
                    <a:pt x="64" y="96"/>
                    <a:pt x="64" y="96"/>
                  </a:cubicBezTo>
                  <a:cubicBezTo>
                    <a:pt x="64" y="114"/>
                    <a:pt x="50" y="128"/>
                    <a:pt x="32" y="128"/>
                  </a:cubicBezTo>
                  <a:cubicBezTo>
                    <a:pt x="0" y="128"/>
                    <a:pt x="0" y="128"/>
                    <a:pt x="0" y="128"/>
                  </a:cubicBezTo>
                  <a:cubicBezTo>
                    <a:pt x="0" y="448"/>
                    <a:pt x="0" y="448"/>
                    <a:pt x="0" y="448"/>
                  </a:cubicBezTo>
                  <a:cubicBezTo>
                    <a:pt x="32" y="448"/>
                    <a:pt x="32" y="448"/>
                    <a:pt x="32" y="448"/>
                  </a:cubicBezTo>
                  <a:cubicBezTo>
                    <a:pt x="50" y="448"/>
                    <a:pt x="64" y="462"/>
                    <a:pt x="64" y="480"/>
                  </a:cubicBezTo>
                  <a:cubicBezTo>
                    <a:pt x="64" y="576"/>
                    <a:pt x="64" y="576"/>
                    <a:pt x="64" y="576"/>
                  </a:cubicBezTo>
                  <a:lnTo>
                    <a:pt x="128" y="5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1" name="Rectangle 22"/>
            <p:cNvSpPr>
              <a:spLocks noChangeArrowheads="1"/>
            </p:cNvSpPr>
            <p:nvPr/>
          </p:nvSpPr>
          <p:spPr bwMode="auto">
            <a:xfrm>
              <a:off x="5929313" y="3906838"/>
              <a:ext cx="241300" cy="1200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2" name="Freeform 23"/>
            <p:cNvSpPr>
              <a:spLocks/>
            </p:cNvSpPr>
            <p:nvPr/>
          </p:nvSpPr>
          <p:spPr bwMode="auto">
            <a:xfrm>
              <a:off x="1851025" y="4867275"/>
              <a:ext cx="239713" cy="720725"/>
            </a:xfrm>
            <a:custGeom>
              <a:avLst/>
              <a:gdLst>
                <a:gd name="T0" fmla="*/ 0 w 64"/>
                <a:gd name="T1" fmla="*/ 32 h 192"/>
                <a:gd name="T2" fmla="*/ 0 w 64"/>
                <a:gd name="T3" fmla="*/ 192 h 192"/>
                <a:gd name="T4" fmla="*/ 64 w 64"/>
                <a:gd name="T5" fmla="*/ 192 h 192"/>
                <a:gd name="T6" fmla="*/ 64 w 64"/>
                <a:gd name="T7" fmla="*/ 32 h 192"/>
                <a:gd name="T8" fmla="*/ 32 w 64"/>
                <a:gd name="T9" fmla="*/ 0 h 192"/>
                <a:gd name="T10" fmla="*/ 0 w 64"/>
                <a:gd name="T11" fmla="*/ 32 h 192"/>
              </a:gdLst>
              <a:ahLst/>
              <a:cxnLst>
                <a:cxn ang="0">
                  <a:pos x="T0" y="T1"/>
                </a:cxn>
                <a:cxn ang="0">
                  <a:pos x="T2" y="T3"/>
                </a:cxn>
                <a:cxn ang="0">
                  <a:pos x="T4" y="T5"/>
                </a:cxn>
                <a:cxn ang="0">
                  <a:pos x="T6" y="T7"/>
                </a:cxn>
                <a:cxn ang="0">
                  <a:pos x="T8" y="T9"/>
                </a:cxn>
                <a:cxn ang="0">
                  <a:pos x="T10" y="T11"/>
                </a:cxn>
              </a:cxnLst>
              <a:rect l="0" t="0" r="r" b="b"/>
              <a:pathLst>
                <a:path w="64" h="192">
                  <a:moveTo>
                    <a:pt x="0" y="32"/>
                  </a:moveTo>
                  <a:cubicBezTo>
                    <a:pt x="0" y="192"/>
                    <a:pt x="0" y="192"/>
                    <a:pt x="0" y="192"/>
                  </a:cubicBezTo>
                  <a:cubicBezTo>
                    <a:pt x="64" y="192"/>
                    <a:pt x="64" y="192"/>
                    <a:pt x="64" y="192"/>
                  </a:cubicBezTo>
                  <a:cubicBezTo>
                    <a:pt x="64" y="32"/>
                    <a:pt x="64" y="32"/>
                    <a:pt x="64" y="32"/>
                  </a:cubicBezTo>
                  <a:cubicBezTo>
                    <a:pt x="64" y="14"/>
                    <a:pt x="50" y="0"/>
                    <a:pt x="32" y="0"/>
                  </a:cubicBezTo>
                  <a:cubicBezTo>
                    <a:pt x="14" y="0"/>
                    <a:pt x="0" y="14"/>
                    <a:pt x="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 name="Freeform 24"/>
            <p:cNvSpPr>
              <a:spLocks noEditPoints="1"/>
            </p:cNvSpPr>
            <p:nvPr/>
          </p:nvSpPr>
          <p:spPr bwMode="auto">
            <a:xfrm>
              <a:off x="6410325" y="3427413"/>
              <a:ext cx="1439863" cy="2160588"/>
            </a:xfrm>
            <a:custGeom>
              <a:avLst/>
              <a:gdLst>
                <a:gd name="T0" fmla="*/ 384 w 384"/>
                <a:gd name="T1" fmla="*/ 576 h 576"/>
                <a:gd name="T2" fmla="*/ 384 w 384"/>
                <a:gd name="T3" fmla="*/ 0 h 576"/>
                <a:gd name="T4" fmla="*/ 128 w 384"/>
                <a:gd name="T5" fmla="*/ 0 h 576"/>
                <a:gd name="T6" fmla="*/ 64 w 384"/>
                <a:gd name="T7" fmla="*/ 0 h 576"/>
                <a:gd name="T8" fmla="*/ 64 w 384"/>
                <a:gd name="T9" fmla="*/ 96 h 576"/>
                <a:gd name="T10" fmla="*/ 32 w 384"/>
                <a:gd name="T11" fmla="*/ 128 h 576"/>
                <a:gd name="T12" fmla="*/ 0 w 384"/>
                <a:gd name="T13" fmla="*/ 128 h 576"/>
                <a:gd name="T14" fmla="*/ 0 w 384"/>
                <a:gd name="T15" fmla="*/ 448 h 576"/>
                <a:gd name="T16" fmla="*/ 32 w 384"/>
                <a:gd name="T17" fmla="*/ 448 h 576"/>
                <a:gd name="T18" fmla="*/ 64 w 384"/>
                <a:gd name="T19" fmla="*/ 480 h 576"/>
                <a:gd name="T20" fmla="*/ 64 w 384"/>
                <a:gd name="T21" fmla="*/ 576 h 576"/>
                <a:gd name="T22" fmla="*/ 128 w 384"/>
                <a:gd name="T23" fmla="*/ 576 h 576"/>
                <a:gd name="T24" fmla="*/ 128 w 384"/>
                <a:gd name="T25" fmla="*/ 416 h 576"/>
                <a:gd name="T26" fmla="*/ 224 w 384"/>
                <a:gd name="T27" fmla="*/ 320 h 576"/>
                <a:gd name="T28" fmla="*/ 320 w 384"/>
                <a:gd name="T29" fmla="*/ 416 h 576"/>
                <a:gd name="T30" fmla="*/ 320 w 384"/>
                <a:gd name="T31" fmla="*/ 576 h 576"/>
                <a:gd name="T32" fmla="*/ 384 w 384"/>
                <a:gd name="T33" fmla="*/ 576 h 576"/>
                <a:gd name="T34" fmla="*/ 288 w 384"/>
                <a:gd name="T35" fmla="*/ 256 h 576"/>
                <a:gd name="T36" fmla="*/ 160 w 384"/>
                <a:gd name="T37" fmla="*/ 256 h 576"/>
                <a:gd name="T38" fmla="*/ 128 w 384"/>
                <a:gd name="T39" fmla="*/ 224 h 576"/>
                <a:gd name="T40" fmla="*/ 128 w 384"/>
                <a:gd name="T41" fmla="*/ 96 h 576"/>
                <a:gd name="T42" fmla="*/ 160 w 384"/>
                <a:gd name="T43" fmla="*/ 64 h 576"/>
                <a:gd name="T44" fmla="*/ 288 w 384"/>
                <a:gd name="T45" fmla="*/ 64 h 576"/>
                <a:gd name="T46" fmla="*/ 320 w 384"/>
                <a:gd name="T47" fmla="*/ 96 h 576"/>
                <a:gd name="T48" fmla="*/ 320 w 384"/>
                <a:gd name="T49" fmla="*/ 224 h 576"/>
                <a:gd name="T50" fmla="*/ 288 w 384"/>
                <a:gd name="T51" fmla="*/ 25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4" h="576">
                  <a:moveTo>
                    <a:pt x="384" y="576"/>
                  </a:moveTo>
                  <a:cubicBezTo>
                    <a:pt x="384" y="0"/>
                    <a:pt x="384" y="0"/>
                    <a:pt x="384" y="0"/>
                  </a:cubicBezTo>
                  <a:cubicBezTo>
                    <a:pt x="128" y="0"/>
                    <a:pt x="128" y="0"/>
                    <a:pt x="128" y="0"/>
                  </a:cubicBezTo>
                  <a:cubicBezTo>
                    <a:pt x="64" y="0"/>
                    <a:pt x="64" y="0"/>
                    <a:pt x="64" y="0"/>
                  </a:cubicBezTo>
                  <a:cubicBezTo>
                    <a:pt x="64" y="96"/>
                    <a:pt x="64" y="96"/>
                    <a:pt x="64" y="96"/>
                  </a:cubicBezTo>
                  <a:cubicBezTo>
                    <a:pt x="64" y="114"/>
                    <a:pt x="50" y="128"/>
                    <a:pt x="32" y="128"/>
                  </a:cubicBezTo>
                  <a:cubicBezTo>
                    <a:pt x="0" y="128"/>
                    <a:pt x="0" y="128"/>
                    <a:pt x="0" y="128"/>
                  </a:cubicBezTo>
                  <a:cubicBezTo>
                    <a:pt x="0" y="448"/>
                    <a:pt x="0" y="448"/>
                    <a:pt x="0" y="448"/>
                  </a:cubicBezTo>
                  <a:cubicBezTo>
                    <a:pt x="32" y="448"/>
                    <a:pt x="32" y="448"/>
                    <a:pt x="32" y="448"/>
                  </a:cubicBezTo>
                  <a:cubicBezTo>
                    <a:pt x="50" y="448"/>
                    <a:pt x="64" y="462"/>
                    <a:pt x="64" y="480"/>
                  </a:cubicBezTo>
                  <a:cubicBezTo>
                    <a:pt x="64" y="576"/>
                    <a:pt x="64" y="576"/>
                    <a:pt x="64" y="576"/>
                  </a:cubicBezTo>
                  <a:cubicBezTo>
                    <a:pt x="128" y="576"/>
                    <a:pt x="128" y="576"/>
                    <a:pt x="128" y="576"/>
                  </a:cubicBezTo>
                  <a:cubicBezTo>
                    <a:pt x="128" y="416"/>
                    <a:pt x="128" y="416"/>
                    <a:pt x="128" y="416"/>
                  </a:cubicBezTo>
                  <a:cubicBezTo>
                    <a:pt x="128" y="363"/>
                    <a:pt x="171" y="320"/>
                    <a:pt x="224" y="320"/>
                  </a:cubicBezTo>
                  <a:cubicBezTo>
                    <a:pt x="277" y="320"/>
                    <a:pt x="320" y="363"/>
                    <a:pt x="320" y="416"/>
                  </a:cubicBezTo>
                  <a:cubicBezTo>
                    <a:pt x="320" y="576"/>
                    <a:pt x="320" y="576"/>
                    <a:pt x="320" y="576"/>
                  </a:cubicBezTo>
                  <a:lnTo>
                    <a:pt x="384" y="576"/>
                  </a:lnTo>
                  <a:close/>
                  <a:moveTo>
                    <a:pt x="288" y="256"/>
                  </a:moveTo>
                  <a:cubicBezTo>
                    <a:pt x="160" y="256"/>
                    <a:pt x="160" y="256"/>
                    <a:pt x="160" y="256"/>
                  </a:cubicBezTo>
                  <a:cubicBezTo>
                    <a:pt x="142" y="256"/>
                    <a:pt x="128" y="242"/>
                    <a:pt x="128" y="224"/>
                  </a:cubicBezTo>
                  <a:cubicBezTo>
                    <a:pt x="128" y="96"/>
                    <a:pt x="128" y="96"/>
                    <a:pt x="128" y="96"/>
                  </a:cubicBezTo>
                  <a:cubicBezTo>
                    <a:pt x="128" y="78"/>
                    <a:pt x="142" y="64"/>
                    <a:pt x="160" y="64"/>
                  </a:cubicBezTo>
                  <a:cubicBezTo>
                    <a:pt x="288" y="64"/>
                    <a:pt x="288" y="64"/>
                    <a:pt x="288" y="64"/>
                  </a:cubicBezTo>
                  <a:cubicBezTo>
                    <a:pt x="306" y="64"/>
                    <a:pt x="320" y="78"/>
                    <a:pt x="320" y="96"/>
                  </a:cubicBezTo>
                  <a:cubicBezTo>
                    <a:pt x="320" y="224"/>
                    <a:pt x="320" y="224"/>
                    <a:pt x="320" y="224"/>
                  </a:cubicBezTo>
                  <a:cubicBezTo>
                    <a:pt x="320" y="242"/>
                    <a:pt x="306" y="256"/>
                    <a:pt x="288"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4" name="Rectangle 25"/>
            <p:cNvSpPr>
              <a:spLocks noChangeArrowheads="1"/>
            </p:cNvSpPr>
            <p:nvPr/>
          </p:nvSpPr>
          <p:spPr bwMode="auto">
            <a:xfrm>
              <a:off x="1851025" y="3906838"/>
              <a:ext cx="239713"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5" name="Freeform 26"/>
            <p:cNvSpPr>
              <a:spLocks/>
            </p:cNvSpPr>
            <p:nvPr/>
          </p:nvSpPr>
          <p:spPr bwMode="auto">
            <a:xfrm>
              <a:off x="5626100" y="2227263"/>
              <a:ext cx="2224088" cy="239713"/>
            </a:xfrm>
            <a:custGeom>
              <a:avLst/>
              <a:gdLst>
                <a:gd name="T0" fmla="*/ 1401 w 1401"/>
                <a:gd name="T1" fmla="*/ 0 h 151"/>
                <a:gd name="T2" fmla="*/ 0 w 1401"/>
                <a:gd name="T3" fmla="*/ 0 h 151"/>
                <a:gd name="T4" fmla="*/ 206 w 1401"/>
                <a:gd name="T5" fmla="*/ 151 h 151"/>
                <a:gd name="T6" fmla="*/ 1401 w 1401"/>
                <a:gd name="T7" fmla="*/ 151 h 151"/>
                <a:gd name="T8" fmla="*/ 1401 w 1401"/>
                <a:gd name="T9" fmla="*/ 0 h 151"/>
              </a:gdLst>
              <a:ahLst/>
              <a:cxnLst>
                <a:cxn ang="0">
                  <a:pos x="T0" y="T1"/>
                </a:cxn>
                <a:cxn ang="0">
                  <a:pos x="T2" y="T3"/>
                </a:cxn>
                <a:cxn ang="0">
                  <a:pos x="T4" y="T5"/>
                </a:cxn>
                <a:cxn ang="0">
                  <a:pos x="T6" y="T7"/>
                </a:cxn>
                <a:cxn ang="0">
                  <a:pos x="T8" y="T9"/>
                </a:cxn>
              </a:cxnLst>
              <a:rect l="0" t="0" r="r" b="b"/>
              <a:pathLst>
                <a:path w="1401" h="151">
                  <a:moveTo>
                    <a:pt x="1401" y="0"/>
                  </a:moveTo>
                  <a:lnTo>
                    <a:pt x="0" y="0"/>
                  </a:lnTo>
                  <a:lnTo>
                    <a:pt x="206" y="151"/>
                  </a:lnTo>
                  <a:lnTo>
                    <a:pt x="1401" y="151"/>
                  </a:lnTo>
                  <a:lnTo>
                    <a:pt x="14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6" name="Freeform 27"/>
            <p:cNvSpPr>
              <a:spLocks/>
            </p:cNvSpPr>
            <p:nvPr/>
          </p:nvSpPr>
          <p:spPr bwMode="auto">
            <a:xfrm>
              <a:off x="2633663" y="-173038"/>
              <a:ext cx="1117600" cy="479425"/>
            </a:xfrm>
            <a:custGeom>
              <a:avLst/>
              <a:gdLst>
                <a:gd name="T0" fmla="*/ 298 w 298"/>
                <a:gd name="T1" fmla="*/ 0 h 128"/>
                <a:gd name="T2" fmla="*/ 81 w 298"/>
                <a:gd name="T3" fmla="*/ 0 h 128"/>
                <a:gd name="T4" fmla="*/ 0 w 298"/>
                <a:gd name="T5" fmla="*/ 128 h 128"/>
                <a:gd name="T6" fmla="*/ 243 w 298"/>
                <a:gd name="T7" fmla="*/ 128 h 128"/>
                <a:gd name="T8" fmla="*/ 298 w 298"/>
                <a:gd name="T9" fmla="*/ 0 h 128"/>
              </a:gdLst>
              <a:ahLst/>
              <a:cxnLst>
                <a:cxn ang="0">
                  <a:pos x="T0" y="T1"/>
                </a:cxn>
                <a:cxn ang="0">
                  <a:pos x="T2" y="T3"/>
                </a:cxn>
                <a:cxn ang="0">
                  <a:pos x="T4" y="T5"/>
                </a:cxn>
                <a:cxn ang="0">
                  <a:pos x="T6" y="T7"/>
                </a:cxn>
                <a:cxn ang="0">
                  <a:pos x="T8" y="T9"/>
                </a:cxn>
              </a:cxnLst>
              <a:rect l="0" t="0" r="r" b="b"/>
              <a:pathLst>
                <a:path w="298" h="128">
                  <a:moveTo>
                    <a:pt x="298" y="0"/>
                  </a:moveTo>
                  <a:cubicBezTo>
                    <a:pt x="81" y="0"/>
                    <a:pt x="81" y="0"/>
                    <a:pt x="81" y="0"/>
                  </a:cubicBezTo>
                  <a:cubicBezTo>
                    <a:pt x="48" y="38"/>
                    <a:pt x="21" y="82"/>
                    <a:pt x="0" y="128"/>
                  </a:cubicBezTo>
                  <a:cubicBezTo>
                    <a:pt x="243" y="128"/>
                    <a:pt x="243" y="128"/>
                    <a:pt x="243" y="128"/>
                  </a:cubicBezTo>
                  <a:cubicBezTo>
                    <a:pt x="257" y="84"/>
                    <a:pt x="275" y="41"/>
                    <a:pt x="2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7" name="Freeform 28"/>
            <p:cNvSpPr>
              <a:spLocks/>
            </p:cNvSpPr>
            <p:nvPr/>
          </p:nvSpPr>
          <p:spPr bwMode="auto">
            <a:xfrm>
              <a:off x="3178175" y="-885825"/>
              <a:ext cx="1131888" cy="473075"/>
            </a:xfrm>
            <a:custGeom>
              <a:avLst/>
              <a:gdLst>
                <a:gd name="T0" fmla="*/ 275 w 302"/>
                <a:gd name="T1" fmla="*/ 28 h 126"/>
                <a:gd name="T2" fmla="*/ 302 w 302"/>
                <a:gd name="T3" fmla="*/ 0 h 126"/>
                <a:gd name="T4" fmla="*/ 0 w 302"/>
                <a:gd name="T5" fmla="*/ 126 h 126"/>
                <a:gd name="T6" fmla="*/ 193 w 302"/>
                <a:gd name="T7" fmla="*/ 126 h 126"/>
                <a:gd name="T8" fmla="*/ 275 w 302"/>
                <a:gd name="T9" fmla="*/ 28 h 126"/>
              </a:gdLst>
              <a:ahLst/>
              <a:cxnLst>
                <a:cxn ang="0">
                  <a:pos x="T0" y="T1"/>
                </a:cxn>
                <a:cxn ang="0">
                  <a:pos x="T2" y="T3"/>
                </a:cxn>
                <a:cxn ang="0">
                  <a:pos x="T4" y="T5"/>
                </a:cxn>
                <a:cxn ang="0">
                  <a:pos x="T6" y="T7"/>
                </a:cxn>
                <a:cxn ang="0">
                  <a:pos x="T8" y="T9"/>
                </a:cxn>
              </a:cxnLst>
              <a:rect l="0" t="0" r="r" b="b"/>
              <a:pathLst>
                <a:path w="302" h="126">
                  <a:moveTo>
                    <a:pt x="275" y="28"/>
                  </a:moveTo>
                  <a:cubicBezTo>
                    <a:pt x="302" y="0"/>
                    <a:pt x="302" y="0"/>
                    <a:pt x="302" y="0"/>
                  </a:cubicBezTo>
                  <a:cubicBezTo>
                    <a:pt x="188" y="10"/>
                    <a:pt x="83" y="56"/>
                    <a:pt x="0" y="126"/>
                  </a:cubicBezTo>
                  <a:cubicBezTo>
                    <a:pt x="193" y="126"/>
                    <a:pt x="193" y="126"/>
                    <a:pt x="193" y="126"/>
                  </a:cubicBezTo>
                  <a:cubicBezTo>
                    <a:pt x="218" y="91"/>
                    <a:pt x="244" y="58"/>
                    <a:pt x="27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8" name="Freeform 29"/>
            <p:cNvSpPr>
              <a:spLocks/>
            </p:cNvSpPr>
            <p:nvPr/>
          </p:nvSpPr>
          <p:spPr bwMode="auto">
            <a:xfrm>
              <a:off x="2457450" y="547688"/>
              <a:ext cx="1020763" cy="479425"/>
            </a:xfrm>
            <a:custGeom>
              <a:avLst/>
              <a:gdLst>
                <a:gd name="T0" fmla="*/ 272 w 272"/>
                <a:gd name="T1" fmla="*/ 0 h 128"/>
                <a:gd name="T2" fmla="*/ 22 w 272"/>
                <a:gd name="T3" fmla="*/ 0 h 128"/>
                <a:gd name="T4" fmla="*/ 0 w 272"/>
                <a:gd name="T5" fmla="*/ 128 h 128"/>
                <a:gd name="T6" fmla="*/ 256 w 272"/>
                <a:gd name="T7" fmla="*/ 128 h 128"/>
                <a:gd name="T8" fmla="*/ 272 w 272"/>
                <a:gd name="T9" fmla="*/ 0 h 128"/>
              </a:gdLst>
              <a:ahLst/>
              <a:cxnLst>
                <a:cxn ang="0">
                  <a:pos x="T0" y="T1"/>
                </a:cxn>
                <a:cxn ang="0">
                  <a:pos x="T2" y="T3"/>
                </a:cxn>
                <a:cxn ang="0">
                  <a:pos x="T4" y="T5"/>
                </a:cxn>
                <a:cxn ang="0">
                  <a:pos x="T6" y="T7"/>
                </a:cxn>
                <a:cxn ang="0">
                  <a:pos x="T8" y="T9"/>
                </a:cxn>
              </a:cxnLst>
              <a:rect l="0" t="0" r="r" b="b"/>
              <a:pathLst>
                <a:path w="272" h="128">
                  <a:moveTo>
                    <a:pt x="272" y="0"/>
                  </a:moveTo>
                  <a:cubicBezTo>
                    <a:pt x="22" y="0"/>
                    <a:pt x="22" y="0"/>
                    <a:pt x="22" y="0"/>
                  </a:cubicBezTo>
                  <a:cubicBezTo>
                    <a:pt x="9" y="41"/>
                    <a:pt x="2" y="84"/>
                    <a:pt x="0" y="128"/>
                  </a:cubicBezTo>
                  <a:cubicBezTo>
                    <a:pt x="256" y="128"/>
                    <a:pt x="256" y="128"/>
                    <a:pt x="256" y="128"/>
                  </a:cubicBezTo>
                  <a:cubicBezTo>
                    <a:pt x="257" y="85"/>
                    <a:pt x="263" y="42"/>
                    <a:pt x="2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Freeform 30"/>
            <p:cNvSpPr>
              <a:spLocks/>
            </p:cNvSpPr>
            <p:nvPr/>
          </p:nvSpPr>
          <p:spPr bwMode="auto">
            <a:xfrm>
              <a:off x="3657600" y="547688"/>
              <a:ext cx="831850" cy="479425"/>
            </a:xfrm>
            <a:custGeom>
              <a:avLst/>
              <a:gdLst>
                <a:gd name="T0" fmla="*/ 0 w 222"/>
                <a:gd name="T1" fmla="*/ 128 h 128"/>
                <a:gd name="T2" fmla="*/ 222 w 222"/>
                <a:gd name="T3" fmla="*/ 128 h 128"/>
                <a:gd name="T4" fmla="*/ 222 w 222"/>
                <a:gd name="T5" fmla="*/ 0 h 128"/>
                <a:gd name="T6" fmla="*/ 18 w 222"/>
                <a:gd name="T7" fmla="*/ 0 h 128"/>
                <a:gd name="T8" fmla="*/ 0 w 222"/>
                <a:gd name="T9" fmla="*/ 128 h 128"/>
              </a:gdLst>
              <a:ahLst/>
              <a:cxnLst>
                <a:cxn ang="0">
                  <a:pos x="T0" y="T1"/>
                </a:cxn>
                <a:cxn ang="0">
                  <a:pos x="T2" y="T3"/>
                </a:cxn>
                <a:cxn ang="0">
                  <a:pos x="T4" y="T5"/>
                </a:cxn>
                <a:cxn ang="0">
                  <a:pos x="T6" y="T7"/>
                </a:cxn>
                <a:cxn ang="0">
                  <a:pos x="T8" y="T9"/>
                </a:cxn>
              </a:cxnLst>
              <a:rect l="0" t="0" r="r" b="b"/>
              <a:pathLst>
                <a:path w="222" h="128">
                  <a:moveTo>
                    <a:pt x="0" y="128"/>
                  </a:moveTo>
                  <a:cubicBezTo>
                    <a:pt x="222" y="128"/>
                    <a:pt x="222" y="128"/>
                    <a:pt x="222" y="128"/>
                  </a:cubicBezTo>
                  <a:cubicBezTo>
                    <a:pt x="222" y="0"/>
                    <a:pt x="222" y="0"/>
                    <a:pt x="222" y="0"/>
                  </a:cubicBezTo>
                  <a:cubicBezTo>
                    <a:pt x="18" y="0"/>
                    <a:pt x="18" y="0"/>
                    <a:pt x="18" y="0"/>
                  </a:cubicBezTo>
                  <a:cubicBezTo>
                    <a:pt x="8" y="42"/>
                    <a:pt x="2" y="84"/>
                    <a:pt x="0"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0" name="Rectangle 31"/>
            <p:cNvSpPr>
              <a:spLocks noChangeArrowheads="1"/>
            </p:cNvSpPr>
            <p:nvPr/>
          </p:nvSpPr>
          <p:spPr bwMode="auto">
            <a:xfrm>
              <a:off x="1130300" y="5827713"/>
              <a:ext cx="6959600" cy="239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1" name="Freeform 32"/>
            <p:cNvSpPr>
              <a:spLocks/>
            </p:cNvSpPr>
            <p:nvPr/>
          </p:nvSpPr>
          <p:spPr bwMode="auto">
            <a:xfrm>
              <a:off x="6278563" y="2706688"/>
              <a:ext cx="1811338" cy="481013"/>
            </a:xfrm>
            <a:custGeom>
              <a:avLst/>
              <a:gdLst>
                <a:gd name="T0" fmla="*/ 411 w 1141"/>
                <a:gd name="T1" fmla="*/ 303 h 303"/>
                <a:gd name="T2" fmla="*/ 1141 w 1141"/>
                <a:gd name="T3" fmla="*/ 303 h 303"/>
                <a:gd name="T4" fmla="*/ 1141 w 1141"/>
                <a:gd name="T5" fmla="*/ 0 h 303"/>
                <a:gd name="T6" fmla="*/ 0 w 1141"/>
                <a:gd name="T7" fmla="*/ 0 h 303"/>
                <a:gd name="T8" fmla="*/ 411 w 1141"/>
                <a:gd name="T9" fmla="*/ 303 h 303"/>
              </a:gdLst>
              <a:ahLst/>
              <a:cxnLst>
                <a:cxn ang="0">
                  <a:pos x="T0" y="T1"/>
                </a:cxn>
                <a:cxn ang="0">
                  <a:pos x="T2" y="T3"/>
                </a:cxn>
                <a:cxn ang="0">
                  <a:pos x="T4" y="T5"/>
                </a:cxn>
                <a:cxn ang="0">
                  <a:pos x="T6" y="T7"/>
                </a:cxn>
                <a:cxn ang="0">
                  <a:pos x="T8" y="T9"/>
                </a:cxn>
              </a:cxnLst>
              <a:rect l="0" t="0" r="r" b="b"/>
              <a:pathLst>
                <a:path w="1141" h="303">
                  <a:moveTo>
                    <a:pt x="411" y="303"/>
                  </a:moveTo>
                  <a:lnTo>
                    <a:pt x="1141" y="303"/>
                  </a:lnTo>
                  <a:lnTo>
                    <a:pt x="1141" y="0"/>
                  </a:lnTo>
                  <a:lnTo>
                    <a:pt x="0" y="0"/>
                  </a:lnTo>
                  <a:lnTo>
                    <a:pt x="411"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2" name="Freeform 33"/>
            <p:cNvSpPr>
              <a:spLocks/>
            </p:cNvSpPr>
            <p:nvPr/>
          </p:nvSpPr>
          <p:spPr bwMode="auto">
            <a:xfrm>
              <a:off x="3795713" y="-173038"/>
              <a:ext cx="693738" cy="479425"/>
            </a:xfrm>
            <a:custGeom>
              <a:avLst/>
              <a:gdLst>
                <a:gd name="T0" fmla="*/ 185 w 185"/>
                <a:gd name="T1" fmla="*/ 0 h 128"/>
                <a:gd name="T2" fmla="*/ 63 w 185"/>
                <a:gd name="T3" fmla="*/ 0 h 128"/>
                <a:gd name="T4" fmla="*/ 0 w 185"/>
                <a:gd name="T5" fmla="*/ 128 h 128"/>
                <a:gd name="T6" fmla="*/ 185 w 185"/>
                <a:gd name="T7" fmla="*/ 128 h 128"/>
                <a:gd name="T8" fmla="*/ 185 w 185"/>
                <a:gd name="T9" fmla="*/ 0 h 128"/>
              </a:gdLst>
              <a:ahLst/>
              <a:cxnLst>
                <a:cxn ang="0">
                  <a:pos x="T0" y="T1"/>
                </a:cxn>
                <a:cxn ang="0">
                  <a:pos x="T2" y="T3"/>
                </a:cxn>
                <a:cxn ang="0">
                  <a:pos x="T4" y="T5"/>
                </a:cxn>
                <a:cxn ang="0">
                  <a:pos x="T6" y="T7"/>
                </a:cxn>
                <a:cxn ang="0">
                  <a:pos x="T8" y="T9"/>
                </a:cxn>
              </a:cxnLst>
              <a:rect l="0" t="0" r="r" b="b"/>
              <a:pathLst>
                <a:path w="185" h="128">
                  <a:moveTo>
                    <a:pt x="185" y="0"/>
                  </a:moveTo>
                  <a:cubicBezTo>
                    <a:pt x="63" y="0"/>
                    <a:pt x="63" y="0"/>
                    <a:pt x="63" y="0"/>
                  </a:cubicBezTo>
                  <a:cubicBezTo>
                    <a:pt x="37" y="40"/>
                    <a:pt x="16" y="83"/>
                    <a:pt x="0" y="128"/>
                  </a:cubicBezTo>
                  <a:cubicBezTo>
                    <a:pt x="185" y="128"/>
                    <a:pt x="185" y="128"/>
                    <a:pt x="185" y="128"/>
                  </a:cubicBezTo>
                  <a:lnTo>
                    <a:pt x="1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3" name="Freeform 34"/>
            <p:cNvSpPr>
              <a:spLocks/>
            </p:cNvSpPr>
            <p:nvPr/>
          </p:nvSpPr>
          <p:spPr bwMode="auto">
            <a:xfrm>
              <a:off x="1609725" y="1266825"/>
              <a:ext cx="6000750" cy="720725"/>
            </a:xfrm>
            <a:custGeom>
              <a:avLst/>
              <a:gdLst>
                <a:gd name="T0" fmla="*/ 781 w 1600"/>
                <a:gd name="T1" fmla="*/ 70 h 192"/>
                <a:gd name="T2" fmla="*/ 819 w 1600"/>
                <a:gd name="T3" fmla="*/ 70 h 192"/>
                <a:gd name="T4" fmla="*/ 984 w 1600"/>
                <a:gd name="T5" fmla="*/ 192 h 192"/>
                <a:gd name="T6" fmla="*/ 1600 w 1600"/>
                <a:gd name="T7" fmla="*/ 192 h 192"/>
                <a:gd name="T8" fmla="*/ 1600 w 1600"/>
                <a:gd name="T9" fmla="*/ 0 h 192"/>
                <a:gd name="T10" fmla="*/ 0 w 1600"/>
                <a:gd name="T11" fmla="*/ 0 h 192"/>
                <a:gd name="T12" fmla="*/ 0 w 1600"/>
                <a:gd name="T13" fmla="*/ 192 h 192"/>
                <a:gd name="T14" fmla="*/ 616 w 1600"/>
                <a:gd name="T15" fmla="*/ 192 h 192"/>
                <a:gd name="T16" fmla="*/ 781 w 1600"/>
                <a:gd name="T17" fmla="*/ 7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0" h="192">
                  <a:moveTo>
                    <a:pt x="781" y="70"/>
                  </a:moveTo>
                  <a:cubicBezTo>
                    <a:pt x="792" y="62"/>
                    <a:pt x="808" y="62"/>
                    <a:pt x="819" y="70"/>
                  </a:cubicBezTo>
                  <a:cubicBezTo>
                    <a:pt x="984" y="192"/>
                    <a:pt x="984" y="192"/>
                    <a:pt x="984" y="192"/>
                  </a:cubicBezTo>
                  <a:cubicBezTo>
                    <a:pt x="1600" y="192"/>
                    <a:pt x="1600" y="192"/>
                    <a:pt x="1600" y="192"/>
                  </a:cubicBezTo>
                  <a:cubicBezTo>
                    <a:pt x="1600" y="0"/>
                    <a:pt x="1600" y="0"/>
                    <a:pt x="1600" y="0"/>
                  </a:cubicBezTo>
                  <a:cubicBezTo>
                    <a:pt x="0" y="0"/>
                    <a:pt x="0" y="0"/>
                    <a:pt x="0" y="0"/>
                  </a:cubicBezTo>
                  <a:cubicBezTo>
                    <a:pt x="0" y="192"/>
                    <a:pt x="0" y="192"/>
                    <a:pt x="0" y="192"/>
                  </a:cubicBezTo>
                  <a:cubicBezTo>
                    <a:pt x="616" y="192"/>
                    <a:pt x="616" y="192"/>
                    <a:pt x="616" y="192"/>
                  </a:cubicBezTo>
                  <a:lnTo>
                    <a:pt x="781"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4" name="Freeform 35"/>
            <p:cNvSpPr>
              <a:spLocks/>
            </p:cNvSpPr>
            <p:nvPr/>
          </p:nvSpPr>
          <p:spPr bwMode="auto">
            <a:xfrm>
              <a:off x="4730750" y="-173038"/>
              <a:ext cx="692150" cy="479425"/>
            </a:xfrm>
            <a:custGeom>
              <a:avLst/>
              <a:gdLst>
                <a:gd name="T0" fmla="*/ 122 w 185"/>
                <a:gd name="T1" fmla="*/ 0 h 128"/>
                <a:gd name="T2" fmla="*/ 0 w 185"/>
                <a:gd name="T3" fmla="*/ 0 h 128"/>
                <a:gd name="T4" fmla="*/ 0 w 185"/>
                <a:gd name="T5" fmla="*/ 128 h 128"/>
                <a:gd name="T6" fmla="*/ 185 w 185"/>
                <a:gd name="T7" fmla="*/ 128 h 128"/>
                <a:gd name="T8" fmla="*/ 122 w 185"/>
                <a:gd name="T9" fmla="*/ 0 h 128"/>
              </a:gdLst>
              <a:ahLst/>
              <a:cxnLst>
                <a:cxn ang="0">
                  <a:pos x="T0" y="T1"/>
                </a:cxn>
                <a:cxn ang="0">
                  <a:pos x="T2" y="T3"/>
                </a:cxn>
                <a:cxn ang="0">
                  <a:pos x="T4" y="T5"/>
                </a:cxn>
                <a:cxn ang="0">
                  <a:pos x="T6" y="T7"/>
                </a:cxn>
                <a:cxn ang="0">
                  <a:pos x="T8" y="T9"/>
                </a:cxn>
              </a:cxnLst>
              <a:rect l="0" t="0" r="r" b="b"/>
              <a:pathLst>
                <a:path w="185" h="128">
                  <a:moveTo>
                    <a:pt x="122" y="0"/>
                  </a:moveTo>
                  <a:cubicBezTo>
                    <a:pt x="0" y="0"/>
                    <a:pt x="0" y="0"/>
                    <a:pt x="0" y="0"/>
                  </a:cubicBezTo>
                  <a:cubicBezTo>
                    <a:pt x="0" y="128"/>
                    <a:pt x="0" y="128"/>
                    <a:pt x="0" y="128"/>
                  </a:cubicBezTo>
                  <a:cubicBezTo>
                    <a:pt x="185" y="128"/>
                    <a:pt x="185" y="128"/>
                    <a:pt x="185" y="128"/>
                  </a:cubicBezTo>
                  <a:cubicBezTo>
                    <a:pt x="169" y="83"/>
                    <a:pt x="148" y="4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5" name="Freeform 36"/>
            <p:cNvSpPr>
              <a:spLocks/>
            </p:cNvSpPr>
            <p:nvPr/>
          </p:nvSpPr>
          <p:spPr bwMode="auto">
            <a:xfrm>
              <a:off x="5741988" y="547688"/>
              <a:ext cx="1020763" cy="479425"/>
            </a:xfrm>
            <a:custGeom>
              <a:avLst/>
              <a:gdLst>
                <a:gd name="T0" fmla="*/ 16 w 272"/>
                <a:gd name="T1" fmla="*/ 128 h 128"/>
                <a:gd name="T2" fmla="*/ 272 w 272"/>
                <a:gd name="T3" fmla="*/ 128 h 128"/>
                <a:gd name="T4" fmla="*/ 250 w 272"/>
                <a:gd name="T5" fmla="*/ 0 h 128"/>
                <a:gd name="T6" fmla="*/ 0 w 272"/>
                <a:gd name="T7" fmla="*/ 0 h 128"/>
                <a:gd name="T8" fmla="*/ 16 w 272"/>
                <a:gd name="T9" fmla="*/ 128 h 128"/>
              </a:gdLst>
              <a:ahLst/>
              <a:cxnLst>
                <a:cxn ang="0">
                  <a:pos x="T0" y="T1"/>
                </a:cxn>
                <a:cxn ang="0">
                  <a:pos x="T2" y="T3"/>
                </a:cxn>
                <a:cxn ang="0">
                  <a:pos x="T4" y="T5"/>
                </a:cxn>
                <a:cxn ang="0">
                  <a:pos x="T6" y="T7"/>
                </a:cxn>
                <a:cxn ang="0">
                  <a:pos x="T8" y="T9"/>
                </a:cxn>
              </a:cxnLst>
              <a:rect l="0" t="0" r="r" b="b"/>
              <a:pathLst>
                <a:path w="272" h="128">
                  <a:moveTo>
                    <a:pt x="16" y="128"/>
                  </a:moveTo>
                  <a:cubicBezTo>
                    <a:pt x="272" y="128"/>
                    <a:pt x="272" y="128"/>
                    <a:pt x="272" y="128"/>
                  </a:cubicBezTo>
                  <a:cubicBezTo>
                    <a:pt x="270" y="84"/>
                    <a:pt x="262" y="41"/>
                    <a:pt x="250" y="0"/>
                  </a:cubicBezTo>
                  <a:cubicBezTo>
                    <a:pt x="0" y="0"/>
                    <a:pt x="0" y="0"/>
                    <a:pt x="0" y="0"/>
                  </a:cubicBezTo>
                  <a:cubicBezTo>
                    <a:pt x="9" y="42"/>
                    <a:pt x="15" y="85"/>
                    <a:pt x="16"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6" name="Freeform 37"/>
            <p:cNvSpPr>
              <a:spLocks/>
            </p:cNvSpPr>
            <p:nvPr/>
          </p:nvSpPr>
          <p:spPr bwMode="auto">
            <a:xfrm>
              <a:off x="5468938" y="-173038"/>
              <a:ext cx="1117600" cy="479425"/>
            </a:xfrm>
            <a:custGeom>
              <a:avLst/>
              <a:gdLst>
                <a:gd name="T0" fmla="*/ 55 w 298"/>
                <a:gd name="T1" fmla="*/ 128 h 128"/>
                <a:gd name="T2" fmla="*/ 298 w 298"/>
                <a:gd name="T3" fmla="*/ 128 h 128"/>
                <a:gd name="T4" fmla="*/ 217 w 298"/>
                <a:gd name="T5" fmla="*/ 0 h 128"/>
                <a:gd name="T6" fmla="*/ 0 w 298"/>
                <a:gd name="T7" fmla="*/ 0 h 128"/>
                <a:gd name="T8" fmla="*/ 55 w 298"/>
                <a:gd name="T9" fmla="*/ 128 h 128"/>
              </a:gdLst>
              <a:ahLst/>
              <a:cxnLst>
                <a:cxn ang="0">
                  <a:pos x="T0" y="T1"/>
                </a:cxn>
                <a:cxn ang="0">
                  <a:pos x="T2" y="T3"/>
                </a:cxn>
                <a:cxn ang="0">
                  <a:pos x="T4" y="T5"/>
                </a:cxn>
                <a:cxn ang="0">
                  <a:pos x="T6" y="T7"/>
                </a:cxn>
                <a:cxn ang="0">
                  <a:pos x="T8" y="T9"/>
                </a:cxn>
              </a:cxnLst>
              <a:rect l="0" t="0" r="r" b="b"/>
              <a:pathLst>
                <a:path w="298" h="128">
                  <a:moveTo>
                    <a:pt x="55" y="128"/>
                  </a:moveTo>
                  <a:cubicBezTo>
                    <a:pt x="298" y="128"/>
                    <a:pt x="298" y="128"/>
                    <a:pt x="298" y="128"/>
                  </a:cubicBezTo>
                  <a:cubicBezTo>
                    <a:pt x="277" y="82"/>
                    <a:pt x="250" y="38"/>
                    <a:pt x="217" y="0"/>
                  </a:cubicBezTo>
                  <a:cubicBezTo>
                    <a:pt x="0" y="0"/>
                    <a:pt x="0" y="0"/>
                    <a:pt x="0" y="0"/>
                  </a:cubicBezTo>
                  <a:cubicBezTo>
                    <a:pt x="23" y="41"/>
                    <a:pt x="41" y="84"/>
                    <a:pt x="55"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7" name="Freeform 38"/>
            <p:cNvSpPr>
              <a:spLocks/>
            </p:cNvSpPr>
            <p:nvPr/>
          </p:nvSpPr>
          <p:spPr bwMode="auto">
            <a:xfrm>
              <a:off x="4910138" y="-885825"/>
              <a:ext cx="1131888" cy="473075"/>
            </a:xfrm>
            <a:custGeom>
              <a:avLst/>
              <a:gdLst>
                <a:gd name="T0" fmla="*/ 109 w 302"/>
                <a:gd name="T1" fmla="*/ 126 h 126"/>
                <a:gd name="T2" fmla="*/ 302 w 302"/>
                <a:gd name="T3" fmla="*/ 126 h 126"/>
                <a:gd name="T4" fmla="*/ 0 w 302"/>
                <a:gd name="T5" fmla="*/ 0 h 126"/>
                <a:gd name="T6" fmla="*/ 27 w 302"/>
                <a:gd name="T7" fmla="*/ 28 h 126"/>
                <a:gd name="T8" fmla="*/ 109 w 302"/>
                <a:gd name="T9" fmla="*/ 126 h 126"/>
              </a:gdLst>
              <a:ahLst/>
              <a:cxnLst>
                <a:cxn ang="0">
                  <a:pos x="T0" y="T1"/>
                </a:cxn>
                <a:cxn ang="0">
                  <a:pos x="T2" y="T3"/>
                </a:cxn>
                <a:cxn ang="0">
                  <a:pos x="T4" y="T5"/>
                </a:cxn>
                <a:cxn ang="0">
                  <a:pos x="T6" y="T7"/>
                </a:cxn>
                <a:cxn ang="0">
                  <a:pos x="T8" y="T9"/>
                </a:cxn>
              </a:cxnLst>
              <a:rect l="0" t="0" r="r" b="b"/>
              <a:pathLst>
                <a:path w="302" h="126">
                  <a:moveTo>
                    <a:pt x="109" y="126"/>
                  </a:moveTo>
                  <a:cubicBezTo>
                    <a:pt x="302" y="126"/>
                    <a:pt x="302" y="126"/>
                    <a:pt x="302" y="126"/>
                  </a:cubicBezTo>
                  <a:cubicBezTo>
                    <a:pt x="219" y="56"/>
                    <a:pt x="114" y="10"/>
                    <a:pt x="0" y="0"/>
                  </a:cubicBezTo>
                  <a:cubicBezTo>
                    <a:pt x="27" y="28"/>
                    <a:pt x="27" y="28"/>
                    <a:pt x="27" y="28"/>
                  </a:cubicBezTo>
                  <a:cubicBezTo>
                    <a:pt x="58" y="58"/>
                    <a:pt x="84" y="91"/>
                    <a:pt x="109"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8" name="Freeform 39"/>
            <p:cNvSpPr>
              <a:spLocks/>
            </p:cNvSpPr>
            <p:nvPr/>
          </p:nvSpPr>
          <p:spPr bwMode="auto">
            <a:xfrm>
              <a:off x="4200525" y="-723900"/>
              <a:ext cx="288925" cy="311150"/>
            </a:xfrm>
            <a:custGeom>
              <a:avLst/>
              <a:gdLst>
                <a:gd name="T0" fmla="*/ 77 w 77"/>
                <a:gd name="T1" fmla="*/ 83 h 83"/>
                <a:gd name="T2" fmla="*/ 77 w 77"/>
                <a:gd name="T3" fmla="*/ 0 h 83"/>
                <a:gd name="T4" fmla="*/ 47 w 77"/>
                <a:gd name="T5" fmla="*/ 30 h 83"/>
                <a:gd name="T6" fmla="*/ 0 w 77"/>
                <a:gd name="T7" fmla="*/ 83 h 83"/>
                <a:gd name="T8" fmla="*/ 77 w 77"/>
                <a:gd name="T9" fmla="*/ 83 h 83"/>
              </a:gdLst>
              <a:ahLst/>
              <a:cxnLst>
                <a:cxn ang="0">
                  <a:pos x="T0" y="T1"/>
                </a:cxn>
                <a:cxn ang="0">
                  <a:pos x="T2" y="T3"/>
                </a:cxn>
                <a:cxn ang="0">
                  <a:pos x="T4" y="T5"/>
                </a:cxn>
                <a:cxn ang="0">
                  <a:pos x="T6" y="T7"/>
                </a:cxn>
                <a:cxn ang="0">
                  <a:pos x="T8" y="T9"/>
                </a:cxn>
              </a:cxnLst>
              <a:rect l="0" t="0" r="r" b="b"/>
              <a:pathLst>
                <a:path w="77" h="83">
                  <a:moveTo>
                    <a:pt x="77" y="83"/>
                  </a:moveTo>
                  <a:cubicBezTo>
                    <a:pt x="77" y="0"/>
                    <a:pt x="77" y="0"/>
                    <a:pt x="77" y="0"/>
                  </a:cubicBezTo>
                  <a:cubicBezTo>
                    <a:pt x="47" y="30"/>
                    <a:pt x="47" y="30"/>
                    <a:pt x="47" y="30"/>
                  </a:cubicBezTo>
                  <a:cubicBezTo>
                    <a:pt x="30" y="47"/>
                    <a:pt x="15" y="65"/>
                    <a:pt x="0" y="83"/>
                  </a:cubicBezTo>
                  <a:lnTo>
                    <a:pt x="77"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9" name="Freeform 40"/>
            <p:cNvSpPr>
              <a:spLocks/>
            </p:cNvSpPr>
            <p:nvPr/>
          </p:nvSpPr>
          <p:spPr bwMode="auto">
            <a:xfrm>
              <a:off x="2693988" y="1778000"/>
              <a:ext cx="3832225" cy="1409700"/>
            </a:xfrm>
            <a:custGeom>
              <a:avLst/>
              <a:gdLst>
                <a:gd name="T0" fmla="*/ 0 w 2414"/>
                <a:gd name="T1" fmla="*/ 888 h 888"/>
                <a:gd name="T2" fmla="*/ 2414 w 2414"/>
                <a:gd name="T3" fmla="*/ 888 h 888"/>
                <a:gd name="T4" fmla="*/ 1207 w 2414"/>
                <a:gd name="T5" fmla="*/ 0 h 888"/>
                <a:gd name="T6" fmla="*/ 0 w 2414"/>
                <a:gd name="T7" fmla="*/ 888 h 888"/>
              </a:gdLst>
              <a:ahLst/>
              <a:cxnLst>
                <a:cxn ang="0">
                  <a:pos x="T0" y="T1"/>
                </a:cxn>
                <a:cxn ang="0">
                  <a:pos x="T2" y="T3"/>
                </a:cxn>
                <a:cxn ang="0">
                  <a:pos x="T4" y="T5"/>
                </a:cxn>
                <a:cxn ang="0">
                  <a:pos x="T6" y="T7"/>
                </a:cxn>
              </a:cxnLst>
              <a:rect l="0" t="0" r="r" b="b"/>
              <a:pathLst>
                <a:path w="2414" h="888">
                  <a:moveTo>
                    <a:pt x="0" y="888"/>
                  </a:moveTo>
                  <a:lnTo>
                    <a:pt x="2414" y="888"/>
                  </a:lnTo>
                  <a:lnTo>
                    <a:pt x="1207" y="0"/>
                  </a:lnTo>
                  <a:lnTo>
                    <a:pt x="0" y="8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0" name="Rectangle 41"/>
            <p:cNvSpPr>
              <a:spLocks noChangeArrowheads="1"/>
            </p:cNvSpPr>
            <p:nvPr/>
          </p:nvSpPr>
          <p:spPr bwMode="auto">
            <a:xfrm>
              <a:off x="5689600" y="3427413"/>
              <a:ext cx="720725" cy="239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1" name="Freeform 42"/>
            <p:cNvSpPr>
              <a:spLocks/>
            </p:cNvSpPr>
            <p:nvPr/>
          </p:nvSpPr>
          <p:spPr bwMode="auto">
            <a:xfrm>
              <a:off x="4730750" y="547688"/>
              <a:ext cx="831850" cy="479425"/>
            </a:xfrm>
            <a:custGeom>
              <a:avLst/>
              <a:gdLst>
                <a:gd name="T0" fmla="*/ 204 w 222"/>
                <a:gd name="T1" fmla="*/ 0 h 128"/>
                <a:gd name="T2" fmla="*/ 0 w 222"/>
                <a:gd name="T3" fmla="*/ 0 h 128"/>
                <a:gd name="T4" fmla="*/ 0 w 222"/>
                <a:gd name="T5" fmla="*/ 128 h 128"/>
                <a:gd name="T6" fmla="*/ 222 w 222"/>
                <a:gd name="T7" fmla="*/ 128 h 128"/>
                <a:gd name="T8" fmla="*/ 204 w 222"/>
                <a:gd name="T9" fmla="*/ 0 h 128"/>
              </a:gdLst>
              <a:ahLst/>
              <a:cxnLst>
                <a:cxn ang="0">
                  <a:pos x="T0" y="T1"/>
                </a:cxn>
                <a:cxn ang="0">
                  <a:pos x="T2" y="T3"/>
                </a:cxn>
                <a:cxn ang="0">
                  <a:pos x="T4" y="T5"/>
                </a:cxn>
                <a:cxn ang="0">
                  <a:pos x="T6" y="T7"/>
                </a:cxn>
                <a:cxn ang="0">
                  <a:pos x="T8" y="T9"/>
                </a:cxn>
              </a:cxnLst>
              <a:rect l="0" t="0" r="r" b="b"/>
              <a:pathLst>
                <a:path w="222" h="128">
                  <a:moveTo>
                    <a:pt x="204" y="0"/>
                  </a:moveTo>
                  <a:cubicBezTo>
                    <a:pt x="0" y="0"/>
                    <a:pt x="0" y="0"/>
                    <a:pt x="0" y="0"/>
                  </a:cubicBezTo>
                  <a:cubicBezTo>
                    <a:pt x="0" y="128"/>
                    <a:pt x="0" y="128"/>
                    <a:pt x="0" y="128"/>
                  </a:cubicBezTo>
                  <a:cubicBezTo>
                    <a:pt x="222" y="128"/>
                    <a:pt x="222" y="128"/>
                    <a:pt x="222" y="128"/>
                  </a:cubicBezTo>
                  <a:cubicBezTo>
                    <a:pt x="220" y="84"/>
                    <a:pt x="214" y="42"/>
                    <a:pt x="2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2" name="Freeform 43"/>
            <p:cNvSpPr>
              <a:spLocks/>
            </p:cNvSpPr>
            <p:nvPr/>
          </p:nvSpPr>
          <p:spPr bwMode="auto">
            <a:xfrm>
              <a:off x="4730750" y="-723900"/>
              <a:ext cx="287338" cy="311150"/>
            </a:xfrm>
            <a:custGeom>
              <a:avLst/>
              <a:gdLst>
                <a:gd name="T0" fmla="*/ 30 w 77"/>
                <a:gd name="T1" fmla="*/ 30 h 83"/>
                <a:gd name="T2" fmla="*/ 0 w 77"/>
                <a:gd name="T3" fmla="*/ 0 h 83"/>
                <a:gd name="T4" fmla="*/ 0 w 77"/>
                <a:gd name="T5" fmla="*/ 83 h 83"/>
                <a:gd name="T6" fmla="*/ 77 w 77"/>
                <a:gd name="T7" fmla="*/ 83 h 83"/>
                <a:gd name="T8" fmla="*/ 30 w 77"/>
                <a:gd name="T9" fmla="*/ 30 h 83"/>
              </a:gdLst>
              <a:ahLst/>
              <a:cxnLst>
                <a:cxn ang="0">
                  <a:pos x="T0" y="T1"/>
                </a:cxn>
                <a:cxn ang="0">
                  <a:pos x="T2" y="T3"/>
                </a:cxn>
                <a:cxn ang="0">
                  <a:pos x="T4" y="T5"/>
                </a:cxn>
                <a:cxn ang="0">
                  <a:pos x="T6" y="T7"/>
                </a:cxn>
                <a:cxn ang="0">
                  <a:pos x="T8" y="T9"/>
                </a:cxn>
              </a:cxnLst>
              <a:rect l="0" t="0" r="r" b="b"/>
              <a:pathLst>
                <a:path w="77" h="83">
                  <a:moveTo>
                    <a:pt x="30" y="30"/>
                  </a:moveTo>
                  <a:cubicBezTo>
                    <a:pt x="0" y="0"/>
                    <a:pt x="0" y="0"/>
                    <a:pt x="0" y="0"/>
                  </a:cubicBezTo>
                  <a:cubicBezTo>
                    <a:pt x="0" y="83"/>
                    <a:pt x="0" y="83"/>
                    <a:pt x="0" y="83"/>
                  </a:cubicBezTo>
                  <a:cubicBezTo>
                    <a:pt x="77" y="83"/>
                    <a:pt x="77" y="83"/>
                    <a:pt x="77" y="83"/>
                  </a:cubicBezTo>
                  <a:cubicBezTo>
                    <a:pt x="62" y="65"/>
                    <a:pt x="47" y="47"/>
                    <a:pt x="3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3" name="Rectangle 44"/>
            <p:cNvSpPr>
              <a:spLocks noChangeArrowheads="1"/>
            </p:cNvSpPr>
            <p:nvPr/>
          </p:nvSpPr>
          <p:spPr bwMode="auto">
            <a:xfrm>
              <a:off x="7729538" y="187325"/>
              <a:ext cx="479425" cy="479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4" name="Rectangle 45"/>
            <p:cNvSpPr>
              <a:spLocks noChangeArrowheads="1"/>
            </p:cNvSpPr>
            <p:nvPr/>
          </p:nvSpPr>
          <p:spPr bwMode="auto">
            <a:xfrm>
              <a:off x="7369175" y="187325"/>
              <a:ext cx="241300" cy="960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155" name="Gruppieren 154"/>
          <p:cNvGrpSpPr>
            <a:grpSpLocks noChangeAspect="1"/>
          </p:cNvGrpSpPr>
          <p:nvPr/>
        </p:nvGrpSpPr>
        <p:grpSpPr>
          <a:xfrm>
            <a:off x="655350" y="3207949"/>
            <a:ext cx="252000" cy="252000"/>
            <a:chOff x="765175" y="-1244600"/>
            <a:chExt cx="7680326" cy="7680326"/>
          </a:xfrm>
          <a:solidFill>
            <a:schemeClr val="accent3"/>
          </a:solidFill>
        </p:grpSpPr>
        <p:sp>
          <p:nvSpPr>
            <p:cNvPr id="156" name="Freeform 6"/>
            <p:cNvSpPr>
              <a:spLocks noEditPoints="1"/>
            </p:cNvSpPr>
            <p:nvPr/>
          </p:nvSpPr>
          <p:spPr bwMode="auto">
            <a:xfrm>
              <a:off x="4395788" y="1936750"/>
              <a:ext cx="4049713" cy="4498975"/>
            </a:xfrm>
            <a:custGeom>
              <a:avLst/>
              <a:gdLst>
                <a:gd name="T0" fmla="*/ 1700 w 2551"/>
                <a:gd name="T1" fmla="*/ 0 h 2834"/>
                <a:gd name="T2" fmla="*/ 850 w 2551"/>
                <a:gd name="T3" fmla="*/ 566 h 2834"/>
                <a:gd name="T4" fmla="*/ 850 w 2551"/>
                <a:gd name="T5" fmla="*/ 0 h 2834"/>
                <a:gd name="T6" fmla="*/ 0 w 2551"/>
                <a:gd name="T7" fmla="*/ 566 h 2834"/>
                <a:gd name="T8" fmla="*/ 0 w 2551"/>
                <a:gd name="T9" fmla="*/ 2834 h 2834"/>
                <a:gd name="T10" fmla="*/ 2551 w 2551"/>
                <a:gd name="T11" fmla="*/ 2834 h 2834"/>
                <a:gd name="T12" fmla="*/ 2551 w 2551"/>
                <a:gd name="T13" fmla="*/ 0 h 2834"/>
                <a:gd name="T14" fmla="*/ 1700 w 2551"/>
                <a:gd name="T15" fmla="*/ 566 h 2834"/>
                <a:gd name="T16" fmla="*/ 1700 w 2551"/>
                <a:gd name="T17" fmla="*/ 0 h 2834"/>
                <a:gd name="T18" fmla="*/ 1133 w 2551"/>
                <a:gd name="T19" fmla="*/ 2267 h 2834"/>
                <a:gd name="T20" fmla="*/ 425 w 2551"/>
                <a:gd name="T21" fmla="*/ 2267 h 2834"/>
                <a:gd name="T22" fmla="*/ 425 w 2551"/>
                <a:gd name="T23" fmla="*/ 1984 h 2834"/>
                <a:gd name="T24" fmla="*/ 1133 w 2551"/>
                <a:gd name="T25" fmla="*/ 1984 h 2834"/>
                <a:gd name="T26" fmla="*/ 1133 w 2551"/>
                <a:gd name="T27" fmla="*/ 2267 h 2834"/>
                <a:gd name="T28" fmla="*/ 1133 w 2551"/>
                <a:gd name="T29" fmla="*/ 1700 h 2834"/>
                <a:gd name="T30" fmla="*/ 425 w 2551"/>
                <a:gd name="T31" fmla="*/ 1700 h 2834"/>
                <a:gd name="T32" fmla="*/ 425 w 2551"/>
                <a:gd name="T33" fmla="*/ 1417 h 2834"/>
                <a:gd name="T34" fmla="*/ 1133 w 2551"/>
                <a:gd name="T35" fmla="*/ 1417 h 2834"/>
                <a:gd name="T36" fmla="*/ 1133 w 2551"/>
                <a:gd name="T37" fmla="*/ 1700 h 2834"/>
                <a:gd name="T38" fmla="*/ 2125 w 2551"/>
                <a:gd name="T39" fmla="*/ 2267 h 2834"/>
                <a:gd name="T40" fmla="*/ 1417 w 2551"/>
                <a:gd name="T41" fmla="*/ 2267 h 2834"/>
                <a:gd name="T42" fmla="*/ 1417 w 2551"/>
                <a:gd name="T43" fmla="*/ 1984 h 2834"/>
                <a:gd name="T44" fmla="*/ 2125 w 2551"/>
                <a:gd name="T45" fmla="*/ 1984 h 2834"/>
                <a:gd name="T46" fmla="*/ 2125 w 2551"/>
                <a:gd name="T47" fmla="*/ 2267 h 2834"/>
                <a:gd name="T48" fmla="*/ 2125 w 2551"/>
                <a:gd name="T49" fmla="*/ 1417 h 2834"/>
                <a:gd name="T50" fmla="*/ 2125 w 2551"/>
                <a:gd name="T51" fmla="*/ 1700 h 2834"/>
                <a:gd name="T52" fmla="*/ 1417 w 2551"/>
                <a:gd name="T53" fmla="*/ 1700 h 2834"/>
                <a:gd name="T54" fmla="*/ 1417 w 2551"/>
                <a:gd name="T55" fmla="*/ 1417 h 2834"/>
                <a:gd name="T56" fmla="*/ 2125 w 2551"/>
                <a:gd name="T57" fmla="*/ 1417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51" h="2834">
                  <a:moveTo>
                    <a:pt x="1700" y="0"/>
                  </a:moveTo>
                  <a:lnTo>
                    <a:pt x="850" y="566"/>
                  </a:lnTo>
                  <a:lnTo>
                    <a:pt x="850" y="0"/>
                  </a:lnTo>
                  <a:lnTo>
                    <a:pt x="0" y="566"/>
                  </a:lnTo>
                  <a:lnTo>
                    <a:pt x="0" y="2834"/>
                  </a:lnTo>
                  <a:lnTo>
                    <a:pt x="2551" y="2834"/>
                  </a:lnTo>
                  <a:lnTo>
                    <a:pt x="2551" y="0"/>
                  </a:lnTo>
                  <a:lnTo>
                    <a:pt x="1700" y="566"/>
                  </a:lnTo>
                  <a:lnTo>
                    <a:pt x="1700" y="0"/>
                  </a:lnTo>
                  <a:close/>
                  <a:moveTo>
                    <a:pt x="1133" y="2267"/>
                  </a:moveTo>
                  <a:lnTo>
                    <a:pt x="425" y="2267"/>
                  </a:lnTo>
                  <a:lnTo>
                    <a:pt x="425" y="1984"/>
                  </a:lnTo>
                  <a:lnTo>
                    <a:pt x="1133" y="1984"/>
                  </a:lnTo>
                  <a:lnTo>
                    <a:pt x="1133" y="2267"/>
                  </a:lnTo>
                  <a:close/>
                  <a:moveTo>
                    <a:pt x="1133" y="1700"/>
                  </a:moveTo>
                  <a:lnTo>
                    <a:pt x="425" y="1700"/>
                  </a:lnTo>
                  <a:lnTo>
                    <a:pt x="425" y="1417"/>
                  </a:lnTo>
                  <a:lnTo>
                    <a:pt x="1133" y="1417"/>
                  </a:lnTo>
                  <a:lnTo>
                    <a:pt x="1133" y="1700"/>
                  </a:lnTo>
                  <a:close/>
                  <a:moveTo>
                    <a:pt x="2125" y="2267"/>
                  </a:moveTo>
                  <a:lnTo>
                    <a:pt x="1417" y="2267"/>
                  </a:lnTo>
                  <a:lnTo>
                    <a:pt x="1417" y="1984"/>
                  </a:lnTo>
                  <a:lnTo>
                    <a:pt x="2125" y="1984"/>
                  </a:lnTo>
                  <a:lnTo>
                    <a:pt x="2125" y="2267"/>
                  </a:lnTo>
                  <a:close/>
                  <a:moveTo>
                    <a:pt x="2125" y="1417"/>
                  </a:moveTo>
                  <a:lnTo>
                    <a:pt x="2125" y="1700"/>
                  </a:lnTo>
                  <a:lnTo>
                    <a:pt x="1417" y="1700"/>
                  </a:lnTo>
                  <a:lnTo>
                    <a:pt x="1417" y="1417"/>
                  </a:lnTo>
                  <a:lnTo>
                    <a:pt x="2125" y="14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7" name="Rectangle 7"/>
            <p:cNvSpPr>
              <a:spLocks noChangeArrowheads="1"/>
            </p:cNvSpPr>
            <p:nvPr/>
          </p:nvSpPr>
          <p:spPr bwMode="auto">
            <a:xfrm>
              <a:off x="1905000" y="5535613"/>
              <a:ext cx="900113" cy="900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8" name="Freeform 8"/>
            <p:cNvSpPr>
              <a:spLocks/>
            </p:cNvSpPr>
            <p:nvPr/>
          </p:nvSpPr>
          <p:spPr bwMode="auto">
            <a:xfrm>
              <a:off x="1855788" y="1006475"/>
              <a:ext cx="1447800" cy="930275"/>
            </a:xfrm>
            <a:custGeom>
              <a:avLst/>
              <a:gdLst>
                <a:gd name="T0" fmla="*/ 0 w 912"/>
                <a:gd name="T1" fmla="*/ 586 h 586"/>
                <a:gd name="T2" fmla="*/ 912 w 912"/>
                <a:gd name="T3" fmla="*/ 586 h 586"/>
                <a:gd name="T4" fmla="*/ 872 w 912"/>
                <a:gd name="T5" fmla="*/ 0 h 586"/>
                <a:gd name="T6" fmla="*/ 41 w 912"/>
                <a:gd name="T7" fmla="*/ 0 h 586"/>
                <a:gd name="T8" fmla="*/ 0 w 912"/>
                <a:gd name="T9" fmla="*/ 586 h 586"/>
              </a:gdLst>
              <a:ahLst/>
              <a:cxnLst>
                <a:cxn ang="0">
                  <a:pos x="T0" y="T1"/>
                </a:cxn>
                <a:cxn ang="0">
                  <a:pos x="T2" y="T3"/>
                </a:cxn>
                <a:cxn ang="0">
                  <a:pos x="T4" y="T5"/>
                </a:cxn>
                <a:cxn ang="0">
                  <a:pos x="T6" y="T7"/>
                </a:cxn>
                <a:cxn ang="0">
                  <a:pos x="T8" y="T9"/>
                </a:cxn>
              </a:cxnLst>
              <a:rect l="0" t="0" r="r" b="b"/>
              <a:pathLst>
                <a:path w="912" h="586">
                  <a:moveTo>
                    <a:pt x="0" y="586"/>
                  </a:moveTo>
                  <a:lnTo>
                    <a:pt x="912" y="586"/>
                  </a:lnTo>
                  <a:lnTo>
                    <a:pt x="872" y="0"/>
                  </a:lnTo>
                  <a:lnTo>
                    <a:pt x="41" y="0"/>
                  </a:lnTo>
                  <a:lnTo>
                    <a:pt x="0" y="5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9" name="Freeform 9"/>
            <p:cNvSpPr>
              <a:spLocks/>
            </p:cNvSpPr>
            <p:nvPr/>
          </p:nvSpPr>
          <p:spPr bwMode="auto">
            <a:xfrm>
              <a:off x="1728788" y="2386013"/>
              <a:ext cx="1701800" cy="1349375"/>
            </a:xfrm>
            <a:custGeom>
              <a:avLst/>
              <a:gdLst>
                <a:gd name="T0" fmla="*/ 0 w 1072"/>
                <a:gd name="T1" fmla="*/ 850 h 850"/>
                <a:gd name="T2" fmla="*/ 1072 w 1072"/>
                <a:gd name="T3" fmla="*/ 850 h 850"/>
                <a:gd name="T4" fmla="*/ 1013 w 1072"/>
                <a:gd name="T5" fmla="*/ 0 h 850"/>
                <a:gd name="T6" fmla="*/ 59 w 1072"/>
                <a:gd name="T7" fmla="*/ 0 h 850"/>
                <a:gd name="T8" fmla="*/ 0 w 1072"/>
                <a:gd name="T9" fmla="*/ 850 h 850"/>
              </a:gdLst>
              <a:ahLst/>
              <a:cxnLst>
                <a:cxn ang="0">
                  <a:pos x="T0" y="T1"/>
                </a:cxn>
                <a:cxn ang="0">
                  <a:pos x="T2" y="T3"/>
                </a:cxn>
                <a:cxn ang="0">
                  <a:pos x="T4" y="T5"/>
                </a:cxn>
                <a:cxn ang="0">
                  <a:pos x="T6" y="T7"/>
                </a:cxn>
                <a:cxn ang="0">
                  <a:pos x="T8" y="T9"/>
                </a:cxn>
              </a:cxnLst>
              <a:rect l="0" t="0" r="r" b="b"/>
              <a:pathLst>
                <a:path w="1072" h="850">
                  <a:moveTo>
                    <a:pt x="0" y="850"/>
                  </a:moveTo>
                  <a:lnTo>
                    <a:pt x="1072" y="850"/>
                  </a:lnTo>
                  <a:lnTo>
                    <a:pt x="1013" y="0"/>
                  </a:lnTo>
                  <a:lnTo>
                    <a:pt x="59" y="0"/>
                  </a:lnTo>
                  <a:lnTo>
                    <a:pt x="0" y="8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0" name="Freeform 10"/>
            <p:cNvSpPr>
              <a:spLocks/>
            </p:cNvSpPr>
            <p:nvPr/>
          </p:nvSpPr>
          <p:spPr bwMode="auto">
            <a:xfrm>
              <a:off x="2355850" y="-1244600"/>
              <a:ext cx="2924175" cy="1800225"/>
            </a:xfrm>
            <a:custGeom>
              <a:avLst/>
              <a:gdLst>
                <a:gd name="T0" fmla="*/ 360 w 780"/>
                <a:gd name="T1" fmla="*/ 240 h 480"/>
                <a:gd name="T2" fmla="*/ 240 w 780"/>
                <a:gd name="T3" fmla="*/ 240 h 480"/>
                <a:gd name="T4" fmla="*/ 0 w 780"/>
                <a:gd name="T5" fmla="*/ 480 h 480"/>
                <a:gd name="T6" fmla="*/ 120 w 780"/>
                <a:gd name="T7" fmla="*/ 480 h 480"/>
                <a:gd name="T8" fmla="*/ 240 w 780"/>
                <a:gd name="T9" fmla="*/ 360 h 480"/>
                <a:gd name="T10" fmla="*/ 600 w 780"/>
                <a:gd name="T11" fmla="*/ 360 h 480"/>
                <a:gd name="T12" fmla="*/ 780 w 780"/>
                <a:gd name="T13" fmla="*/ 180 h 480"/>
                <a:gd name="T14" fmla="*/ 600 w 780"/>
                <a:gd name="T15" fmla="*/ 0 h 480"/>
                <a:gd name="T16" fmla="*/ 300 w 780"/>
                <a:gd name="T17" fmla="*/ 0 h 480"/>
                <a:gd name="T18" fmla="*/ 300 w 780"/>
                <a:gd name="T19" fmla="*/ 120 h 480"/>
                <a:gd name="T20" fmla="*/ 360 w 780"/>
                <a:gd name="T21" fmla="*/ 120 h 480"/>
                <a:gd name="T22" fmla="*/ 420 w 780"/>
                <a:gd name="T23" fmla="*/ 180 h 480"/>
                <a:gd name="T24" fmla="*/ 360 w 780"/>
                <a:gd name="T25"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0" h="480">
                  <a:moveTo>
                    <a:pt x="360" y="240"/>
                  </a:moveTo>
                  <a:cubicBezTo>
                    <a:pt x="240" y="240"/>
                    <a:pt x="240" y="240"/>
                    <a:pt x="240" y="240"/>
                  </a:cubicBezTo>
                  <a:cubicBezTo>
                    <a:pt x="108" y="240"/>
                    <a:pt x="0" y="348"/>
                    <a:pt x="0" y="480"/>
                  </a:cubicBezTo>
                  <a:cubicBezTo>
                    <a:pt x="120" y="480"/>
                    <a:pt x="120" y="480"/>
                    <a:pt x="120" y="480"/>
                  </a:cubicBezTo>
                  <a:cubicBezTo>
                    <a:pt x="120" y="414"/>
                    <a:pt x="174" y="360"/>
                    <a:pt x="240" y="360"/>
                  </a:cubicBezTo>
                  <a:cubicBezTo>
                    <a:pt x="258" y="360"/>
                    <a:pt x="617" y="360"/>
                    <a:pt x="600" y="360"/>
                  </a:cubicBezTo>
                  <a:cubicBezTo>
                    <a:pt x="699" y="360"/>
                    <a:pt x="780" y="279"/>
                    <a:pt x="780" y="180"/>
                  </a:cubicBezTo>
                  <a:cubicBezTo>
                    <a:pt x="780" y="81"/>
                    <a:pt x="699" y="0"/>
                    <a:pt x="600" y="0"/>
                  </a:cubicBezTo>
                  <a:cubicBezTo>
                    <a:pt x="582" y="0"/>
                    <a:pt x="283" y="0"/>
                    <a:pt x="300" y="0"/>
                  </a:cubicBezTo>
                  <a:cubicBezTo>
                    <a:pt x="300" y="120"/>
                    <a:pt x="300" y="120"/>
                    <a:pt x="300" y="120"/>
                  </a:cubicBezTo>
                  <a:cubicBezTo>
                    <a:pt x="360" y="120"/>
                    <a:pt x="360" y="120"/>
                    <a:pt x="360" y="120"/>
                  </a:cubicBezTo>
                  <a:cubicBezTo>
                    <a:pt x="393" y="120"/>
                    <a:pt x="420" y="147"/>
                    <a:pt x="420" y="180"/>
                  </a:cubicBezTo>
                  <a:cubicBezTo>
                    <a:pt x="420" y="213"/>
                    <a:pt x="393" y="240"/>
                    <a:pt x="360"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1" name="Freeform 11"/>
            <p:cNvSpPr>
              <a:spLocks/>
            </p:cNvSpPr>
            <p:nvPr/>
          </p:nvSpPr>
          <p:spPr bwMode="auto">
            <a:xfrm>
              <a:off x="765175" y="4186238"/>
              <a:ext cx="3179763" cy="2249488"/>
            </a:xfrm>
            <a:custGeom>
              <a:avLst/>
              <a:gdLst>
                <a:gd name="T0" fmla="*/ 435 w 2003"/>
                <a:gd name="T1" fmla="*/ 567 h 1417"/>
                <a:gd name="T2" fmla="*/ 1568 w 2003"/>
                <a:gd name="T3" fmla="*/ 567 h 1417"/>
                <a:gd name="T4" fmla="*/ 1568 w 2003"/>
                <a:gd name="T5" fmla="*/ 1417 h 1417"/>
                <a:gd name="T6" fmla="*/ 2003 w 2003"/>
                <a:gd name="T7" fmla="*/ 1417 h 1417"/>
                <a:gd name="T8" fmla="*/ 2003 w 2003"/>
                <a:gd name="T9" fmla="*/ 0 h 1417"/>
                <a:gd name="T10" fmla="*/ 0 w 2003"/>
                <a:gd name="T11" fmla="*/ 0 h 1417"/>
                <a:gd name="T12" fmla="*/ 0 w 2003"/>
                <a:gd name="T13" fmla="*/ 1417 h 1417"/>
                <a:gd name="T14" fmla="*/ 435 w 2003"/>
                <a:gd name="T15" fmla="*/ 1417 h 1417"/>
                <a:gd name="T16" fmla="*/ 435 w 2003"/>
                <a:gd name="T17" fmla="*/ 567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3" h="1417">
                  <a:moveTo>
                    <a:pt x="435" y="567"/>
                  </a:moveTo>
                  <a:lnTo>
                    <a:pt x="1568" y="567"/>
                  </a:lnTo>
                  <a:lnTo>
                    <a:pt x="1568" y="1417"/>
                  </a:lnTo>
                  <a:lnTo>
                    <a:pt x="2003" y="1417"/>
                  </a:lnTo>
                  <a:lnTo>
                    <a:pt x="2003" y="0"/>
                  </a:lnTo>
                  <a:lnTo>
                    <a:pt x="0" y="0"/>
                  </a:lnTo>
                  <a:lnTo>
                    <a:pt x="0" y="1417"/>
                  </a:lnTo>
                  <a:lnTo>
                    <a:pt x="435" y="1417"/>
                  </a:lnTo>
                  <a:lnTo>
                    <a:pt x="435" y="5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164" name="Gruppieren 163"/>
          <p:cNvGrpSpPr>
            <a:grpSpLocks noChangeAspect="1"/>
          </p:cNvGrpSpPr>
          <p:nvPr/>
        </p:nvGrpSpPr>
        <p:grpSpPr>
          <a:xfrm>
            <a:off x="5046048" y="2611901"/>
            <a:ext cx="260918" cy="252000"/>
            <a:chOff x="1009650" y="-885825"/>
            <a:chExt cx="7199313" cy="6953251"/>
          </a:xfrm>
          <a:solidFill>
            <a:schemeClr val="accent3"/>
          </a:solidFill>
        </p:grpSpPr>
        <p:sp>
          <p:nvSpPr>
            <p:cNvPr id="172" name="Rectangle 6"/>
            <p:cNvSpPr>
              <a:spLocks noChangeArrowheads="1"/>
            </p:cNvSpPr>
            <p:nvPr/>
          </p:nvSpPr>
          <p:spPr bwMode="auto">
            <a:xfrm>
              <a:off x="1609725" y="187325"/>
              <a:ext cx="241300" cy="960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3" name="Rectangle 7"/>
            <p:cNvSpPr>
              <a:spLocks noChangeArrowheads="1"/>
            </p:cNvSpPr>
            <p:nvPr/>
          </p:nvSpPr>
          <p:spPr bwMode="auto">
            <a:xfrm>
              <a:off x="1009650" y="187325"/>
              <a:ext cx="481013" cy="479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4" name="Rectangle 8"/>
            <p:cNvSpPr>
              <a:spLocks noChangeArrowheads="1"/>
            </p:cNvSpPr>
            <p:nvPr/>
          </p:nvSpPr>
          <p:spPr bwMode="auto">
            <a:xfrm>
              <a:off x="2809875" y="3427413"/>
              <a:ext cx="720725" cy="239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5" name="Rectangle 9"/>
            <p:cNvSpPr>
              <a:spLocks noChangeArrowheads="1"/>
            </p:cNvSpPr>
            <p:nvPr/>
          </p:nvSpPr>
          <p:spPr bwMode="auto">
            <a:xfrm>
              <a:off x="3049588" y="3906838"/>
              <a:ext cx="241300" cy="1200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6" name="Rectangle 10"/>
            <p:cNvSpPr>
              <a:spLocks noChangeArrowheads="1"/>
            </p:cNvSpPr>
            <p:nvPr/>
          </p:nvSpPr>
          <p:spPr bwMode="auto">
            <a:xfrm>
              <a:off x="4249738" y="5348288"/>
              <a:ext cx="720725" cy="239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7" name="Rectangle 11"/>
            <p:cNvSpPr>
              <a:spLocks noChangeArrowheads="1"/>
            </p:cNvSpPr>
            <p:nvPr/>
          </p:nvSpPr>
          <p:spPr bwMode="auto">
            <a:xfrm>
              <a:off x="2809875" y="5348288"/>
              <a:ext cx="720725" cy="239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8" name="Freeform 12"/>
            <p:cNvSpPr>
              <a:spLocks/>
            </p:cNvSpPr>
            <p:nvPr/>
          </p:nvSpPr>
          <p:spPr bwMode="auto">
            <a:xfrm>
              <a:off x="1370013" y="2227263"/>
              <a:ext cx="2224088" cy="239713"/>
            </a:xfrm>
            <a:custGeom>
              <a:avLst/>
              <a:gdLst>
                <a:gd name="T0" fmla="*/ 1401 w 1401"/>
                <a:gd name="T1" fmla="*/ 0 h 151"/>
                <a:gd name="T2" fmla="*/ 0 w 1401"/>
                <a:gd name="T3" fmla="*/ 0 h 151"/>
                <a:gd name="T4" fmla="*/ 0 w 1401"/>
                <a:gd name="T5" fmla="*/ 151 h 151"/>
                <a:gd name="T6" fmla="*/ 1195 w 1401"/>
                <a:gd name="T7" fmla="*/ 151 h 151"/>
                <a:gd name="T8" fmla="*/ 1401 w 1401"/>
                <a:gd name="T9" fmla="*/ 0 h 151"/>
              </a:gdLst>
              <a:ahLst/>
              <a:cxnLst>
                <a:cxn ang="0">
                  <a:pos x="T0" y="T1"/>
                </a:cxn>
                <a:cxn ang="0">
                  <a:pos x="T2" y="T3"/>
                </a:cxn>
                <a:cxn ang="0">
                  <a:pos x="T4" y="T5"/>
                </a:cxn>
                <a:cxn ang="0">
                  <a:pos x="T6" y="T7"/>
                </a:cxn>
                <a:cxn ang="0">
                  <a:pos x="T8" y="T9"/>
                </a:cxn>
              </a:cxnLst>
              <a:rect l="0" t="0" r="r" b="b"/>
              <a:pathLst>
                <a:path w="1401" h="151">
                  <a:moveTo>
                    <a:pt x="1401" y="0"/>
                  </a:moveTo>
                  <a:lnTo>
                    <a:pt x="0" y="0"/>
                  </a:lnTo>
                  <a:lnTo>
                    <a:pt x="0" y="151"/>
                  </a:lnTo>
                  <a:lnTo>
                    <a:pt x="1195" y="151"/>
                  </a:lnTo>
                  <a:lnTo>
                    <a:pt x="14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9" name="Rectangle 13"/>
            <p:cNvSpPr>
              <a:spLocks noChangeArrowheads="1"/>
            </p:cNvSpPr>
            <p:nvPr/>
          </p:nvSpPr>
          <p:spPr bwMode="auto">
            <a:xfrm>
              <a:off x="7129463" y="3906838"/>
              <a:ext cx="239713"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0" name="Rectangle 14"/>
            <p:cNvSpPr>
              <a:spLocks noChangeArrowheads="1"/>
            </p:cNvSpPr>
            <p:nvPr/>
          </p:nvSpPr>
          <p:spPr bwMode="auto">
            <a:xfrm>
              <a:off x="5689600" y="5348288"/>
              <a:ext cx="720725" cy="239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1" name="Rectangle 15"/>
            <p:cNvSpPr>
              <a:spLocks noChangeArrowheads="1"/>
            </p:cNvSpPr>
            <p:nvPr/>
          </p:nvSpPr>
          <p:spPr bwMode="auto">
            <a:xfrm>
              <a:off x="4249738" y="3427413"/>
              <a:ext cx="720725" cy="239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2" name="Rectangle 16"/>
            <p:cNvSpPr>
              <a:spLocks noChangeArrowheads="1"/>
            </p:cNvSpPr>
            <p:nvPr/>
          </p:nvSpPr>
          <p:spPr bwMode="auto">
            <a:xfrm>
              <a:off x="4489450" y="3906838"/>
              <a:ext cx="241300" cy="1200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3" name="Freeform 17"/>
            <p:cNvSpPr>
              <a:spLocks noEditPoints="1"/>
            </p:cNvSpPr>
            <p:nvPr/>
          </p:nvSpPr>
          <p:spPr bwMode="auto">
            <a:xfrm>
              <a:off x="1370013" y="3427413"/>
              <a:ext cx="1439863" cy="2160588"/>
            </a:xfrm>
            <a:custGeom>
              <a:avLst/>
              <a:gdLst>
                <a:gd name="T0" fmla="*/ 320 w 384"/>
                <a:gd name="T1" fmla="*/ 576 h 576"/>
                <a:gd name="T2" fmla="*/ 320 w 384"/>
                <a:gd name="T3" fmla="*/ 480 h 576"/>
                <a:gd name="T4" fmla="*/ 352 w 384"/>
                <a:gd name="T5" fmla="*/ 448 h 576"/>
                <a:gd name="T6" fmla="*/ 384 w 384"/>
                <a:gd name="T7" fmla="*/ 448 h 576"/>
                <a:gd name="T8" fmla="*/ 384 w 384"/>
                <a:gd name="T9" fmla="*/ 128 h 576"/>
                <a:gd name="T10" fmla="*/ 352 w 384"/>
                <a:gd name="T11" fmla="*/ 128 h 576"/>
                <a:gd name="T12" fmla="*/ 320 w 384"/>
                <a:gd name="T13" fmla="*/ 96 h 576"/>
                <a:gd name="T14" fmla="*/ 320 w 384"/>
                <a:gd name="T15" fmla="*/ 0 h 576"/>
                <a:gd name="T16" fmla="*/ 256 w 384"/>
                <a:gd name="T17" fmla="*/ 0 h 576"/>
                <a:gd name="T18" fmla="*/ 0 w 384"/>
                <a:gd name="T19" fmla="*/ 0 h 576"/>
                <a:gd name="T20" fmla="*/ 0 w 384"/>
                <a:gd name="T21" fmla="*/ 576 h 576"/>
                <a:gd name="T22" fmla="*/ 64 w 384"/>
                <a:gd name="T23" fmla="*/ 576 h 576"/>
                <a:gd name="T24" fmla="*/ 64 w 384"/>
                <a:gd name="T25" fmla="*/ 416 h 576"/>
                <a:gd name="T26" fmla="*/ 160 w 384"/>
                <a:gd name="T27" fmla="*/ 320 h 576"/>
                <a:gd name="T28" fmla="*/ 256 w 384"/>
                <a:gd name="T29" fmla="*/ 416 h 576"/>
                <a:gd name="T30" fmla="*/ 256 w 384"/>
                <a:gd name="T31" fmla="*/ 576 h 576"/>
                <a:gd name="T32" fmla="*/ 320 w 384"/>
                <a:gd name="T33" fmla="*/ 576 h 576"/>
                <a:gd name="T34" fmla="*/ 224 w 384"/>
                <a:gd name="T35" fmla="*/ 256 h 576"/>
                <a:gd name="T36" fmla="*/ 96 w 384"/>
                <a:gd name="T37" fmla="*/ 256 h 576"/>
                <a:gd name="T38" fmla="*/ 64 w 384"/>
                <a:gd name="T39" fmla="*/ 224 h 576"/>
                <a:gd name="T40" fmla="*/ 64 w 384"/>
                <a:gd name="T41" fmla="*/ 96 h 576"/>
                <a:gd name="T42" fmla="*/ 96 w 384"/>
                <a:gd name="T43" fmla="*/ 64 h 576"/>
                <a:gd name="T44" fmla="*/ 224 w 384"/>
                <a:gd name="T45" fmla="*/ 64 h 576"/>
                <a:gd name="T46" fmla="*/ 256 w 384"/>
                <a:gd name="T47" fmla="*/ 96 h 576"/>
                <a:gd name="T48" fmla="*/ 256 w 384"/>
                <a:gd name="T49" fmla="*/ 224 h 576"/>
                <a:gd name="T50" fmla="*/ 224 w 384"/>
                <a:gd name="T51" fmla="*/ 25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4" h="576">
                  <a:moveTo>
                    <a:pt x="320" y="576"/>
                  </a:moveTo>
                  <a:cubicBezTo>
                    <a:pt x="320" y="480"/>
                    <a:pt x="320" y="480"/>
                    <a:pt x="320" y="480"/>
                  </a:cubicBezTo>
                  <a:cubicBezTo>
                    <a:pt x="320" y="462"/>
                    <a:pt x="334" y="448"/>
                    <a:pt x="352" y="448"/>
                  </a:cubicBezTo>
                  <a:cubicBezTo>
                    <a:pt x="384" y="448"/>
                    <a:pt x="384" y="448"/>
                    <a:pt x="384" y="448"/>
                  </a:cubicBezTo>
                  <a:cubicBezTo>
                    <a:pt x="384" y="128"/>
                    <a:pt x="384" y="128"/>
                    <a:pt x="384" y="128"/>
                  </a:cubicBezTo>
                  <a:cubicBezTo>
                    <a:pt x="352" y="128"/>
                    <a:pt x="352" y="128"/>
                    <a:pt x="352" y="128"/>
                  </a:cubicBezTo>
                  <a:cubicBezTo>
                    <a:pt x="334" y="128"/>
                    <a:pt x="320" y="114"/>
                    <a:pt x="320" y="96"/>
                  </a:cubicBezTo>
                  <a:cubicBezTo>
                    <a:pt x="320" y="0"/>
                    <a:pt x="320" y="0"/>
                    <a:pt x="320" y="0"/>
                  </a:cubicBezTo>
                  <a:cubicBezTo>
                    <a:pt x="256" y="0"/>
                    <a:pt x="256" y="0"/>
                    <a:pt x="256" y="0"/>
                  </a:cubicBezTo>
                  <a:cubicBezTo>
                    <a:pt x="0" y="0"/>
                    <a:pt x="0" y="0"/>
                    <a:pt x="0" y="0"/>
                  </a:cubicBezTo>
                  <a:cubicBezTo>
                    <a:pt x="0" y="576"/>
                    <a:pt x="0" y="576"/>
                    <a:pt x="0" y="576"/>
                  </a:cubicBezTo>
                  <a:cubicBezTo>
                    <a:pt x="64" y="576"/>
                    <a:pt x="64" y="576"/>
                    <a:pt x="64" y="576"/>
                  </a:cubicBezTo>
                  <a:cubicBezTo>
                    <a:pt x="64" y="416"/>
                    <a:pt x="64" y="416"/>
                    <a:pt x="64" y="416"/>
                  </a:cubicBezTo>
                  <a:cubicBezTo>
                    <a:pt x="64" y="363"/>
                    <a:pt x="107" y="320"/>
                    <a:pt x="160" y="320"/>
                  </a:cubicBezTo>
                  <a:cubicBezTo>
                    <a:pt x="213" y="320"/>
                    <a:pt x="256" y="363"/>
                    <a:pt x="256" y="416"/>
                  </a:cubicBezTo>
                  <a:cubicBezTo>
                    <a:pt x="256" y="576"/>
                    <a:pt x="256" y="576"/>
                    <a:pt x="256" y="576"/>
                  </a:cubicBezTo>
                  <a:lnTo>
                    <a:pt x="320" y="576"/>
                  </a:lnTo>
                  <a:close/>
                  <a:moveTo>
                    <a:pt x="224" y="256"/>
                  </a:moveTo>
                  <a:cubicBezTo>
                    <a:pt x="96" y="256"/>
                    <a:pt x="96" y="256"/>
                    <a:pt x="96" y="256"/>
                  </a:cubicBezTo>
                  <a:cubicBezTo>
                    <a:pt x="78" y="256"/>
                    <a:pt x="64" y="242"/>
                    <a:pt x="64" y="224"/>
                  </a:cubicBezTo>
                  <a:cubicBezTo>
                    <a:pt x="64" y="96"/>
                    <a:pt x="64" y="96"/>
                    <a:pt x="64" y="96"/>
                  </a:cubicBezTo>
                  <a:cubicBezTo>
                    <a:pt x="64" y="78"/>
                    <a:pt x="78" y="64"/>
                    <a:pt x="96" y="64"/>
                  </a:cubicBezTo>
                  <a:cubicBezTo>
                    <a:pt x="224" y="64"/>
                    <a:pt x="224" y="64"/>
                    <a:pt x="224" y="64"/>
                  </a:cubicBezTo>
                  <a:cubicBezTo>
                    <a:pt x="242" y="64"/>
                    <a:pt x="256" y="78"/>
                    <a:pt x="256" y="96"/>
                  </a:cubicBezTo>
                  <a:cubicBezTo>
                    <a:pt x="256" y="224"/>
                    <a:pt x="256" y="224"/>
                    <a:pt x="256" y="224"/>
                  </a:cubicBezTo>
                  <a:cubicBezTo>
                    <a:pt x="256" y="242"/>
                    <a:pt x="242" y="256"/>
                    <a:pt x="224"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4" name="Freeform 18"/>
            <p:cNvSpPr>
              <a:spLocks/>
            </p:cNvSpPr>
            <p:nvPr/>
          </p:nvSpPr>
          <p:spPr bwMode="auto">
            <a:xfrm>
              <a:off x="4970463" y="3427413"/>
              <a:ext cx="719138" cy="2160588"/>
            </a:xfrm>
            <a:custGeom>
              <a:avLst/>
              <a:gdLst>
                <a:gd name="T0" fmla="*/ 128 w 192"/>
                <a:gd name="T1" fmla="*/ 576 h 576"/>
                <a:gd name="T2" fmla="*/ 128 w 192"/>
                <a:gd name="T3" fmla="*/ 480 h 576"/>
                <a:gd name="T4" fmla="*/ 160 w 192"/>
                <a:gd name="T5" fmla="*/ 448 h 576"/>
                <a:gd name="T6" fmla="*/ 192 w 192"/>
                <a:gd name="T7" fmla="*/ 448 h 576"/>
                <a:gd name="T8" fmla="*/ 192 w 192"/>
                <a:gd name="T9" fmla="*/ 128 h 576"/>
                <a:gd name="T10" fmla="*/ 160 w 192"/>
                <a:gd name="T11" fmla="*/ 128 h 576"/>
                <a:gd name="T12" fmla="*/ 128 w 192"/>
                <a:gd name="T13" fmla="*/ 96 h 576"/>
                <a:gd name="T14" fmla="*/ 128 w 192"/>
                <a:gd name="T15" fmla="*/ 0 h 576"/>
                <a:gd name="T16" fmla="*/ 64 w 192"/>
                <a:gd name="T17" fmla="*/ 0 h 576"/>
                <a:gd name="T18" fmla="*/ 64 w 192"/>
                <a:gd name="T19" fmla="*/ 96 h 576"/>
                <a:gd name="T20" fmla="*/ 32 w 192"/>
                <a:gd name="T21" fmla="*/ 128 h 576"/>
                <a:gd name="T22" fmla="*/ 0 w 192"/>
                <a:gd name="T23" fmla="*/ 128 h 576"/>
                <a:gd name="T24" fmla="*/ 0 w 192"/>
                <a:gd name="T25" fmla="*/ 448 h 576"/>
                <a:gd name="T26" fmla="*/ 32 w 192"/>
                <a:gd name="T27" fmla="*/ 448 h 576"/>
                <a:gd name="T28" fmla="*/ 64 w 192"/>
                <a:gd name="T29" fmla="*/ 480 h 576"/>
                <a:gd name="T30" fmla="*/ 64 w 192"/>
                <a:gd name="T31" fmla="*/ 576 h 576"/>
                <a:gd name="T32" fmla="*/ 128 w 192"/>
                <a:gd name="T33"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576">
                  <a:moveTo>
                    <a:pt x="128" y="576"/>
                  </a:moveTo>
                  <a:cubicBezTo>
                    <a:pt x="128" y="480"/>
                    <a:pt x="128" y="480"/>
                    <a:pt x="128" y="480"/>
                  </a:cubicBezTo>
                  <a:cubicBezTo>
                    <a:pt x="128" y="462"/>
                    <a:pt x="142" y="448"/>
                    <a:pt x="160" y="448"/>
                  </a:cubicBezTo>
                  <a:cubicBezTo>
                    <a:pt x="192" y="448"/>
                    <a:pt x="192" y="448"/>
                    <a:pt x="192" y="448"/>
                  </a:cubicBezTo>
                  <a:cubicBezTo>
                    <a:pt x="192" y="128"/>
                    <a:pt x="192" y="128"/>
                    <a:pt x="192" y="128"/>
                  </a:cubicBezTo>
                  <a:cubicBezTo>
                    <a:pt x="160" y="128"/>
                    <a:pt x="160" y="128"/>
                    <a:pt x="160" y="128"/>
                  </a:cubicBezTo>
                  <a:cubicBezTo>
                    <a:pt x="142" y="128"/>
                    <a:pt x="128" y="114"/>
                    <a:pt x="128" y="96"/>
                  </a:cubicBezTo>
                  <a:cubicBezTo>
                    <a:pt x="128" y="0"/>
                    <a:pt x="128" y="0"/>
                    <a:pt x="128" y="0"/>
                  </a:cubicBezTo>
                  <a:cubicBezTo>
                    <a:pt x="64" y="0"/>
                    <a:pt x="64" y="0"/>
                    <a:pt x="64" y="0"/>
                  </a:cubicBezTo>
                  <a:cubicBezTo>
                    <a:pt x="64" y="96"/>
                    <a:pt x="64" y="96"/>
                    <a:pt x="64" y="96"/>
                  </a:cubicBezTo>
                  <a:cubicBezTo>
                    <a:pt x="64" y="114"/>
                    <a:pt x="50" y="128"/>
                    <a:pt x="32" y="128"/>
                  </a:cubicBezTo>
                  <a:cubicBezTo>
                    <a:pt x="0" y="128"/>
                    <a:pt x="0" y="128"/>
                    <a:pt x="0" y="128"/>
                  </a:cubicBezTo>
                  <a:cubicBezTo>
                    <a:pt x="0" y="448"/>
                    <a:pt x="0" y="448"/>
                    <a:pt x="0" y="448"/>
                  </a:cubicBezTo>
                  <a:cubicBezTo>
                    <a:pt x="32" y="448"/>
                    <a:pt x="32" y="448"/>
                    <a:pt x="32" y="448"/>
                  </a:cubicBezTo>
                  <a:cubicBezTo>
                    <a:pt x="50" y="448"/>
                    <a:pt x="64" y="462"/>
                    <a:pt x="64" y="480"/>
                  </a:cubicBezTo>
                  <a:cubicBezTo>
                    <a:pt x="64" y="576"/>
                    <a:pt x="64" y="576"/>
                    <a:pt x="64" y="576"/>
                  </a:cubicBezTo>
                  <a:lnTo>
                    <a:pt x="128" y="5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5" name="Freeform 19"/>
            <p:cNvSpPr>
              <a:spLocks/>
            </p:cNvSpPr>
            <p:nvPr/>
          </p:nvSpPr>
          <p:spPr bwMode="auto">
            <a:xfrm>
              <a:off x="1130300" y="2706688"/>
              <a:ext cx="1811338" cy="481013"/>
            </a:xfrm>
            <a:custGeom>
              <a:avLst/>
              <a:gdLst>
                <a:gd name="T0" fmla="*/ 0 w 1141"/>
                <a:gd name="T1" fmla="*/ 303 h 303"/>
                <a:gd name="T2" fmla="*/ 730 w 1141"/>
                <a:gd name="T3" fmla="*/ 303 h 303"/>
                <a:gd name="T4" fmla="*/ 1141 w 1141"/>
                <a:gd name="T5" fmla="*/ 0 h 303"/>
                <a:gd name="T6" fmla="*/ 0 w 1141"/>
                <a:gd name="T7" fmla="*/ 0 h 303"/>
                <a:gd name="T8" fmla="*/ 0 w 1141"/>
                <a:gd name="T9" fmla="*/ 303 h 303"/>
              </a:gdLst>
              <a:ahLst/>
              <a:cxnLst>
                <a:cxn ang="0">
                  <a:pos x="T0" y="T1"/>
                </a:cxn>
                <a:cxn ang="0">
                  <a:pos x="T2" y="T3"/>
                </a:cxn>
                <a:cxn ang="0">
                  <a:pos x="T4" y="T5"/>
                </a:cxn>
                <a:cxn ang="0">
                  <a:pos x="T6" y="T7"/>
                </a:cxn>
                <a:cxn ang="0">
                  <a:pos x="T8" y="T9"/>
                </a:cxn>
              </a:cxnLst>
              <a:rect l="0" t="0" r="r" b="b"/>
              <a:pathLst>
                <a:path w="1141" h="303">
                  <a:moveTo>
                    <a:pt x="0" y="303"/>
                  </a:moveTo>
                  <a:lnTo>
                    <a:pt x="730" y="303"/>
                  </a:lnTo>
                  <a:lnTo>
                    <a:pt x="1141" y="0"/>
                  </a:lnTo>
                  <a:lnTo>
                    <a:pt x="0" y="0"/>
                  </a:lnTo>
                  <a:lnTo>
                    <a:pt x="0"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6" name="Freeform 20"/>
            <p:cNvSpPr>
              <a:spLocks/>
            </p:cNvSpPr>
            <p:nvPr/>
          </p:nvSpPr>
          <p:spPr bwMode="auto">
            <a:xfrm>
              <a:off x="7129463" y="4867275"/>
              <a:ext cx="239713" cy="720725"/>
            </a:xfrm>
            <a:custGeom>
              <a:avLst/>
              <a:gdLst>
                <a:gd name="T0" fmla="*/ 0 w 64"/>
                <a:gd name="T1" fmla="*/ 32 h 192"/>
                <a:gd name="T2" fmla="*/ 0 w 64"/>
                <a:gd name="T3" fmla="*/ 192 h 192"/>
                <a:gd name="T4" fmla="*/ 64 w 64"/>
                <a:gd name="T5" fmla="*/ 192 h 192"/>
                <a:gd name="T6" fmla="*/ 64 w 64"/>
                <a:gd name="T7" fmla="*/ 32 h 192"/>
                <a:gd name="T8" fmla="*/ 32 w 64"/>
                <a:gd name="T9" fmla="*/ 0 h 192"/>
                <a:gd name="T10" fmla="*/ 0 w 64"/>
                <a:gd name="T11" fmla="*/ 32 h 192"/>
              </a:gdLst>
              <a:ahLst/>
              <a:cxnLst>
                <a:cxn ang="0">
                  <a:pos x="T0" y="T1"/>
                </a:cxn>
                <a:cxn ang="0">
                  <a:pos x="T2" y="T3"/>
                </a:cxn>
                <a:cxn ang="0">
                  <a:pos x="T4" y="T5"/>
                </a:cxn>
                <a:cxn ang="0">
                  <a:pos x="T6" y="T7"/>
                </a:cxn>
                <a:cxn ang="0">
                  <a:pos x="T8" y="T9"/>
                </a:cxn>
                <a:cxn ang="0">
                  <a:pos x="T10" y="T11"/>
                </a:cxn>
              </a:cxnLst>
              <a:rect l="0" t="0" r="r" b="b"/>
              <a:pathLst>
                <a:path w="64" h="192">
                  <a:moveTo>
                    <a:pt x="0" y="32"/>
                  </a:moveTo>
                  <a:cubicBezTo>
                    <a:pt x="0" y="192"/>
                    <a:pt x="0" y="192"/>
                    <a:pt x="0" y="192"/>
                  </a:cubicBezTo>
                  <a:cubicBezTo>
                    <a:pt x="64" y="192"/>
                    <a:pt x="64" y="192"/>
                    <a:pt x="64" y="192"/>
                  </a:cubicBezTo>
                  <a:cubicBezTo>
                    <a:pt x="64" y="32"/>
                    <a:pt x="64" y="32"/>
                    <a:pt x="64" y="32"/>
                  </a:cubicBezTo>
                  <a:cubicBezTo>
                    <a:pt x="64" y="14"/>
                    <a:pt x="50" y="0"/>
                    <a:pt x="32" y="0"/>
                  </a:cubicBezTo>
                  <a:cubicBezTo>
                    <a:pt x="14" y="0"/>
                    <a:pt x="0" y="14"/>
                    <a:pt x="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7" name="Freeform 21"/>
            <p:cNvSpPr>
              <a:spLocks/>
            </p:cNvSpPr>
            <p:nvPr/>
          </p:nvSpPr>
          <p:spPr bwMode="auto">
            <a:xfrm>
              <a:off x="3530600" y="3427413"/>
              <a:ext cx="719138" cy="2160588"/>
            </a:xfrm>
            <a:custGeom>
              <a:avLst/>
              <a:gdLst>
                <a:gd name="T0" fmla="*/ 128 w 192"/>
                <a:gd name="T1" fmla="*/ 576 h 576"/>
                <a:gd name="T2" fmla="*/ 128 w 192"/>
                <a:gd name="T3" fmla="*/ 480 h 576"/>
                <a:gd name="T4" fmla="*/ 160 w 192"/>
                <a:gd name="T5" fmla="*/ 448 h 576"/>
                <a:gd name="T6" fmla="*/ 192 w 192"/>
                <a:gd name="T7" fmla="*/ 448 h 576"/>
                <a:gd name="T8" fmla="*/ 192 w 192"/>
                <a:gd name="T9" fmla="*/ 128 h 576"/>
                <a:gd name="T10" fmla="*/ 160 w 192"/>
                <a:gd name="T11" fmla="*/ 128 h 576"/>
                <a:gd name="T12" fmla="*/ 128 w 192"/>
                <a:gd name="T13" fmla="*/ 96 h 576"/>
                <a:gd name="T14" fmla="*/ 128 w 192"/>
                <a:gd name="T15" fmla="*/ 0 h 576"/>
                <a:gd name="T16" fmla="*/ 64 w 192"/>
                <a:gd name="T17" fmla="*/ 0 h 576"/>
                <a:gd name="T18" fmla="*/ 64 w 192"/>
                <a:gd name="T19" fmla="*/ 96 h 576"/>
                <a:gd name="T20" fmla="*/ 32 w 192"/>
                <a:gd name="T21" fmla="*/ 128 h 576"/>
                <a:gd name="T22" fmla="*/ 0 w 192"/>
                <a:gd name="T23" fmla="*/ 128 h 576"/>
                <a:gd name="T24" fmla="*/ 0 w 192"/>
                <a:gd name="T25" fmla="*/ 448 h 576"/>
                <a:gd name="T26" fmla="*/ 32 w 192"/>
                <a:gd name="T27" fmla="*/ 448 h 576"/>
                <a:gd name="T28" fmla="*/ 64 w 192"/>
                <a:gd name="T29" fmla="*/ 480 h 576"/>
                <a:gd name="T30" fmla="*/ 64 w 192"/>
                <a:gd name="T31" fmla="*/ 576 h 576"/>
                <a:gd name="T32" fmla="*/ 128 w 192"/>
                <a:gd name="T33"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576">
                  <a:moveTo>
                    <a:pt x="128" y="576"/>
                  </a:moveTo>
                  <a:cubicBezTo>
                    <a:pt x="128" y="480"/>
                    <a:pt x="128" y="480"/>
                    <a:pt x="128" y="480"/>
                  </a:cubicBezTo>
                  <a:cubicBezTo>
                    <a:pt x="128" y="462"/>
                    <a:pt x="142" y="448"/>
                    <a:pt x="160" y="448"/>
                  </a:cubicBezTo>
                  <a:cubicBezTo>
                    <a:pt x="192" y="448"/>
                    <a:pt x="192" y="448"/>
                    <a:pt x="192" y="448"/>
                  </a:cubicBezTo>
                  <a:cubicBezTo>
                    <a:pt x="192" y="128"/>
                    <a:pt x="192" y="128"/>
                    <a:pt x="192" y="128"/>
                  </a:cubicBezTo>
                  <a:cubicBezTo>
                    <a:pt x="160" y="128"/>
                    <a:pt x="160" y="128"/>
                    <a:pt x="160" y="128"/>
                  </a:cubicBezTo>
                  <a:cubicBezTo>
                    <a:pt x="142" y="128"/>
                    <a:pt x="128" y="114"/>
                    <a:pt x="128" y="96"/>
                  </a:cubicBezTo>
                  <a:cubicBezTo>
                    <a:pt x="128" y="0"/>
                    <a:pt x="128" y="0"/>
                    <a:pt x="128" y="0"/>
                  </a:cubicBezTo>
                  <a:cubicBezTo>
                    <a:pt x="64" y="0"/>
                    <a:pt x="64" y="0"/>
                    <a:pt x="64" y="0"/>
                  </a:cubicBezTo>
                  <a:cubicBezTo>
                    <a:pt x="64" y="96"/>
                    <a:pt x="64" y="96"/>
                    <a:pt x="64" y="96"/>
                  </a:cubicBezTo>
                  <a:cubicBezTo>
                    <a:pt x="64" y="114"/>
                    <a:pt x="50" y="128"/>
                    <a:pt x="32" y="128"/>
                  </a:cubicBezTo>
                  <a:cubicBezTo>
                    <a:pt x="0" y="128"/>
                    <a:pt x="0" y="128"/>
                    <a:pt x="0" y="128"/>
                  </a:cubicBezTo>
                  <a:cubicBezTo>
                    <a:pt x="0" y="448"/>
                    <a:pt x="0" y="448"/>
                    <a:pt x="0" y="448"/>
                  </a:cubicBezTo>
                  <a:cubicBezTo>
                    <a:pt x="32" y="448"/>
                    <a:pt x="32" y="448"/>
                    <a:pt x="32" y="448"/>
                  </a:cubicBezTo>
                  <a:cubicBezTo>
                    <a:pt x="50" y="448"/>
                    <a:pt x="64" y="462"/>
                    <a:pt x="64" y="480"/>
                  </a:cubicBezTo>
                  <a:cubicBezTo>
                    <a:pt x="64" y="576"/>
                    <a:pt x="64" y="576"/>
                    <a:pt x="64" y="576"/>
                  </a:cubicBezTo>
                  <a:lnTo>
                    <a:pt x="128" y="5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8" name="Rectangle 22"/>
            <p:cNvSpPr>
              <a:spLocks noChangeArrowheads="1"/>
            </p:cNvSpPr>
            <p:nvPr/>
          </p:nvSpPr>
          <p:spPr bwMode="auto">
            <a:xfrm>
              <a:off x="5929313" y="3906838"/>
              <a:ext cx="241300" cy="1200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9" name="Freeform 23"/>
            <p:cNvSpPr>
              <a:spLocks/>
            </p:cNvSpPr>
            <p:nvPr/>
          </p:nvSpPr>
          <p:spPr bwMode="auto">
            <a:xfrm>
              <a:off x="1851025" y="4867275"/>
              <a:ext cx="239713" cy="720725"/>
            </a:xfrm>
            <a:custGeom>
              <a:avLst/>
              <a:gdLst>
                <a:gd name="T0" fmla="*/ 0 w 64"/>
                <a:gd name="T1" fmla="*/ 32 h 192"/>
                <a:gd name="T2" fmla="*/ 0 w 64"/>
                <a:gd name="T3" fmla="*/ 192 h 192"/>
                <a:gd name="T4" fmla="*/ 64 w 64"/>
                <a:gd name="T5" fmla="*/ 192 h 192"/>
                <a:gd name="T6" fmla="*/ 64 w 64"/>
                <a:gd name="T7" fmla="*/ 32 h 192"/>
                <a:gd name="T8" fmla="*/ 32 w 64"/>
                <a:gd name="T9" fmla="*/ 0 h 192"/>
                <a:gd name="T10" fmla="*/ 0 w 64"/>
                <a:gd name="T11" fmla="*/ 32 h 192"/>
              </a:gdLst>
              <a:ahLst/>
              <a:cxnLst>
                <a:cxn ang="0">
                  <a:pos x="T0" y="T1"/>
                </a:cxn>
                <a:cxn ang="0">
                  <a:pos x="T2" y="T3"/>
                </a:cxn>
                <a:cxn ang="0">
                  <a:pos x="T4" y="T5"/>
                </a:cxn>
                <a:cxn ang="0">
                  <a:pos x="T6" y="T7"/>
                </a:cxn>
                <a:cxn ang="0">
                  <a:pos x="T8" y="T9"/>
                </a:cxn>
                <a:cxn ang="0">
                  <a:pos x="T10" y="T11"/>
                </a:cxn>
              </a:cxnLst>
              <a:rect l="0" t="0" r="r" b="b"/>
              <a:pathLst>
                <a:path w="64" h="192">
                  <a:moveTo>
                    <a:pt x="0" y="32"/>
                  </a:moveTo>
                  <a:cubicBezTo>
                    <a:pt x="0" y="192"/>
                    <a:pt x="0" y="192"/>
                    <a:pt x="0" y="192"/>
                  </a:cubicBezTo>
                  <a:cubicBezTo>
                    <a:pt x="64" y="192"/>
                    <a:pt x="64" y="192"/>
                    <a:pt x="64" y="192"/>
                  </a:cubicBezTo>
                  <a:cubicBezTo>
                    <a:pt x="64" y="32"/>
                    <a:pt x="64" y="32"/>
                    <a:pt x="64" y="32"/>
                  </a:cubicBezTo>
                  <a:cubicBezTo>
                    <a:pt x="64" y="14"/>
                    <a:pt x="50" y="0"/>
                    <a:pt x="32" y="0"/>
                  </a:cubicBezTo>
                  <a:cubicBezTo>
                    <a:pt x="14" y="0"/>
                    <a:pt x="0" y="14"/>
                    <a:pt x="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0" name="Freeform 24"/>
            <p:cNvSpPr>
              <a:spLocks noEditPoints="1"/>
            </p:cNvSpPr>
            <p:nvPr/>
          </p:nvSpPr>
          <p:spPr bwMode="auto">
            <a:xfrm>
              <a:off x="6410325" y="3427413"/>
              <a:ext cx="1439863" cy="2160588"/>
            </a:xfrm>
            <a:custGeom>
              <a:avLst/>
              <a:gdLst>
                <a:gd name="T0" fmla="*/ 384 w 384"/>
                <a:gd name="T1" fmla="*/ 576 h 576"/>
                <a:gd name="T2" fmla="*/ 384 w 384"/>
                <a:gd name="T3" fmla="*/ 0 h 576"/>
                <a:gd name="T4" fmla="*/ 128 w 384"/>
                <a:gd name="T5" fmla="*/ 0 h 576"/>
                <a:gd name="T6" fmla="*/ 64 w 384"/>
                <a:gd name="T7" fmla="*/ 0 h 576"/>
                <a:gd name="T8" fmla="*/ 64 w 384"/>
                <a:gd name="T9" fmla="*/ 96 h 576"/>
                <a:gd name="T10" fmla="*/ 32 w 384"/>
                <a:gd name="T11" fmla="*/ 128 h 576"/>
                <a:gd name="T12" fmla="*/ 0 w 384"/>
                <a:gd name="T13" fmla="*/ 128 h 576"/>
                <a:gd name="T14" fmla="*/ 0 w 384"/>
                <a:gd name="T15" fmla="*/ 448 h 576"/>
                <a:gd name="T16" fmla="*/ 32 w 384"/>
                <a:gd name="T17" fmla="*/ 448 h 576"/>
                <a:gd name="T18" fmla="*/ 64 w 384"/>
                <a:gd name="T19" fmla="*/ 480 h 576"/>
                <a:gd name="T20" fmla="*/ 64 w 384"/>
                <a:gd name="T21" fmla="*/ 576 h 576"/>
                <a:gd name="T22" fmla="*/ 128 w 384"/>
                <a:gd name="T23" fmla="*/ 576 h 576"/>
                <a:gd name="T24" fmla="*/ 128 w 384"/>
                <a:gd name="T25" fmla="*/ 416 h 576"/>
                <a:gd name="T26" fmla="*/ 224 w 384"/>
                <a:gd name="T27" fmla="*/ 320 h 576"/>
                <a:gd name="T28" fmla="*/ 320 w 384"/>
                <a:gd name="T29" fmla="*/ 416 h 576"/>
                <a:gd name="T30" fmla="*/ 320 w 384"/>
                <a:gd name="T31" fmla="*/ 576 h 576"/>
                <a:gd name="T32" fmla="*/ 384 w 384"/>
                <a:gd name="T33" fmla="*/ 576 h 576"/>
                <a:gd name="T34" fmla="*/ 288 w 384"/>
                <a:gd name="T35" fmla="*/ 256 h 576"/>
                <a:gd name="T36" fmla="*/ 160 w 384"/>
                <a:gd name="T37" fmla="*/ 256 h 576"/>
                <a:gd name="T38" fmla="*/ 128 w 384"/>
                <a:gd name="T39" fmla="*/ 224 h 576"/>
                <a:gd name="T40" fmla="*/ 128 w 384"/>
                <a:gd name="T41" fmla="*/ 96 h 576"/>
                <a:gd name="T42" fmla="*/ 160 w 384"/>
                <a:gd name="T43" fmla="*/ 64 h 576"/>
                <a:gd name="T44" fmla="*/ 288 w 384"/>
                <a:gd name="T45" fmla="*/ 64 h 576"/>
                <a:gd name="T46" fmla="*/ 320 w 384"/>
                <a:gd name="T47" fmla="*/ 96 h 576"/>
                <a:gd name="T48" fmla="*/ 320 w 384"/>
                <a:gd name="T49" fmla="*/ 224 h 576"/>
                <a:gd name="T50" fmla="*/ 288 w 384"/>
                <a:gd name="T51" fmla="*/ 25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4" h="576">
                  <a:moveTo>
                    <a:pt x="384" y="576"/>
                  </a:moveTo>
                  <a:cubicBezTo>
                    <a:pt x="384" y="0"/>
                    <a:pt x="384" y="0"/>
                    <a:pt x="384" y="0"/>
                  </a:cubicBezTo>
                  <a:cubicBezTo>
                    <a:pt x="128" y="0"/>
                    <a:pt x="128" y="0"/>
                    <a:pt x="128" y="0"/>
                  </a:cubicBezTo>
                  <a:cubicBezTo>
                    <a:pt x="64" y="0"/>
                    <a:pt x="64" y="0"/>
                    <a:pt x="64" y="0"/>
                  </a:cubicBezTo>
                  <a:cubicBezTo>
                    <a:pt x="64" y="96"/>
                    <a:pt x="64" y="96"/>
                    <a:pt x="64" y="96"/>
                  </a:cubicBezTo>
                  <a:cubicBezTo>
                    <a:pt x="64" y="114"/>
                    <a:pt x="50" y="128"/>
                    <a:pt x="32" y="128"/>
                  </a:cubicBezTo>
                  <a:cubicBezTo>
                    <a:pt x="0" y="128"/>
                    <a:pt x="0" y="128"/>
                    <a:pt x="0" y="128"/>
                  </a:cubicBezTo>
                  <a:cubicBezTo>
                    <a:pt x="0" y="448"/>
                    <a:pt x="0" y="448"/>
                    <a:pt x="0" y="448"/>
                  </a:cubicBezTo>
                  <a:cubicBezTo>
                    <a:pt x="32" y="448"/>
                    <a:pt x="32" y="448"/>
                    <a:pt x="32" y="448"/>
                  </a:cubicBezTo>
                  <a:cubicBezTo>
                    <a:pt x="50" y="448"/>
                    <a:pt x="64" y="462"/>
                    <a:pt x="64" y="480"/>
                  </a:cubicBezTo>
                  <a:cubicBezTo>
                    <a:pt x="64" y="576"/>
                    <a:pt x="64" y="576"/>
                    <a:pt x="64" y="576"/>
                  </a:cubicBezTo>
                  <a:cubicBezTo>
                    <a:pt x="128" y="576"/>
                    <a:pt x="128" y="576"/>
                    <a:pt x="128" y="576"/>
                  </a:cubicBezTo>
                  <a:cubicBezTo>
                    <a:pt x="128" y="416"/>
                    <a:pt x="128" y="416"/>
                    <a:pt x="128" y="416"/>
                  </a:cubicBezTo>
                  <a:cubicBezTo>
                    <a:pt x="128" y="363"/>
                    <a:pt x="171" y="320"/>
                    <a:pt x="224" y="320"/>
                  </a:cubicBezTo>
                  <a:cubicBezTo>
                    <a:pt x="277" y="320"/>
                    <a:pt x="320" y="363"/>
                    <a:pt x="320" y="416"/>
                  </a:cubicBezTo>
                  <a:cubicBezTo>
                    <a:pt x="320" y="576"/>
                    <a:pt x="320" y="576"/>
                    <a:pt x="320" y="576"/>
                  </a:cubicBezTo>
                  <a:lnTo>
                    <a:pt x="384" y="576"/>
                  </a:lnTo>
                  <a:close/>
                  <a:moveTo>
                    <a:pt x="288" y="256"/>
                  </a:moveTo>
                  <a:cubicBezTo>
                    <a:pt x="160" y="256"/>
                    <a:pt x="160" y="256"/>
                    <a:pt x="160" y="256"/>
                  </a:cubicBezTo>
                  <a:cubicBezTo>
                    <a:pt x="142" y="256"/>
                    <a:pt x="128" y="242"/>
                    <a:pt x="128" y="224"/>
                  </a:cubicBezTo>
                  <a:cubicBezTo>
                    <a:pt x="128" y="96"/>
                    <a:pt x="128" y="96"/>
                    <a:pt x="128" y="96"/>
                  </a:cubicBezTo>
                  <a:cubicBezTo>
                    <a:pt x="128" y="78"/>
                    <a:pt x="142" y="64"/>
                    <a:pt x="160" y="64"/>
                  </a:cubicBezTo>
                  <a:cubicBezTo>
                    <a:pt x="288" y="64"/>
                    <a:pt x="288" y="64"/>
                    <a:pt x="288" y="64"/>
                  </a:cubicBezTo>
                  <a:cubicBezTo>
                    <a:pt x="306" y="64"/>
                    <a:pt x="320" y="78"/>
                    <a:pt x="320" y="96"/>
                  </a:cubicBezTo>
                  <a:cubicBezTo>
                    <a:pt x="320" y="224"/>
                    <a:pt x="320" y="224"/>
                    <a:pt x="320" y="224"/>
                  </a:cubicBezTo>
                  <a:cubicBezTo>
                    <a:pt x="320" y="242"/>
                    <a:pt x="306" y="256"/>
                    <a:pt x="288"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1" name="Rectangle 25"/>
            <p:cNvSpPr>
              <a:spLocks noChangeArrowheads="1"/>
            </p:cNvSpPr>
            <p:nvPr/>
          </p:nvSpPr>
          <p:spPr bwMode="auto">
            <a:xfrm>
              <a:off x="1851025" y="3906838"/>
              <a:ext cx="239713"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2" name="Freeform 26"/>
            <p:cNvSpPr>
              <a:spLocks/>
            </p:cNvSpPr>
            <p:nvPr/>
          </p:nvSpPr>
          <p:spPr bwMode="auto">
            <a:xfrm>
              <a:off x="5626100" y="2227263"/>
              <a:ext cx="2224088" cy="239713"/>
            </a:xfrm>
            <a:custGeom>
              <a:avLst/>
              <a:gdLst>
                <a:gd name="T0" fmla="*/ 1401 w 1401"/>
                <a:gd name="T1" fmla="*/ 0 h 151"/>
                <a:gd name="T2" fmla="*/ 0 w 1401"/>
                <a:gd name="T3" fmla="*/ 0 h 151"/>
                <a:gd name="T4" fmla="*/ 206 w 1401"/>
                <a:gd name="T5" fmla="*/ 151 h 151"/>
                <a:gd name="T6" fmla="*/ 1401 w 1401"/>
                <a:gd name="T7" fmla="*/ 151 h 151"/>
                <a:gd name="T8" fmla="*/ 1401 w 1401"/>
                <a:gd name="T9" fmla="*/ 0 h 151"/>
              </a:gdLst>
              <a:ahLst/>
              <a:cxnLst>
                <a:cxn ang="0">
                  <a:pos x="T0" y="T1"/>
                </a:cxn>
                <a:cxn ang="0">
                  <a:pos x="T2" y="T3"/>
                </a:cxn>
                <a:cxn ang="0">
                  <a:pos x="T4" y="T5"/>
                </a:cxn>
                <a:cxn ang="0">
                  <a:pos x="T6" y="T7"/>
                </a:cxn>
                <a:cxn ang="0">
                  <a:pos x="T8" y="T9"/>
                </a:cxn>
              </a:cxnLst>
              <a:rect l="0" t="0" r="r" b="b"/>
              <a:pathLst>
                <a:path w="1401" h="151">
                  <a:moveTo>
                    <a:pt x="1401" y="0"/>
                  </a:moveTo>
                  <a:lnTo>
                    <a:pt x="0" y="0"/>
                  </a:lnTo>
                  <a:lnTo>
                    <a:pt x="206" y="151"/>
                  </a:lnTo>
                  <a:lnTo>
                    <a:pt x="1401" y="151"/>
                  </a:lnTo>
                  <a:lnTo>
                    <a:pt x="14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3" name="Freeform 27"/>
            <p:cNvSpPr>
              <a:spLocks/>
            </p:cNvSpPr>
            <p:nvPr/>
          </p:nvSpPr>
          <p:spPr bwMode="auto">
            <a:xfrm>
              <a:off x="2633663" y="-173038"/>
              <a:ext cx="1117600" cy="479425"/>
            </a:xfrm>
            <a:custGeom>
              <a:avLst/>
              <a:gdLst>
                <a:gd name="T0" fmla="*/ 298 w 298"/>
                <a:gd name="T1" fmla="*/ 0 h 128"/>
                <a:gd name="T2" fmla="*/ 81 w 298"/>
                <a:gd name="T3" fmla="*/ 0 h 128"/>
                <a:gd name="T4" fmla="*/ 0 w 298"/>
                <a:gd name="T5" fmla="*/ 128 h 128"/>
                <a:gd name="T6" fmla="*/ 243 w 298"/>
                <a:gd name="T7" fmla="*/ 128 h 128"/>
                <a:gd name="T8" fmla="*/ 298 w 298"/>
                <a:gd name="T9" fmla="*/ 0 h 128"/>
              </a:gdLst>
              <a:ahLst/>
              <a:cxnLst>
                <a:cxn ang="0">
                  <a:pos x="T0" y="T1"/>
                </a:cxn>
                <a:cxn ang="0">
                  <a:pos x="T2" y="T3"/>
                </a:cxn>
                <a:cxn ang="0">
                  <a:pos x="T4" y="T5"/>
                </a:cxn>
                <a:cxn ang="0">
                  <a:pos x="T6" y="T7"/>
                </a:cxn>
                <a:cxn ang="0">
                  <a:pos x="T8" y="T9"/>
                </a:cxn>
              </a:cxnLst>
              <a:rect l="0" t="0" r="r" b="b"/>
              <a:pathLst>
                <a:path w="298" h="128">
                  <a:moveTo>
                    <a:pt x="298" y="0"/>
                  </a:moveTo>
                  <a:cubicBezTo>
                    <a:pt x="81" y="0"/>
                    <a:pt x="81" y="0"/>
                    <a:pt x="81" y="0"/>
                  </a:cubicBezTo>
                  <a:cubicBezTo>
                    <a:pt x="48" y="38"/>
                    <a:pt x="21" y="82"/>
                    <a:pt x="0" y="128"/>
                  </a:cubicBezTo>
                  <a:cubicBezTo>
                    <a:pt x="243" y="128"/>
                    <a:pt x="243" y="128"/>
                    <a:pt x="243" y="128"/>
                  </a:cubicBezTo>
                  <a:cubicBezTo>
                    <a:pt x="257" y="84"/>
                    <a:pt x="275" y="41"/>
                    <a:pt x="2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4" name="Freeform 28"/>
            <p:cNvSpPr>
              <a:spLocks/>
            </p:cNvSpPr>
            <p:nvPr/>
          </p:nvSpPr>
          <p:spPr bwMode="auto">
            <a:xfrm>
              <a:off x="3178175" y="-885825"/>
              <a:ext cx="1131888" cy="473075"/>
            </a:xfrm>
            <a:custGeom>
              <a:avLst/>
              <a:gdLst>
                <a:gd name="T0" fmla="*/ 275 w 302"/>
                <a:gd name="T1" fmla="*/ 28 h 126"/>
                <a:gd name="T2" fmla="*/ 302 w 302"/>
                <a:gd name="T3" fmla="*/ 0 h 126"/>
                <a:gd name="T4" fmla="*/ 0 w 302"/>
                <a:gd name="T5" fmla="*/ 126 h 126"/>
                <a:gd name="T6" fmla="*/ 193 w 302"/>
                <a:gd name="T7" fmla="*/ 126 h 126"/>
                <a:gd name="T8" fmla="*/ 275 w 302"/>
                <a:gd name="T9" fmla="*/ 28 h 126"/>
              </a:gdLst>
              <a:ahLst/>
              <a:cxnLst>
                <a:cxn ang="0">
                  <a:pos x="T0" y="T1"/>
                </a:cxn>
                <a:cxn ang="0">
                  <a:pos x="T2" y="T3"/>
                </a:cxn>
                <a:cxn ang="0">
                  <a:pos x="T4" y="T5"/>
                </a:cxn>
                <a:cxn ang="0">
                  <a:pos x="T6" y="T7"/>
                </a:cxn>
                <a:cxn ang="0">
                  <a:pos x="T8" y="T9"/>
                </a:cxn>
              </a:cxnLst>
              <a:rect l="0" t="0" r="r" b="b"/>
              <a:pathLst>
                <a:path w="302" h="126">
                  <a:moveTo>
                    <a:pt x="275" y="28"/>
                  </a:moveTo>
                  <a:cubicBezTo>
                    <a:pt x="302" y="0"/>
                    <a:pt x="302" y="0"/>
                    <a:pt x="302" y="0"/>
                  </a:cubicBezTo>
                  <a:cubicBezTo>
                    <a:pt x="188" y="10"/>
                    <a:pt x="83" y="56"/>
                    <a:pt x="0" y="126"/>
                  </a:cubicBezTo>
                  <a:cubicBezTo>
                    <a:pt x="193" y="126"/>
                    <a:pt x="193" y="126"/>
                    <a:pt x="193" y="126"/>
                  </a:cubicBezTo>
                  <a:cubicBezTo>
                    <a:pt x="218" y="91"/>
                    <a:pt x="244" y="58"/>
                    <a:pt x="27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5" name="Freeform 29"/>
            <p:cNvSpPr>
              <a:spLocks/>
            </p:cNvSpPr>
            <p:nvPr/>
          </p:nvSpPr>
          <p:spPr bwMode="auto">
            <a:xfrm>
              <a:off x="2457450" y="547688"/>
              <a:ext cx="1020763" cy="479425"/>
            </a:xfrm>
            <a:custGeom>
              <a:avLst/>
              <a:gdLst>
                <a:gd name="T0" fmla="*/ 272 w 272"/>
                <a:gd name="T1" fmla="*/ 0 h 128"/>
                <a:gd name="T2" fmla="*/ 22 w 272"/>
                <a:gd name="T3" fmla="*/ 0 h 128"/>
                <a:gd name="T4" fmla="*/ 0 w 272"/>
                <a:gd name="T5" fmla="*/ 128 h 128"/>
                <a:gd name="T6" fmla="*/ 256 w 272"/>
                <a:gd name="T7" fmla="*/ 128 h 128"/>
                <a:gd name="T8" fmla="*/ 272 w 272"/>
                <a:gd name="T9" fmla="*/ 0 h 128"/>
              </a:gdLst>
              <a:ahLst/>
              <a:cxnLst>
                <a:cxn ang="0">
                  <a:pos x="T0" y="T1"/>
                </a:cxn>
                <a:cxn ang="0">
                  <a:pos x="T2" y="T3"/>
                </a:cxn>
                <a:cxn ang="0">
                  <a:pos x="T4" y="T5"/>
                </a:cxn>
                <a:cxn ang="0">
                  <a:pos x="T6" y="T7"/>
                </a:cxn>
                <a:cxn ang="0">
                  <a:pos x="T8" y="T9"/>
                </a:cxn>
              </a:cxnLst>
              <a:rect l="0" t="0" r="r" b="b"/>
              <a:pathLst>
                <a:path w="272" h="128">
                  <a:moveTo>
                    <a:pt x="272" y="0"/>
                  </a:moveTo>
                  <a:cubicBezTo>
                    <a:pt x="22" y="0"/>
                    <a:pt x="22" y="0"/>
                    <a:pt x="22" y="0"/>
                  </a:cubicBezTo>
                  <a:cubicBezTo>
                    <a:pt x="9" y="41"/>
                    <a:pt x="2" y="84"/>
                    <a:pt x="0" y="128"/>
                  </a:cubicBezTo>
                  <a:cubicBezTo>
                    <a:pt x="256" y="128"/>
                    <a:pt x="256" y="128"/>
                    <a:pt x="256" y="128"/>
                  </a:cubicBezTo>
                  <a:cubicBezTo>
                    <a:pt x="257" y="85"/>
                    <a:pt x="263" y="42"/>
                    <a:pt x="2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6" name="Freeform 30"/>
            <p:cNvSpPr>
              <a:spLocks/>
            </p:cNvSpPr>
            <p:nvPr/>
          </p:nvSpPr>
          <p:spPr bwMode="auto">
            <a:xfrm>
              <a:off x="3657600" y="547688"/>
              <a:ext cx="831850" cy="479425"/>
            </a:xfrm>
            <a:custGeom>
              <a:avLst/>
              <a:gdLst>
                <a:gd name="T0" fmla="*/ 0 w 222"/>
                <a:gd name="T1" fmla="*/ 128 h 128"/>
                <a:gd name="T2" fmla="*/ 222 w 222"/>
                <a:gd name="T3" fmla="*/ 128 h 128"/>
                <a:gd name="T4" fmla="*/ 222 w 222"/>
                <a:gd name="T5" fmla="*/ 0 h 128"/>
                <a:gd name="T6" fmla="*/ 18 w 222"/>
                <a:gd name="T7" fmla="*/ 0 h 128"/>
                <a:gd name="T8" fmla="*/ 0 w 222"/>
                <a:gd name="T9" fmla="*/ 128 h 128"/>
              </a:gdLst>
              <a:ahLst/>
              <a:cxnLst>
                <a:cxn ang="0">
                  <a:pos x="T0" y="T1"/>
                </a:cxn>
                <a:cxn ang="0">
                  <a:pos x="T2" y="T3"/>
                </a:cxn>
                <a:cxn ang="0">
                  <a:pos x="T4" y="T5"/>
                </a:cxn>
                <a:cxn ang="0">
                  <a:pos x="T6" y="T7"/>
                </a:cxn>
                <a:cxn ang="0">
                  <a:pos x="T8" y="T9"/>
                </a:cxn>
              </a:cxnLst>
              <a:rect l="0" t="0" r="r" b="b"/>
              <a:pathLst>
                <a:path w="222" h="128">
                  <a:moveTo>
                    <a:pt x="0" y="128"/>
                  </a:moveTo>
                  <a:cubicBezTo>
                    <a:pt x="222" y="128"/>
                    <a:pt x="222" y="128"/>
                    <a:pt x="222" y="128"/>
                  </a:cubicBezTo>
                  <a:cubicBezTo>
                    <a:pt x="222" y="0"/>
                    <a:pt x="222" y="0"/>
                    <a:pt x="222" y="0"/>
                  </a:cubicBezTo>
                  <a:cubicBezTo>
                    <a:pt x="18" y="0"/>
                    <a:pt x="18" y="0"/>
                    <a:pt x="18" y="0"/>
                  </a:cubicBezTo>
                  <a:cubicBezTo>
                    <a:pt x="8" y="42"/>
                    <a:pt x="2" y="84"/>
                    <a:pt x="0"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7" name="Rectangle 31"/>
            <p:cNvSpPr>
              <a:spLocks noChangeArrowheads="1"/>
            </p:cNvSpPr>
            <p:nvPr/>
          </p:nvSpPr>
          <p:spPr bwMode="auto">
            <a:xfrm>
              <a:off x="1130300" y="5827713"/>
              <a:ext cx="6959600" cy="239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8" name="Freeform 32"/>
            <p:cNvSpPr>
              <a:spLocks/>
            </p:cNvSpPr>
            <p:nvPr/>
          </p:nvSpPr>
          <p:spPr bwMode="auto">
            <a:xfrm>
              <a:off x="6278563" y="2706688"/>
              <a:ext cx="1811338" cy="481013"/>
            </a:xfrm>
            <a:custGeom>
              <a:avLst/>
              <a:gdLst>
                <a:gd name="T0" fmla="*/ 411 w 1141"/>
                <a:gd name="T1" fmla="*/ 303 h 303"/>
                <a:gd name="T2" fmla="*/ 1141 w 1141"/>
                <a:gd name="T3" fmla="*/ 303 h 303"/>
                <a:gd name="T4" fmla="*/ 1141 w 1141"/>
                <a:gd name="T5" fmla="*/ 0 h 303"/>
                <a:gd name="T6" fmla="*/ 0 w 1141"/>
                <a:gd name="T7" fmla="*/ 0 h 303"/>
                <a:gd name="T8" fmla="*/ 411 w 1141"/>
                <a:gd name="T9" fmla="*/ 303 h 303"/>
              </a:gdLst>
              <a:ahLst/>
              <a:cxnLst>
                <a:cxn ang="0">
                  <a:pos x="T0" y="T1"/>
                </a:cxn>
                <a:cxn ang="0">
                  <a:pos x="T2" y="T3"/>
                </a:cxn>
                <a:cxn ang="0">
                  <a:pos x="T4" y="T5"/>
                </a:cxn>
                <a:cxn ang="0">
                  <a:pos x="T6" y="T7"/>
                </a:cxn>
                <a:cxn ang="0">
                  <a:pos x="T8" y="T9"/>
                </a:cxn>
              </a:cxnLst>
              <a:rect l="0" t="0" r="r" b="b"/>
              <a:pathLst>
                <a:path w="1141" h="303">
                  <a:moveTo>
                    <a:pt x="411" y="303"/>
                  </a:moveTo>
                  <a:lnTo>
                    <a:pt x="1141" y="303"/>
                  </a:lnTo>
                  <a:lnTo>
                    <a:pt x="1141" y="0"/>
                  </a:lnTo>
                  <a:lnTo>
                    <a:pt x="0" y="0"/>
                  </a:lnTo>
                  <a:lnTo>
                    <a:pt x="411"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9" name="Freeform 33"/>
            <p:cNvSpPr>
              <a:spLocks/>
            </p:cNvSpPr>
            <p:nvPr/>
          </p:nvSpPr>
          <p:spPr bwMode="auto">
            <a:xfrm>
              <a:off x="3795713" y="-173038"/>
              <a:ext cx="693738" cy="479425"/>
            </a:xfrm>
            <a:custGeom>
              <a:avLst/>
              <a:gdLst>
                <a:gd name="T0" fmla="*/ 185 w 185"/>
                <a:gd name="T1" fmla="*/ 0 h 128"/>
                <a:gd name="T2" fmla="*/ 63 w 185"/>
                <a:gd name="T3" fmla="*/ 0 h 128"/>
                <a:gd name="T4" fmla="*/ 0 w 185"/>
                <a:gd name="T5" fmla="*/ 128 h 128"/>
                <a:gd name="T6" fmla="*/ 185 w 185"/>
                <a:gd name="T7" fmla="*/ 128 h 128"/>
                <a:gd name="T8" fmla="*/ 185 w 185"/>
                <a:gd name="T9" fmla="*/ 0 h 128"/>
              </a:gdLst>
              <a:ahLst/>
              <a:cxnLst>
                <a:cxn ang="0">
                  <a:pos x="T0" y="T1"/>
                </a:cxn>
                <a:cxn ang="0">
                  <a:pos x="T2" y="T3"/>
                </a:cxn>
                <a:cxn ang="0">
                  <a:pos x="T4" y="T5"/>
                </a:cxn>
                <a:cxn ang="0">
                  <a:pos x="T6" y="T7"/>
                </a:cxn>
                <a:cxn ang="0">
                  <a:pos x="T8" y="T9"/>
                </a:cxn>
              </a:cxnLst>
              <a:rect l="0" t="0" r="r" b="b"/>
              <a:pathLst>
                <a:path w="185" h="128">
                  <a:moveTo>
                    <a:pt x="185" y="0"/>
                  </a:moveTo>
                  <a:cubicBezTo>
                    <a:pt x="63" y="0"/>
                    <a:pt x="63" y="0"/>
                    <a:pt x="63" y="0"/>
                  </a:cubicBezTo>
                  <a:cubicBezTo>
                    <a:pt x="37" y="40"/>
                    <a:pt x="16" y="83"/>
                    <a:pt x="0" y="128"/>
                  </a:cubicBezTo>
                  <a:cubicBezTo>
                    <a:pt x="185" y="128"/>
                    <a:pt x="185" y="128"/>
                    <a:pt x="185" y="128"/>
                  </a:cubicBezTo>
                  <a:lnTo>
                    <a:pt x="1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0" name="Freeform 34"/>
            <p:cNvSpPr>
              <a:spLocks/>
            </p:cNvSpPr>
            <p:nvPr/>
          </p:nvSpPr>
          <p:spPr bwMode="auto">
            <a:xfrm>
              <a:off x="1609725" y="1266825"/>
              <a:ext cx="6000750" cy="720725"/>
            </a:xfrm>
            <a:custGeom>
              <a:avLst/>
              <a:gdLst>
                <a:gd name="T0" fmla="*/ 781 w 1600"/>
                <a:gd name="T1" fmla="*/ 70 h 192"/>
                <a:gd name="T2" fmla="*/ 819 w 1600"/>
                <a:gd name="T3" fmla="*/ 70 h 192"/>
                <a:gd name="T4" fmla="*/ 984 w 1600"/>
                <a:gd name="T5" fmla="*/ 192 h 192"/>
                <a:gd name="T6" fmla="*/ 1600 w 1600"/>
                <a:gd name="T7" fmla="*/ 192 h 192"/>
                <a:gd name="T8" fmla="*/ 1600 w 1600"/>
                <a:gd name="T9" fmla="*/ 0 h 192"/>
                <a:gd name="T10" fmla="*/ 0 w 1600"/>
                <a:gd name="T11" fmla="*/ 0 h 192"/>
                <a:gd name="T12" fmla="*/ 0 w 1600"/>
                <a:gd name="T13" fmla="*/ 192 h 192"/>
                <a:gd name="T14" fmla="*/ 616 w 1600"/>
                <a:gd name="T15" fmla="*/ 192 h 192"/>
                <a:gd name="T16" fmla="*/ 781 w 1600"/>
                <a:gd name="T17" fmla="*/ 7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0" h="192">
                  <a:moveTo>
                    <a:pt x="781" y="70"/>
                  </a:moveTo>
                  <a:cubicBezTo>
                    <a:pt x="792" y="62"/>
                    <a:pt x="808" y="62"/>
                    <a:pt x="819" y="70"/>
                  </a:cubicBezTo>
                  <a:cubicBezTo>
                    <a:pt x="984" y="192"/>
                    <a:pt x="984" y="192"/>
                    <a:pt x="984" y="192"/>
                  </a:cubicBezTo>
                  <a:cubicBezTo>
                    <a:pt x="1600" y="192"/>
                    <a:pt x="1600" y="192"/>
                    <a:pt x="1600" y="192"/>
                  </a:cubicBezTo>
                  <a:cubicBezTo>
                    <a:pt x="1600" y="0"/>
                    <a:pt x="1600" y="0"/>
                    <a:pt x="1600" y="0"/>
                  </a:cubicBezTo>
                  <a:cubicBezTo>
                    <a:pt x="0" y="0"/>
                    <a:pt x="0" y="0"/>
                    <a:pt x="0" y="0"/>
                  </a:cubicBezTo>
                  <a:cubicBezTo>
                    <a:pt x="0" y="192"/>
                    <a:pt x="0" y="192"/>
                    <a:pt x="0" y="192"/>
                  </a:cubicBezTo>
                  <a:cubicBezTo>
                    <a:pt x="616" y="192"/>
                    <a:pt x="616" y="192"/>
                    <a:pt x="616" y="192"/>
                  </a:cubicBezTo>
                  <a:lnTo>
                    <a:pt x="781"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1" name="Freeform 35"/>
            <p:cNvSpPr>
              <a:spLocks/>
            </p:cNvSpPr>
            <p:nvPr/>
          </p:nvSpPr>
          <p:spPr bwMode="auto">
            <a:xfrm>
              <a:off x="4730750" y="-173038"/>
              <a:ext cx="692150" cy="479425"/>
            </a:xfrm>
            <a:custGeom>
              <a:avLst/>
              <a:gdLst>
                <a:gd name="T0" fmla="*/ 122 w 185"/>
                <a:gd name="T1" fmla="*/ 0 h 128"/>
                <a:gd name="T2" fmla="*/ 0 w 185"/>
                <a:gd name="T3" fmla="*/ 0 h 128"/>
                <a:gd name="T4" fmla="*/ 0 w 185"/>
                <a:gd name="T5" fmla="*/ 128 h 128"/>
                <a:gd name="T6" fmla="*/ 185 w 185"/>
                <a:gd name="T7" fmla="*/ 128 h 128"/>
                <a:gd name="T8" fmla="*/ 122 w 185"/>
                <a:gd name="T9" fmla="*/ 0 h 128"/>
              </a:gdLst>
              <a:ahLst/>
              <a:cxnLst>
                <a:cxn ang="0">
                  <a:pos x="T0" y="T1"/>
                </a:cxn>
                <a:cxn ang="0">
                  <a:pos x="T2" y="T3"/>
                </a:cxn>
                <a:cxn ang="0">
                  <a:pos x="T4" y="T5"/>
                </a:cxn>
                <a:cxn ang="0">
                  <a:pos x="T6" y="T7"/>
                </a:cxn>
                <a:cxn ang="0">
                  <a:pos x="T8" y="T9"/>
                </a:cxn>
              </a:cxnLst>
              <a:rect l="0" t="0" r="r" b="b"/>
              <a:pathLst>
                <a:path w="185" h="128">
                  <a:moveTo>
                    <a:pt x="122" y="0"/>
                  </a:moveTo>
                  <a:cubicBezTo>
                    <a:pt x="0" y="0"/>
                    <a:pt x="0" y="0"/>
                    <a:pt x="0" y="0"/>
                  </a:cubicBezTo>
                  <a:cubicBezTo>
                    <a:pt x="0" y="128"/>
                    <a:pt x="0" y="128"/>
                    <a:pt x="0" y="128"/>
                  </a:cubicBezTo>
                  <a:cubicBezTo>
                    <a:pt x="185" y="128"/>
                    <a:pt x="185" y="128"/>
                    <a:pt x="185" y="128"/>
                  </a:cubicBezTo>
                  <a:cubicBezTo>
                    <a:pt x="169" y="83"/>
                    <a:pt x="148" y="4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2" name="Freeform 36"/>
            <p:cNvSpPr>
              <a:spLocks/>
            </p:cNvSpPr>
            <p:nvPr/>
          </p:nvSpPr>
          <p:spPr bwMode="auto">
            <a:xfrm>
              <a:off x="5741988" y="547688"/>
              <a:ext cx="1020763" cy="479425"/>
            </a:xfrm>
            <a:custGeom>
              <a:avLst/>
              <a:gdLst>
                <a:gd name="T0" fmla="*/ 16 w 272"/>
                <a:gd name="T1" fmla="*/ 128 h 128"/>
                <a:gd name="T2" fmla="*/ 272 w 272"/>
                <a:gd name="T3" fmla="*/ 128 h 128"/>
                <a:gd name="T4" fmla="*/ 250 w 272"/>
                <a:gd name="T5" fmla="*/ 0 h 128"/>
                <a:gd name="T6" fmla="*/ 0 w 272"/>
                <a:gd name="T7" fmla="*/ 0 h 128"/>
                <a:gd name="T8" fmla="*/ 16 w 272"/>
                <a:gd name="T9" fmla="*/ 128 h 128"/>
              </a:gdLst>
              <a:ahLst/>
              <a:cxnLst>
                <a:cxn ang="0">
                  <a:pos x="T0" y="T1"/>
                </a:cxn>
                <a:cxn ang="0">
                  <a:pos x="T2" y="T3"/>
                </a:cxn>
                <a:cxn ang="0">
                  <a:pos x="T4" y="T5"/>
                </a:cxn>
                <a:cxn ang="0">
                  <a:pos x="T6" y="T7"/>
                </a:cxn>
                <a:cxn ang="0">
                  <a:pos x="T8" y="T9"/>
                </a:cxn>
              </a:cxnLst>
              <a:rect l="0" t="0" r="r" b="b"/>
              <a:pathLst>
                <a:path w="272" h="128">
                  <a:moveTo>
                    <a:pt x="16" y="128"/>
                  </a:moveTo>
                  <a:cubicBezTo>
                    <a:pt x="272" y="128"/>
                    <a:pt x="272" y="128"/>
                    <a:pt x="272" y="128"/>
                  </a:cubicBezTo>
                  <a:cubicBezTo>
                    <a:pt x="270" y="84"/>
                    <a:pt x="262" y="41"/>
                    <a:pt x="250" y="0"/>
                  </a:cubicBezTo>
                  <a:cubicBezTo>
                    <a:pt x="0" y="0"/>
                    <a:pt x="0" y="0"/>
                    <a:pt x="0" y="0"/>
                  </a:cubicBezTo>
                  <a:cubicBezTo>
                    <a:pt x="9" y="42"/>
                    <a:pt x="15" y="85"/>
                    <a:pt x="16"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3" name="Freeform 37"/>
            <p:cNvSpPr>
              <a:spLocks/>
            </p:cNvSpPr>
            <p:nvPr/>
          </p:nvSpPr>
          <p:spPr bwMode="auto">
            <a:xfrm>
              <a:off x="5468938" y="-173038"/>
              <a:ext cx="1117600" cy="479425"/>
            </a:xfrm>
            <a:custGeom>
              <a:avLst/>
              <a:gdLst>
                <a:gd name="T0" fmla="*/ 55 w 298"/>
                <a:gd name="T1" fmla="*/ 128 h 128"/>
                <a:gd name="T2" fmla="*/ 298 w 298"/>
                <a:gd name="T3" fmla="*/ 128 h 128"/>
                <a:gd name="T4" fmla="*/ 217 w 298"/>
                <a:gd name="T5" fmla="*/ 0 h 128"/>
                <a:gd name="T6" fmla="*/ 0 w 298"/>
                <a:gd name="T7" fmla="*/ 0 h 128"/>
                <a:gd name="T8" fmla="*/ 55 w 298"/>
                <a:gd name="T9" fmla="*/ 128 h 128"/>
              </a:gdLst>
              <a:ahLst/>
              <a:cxnLst>
                <a:cxn ang="0">
                  <a:pos x="T0" y="T1"/>
                </a:cxn>
                <a:cxn ang="0">
                  <a:pos x="T2" y="T3"/>
                </a:cxn>
                <a:cxn ang="0">
                  <a:pos x="T4" y="T5"/>
                </a:cxn>
                <a:cxn ang="0">
                  <a:pos x="T6" y="T7"/>
                </a:cxn>
                <a:cxn ang="0">
                  <a:pos x="T8" y="T9"/>
                </a:cxn>
              </a:cxnLst>
              <a:rect l="0" t="0" r="r" b="b"/>
              <a:pathLst>
                <a:path w="298" h="128">
                  <a:moveTo>
                    <a:pt x="55" y="128"/>
                  </a:moveTo>
                  <a:cubicBezTo>
                    <a:pt x="298" y="128"/>
                    <a:pt x="298" y="128"/>
                    <a:pt x="298" y="128"/>
                  </a:cubicBezTo>
                  <a:cubicBezTo>
                    <a:pt x="277" y="82"/>
                    <a:pt x="250" y="38"/>
                    <a:pt x="217" y="0"/>
                  </a:cubicBezTo>
                  <a:cubicBezTo>
                    <a:pt x="0" y="0"/>
                    <a:pt x="0" y="0"/>
                    <a:pt x="0" y="0"/>
                  </a:cubicBezTo>
                  <a:cubicBezTo>
                    <a:pt x="23" y="41"/>
                    <a:pt x="41" y="84"/>
                    <a:pt x="55"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4" name="Freeform 38"/>
            <p:cNvSpPr>
              <a:spLocks/>
            </p:cNvSpPr>
            <p:nvPr/>
          </p:nvSpPr>
          <p:spPr bwMode="auto">
            <a:xfrm>
              <a:off x="4910138" y="-885825"/>
              <a:ext cx="1131888" cy="473075"/>
            </a:xfrm>
            <a:custGeom>
              <a:avLst/>
              <a:gdLst>
                <a:gd name="T0" fmla="*/ 109 w 302"/>
                <a:gd name="T1" fmla="*/ 126 h 126"/>
                <a:gd name="T2" fmla="*/ 302 w 302"/>
                <a:gd name="T3" fmla="*/ 126 h 126"/>
                <a:gd name="T4" fmla="*/ 0 w 302"/>
                <a:gd name="T5" fmla="*/ 0 h 126"/>
                <a:gd name="T6" fmla="*/ 27 w 302"/>
                <a:gd name="T7" fmla="*/ 28 h 126"/>
                <a:gd name="T8" fmla="*/ 109 w 302"/>
                <a:gd name="T9" fmla="*/ 126 h 126"/>
              </a:gdLst>
              <a:ahLst/>
              <a:cxnLst>
                <a:cxn ang="0">
                  <a:pos x="T0" y="T1"/>
                </a:cxn>
                <a:cxn ang="0">
                  <a:pos x="T2" y="T3"/>
                </a:cxn>
                <a:cxn ang="0">
                  <a:pos x="T4" y="T5"/>
                </a:cxn>
                <a:cxn ang="0">
                  <a:pos x="T6" y="T7"/>
                </a:cxn>
                <a:cxn ang="0">
                  <a:pos x="T8" y="T9"/>
                </a:cxn>
              </a:cxnLst>
              <a:rect l="0" t="0" r="r" b="b"/>
              <a:pathLst>
                <a:path w="302" h="126">
                  <a:moveTo>
                    <a:pt x="109" y="126"/>
                  </a:moveTo>
                  <a:cubicBezTo>
                    <a:pt x="302" y="126"/>
                    <a:pt x="302" y="126"/>
                    <a:pt x="302" y="126"/>
                  </a:cubicBezTo>
                  <a:cubicBezTo>
                    <a:pt x="219" y="56"/>
                    <a:pt x="114" y="10"/>
                    <a:pt x="0" y="0"/>
                  </a:cubicBezTo>
                  <a:cubicBezTo>
                    <a:pt x="27" y="28"/>
                    <a:pt x="27" y="28"/>
                    <a:pt x="27" y="28"/>
                  </a:cubicBezTo>
                  <a:cubicBezTo>
                    <a:pt x="58" y="58"/>
                    <a:pt x="84" y="91"/>
                    <a:pt x="109"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5" name="Freeform 39"/>
            <p:cNvSpPr>
              <a:spLocks/>
            </p:cNvSpPr>
            <p:nvPr/>
          </p:nvSpPr>
          <p:spPr bwMode="auto">
            <a:xfrm>
              <a:off x="4200525" y="-723900"/>
              <a:ext cx="288925" cy="311150"/>
            </a:xfrm>
            <a:custGeom>
              <a:avLst/>
              <a:gdLst>
                <a:gd name="T0" fmla="*/ 77 w 77"/>
                <a:gd name="T1" fmla="*/ 83 h 83"/>
                <a:gd name="T2" fmla="*/ 77 w 77"/>
                <a:gd name="T3" fmla="*/ 0 h 83"/>
                <a:gd name="T4" fmla="*/ 47 w 77"/>
                <a:gd name="T5" fmla="*/ 30 h 83"/>
                <a:gd name="T6" fmla="*/ 0 w 77"/>
                <a:gd name="T7" fmla="*/ 83 h 83"/>
                <a:gd name="T8" fmla="*/ 77 w 77"/>
                <a:gd name="T9" fmla="*/ 83 h 83"/>
              </a:gdLst>
              <a:ahLst/>
              <a:cxnLst>
                <a:cxn ang="0">
                  <a:pos x="T0" y="T1"/>
                </a:cxn>
                <a:cxn ang="0">
                  <a:pos x="T2" y="T3"/>
                </a:cxn>
                <a:cxn ang="0">
                  <a:pos x="T4" y="T5"/>
                </a:cxn>
                <a:cxn ang="0">
                  <a:pos x="T6" y="T7"/>
                </a:cxn>
                <a:cxn ang="0">
                  <a:pos x="T8" y="T9"/>
                </a:cxn>
              </a:cxnLst>
              <a:rect l="0" t="0" r="r" b="b"/>
              <a:pathLst>
                <a:path w="77" h="83">
                  <a:moveTo>
                    <a:pt x="77" y="83"/>
                  </a:moveTo>
                  <a:cubicBezTo>
                    <a:pt x="77" y="0"/>
                    <a:pt x="77" y="0"/>
                    <a:pt x="77" y="0"/>
                  </a:cubicBezTo>
                  <a:cubicBezTo>
                    <a:pt x="47" y="30"/>
                    <a:pt x="47" y="30"/>
                    <a:pt x="47" y="30"/>
                  </a:cubicBezTo>
                  <a:cubicBezTo>
                    <a:pt x="30" y="47"/>
                    <a:pt x="15" y="65"/>
                    <a:pt x="0" y="83"/>
                  </a:cubicBezTo>
                  <a:lnTo>
                    <a:pt x="77"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 name="Freeform 40"/>
            <p:cNvSpPr>
              <a:spLocks/>
            </p:cNvSpPr>
            <p:nvPr/>
          </p:nvSpPr>
          <p:spPr bwMode="auto">
            <a:xfrm>
              <a:off x="2693988" y="1778000"/>
              <a:ext cx="3832225" cy="1409700"/>
            </a:xfrm>
            <a:custGeom>
              <a:avLst/>
              <a:gdLst>
                <a:gd name="T0" fmla="*/ 0 w 2414"/>
                <a:gd name="T1" fmla="*/ 888 h 888"/>
                <a:gd name="T2" fmla="*/ 2414 w 2414"/>
                <a:gd name="T3" fmla="*/ 888 h 888"/>
                <a:gd name="T4" fmla="*/ 1207 w 2414"/>
                <a:gd name="T5" fmla="*/ 0 h 888"/>
                <a:gd name="T6" fmla="*/ 0 w 2414"/>
                <a:gd name="T7" fmla="*/ 888 h 888"/>
              </a:gdLst>
              <a:ahLst/>
              <a:cxnLst>
                <a:cxn ang="0">
                  <a:pos x="T0" y="T1"/>
                </a:cxn>
                <a:cxn ang="0">
                  <a:pos x="T2" y="T3"/>
                </a:cxn>
                <a:cxn ang="0">
                  <a:pos x="T4" y="T5"/>
                </a:cxn>
                <a:cxn ang="0">
                  <a:pos x="T6" y="T7"/>
                </a:cxn>
              </a:cxnLst>
              <a:rect l="0" t="0" r="r" b="b"/>
              <a:pathLst>
                <a:path w="2414" h="888">
                  <a:moveTo>
                    <a:pt x="0" y="888"/>
                  </a:moveTo>
                  <a:lnTo>
                    <a:pt x="2414" y="888"/>
                  </a:lnTo>
                  <a:lnTo>
                    <a:pt x="1207" y="0"/>
                  </a:lnTo>
                  <a:lnTo>
                    <a:pt x="0" y="8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 name="Rectangle 41"/>
            <p:cNvSpPr>
              <a:spLocks noChangeArrowheads="1"/>
            </p:cNvSpPr>
            <p:nvPr/>
          </p:nvSpPr>
          <p:spPr bwMode="auto">
            <a:xfrm>
              <a:off x="5689600" y="3427413"/>
              <a:ext cx="720725" cy="239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 name="Freeform 42"/>
            <p:cNvSpPr>
              <a:spLocks/>
            </p:cNvSpPr>
            <p:nvPr/>
          </p:nvSpPr>
          <p:spPr bwMode="auto">
            <a:xfrm>
              <a:off x="4730750" y="547688"/>
              <a:ext cx="831850" cy="479425"/>
            </a:xfrm>
            <a:custGeom>
              <a:avLst/>
              <a:gdLst>
                <a:gd name="T0" fmla="*/ 204 w 222"/>
                <a:gd name="T1" fmla="*/ 0 h 128"/>
                <a:gd name="T2" fmla="*/ 0 w 222"/>
                <a:gd name="T3" fmla="*/ 0 h 128"/>
                <a:gd name="T4" fmla="*/ 0 w 222"/>
                <a:gd name="T5" fmla="*/ 128 h 128"/>
                <a:gd name="T6" fmla="*/ 222 w 222"/>
                <a:gd name="T7" fmla="*/ 128 h 128"/>
                <a:gd name="T8" fmla="*/ 204 w 222"/>
                <a:gd name="T9" fmla="*/ 0 h 128"/>
              </a:gdLst>
              <a:ahLst/>
              <a:cxnLst>
                <a:cxn ang="0">
                  <a:pos x="T0" y="T1"/>
                </a:cxn>
                <a:cxn ang="0">
                  <a:pos x="T2" y="T3"/>
                </a:cxn>
                <a:cxn ang="0">
                  <a:pos x="T4" y="T5"/>
                </a:cxn>
                <a:cxn ang="0">
                  <a:pos x="T6" y="T7"/>
                </a:cxn>
                <a:cxn ang="0">
                  <a:pos x="T8" y="T9"/>
                </a:cxn>
              </a:cxnLst>
              <a:rect l="0" t="0" r="r" b="b"/>
              <a:pathLst>
                <a:path w="222" h="128">
                  <a:moveTo>
                    <a:pt x="204" y="0"/>
                  </a:moveTo>
                  <a:cubicBezTo>
                    <a:pt x="0" y="0"/>
                    <a:pt x="0" y="0"/>
                    <a:pt x="0" y="0"/>
                  </a:cubicBezTo>
                  <a:cubicBezTo>
                    <a:pt x="0" y="128"/>
                    <a:pt x="0" y="128"/>
                    <a:pt x="0" y="128"/>
                  </a:cubicBezTo>
                  <a:cubicBezTo>
                    <a:pt x="222" y="128"/>
                    <a:pt x="222" y="128"/>
                    <a:pt x="222" y="128"/>
                  </a:cubicBezTo>
                  <a:cubicBezTo>
                    <a:pt x="220" y="84"/>
                    <a:pt x="214" y="42"/>
                    <a:pt x="2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 name="Freeform 43"/>
            <p:cNvSpPr>
              <a:spLocks/>
            </p:cNvSpPr>
            <p:nvPr/>
          </p:nvSpPr>
          <p:spPr bwMode="auto">
            <a:xfrm>
              <a:off x="4730750" y="-723900"/>
              <a:ext cx="287338" cy="311150"/>
            </a:xfrm>
            <a:custGeom>
              <a:avLst/>
              <a:gdLst>
                <a:gd name="T0" fmla="*/ 30 w 77"/>
                <a:gd name="T1" fmla="*/ 30 h 83"/>
                <a:gd name="T2" fmla="*/ 0 w 77"/>
                <a:gd name="T3" fmla="*/ 0 h 83"/>
                <a:gd name="T4" fmla="*/ 0 w 77"/>
                <a:gd name="T5" fmla="*/ 83 h 83"/>
                <a:gd name="T6" fmla="*/ 77 w 77"/>
                <a:gd name="T7" fmla="*/ 83 h 83"/>
                <a:gd name="T8" fmla="*/ 30 w 77"/>
                <a:gd name="T9" fmla="*/ 30 h 83"/>
              </a:gdLst>
              <a:ahLst/>
              <a:cxnLst>
                <a:cxn ang="0">
                  <a:pos x="T0" y="T1"/>
                </a:cxn>
                <a:cxn ang="0">
                  <a:pos x="T2" y="T3"/>
                </a:cxn>
                <a:cxn ang="0">
                  <a:pos x="T4" y="T5"/>
                </a:cxn>
                <a:cxn ang="0">
                  <a:pos x="T6" y="T7"/>
                </a:cxn>
                <a:cxn ang="0">
                  <a:pos x="T8" y="T9"/>
                </a:cxn>
              </a:cxnLst>
              <a:rect l="0" t="0" r="r" b="b"/>
              <a:pathLst>
                <a:path w="77" h="83">
                  <a:moveTo>
                    <a:pt x="30" y="30"/>
                  </a:moveTo>
                  <a:cubicBezTo>
                    <a:pt x="0" y="0"/>
                    <a:pt x="0" y="0"/>
                    <a:pt x="0" y="0"/>
                  </a:cubicBezTo>
                  <a:cubicBezTo>
                    <a:pt x="0" y="83"/>
                    <a:pt x="0" y="83"/>
                    <a:pt x="0" y="83"/>
                  </a:cubicBezTo>
                  <a:cubicBezTo>
                    <a:pt x="77" y="83"/>
                    <a:pt x="77" y="83"/>
                    <a:pt x="77" y="83"/>
                  </a:cubicBezTo>
                  <a:cubicBezTo>
                    <a:pt x="62" y="65"/>
                    <a:pt x="47" y="47"/>
                    <a:pt x="3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 name="Rectangle 44"/>
            <p:cNvSpPr>
              <a:spLocks noChangeArrowheads="1"/>
            </p:cNvSpPr>
            <p:nvPr/>
          </p:nvSpPr>
          <p:spPr bwMode="auto">
            <a:xfrm>
              <a:off x="7729538" y="187325"/>
              <a:ext cx="479425" cy="479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 name="Rectangle 45"/>
            <p:cNvSpPr>
              <a:spLocks noChangeArrowheads="1"/>
            </p:cNvSpPr>
            <p:nvPr/>
          </p:nvSpPr>
          <p:spPr bwMode="auto">
            <a:xfrm>
              <a:off x="7369175" y="187325"/>
              <a:ext cx="241300" cy="960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165" name="Gruppieren 164"/>
          <p:cNvGrpSpPr>
            <a:grpSpLocks noChangeAspect="1"/>
          </p:cNvGrpSpPr>
          <p:nvPr/>
        </p:nvGrpSpPr>
        <p:grpSpPr>
          <a:xfrm>
            <a:off x="5051144" y="3029349"/>
            <a:ext cx="252000" cy="252000"/>
            <a:chOff x="765175" y="-1244600"/>
            <a:chExt cx="7680326" cy="7680326"/>
          </a:xfrm>
          <a:solidFill>
            <a:schemeClr val="accent3"/>
          </a:solidFill>
        </p:grpSpPr>
        <p:sp>
          <p:nvSpPr>
            <p:cNvPr id="166" name="Freeform 6"/>
            <p:cNvSpPr>
              <a:spLocks noEditPoints="1"/>
            </p:cNvSpPr>
            <p:nvPr/>
          </p:nvSpPr>
          <p:spPr bwMode="auto">
            <a:xfrm>
              <a:off x="4395788" y="1936750"/>
              <a:ext cx="4049713" cy="4498975"/>
            </a:xfrm>
            <a:custGeom>
              <a:avLst/>
              <a:gdLst>
                <a:gd name="T0" fmla="*/ 1700 w 2551"/>
                <a:gd name="T1" fmla="*/ 0 h 2834"/>
                <a:gd name="T2" fmla="*/ 850 w 2551"/>
                <a:gd name="T3" fmla="*/ 566 h 2834"/>
                <a:gd name="T4" fmla="*/ 850 w 2551"/>
                <a:gd name="T5" fmla="*/ 0 h 2834"/>
                <a:gd name="T6" fmla="*/ 0 w 2551"/>
                <a:gd name="T7" fmla="*/ 566 h 2834"/>
                <a:gd name="T8" fmla="*/ 0 w 2551"/>
                <a:gd name="T9" fmla="*/ 2834 h 2834"/>
                <a:gd name="T10" fmla="*/ 2551 w 2551"/>
                <a:gd name="T11" fmla="*/ 2834 h 2834"/>
                <a:gd name="T12" fmla="*/ 2551 w 2551"/>
                <a:gd name="T13" fmla="*/ 0 h 2834"/>
                <a:gd name="T14" fmla="*/ 1700 w 2551"/>
                <a:gd name="T15" fmla="*/ 566 h 2834"/>
                <a:gd name="T16" fmla="*/ 1700 w 2551"/>
                <a:gd name="T17" fmla="*/ 0 h 2834"/>
                <a:gd name="T18" fmla="*/ 1133 w 2551"/>
                <a:gd name="T19" fmla="*/ 2267 h 2834"/>
                <a:gd name="T20" fmla="*/ 425 w 2551"/>
                <a:gd name="T21" fmla="*/ 2267 h 2834"/>
                <a:gd name="T22" fmla="*/ 425 w 2551"/>
                <a:gd name="T23" fmla="*/ 1984 h 2834"/>
                <a:gd name="T24" fmla="*/ 1133 w 2551"/>
                <a:gd name="T25" fmla="*/ 1984 h 2834"/>
                <a:gd name="T26" fmla="*/ 1133 w 2551"/>
                <a:gd name="T27" fmla="*/ 2267 h 2834"/>
                <a:gd name="T28" fmla="*/ 1133 w 2551"/>
                <a:gd name="T29" fmla="*/ 1700 h 2834"/>
                <a:gd name="T30" fmla="*/ 425 w 2551"/>
                <a:gd name="T31" fmla="*/ 1700 h 2834"/>
                <a:gd name="T32" fmla="*/ 425 w 2551"/>
                <a:gd name="T33" fmla="*/ 1417 h 2834"/>
                <a:gd name="T34" fmla="*/ 1133 w 2551"/>
                <a:gd name="T35" fmla="*/ 1417 h 2834"/>
                <a:gd name="T36" fmla="*/ 1133 w 2551"/>
                <a:gd name="T37" fmla="*/ 1700 h 2834"/>
                <a:gd name="T38" fmla="*/ 2125 w 2551"/>
                <a:gd name="T39" fmla="*/ 2267 h 2834"/>
                <a:gd name="T40" fmla="*/ 1417 w 2551"/>
                <a:gd name="T41" fmla="*/ 2267 h 2834"/>
                <a:gd name="T42" fmla="*/ 1417 w 2551"/>
                <a:gd name="T43" fmla="*/ 1984 h 2834"/>
                <a:gd name="T44" fmla="*/ 2125 w 2551"/>
                <a:gd name="T45" fmla="*/ 1984 h 2834"/>
                <a:gd name="T46" fmla="*/ 2125 w 2551"/>
                <a:gd name="T47" fmla="*/ 2267 h 2834"/>
                <a:gd name="T48" fmla="*/ 2125 w 2551"/>
                <a:gd name="T49" fmla="*/ 1417 h 2834"/>
                <a:gd name="T50" fmla="*/ 2125 w 2551"/>
                <a:gd name="T51" fmla="*/ 1700 h 2834"/>
                <a:gd name="T52" fmla="*/ 1417 w 2551"/>
                <a:gd name="T53" fmla="*/ 1700 h 2834"/>
                <a:gd name="T54" fmla="*/ 1417 w 2551"/>
                <a:gd name="T55" fmla="*/ 1417 h 2834"/>
                <a:gd name="T56" fmla="*/ 2125 w 2551"/>
                <a:gd name="T57" fmla="*/ 1417 h 2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51" h="2834">
                  <a:moveTo>
                    <a:pt x="1700" y="0"/>
                  </a:moveTo>
                  <a:lnTo>
                    <a:pt x="850" y="566"/>
                  </a:lnTo>
                  <a:lnTo>
                    <a:pt x="850" y="0"/>
                  </a:lnTo>
                  <a:lnTo>
                    <a:pt x="0" y="566"/>
                  </a:lnTo>
                  <a:lnTo>
                    <a:pt x="0" y="2834"/>
                  </a:lnTo>
                  <a:lnTo>
                    <a:pt x="2551" y="2834"/>
                  </a:lnTo>
                  <a:lnTo>
                    <a:pt x="2551" y="0"/>
                  </a:lnTo>
                  <a:lnTo>
                    <a:pt x="1700" y="566"/>
                  </a:lnTo>
                  <a:lnTo>
                    <a:pt x="1700" y="0"/>
                  </a:lnTo>
                  <a:close/>
                  <a:moveTo>
                    <a:pt x="1133" y="2267"/>
                  </a:moveTo>
                  <a:lnTo>
                    <a:pt x="425" y="2267"/>
                  </a:lnTo>
                  <a:lnTo>
                    <a:pt x="425" y="1984"/>
                  </a:lnTo>
                  <a:lnTo>
                    <a:pt x="1133" y="1984"/>
                  </a:lnTo>
                  <a:lnTo>
                    <a:pt x="1133" y="2267"/>
                  </a:lnTo>
                  <a:close/>
                  <a:moveTo>
                    <a:pt x="1133" y="1700"/>
                  </a:moveTo>
                  <a:lnTo>
                    <a:pt x="425" y="1700"/>
                  </a:lnTo>
                  <a:lnTo>
                    <a:pt x="425" y="1417"/>
                  </a:lnTo>
                  <a:lnTo>
                    <a:pt x="1133" y="1417"/>
                  </a:lnTo>
                  <a:lnTo>
                    <a:pt x="1133" y="1700"/>
                  </a:lnTo>
                  <a:close/>
                  <a:moveTo>
                    <a:pt x="2125" y="2267"/>
                  </a:moveTo>
                  <a:lnTo>
                    <a:pt x="1417" y="2267"/>
                  </a:lnTo>
                  <a:lnTo>
                    <a:pt x="1417" y="1984"/>
                  </a:lnTo>
                  <a:lnTo>
                    <a:pt x="2125" y="1984"/>
                  </a:lnTo>
                  <a:lnTo>
                    <a:pt x="2125" y="2267"/>
                  </a:lnTo>
                  <a:close/>
                  <a:moveTo>
                    <a:pt x="2125" y="1417"/>
                  </a:moveTo>
                  <a:lnTo>
                    <a:pt x="2125" y="1700"/>
                  </a:lnTo>
                  <a:lnTo>
                    <a:pt x="1417" y="1700"/>
                  </a:lnTo>
                  <a:lnTo>
                    <a:pt x="1417" y="1417"/>
                  </a:lnTo>
                  <a:lnTo>
                    <a:pt x="2125" y="14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7" name="Rectangle 7"/>
            <p:cNvSpPr>
              <a:spLocks noChangeArrowheads="1"/>
            </p:cNvSpPr>
            <p:nvPr/>
          </p:nvSpPr>
          <p:spPr bwMode="auto">
            <a:xfrm>
              <a:off x="1905000" y="5535613"/>
              <a:ext cx="900113" cy="900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8" name="Freeform 8"/>
            <p:cNvSpPr>
              <a:spLocks/>
            </p:cNvSpPr>
            <p:nvPr/>
          </p:nvSpPr>
          <p:spPr bwMode="auto">
            <a:xfrm>
              <a:off x="1855788" y="1006475"/>
              <a:ext cx="1447800" cy="930275"/>
            </a:xfrm>
            <a:custGeom>
              <a:avLst/>
              <a:gdLst>
                <a:gd name="T0" fmla="*/ 0 w 912"/>
                <a:gd name="T1" fmla="*/ 586 h 586"/>
                <a:gd name="T2" fmla="*/ 912 w 912"/>
                <a:gd name="T3" fmla="*/ 586 h 586"/>
                <a:gd name="T4" fmla="*/ 872 w 912"/>
                <a:gd name="T5" fmla="*/ 0 h 586"/>
                <a:gd name="T6" fmla="*/ 41 w 912"/>
                <a:gd name="T7" fmla="*/ 0 h 586"/>
                <a:gd name="T8" fmla="*/ 0 w 912"/>
                <a:gd name="T9" fmla="*/ 586 h 586"/>
              </a:gdLst>
              <a:ahLst/>
              <a:cxnLst>
                <a:cxn ang="0">
                  <a:pos x="T0" y="T1"/>
                </a:cxn>
                <a:cxn ang="0">
                  <a:pos x="T2" y="T3"/>
                </a:cxn>
                <a:cxn ang="0">
                  <a:pos x="T4" y="T5"/>
                </a:cxn>
                <a:cxn ang="0">
                  <a:pos x="T6" y="T7"/>
                </a:cxn>
                <a:cxn ang="0">
                  <a:pos x="T8" y="T9"/>
                </a:cxn>
              </a:cxnLst>
              <a:rect l="0" t="0" r="r" b="b"/>
              <a:pathLst>
                <a:path w="912" h="586">
                  <a:moveTo>
                    <a:pt x="0" y="586"/>
                  </a:moveTo>
                  <a:lnTo>
                    <a:pt x="912" y="586"/>
                  </a:lnTo>
                  <a:lnTo>
                    <a:pt x="872" y="0"/>
                  </a:lnTo>
                  <a:lnTo>
                    <a:pt x="41" y="0"/>
                  </a:lnTo>
                  <a:lnTo>
                    <a:pt x="0" y="5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9" name="Freeform 9"/>
            <p:cNvSpPr>
              <a:spLocks/>
            </p:cNvSpPr>
            <p:nvPr/>
          </p:nvSpPr>
          <p:spPr bwMode="auto">
            <a:xfrm>
              <a:off x="1728788" y="2386013"/>
              <a:ext cx="1701800" cy="1349375"/>
            </a:xfrm>
            <a:custGeom>
              <a:avLst/>
              <a:gdLst>
                <a:gd name="T0" fmla="*/ 0 w 1072"/>
                <a:gd name="T1" fmla="*/ 850 h 850"/>
                <a:gd name="T2" fmla="*/ 1072 w 1072"/>
                <a:gd name="T3" fmla="*/ 850 h 850"/>
                <a:gd name="T4" fmla="*/ 1013 w 1072"/>
                <a:gd name="T5" fmla="*/ 0 h 850"/>
                <a:gd name="T6" fmla="*/ 59 w 1072"/>
                <a:gd name="T7" fmla="*/ 0 h 850"/>
                <a:gd name="T8" fmla="*/ 0 w 1072"/>
                <a:gd name="T9" fmla="*/ 850 h 850"/>
              </a:gdLst>
              <a:ahLst/>
              <a:cxnLst>
                <a:cxn ang="0">
                  <a:pos x="T0" y="T1"/>
                </a:cxn>
                <a:cxn ang="0">
                  <a:pos x="T2" y="T3"/>
                </a:cxn>
                <a:cxn ang="0">
                  <a:pos x="T4" y="T5"/>
                </a:cxn>
                <a:cxn ang="0">
                  <a:pos x="T6" y="T7"/>
                </a:cxn>
                <a:cxn ang="0">
                  <a:pos x="T8" y="T9"/>
                </a:cxn>
              </a:cxnLst>
              <a:rect l="0" t="0" r="r" b="b"/>
              <a:pathLst>
                <a:path w="1072" h="850">
                  <a:moveTo>
                    <a:pt x="0" y="850"/>
                  </a:moveTo>
                  <a:lnTo>
                    <a:pt x="1072" y="850"/>
                  </a:lnTo>
                  <a:lnTo>
                    <a:pt x="1013" y="0"/>
                  </a:lnTo>
                  <a:lnTo>
                    <a:pt x="59" y="0"/>
                  </a:lnTo>
                  <a:lnTo>
                    <a:pt x="0" y="8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0" name="Freeform 10"/>
            <p:cNvSpPr>
              <a:spLocks/>
            </p:cNvSpPr>
            <p:nvPr/>
          </p:nvSpPr>
          <p:spPr bwMode="auto">
            <a:xfrm>
              <a:off x="2355850" y="-1244600"/>
              <a:ext cx="2924175" cy="1800225"/>
            </a:xfrm>
            <a:custGeom>
              <a:avLst/>
              <a:gdLst>
                <a:gd name="T0" fmla="*/ 360 w 780"/>
                <a:gd name="T1" fmla="*/ 240 h 480"/>
                <a:gd name="T2" fmla="*/ 240 w 780"/>
                <a:gd name="T3" fmla="*/ 240 h 480"/>
                <a:gd name="T4" fmla="*/ 0 w 780"/>
                <a:gd name="T5" fmla="*/ 480 h 480"/>
                <a:gd name="T6" fmla="*/ 120 w 780"/>
                <a:gd name="T7" fmla="*/ 480 h 480"/>
                <a:gd name="T8" fmla="*/ 240 w 780"/>
                <a:gd name="T9" fmla="*/ 360 h 480"/>
                <a:gd name="T10" fmla="*/ 600 w 780"/>
                <a:gd name="T11" fmla="*/ 360 h 480"/>
                <a:gd name="T12" fmla="*/ 780 w 780"/>
                <a:gd name="T13" fmla="*/ 180 h 480"/>
                <a:gd name="T14" fmla="*/ 600 w 780"/>
                <a:gd name="T15" fmla="*/ 0 h 480"/>
                <a:gd name="T16" fmla="*/ 300 w 780"/>
                <a:gd name="T17" fmla="*/ 0 h 480"/>
                <a:gd name="T18" fmla="*/ 300 w 780"/>
                <a:gd name="T19" fmla="*/ 120 h 480"/>
                <a:gd name="T20" fmla="*/ 360 w 780"/>
                <a:gd name="T21" fmla="*/ 120 h 480"/>
                <a:gd name="T22" fmla="*/ 420 w 780"/>
                <a:gd name="T23" fmla="*/ 180 h 480"/>
                <a:gd name="T24" fmla="*/ 360 w 780"/>
                <a:gd name="T25"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0" h="480">
                  <a:moveTo>
                    <a:pt x="360" y="240"/>
                  </a:moveTo>
                  <a:cubicBezTo>
                    <a:pt x="240" y="240"/>
                    <a:pt x="240" y="240"/>
                    <a:pt x="240" y="240"/>
                  </a:cubicBezTo>
                  <a:cubicBezTo>
                    <a:pt x="108" y="240"/>
                    <a:pt x="0" y="348"/>
                    <a:pt x="0" y="480"/>
                  </a:cubicBezTo>
                  <a:cubicBezTo>
                    <a:pt x="120" y="480"/>
                    <a:pt x="120" y="480"/>
                    <a:pt x="120" y="480"/>
                  </a:cubicBezTo>
                  <a:cubicBezTo>
                    <a:pt x="120" y="414"/>
                    <a:pt x="174" y="360"/>
                    <a:pt x="240" y="360"/>
                  </a:cubicBezTo>
                  <a:cubicBezTo>
                    <a:pt x="258" y="360"/>
                    <a:pt x="617" y="360"/>
                    <a:pt x="600" y="360"/>
                  </a:cubicBezTo>
                  <a:cubicBezTo>
                    <a:pt x="699" y="360"/>
                    <a:pt x="780" y="279"/>
                    <a:pt x="780" y="180"/>
                  </a:cubicBezTo>
                  <a:cubicBezTo>
                    <a:pt x="780" y="81"/>
                    <a:pt x="699" y="0"/>
                    <a:pt x="600" y="0"/>
                  </a:cubicBezTo>
                  <a:cubicBezTo>
                    <a:pt x="582" y="0"/>
                    <a:pt x="283" y="0"/>
                    <a:pt x="300" y="0"/>
                  </a:cubicBezTo>
                  <a:cubicBezTo>
                    <a:pt x="300" y="120"/>
                    <a:pt x="300" y="120"/>
                    <a:pt x="300" y="120"/>
                  </a:cubicBezTo>
                  <a:cubicBezTo>
                    <a:pt x="360" y="120"/>
                    <a:pt x="360" y="120"/>
                    <a:pt x="360" y="120"/>
                  </a:cubicBezTo>
                  <a:cubicBezTo>
                    <a:pt x="393" y="120"/>
                    <a:pt x="420" y="147"/>
                    <a:pt x="420" y="180"/>
                  </a:cubicBezTo>
                  <a:cubicBezTo>
                    <a:pt x="420" y="213"/>
                    <a:pt x="393" y="240"/>
                    <a:pt x="360"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1" name="Freeform 11"/>
            <p:cNvSpPr>
              <a:spLocks/>
            </p:cNvSpPr>
            <p:nvPr/>
          </p:nvSpPr>
          <p:spPr bwMode="auto">
            <a:xfrm>
              <a:off x="765175" y="4186238"/>
              <a:ext cx="3179763" cy="2249488"/>
            </a:xfrm>
            <a:custGeom>
              <a:avLst/>
              <a:gdLst>
                <a:gd name="T0" fmla="*/ 435 w 2003"/>
                <a:gd name="T1" fmla="*/ 567 h 1417"/>
                <a:gd name="T2" fmla="*/ 1568 w 2003"/>
                <a:gd name="T3" fmla="*/ 567 h 1417"/>
                <a:gd name="T4" fmla="*/ 1568 w 2003"/>
                <a:gd name="T5" fmla="*/ 1417 h 1417"/>
                <a:gd name="T6" fmla="*/ 2003 w 2003"/>
                <a:gd name="T7" fmla="*/ 1417 h 1417"/>
                <a:gd name="T8" fmla="*/ 2003 w 2003"/>
                <a:gd name="T9" fmla="*/ 0 h 1417"/>
                <a:gd name="T10" fmla="*/ 0 w 2003"/>
                <a:gd name="T11" fmla="*/ 0 h 1417"/>
                <a:gd name="T12" fmla="*/ 0 w 2003"/>
                <a:gd name="T13" fmla="*/ 1417 h 1417"/>
                <a:gd name="T14" fmla="*/ 435 w 2003"/>
                <a:gd name="T15" fmla="*/ 1417 h 1417"/>
                <a:gd name="T16" fmla="*/ 435 w 2003"/>
                <a:gd name="T17" fmla="*/ 567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3" h="1417">
                  <a:moveTo>
                    <a:pt x="435" y="567"/>
                  </a:moveTo>
                  <a:lnTo>
                    <a:pt x="1568" y="567"/>
                  </a:lnTo>
                  <a:lnTo>
                    <a:pt x="1568" y="1417"/>
                  </a:lnTo>
                  <a:lnTo>
                    <a:pt x="2003" y="1417"/>
                  </a:lnTo>
                  <a:lnTo>
                    <a:pt x="2003" y="0"/>
                  </a:lnTo>
                  <a:lnTo>
                    <a:pt x="0" y="0"/>
                  </a:lnTo>
                  <a:lnTo>
                    <a:pt x="0" y="1417"/>
                  </a:lnTo>
                  <a:lnTo>
                    <a:pt x="435" y="1417"/>
                  </a:lnTo>
                  <a:lnTo>
                    <a:pt x="435" y="5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7" name="Titel 6"/>
          <p:cNvSpPr>
            <a:spLocks noGrp="1"/>
          </p:cNvSpPr>
          <p:nvPr>
            <p:ph type="title"/>
          </p:nvPr>
        </p:nvSpPr>
        <p:spPr>
          <a:xfrm>
            <a:off x="431257" y="864639"/>
            <a:ext cx="8352382" cy="647628"/>
          </a:xfrm>
        </p:spPr>
        <p:txBody>
          <a:bodyPr/>
          <a:lstStyle/>
          <a:p>
            <a:r>
              <a:rPr lang="de-DE" sz="2000" dirty="0"/>
              <a:t>Die Verantwortung für Versorgungssicherheit und Bezahlbarkeit wird klar beim Staat bzw. der Politik gesehen – weitere Zunahme bei EVUs </a:t>
            </a:r>
            <a:r>
              <a:rPr lang="de-DE" sz="2000" dirty="0" err="1"/>
              <a:t>ggü</a:t>
            </a:r>
            <a:r>
              <a:rPr lang="de-DE" sz="2000" dirty="0"/>
              <a:t>. Vorwelle</a:t>
            </a:r>
          </a:p>
        </p:txBody>
      </p:sp>
      <p:sp>
        <p:nvSpPr>
          <p:cNvPr id="2" name="Abgerundetes Rechteck 1">
            <a:extLst>
              <a:ext uri="{FF2B5EF4-FFF2-40B4-BE49-F238E27FC236}">
                <a16:creationId xmlns:a16="http://schemas.microsoft.com/office/drawing/2014/main" id="{B02267DB-FC0B-5EDD-A4B8-3425EF1F2F6C}"/>
              </a:ext>
            </a:extLst>
          </p:cNvPr>
          <p:cNvSpPr/>
          <p:nvPr/>
        </p:nvSpPr>
        <p:spPr>
          <a:xfrm>
            <a:off x="2037784" y="3083008"/>
            <a:ext cx="915202" cy="504000"/>
          </a:xfrm>
          <a:prstGeom prst="roundRect">
            <a:avLst/>
          </a:prstGeom>
          <a:solidFill>
            <a:schemeClr val="accent3">
              <a:alpha val="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n-GB" sz="1800" dirty="0" err="1">
              <a:solidFill>
                <a:schemeClr val="bg1"/>
              </a:solidFill>
            </a:endParaRPr>
          </a:p>
        </p:txBody>
      </p:sp>
      <p:sp>
        <p:nvSpPr>
          <p:cNvPr id="3" name="Abgerundetes Rechteck 2">
            <a:extLst>
              <a:ext uri="{FF2B5EF4-FFF2-40B4-BE49-F238E27FC236}">
                <a16:creationId xmlns:a16="http://schemas.microsoft.com/office/drawing/2014/main" id="{70A60CAB-C6F5-934E-1F45-F12E4D88D9A0}"/>
              </a:ext>
            </a:extLst>
          </p:cNvPr>
          <p:cNvSpPr/>
          <p:nvPr/>
        </p:nvSpPr>
        <p:spPr>
          <a:xfrm>
            <a:off x="6440148" y="3083008"/>
            <a:ext cx="915202" cy="504000"/>
          </a:xfrm>
          <a:prstGeom prst="roundRect">
            <a:avLst/>
          </a:prstGeom>
          <a:solidFill>
            <a:schemeClr val="accent3">
              <a:alpha val="5000"/>
            </a:scheme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endParaRPr lang="en-GB" sz="1800" dirty="0" err="1">
              <a:solidFill>
                <a:schemeClr val="bg1"/>
              </a:solidFill>
            </a:endParaRPr>
          </a:p>
        </p:txBody>
      </p:sp>
      <p:graphicFrame>
        <p:nvGraphicFramePr>
          <p:cNvPr id="162" name="Objekt 6"/>
          <p:cNvGraphicFramePr>
            <a:graphicFrameLocks/>
          </p:cNvGraphicFramePr>
          <p:nvPr/>
        </p:nvGraphicFramePr>
        <p:xfrm>
          <a:off x="4823639" y="2213907"/>
          <a:ext cx="6624000" cy="27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77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6C6E76-B571-4C34-98FB-1D7FF659AD6C}"/>
              </a:ext>
            </a:extLst>
          </p:cNvPr>
          <p:cNvSpPr>
            <a:spLocks noGrp="1"/>
          </p:cNvSpPr>
          <p:nvPr>
            <p:ph type="title"/>
          </p:nvPr>
        </p:nvSpPr>
        <p:spPr>
          <a:xfrm>
            <a:off x="431257" y="864639"/>
            <a:ext cx="8352382" cy="647628"/>
          </a:xfrm>
        </p:spPr>
        <p:txBody>
          <a:bodyPr/>
          <a:lstStyle/>
          <a:p>
            <a:r>
              <a:rPr lang="de-DE" dirty="0"/>
              <a:t>Kernaussagen 5. Welle: Wahrnehmung Marktsituation</a:t>
            </a:r>
          </a:p>
        </p:txBody>
      </p:sp>
      <p:sp>
        <p:nvSpPr>
          <p:cNvPr id="3" name="Inhaltsplatzhalter 2">
            <a:extLst>
              <a:ext uri="{FF2B5EF4-FFF2-40B4-BE49-F238E27FC236}">
                <a16:creationId xmlns:a16="http://schemas.microsoft.com/office/drawing/2014/main" id="{16960274-B848-4412-AAF4-6E00789D45D5}"/>
              </a:ext>
            </a:extLst>
          </p:cNvPr>
          <p:cNvSpPr>
            <a:spLocks noGrp="1"/>
          </p:cNvSpPr>
          <p:nvPr>
            <p:ph idx="1"/>
          </p:nvPr>
        </p:nvSpPr>
        <p:spPr>
          <a:xfrm>
            <a:off x="431255" y="1419740"/>
            <a:ext cx="8784183" cy="3168426"/>
          </a:xfrm>
        </p:spPr>
        <p:txBody>
          <a:bodyPr/>
          <a:lstStyle/>
          <a:p>
            <a:r>
              <a:rPr lang="de-DE" dirty="0"/>
              <a:t>Neben den Ängsten rund um die Bezahlbarkeit mischt sich vermehrt auch das Thema „Wut“ mit Blick auf die aktuellen Entscheidungen rund um das Thema Heizung / GEG</a:t>
            </a:r>
          </a:p>
          <a:p>
            <a:r>
              <a:rPr lang="de-DE" dirty="0"/>
              <a:t>Das Involvement zum Thema Energie hat – nicht zuletzt aus o. g. Grund – wieder zugenommen</a:t>
            </a:r>
          </a:p>
          <a:p>
            <a:r>
              <a:rPr lang="de-DE" dirty="0"/>
              <a:t>Die Sorgen rund um das Thema Energie haben weiter abgenommen;</a:t>
            </a:r>
            <a:br>
              <a:rPr lang="de-DE" dirty="0"/>
            </a:br>
            <a:r>
              <a:rPr lang="de-DE" dirty="0"/>
              <a:t>d. h. aber immer noch mehr als die Hälfte (59%) macht sich Sorgen</a:t>
            </a:r>
          </a:p>
          <a:p>
            <a:r>
              <a:rPr lang="de-DE" sz="2000" dirty="0"/>
              <a:t>Die Verantwortung für Versorgungssicherheit und Bezahlbarkeit von Energie wird immer noch klar dem Staat und der Politik zugeschrieben, allerdings werden die Energieversorger weiter stärker in die Verantwortung genommen als in den Vorwellen.</a:t>
            </a:r>
            <a:r>
              <a:rPr lang="de-DE" dirty="0"/>
              <a:t> </a:t>
            </a:r>
            <a:r>
              <a:rPr lang="de-DE" sz="2000" dirty="0"/>
              <a:t>Das Vertrauen sowohl in Staat / Politik als auch Energieversorger in puncto Bezahlbarkeit und Versorgungssicherheit steigt wieder.</a:t>
            </a:r>
            <a:endParaRPr lang="de-DE" dirty="0"/>
          </a:p>
          <a:p>
            <a:endParaRPr lang="de-DE" dirty="0"/>
          </a:p>
        </p:txBody>
      </p:sp>
      <p:sp>
        <p:nvSpPr>
          <p:cNvPr id="6" name="Foliennummernplatzhalter 5">
            <a:extLst>
              <a:ext uri="{FF2B5EF4-FFF2-40B4-BE49-F238E27FC236}">
                <a16:creationId xmlns:a16="http://schemas.microsoft.com/office/drawing/2014/main" id="{80855C25-C5CA-460E-9546-C274D69567DA}"/>
              </a:ext>
            </a:extLst>
          </p:cNvPr>
          <p:cNvSpPr>
            <a:spLocks noGrp="1"/>
          </p:cNvSpPr>
          <p:nvPr>
            <p:ph type="sldNum" sz="quarter" idx="12"/>
          </p:nvPr>
        </p:nvSpPr>
        <p:spPr>
          <a:xfrm>
            <a:off x="1223367" y="288147"/>
            <a:ext cx="216000" cy="144000"/>
          </a:xfrm>
          <a:prstGeom prst="rect">
            <a:avLst/>
          </a:prstGeom>
        </p:spPr>
        <p:txBody>
          <a:bodyPr vert="horz" wrap="none" lIns="36000" tIns="0" rIns="0" bIns="0" rtlCol="0" anchor="ctr"/>
          <a:lstStyle>
            <a:defPPr>
              <a:defRPr lang="de-DE"/>
            </a:defPPr>
            <a:lvl1pPr marL="0" algn="l" defTabSz="691195" rtl="0" eaLnBrk="1" latinLnBrk="0" hangingPunct="1">
              <a:defRPr sz="800" kern="1200">
                <a:solidFill>
                  <a:schemeClr val="accent3"/>
                </a:solidFill>
                <a:latin typeface="+mn-lt"/>
                <a:ea typeface="+mn-ea"/>
                <a:cs typeface="+mn-cs"/>
              </a:defRPr>
            </a:lvl1pPr>
            <a:lvl2pPr marL="345597" algn="l" defTabSz="691195" rtl="0" eaLnBrk="1" latinLnBrk="0" hangingPunct="1">
              <a:defRPr sz="1361" kern="1200">
                <a:solidFill>
                  <a:schemeClr val="tx1"/>
                </a:solidFill>
                <a:latin typeface="+mn-lt"/>
                <a:ea typeface="+mn-ea"/>
                <a:cs typeface="+mn-cs"/>
              </a:defRPr>
            </a:lvl2pPr>
            <a:lvl3pPr marL="691195" algn="l" defTabSz="691195" rtl="0" eaLnBrk="1" latinLnBrk="0" hangingPunct="1">
              <a:defRPr sz="1361" kern="1200">
                <a:solidFill>
                  <a:schemeClr val="tx1"/>
                </a:solidFill>
                <a:latin typeface="+mn-lt"/>
                <a:ea typeface="+mn-ea"/>
                <a:cs typeface="+mn-cs"/>
              </a:defRPr>
            </a:lvl3pPr>
            <a:lvl4pPr marL="1036792" algn="l" defTabSz="691195" rtl="0" eaLnBrk="1" latinLnBrk="0" hangingPunct="1">
              <a:defRPr sz="1361" kern="1200">
                <a:solidFill>
                  <a:schemeClr val="tx1"/>
                </a:solidFill>
                <a:latin typeface="+mn-lt"/>
                <a:ea typeface="+mn-ea"/>
                <a:cs typeface="+mn-cs"/>
              </a:defRPr>
            </a:lvl4pPr>
            <a:lvl5pPr marL="1382390" algn="l" defTabSz="691195" rtl="0" eaLnBrk="1" latinLnBrk="0" hangingPunct="1">
              <a:defRPr sz="1361" kern="1200">
                <a:solidFill>
                  <a:schemeClr val="tx1"/>
                </a:solidFill>
                <a:latin typeface="+mn-lt"/>
                <a:ea typeface="+mn-ea"/>
                <a:cs typeface="+mn-cs"/>
              </a:defRPr>
            </a:lvl5pPr>
            <a:lvl6pPr marL="1727987" algn="l" defTabSz="691195" rtl="0" eaLnBrk="1" latinLnBrk="0" hangingPunct="1">
              <a:defRPr sz="1361" kern="1200">
                <a:solidFill>
                  <a:schemeClr val="tx1"/>
                </a:solidFill>
                <a:latin typeface="+mn-lt"/>
                <a:ea typeface="+mn-ea"/>
                <a:cs typeface="+mn-cs"/>
              </a:defRPr>
            </a:lvl6pPr>
            <a:lvl7pPr marL="2073585" algn="l" defTabSz="691195" rtl="0" eaLnBrk="1" latinLnBrk="0" hangingPunct="1">
              <a:defRPr sz="1361" kern="1200">
                <a:solidFill>
                  <a:schemeClr val="tx1"/>
                </a:solidFill>
                <a:latin typeface="+mn-lt"/>
                <a:ea typeface="+mn-ea"/>
                <a:cs typeface="+mn-cs"/>
              </a:defRPr>
            </a:lvl7pPr>
            <a:lvl8pPr marL="2419182" algn="l" defTabSz="691195" rtl="0" eaLnBrk="1" latinLnBrk="0" hangingPunct="1">
              <a:defRPr sz="1361" kern="1200">
                <a:solidFill>
                  <a:schemeClr val="tx1"/>
                </a:solidFill>
                <a:latin typeface="+mn-lt"/>
                <a:ea typeface="+mn-ea"/>
                <a:cs typeface="+mn-cs"/>
              </a:defRPr>
            </a:lvl8pPr>
            <a:lvl9pPr marL="2764780" algn="l" defTabSz="691195" rtl="0" eaLnBrk="1" latinLnBrk="0" hangingPunct="1">
              <a:defRPr sz="1361" kern="1200">
                <a:solidFill>
                  <a:schemeClr val="tx1"/>
                </a:solidFill>
                <a:latin typeface="+mn-lt"/>
                <a:ea typeface="+mn-ea"/>
                <a:cs typeface="+mn-cs"/>
              </a:defRPr>
            </a:lvl9pPr>
          </a:lstStyle>
          <a:p>
            <a:fld id="{915ABBCB-2658-4656-B2C4-43A1F658563B}" type="slidenum">
              <a:rPr lang="de-DE" smtClean="0"/>
              <a:pPr/>
              <a:t>8</a:t>
            </a:fld>
            <a:endParaRPr lang="de-DE"/>
          </a:p>
        </p:txBody>
      </p:sp>
    </p:spTree>
    <p:extLst>
      <p:ext uri="{BB962C8B-B14F-4D97-AF65-F5344CB8AC3E}">
        <p14:creationId xmlns:p14="http://schemas.microsoft.com/office/powerpoint/2010/main" val="2359605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6" y="865188"/>
            <a:ext cx="6157913"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platzhalter 4"/>
          <p:cNvSpPr>
            <a:spLocks noGrp="1"/>
          </p:cNvSpPr>
          <p:nvPr>
            <p:ph type="body" sz="quarter" idx="13"/>
          </p:nvPr>
        </p:nvSpPr>
        <p:spPr>
          <a:xfrm>
            <a:off x="431800" y="863600"/>
            <a:ext cx="3132000" cy="4105275"/>
          </a:xfrm>
        </p:spPr>
        <p:txBody>
          <a:bodyPr/>
          <a:lstStyle/>
          <a:p>
            <a:endParaRPr lang="de-DE" sz="3200" dirty="0"/>
          </a:p>
          <a:p>
            <a:r>
              <a:rPr lang="de-DE" sz="3200" dirty="0"/>
              <a:t>Strom</a:t>
            </a:r>
          </a:p>
        </p:txBody>
      </p:sp>
    </p:spTree>
    <p:extLst>
      <p:ext uri="{BB962C8B-B14F-4D97-AF65-F5344CB8AC3E}">
        <p14:creationId xmlns:p14="http://schemas.microsoft.com/office/powerpoint/2010/main" val="1538567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PT-Vorlage_BDEW_14-12-2020">
  <a:themeElements>
    <a:clrScheme name="BDEW">
      <a:dk1>
        <a:srgbClr val="000000"/>
      </a:dk1>
      <a:lt1>
        <a:srgbClr val="FFFFFF"/>
      </a:lt1>
      <a:dk2>
        <a:srgbClr val="000000"/>
      </a:dk2>
      <a:lt2>
        <a:srgbClr val="C20000"/>
      </a:lt2>
      <a:accent1>
        <a:srgbClr val="C20000"/>
      </a:accent1>
      <a:accent2>
        <a:srgbClr val="0068AF"/>
      </a:accent2>
      <a:accent3>
        <a:srgbClr val="576874"/>
      </a:accent3>
      <a:accent4>
        <a:srgbClr val="46AA28"/>
      </a:accent4>
      <a:accent5>
        <a:srgbClr val="99C200"/>
      </a:accent5>
      <a:accent6>
        <a:srgbClr val="FEC800"/>
      </a:accent6>
      <a:hlink>
        <a:srgbClr val="003457"/>
      </a:hlink>
      <a:folHlink>
        <a:srgbClr val="8E0721"/>
      </a:folHlink>
    </a:clrScheme>
    <a:fontScheme name="BDEW">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
          <a:solidFill>
            <a:schemeClr val="tx1">
              <a:lumMod val="50000"/>
              <a:lumOff val="50000"/>
            </a:schemeClr>
          </a:solidFill>
        </a:ln>
      </a:spPr>
      <a:bodyPr rtlCol="0" anchor="ctr"/>
      <a:lstStyle>
        <a:defPPr algn="ctr">
          <a:spcAft>
            <a:spcPts val="1000"/>
          </a:spcAft>
          <a:defRPr sz="700" i="1" dirty="0" smtClean="0">
            <a:solidFill>
              <a:schemeClr val="tx1">
                <a:lumMod val="50000"/>
                <a:lumOff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marL="360000" indent="-360000" algn="l">
          <a:spcBef>
            <a:spcPts val="500"/>
          </a:spcBef>
          <a:spcAft>
            <a:spcPts val="500"/>
          </a:spcAft>
          <a:buClr>
            <a:schemeClr val="bg2"/>
          </a:buClr>
          <a:buFont typeface="Calibri" panose="020F0502020204030204" pitchFamily="34" charset="0"/>
          <a:buChar char="•"/>
          <a:defRPr sz="1800" dirty="0" err="1" smtClean="0"/>
        </a:defPPr>
      </a:lstStyle>
    </a:txDef>
  </a:objectDefaults>
  <a:extraClrSchemeLst/>
  <a:custClrLst>
    <a:custClr name="BDEW-Rot/Energie">
      <a:srgbClr val="C20000"/>
    </a:custClr>
    <a:custClr name="BDEW-Blau/Wasser">
      <a:srgbClr val="0068AF"/>
    </a:custClr>
    <a:custClr name="BDEW-Grau">
      <a:srgbClr val="576874"/>
    </a:custClr>
    <a:custClr name="Gas">
      <a:srgbClr val="46AA28"/>
    </a:custClr>
    <a:custClr name="Strom">
      <a:srgbClr val="FF7F24"/>
    </a:custClr>
    <a:custClr name="Erneuerbare">
      <a:srgbClr val="99C200"/>
    </a:custClr>
    <a:custClr name="Wind">
      <a:srgbClr val="00AFD8"/>
    </a:custClr>
    <a:custClr name="Navy Blue">
      <a:srgbClr val="27408B"/>
    </a:custClr>
    <a:custClr name="Cadet Blue">
      <a:srgbClr val="5F9EA0"/>
    </a:custClr>
    <a:custClr name="Red">
      <a:srgbClr val="FF0000"/>
    </a:custClr>
    <a:custClr name="E 80 %">
      <a:srgbClr val="C84730"/>
    </a:custClr>
    <a:custClr name="W 80 %">
      <a:srgbClr val="1E7EBA"/>
    </a:custClr>
    <a:custClr name="G 80 %">
      <a:srgbClr val="748592"/>
    </a:custClr>
    <a:custClr name="Gas 80 %">
      <a:srgbClr val="62B748"/>
    </a:custClr>
    <a:custClr name="Fernwärme">
      <a:srgbClr val="7B0B6D"/>
    </a:custClr>
    <a:custClr name="Wasserstoff">
      <a:srgbClr val="20B2AA"/>
    </a:custClr>
    <a:custClr name="Mineralöl">
      <a:srgbClr val="477390"/>
    </a:custClr>
    <a:custClr name="Royal Blue">
      <a:srgbClr val="4069E1"/>
    </a:custClr>
    <a:custClr name="Ocean Green">
      <a:srgbClr val="00C5CD"/>
    </a:custClr>
    <a:custClr name="Orange Red">
      <a:srgbClr val="FF4500"/>
    </a:custClr>
    <a:custClr name="E 60 %">
      <a:srgbClr val="D5775B"/>
    </a:custClr>
    <a:custClr name="W 60 %">
      <a:srgbClr val="6C99C9"/>
    </a:custClr>
    <a:custClr name="G 60 %">
      <a:srgbClr val="94A2AE"/>
    </a:custClr>
    <a:custClr name="Gas 60 %">
      <a:srgbClr val="90CC7E"/>
    </a:custClr>
    <a:custClr name="Abwasser">
      <a:srgbClr val="6C99C9"/>
    </a:custClr>
    <a:custClr name="Holz">
      <a:srgbClr val="CD853F"/>
    </a:custClr>
    <a:custClr name="Kernenergie">
      <a:srgbClr val="4B4D72"/>
    </a:custClr>
    <a:custClr name="Dodger Blue">
      <a:srgbClr val="1E90FF"/>
    </a:custClr>
    <a:custClr name="Medium Aquamarine">
      <a:srgbClr val="66CDAA"/>
    </a:custClr>
    <a:custClr name="Blue Violet">
      <a:srgbClr val="8A2BE2"/>
    </a:custClr>
    <a:custClr name="E 40 %">
      <a:srgbClr val="E2A58C"/>
    </a:custClr>
    <a:custClr name="W 40 %">
      <a:srgbClr val="A0B8DB"/>
    </a:custClr>
    <a:custClr name="G 40 %">
      <a:srgbClr val="B5C0C9"/>
    </a:custClr>
    <a:custClr name="Gas 40 %">
      <a:srgbClr val="B5DDA9"/>
    </a:custClr>
    <a:custClr name="PV">
      <a:srgbClr val="FEC800"/>
    </a:custClr>
    <a:custClr name="Braunkohle">
      <a:srgbClr val="8C3725"/>
    </a:custClr>
    <a:custClr name="Steinkohle">
      <a:srgbClr val="333333"/>
    </a:custClr>
    <a:custClr name="Sky Blue">
      <a:srgbClr val="6CA6CD"/>
    </a:custClr>
    <a:custClr name="Green">
      <a:srgbClr val="96DC32"/>
    </a:custClr>
    <a:custClr name="Fuchsia">
      <a:srgbClr val="FF00FF"/>
    </a:custClr>
    <a:custClr name="E 20 %">
      <a:srgbClr val="F1D1C1"/>
    </a:custClr>
    <a:custClr name="W 20 %">
      <a:srgbClr val="D0DAED"/>
    </a:custClr>
    <a:custClr name="G 20 %">
      <a:srgbClr val="D8DFE4"/>
    </a:custClr>
    <a:custClr name="Gas 20 %">
      <a:srgbClr val="DAEED4"/>
    </a:custClr>
    <a:custClr name="Biomasse">
      <a:srgbClr val="C4DA80"/>
    </a:custClr>
    <a:custClr name="Wind Offshore">
      <a:srgbClr val="84CFE7"/>
    </a:custClr>
    <a:custClr name="Stone Grey">
      <a:srgbClr val="9C9C9C"/>
    </a:custClr>
    <a:custClr name="Blue Green">
      <a:srgbClr val="B4CDCD"/>
    </a:custClr>
    <a:custClr name="Chartreuse">
      <a:srgbClr val="7FFF00"/>
    </a:custClr>
    <a:custClr name="Turquois">
      <a:srgbClr val="00F5FF"/>
    </a:custClr>
  </a:custClrLst>
  <a:extLst>
    <a:ext uri="{05A4C25C-085E-4340-85A3-A5531E510DB2}">
      <thm15:themeFamily xmlns:thm15="http://schemas.microsoft.com/office/thememl/2012/main" name="PPT-Vorlage_BDEW_09-06-2021.potx" id="{78371293-6B6F-46EF-A667-51F5D4BDA53D}" vid="{A1296489-80FF-4F05-A2DA-6BC892482A17}"/>
    </a:ext>
  </a:extLst>
</a:theme>
</file>

<file path=ppt/theme/theme2.xml><?xml version="1.0" encoding="utf-8"?>
<a:theme xmlns:a="http://schemas.openxmlformats.org/drawingml/2006/main" name="Office">
  <a:themeElements>
    <a:clrScheme name="BDEW">
      <a:dk1>
        <a:srgbClr val="000000"/>
      </a:dk1>
      <a:lt1>
        <a:srgbClr val="FFFFFF"/>
      </a:lt1>
      <a:dk2>
        <a:srgbClr val="000000"/>
      </a:dk2>
      <a:lt2>
        <a:srgbClr val="C20000"/>
      </a:lt2>
      <a:accent1>
        <a:srgbClr val="C20000"/>
      </a:accent1>
      <a:accent2>
        <a:srgbClr val="0068AF"/>
      </a:accent2>
      <a:accent3>
        <a:srgbClr val="576874"/>
      </a:accent3>
      <a:accent4>
        <a:srgbClr val="46AA28"/>
      </a:accent4>
      <a:accent5>
        <a:srgbClr val="99C200"/>
      </a:accent5>
      <a:accent6>
        <a:srgbClr val="FEC800"/>
      </a:accent6>
      <a:hlink>
        <a:srgbClr val="003457"/>
      </a:hlink>
      <a:folHlink>
        <a:srgbClr val="8E0721"/>
      </a:folHlink>
    </a:clrScheme>
    <a:fontScheme name="BDEW">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DEW">
      <a:dk1>
        <a:srgbClr val="000000"/>
      </a:dk1>
      <a:lt1>
        <a:srgbClr val="FFFFFF"/>
      </a:lt1>
      <a:dk2>
        <a:srgbClr val="000000"/>
      </a:dk2>
      <a:lt2>
        <a:srgbClr val="C20000"/>
      </a:lt2>
      <a:accent1>
        <a:srgbClr val="C20000"/>
      </a:accent1>
      <a:accent2>
        <a:srgbClr val="0068AF"/>
      </a:accent2>
      <a:accent3>
        <a:srgbClr val="576874"/>
      </a:accent3>
      <a:accent4>
        <a:srgbClr val="46AA28"/>
      </a:accent4>
      <a:accent5>
        <a:srgbClr val="99C200"/>
      </a:accent5>
      <a:accent6>
        <a:srgbClr val="FEC800"/>
      </a:accent6>
      <a:hlink>
        <a:srgbClr val="003457"/>
      </a:hlink>
      <a:folHlink>
        <a:srgbClr val="8E0721"/>
      </a:folHlink>
    </a:clrScheme>
    <a:fontScheme name="BDEW">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1">
    <a:dk1>
      <a:srgbClr val="000000"/>
    </a:dk1>
    <a:lt1>
      <a:srgbClr val="FFFFFF"/>
    </a:lt1>
    <a:dk2>
      <a:srgbClr val="000000"/>
    </a:dk2>
    <a:lt2>
      <a:srgbClr val="666666"/>
    </a:lt2>
    <a:accent1>
      <a:srgbClr val="7E1C4B"/>
    </a:accent1>
    <a:accent2>
      <a:srgbClr val="4D6581"/>
    </a:accent2>
    <a:accent3>
      <a:srgbClr val="FFFFFF"/>
    </a:accent3>
    <a:accent4>
      <a:srgbClr val="000000"/>
    </a:accent4>
    <a:accent5>
      <a:srgbClr val="C0ABB1"/>
    </a:accent5>
    <a:accent6>
      <a:srgbClr val="455B74"/>
    </a:accent6>
    <a:hlink>
      <a:srgbClr val="BE8DA5"/>
    </a:hlink>
    <a:folHlink>
      <a:srgbClr val="626C21"/>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0</TotalTime>
  <Words>3286</Words>
  <Application>Microsoft Office PowerPoint</Application>
  <PresentationFormat>Benutzerdefiniert</PresentationFormat>
  <Paragraphs>504</Paragraphs>
  <Slides>37</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37</vt:i4>
      </vt:variant>
    </vt:vector>
  </HeadingPairs>
  <TitlesOfParts>
    <vt:vector size="42" baseType="lpstr">
      <vt:lpstr>Arial</vt:lpstr>
      <vt:lpstr>Calibri</vt:lpstr>
      <vt:lpstr>Helvetica</vt:lpstr>
      <vt:lpstr>PPT-Vorlage_BDEW_14-12-2020</vt:lpstr>
      <vt:lpstr>think-cell Folie</vt:lpstr>
      <vt:lpstr>Marktmonitor Energie 2023 Meinungsumfrage zur aktuellen Situation im Strom- und Gasmarkt in Deutschland (Kurzfassung)</vt:lpstr>
      <vt:lpstr>Untersuchungsdesign</vt:lpstr>
      <vt:lpstr>PowerPoint-Präsentation</vt:lpstr>
      <vt:lpstr>Involvement zum Thema Energie hat wieder zugenommen</vt:lpstr>
      <vt:lpstr>59% (W1: 71% / W2: 77% / W3: 78% / W4: 67%) blicken aktuell (sehr) sorgenvoll auf das Thema Energie </vt:lpstr>
      <vt:lpstr>Deutliche Verbesserung bei der wahrgenommenen Versorgungssicherheit</vt:lpstr>
      <vt:lpstr>Die Verantwortung für Versorgungssicherheit und Bezahlbarkeit wird klar beim Staat bzw. der Politik gesehen – weitere Zunahme bei EVUs ggü. Vorwelle</vt:lpstr>
      <vt:lpstr>Kernaussagen 5. Welle: Wahrnehmung Marktsituation</vt:lpstr>
      <vt:lpstr>PowerPoint-Präsentation</vt:lpstr>
      <vt:lpstr>Anteil der „verbundenen“ Stromkunden hat zugenommen</vt:lpstr>
      <vt:lpstr>Anteil wahrgenommener Preiserhöhungen (Strom) hat wieder abgenommen gegenüber der Vorwelle</vt:lpstr>
      <vt:lpstr>52% erwarten (stark) steigende Strompreise in den nächsten 12 Monaten – deutliche Abnahme gegenüber Vorwellen</vt:lpstr>
      <vt:lpstr>Relevanz des Treibers „Krieg / politische Spannungen“ hat an Bedeutung verloren ggü. der Vorwelle</vt:lpstr>
      <vt:lpstr>EVU rücken weiter in den Fokus als Verantwortliche für den Anstieg der Strompreise</vt:lpstr>
      <vt:lpstr>Kernaussagen 5. Welle: Strom</vt:lpstr>
      <vt:lpstr>PowerPoint-Präsentation</vt:lpstr>
      <vt:lpstr>Anteil der „verbundenen“ Gaskunden hat ggü. der Vorwelle etwas abgenommen</vt:lpstr>
      <vt:lpstr>Anteil wahrgenommener Preiserhöhungen (Gas) hat gegenüber der Vorwelle deutlich abgenommen</vt:lpstr>
      <vt:lpstr>54% erwarten (stark) steigende Gaspreise in den nächsten 12 Monaten – deutliche Abnahme gegenüber Vorwelle</vt:lpstr>
      <vt:lpstr>Kritischere Wahrnehmung der EVU als Treiber hinter der aktuellen Gaspreisentwicklung gegenüber den Vorwellen</vt:lpstr>
      <vt:lpstr>Energieversorger trotz Zuwachs nach wie vor nachrangig mit Blick auf die mögliche Verantwortung für steigende Gaspreise</vt:lpstr>
      <vt:lpstr>Wahrgenommene Versorgungssicherheit mit Gas hat sich weiter verbessert</vt:lpstr>
      <vt:lpstr>Kernaussagen 5. Welle: Heizung/Gas </vt:lpstr>
      <vt:lpstr>PowerPoint-Präsentation</vt:lpstr>
      <vt:lpstr>Wasserstoff mit dem höchsten Zukunftspotential in  puncto Nachhaltigkeit und Versorgungssicherheit</vt:lpstr>
      <vt:lpstr>Die Mehrzahl hat keine besonderen Erwartungen an ihr EVU; Preissenkung &amp; -stabilität als Fokusthemen</vt:lpstr>
      <vt:lpstr>Besondere Erwartungen an den Energieversorger in der aktuellen Situation | Originalzitate</vt:lpstr>
      <vt:lpstr>Kernaussagen 5. Welle: Klimaschutz &amp; Versorgung </vt:lpstr>
      <vt:lpstr>PowerPoint-Präsentation</vt:lpstr>
      <vt:lpstr>Die Preisbremsen sind deutlich bekannter und werden häufiger korrekt beschrieben als der Dezemberabschlag</vt:lpstr>
      <vt:lpstr>Der Dezemberabschlag wird insgesamt positiver beurteilt als die Preisbremsen</vt:lpstr>
      <vt:lpstr>Nur ein sehr geringer Teil erwartet eine deutliche Reduktion der Energiekosten durch die Preisbremsen; Zunahme beim Dezemberabschlag ggü. Vorwelle</vt:lpstr>
      <vt:lpstr>Kernaussagen 5. Welle: Entlastungsmaßnahmen</vt:lpstr>
      <vt:lpstr>PowerPoint-Präsentation</vt:lpstr>
      <vt:lpstr>Ableitungen auf Basis des Marktmonitors (I/II) – individuell zu prüfen und unternehmensspezifisch umsetzen</vt:lpstr>
      <vt:lpstr>Ableitungen auf Basis des Marktmonitors (II/II) – individuell zu prüfen und unternehmensspezifisch umsetzen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Bantle, Christian</dc:creator>
  <cp:lastModifiedBy>Beier, Livia</cp:lastModifiedBy>
  <cp:revision>1287</cp:revision>
  <cp:lastPrinted>2023-02-07T11:19:27Z</cp:lastPrinted>
  <dcterms:created xsi:type="dcterms:W3CDTF">2022-04-12T15:27:27Z</dcterms:created>
  <dcterms:modified xsi:type="dcterms:W3CDTF">2023-08-30T11:50:33Z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-1431681967</vt:i4>
  </property>
  <property fmtid="{D5CDD505-2E9C-101B-9397-08002B2CF9AE}" pid="3" name="_NewReviewCycle">
    <vt:lpwstr/>
  </property>
  <property fmtid="{D5CDD505-2E9C-101B-9397-08002B2CF9AE}" pid="4" name="_EmailSubject">
    <vt:lpwstr>Zwei Newsbeiträge mit der Bitte um Veröffentlichung</vt:lpwstr>
  </property>
  <property fmtid="{D5CDD505-2E9C-101B-9397-08002B2CF9AE}" pid="5" name="_AuthorEmail">
    <vt:lpwstr>Kim.Tran@bdew.de</vt:lpwstr>
  </property>
  <property fmtid="{D5CDD505-2E9C-101B-9397-08002B2CF9AE}" pid="6" name="_AuthorEmailDisplayName">
    <vt:lpwstr>Tran, Kim</vt:lpwstr>
  </property>
  <property fmtid="{D5CDD505-2E9C-101B-9397-08002B2CF9AE}" pid="7" name="_PreviousAdHocReviewCycleID">
    <vt:i4>-1368420361</vt:i4>
  </property>
</Properties>
</file>