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4" r:id="rId1"/>
  </p:sldMasterIdLst>
  <p:notesMasterIdLst>
    <p:notesMasterId r:id="rId9"/>
  </p:notesMasterIdLst>
  <p:handoutMasterIdLst>
    <p:handoutMasterId r:id="rId10"/>
  </p:handoutMasterIdLst>
  <p:sldIdLst>
    <p:sldId id="256" r:id="rId2"/>
    <p:sldId id="264" r:id="rId3"/>
    <p:sldId id="262" r:id="rId4"/>
    <p:sldId id="260" r:id="rId5"/>
    <p:sldId id="257" r:id="rId6"/>
    <p:sldId id="261" r:id="rId7"/>
    <p:sldId id="263" r:id="rId8"/>
  </p:sldIdLst>
  <p:sldSz cx="9144000" cy="6858000" type="screen4x3"/>
  <p:notesSz cx="6797675" cy="9925050"/>
  <p:custDataLst>
    <p:tags r:id="rId11"/>
  </p:custDataLst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5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45">
          <p15:clr>
            <a:srgbClr val="A4A3A4"/>
          </p15:clr>
        </p15:guide>
        <p15:guide id="4" orient="horz" pos="2432">
          <p15:clr>
            <a:srgbClr val="A4A3A4"/>
          </p15:clr>
        </p15:guide>
        <p15:guide id="5" orient="horz" pos="119">
          <p15:clr>
            <a:srgbClr val="A4A3A4"/>
          </p15:clr>
        </p15:guide>
        <p15:guide id="6" orient="horz" pos="2296">
          <p15:clr>
            <a:srgbClr val="A4A3A4"/>
          </p15:clr>
        </p15:guide>
        <p15:guide id="7" orient="horz" pos="618">
          <p15:clr>
            <a:srgbClr val="A4A3A4"/>
          </p15:clr>
        </p15:guide>
        <p15:guide id="8" pos="158">
          <p15:clr>
            <a:srgbClr val="A4A3A4"/>
          </p15:clr>
        </p15:guide>
        <p15:guide id="9" pos="5602">
          <p15:clr>
            <a:srgbClr val="A4A3A4"/>
          </p15:clr>
        </p15:guide>
        <p15:guide id="10" pos="2811">
          <p15:clr>
            <a:srgbClr val="A4A3A4"/>
          </p15:clr>
        </p15:guide>
        <p15:guide id="11" pos="2947">
          <p15:clr>
            <a:srgbClr val="A4A3A4"/>
          </p15:clr>
        </p15:guide>
        <p15:guide id="12" pos="1882">
          <p15:clr>
            <a:srgbClr val="A4A3A4"/>
          </p15:clr>
        </p15:guide>
        <p15:guide id="13" pos="2018">
          <p15:clr>
            <a:srgbClr val="A4A3A4"/>
          </p15:clr>
        </p15:guide>
        <p15:guide id="14" pos="3742">
          <p15:clr>
            <a:srgbClr val="A4A3A4"/>
          </p15:clr>
        </p15:guide>
        <p15:guide id="15" pos="38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7677"/>
    <a:srgbClr val="F4F4F4"/>
    <a:srgbClr val="CCCCCC"/>
    <a:srgbClr val="999999"/>
    <a:srgbClr val="666666"/>
    <a:srgbClr val="EAEAEA"/>
    <a:srgbClr val="000000"/>
    <a:srgbClr val="A01437"/>
    <a:srgbClr val="0068AF"/>
    <a:srgbClr val="A01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 showGuides="1">
      <p:cViewPr varScale="1">
        <p:scale>
          <a:sx n="82" d="100"/>
          <a:sy n="82" d="100"/>
        </p:scale>
        <p:origin x="1502" y="67"/>
      </p:cViewPr>
      <p:guideLst>
        <p:guide orient="horz" pos="3975"/>
        <p:guide orient="horz" pos="3884"/>
        <p:guide orient="horz" pos="845"/>
        <p:guide orient="horz" pos="2432"/>
        <p:guide orient="horz" pos="119"/>
        <p:guide orient="horz" pos="2296"/>
        <p:guide orient="horz" pos="618"/>
        <p:guide pos="158"/>
        <p:guide pos="5602"/>
        <p:guide pos="2811"/>
        <p:guide pos="2947"/>
        <p:guide pos="1882"/>
        <p:guide pos="2018"/>
        <p:guide pos="3742"/>
        <p:guide pos="387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-357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Konventionelle Kraftwerke** (in MW)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6092293531407571E-2"/>
          <c:y val="9.0601889563177912E-2"/>
          <c:w val="0.89857039092259283"/>
          <c:h val="0.574411498570049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Basis</c:v>
                </c:pt>
              </c:strCache>
            </c:strRef>
          </c:tx>
          <c:spPr>
            <a:noFill/>
          </c:spPr>
          <c:invertIfNegative val="0"/>
          <c:cat>
            <c:strRef>
              <c:f>Tabelle1!$A$2:$A$13</c:f>
              <c:strCache>
                <c:ptCount val="12"/>
                <c:pt idx="0">
                  <c:v>Ist 2016</c:v>
                </c:pt>
                <c:pt idx="1">
                  <c:v>endgültige
Stilllegungen
2017-04/2018</c:v>
                </c:pt>
                <c:pt idx="2">
                  <c:v>Inbetriebnahmen
2017-04/2018</c:v>
                </c:pt>
                <c:pt idx="3">
                  <c:v>Ist 04/2018</c:v>
                </c:pt>
                <c:pt idx="4">
                  <c:v>derzeit vorläufig
stillgelegt</c:v>
                </c:pt>
                <c:pt idx="5">
                  <c:v>Kernenergie-
ausstieg
2019-2022</c:v>
                </c:pt>
                <c:pt idx="6">
                  <c:v>Braunkohle-
Sicherheits-
bereitschaft</c:v>
                </c:pt>
                <c:pt idx="7">
                  <c:v>weitere zur
endgültigen
Stilllegung
angezeigt</c:v>
                </c:pt>
                <c:pt idx="8">
                  <c:v>weitere zur
vorläufigen
Stilllegung
angezeigt</c:v>
                </c:pt>
                <c:pt idx="9">
                  <c:v>absehbare
Neuanlagen
bis 2023***</c:v>
                </c:pt>
                <c:pt idx="10">
                  <c:v>mittelfristig
2020/23</c:v>
                </c:pt>
                <c:pt idx="11">
                  <c:v>zur Stilllegung
angezeigt, aber
systemrelevant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0</c:v>
                </c:pt>
                <c:pt idx="1">
                  <c:v>89818</c:v>
                </c:pt>
                <c:pt idx="2">
                  <c:v>89818</c:v>
                </c:pt>
                <c:pt idx="4">
                  <c:v>87007</c:v>
                </c:pt>
                <c:pt idx="5">
                  <c:v>77492</c:v>
                </c:pt>
                <c:pt idx="6">
                  <c:v>74762</c:v>
                </c:pt>
                <c:pt idx="7">
                  <c:v>72082</c:v>
                </c:pt>
                <c:pt idx="8">
                  <c:v>71236</c:v>
                </c:pt>
                <c:pt idx="9">
                  <c:v>71236</c:v>
                </c:pt>
                <c:pt idx="10">
                  <c:v>0</c:v>
                </c:pt>
                <c:pt idx="11">
                  <c:v>68558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19-41AD-B5D4-1B9B7D0DFA9C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Kernenergie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0"/>
              <c:layout>
                <c:manualLayout>
                  <c:x val="4.4533582290139803E-2"/>
                  <c:y val="-9.778582626185371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D19-41AD-B5D4-1B9B7D0DFA9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19-41AD-B5D4-1B9B7D0DFA9C}"/>
                </c:ext>
              </c:extLst>
            </c:dLbl>
            <c:dLbl>
              <c:idx val="2"/>
              <c:layout>
                <c:manualLayout>
                  <c:x val="3.90404395716354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19-41AD-B5D4-1B9B7D0DFA9C}"/>
                </c:ext>
              </c:extLst>
            </c:dLbl>
            <c:dLbl>
              <c:idx val="3"/>
              <c:layout>
                <c:manualLayout>
                  <c:x val="4.266999007278766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D19-41AD-B5D4-1B9B7D0DFA9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D19-41AD-B5D4-1B9B7D0DFA9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D19-41AD-B5D4-1B9B7D0DFA9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D19-41AD-B5D4-1B9B7D0DFA9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D19-41AD-B5D4-1B9B7D0DFA9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D19-41AD-B5D4-1B9B7D0DFA9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D19-41AD-B5D4-1B9B7D0DFA9C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D19-41AD-B5D4-1B9B7D0DFA9C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E0-4EC6-9486-4D48AE5B99A2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Tabelle1!$A$2:$A$13</c:f>
              <c:strCache>
                <c:ptCount val="12"/>
                <c:pt idx="0">
                  <c:v>Ist 2016</c:v>
                </c:pt>
                <c:pt idx="1">
                  <c:v>endgültige
Stilllegungen
2017-04/2018</c:v>
                </c:pt>
                <c:pt idx="2">
                  <c:v>Inbetriebnahmen
2017-04/2018</c:v>
                </c:pt>
                <c:pt idx="3">
                  <c:v>Ist 04/2018</c:v>
                </c:pt>
                <c:pt idx="4">
                  <c:v>derzeit vorläufig
stillgelegt</c:v>
                </c:pt>
                <c:pt idx="5">
                  <c:v>Kernenergie-
ausstieg
2019-2022</c:v>
                </c:pt>
                <c:pt idx="6">
                  <c:v>Braunkohle-
Sicherheits-
bereitschaft</c:v>
                </c:pt>
                <c:pt idx="7">
                  <c:v>weitere zur
endgültigen
Stilllegung
angezeigt</c:v>
                </c:pt>
                <c:pt idx="8">
                  <c:v>weitere zur
vorläufigen
Stilllegung
angezeigt</c:v>
                </c:pt>
                <c:pt idx="9">
                  <c:v>absehbare
Neuanlagen
bis 2023***</c:v>
                </c:pt>
                <c:pt idx="10">
                  <c:v>mittelfristig
2020/23</c:v>
                </c:pt>
                <c:pt idx="11">
                  <c:v>zur Stilllegung
angezeigt, aber
systemrelevant</c:v>
                </c:pt>
              </c:strCache>
            </c:str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10799</c:v>
                </c:pt>
                <c:pt idx="1">
                  <c:v>1284</c:v>
                </c:pt>
                <c:pt idx="3">
                  <c:v>9515</c:v>
                </c:pt>
                <c:pt idx="4">
                  <c:v>0</c:v>
                </c:pt>
                <c:pt idx="5">
                  <c:v>9515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D19-41AD-B5D4-1B9B7D0DFA9C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Braunkohle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4.2669990072787614E-2"/>
                  <c:y val="2.66691697887444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D19-41AD-B5D4-1B9B7D0DFA9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D19-41AD-B5D4-1B9B7D0DFA9C}"/>
                </c:ext>
              </c:extLst>
            </c:dLbl>
            <c:dLbl>
              <c:idx val="3"/>
              <c:layout>
                <c:manualLayout>
                  <c:x val="4.40923230752138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D19-41AD-B5D4-1B9B7D0DFA9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D19-41AD-B5D4-1B9B7D0DFA9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D19-41AD-B5D4-1B9B7D0DFA9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D19-41AD-B5D4-1B9B7D0DFA9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D19-41AD-B5D4-1B9B7D0DFA9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D19-41AD-B5D4-1B9B7D0DFA9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D19-41AD-B5D4-1B9B7D0DFA9C}"/>
                </c:ext>
              </c:extLst>
            </c:dLbl>
            <c:dLbl>
              <c:idx val="10"/>
              <c:layout>
                <c:manualLayout>
                  <c:x val="4.1247657070361356E-2"/>
                  <c:y val="-5.33383395774889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D19-41AD-B5D4-1B9B7D0DFA9C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E0-4EC6-9486-4D48AE5B99A2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Tabelle1!$A$2:$A$13</c:f>
              <c:strCache>
                <c:ptCount val="12"/>
                <c:pt idx="0">
                  <c:v>Ist 2016</c:v>
                </c:pt>
                <c:pt idx="1">
                  <c:v>endgültige
Stilllegungen
2017-04/2018</c:v>
                </c:pt>
                <c:pt idx="2">
                  <c:v>Inbetriebnahmen
2017-04/2018</c:v>
                </c:pt>
                <c:pt idx="3">
                  <c:v>Ist 04/2018</c:v>
                </c:pt>
                <c:pt idx="4">
                  <c:v>derzeit vorläufig
stillgelegt</c:v>
                </c:pt>
                <c:pt idx="5">
                  <c:v>Kernenergie-
ausstieg
2019-2022</c:v>
                </c:pt>
                <c:pt idx="6">
                  <c:v>Braunkohle-
Sicherheits-
bereitschaft</c:v>
                </c:pt>
                <c:pt idx="7">
                  <c:v>weitere zur
endgültigen
Stilllegung
angezeigt</c:v>
                </c:pt>
                <c:pt idx="8">
                  <c:v>weitere zur
vorläufigen
Stilllegung
angezeigt</c:v>
                </c:pt>
                <c:pt idx="9">
                  <c:v>absehbare
Neuanlagen
bis 2023***</c:v>
                </c:pt>
                <c:pt idx="10">
                  <c:v>mittelfristig
2020/23</c:v>
                </c:pt>
                <c:pt idx="11">
                  <c:v>zur Stilllegung
angezeigt, aber
systemrelevant</c:v>
                </c:pt>
              </c:strCache>
            </c:str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21033</c:v>
                </c:pt>
                <c:pt idx="1">
                  <c:v>0</c:v>
                </c:pt>
                <c:pt idx="3">
                  <c:v>21033</c:v>
                </c:pt>
                <c:pt idx="4">
                  <c:v>300</c:v>
                </c:pt>
                <c:pt idx="5">
                  <c:v>0</c:v>
                </c:pt>
                <c:pt idx="6">
                  <c:v>2730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18003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2D19-41AD-B5D4-1B9B7D0DFA9C}"/>
            </c:ext>
          </c:extLst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Steinkohle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4.2669990072787614E-2"/>
                  <c:y val="1.0667667915497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D19-41AD-B5D4-1B9B7D0DFA9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D19-41AD-B5D4-1B9B7D0DFA9C}"/>
                </c:ext>
              </c:extLst>
            </c:dLbl>
            <c:dLbl>
              <c:idx val="3"/>
              <c:layout>
                <c:manualLayout>
                  <c:x val="4.2669990072787614E-2"/>
                  <c:y val="1.8668418852121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D19-41AD-B5D4-1B9B7D0DFA9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2D19-41AD-B5D4-1B9B7D0DFA9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2D19-41AD-B5D4-1B9B7D0DFA9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D19-41AD-B5D4-1B9B7D0DFA9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2D19-41AD-B5D4-1B9B7D0DFA9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2D19-41AD-B5D4-1B9B7D0DFA9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2D19-41AD-B5D4-1B9B7D0DFA9C}"/>
                </c:ext>
              </c:extLst>
            </c:dLbl>
            <c:dLbl>
              <c:idx val="10"/>
              <c:layout>
                <c:manualLayout>
                  <c:x val="4.4092323075213762E-2"/>
                  <c:y val="1.0499673135396408E-7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/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747842533625293E-2"/>
                      <c:h val="4.74845618055909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3-2D19-41AD-B5D4-1B9B7D0DFA9C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EE0-4EC6-9486-4D48AE5B99A2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Tabelle1!$A$2:$A$13</c:f>
              <c:strCache>
                <c:ptCount val="12"/>
                <c:pt idx="0">
                  <c:v>Ist 2016</c:v>
                </c:pt>
                <c:pt idx="1">
                  <c:v>endgültige
Stilllegungen
2017-04/2018</c:v>
                </c:pt>
                <c:pt idx="2">
                  <c:v>Inbetriebnahmen
2017-04/2018</c:v>
                </c:pt>
                <c:pt idx="3">
                  <c:v>Ist 04/2018</c:v>
                </c:pt>
                <c:pt idx="4">
                  <c:v>derzeit vorläufig
stillgelegt</c:v>
                </c:pt>
                <c:pt idx="5">
                  <c:v>Kernenergie-
ausstieg
2019-2022</c:v>
                </c:pt>
                <c:pt idx="6">
                  <c:v>Braunkohle-
Sicherheits-
bereitschaft</c:v>
                </c:pt>
                <c:pt idx="7">
                  <c:v>weitere zur
endgültigen
Stilllegung
angezeigt</c:v>
                </c:pt>
                <c:pt idx="8">
                  <c:v>weitere zur
vorläufigen
Stilllegung
angezeigt</c:v>
                </c:pt>
                <c:pt idx="9">
                  <c:v>absehbare
Neuanlagen
bis 2023***</c:v>
                </c:pt>
                <c:pt idx="10">
                  <c:v>mittelfristig
2020/23</c:v>
                </c:pt>
                <c:pt idx="11">
                  <c:v>zur Stilllegung
angezeigt, aber
systemrelevant</c:v>
                </c:pt>
              </c:strCache>
            </c:strRef>
          </c:cat>
          <c:val>
            <c:numRef>
              <c:f>Tabelle1!$E$2:$E$13</c:f>
              <c:numCache>
                <c:formatCode>General</c:formatCode>
                <c:ptCount val="12"/>
                <c:pt idx="0">
                  <c:v>27711</c:v>
                </c:pt>
                <c:pt idx="1">
                  <c:v>2465</c:v>
                </c:pt>
                <c:pt idx="3">
                  <c:v>25246</c:v>
                </c:pt>
                <c:pt idx="4">
                  <c:v>389</c:v>
                </c:pt>
                <c:pt idx="5">
                  <c:v>0</c:v>
                </c:pt>
                <c:pt idx="6">
                  <c:v>0</c:v>
                </c:pt>
                <c:pt idx="7">
                  <c:v>2262</c:v>
                </c:pt>
                <c:pt idx="8">
                  <c:v>0</c:v>
                </c:pt>
                <c:pt idx="9">
                  <c:v>1052</c:v>
                </c:pt>
                <c:pt idx="10">
                  <c:v>23647</c:v>
                </c:pt>
                <c:pt idx="11">
                  <c:v>2335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2D19-41AD-B5D4-1B9B7D0DFA9C}"/>
            </c:ext>
          </c:extLst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Erdgas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>
                <c:manualLayout>
                  <c:x val="4.266999007278761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2D19-41AD-B5D4-1B9B7D0DFA9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2D19-41AD-B5D4-1B9B7D0DFA9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2D19-41AD-B5D4-1B9B7D0DFA9C}"/>
                </c:ext>
              </c:extLst>
            </c:dLbl>
            <c:dLbl>
              <c:idx val="3"/>
              <c:layout>
                <c:manualLayout>
                  <c:x val="4.2669990072787614E-2"/>
                  <c:y val="2.66691697887444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2D19-41AD-B5D4-1B9B7D0DFA9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2D19-41AD-B5D4-1B9B7D0DFA9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2D19-41AD-B5D4-1B9B7D0DFA9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2D19-41AD-B5D4-1B9B7D0DFA9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2D19-41AD-B5D4-1B9B7D0DFA9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2D19-41AD-B5D4-1B9B7D0DFA9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2D19-41AD-B5D4-1B9B7D0DFA9C}"/>
                </c:ext>
              </c:extLst>
            </c:dLbl>
            <c:dLbl>
              <c:idx val="10"/>
              <c:layout>
                <c:manualLayout>
                  <c:x val="4.124765707036135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2D19-41AD-B5D4-1B9B7D0DFA9C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E0-4EC6-9486-4D48AE5B99A2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Tabelle1!$A$2:$A$13</c:f>
              <c:strCache>
                <c:ptCount val="12"/>
                <c:pt idx="0">
                  <c:v>Ist 2016</c:v>
                </c:pt>
                <c:pt idx="1">
                  <c:v>endgültige
Stilllegungen
2017-04/2018</c:v>
                </c:pt>
                <c:pt idx="2">
                  <c:v>Inbetriebnahmen
2017-04/2018</c:v>
                </c:pt>
                <c:pt idx="3">
                  <c:v>Ist 04/2018</c:v>
                </c:pt>
                <c:pt idx="4">
                  <c:v>derzeit vorläufig
stillgelegt</c:v>
                </c:pt>
                <c:pt idx="5">
                  <c:v>Kernenergie-
ausstieg
2019-2022</c:v>
                </c:pt>
                <c:pt idx="6">
                  <c:v>Braunkohle-
Sicherheits-
bereitschaft</c:v>
                </c:pt>
                <c:pt idx="7">
                  <c:v>weitere zur
endgültigen
Stilllegung
angezeigt</c:v>
                </c:pt>
                <c:pt idx="8">
                  <c:v>weitere zur
vorläufigen
Stilllegung
angezeigt</c:v>
                </c:pt>
                <c:pt idx="9">
                  <c:v>absehbare
Neuanlagen
bis 2023***</c:v>
                </c:pt>
                <c:pt idx="10">
                  <c:v>mittelfristig
2020/23</c:v>
                </c:pt>
                <c:pt idx="11">
                  <c:v>zur Stilllegung
angezeigt, aber
systemrelevant</c:v>
                </c:pt>
              </c:strCache>
            </c:strRef>
          </c:cat>
          <c:val>
            <c:numRef>
              <c:f>Tabelle1!$F$2:$F$13</c:f>
              <c:numCache>
                <c:formatCode>General</c:formatCode>
                <c:ptCount val="12"/>
                <c:pt idx="0">
                  <c:v>29606</c:v>
                </c:pt>
                <c:pt idx="1">
                  <c:v>56</c:v>
                </c:pt>
                <c:pt idx="2">
                  <c:v>239</c:v>
                </c:pt>
                <c:pt idx="3">
                  <c:v>29789</c:v>
                </c:pt>
                <c:pt idx="4">
                  <c:v>2151</c:v>
                </c:pt>
                <c:pt idx="5">
                  <c:v>0</c:v>
                </c:pt>
                <c:pt idx="6">
                  <c:v>0</c:v>
                </c:pt>
                <c:pt idx="7">
                  <c:v>309</c:v>
                </c:pt>
                <c:pt idx="8">
                  <c:v>846</c:v>
                </c:pt>
                <c:pt idx="9">
                  <c:v>3115</c:v>
                </c:pt>
                <c:pt idx="10">
                  <c:v>29598</c:v>
                </c:pt>
                <c:pt idx="11">
                  <c:v>3323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0-2D19-41AD-B5D4-1B9B7D0DFA9C}"/>
            </c:ext>
          </c:extLst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Mineralöl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4.1801023004612393E-2"/>
                  <c:y val="5.33383395774889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2D19-41AD-B5D4-1B9B7D0DFA9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2D19-41AD-B5D4-1B9B7D0DFA9C}"/>
                </c:ext>
              </c:extLst>
            </c:dLbl>
            <c:dLbl>
              <c:idx val="2"/>
              <c:layout>
                <c:manualLayout>
                  <c:x val="4.0434740984908173E-2"/>
                  <c:y val="8.00075093662334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2D19-41AD-B5D4-1B9B7D0DFA9C}"/>
                </c:ext>
              </c:extLst>
            </c:dLbl>
            <c:dLbl>
              <c:idx val="3"/>
              <c:layout>
                <c:manualLayout>
                  <c:x val="3.9825324067935104E-2"/>
                  <c:y val="8.0007509366233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2D19-41AD-B5D4-1B9B7D0DFA9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2D19-41AD-B5D4-1B9B7D0DFA9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2D19-41AD-B5D4-1B9B7D0DFA9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2D19-41AD-B5D4-1B9B7D0DFA9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2D19-41AD-B5D4-1B9B7D0DFA9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2D19-41AD-B5D4-1B9B7D0DFA9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2D19-41AD-B5D4-1B9B7D0DFA9C}"/>
                </c:ext>
              </c:extLst>
            </c:dLbl>
            <c:dLbl>
              <c:idx val="10"/>
              <c:layout>
                <c:manualLayout>
                  <c:x val="3.55583250606563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2D19-41AD-B5D4-1B9B7D0DFA9C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EE0-4EC6-9486-4D48AE5B99A2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Tabelle1!$A$2:$A$13</c:f>
              <c:strCache>
                <c:ptCount val="12"/>
                <c:pt idx="0">
                  <c:v>Ist 2016</c:v>
                </c:pt>
                <c:pt idx="1">
                  <c:v>endgültige
Stilllegungen
2017-04/2018</c:v>
                </c:pt>
                <c:pt idx="2">
                  <c:v>Inbetriebnahmen
2017-04/2018</c:v>
                </c:pt>
                <c:pt idx="3">
                  <c:v>Ist 04/2018</c:v>
                </c:pt>
                <c:pt idx="4">
                  <c:v>derzeit vorläufig
stillgelegt</c:v>
                </c:pt>
                <c:pt idx="5">
                  <c:v>Kernenergie-
ausstieg
2019-2022</c:v>
                </c:pt>
                <c:pt idx="6">
                  <c:v>Braunkohle-
Sicherheits-
bereitschaft</c:v>
                </c:pt>
                <c:pt idx="7">
                  <c:v>weitere zur
endgültigen
Stilllegung
angezeigt</c:v>
                </c:pt>
                <c:pt idx="8">
                  <c:v>weitere zur
vorläufigen
Stilllegung
angezeigt</c:v>
                </c:pt>
                <c:pt idx="9">
                  <c:v>absehbare
Neuanlagen
bis 2023***</c:v>
                </c:pt>
                <c:pt idx="10">
                  <c:v>mittelfristig
2020/23</c:v>
                </c:pt>
                <c:pt idx="11">
                  <c:v>zur Stilllegung
angezeigt, aber
systemrelevant</c:v>
                </c:pt>
              </c:strCache>
            </c:strRef>
          </c:cat>
          <c:val>
            <c:numRef>
              <c:f>Tabelle1!$G$2:$G$13</c:f>
              <c:numCache>
                <c:formatCode>General</c:formatCode>
                <c:ptCount val="12"/>
                <c:pt idx="0">
                  <c:v>4728</c:v>
                </c:pt>
                <c:pt idx="1">
                  <c:v>254</c:v>
                </c:pt>
                <c:pt idx="3">
                  <c:v>4474</c:v>
                </c:pt>
                <c:pt idx="4">
                  <c:v>210</c:v>
                </c:pt>
                <c:pt idx="5">
                  <c:v>0</c:v>
                </c:pt>
                <c:pt idx="6">
                  <c:v>0</c:v>
                </c:pt>
                <c:pt idx="7">
                  <c:v>109</c:v>
                </c:pt>
                <c:pt idx="8">
                  <c:v>0</c:v>
                </c:pt>
                <c:pt idx="9">
                  <c:v>0</c:v>
                </c:pt>
                <c:pt idx="10">
                  <c:v>4155</c:v>
                </c:pt>
                <c:pt idx="11">
                  <c:v>1187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C-2D19-41AD-B5D4-1B9B7D0DFA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0701824"/>
        <c:axId val="180744576"/>
      </c:barChart>
      <c:lineChart>
        <c:grouping val="standard"/>
        <c:varyColors val="0"/>
        <c:ser>
          <c:idx val="6"/>
          <c:order val="6"/>
          <c:tx>
            <c:strRef>
              <c:f>Tabelle1!$H$1</c:f>
              <c:strCache>
                <c:ptCount val="1"/>
                <c:pt idx="0">
                  <c:v>Spalte1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strRef>
              <c:f>Tabelle1!$A$2:$A$13</c:f>
              <c:strCache>
                <c:ptCount val="12"/>
                <c:pt idx="0">
                  <c:v>Ist 2016</c:v>
                </c:pt>
                <c:pt idx="1">
                  <c:v>endgültige
Stilllegungen
2017-04/2018</c:v>
                </c:pt>
                <c:pt idx="2">
                  <c:v>Inbetriebnahmen
2017-04/2018</c:v>
                </c:pt>
                <c:pt idx="3">
                  <c:v>Ist 04/2018</c:v>
                </c:pt>
                <c:pt idx="4">
                  <c:v>derzeit vorläufig
stillgelegt</c:v>
                </c:pt>
                <c:pt idx="5">
                  <c:v>Kernenergie-
ausstieg
2019-2022</c:v>
                </c:pt>
                <c:pt idx="6">
                  <c:v>Braunkohle-
Sicherheits-
bereitschaft</c:v>
                </c:pt>
                <c:pt idx="7">
                  <c:v>weitere zur
endgültigen
Stilllegung
angezeigt</c:v>
                </c:pt>
                <c:pt idx="8">
                  <c:v>weitere zur
vorläufigen
Stilllegung
angezeigt</c:v>
                </c:pt>
                <c:pt idx="9">
                  <c:v>absehbare
Neuanlagen
bis 2023***</c:v>
                </c:pt>
                <c:pt idx="10">
                  <c:v>mittelfristig
2020/23</c:v>
                </c:pt>
                <c:pt idx="11">
                  <c:v>zur Stilllegung
angezeigt, aber
systemrelevant</c:v>
                </c:pt>
              </c:strCache>
            </c:strRef>
          </c:cat>
          <c:val>
            <c:numRef>
              <c:f>Tabelle1!$H$2:$H$13</c:f>
              <c:numCache>
                <c:formatCode>General</c:formatCode>
                <c:ptCount val="12"/>
                <c:pt idx="0">
                  <c:v>93877</c:v>
                </c:pt>
                <c:pt idx="1">
                  <c:v>4059</c:v>
                </c:pt>
                <c:pt idx="2">
                  <c:v>239</c:v>
                </c:pt>
                <c:pt idx="3">
                  <c:v>0</c:v>
                </c:pt>
                <c:pt idx="4">
                  <c:v>3050</c:v>
                </c:pt>
                <c:pt idx="5">
                  <c:v>9515</c:v>
                </c:pt>
                <c:pt idx="6">
                  <c:v>2730</c:v>
                </c:pt>
                <c:pt idx="7">
                  <c:v>2680</c:v>
                </c:pt>
                <c:pt idx="8">
                  <c:v>846</c:v>
                </c:pt>
                <c:pt idx="9">
                  <c:v>4167</c:v>
                </c:pt>
                <c:pt idx="10">
                  <c:v>75403</c:v>
                </c:pt>
                <c:pt idx="11">
                  <c:v>6845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D-2D19-41AD-B5D4-1B9B7D0DFA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701824"/>
        <c:axId val="180744576"/>
      </c:lineChart>
      <c:catAx>
        <c:axId val="180701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000" b="1"/>
            </a:pPr>
            <a:endParaRPr lang="de-DE"/>
          </a:p>
        </c:txPr>
        <c:crossAx val="180744576"/>
        <c:crosses val="autoZero"/>
        <c:auto val="1"/>
        <c:lblAlgn val="ctr"/>
        <c:lblOffset val="100"/>
        <c:noMultiLvlLbl val="0"/>
      </c:catAx>
      <c:valAx>
        <c:axId val="180744576"/>
        <c:scaling>
          <c:orientation val="minMax"/>
          <c:max val="110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de-DE" sz="1000"/>
                  <a:t>installierte</a:t>
                </a:r>
                <a:r>
                  <a:rPr lang="de-DE" sz="1000" baseline="0"/>
                  <a:t> Leistung in MW</a:t>
                </a:r>
                <a:endParaRPr lang="de-DE" sz="1000"/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de-DE"/>
          </a:p>
        </c:txPr>
        <c:crossAx val="180701824"/>
        <c:crosses val="autoZero"/>
        <c:crossBetween val="between"/>
        <c:majorUnit val="10000"/>
      </c:valAx>
    </c:plotArea>
    <c:legend>
      <c:legendPos val="b"/>
      <c:layout>
        <c:manualLayout>
          <c:xMode val="edge"/>
          <c:yMode val="edge"/>
          <c:x val="0.13546560445052228"/>
          <c:y val="0.89629808824051305"/>
          <c:w val="0.75174298655410365"/>
          <c:h val="5.3858012095414236E-2"/>
        </c:manualLayout>
      </c:layout>
      <c:overlay val="0"/>
      <c:txPr>
        <a:bodyPr/>
        <a:lstStyle/>
        <a:p>
          <a:pPr>
            <a:defRPr sz="1200" b="1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Kernenergie (in MW)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716138027241824"/>
          <c:y val="0.10671953390382083"/>
          <c:w val="0.87577062178694098"/>
          <c:h val="0.772297225029703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Kernenergie</c:v>
                </c:pt>
              </c:strCache>
            </c:strRef>
          </c:tx>
          <c:spPr>
            <a:noFill/>
          </c:spPr>
          <c:invertIfNegative val="0"/>
          <c:cat>
            <c:strRef>
              <c:f>Tabelle1!$A$2:$A$7</c:f>
              <c:strCache>
                <c:ptCount val="6"/>
                <c:pt idx="0">
                  <c:v>Ist 2016</c:v>
                </c:pt>
                <c:pt idx="1">
                  <c:v>Stilllegung 2017</c:v>
                </c:pt>
                <c:pt idx="2">
                  <c:v>Stilllegung 2019</c:v>
                </c:pt>
                <c:pt idx="3">
                  <c:v>Stilllegungen 2021</c:v>
                </c:pt>
                <c:pt idx="4">
                  <c:v>Stilllegungen 2022</c:v>
                </c:pt>
                <c:pt idx="5">
                  <c:v>Leistung 2023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0</c:v>
                </c:pt>
                <c:pt idx="1">
                  <c:v>9515</c:v>
                </c:pt>
                <c:pt idx="2">
                  <c:v>8113</c:v>
                </c:pt>
                <c:pt idx="3">
                  <c:v>4055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60-4744-B972-C9ACFEE8DA4C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Rest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0"/>
              <c:layout>
                <c:manualLayout>
                  <c:x val="-1.3269136456739625E-3"/>
                  <c:y val="-0.402764108869640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60-4744-B972-C9ACFEE8DA4C}"/>
                </c:ext>
              </c:extLst>
            </c:dLbl>
            <c:dLbl>
              <c:idx val="1"/>
              <c:layout>
                <c:manualLayout>
                  <c:x val="5.8706521263152803E-2"/>
                  <c:y val="-7.897542747178309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- 1.284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60-4744-B972-C9ACFEE8DA4C}"/>
                </c:ext>
              </c:extLst>
            </c:dLbl>
            <c:dLbl>
              <c:idx val="2"/>
              <c:layout>
                <c:manualLayout>
                  <c:x val="6.5818187071753118E-2"/>
                  <c:y val="-5.2648903120214446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- 1.402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60-4744-B972-C9ACFEE8DA4C}"/>
                </c:ext>
              </c:extLst>
            </c:dLbl>
            <c:dLbl>
              <c:idx val="3"/>
              <c:layout>
                <c:manualLayout>
                  <c:x val="5.8897360295245005E-2"/>
                  <c:y val="-1.579467093606433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- 4.058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60-4744-B972-C9ACFEE8DA4C}"/>
                </c:ext>
              </c:extLst>
            </c:dLbl>
            <c:dLbl>
              <c:idx val="4"/>
              <c:layout>
                <c:manualLayout>
                  <c:x val="6.4300434393986958E-2"/>
                  <c:y val="-2.36920064040965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- 4.055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60-4744-B972-C9ACFEE8DA4C}"/>
                </c:ext>
              </c:extLst>
            </c:dLbl>
            <c:dLbl>
              <c:idx val="5"/>
              <c:layout>
                <c:manualLayout>
                  <c:x val="-5.6893326468802578E-3"/>
                  <c:y val="-0.734452198526991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60-4744-B972-C9ACFEE8DA4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Tabelle1!$A$2:$A$7</c:f>
              <c:strCache>
                <c:ptCount val="6"/>
                <c:pt idx="0">
                  <c:v>Ist 2016</c:v>
                </c:pt>
                <c:pt idx="1">
                  <c:v>Stilllegung 2017</c:v>
                </c:pt>
                <c:pt idx="2">
                  <c:v>Stilllegung 2019</c:v>
                </c:pt>
                <c:pt idx="3">
                  <c:v>Stilllegungen 2021</c:v>
                </c:pt>
                <c:pt idx="4">
                  <c:v>Stilllegungen 2022</c:v>
                </c:pt>
                <c:pt idx="5">
                  <c:v>Leistung 2023</c:v>
                </c:pt>
              </c:strCache>
            </c:strRef>
          </c:cat>
          <c:val>
            <c:numRef>
              <c:f>Tabelle1!$C$2:$C$7</c:f>
              <c:numCache>
                <c:formatCode>General</c:formatCode>
                <c:ptCount val="6"/>
                <c:pt idx="0">
                  <c:v>10799</c:v>
                </c:pt>
                <c:pt idx="1">
                  <c:v>1284</c:v>
                </c:pt>
                <c:pt idx="2">
                  <c:v>1402</c:v>
                </c:pt>
                <c:pt idx="3">
                  <c:v>4058</c:v>
                </c:pt>
                <c:pt idx="4">
                  <c:v>4055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60-4744-B972-C9ACFEE8DA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141952"/>
        <c:axId val="210143488"/>
      </c:barChart>
      <c:catAx>
        <c:axId val="210141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210143488"/>
        <c:crosses val="autoZero"/>
        <c:auto val="1"/>
        <c:lblAlgn val="ctr"/>
        <c:lblOffset val="100"/>
        <c:noMultiLvlLbl val="0"/>
      </c:catAx>
      <c:valAx>
        <c:axId val="2101434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de-DE" sz="1200"/>
                  <a:t>installierte</a:t>
                </a:r>
                <a:r>
                  <a:rPr lang="de-DE" sz="1200" baseline="0"/>
                  <a:t> Leistung in MW</a:t>
                </a:r>
                <a:endParaRPr lang="de-DE" sz="1200"/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2101419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Braunkohle (in MW)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858371343413831"/>
          <c:y val="0.11988175968387443"/>
          <c:w val="0.87577062178694098"/>
          <c:h val="0.7301781025335315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steinkohle</c:v>
                </c:pt>
              </c:strCache>
            </c:strRef>
          </c:tx>
          <c:spPr>
            <a:noFill/>
          </c:spPr>
          <c:invertIfNegative val="0"/>
          <c:cat>
            <c:strRef>
              <c:f>Tabelle1!$A$2:$A$7</c:f>
              <c:strCache>
                <c:ptCount val="6"/>
                <c:pt idx="0">
                  <c:v>Ist 2016</c:v>
                </c:pt>
                <c:pt idx="1">
                  <c:v>vorläufig stillgelegt</c:v>
                </c:pt>
                <c:pt idx="2">
                  <c:v>bereits
in BK-SB**</c:v>
                </c:pt>
                <c:pt idx="3">
                  <c:v>BK-SB**
01.10.2018</c:v>
                </c:pt>
                <c:pt idx="4">
                  <c:v>BK-SB**
01.10.2019</c:v>
                </c:pt>
                <c:pt idx="5">
                  <c:v>Leistung im Markt 2019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0</c:v>
                </c:pt>
                <c:pt idx="1">
                  <c:v>20733</c:v>
                </c:pt>
                <c:pt idx="2">
                  <c:v>19813</c:v>
                </c:pt>
                <c:pt idx="3">
                  <c:v>18754</c:v>
                </c:pt>
                <c:pt idx="4">
                  <c:v>17997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4F-4044-A30C-1CB5B7DFA20E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Rest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34F-4044-A30C-1CB5B7DFA20E}"/>
                </c:ext>
              </c:extLst>
            </c:dLbl>
            <c:dLbl>
              <c:idx val="1"/>
              <c:layout>
                <c:manualLayout>
                  <c:x val="5.586181550900404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- 300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34F-4044-A30C-1CB5B7DFA20E}"/>
                </c:ext>
              </c:extLst>
            </c:dLbl>
            <c:dLbl>
              <c:idx val="2"/>
              <c:layout>
                <c:manualLayout>
                  <c:x val="5.5861815509004042E-2"/>
                  <c:y val="-2.632445156010722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- 914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34F-4044-A30C-1CB5B7DFA20E}"/>
                </c:ext>
              </c:extLst>
            </c:dLbl>
            <c:dLbl>
              <c:idx val="3"/>
              <c:layout>
                <c:manualLayout>
                  <c:x val="6.1742006615214992E-2"/>
                  <c:y val="-5.2648903120214446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- 1.059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34F-4044-A30C-1CB5B7DFA20E}"/>
                </c:ext>
              </c:extLst>
            </c:dLbl>
            <c:dLbl>
              <c:idx val="4"/>
              <c:layout>
                <c:manualLayout>
                  <c:x val="5.2921719955898457E-2"/>
                  <c:y val="-2.632445156010722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- 757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34F-4044-A30C-1CB5B7DFA20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34F-4044-A30C-1CB5B7DFA20E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Tabelle1!$A$2:$A$7</c:f>
              <c:strCache>
                <c:ptCount val="6"/>
                <c:pt idx="0">
                  <c:v>Ist 2016</c:v>
                </c:pt>
                <c:pt idx="1">
                  <c:v>vorläufig stillgelegt</c:v>
                </c:pt>
                <c:pt idx="2">
                  <c:v>bereits
in BK-SB**</c:v>
                </c:pt>
                <c:pt idx="3">
                  <c:v>BK-SB**
01.10.2018</c:v>
                </c:pt>
                <c:pt idx="4">
                  <c:v>BK-SB**
01.10.2019</c:v>
                </c:pt>
                <c:pt idx="5">
                  <c:v>Leistung im Markt 2019</c:v>
                </c:pt>
              </c:strCache>
            </c:strRef>
          </c:cat>
          <c:val>
            <c:numRef>
              <c:f>Tabelle1!$C$2:$C$7</c:f>
              <c:numCache>
                <c:formatCode>General</c:formatCode>
                <c:ptCount val="6"/>
                <c:pt idx="0">
                  <c:v>21033</c:v>
                </c:pt>
                <c:pt idx="1">
                  <c:v>300</c:v>
                </c:pt>
                <c:pt idx="2">
                  <c:v>914</c:v>
                </c:pt>
                <c:pt idx="3">
                  <c:v>1059</c:v>
                </c:pt>
                <c:pt idx="4">
                  <c:v>757</c:v>
                </c:pt>
                <c:pt idx="5">
                  <c:v>18003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34F-4044-A30C-1CB5B7DFA2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674816"/>
        <c:axId val="210676352"/>
      </c:barChart>
      <c:catAx>
        <c:axId val="210674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210676352"/>
        <c:crosses val="autoZero"/>
        <c:auto val="1"/>
        <c:lblAlgn val="ctr"/>
        <c:lblOffset val="100"/>
        <c:noMultiLvlLbl val="0"/>
      </c:catAx>
      <c:valAx>
        <c:axId val="2106763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de-DE" sz="1200"/>
                  <a:t>installierte</a:t>
                </a:r>
                <a:r>
                  <a:rPr lang="de-DE" sz="1200" baseline="0"/>
                  <a:t> Leistung in MW</a:t>
                </a:r>
                <a:endParaRPr lang="de-DE" sz="1200"/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210674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Steinkohle (in MW)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427303328304024"/>
          <c:y val="8.829241781174578E-2"/>
          <c:w val="0.87577063569997604"/>
          <c:h val="0.627122642096073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steinkohle</c:v>
                </c:pt>
              </c:strCache>
            </c:strRef>
          </c:tx>
          <c:spPr>
            <a:noFill/>
          </c:spPr>
          <c:invertIfNegative val="0"/>
          <c:cat>
            <c:strRef>
              <c:f>Tabelle1!$A$2:$A$10</c:f>
              <c:strCache>
                <c:ptCount val="9"/>
                <c:pt idx="0">
                  <c:v>Ist 2016</c:v>
                </c:pt>
                <c:pt idx="1">
                  <c:v>endgültige
Stilllegungen
2017-04/2018</c:v>
                </c:pt>
                <c:pt idx="2">
                  <c:v>Ist 04/2018</c:v>
                </c:pt>
                <c:pt idx="3">
                  <c:v>derzeit vorläufig stillgelegt</c:v>
                </c:pt>
                <c:pt idx="4">
                  <c:v>weitere zur
endgültigen
Stilllegung
angezeigt</c:v>
                </c:pt>
                <c:pt idx="5">
                  <c:v>weitere zur
vorläufigen
Stilllegung
angezeigt</c:v>
                </c:pt>
                <c:pt idx="6">
                  <c:v>im Bau</c:v>
                </c:pt>
                <c:pt idx="7">
                  <c:v>mittelfristig
2020/23</c:v>
                </c:pt>
                <c:pt idx="8">
                  <c:v>zur Stilllegung
angezeigt, aber
systemrelevant</c:v>
                </c:pt>
              </c:strCache>
            </c:strRef>
          </c:cat>
          <c:val>
            <c:numRef>
              <c:f>Tabelle1!$B$2:$B$10</c:f>
              <c:numCache>
                <c:formatCode>General</c:formatCode>
                <c:ptCount val="9"/>
                <c:pt idx="0">
                  <c:v>0</c:v>
                </c:pt>
                <c:pt idx="1">
                  <c:v>25246</c:v>
                </c:pt>
                <c:pt idx="3">
                  <c:v>24857</c:v>
                </c:pt>
                <c:pt idx="4">
                  <c:v>22595</c:v>
                </c:pt>
                <c:pt idx="5">
                  <c:v>22595</c:v>
                </c:pt>
                <c:pt idx="6">
                  <c:v>22595</c:v>
                </c:pt>
                <c:pt idx="7">
                  <c:v>0</c:v>
                </c:pt>
                <c:pt idx="8">
                  <c:v>21312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F9-4E15-9A19-2A38EE16DFF4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Rest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Tabelle1!$A$2:$A$10</c:f>
              <c:strCache>
                <c:ptCount val="9"/>
                <c:pt idx="0">
                  <c:v>Ist 2016</c:v>
                </c:pt>
                <c:pt idx="1">
                  <c:v>endgültige
Stilllegungen
2017-04/2018</c:v>
                </c:pt>
                <c:pt idx="2">
                  <c:v>Ist 04/2018</c:v>
                </c:pt>
                <c:pt idx="3">
                  <c:v>derzeit vorläufig stillgelegt</c:v>
                </c:pt>
                <c:pt idx="4">
                  <c:v>weitere zur
endgültigen
Stilllegung
angezeigt</c:v>
                </c:pt>
                <c:pt idx="5">
                  <c:v>weitere zur
vorläufigen
Stilllegung
angezeigt</c:v>
                </c:pt>
                <c:pt idx="6">
                  <c:v>im Bau</c:v>
                </c:pt>
                <c:pt idx="7">
                  <c:v>mittelfristig
2020/23</c:v>
                </c:pt>
                <c:pt idx="8">
                  <c:v>zur Stilllegung
angezeigt, aber
systemrelevant</c:v>
                </c:pt>
              </c:strCache>
            </c:strRef>
          </c:cat>
          <c:val>
            <c:numRef>
              <c:f>Tabelle1!$C$2:$C$10</c:f>
              <c:numCache>
                <c:formatCode>General</c:formatCode>
                <c:ptCount val="9"/>
                <c:pt idx="0">
                  <c:v>27711</c:v>
                </c:pt>
                <c:pt idx="1">
                  <c:v>2465</c:v>
                </c:pt>
                <c:pt idx="2">
                  <c:v>25246</c:v>
                </c:pt>
                <c:pt idx="3">
                  <c:v>389</c:v>
                </c:pt>
                <c:pt idx="4">
                  <c:v>2262</c:v>
                </c:pt>
                <c:pt idx="5">
                  <c:v>0</c:v>
                </c:pt>
                <c:pt idx="6">
                  <c:v>1052</c:v>
                </c:pt>
                <c:pt idx="7">
                  <c:v>23647</c:v>
                </c:pt>
                <c:pt idx="8">
                  <c:v>2335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F9-4E15-9A19-2A38EE16DF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6651264"/>
        <c:axId val="216652800"/>
      </c:barChart>
      <c:catAx>
        <c:axId val="216651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000" b="1"/>
            </a:pPr>
            <a:endParaRPr lang="de-DE"/>
          </a:p>
        </c:txPr>
        <c:crossAx val="216652800"/>
        <c:crosses val="autoZero"/>
        <c:auto val="1"/>
        <c:lblAlgn val="ctr"/>
        <c:lblOffset val="100"/>
        <c:noMultiLvlLbl val="0"/>
      </c:catAx>
      <c:valAx>
        <c:axId val="216652800"/>
        <c:scaling>
          <c:orientation val="minMax"/>
          <c:max val="35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de-DE" sz="1200"/>
                  <a:t>installierte Leistung in MW</a:t>
                </a:r>
              </a:p>
            </c:rich>
          </c:tx>
          <c:layout>
            <c:manualLayout>
              <c:xMode val="edge"/>
              <c:yMode val="edge"/>
              <c:x val="1.1378664019410029E-2"/>
              <c:y val="0.1938642470833751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216651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Erdgas (in MW)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Erdgas</c:v>
                </c:pt>
              </c:strCache>
            </c:strRef>
          </c:tx>
          <c:spPr>
            <a:noFill/>
          </c:spPr>
          <c:invertIfNegative val="0"/>
          <c:cat>
            <c:strRef>
              <c:f>Tabelle1!$A$2:$A$11</c:f>
              <c:strCache>
                <c:ptCount val="10"/>
                <c:pt idx="0">
                  <c:v>Ist 2016</c:v>
                </c:pt>
                <c:pt idx="1">
                  <c:v>endgültige
Stilllegungen
2017-04/2018</c:v>
                </c:pt>
                <c:pt idx="2">
                  <c:v>Inbetriebnahmen
2017-04/2018</c:v>
                </c:pt>
                <c:pt idx="3">
                  <c:v>Ist 04/2018</c:v>
                </c:pt>
                <c:pt idx="4">
                  <c:v>derzeit vorläufig
stillgelegt</c:v>
                </c:pt>
                <c:pt idx="5">
                  <c:v>weitere zur
endgültigen
Stilllegung
angezeigt</c:v>
                </c:pt>
                <c:pt idx="6">
                  <c:v>weitere zur
vorläufigen
Stilllegung
angezeigt</c:v>
                </c:pt>
                <c:pt idx="7">
                  <c:v>absehbare
Neuanlagen
bis 2023**</c:v>
                </c:pt>
                <c:pt idx="8">
                  <c:v>mittelfristig
2020/23</c:v>
                </c:pt>
                <c:pt idx="9">
                  <c:v>zur Stilllegung
angezeigt, aber
systemrelevant</c:v>
                </c:pt>
              </c:strCache>
            </c:strRef>
          </c:cat>
          <c:val>
            <c:numRef>
              <c:f>Tabelle1!$B$2:$B$11</c:f>
              <c:numCache>
                <c:formatCode>General</c:formatCode>
                <c:ptCount val="10"/>
                <c:pt idx="0">
                  <c:v>0</c:v>
                </c:pt>
                <c:pt idx="1">
                  <c:v>29550</c:v>
                </c:pt>
                <c:pt idx="2">
                  <c:v>29550</c:v>
                </c:pt>
                <c:pt idx="4">
                  <c:v>27638</c:v>
                </c:pt>
                <c:pt idx="5">
                  <c:v>27329</c:v>
                </c:pt>
                <c:pt idx="6">
                  <c:v>26483</c:v>
                </c:pt>
                <c:pt idx="7">
                  <c:v>26483</c:v>
                </c:pt>
                <c:pt idx="8">
                  <c:v>0</c:v>
                </c:pt>
                <c:pt idx="9">
                  <c:v>26275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A8-4D7C-809E-9425845503AB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Rest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Tabelle1!$A$2:$A$11</c:f>
              <c:strCache>
                <c:ptCount val="10"/>
                <c:pt idx="0">
                  <c:v>Ist 2016</c:v>
                </c:pt>
                <c:pt idx="1">
                  <c:v>endgültige
Stilllegungen
2017-04/2018</c:v>
                </c:pt>
                <c:pt idx="2">
                  <c:v>Inbetriebnahmen
2017-04/2018</c:v>
                </c:pt>
                <c:pt idx="3">
                  <c:v>Ist 04/2018</c:v>
                </c:pt>
                <c:pt idx="4">
                  <c:v>derzeit vorläufig
stillgelegt</c:v>
                </c:pt>
                <c:pt idx="5">
                  <c:v>weitere zur
endgültigen
Stilllegung
angezeigt</c:v>
                </c:pt>
                <c:pt idx="6">
                  <c:v>weitere zur
vorläufigen
Stilllegung
angezeigt</c:v>
                </c:pt>
                <c:pt idx="7">
                  <c:v>absehbare
Neuanlagen
bis 2023**</c:v>
                </c:pt>
                <c:pt idx="8">
                  <c:v>mittelfristig
2020/23</c:v>
                </c:pt>
                <c:pt idx="9">
                  <c:v>zur Stilllegung
angezeigt, aber
systemrelevant</c:v>
                </c:pt>
              </c:strCache>
            </c:strRef>
          </c:cat>
          <c:val>
            <c:numRef>
              <c:f>Tabelle1!$C$2:$C$11</c:f>
              <c:numCache>
                <c:formatCode>General</c:formatCode>
                <c:ptCount val="10"/>
                <c:pt idx="0">
                  <c:v>29606</c:v>
                </c:pt>
                <c:pt idx="1">
                  <c:v>56</c:v>
                </c:pt>
                <c:pt idx="2">
                  <c:v>239</c:v>
                </c:pt>
                <c:pt idx="3">
                  <c:v>29789</c:v>
                </c:pt>
                <c:pt idx="4">
                  <c:v>2151</c:v>
                </c:pt>
                <c:pt idx="5">
                  <c:v>309</c:v>
                </c:pt>
                <c:pt idx="6">
                  <c:v>846</c:v>
                </c:pt>
                <c:pt idx="7">
                  <c:v>3115</c:v>
                </c:pt>
                <c:pt idx="8">
                  <c:v>29598</c:v>
                </c:pt>
                <c:pt idx="9">
                  <c:v>3323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A8-4D7C-809E-9425845503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457792"/>
        <c:axId val="217459328"/>
      </c:barChart>
      <c:catAx>
        <c:axId val="217457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000" b="1"/>
            </a:pPr>
            <a:endParaRPr lang="de-DE"/>
          </a:p>
        </c:txPr>
        <c:crossAx val="217459328"/>
        <c:crosses val="autoZero"/>
        <c:auto val="1"/>
        <c:lblAlgn val="ctr"/>
        <c:lblOffset val="100"/>
        <c:noMultiLvlLbl val="0"/>
      </c:catAx>
      <c:valAx>
        <c:axId val="2174593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de-DE" sz="1200"/>
                  <a:t>installierte Leistung in MW</a:t>
                </a: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217457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Mineralöl (in MW)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steinkohle</c:v>
                </c:pt>
              </c:strCache>
            </c:strRef>
          </c:tx>
          <c:spPr>
            <a:noFill/>
          </c:spPr>
          <c:invertIfNegative val="0"/>
          <c:cat>
            <c:strRef>
              <c:f>Tabelle1!$A$2:$A$10</c:f>
              <c:strCache>
                <c:ptCount val="9"/>
                <c:pt idx="0">
                  <c:v>Ist 2016</c:v>
                </c:pt>
                <c:pt idx="1">
                  <c:v>endgültige
Stilllegungen
2017-03/2018</c:v>
                </c:pt>
                <c:pt idx="2">
                  <c:v>Ist 04/2018</c:v>
                </c:pt>
                <c:pt idx="3">
                  <c:v>derzeit vorläufig
stillgelegt</c:v>
                </c:pt>
                <c:pt idx="4">
                  <c:v>weitere zur
endgültigen
Stilllegung
angezeigt</c:v>
                </c:pt>
                <c:pt idx="5">
                  <c:v>weitere zur
vorläufigen
Stilllegung
angezeigt</c:v>
                </c:pt>
                <c:pt idx="6">
                  <c:v>absehbare
Neuanlagen
bis 2023**</c:v>
                </c:pt>
                <c:pt idx="7">
                  <c:v>mittelfristig
2020/23</c:v>
                </c:pt>
                <c:pt idx="8">
                  <c:v>zur Stilllegung
angezeigt, aber
systemrelevant</c:v>
                </c:pt>
              </c:strCache>
            </c:strRef>
          </c:cat>
          <c:val>
            <c:numRef>
              <c:f>Tabelle1!$B$2:$B$10</c:f>
              <c:numCache>
                <c:formatCode>General</c:formatCode>
                <c:ptCount val="9"/>
                <c:pt idx="0">
                  <c:v>0</c:v>
                </c:pt>
                <c:pt idx="1">
                  <c:v>4474</c:v>
                </c:pt>
                <c:pt idx="3">
                  <c:v>4264</c:v>
                </c:pt>
                <c:pt idx="4">
                  <c:v>4155</c:v>
                </c:pt>
                <c:pt idx="5">
                  <c:v>4155</c:v>
                </c:pt>
                <c:pt idx="6">
                  <c:v>4155</c:v>
                </c:pt>
                <c:pt idx="8">
                  <c:v>2968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A9-479D-AA4D-1E05B96BC899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Rest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Tabelle1!$A$2:$A$10</c:f>
              <c:strCache>
                <c:ptCount val="9"/>
                <c:pt idx="0">
                  <c:v>Ist 2016</c:v>
                </c:pt>
                <c:pt idx="1">
                  <c:v>endgültige
Stilllegungen
2017-03/2018</c:v>
                </c:pt>
                <c:pt idx="2">
                  <c:v>Ist 04/2018</c:v>
                </c:pt>
                <c:pt idx="3">
                  <c:v>derzeit vorläufig
stillgelegt</c:v>
                </c:pt>
                <c:pt idx="4">
                  <c:v>weitere zur
endgültigen
Stilllegung
angezeigt</c:v>
                </c:pt>
                <c:pt idx="5">
                  <c:v>weitere zur
vorläufigen
Stilllegung
angezeigt</c:v>
                </c:pt>
                <c:pt idx="6">
                  <c:v>absehbare
Neuanlagen
bis 2023**</c:v>
                </c:pt>
                <c:pt idx="7">
                  <c:v>mittelfristig
2020/23</c:v>
                </c:pt>
                <c:pt idx="8">
                  <c:v>zur Stilllegung
angezeigt, aber
systemrelevant</c:v>
                </c:pt>
              </c:strCache>
            </c:strRef>
          </c:cat>
          <c:val>
            <c:numRef>
              <c:f>Tabelle1!$C$2:$C$10</c:f>
              <c:numCache>
                <c:formatCode>General</c:formatCode>
                <c:ptCount val="9"/>
                <c:pt idx="0">
                  <c:v>4728</c:v>
                </c:pt>
                <c:pt idx="1">
                  <c:v>254</c:v>
                </c:pt>
                <c:pt idx="2">
                  <c:v>4474</c:v>
                </c:pt>
                <c:pt idx="3">
                  <c:v>210</c:v>
                </c:pt>
                <c:pt idx="4">
                  <c:v>109</c:v>
                </c:pt>
                <c:pt idx="5">
                  <c:v>0</c:v>
                </c:pt>
                <c:pt idx="6">
                  <c:v>0</c:v>
                </c:pt>
                <c:pt idx="7">
                  <c:v>4155</c:v>
                </c:pt>
                <c:pt idx="8">
                  <c:v>1187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A9-479D-AA4D-1E05B96BC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216512"/>
        <c:axId val="217218048"/>
      </c:barChart>
      <c:catAx>
        <c:axId val="217216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000" b="1"/>
            </a:pPr>
            <a:endParaRPr lang="de-DE"/>
          </a:p>
        </c:txPr>
        <c:crossAx val="217218048"/>
        <c:crosses val="autoZero"/>
        <c:auto val="1"/>
        <c:lblAlgn val="ctr"/>
        <c:lblOffset val="100"/>
        <c:noMultiLvlLbl val="0"/>
      </c:catAx>
      <c:valAx>
        <c:axId val="217218048"/>
        <c:scaling>
          <c:orientation val="minMax"/>
          <c:max val="6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de-DE" sz="1200"/>
                  <a:t>installierte Leistung in MW</a:t>
                </a: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217216512"/>
        <c:crosses val="autoZero"/>
        <c:crossBetween val="between"/>
        <c:majorUnit val="1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72524" y="932"/>
            <a:ext cx="2946134" cy="21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de-DE"/>
              <a:t>© 2013 BDEW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72524" y="226033"/>
            <a:ext cx="2946134" cy="21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de-DE"/>
              <a:t>27.04.2018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5695" y="452718"/>
            <a:ext cx="2946134" cy="21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de-DE"/>
              <a:t>Seite </a:t>
            </a:r>
            <a:fld id="{A7B0E584-BE88-4E77-A877-883B1F5EA48F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55302" name="Picture 6" descr="BDEW_SW_M_C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27987" y="42148"/>
            <a:ext cx="1187651" cy="6182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6157484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1211263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819" y="5261339"/>
            <a:ext cx="4985278" cy="3944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60" tIns="44081" rIns="88160" bIns="44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72524" y="932"/>
            <a:ext cx="2946134" cy="21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de-DE"/>
              <a:t>© 2013 BDEW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72524" y="226033"/>
            <a:ext cx="2946134" cy="21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de-DE"/>
              <a:t>27.04.2018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75695" y="452718"/>
            <a:ext cx="2946134" cy="21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de-DE"/>
              <a:t>Seite </a:t>
            </a:r>
            <a:fld id="{A7B0E584-BE88-4E77-A877-883B1F5EA48F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11" name="Picture 6" descr="BDEW_SW_M_C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27987" y="42148"/>
            <a:ext cx="1187651" cy="6182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30611183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177800" indent="-177800" algn="l" rtl="0" fontAlgn="base">
      <a:spcBef>
        <a:spcPct val="30000"/>
      </a:spcBef>
      <a:spcAft>
        <a:spcPct val="0"/>
      </a:spcAft>
      <a:buClr>
        <a:schemeClr val="accent1"/>
      </a:buClr>
      <a:buSzPct val="110000"/>
      <a:buChar char="•"/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333375" indent="-153988" algn="l" rtl="0" fontAlgn="base">
      <a:spcBef>
        <a:spcPct val="30000"/>
      </a:spcBef>
      <a:spcAft>
        <a:spcPct val="0"/>
      </a:spcAft>
      <a:buClr>
        <a:schemeClr val="accent1"/>
      </a:buClr>
      <a:buSzPct val="110000"/>
      <a:buChar char="•"/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534988" indent="-200025" algn="l" rtl="0" fontAlgn="base">
      <a:spcBef>
        <a:spcPct val="30000"/>
      </a:spcBef>
      <a:spcAft>
        <a:spcPct val="0"/>
      </a:spcAft>
      <a:buClr>
        <a:schemeClr val="accent1"/>
      </a:buClr>
      <a:buSzPct val="110000"/>
      <a:buChar char="•"/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700088" indent="-163513" algn="l" rtl="0" fontAlgn="base">
      <a:spcBef>
        <a:spcPct val="30000"/>
      </a:spcBef>
      <a:spcAft>
        <a:spcPct val="0"/>
      </a:spcAft>
      <a:buClr>
        <a:schemeClr val="accent1"/>
      </a:buClr>
      <a:buSzPct val="110000"/>
      <a:buChar char="•"/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855663" indent="-153988" algn="l" rtl="0" fontAlgn="base">
      <a:spcBef>
        <a:spcPct val="30000"/>
      </a:spcBef>
      <a:spcAft>
        <a:spcPct val="0"/>
      </a:spcAft>
      <a:buClr>
        <a:schemeClr val="accent1"/>
      </a:buClr>
      <a:buSzPct val="110000"/>
      <a:buChar char="•"/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© 2013 BDEW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de-DE"/>
              <a:t>27.04.2018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A7B0E584-BE88-4E77-A877-883B1F5EA48F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4719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© 2013 BDEW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de-DE"/>
              <a:t>27.04.2018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A7B0E584-BE88-4E77-A877-883B1F5EA48F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0780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© 2013 BDEW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de-DE"/>
              <a:t>27.04.2018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A7B0E584-BE88-4E77-A877-883B1F5EA48F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1520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© 2013 BDEW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de-DE"/>
              <a:t>27.04.2018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A7B0E584-BE88-4E77-A877-883B1F5EA48F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3621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© 2013 BDEW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de-DE"/>
              <a:t>27.04.2018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A7B0E584-BE88-4E77-A877-883B1F5EA48F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020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© 2013 BDEW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de-DE"/>
              <a:t>27.04.2018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A7B0E584-BE88-4E77-A877-883B1F5EA48F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4876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© 2013 BDEW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de-DE"/>
              <a:t>27.04.2018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A7B0E584-BE88-4E77-A877-883B1F5EA48F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0291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5.xml"/><Relationship Id="rId4" Type="http://schemas.openxmlformats.org/officeDocument/2006/relationships/tags" Target="../tags/tag44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0.xml"/><Relationship Id="rId4" Type="http://schemas.openxmlformats.org/officeDocument/2006/relationships/tags" Target="../tags/tag49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58.xml"/><Relationship Id="rId13" Type="http://schemas.openxmlformats.org/officeDocument/2006/relationships/tags" Target="../tags/tag63.xml"/><Relationship Id="rId18" Type="http://schemas.openxmlformats.org/officeDocument/2006/relationships/slideMaster" Target="../slideMasters/slideMaster1.xml"/><Relationship Id="rId3" Type="http://schemas.openxmlformats.org/officeDocument/2006/relationships/tags" Target="../tags/tag53.xml"/><Relationship Id="rId7" Type="http://schemas.openxmlformats.org/officeDocument/2006/relationships/tags" Target="../tags/tag57.xml"/><Relationship Id="rId12" Type="http://schemas.openxmlformats.org/officeDocument/2006/relationships/tags" Target="../tags/tag62.xml"/><Relationship Id="rId17" Type="http://schemas.openxmlformats.org/officeDocument/2006/relationships/tags" Target="../tags/tag67.xml"/><Relationship Id="rId2" Type="http://schemas.openxmlformats.org/officeDocument/2006/relationships/tags" Target="../tags/tag52.xml"/><Relationship Id="rId16" Type="http://schemas.openxmlformats.org/officeDocument/2006/relationships/tags" Target="../tags/tag66.xml"/><Relationship Id="rId20" Type="http://schemas.openxmlformats.org/officeDocument/2006/relationships/image" Target="../media/image2.emf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11" Type="http://schemas.openxmlformats.org/officeDocument/2006/relationships/tags" Target="../tags/tag61.xml"/><Relationship Id="rId5" Type="http://schemas.openxmlformats.org/officeDocument/2006/relationships/tags" Target="../tags/tag55.xml"/><Relationship Id="rId15" Type="http://schemas.openxmlformats.org/officeDocument/2006/relationships/tags" Target="../tags/tag65.xml"/><Relationship Id="rId10" Type="http://schemas.openxmlformats.org/officeDocument/2006/relationships/tags" Target="../tags/tag60.xml"/><Relationship Id="rId19" Type="http://schemas.openxmlformats.org/officeDocument/2006/relationships/image" Target="../media/image1.emf"/><Relationship Id="rId4" Type="http://schemas.openxmlformats.org/officeDocument/2006/relationships/tags" Target="../tags/tag54.xml"/><Relationship Id="rId9" Type="http://schemas.openxmlformats.org/officeDocument/2006/relationships/tags" Target="../tags/tag59.xml"/><Relationship Id="rId14" Type="http://schemas.openxmlformats.org/officeDocument/2006/relationships/tags" Target="../tags/tag64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0.xml"/><Relationship Id="rId7" Type="http://schemas.openxmlformats.org/officeDocument/2006/relationships/tags" Target="../tags/tag74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8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13" Type="http://schemas.openxmlformats.org/officeDocument/2006/relationships/tags" Target="../tags/tag34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12" Type="http://schemas.openxmlformats.org/officeDocument/2006/relationships/tags" Target="../tags/tag33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11" Type="http://schemas.openxmlformats.org/officeDocument/2006/relationships/tags" Target="../tags/tag32.xml"/><Relationship Id="rId5" Type="http://schemas.openxmlformats.org/officeDocument/2006/relationships/tags" Target="../tags/tag26.xml"/><Relationship Id="rId10" Type="http://schemas.openxmlformats.org/officeDocument/2006/relationships/tags" Target="../tags/tag31.xml"/><Relationship Id="rId4" Type="http://schemas.openxmlformats.org/officeDocument/2006/relationships/tags" Target="../tags/tag25.xml"/><Relationship Id="rId9" Type="http://schemas.openxmlformats.org/officeDocument/2006/relationships/tags" Target="../tags/tag30.xml"/><Relationship Id="rId1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1035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0" y="5084764"/>
            <a:ext cx="9144000" cy="1225550"/>
          </a:xfrm>
          <a:prstGeom prst="rect">
            <a:avLst/>
          </a:prstGeom>
          <a:solidFill>
            <a:srgbClr val="A014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sz="3000" noProof="0">
              <a:solidFill>
                <a:srgbClr val="F82B26"/>
              </a:solidFill>
            </a:endParaRPr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612000" y="1772912"/>
            <a:ext cx="7200000" cy="864000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/>
              <a:t>Titelmasterformat durch Klicken bearbeiten</a:t>
            </a:r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612000" y="3211810"/>
            <a:ext cx="7200000" cy="1657350"/>
          </a:xfrm>
        </p:spPr>
        <p:txBody>
          <a:bodyPr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/>
            </a:lvl1pPr>
          </a:lstStyle>
          <a:p>
            <a:r>
              <a:rPr lang="de-DE" noProof="0"/>
              <a:t>Formatvorlage des Untertitelmasters durch Klicken bearbeiten</a:t>
            </a:r>
            <a:endParaRPr lang="de-DE" noProof="0" dirty="0"/>
          </a:p>
        </p:txBody>
      </p:sp>
      <p:sp>
        <p:nvSpPr>
          <p:cNvPr id="4109" name="Text Box 103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7956550" y="6450392"/>
            <a:ext cx="93662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/>
            <a:r>
              <a:rPr lang="de-DE" sz="1000" noProof="0" dirty="0">
                <a:solidFill>
                  <a:schemeClr val="bg1"/>
                </a:solidFill>
              </a:rPr>
              <a:t>www.bdew.de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r>
              <a:rPr lang="de-DE"/>
              <a:t>Seite </a:t>
            </a:r>
            <a:fld id="{57282E12-AC30-4C30-91CF-1304F955FEA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r>
              <a:rPr lang="de-DE"/>
              <a:t>SP-V/Ba</a:t>
            </a:r>
            <a:endParaRPr lang="de-DE" dirty="0"/>
          </a:p>
        </p:txBody>
      </p:sp>
      <p:sp>
        <p:nvSpPr>
          <p:cNvPr id="22" name="Date Placeholder 18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611560" y="2780960"/>
            <a:ext cx="7200000" cy="288000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27.04.2018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 bwMode="auto">
          <a:xfrm>
            <a:off x="2699792" y="6597352"/>
            <a:ext cx="3744416" cy="260648"/>
          </a:xfrm>
          <a:prstGeom prst="rect">
            <a:avLst/>
          </a:prstGeom>
          <a:solidFill>
            <a:srgbClr val="757677"/>
          </a:soli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2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/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zwei Inhalte 2/3 zu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251520" y="1339304"/>
            <a:ext cx="5688013" cy="4824000"/>
          </a:xfrm>
          <a:prstGeom prst="rect">
            <a:avLst/>
          </a:prstGeom>
        </p:spPr>
        <p:txBody>
          <a:bodyPr/>
          <a:lstStyle>
            <a:lvl1pPr marL="269875" indent="-269875"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  <p:custDataLst>
              <p:tags r:id="rId3"/>
            </p:custDataLst>
          </p:nvPr>
        </p:nvSpPr>
        <p:spPr>
          <a:xfrm>
            <a:off x="6156176" y="1339304"/>
            <a:ext cx="2736000" cy="482400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 und vier Inhalte 1/3 zu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252560" y="1339974"/>
            <a:ext cx="2735264" cy="2305050"/>
          </a:xfrm>
          <a:prstGeom prst="rect">
            <a:avLst/>
          </a:prstGeom>
        </p:spPr>
        <p:txBody>
          <a:bodyPr/>
          <a:lstStyle>
            <a:lvl1pPr marL="269875" indent="-269875"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  <p:custDataLst>
              <p:tags r:id="rId3"/>
            </p:custDataLst>
          </p:nvPr>
        </p:nvSpPr>
        <p:spPr>
          <a:xfrm>
            <a:off x="3202880" y="1339974"/>
            <a:ext cx="5689600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251520" y="3860254"/>
            <a:ext cx="2735264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6"/>
            <p:custDataLst>
              <p:tags r:id="rId5"/>
            </p:custDataLst>
          </p:nvPr>
        </p:nvSpPr>
        <p:spPr>
          <a:xfrm>
            <a:off x="3203848" y="3860254"/>
            <a:ext cx="5689600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vier Inhalte 2/3 zu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251520" y="1339974"/>
            <a:ext cx="5688013" cy="2305050"/>
          </a:xfrm>
          <a:prstGeom prst="rect">
            <a:avLst/>
          </a:prstGeom>
        </p:spPr>
        <p:txBody>
          <a:bodyPr/>
          <a:lstStyle>
            <a:lvl1pPr marL="269875" indent="-269875"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  <p:custDataLst>
              <p:tags r:id="rId3"/>
            </p:custDataLst>
          </p:nvPr>
        </p:nvSpPr>
        <p:spPr>
          <a:xfrm>
            <a:off x="6154737" y="1339974"/>
            <a:ext cx="2736000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251520" y="3860254"/>
            <a:ext cx="5688013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6"/>
            <p:custDataLst>
              <p:tags r:id="rId5"/>
            </p:custDataLst>
          </p:nvPr>
        </p:nvSpPr>
        <p:spPr>
          <a:xfrm>
            <a:off x="6156480" y="3860254"/>
            <a:ext cx="2736000" cy="230505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4" y="188913"/>
            <a:ext cx="6840000" cy="792162"/>
          </a:xfrm>
        </p:spPr>
        <p:txBody>
          <a:bodyPr anchor="b"/>
          <a:lstStyle>
            <a:lvl1pPr algn="l">
              <a:defRPr lang="de-DE" dirty="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708921"/>
            <a:ext cx="8640000" cy="3456930"/>
          </a:xfrm>
        </p:spPr>
        <p:txBody>
          <a:bodyPr/>
          <a:lstStyle>
            <a:lvl1pPr>
              <a:defRPr lang="de-DE" dirty="0" smtClean="0"/>
            </a:lvl1pPr>
            <a:lvl2pPr>
              <a:defRPr lang="de-DE" dirty="0" smtClean="0"/>
            </a:lvl2pPr>
            <a:lvl3pPr>
              <a:defRPr lang="de-DE" dirty="0" smtClean="0"/>
            </a:lvl3pPr>
            <a:lvl4pPr>
              <a:defRPr lang="de-DE" dirty="0" smtClean="0"/>
            </a:lvl4pPr>
            <a:lvl5pPr>
              <a:defRPr lang="de-DE" dirty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824" y="1341439"/>
            <a:ext cx="8640000" cy="1152000"/>
          </a:xfrm>
        </p:spPr>
        <p:txBody>
          <a:bodyPr/>
          <a:lstStyle>
            <a:lvl1pPr marL="0" indent="0">
              <a:buNone/>
              <a:defRPr lang="de-DE" dirty="0" smtClean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seit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/>
          <p:nvPr userDrawn="1"/>
        </p:nvGrpSpPr>
        <p:grpSpPr>
          <a:xfrm>
            <a:off x="7856538" y="339725"/>
            <a:ext cx="1033462" cy="536575"/>
            <a:chOff x="7856538" y="339725"/>
            <a:chExt cx="1033462" cy="536575"/>
          </a:xfrm>
        </p:grpSpPr>
        <p:sp>
          <p:nvSpPr>
            <p:cNvPr id="31" name="Freeform 37"/>
            <p:cNvSpPr>
              <a:spLocks noChangeAspect="1"/>
            </p:cNvSpPr>
            <p:nvPr userDrawn="1"/>
          </p:nvSpPr>
          <p:spPr bwMode="auto">
            <a:xfrm>
              <a:off x="8596048" y="442646"/>
              <a:ext cx="293952" cy="2255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69"/>
                </a:cxn>
                <a:cxn ang="0">
                  <a:pos x="523" y="1367"/>
                </a:cxn>
                <a:cxn ang="0">
                  <a:pos x="890" y="1204"/>
                </a:cxn>
                <a:cxn ang="0">
                  <a:pos x="1253" y="1367"/>
                </a:cxn>
                <a:cxn ang="0">
                  <a:pos x="1775" y="869"/>
                </a:cxn>
                <a:cxn ang="0">
                  <a:pos x="1775" y="0"/>
                </a:cxn>
                <a:cxn ang="0">
                  <a:pos x="1461" y="0"/>
                </a:cxn>
                <a:cxn ang="0">
                  <a:pos x="1461" y="877"/>
                </a:cxn>
                <a:cxn ang="0">
                  <a:pos x="1253" y="1076"/>
                </a:cxn>
                <a:cxn ang="0">
                  <a:pos x="1047" y="877"/>
                </a:cxn>
                <a:cxn ang="0">
                  <a:pos x="1047" y="0"/>
                </a:cxn>
                <a:cxn ang="0">
                  <a:pos x="733" y="0"/>
                </a:cxn>
                <a:cxn ang="0">
                  <a:pos x="733" y="877"/>
                </a:cxn>
                <a:cxn ang="0">
                  <a:pos x="523" y="1076"/>
                </a:cxn>
                <a:cxn ang="0">
                  <a:pos x="315" y="877"/>
                </a:cxn>
                <a:cxn ang="0">
                  <a:pos x="315" y="0"/>
                </a:cxn>
                <a:cxn ang="0">
                  <a:pos x="0" y="0"/>
                </a:cxn>
              </a:cxnLst>
              <a:rect l="0" t="0" r="r" b="b"/>
              <a:pathLst>
                <a:path w="1775" h="1367">
                  <a:moveTo>
                    <a:pt x="0" y="0"/>
                  </a:moveTo>
                  <a:lnTo>
                    <a:pt x="0" y="869"/>
                  </a:lnTo>
                  <a:cubicBezTo>
                    <a:pt x="0" y="1145"/>
                    <a:pt x="237" y="1367"/>
                    <a:pt x="523" y="1367"/>
                  </a:cubicBezTo>
                  <a:cubicBezTo>
                    <a:pt x="661" y="1367"/>
                    <a:pt x="820" y="1293"/>
                    <a:pt x="890" y="1204"/>
                  </a:cubicBezTo>
                  <a:cubicBezTo>
                    <a:pt x="956" y="1293"/>
                    <a:pt x="1115" y="1367"/>
                    <a:pt x="1253" y="1367"/>
                  </a:cubicBezTo>
                  <a:cubicBezTo>
                    <a:pt x="1541" y="1367"/>
                    <a:pt x="1775" y="1145"/>
                    <a:pt x="1775" y="869"/>
                  </a:cubicBezTo>
                  <a:lnTo>
                    <a:pt x="1775" y="0"/>
                  </a:lnTo>
                  <a:lnTo>
                    <a:pt x="1461" y="0"/>
                  </a:lnTo>
                  <a:lnTo>
                    <a:pt x="1461" y="877"/>
                  </a:lnTo>
                  <a:cubicBezTo>
                    <a:pt x="1461" y="985"/>
                    <a:pt x="1369" y="1076"/>
                    <a:pt x="1253" y="1076"/>
                  </a:cubicBezTo>
                  <a:cubicBezTo>
                    <a:pt x="1142" y="1076"/>
                    <a:pt x="1047" y="985"/>
                    <a:pt x="1047" y="877"/>
                  </a:cubicBezTo>
                  <a:lnTo>
                    <a:pt x="1047" y="0"/>
                  </a:lnTo>
                  <a:lnTo>
                    <a:pt x="733" y="0"/>
                  </a:lnTo>
                  <a:lnTo>
                    <a:pt x="733" y="877"/>
                  </a:lnTo>
                  <a:cubicBezTo>
                    <a:pt x="733" y="985"/>
                    <a:pt x="638" y="1076"/>
                    <a:pt x="523" y="1076"/>
                  </a:cubicBezTo>
                  <a:cubicBezTo>
                    <a:pt x="407" y="1076"/>
                    <a:pt x="315" y="985"/>
                    <a:pt x="315" y="877"/>
                  </a:cubicBezTo>
                  <a:lnTo>
                    <a:pt x="3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1432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32" name="Freeform 38"/>
            <p:cNvSpPr>
              <a:spLocks noChangeAspect="1"/>
            </p:cNvSpPr>
            <p:nvPr userDrawn="1"/>
          </p:nvSpPr>
          <p:spPr bwMode="auto">
            <a:xfrm>
              <a:off x="8348387" y="435707"/>
              <a:ext cx="230301" cy="230126"/>
            </a:xfrm>
            <a:custGeom>
              <a:avLst/>
              <a:gdLst/>
              <a:ahLst/>
              <a:cxnLst>
                <a:cxn ang="0">
                  <a:pos x="1384" y="800"/>
                </a:cxn>
                <a:cxn ang="0">
                  <a:pos x="1391" y="696"/>
                </a:cxn>
                <a:cxn ang="0">
                  <a:pos x="697" y="0"/>
                </a:cxn>
                <a:cxn ang="0">
                  <a:pos x="0" y="696"/>
                </a:cxn>
                <a:cxn ang="0">
                  <a:pos x="697" y="1392"/>
                </a:cxn>
                <a:cxn ang="0">
                  <a:pos x="1344" y="948"/>
                </a:cxn>
                <a:cxn ang="0">
                  <a:pos x="1017" y="948"/>
                </a:cxn>
                <a:cxn ang="0">
                  <a:pos x="697" y="1107"/>
                </a:cxn>
                <a:cxn ang="0">
                  <a:pos x="286" y="696"/>
                </a:cxn>
                <a:cxn ang="0">
                  <a:pos x="697" y="288"/>
                </a:cxn>
                <a:cxn ang="0">
                  <a:pos x="1062" y="515"/>
                </a:cxn>
                <a:cxn ang="0">
                  <a:pos x="566" y="515"/>
                </a:cxn>
                <a:cxn ang="0">
                  <a:pos x="566" y="800"/>
                </a:cxn>
                <a:cxn ang="0">
                  <a:pos x="1384" y="800"/>
                </a:cxn>
              </a:cxnLst>
              <a:rect l="0" t="0" r="r" b="b"/>
              <a:pathLst>
                <a:path w="1391" h="1392">
                  <a:moveTo>
                    <a:pt x="1384" y="800"/>
                  </a:moveTo>
                  <a:cubicBezTo>
                    <a:pt x="1390" y="766"/>
                    <a:pt x="1391" y="732"/>
                    <a:pt x="1391" y="696"/>
                  </a:cubicBezTo>
                  <a:cubicBezTo>
                    <a:pt x="1391" y="312"/>
                    <a:pt x="1081" y="0"/>
                    <a:pt x="697" y="0"/>
                  </a:cubicBezTo>
                  <a:cubicBezTo>
                    <a:pt x="310" y="0"/>
                    <a:pt x="0" y="312"/>
                    <a:pt x="0" y="696"/>
                  </a:cubicBezTo>
                  <a:cubicBezTo>
                    <a:pt x="0" y="1082"/>
                    <a:pt x="310" y="1392"/>
                    <a:pt x="697" y="1392"/>
                  </a:cubicBezTo>
                  <a:cubicBezTo>
                    <a:pt x="992" y="1392"/>
                    <a:pt x="1244" y="1207"/>
                    <a:pt x="1344" y="948"/>
                  </a:cubicBezTo>
                  <a:lnTo>
                    <a:pt x="1017" y="948"/>
                  </a:lnTo>
                  <a:cubicBezTo>
                    <a:pt x="943" y="1044"/>
                    <a:pt x="827" y="1107"/>
                    <a:pt x="697" y="1107"/>
                  </a:cubicBezTo>
                  <a:cubicBezTo>
                    <a:pt x="469" y="1107"/>
                    <a:pt x="286" y="923"/>
                    <a:pt x="286" y="696"/>
                  </a:cubicBezTo>
                  <a:cubicBezTo>
                    <a:pt x="286" y="471"/>
                    <a:pt x="469" y="288"/>
                    <a:pt x="697" y="288"/>
                  </a:cubicBezTo>
                  <a:cubicBezTo>
                    <a:pt x="856" y="288"/>
                    <a:pt x="994" y="381"/>
                    <a:pt x="1062" y="515"/>
                  </a:cubicBezTo>
                  <a:lnTo>
                    <a:pt x="566" y="515"/>
                  </a:lnTo>
                  <a:lnTo>
                    <a:pt x="566" y="800"/>
                  </a:lnTo>
                  <a:lnTo>
                    <a:pt x="1384" y="800"/>
                  </a:lnTo>
                  <a:close/>
                </a:path>
              </a:pathLst>
            </a:custGeom>
            <a:solidFill>
              <a:srgbClr val="A01432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33" name="Freeform 39"/>
            <p:cNvSpPr>
              <a:spLocks noChangeAspect="1" noEditPoints="1"/>
            </p:cNvSpPr>
            <p:nvPr userDrawn="1"/>
          </p:nvSpPr>
          <p:spPr bwMode="auto">
            <a:xfrm>
              <a:off x="8100727" y="339725"/>
              <a:ext cx="231458" cy="328421"/>
            </a:xfrm>
            <a:custGeom>
              <a:avLst/>
              <a:gdLst/>
              <a:ahLst/>
              <a:cxnLst>
                <a:cxn ang="0">
                  <a:pos x="785" y="1685"/>
                </a:cxn>
                <a:cxn ang="0">
                  <a:pos x="690" y="1699"/>
                </a:cxn>
                <a:cxn ang="0">
                  <a:pos x="537" y="1665"/>
                </a:cxn>
                <a:cxn ang="0">
                  <a:pos x="284" y="1287"/>
                </a:cxn>
                <a:cxn ang="0">
                  <a:pos x="694" y="877"/>
                </a:cxn>
                <a:cxn ang="0">
                  <a:pos x="1104" y="1287"/>
                </a:cxn>
                <a:cxn ang="0">
                  <a:pos x="785" y="1685"/>
                </a:cxn>
                <a:cxn ang="0">
                  <a:pos x="1093" y="0"/>
                </a:cxn>
                <a:cxn ang="0">
                  <a:pos x="1093" y="739"/>
                </a:cxn>
                <a:cxn ang="0">
                  <a:pos x="690" y="601"/>
                </a:cxn>
                <a:cxn ang="0">
                  <a:pos x="0" y="1292"/>
                </a:cxn>
                <a:cxn ang="0">
                  <a:pos x="690" y="1984"/>
                </a:cxn>
                <a:cxn ang="0">
                  <a:pos x="1093" y="1853"/>
                </a:cxn>
                <a:cxn ang="0">
                  <a:pos x="1093" y="1969"/>
                </a:cxn>
                <a:cxn ang="0">
                  <a:pos x="1392" y="1969"/>
                </a:cxn>
                <a:cxn ang="0">
                  <a:pos x="1392" y="0"/>
                </a:cxn>
                <a:cxn ang="0">
                  <a:pos x="1093" y="0"/>
                </a:cxn>
              </a:cxnLst>
              <a:rect l="0" t="0" r="r" b="b"/>
              <a:pathLst>
                <a:path w="1392" h="1984">
                  <a:moveTo>
                    <a:pt x="785" y="1685"/>
                  </a:moveTo>
                  <a:cubicBezTo>
                    <a:pt x="756" y="1693"/>
                    <a:pt x="724" y="1699"/>
                    <a:pt x="690" y="1699"/>
                  </a:cubicBezTo>
                  <a:cubicBezTo>
                    <a:pt x="635" y="1699"/>
                    <a:pt x="583" y="1687"/>
                    <a:pt x="537" y="1665"/>
                  </a:cubicBezTo>
                  <a:cubicBezTo>
                    <a:pt x="388" y="1604"/>
                    <a:pt x="284" y="1457"/>
                    <a:pt x="284" y="1287"/>
                  </a:cubicBezTo>
                  <a:cubicBezTo>
                    <a:pt x="284" y="1060"/>
                    <a:pt x="467" y="877"/>
                    <a:pt x="694" y="877"/>
                  </a:cubicBezTo>
                  <a:cubicBezTo>
                    <a:pt x="921" y="877"/>
                    <a:pt x="1104" y="1060"/>
                    <a:pt x="1104" y="1287"/>
                  </a:cubicBezTo>
                  <a:cubicBezTo>
                    <a:pt x="1104" y="1481"/>
                    <a:pt x="968" y="1644"/>
                    <a:pt x="785" y="1685"/>
                  </a:cubicBezTo>
                  <a:close/>
                  <a:moveTo>
                    <a:pt x="1093" y="0"/>
                  </a:moveTo>
                  <a:lnTo>
                    <a:pt x="1093" y="739"/>
                  </a:lnTo>
                  <a:cubicBezTo>
                    <a:pt x="981" y="654"/>
                    <a:pt x="843" y="601"/>
                    <a:pt x="690" y="601"/>
                  </a:cubicBezTo>
                  <a:cubicBezTo>
                    <a:pt x="310" y="601"/>
                    <a:pt x="0" y="911"/>
                    <a:pt x="0" y="1292"/>
                  </a:cubicBezTo>
                  <a:cubicBezTo>
                    <a:pt x="0" y="1674"/>
                    <a:pt x="310" y="1984"/>
                    <a:pt x="690" y="1984"/>
                  </a:cubicBezTo>
                  <a:cubicBezTo>
                    <a:pt x="843" y="1984"/>
                    <a:pt x="981" y="1935"/>
                    <a:pt x="1093" y="1853"/>
                  </a:cubicBezTo>
                  <a:lnTo>
                    <a:pt x="1093" y="1969"/>
                  </a:lnTo>
                  <a:lnTo>
                    <a:pt x="1392" y="1969"/>
                  </a:lnTo>
                  <a:lnTo>
                    <a:pt x="1392" y="0"/>
                  </a:lnTo>
                  <a:lnTo>
                    <a:pt x="1093" y="0"/>
                  </a:lnTo>
                  <a:close/>
                </a:path>
              </a:pathLst>
            </a:custGeom>
            <a:solidFill>
              <a:srgbClr val="A01432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34" name="Freeform 40"/>
            <p:cNvSpPr>
              <a:spLocks noChangeAspect="1" noEditPoints="1"/>
            </p:cNvSpPr>
            <p:nvPr userDrawn="1"/>
          </p:nvSpPr>
          <p:spPr bwMode="auto">
            <a:xfrm>
              <a:off x="7856538" y="339725"/>
              <a:ext cx="230301" cy="328421"/>
            </a:xfrm>
            <a:custGeom>
              <a:avLst/>
              <a:gdLst/>
              <a:ahLst/>
              <a:cxnLst>
                <a:cxn ang="0">
                  <a:pos x="1709" y="3329"/>
                </a:cxn>
                <a:cxn ang="0">
                  <a:pos x="1399" y="3397"/>
                </a:cxn>
                <a:cxn ang="0">
                  <a:pos x="1210" y="3370"/>
                </a:cxn>
                <a:cxn ang="0">
                  <a:pos x="575" y="2573"/>
                </a:cxn>
                <a:cxn ang="0">
                  <a:pos x="1395" y="1753"/>
                </a:cxn>
                <a:cxn ang="0">
                  <a:pos x="2216" y="2573"/>
                </a:cxn>
                <a:cxn ang="0">
                  <a:pos x="1709" y="3329"/>
                </a:cxn>
                <a:cxn ang="0">
                  <a:pos x="1399" y="1202"/>
                </a:cxn>
                <a:cxn ang="0">
                  <a:pos x="597" y="1478"/>
                </a:cxn>
                <a:cxn ang="0">
                  <a:pos x="597" y="0"/>
                </a:cxn>
                <a:cxn ang="0">
                  <a:pos x="0" y="0"/>
                </a:cxn>
                <a:cxn ang="0">
                  <a:pos x="0" y="3937"/>
                </a:cxn>
                <a:cxn ang="0">
                  <a:pos x="597" y="3937"/>
                </a:cxn>
                <a:cxn ang="0">
                  <a:pos x="597" y="3706"/>
                </a:cxn>
                <a:cxn ang="0">
                  <a:pos x="1399" y="3967"/>
                </a:cxn>
                <a:cxn ang="0">
                  <a:pos x="2783" y="2584"/>
                </a:cxn>
                <a:cxn ang="0">
                  <a:pos x="1399" y="1202"/>
                </a:cxn>
              </a:cxnLst>
              <a:rect l="0" t="0" r="r" b="b"/>
              <a:pathLst>
                <a:path w="2783" h="3967">
                  <a:moveTo>
                    <a:pt x="1709" y="3329"/>
                  </a:moveTo>
                  <a:cubicBezTo>
                    <a:pt x="1615" y="3374"/>
                    <a:pt x="1512" y="3397"/>
                    <a:pt x="1399" y="3397"/>
                  </a:cubicBezTo>
                  <a:cubicBezTo>
                    <a:pt x="1335" y="3397"/>
                    <a:pt x="1270" y="3385"/>
                    <a:pt x="1210" y="3370"/>
                  </a:cubicBezTo>
                  <a:cubicBezTo>
                    <a:pt x="847" y="3287"/>
                    <a:pt x="575" y="2962"/>
                    <a:pt x="575" y="2573"/>
                  </a:cubicBezTo>
                  <a:cubicBezTo>
                    <a:pt x="575" y="2120"/>
                    <a:pt x="941" y="1753"/>
                    <a:pt x="1395" y="1753"/>
                  </a:cubicBezTo>
                  <a:cubicBezTo>
                    <a:pt x="1849" y="1753"/>
                    <a:pt x="2216" y="2120"/>
                    <a:pt x="2216" y="2573"/>
                  </a:cubicBezTo>
                  <a:cubicBezTo>
                    <a:pt x="2216" y="2913"/>
                    <a:pt x="2008" y="3208"/>
                    <a:pt x="1709" y="3329"/>
                  </a:cubicBezTo>
                  <a:close/>
                  <a:moveTo>
                    <a:pt x="1399" y="1202"/>
                  </a:moveTo>
                  <a:cubicBezTo>
                    <a:pt x="1093" y="1202"/>
                    <a:pt x="820" y="1308"/>
                    <a:pt x="597" y="1478"/>
                  </a:cubicBezTo>
                  <a:lnTo>
                    <a:pt x="597" y="0"/>
                  </a:lnTo>
                  <a:lnTo>
                    <a:pt x="0" y="0"/>
                  </a:lnTo>
                  <a:lnTo>
                    <a:pt x="0" y="3937"/>
                  </a:lnTo>
                  <a:lnTo>
                    <a:pt x="597" y="3937"/>
                  </a:lnTo>
                  <a:lnTo>
                    <a:pt x="597" y="3706"/>
                  </a:lnTo>
                  <a:cubicBezTo>
                    <a:pt x="820" y="3869"/>
                    <a:pt x="1093" y="3967"/>
                    <a:pt x="1399" y="3967"/>
                  </a:cubicBezTo>
                  <a:cubicBezTo>
                    <a:pt x="2163" y="3967"/>
                    <a:pt x="2783" y="3348"/>
                    <a:pt x="2783" y="2584"/>
                  </a:cubicBezTo>
                  <a:cubicBezTo>
                    <a:pt x="2783" y="1821"/>
                    <a:pt x="2163" y="1202"/>
                    <a:pt x="1399" y="1202"/>
                  </a:cubicBezTo>
                  <a:close/>
                </a:path>
              </a:pathLst>
            </a:custGeom>
            <a:solidFill>
              <a:srgbClr val="A01432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35" name="Freeform 41"/>
            <p:cNvSpPr>
              <a:spLocks noChangeAspect="1" noEditPoints="1"/>
            </p:cNvSpPr>
            <p:nvPr userDrawn="1"/>
          </p:nvSpPr>
          <p:spPr bwMode="auto">
            <a:xfrm>
              <a:off x="7856538" y="780318"/>
              <a:ext cx="1033462" cy="95982"/>
            </a:xfrm>
            <a:custGeom>
              <a:avLst/>
              <a:gdLst/>
              <a:ahLst/>
              <a:cxnLst>
                <a:cxn ang="0">
                  <a:pos x="227" y="276"/>
                </a:cxn>
                <a:cxn ang="0">
                  <a:pos x="255" y="45"/>
                </a:cxn>
                <a:cxn ang="0">
                  <a:pos x="591" y="246"/>
                </a:cxn>
                <a:cxn ang="0">
                  <a:pos x="323" y="150"/>
                </a:cxn>
                <a:cxn ang="0">
                  <a:pos x="474" y="216"/>
                </a:cxn>
                <a:cxn ang="0">
                  <a:pos x="792" y="145"/>
                </a:cxn>
                <a:cxn ang="0">
                  <a:pos x="799" y="397"/>
                </a:cxn>
                <a:cxn ang="0">
                  <a:pos x="746" y="273"/>
                </a:cxn>
                <a:cxn ang="0">
                  <a:pos x="1079" y="182"/>
                </a:cxn>
                <a:cxn ang="0">
                  <a:pos x="996" y="453"/>
                </a:cxn>
                <a:cxn ang="0">
                  <a:pos x="1175" y="152"/>
                </a:cxn>
                <a:cxn ang="0">
                  <a:pos x="1218" y="301"/>
                </a:cxn>
                <a:cxn ang="0">
                  <a:pos x="1407" y="482"/>
                </a:cxn>
                <a:cxn ang="0">
                  <a:pos x="1489" y="497"/>
                </a:cxn>
                <a:cxn ang="0">
                  <a:pos x="1347" y="386"/>
                </a:cxn>
                <a:cxn ang="0">
                  <a:pos x="1660" y="49"/>
                </a:cxn>
                <a:cxn ang="0">
                  <a:pos x="1651" y="453"/>
                </a:cxn>
                <a:cxn ang="0">
                  <a:pos x="1651" y="453"/>
                </a:cxn>
                <a:cxn ang="0">
                  <a:pos x="1978" y="429"/>
                </a:cxn>
                <a:cxn ang="0">
                  <a:pos x="1982" y="295"/>
                </a:cxn>
                <a:cxn ang="0">
                  <a:pos x="2146" y="414"/>
                </a:cxn>
                <a:cxn ang="0">
                  <a:pos x="2799" y="51"/>
                </a:cxn>
                <a:cxn ang="0">
                  <a:pos x="2582" y="45"/>
                </a:cxn>
                <a:cxn ang="0">
                  <a:pos x="2365" y="41"/>
                </a:cxn>
                <a:cxn ang="0">
                  <a:pos x="2537" y="160"/>
                </a:cxn>
                <a:cxn ang="0">
                  <a:pos x="3081" y="453"/>
                </a:cxn>
                <a:cxn ang="0">
                  <a:pos x="2852" y="171"/>
                </a:cxn>
                <a:cxn ang="0">
                  <a:pos x="2862" y="307"/>
                </a:cxn>
                <a:cxn ang="0">
                  <a:pos x="3081" y="453"/>
                </a:cxn>
                <a:cxn ang="0">
                  <a:pos x="2994" y="320"/>
                </a:cxn>
                <a:cxn ang="0">
                  <a:pos x="3257" y="209"/>
                </a:cxn>
                <a:cxn ang="0">
                  <a:pos x="3264" y="340"/>
                </a:cxn>
                <a:cxn ang="0">
                  <a:pos x="3255" y="461"/>
                </a:cxn>
                <a:cxn ang="0">
                  <a:pos x="3532" y="209"/>
                </a:cxn>
                <a:cxn ang="0">
                  <a:pos x="3538" y="340"/>
                </a:cxn>
                <a:cxn ang="0">
                  <a:pos x="3529" y="461"/>
                </a:cxn>
                <a:cxn ang="0">
                  <a:pos x="3821" y="461"/>
                </a:cxn>
                <a:cxn ang="0">
                  <a:pos x="3957" y="320"/>
                </a:cxn>
                <a:cxn ang="0">
                  <a:pos x="3876" y="273"/>
                </a:cxn>
                <a:cxn ang="0">
                  <a:pos x="4107" y="150"/>
                </a:cxn>
                <a:cxn ang="0">
                  <a:pos x="4112" y="241"/>
                </a:cxn>
                <a:cxn ang="0">
                  <a:pos x="4241" y="369"/>
                </a:cxn>
                <a:cxn ang="0">
                  <a:pos x="4749" y="378"/>
                </a:cxn>
                <a:cxn ang="0">
                  <a:pos x="4749" y="453"/>
                </a:cxn>
                <a:cxn ang="0">
                  <a:pos x="5051" y="429"/>
                </a:cxn>
                <a:cxn ang="0">
                  <a:pos x="5057" y="295"/>
                </a:cxn>
                <a:cxn ang="0">
                  <a:pos x="5406" y="301"/>
                </a:cxn>
                <a:cxn ang="0">
                  <a:pos x="5130" y="19"/>
                </a:cxn>
                <a:cxn ang="0">
                  <a:pos x="5291" y="461"/>
                </a:cxn>
                <a:cxn ang="0">
                  <a:pos x="5213" y="233"/>
                </a:cxn>
                <a:cxn ang="0">
                  <a:pos x="5467" y="303"/>
                </a:cxn>
                <a:cxn ang="0">
                  <a:pos x="5552" y="320"/>
                </a:cxn>
                <a:cxn ang="0">
                  <a:pos x="5599" y="203"/>
                </a:cxn>
                <a:cxn ang="0">
                  <a:pos x="5977" y="145"/>
                </a:cxn>
                <a:cxn ang="0">
                  <a:pos x="5801" y="453"/>
                </a:cxn>
                <a:cxn ang="0">
                  <a:pos x="5984" y="453"/>
                </a:cxn>
                <a:cxn ang="0">
                  <a:pos x="6184" y="461"/>
                </a:cxn>
              </a:cxnLst>
              <a:rect l="0" t="0" r="r" b="b"/>
              <a:pathLst>
                <a:path w="6233" h="583">
                  <a:moveTo>
                    <a:pt x="261" y="453"/>
                  </a:moveTo>
                  <a:lnTo>
                    <a:pt x="261" y="382"/>
                  </a:lnTo>
                  <a:lnTo>
                    <a:pt x="83" y="382"/>
                  </a:lnTo>
                  <a:lnTo>
                    <a:pt x="83" y="276"/>
                  </a:lnTo>
                  <a:lnTo>
                    <a:pt x="227" y="276"/>
                  </a:lnTo>
                  <a:lnTo>
                    <a:pt x="227" y="207"/>
                  </a:lnTo>
                  <a:lnTo>
                    <a:pt x="83" y="207"/>
                  </a:lnTo>
                  <a:lnTo>
                    <a:pt x="83" y="116"/>
                  </a:lnTo>
                  <a:lnTo>
                    <a:pt x="248" y="116"/>
                  </a:lnTo>
                  <a:lnTo>
                    <a:pt x="255" y="45"/>
                  </a:lnTo>
                  <a:lnTo>
                    <a:pt x="0" y="45"/>
                  </a:lnTo>
                  <a:lnTo>
                    <a:pt x="0" y="453"/>
                  </a:lnTo>
                  <a:lnTo>
                    <a:pt x="261" y="453"/>
                  </a:lnTo>
                  <a:close/>
                  <a:moveTo>
                    <a:pt x="591" y="453"/>
                  </a:moveTo>
                  <a:lnTo>
                    <a:pt x="591" y="246"/>
                  </a:lnTo>
                  <a:cubicBezTo>
                    <a:pt x="591" y="218"/>
                    <a:pt x="588" y="196"/>
                    <a:pt x="576" y="179"/>
                  </a:cubicBezTo>
                  <a:cubicBezTo>
                    <a:pt x="561" y="158"/>
                    <a:pt x="538" y="145"/>
                    <a:pt x="503" y="145"/>
                  </a:cubicBezTo>
                  <a:cubicBezTo>
                    <a:pt x="459" y="145"/>
                    <a:pt x="416" y="180"/>
                    <a:pt x="404" y="192"/>
                  </a:cubicBezTo>
                  <a:cubicBezTo>
                    <a:pt x="404" y="173"/>
                    <a:pt x="401" y="150"/>
                    <a:pt x="401" y="150"/>
                  </a:cubicBezTo>
                  <a:lnTo>
                    <a:pt x="323" y="150"/>
                  </a:lnTo>
                  <a:cubicBezTo>
                    <a:pt x="323" y="150"/>
                    <a:pt x="327" y="188"/>
                    <a:pt x="327" y="226"/>
                  </a:cubicBezTo>
                  <a:lnTo>
                    <a:pt x="327" y="453"/>
                  </a:lnTo>
                  <a:lnTo>
                    <a:pt x="408" y="453"/>
                  </a:lnTo>
                  <a:lnTo>
                    <a:pt x="408" y="248"/>
                  </a:lnTo>
                  <a:cubicBezTo>
                    <a:pt x="419" y="237"/>
                    <a:pt x="448" y="216"/>
                    <a:pt x="474" y="216"/>
                  </a:cubicBezTo>
                  <a:cubicBezTo>
                    <a:pt x="495" y="216"/>
                    <a:pt x="508" y="220"/>
                    <a:pt x="508" y="254"/>
                  </a:cubicBezTo>
                  <a:lnTo>
                    <a:pt x="508" y="453"/>
                  </a:lnTo>
                  <a:lnTo>
                    <a:pt x="591" y="453"/>
                  </a:lnTo>
                  <a:close/>
                  <a:moveTo>
                    <a:pt x="922" y="295"/>
                  </a:moveTo>
                  <a:cubicBezTo>
                    <a:pt x="922" y="224"/>
                    <a:pt x="895" y="145"/>
                    <a:pt x="792" y="145"/>
                  </a:cubicBezTo>
                  <a:cubicBezTo>
                    <a:pt x="701" y="145"/>
                    <a:pt x="659" y="222"/>
                    <a:pt x="659" y="303"/>
                  </a:cubicBezTo>
                  <a:cubicBezTo>
                    <a:pt x="659" y="359"/>
                    <a:pt x="678" y="461"/>
                    <a:pt x="786" y="461"/>
                  </a:cubicBezTo>
                  <a:cubicBezTo>
                    <a:pt x="869" y="461"/>
                    <a:pt x="916" y="429"/>
                    <a:pt x="916" y="429"/>
                  </a:cubicBezTo>
                  <a:lnTo>
                    <a:pt x="914" y="367"/>
                  </a:lnTo>
                  <a:cubicBezTo>
                    <a:pt x="914" y="367"/>
                    <a:pt x="856" y="397"/>
                    <a:pt x="799" y="397"/>
                  </a:cubicBezTo>
                  <a:cubicBezTo>
                    <a:pt x="763" y="397"/>
                    <a:pt x="746" y="374"/>
                    <a:pt x="746" y="320"/>
                  </a:cubicBezTo>
                  <a:lnTo>
                    <a:pt x="922" y="320"/>
                  </a:lnTo>
                  <a:cubicBezTo>
                    <a:pt x="922" y="320"/>
                    <a:pt x="922" y="301"/>
                    <a:pt x="922" y="295"/>
                  </a:cubicBezTo>
                  <a:moveTo>
                    <a:pt x="841" y="273"/>
                  </a:moveTo>
                  <a:lnTo>
                    <a:pt x="746" y="273"/>
                  </a:lnTo>
                  <a:cubicBezTo>
                    <a:pt x="746" y="248"/>
                    <a:pt x="754" y="203"/>
                    <a:pt x="792" y="203"/>
                  </a:cubicBezTo>
                  <a:cubicBezTo>
                    <a:pt x="835" y="203"/>
                    <a:pt x="841" y="246"/>
                    <a:pt x="841" y="273"/>
                  </a:cubicBezTo>
                  <a:moveTo>
                    <a:pt x="1175" y="152"/>
                  </a:moveTo>
                  <a:cubicBezTo>
                    <a:pt x="1175" y="152"/>
                    <a:pt x="1169" y="147"/>
                    <a:pt x="1139" y="147"/>
                  </a:cubicBezTo>
                  <a:cubicBezTo>
                    <a:pt x="1115" y="147"/>
                    <a:pt x="1092" y="169"/>
                    <a:pt x="1079" y="182"/>
                  </a:cubicBezTo>
                  <a:cubicBezTo>
                    <a:pt x="1077" y="184"/>
                    <a:pt x="1075" y="186"/>
                    <a:pt x="1075" y="186"/>
                  </a:cubicBezTo>
                  <a:cubicBezTo>
                    <a:pt x="1075" y="173"/>
                    <a:pt x="1071" y="150"/>
                    <a:pt x="1071" y="150"/>
                  </a:cubicBezTo>
                  <a:lnTo>
                    <a:pt x="992" y="150"/>
                  </a:lnTo>
                  <a:cubicBezTo>
                    <a:pt x="992" y="150"/>
                    <a:pt x="996" y="188"/>
                    <a:pt x="996" y="226"/>
                  </a:cubicBezTo>
                  <a:lnTo>
                    <a:pt x="996" y="453"/>
                  </a:lnTo>
                  <a:lnTo>
                    <a:pt x="1077" y="453"/>
                  </a:lnTo>
                  <a:lnTo>
                    <a:pt x="1077" y="241"/>
                  </a:lnTo>
                  <a:cubicBezTo>
                    <a:pt x="1098" y="222"/>
                    <a:pt x="1116" y="212"/>
                    <a:pt x="1126" y="212"/>
                  </a:cubicBezTo>
                  <a:cubicBezTo>
                    <a:pt x="1149" y="212"/>
                    <a:pt x="1167" y="216"/>
                    <a:pt x="1167" y="216"/>
                  </a:cubicBezTo>
                  <a:lnTo>
                    <a:pt x="1175" y="152"/>
                  </a:lnTo>
                  <a:close/>
                  <a:moveTo>
                    <a:pt x="1496" y="150"/>
                  </a:moveTo>
                  <a:lnTo>
                    <a:pt x="1419" y="150"/>
                  </a:lnTo>
                  <a:cubicBezTo>
                    <a:pt x="1419" y="150"/>
                    <a:pt x="1415" y="158"/>
                    <a:pt x="1415" y="169"/>
                  </a:cubicBezTo>
                  <a:cubicBezTo>
                    <a:pt x="1405" y="164"/>
                    <a:pt x="1377" y="145"/>
                    <a:pt x="1341" y="145"/>
                  </a:cubicBezTo>
                  <a:cubicBezTo>
                    <a:pt x="1256" y="145"/>
                    <a:pt x="1218" y="211"/>
                    <a:pt x="1218" y="301"/>
                  </a:cubicBezTo>
                  <a:cubicBezTo>
                    <a:pt x="1218" y="359"/>
                    <a:pt x="1237" y="455"/>
                    <a:pt x="1326" y="455"/>
                  </a:cubicBezTo>
                  <a:cubicBezTo>
                    <a:pt x="1371" y="455"/>
                    <a:pt x="1405" y="419"/>
                    <a:pt x="1411" y="412"/>
                  </a:cubicBezTo>
                  <a:cubicBezTo>
                    <a:pt x="1411" y="412"/>
                    <a:pt x="1409" y="431"/>
                    <a:pt x="1409" y="440"/>
                  </a:cubicBezTo>
                  <a:lnTo>
                    <a:pt x="1409" y="459"/>
                  </a:lnTo>
                  <a:cubicBezTo>
                    <a:pt x="1409" y="466"/>
                    <a:pt x="1409" y="476"/>
                    <a:pt x="1407" y="482"/>
                  </a:cubicBezTo>
                  <a:cubicBezTo>
                    <a:pt x="1402" y="500"/>
                    <a:pt x="1385" y="510"/>
                    <a:pt x="1351" y="510"/>
                  </a:cubicBezTo>
                  <a:cubicBezTo>
                    <a:pt x="1288" y="510"/>
                    <a:pt x="1235" y="487"/>
                    <a:pt x="1235" y="487"/>
                  </a:cubicBezTo>
                  <a:lnTo>
                    <a:pt x="1234" y="559"/>
                  </a:lnTo>
                  <a:cubicBezTo>
                    <a:pt x="1234" y="559"/>
                    <a:pt x="1279" y="583"/>
                    <a:pt x="1351" y="583"/>
                  </a:cubicBezTo>
                  <a:cubicBezTo>
                    <a:pt x="1426" y="583"/>
                    <a:pt x="1475" y="553"/>
                    <a:pt x="1489" y="497"/>
                  </a:cubicBezTo>
                  <a:cubicBezTo>
                    <a:pt x="1490" y="485"/>
                    <a:pt x="1492" y="463"/>
                    <a:pt x="1492" y="448"/>
                  </a:cubicBezTo>
                  <a:lnTo>
                    <a:pt x="1492" y="226"/>
                  </a:lnTo>
                  <a:cubicBezTo>
                    <a:pt x="1492" y="190"/>
                    <a:pt x="1496" y="150"/>
                    <a:pt x="1496" y="150"/>
                  </a:cubicBezTo>
                  <a:moveTo>
                    <a:pt x="1409" y="352"/>
                  </a:moveTo>
                  <a:cubicBezTo>
                    <a:pt x="1385" y="380"/>
                    <a:pt x="1362" y="386"/>
                    <a:pt x="1347" y="386"/>
                  </a:cubicBezTo>
                  <a:cubicBezTo>
                    <a:pt x="1309" y="386"/>
                    <a:pt x="1302" y="329"/>
                    <a:pt x="1302" y="301"/>
                  </a:cubicBezTo>
                  <a:cubicBezTo>
                    <a:pt x="1302" y="265"/>
                    <a:pt x="1305" y="211"/>
                    <a:pt x="1353" y="211"/>
                  </a:cubicBezTo>
                  <a:cubicBezTo>
                    <a:pt x="1370" y="211"/>
                    <a:pt x="1387" y="216"/>
                    <a:pt x="1409" y="227"/>
                  </a:cubicBezTo>
                  <a:lnTo>
                    <a:pt x="1409" y="352"/>
                  </a:lnTo>
                  <a:close/>
                  <a:moveTo>
                    <a:pt x="1660" y="49"/>
                  </a:moveTo>
                  <a:cubicBezTo>
                    <a:pt x="1660" y="24"/>
                    <a:pt x="1642" y="0"/>
                    <a:pt x="1611" y="0"/>
                  </a:cubicBezTo>
                  <a:cubicBezTo>
                    <a:pt x="1579" y="0"/>
                    <a:pt x="1562" y="22"/>
                    <a:pt x="1562" y="49"/>
                  </a:cubicBezTo>
                  <a:cubicBezTo>
                    <a:pt x="1562" y="71"/>
                    <a:pt x="1579" y="96"/>
                    <a:pt x="1611" y="96"/>
                  </a:cubicBezTo>
                  <a:cubicBezTo>
                    <a:pt x="1642" y="96"/>
                    <a:pt x="1660" y="71"/>
                    <a:pt x="1660" y="49"/>
                  </a:cubicBezTo>
                  <a:moveTo>
                    <a:pt x="1651" y="453"/>
                  </a:moveTo>
                  <a:lnTo>
                    <a:pt x="1651" y="216"/>
                  </a:lnTo>
                  <a:cubicBezTo>
                    <a:pt x="1651" y="190"/>
                    <a:pt x="1645" y="150"/>
                    <a:pt x="1645" y="150"/>
                  </a:cubicBezTo>
                  <a:lnTo>
                    <a:pt x="1570" y="150"/>
                  </a:lnTo>
                  <a:lnTo>
                    <a:pt x="1570" y="453"/>
                  </a:lnTo>
                  <a:lnTo>
                    <a:pt x="1651" y="453"/>
                  </a:lnTo>
                  <a:close/>
                  <a:moveTo>
                    <a:pt x="1982" y="295"/>
                  </a:moveTo>
                  <a:cubicBezTo>
                    <a:pt x="1982" y="224"/>
                    <a:pt x="1955" y="145"/>
                    <a:pt x="1853" y="145"/>
                  </a:cubicBezTo>
                  <a:cubicBezTo>
                    <a:pt x="1762" y="145"/>
                    <a:pt x="1721" y="222"/>
                    <a:pt x="1721" y="303"/>
                  </a:cubicBezTo>
                  <a:cubicBezTo>
                    <a:pt x="1721" y="359"/>
                    <a:pt x="1738" y="461"/>
                    <a:pt x="1847" y="461"/>
                  </a:cubicBezTo>
                  <a:cubicBezTo>
                    <a:pt x="1929" y="461"/>
                    <a:pt x="1978" y="429"/>
                    <a:pt x="1978" y="429"/>
                  </a:cubicBezTo>
                  <a:lnTo>
                    <a:pt x="1976" y="367"/>
                  </a:lnTo>
                  <a:cubicBezTo>
                    <a:pt x="1976" y="367"/>
                    <a:pt x="1917" y="397"/>
                    <a:pt x="1861" y="397"/>
                  </a:cubicBezTo>
                  <a:cubicBezTo>
                    <a:pt x="1825" y="397"/>
                    <a:pt x="1806" y="374"/>
                    <a:pt x="1806" y="320"/>
                  </a:cubicBezTo>
                  <a:lnTo>
                    <a:pt x="1982" y="320"/>
                  </a:lnTo>
                  <a:cubicBezTo>
                    <a:pt x="1982" y="320"/>
                    <a:pt x="1982" y="301"/>
                    <a:pt x="1982" y="295"/>
                  </a:cubicBezTo>
                  <a:moveTo>
                    <a:pt x="1900" y="273"/>
                  </a:moveTo>
                  <a:lnTo>
                    <a:pt x="1808" y="273"/>
                  </a:lnTo>
                  <a:cubicBezTo>
                    <a:pt x="1808" y="248"/>
                    <a:pt x="1813" y="203"/>
                    <a:pt x="1853" y="203"/>
                  </a:cubicBezTo>
                  <a:cubicBezTo>
                    <a:pt x="1895" y="203"/>
                    <a:pt x="1900" y="246"/>
                    <a:pt x="1900" y="273"/>
                  </a:cubicBezTo>
                  <a:moveTo>
                    <a:pt x="2146" y="414"/>
                  </a:moveTo>
                  <a:cubicBezTo>
                    <a:pt x="2146" y="393"/>
                    <a:pt x="2129" y="369"/>
                    <a:pt x="2097" y="369"/>
                  </a:cubicBezTo>
                  <a:cubicBezTo>
                    <a:pt x="2065" y="369"/>
                    <a:pt x="2046" y="391"/>
                    <a:pt x="2046" y="414"/>
                  </a:cubicBezTo>
                  <a:cubicBezTo>
                    <a:pt x="2046" y="438"/>
                    <a:pt x="2065" y="461"/>
                    <a:pt x="2097" y="461"/>
                  </a:cubicBezTo>
                  <a:cubicBezTo>
                    <a:pt x="2129" y="461"/>
                    <a:pt x="2146" y="436"/>
                    <a:pt x="2146" y="414"/>
                  </a:cubicBezTo>
                  <a:moveTo>
                    <a:pt x="2799" y="51"/>
                  </a:moveTo>
                  <a:lnTo>
                    <a:pt x="2714" y="45"/>
                  </a:lnTo>
                  <a:lnTo>
                    <a:pt x="2665" y="243"/>
                  </a:lnTo>
                  <a:cubicBezTo>
                    <a:pt x="2658" y="273"/>
                    <a:pt x="2648" y="331"/>
                    <a:pt x="2646" y="342"/>
                  </a:cubicBezTo>
                  <a:cubicBezTo>
                    <a:pt x="2645" y="331"/>
                    <a:pt x="2633" y="273"/>
                    <a:pt x="2628" y="243"/>
                  </a:cubicBezTo>
                  <a:lnTo>
                    <a:pt x="2582" y="45"/>
                  </a:lnTo>
                  <a:lnTo>
                    <a:pt x="2493" y="45"/>
                  </a:lnTo>
                  <a:lnTo>
                    <a:pt x="2448" y="243"/>
                  </a:lnTo>
                  <a:cubicBezTo>
                    <a:pt x="2441" y="273"/>
                    <a:pt x="2433" y="329"/>
                    <a:pt x="2431" y="340"/>
                  </a:cubicBezTo>
                  <a:cubicBezTo>
                    <a:pt x="2427" y="327"/>
                    <a:pt x="2418" y="273"/>
                    <a:pt x="2412" y="243"/>
                  </a:cubicBezTo>
                  <a:lnTo>
                    <a:pt x="2365" y="41"/>
                  </a:lnTo>
                  <a:lnTo>
                    <a:pt x="2276" y="45"/>
                  </a:lnTo>
                  <a:lnTo>
                    <a:pt x="2384" y="453"/>
                  </a:lnTo>
                  <a:lnTo>
                    <a:pt x="2473" y="453"/>
                  </a:lnTo>
                  <a:lnTo>
                    <a:pt x="2516" y="265"/>
                  </a:lnTo>
                  <a:cubicBezTo>
                    <a:pt x="2522" y="237"/>
                    <a:pt x="2537" y="160"/>
                    <a:pt x="2537" y="160"/>
                  </a:cubicBezTo>
                  <a:cubicBezTo>
                    <a:pt x="2537" y="160"/>
                    <a:pt x="2550" y="235"/>
                    <a:pt x="2558" y="265"/>
                  </a:cubicBezTo>
                  <a:lnTo>
                    <a:pt x="2597" y="453"/>
                  </a:lnTo>
                  <a:lnTo>
                    <a:pt x="2690" y="453"/>
                  </a:lnTo>
                  <a:lnTo>
                    <a:pt x="2799" y="51"/>
                  </a:lnTo>
                  <a:close/>
                  <a:moveTo>
                    <a:pt x="3081" y="453"/>
                  </a:moveTo>
                  <a:cubicBezTo>
                    <a:pt x="3081" y="453"/>
                    <a:pt x="3077" y="425"/>
                    <a:pt x="3077" y="391"/>
                  </a:cubicBezTo>
                  <a:lnTo>
                    <a:pt x="3077" y="246"/>
                  </a:lnTo>
                  <a:cubicBezTo>
                    <a:pt x="3077" y="216"/>
                    <a:pt x="3073" y="192"/>
                    <a:pt x="3058" y="173"/>
                  </a:cubicBezTo>
                  <a:cubicBezTo>
                    <a:pt x="3043" y="156"/>
                    <a:pt x="3017" y="145"/>
                    <a:pt x="2979" y="145"/>
                  </a:cubicBezTo>
                  <a:cubicBezTo>
                    <a:pt x="2915" y="145"/>
                    <a:pt x="2852" y="171"/>
                    <a:pt x="2852" y="171"/>
                  </a:cubicBezTo>
                  <a:lnTo>
                    <a:pt x="2858" y="235"/>
                  </a:lnTo>
                  <a:cubicBezTo>
                    <a:pt x="2879" y="224"/>
                    <a:pt x="2920" y="207"/>
                    <a:pt x="2962" y="207"/>
                  </a:cubicBezTo>
                  <a:cubicBezTo>
                    <a:pt x="2986" y="207"/>
                    <a:pt x="2994" y="222"/>
                    <a:pt x="2994" y="244"/>
                  </a:cubicBezTo>
                  <a:lnTo>
                    <a:pt x="2994" y="275"/>
                  </a:lnTo>
                  <a:cubicBezTo>
                    <a:pt x="2956" y="275"/>
                    <a:pt x="2896" y="280"/>
                    <a:pt x="2862" y="307"/>
                  </a:cubicBezTo>
                  <a:cubicBezTo>
                    <a:pt x="2843" y="322"/>
                    <a:pt x="2832" y="340"/>
                    <a:pt x="2832" y="367"/>
                  </a:cubicBezTo>
                  <a:cubicBezTo>
                    <a:pt x="2832" y="406"/>
                    <a:pt x="2852" y="461"/>
                    <a:pt x="2918" y="461"/>
                  </a:cubicBezTo>
                  <a:cubicBezTo>
                    <a:pt x="2962" y="461"/>
                    <a:pt x="3000" y="425"/>
                    <a:pt x="3000" y="425"/>
                  </a:cubicBezTo>
                  <a:cubicBezTo>
                    <a:pt x="3000" y="436"/>
                    <a:pt x="3003" y="453"/>
                    <a:pt x="3003" y="453"/>
                  </a:cubicBezTo>
                  <a:lnTo>
                    <a:pt x="3081" y="453"/>
                  </a:lnTo>
                  <a:close/>
                  <a:moveTo>
                    <a:pt x="2994" y="376"/>
                  </a:moveTo>
                  <a:cubicBezTo>
                    <a:pt x="2986" y="384"/>
                    <a:pt x="2964" y="399"/>
                    <a:pt x="2941" y="399"/>
                  </a:cubicBezTo>
                  <a:cubicBezTo>
                    <a:pt x="2920" y="399"/>
                    <a:pt x="2913" y="378"/>
                    <a:pt x="2913" y="363"/>
                  </a:cubicBezTo>
                  <a:cubicBezTo>
                    <a:pt x="2913" y="354"/>
                    <a:pt x="2917" y="346"/>
                    <a:pt x="2924" y="339"/>
                  </a:cubicBezTo>
                  <a:cubicBezTo>
                    <a:pt x="2943" y="322"/>
                    <a:pt x="2983" y="320"/>
                    <a:pt x="2994" y="320"/>
                  </a:cubicBezTo>
                  <a:lnTo>
                    <a:pt x="2994" y="376"/>
                  </a:lnTo>
                  <a:close/>
                  <a:moveTo>
                    <a:pt x="3368" y="363"/>
                  </a:moveTo>
                  <a:cubicBezTo>
                    <a:pt x="3368" y="291"/>
                    <a:pt x="3300" y="278"/>
                    <a:pt x="3249" y="256"/>
                  </a:cubicBezTo>
                  <a:cubicBezTo>
                    <a:pt x="3238" y="250"/>
                    <a:pt x="3226" y="244"/>
                    <a:pt x="3226" y="233"/>
                  </a:cubicBezTo>
                  <a:cubicBezTo>
                    <a:pt x="3226" y="222"/>
                    <a:pt x="3234" y="209"/>
                    <a:pt x="3257" y="209"/>
                  </a:cubicBezTo>
                  <a:cubicBezTo>
                    <a:pt x="3296" y="209"/>
                    <a:pt x="3347" y="229"/>
                    <a:pt x="3347" y="229"/>
                  </a:cubicBezTo>
                  <a:lnTo>
                    <a:pt x="3351" y="162"/>
                  </a:lnTo>
                  <a:cubicBezTo>
                    <a:pt x="3351" y="162"/>
                    <a:pt x="3309" y="145"/>
                    <a:pt x="3260" y="145"/>
                  </a:cubicBezTo>
                  <a:cubicBezTo>
                    <a:pt x="3204" y="145"/>
                    <a:pt x="3149" y="177"/>
                    <a:pt x="3149" y="241"/>
                  </a:cubicBezTo>
                  <a:cubicBezTo>
                    <a:pt x="3149" y="307"/>
                    <a:pt x="3217" y="320"/>
                    <a:pt x="3264" y="340"/>
                  </a:cubicBezTo>
                  <a:cubicBezTo>
                    <a:pt x="3277" y="348"/>
                    <a:pt x="3289" y="354"/>
                    <a:pt x="3289" y="367"/>
                  </a:cubicBezTo>
                  <a:cubicBezTo>
                    <a:pt x="3289" y="384"/>
                    <a:pt x="3275" y="395"/>
                    <a:pt x="3257" y="395"/>
                  </a:cubicBezTo>
                  <a:cubicBezTo>
                    <a:pt x="3211" y="395"/>
                    <a:pt x="3149" y="365"/>
                    <a:pt x="3149" y="365"/>
                  </a:cubicBezTo>
                  <a:lnTo>
                    <a:pt x="3145" y="438"/>
                  </a:lnTo>
                  <a:cubicBezTo>
                    <a:pt x="3145" y="438"/>
                    <a:pt x="3198" y="461"/>
                    <a:pt x="3255" y="461"/>
                  </a:cubicBezTo>
                  <a:cubicBezTo>
                    <a:pt x="3313" y="461"/>
                    <a:pt x="3368" y="431"/>
                    <a:pt x="3368" y="363"/>
                  </a:cubicBezTo>
                  <a:moveTo>
                    <a:pt x="3644" y="363"/>
                  </a:moveTo>
                  <a:cubicBezTo>
                    <a:pt x="3644" y="291"/>
                    <a:pt x="3576" y="278"/>
                    <a:pt x="3525" y="256"/>
                  </a:cubicBezTo>
                  <a:cubicBezTo>
                    <a:pt x="3513" y="250"/>
                    <a:pt x="3502" y="244"/>
                    <a:pt x="3502" y="233"/>
                  </a:cubicBezTo>
                  <a:cubicBezTo>
                    <a:pt x="3502" y="222"/>
                    <a:pt x="3510" y="209"/>
                    <a:pt x="3532" y="209"/>
                  </a:cubicBezTo>
                  <a:cubicBezTo>
                    <a:pt x="3572" y="209"/>
                    <a:pt x="3621" y="229"/>
                    <a:pt x="3621" y="229"/>
                  </a:cubicBezTo>
                  <a:lnTo>
                    <a:pt x="3627" y="162"/>
                  </a:lnTo>
                  <a:cubicBezTo>
                    <a:pt x="3627" y="162"/>
                    <a:pt x="3585" y="145"/>
                    <a:pt x="3536" y="145"/>
                  </a:cubicBezTo>
                  <a:cubicBezTo>
                    <a:pt x="3478" y="145"/>
                    <a:pt x="3423" y="177"/>
                    <a:pt x="3423" y="241"/>
                  </a:cubicBezTo>
                  <a:cubicBezTo>
                    <a:pt x="3423" y="307"/>
                    <a:pt x="3493" y="320"/>
                    <a:pt x="3538" y="340"/>
                  </a:cubicBezTo>
                  <a:cubicBezTo>
                    <a:pt x="3553" y="348"/>
                    <a:pt x="3564" y="354"/>
                    <a:pt x="3564" y="367"/>
                  </a:cubicBezTo>
                  <a:cubicBezTo>
                    <a:pt x="3564" y="384"/>
                    <a:pt x="3551" y="395"/>
                    <a:pt x="3530" y="395"/>
                  </a:cubicBezTo>
                  <a:cubicBezTo>
                    <a:pt x="3485" y="395"/>
                    <a:pt x="3425" y="365"/>
                    <a:pt x="3425" y="365"/>
                  </a:cubicBezTo>
                  <a:lnTo>
                    <a:pt x="3421" y="438"/>
                  </a:lnTo>
                  <a:cubicBezTo>
                    <a:pt x="3421" y="438"/>
                    <a:pt x="3474" y="461"/>
                    <a:pt x="3529" y="461"/>
                  </a:cubicBezTo>
                  <a:cubicBezTo>
                    <a:pt x="3589" y="461"/>
                    <a:pt x="3644" y="431"/>
                    <a:pt x="3644" y="363"/>
                  </a:cubicBezTo>
                  <a:moveTo>
                    <a:pt x="3957" y="295"/>
                  </a:moveTo>
                  <a:cubicBezTo>
                    <a:pt x="3957" y="224"/>
                    <a:pt x="3931" y="145"/>
                    <a:pt x="3827" y="145"/>
                  </a:cubicBezTo>
                  <a:cubicBezTo>
                    <a:pt x="3736" y="145"/>
                    <a:pt x="3695" y="222"/>
                    <a:pt x="3695" y="303"/>
                  </a:cubicBezTo>
                  <a:cubicBezTo>
                    <a:pt x="3695" y="359"/>
                    <a:pt x="3714" y="461"/>
                    <a:pt x="3821" y="461"/>
                  </a:cubicBezTo>
                  <a:cubicBezTo>
                    <a:pt x="3904" y="461"/>
                    <a:pt x="3952" y="429"/>
                    <a:pt x="3952" y="429"/>
                  </a:cubicBezTo>
                  <a:lnTo>
                    <a:pt x="3950" y="367"/>
                  </a:lnTo>
                  <a:cubicBezTo>
                    <a:pt x="3950" y="367"/>
                    <a:pt x="3891" y="397"/>
                    <a:pt x="3835" y="397"/>
                  </a:cubicBezTo>
                  <a:cubicBezTo>
                    <a:pt x="3799" y="397"/>
                    <a:pt x="3782" y="374"/>
                    <a:pt x="3782" y="320"/>
                  </a:cubicBezTo>
                  <a:lnTo>
                    <a:pt x="3957" y="320"/>
                  </a:lnTo>
                  <a:cubicBezTo>
                    <a:pt x="3957" y="320"/>
                    <a:pt x="3957" y="301"/>
                    <a:pt x="3957" y="295"/>
                  </a:cubicBezTo>
                  <a:moveTo>
                    <a:pt x="3876" y="273"/>
                  </a:moveTo>
                  <a:lnTo>
                    <a:pt x="3782" y="273"/>
                  </a:lnTo>
                  <a:cubicBezTo>
                    <a:pt x="3782" y="248"/>
                    <a:pt x="3789" y="203"/>
                    <a:pt x="3827" y="203"/>
                  </a:cubicBezTo>
                  <a:cubicBezTo>
                    <a:pt x="3870" y="203"/>
                    <a:pt x="3876" y="246"/>
                    <a:pt x="3876" y="273"/>
                  </a:cubicBezTo>
                  <a:moveTo>
                    <a:pt x="4210" y="152"/>
                  </a:moveTo>
                  <a:cubicBezTo>
                    <a:pt x="4210" y="152"/>
                    <a:pt x="4205" y="147"/>
                    <a:pt x="4175" y="147"/>
                  </a:cubicBezTo>
                  <a:cubicBezTo>
                    <a:pt x="4150" y="147"/>
                    <a:pt x="4127" y="169"/>
                    <a:pt x="4114" y="182"/>
                  </a:cubicBezTo>
                  <a:cubicBezTo>
                    <a:pt x="4112" y="184"/>
                    <a:pt x="4110" y="186"/>
                    <a:pt x="4110" y="186"/>
                  </a:cubicBezTo>
                  <a:cubicBezTo>
                    <a:pt x="4110" y="173"/>
                    <a:pt x="4107" y="150"/>
                    <a:pt x="4107" y="150"/>
                  </a:cubicBezTo>
                  <a:lnTo>
                    <a:pt x="4027" y="150"/>
                  </a:lnTo>
                  <a:cubicBezTo>
                    <a:pt x="4027" y="150"/>
                    <a:pt x="4031" y="188"/>
                    <a:pt x="4031" y="226"/>
                  </a:cubicBezTo>
                  <a:lnTo>
                    <a:pt x="4031" y="453"/>
                  </a:lnTo>
                  <a:lnTo>
                    <a:pt x="4112" y="453"/>
                  </a:lnTo>
                  <a:lnTo>
                    <a:pt x="4112" y="241"/>
                  </a:lnTo>
                  <a:cubicBezTo>
                    <a:pt x="4133" y="222"/>
                    <a:pt x="4152" y="212"/>
                    <a:pt x="4161" y="212"/>
                  </a:cubicBezTo>
                  <a:cubicBezTo>
                    <a:pt x="4184" y="212"/>
                    <a:pt x="4203" y="216"/>
                    <a:pt x="4203" y="216"/>
                  </a:cubicBezTo>
                  <a:lnTo>
                    <a:pt x="4210" y="152"/>
                  </a:lnTo>
                  <a:close/>
                  <a:moveTo>
                    <a:pt x="4288" y="414"/>
                  </a:moveTo>
                  <a:cubicBezTo>
                    <a:pt x="4288" y="393"/>
                    <a:pt x="4273" y="369"/>
                    <a:pt x="4241" y="369"/>
                  </a:cubicBezTo>
                  <a:cubicBezTo>
                    <a:pt x="4207" y="369"/>
                    <a:pt x="4190" y="391"/>
                    <a:pt x="4190" y="414"/>
                  </a:cubicBezTo>
                  <a:cubicBezTo>
                    <a:pt x="4190" y="438"/>
                    <a:pt x="4207" y="461"/>
                    <a:pt x="4241" y="461"/>
                  </a:cubicBezTo>
                  <a:cubicBezTo>
                    <a:pt x="4273" y="461"/>
                    <a:pt x="4288" y="436"/>
                    <a:pt x="4288" y="414"/>
                  </a:cubicBezTo>
                  <a:moveTo>
                    <a:pt x="4749" y="453"/>
                  </a:moveTo>
                  <a:lnTo>
                    <a:pt x="4749" y="378"/>
                  </a:lnTo>
                  <a:lnTo>
                    <a:pt x="4575" y="378"/>
                  </a:lnTo>
                  <a:lnTo>
                    <a:pt x="4575" y="45"/>
                  </a:lnTo>
                  <a:lnTo>
                    <a:pt x="4492" y="45"/>
                  </a:lnTo>
                  <a:lnTo>
                    <a:pt x="4492" y="453"/>
                  </a:lnTo>
                  <a:lnTo>
                    <a:pt x="4749" y="453"/>
                  </a:lnTo>
                  <a:close/>
                  <a:moveTo>
                    <a:pt x="5057" y="295"/>
                  </a:moveTo>
                  <a:cubicBezTo>
                    <a:pt x="5057" y="224"/>
                    <a:pt x="5028" y="145"/>
                    <a:pt x="4926" y="145"/>
                  </a:cubicBezTo>
                  <a:cubicBezTo>
                    <a:pt x="4836" y="145"/>
                    <a:pt x="4794" y="222"/>
                    <a:pt x="4794" y="303"/>
                  </a:cubicBezTo>
                  <a:cubicBezTo>
                    <a:pt x="4794" y="359"/>
                    <a:pt x="4811" y="461"/>
                    <a:pt x="4921" y="461"/>
                  </a:cubicBezTo>
                  <a:cubicBezTo>
                    <a:pt x="5002" y="461"/>
                    <a:pt x="5051" y="429"/>
                    <a:pt x="5051" y="429"/>
                  </a:cubicBezTo>
                  <a:lnTo>
                    <a:pt x="5049" y="367"/>
                  </a:lnTo>
                  <a:cubicBezTo>
                    <a:pt x="5049" y="367"/>
                    <a:pt x="4991" y="397"/>
                    <a:pt x="4934" y="397"/>
                  </a:cubicBezTo>
                  <a:cubicBezTo>
                    <a:pt x="4898" y="397"/>
                    <a:pt x="4879" y="374"/>
                    <a:pt x="4879" y="320"/>
                  </a:cubicBezTo>
                  <a:lnTo>
                    <a:pt x="5055" y="320"/>
                  </a:lnTo>
                  <a:cubicBezTo>
                    <a:pt x="5055" y="320"/>
                    <a:pt x="5057" y="301"/>
                    <a:pt x="5057" y="295"/>
                  </a:cubicBezTo>
                  <a:moveTo>
                    <a:pt x="4975" y="273"/>
                  </a:moveTo>
                  <a:lnTo>
                    <a:pt x="4881" y="273"/>
                  </a:lnTo>
                  <a:cubicBezTo>
                    <a:pt x="4881" y="248"/>
                    <a:pt x="4889" y="203"/>
                    <a:pt x="4926" y="203"/>
                  </a:cubicBezTo>
                  <a:cubicBezTo>
                    <a:pt x="4968" y="203"/>
                    <a:pt x="4975" y="246"/>
                    <a:pt x="4975" y="273"/>
                  </a:cubicBezTo>
                  <a:moveTo>
                    <a:pt x="5406" y="301"/>
                  </a:moveTo>
                  <a:cubicBezTo>
                    <a:pt x="5406" y="239"/>
                    <a:pt x="5391" y="145"/>
                    <a:pt x="5293" y="145"/>
                  </a:cubicBezTo>
                  <a:cubicBezTo>
                    <a:pt x="5257" y="145"/>
                    <a:pt x="5219" y="171"/>
                    <a:pt x="5212" y="177"/>
                  </a:cubicBezTo>
                  <a:cubicBezTo>
                    <a:pt x="5212" y="177"/>
                    <a:pt x="5213" y="156"/>
                    <a:pt x="5213" y="145"/>
                  </a:cubicBezTo>
                  <a:lnTo>
                    <a:pt x="5213" y="9"/>
                  </a:lnTo>
                  <a:lnTo>
                    <a:pt x="5130" y="19"/>
                  </a:lnTo>
                  <a:lnTo>
                    <a:pt x="5130" y="389"/>
                  </a:lnTo>
                  <a:cubicBezTo>
                    <a:pt x="5130" y="419"/>
                    <a:pt x="5127" y="453"/>
                    <a:pt x="5127" y="453"/>
                  </a:cubicBezTo>
                  <a:lnTo>
                    <a:pt x="5206" y="453"/>
                  </a:lnTo>
                  <a:cubicBezTo>
                    <a:pt x="5208" y="446"/>
                    <a:pt x="5208" y="434"/>
                    <a:pt x="5208" y="431"/>
                  </a:cubicBezTo>
                  <a:cubicBezTo>
                    <a:pt x="5213" y="434"/>
                    <a:pt x="5249" y="461"/>
                    <a:pt x="5291" y="461"/>
                  </a:cubicBezTo>
                  <a:cubicBezTo>
                    <a:pt x="5365" y="461"/>
                    <a:pt x="5406" y="391"/>
                    <a:pt x="5406" y="301"/>
                  </a:cubicBezTo>
                  <a:moveTo>
                    <a:pt x="5323" y="301"/>
                  </a:moveTo>
                  <a:cubicBezTo>
                    <a:pt x="5323" y="371"/>
                    <a:pt x="5298" y="393"/>
                    <a:pt x="5274" y="393"/>
                  </a:cubicBezTo>
                  <a:cubicBezTo>
                    <a:pt x="5259" y="393"/>
                    <a:pt x="5236" y="389"/>
                    <a:pt x="5213" y="376"/>
                  </a:cubicBezTo>
                  <a:lnTo>
                    <a:pt x="5213" y="233"/>
                  </a:lnTo>
                  <a:cubicBezTo>
                    <a:pt x="5238" y="216"/>
                    <a:pt x="5259" y="211"/>
                    <a:pt x="5276" y="211"/>
                  </a:cubicBezTo>
                  <a:cubicBezTo>
                    <a:pt x="5317" y="211"/>
                    <a:pt x="5323" y="267"/>
                    <a:pt x="5323" y="301"/>
                  </a:cubicBezTo>
                  <a:moveTo>
                    <a:pt x="5727" y="295"/>
                  </a:moveTo>
                  <a:cubicBezTo>
                    <a:pt x="5727" y="224"/>
                    <a:pt x="5701" y="145"/>
                    <a:pt x="5599" y="145"/>
                  </a:cubicBezTo>
                  <a:cubicBezTo>
                    <a:pt x="5508" y="145"/>
                    <a:pt x="5467" y="222"/>
                    <a:pt x="5467" y="303"/>
                  </a:cubicBezTo>
                  <a:cubicBezTo>
                    <a:pt x="5467" y="359"/>
                    <a:pt x="5484" y="461"/>
                    <a:pt x="5593" y="461"/>
                  </a:cubicBezTo>
                  <a:cubicBezTo>
                    <a:pt x="5674" y="461"/>
                    <a:pt x="5723" y="429"/>
                    <a:pt x="5723" y="429"/>
                  </a:cubicBezTo>
                  <a:lnTo>
                    <a:pt x="5720" y="367"/>
                  </a:lnTo>
                  <a:cubicBezTo>
                    <a:pt x="5720" y="367"/>
                    <a:pt x="5661" y="397"/>
                    <a:pt x="5606" y="397"/>
                  </a:cubicBezTo>
                  <a:cubicBezTo>
                    <a:pt x="5570" y="397"/>
                    <a:pt x="5552" y="374"/>
                    <a:pt x="5552" y="320"/>
                  </a:cubicBezTo>
                  <a:lnTo>
                    <a:pt x="5727" y="320"/>
                  </a:lnTo>
                  <a:cubicBezTo>
                    <a:pt x="5727" y="320"/>
                    <a:pt x="5727" y="301"/>
                    <a:pt x="5727" y="295"/>
                  </a:cubicBezTo>
                  <a:moveTo>
                    <a:pt x="5646" y="273"/>
                  </a:moveTo>
                  <a:lnTo>
                    <a:pt x="5552" y="273"/>
                  </a:lnTo>
                  <a:cubicBezTo>
                    <a:pt x="5552" y="248"/>
                    <a:pt x="5559" y="203"/>
                    <a:pt x="5599" y="203"/>
                  </a:cubicBezTo>
                  <a:cubicBezTo>
                    <a:pt x="5640" y="203"/>
                    <a:pt x="5646" y="246"/>
                    <a:pt x="5646" y="273"/>
                  </a:cubicBezTo>
                  <a:moveTo>
                    <a:pt x="6067" y="453"/>
                  </a:moveTo>
                  <a:lnTo>
                    <a:pt x="6067" y="246"/>
                  </a:lnTo>
                  <a:cubicBezTo>
                    <a:pt x="6067" y="218"/>
                    <a:pt x="6062" y="196"/>
                    <a:pt x="6050" y="179"/>
                  </a:cubicBezTo>
                  <a:cubicBezTo>
                    <a:pt x="6037" y="158"/>
                    <a:pt x="6012" y="145"/>
                    <a:pt x="5977" y="145"/>
                  </a:cubicBezTo>
                  <a:cubicBezTo>
                    <a:pt x="5935" y="145"/>
                    <a:pt x="5890" y="180"/>
                    <a:pt x="5880" y="192"/>
                  </a:cubicBezTo>
                  <a:cubicBezTo>
                    <a:pt x="5880" y="173"/>
                    <a:pt x="5876" y="150"/>
                    <a:pt x="5876" y="150"/>
                  </a:cubicBezTo>
                  <a:lnTo>
                    <a:pt x="5797" y="150"/>
                  </a:lnTo>
                  <a:cubicBezTo>
                    <a:pt x="5797" y="150"/>
                    <a:pt x="5801" y="188"/>
                    <a:pt x="5801" y="226"/>
                  </a:cubicBezTo>
                  <a:lnTo>
                    <a:pt x="5801" y="453"/>
                  </a:lnTo>
                  <a:lnTo>
                    <a:pt x="5884" y="453"/>
                  </a:lnTo>
                  <a:lnTo>
                    <a:pt x="5884" y="248"/>
                  </a:lnTo>
                  <a:cubicBezTo>
                    <a:pt x="5895" y="237"/>
                    <a:pt x="5922" y="216"/>
                    <a:pt x="5948" y="216"/>
                  </a:cubicBezTo>
                  <a:cubicBezTo>
                    <a:pt x="5969" y="216"/>
                    <a:pt x="5984" y="220"/>
                    <a:pt x="5984" y="254"/>
                  </a:cubicBezTo>
                  <a:lnTo>
                    <a:pt x="5984" y="453"/>
                  </a:lnTo>
                  <a:lnTo>
                    <a:pt x="6067" y="453"/>
                  </a:lnTo>
                  <a:close/>
                  <a:moveTo>
                    <a:pt x="6233" y="414"/>
                  </a:moveTo>
                  <a:cubicBezTo>
                    <a:pt x="6233" y="393"/>
                    <a:pt x="6218" y="369"/>
                    <a:pt x="6184" y="369"/>
                  </a:cubicBezTo>
                  <a:cubicBezTo>
                    <a:pt x="6152" y="369"/>
                    <a:pt x="6135" y="391"/>
                    <a:pt x="6135" y="414"/>
                  </a:cubicBezTo>
                  <a:cubicBezTo>
                    <a:pt x="6135" y="438"/>
                    <a:pt x="6152" y="461"/>
                    <a:pt x="6184" y="461"/>
                  </a:cubicBezTo>
                  <a:cubicBezTo>
                    <a:pt x="6218" y="461"/>
                    <a:pt x="6233" y="436"/>
                    <a:pt x="6233" y="414"/>
                  </a:cubicBezTo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>
                <a:solidFill>
                  <a:schemeClr val="tx1"/>
                </a:solidFill>
              </a:endParaRPr>
            </a:p>
          </p:txBody>
        </p:sp>
      </p:grpSp>
      <p:sp>
        <p:nvSpPr>
          <p:cNvPr id="12" name="Datumsplatzhalter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  <p:sp>
        <p:nvSpPr>
          <p:cNvPr id="24" name="Bildplatzhalter 23"/>
          <p:cNvSpPr>
            <a:spLocks noGrp="1"/>
          </p:cNvSpPr>
          <p:nvPr>
            <p:ph type="pic" sz="quarter" idx="14"/>
          </p:nvPr>
        </p:nvSpPr>
        <p:spPr>
          <a:xfrm>
            <a:off x="0" y="1341437"/>
            <a:ext cx="9144000" cy="5516561"/>
          </a:xfrm>
        </p:spPr>
        <p:txBody>
          <a:bodyPr lIns="252000" tIns="180000"/>
          <a:lstStyle>
            <a:lvl1pPr>
              <a:buNone/>
              <a:defRPr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</p:spTree>
  </p:cSld>
  <p:clrMapOvr>
    <a:masterClrMapping/>
  </p:clrMapOvr>
  <p:transition spd="slow"/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dew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  <p:custDataLst>
              <p:tags r:id="rId1"/>
            </p:custDataLst>
          </p:nvPr>
        </p:nvSpPr>
        <p:spPr>
          <a:xfrm>
            <a:off x="2699792" y="6924389"/>
            <a:ext cx="3744416" cy="126000"/>
          </a:xfrm>
        </p:spPr>
        <p:txBody>
          <a:bodyPr/>
          <a:lstStyle/>
          <a:p>
            <a:r>
              <a:rPr lang="de-DE" noProof="0"/>
              <a:t>SP-V/Ba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  <p:custDataLst>
              <p:tags r:id="rId2"/>
            </p:custDataLst>
          </p:nvPr>
        </p:nvSpPr>
        <p:spPr>
          <a:xfrm>
            <a:off x="6587380" y="6930940"/>
            <a:ext cx="1296988" cy="108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27.04.2018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953945" y="6921400"/>
            <a:ext cx="1298575" cy="108000"/>
          </a:xfrm>
        </p:spPr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/>
          </a:p>
        </p:txBody>
      </p:sp>
      <p:sp>
        <p:nvSpPr>
          <p:cNvPr id="6" name="Rectangle 2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noProof="0"/>
          </a:p>
        </p:txBody>
      </p:sp>
      <p:sp>
        <p:nvSpPr>
          <p:cNvPr id="36" name="Footer Placeholder 2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2699792" y="6924389"/>
            <a:ext cx="3744416" cy="1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Autor der Präsentation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1" name="Freeform 2"/>
          <p:cNvSpPr>
            <a:spLocks noEditPoints="1"/>
          </p:cNvSpPr>
          <p:nvPr>
            <p:custDataLst>
              <p:tags r:id="rId6"/>
            </p:custDataLst>
          </p:nvPr>
        </p:nvSpPr>
        <p:spPr bwMode="gray">
          <a:xfrm>
            <a:off x="1655342" y="1484784"/>
            <a:ext cx="1267006" cy="1877389"/>
          </a:xfrm>
          <a:custGeom>
            <a:avLst/>
            <a:gdLst/>
            <a:ahLst/>
            <a:cxnLst>
              <a:cxn ang="0">
                <a:pos x="1709" y="3329"/>
              </a:cxn>
              <a:cxn ang="0">
                <a:pos x="1399" y="3397"/>
              </a:cxn>
              <a:cxn ang="0">
                <a:pos x="1210" y="3370"/>
              </a:cxn>
              <a:cxn ang="0">
                <a:pos x="575" y="2573"/>
              </a:cxn>
              <a:cxn ang="0">
                <a:pos x="1395" y="1753"/>
              </a:cxn>
              <a:cxn ang="0">
                <a:pos x="2216" y="2573"/>
              </a:cxn>
              <a:cxn ang="0">
                <a:pos x="1709" y="3329"/>
              </a:cxn>
              <a:cxn ang="0">
                <a:pos x="1399" y="1202"/>
              </a:cxn>
              <a:cxn ang="0">
                <a:pos x="597" y="1478"/>
              </a:cxn>
              <a:cxn ang="0">
                <a:pos x="597" y="0"/>
              </a:cxn>
              <a:cxn ang="0">
                <a:pos x="0" y="0"/>
              </a:cxn>
              <a:cxn ang="0">
                <a:pos x="0" y="3937"/>
              </a:cxn>
              <a:cxn ang="0">
                <a:pos x="597" y="3937"/>
              </a:cxn>
              <a:cxn ang="0">
                <a:pos x="597" y="3706"/>
              </a:cxn>
              <a:cxn ang="0">
                <a:pos x="1399" y="3967"/>
              </a:cxn>
              <a:cxn ang="0">
                <a:pos x="2783" y="2584"/>
              </a:cxn>
              <a:cxn ang="0">
                <a:pos x="1399" y="1202"/>
              </a:cxn>
            </a:cxnLst>
            <a:rect l="0" t="0" r="r" b="b"/>
            <a:pathLst>
              <a:path w="2783" h="3967">
                <a:moveTo>
                  <a:pt x="1709" y="3329"/>
                </a:moveTo>
                <a:cubicBezTo>
                  <a:pt x="1615" y="3374"/>
                  <a:pt x="1512" y="3397"/>
                  <a:pt x="1399" y="3397"/>
                </a:cubicBezTo>
                <a:cubicBezTo>
                  <a:pt x="1335" y="3397"/>
                  <a:pt x="1270" y="3385"/>
                  <a:pt x="1210" y="3370"/>
                </a:cubicBezTo>
                <a:cubicBezTo>
                  <a:pt x="847" y="3287"/>
                  <a:pt x="575" y="2962"/>
                  <a:pt x="575" y="2573"/>
                </a:cubicBezTo>
                <a:cubicBezTo>
                  <a:pt x="575" y="2120"/>
                  <a:pt x="941" y="1753"/>
                  <a:pt x="1395" y="1753"/>
                </a:cubicBezTo>
                <a:cubicBezTo>
                  <a:pt x="1849" y="1753"/>
                  <a:pt x="2216" y="2120"/>
                  <a:pt x="2216" y="2573"/>
                </a:cubicBezTo>
                <a:cubicBezTo>
                  <a:pt x="2216" y="2913"/>
                  <a:pt x="2008" y="3208"/>
                  <a:pt x="1709" y="3329"/>
                </a:cubicBezTo>
                <a:close/>
                <a:moveTo>
                  <a:pt x="1399" y="1202"/>
                </a:moveTo>
                <a:cubicBezTo>
                  <a:pt x="1093" y="1202"/>
                  <a:pt x="820" y="1308"/>
                  <a:pt x="597" y="1478"/>
                </a:cubicBezTo>
                <a:lnTo>
                  <a:pt x="597" y="0"/>
                </a:lnTo>
                <a:lnTo>
                  <a:pt x="0" y="0"/>
                </a:lnTo>
                <a:lnTo>
                  <a:pt x="0" y="3937"/>
                </a:lnTo>
                <a:lnTo>
                  <a:pt x="597" y="3937"/>
                </a:lnTo>
                <a:lnTo>
                  <a:pt x="597" y="3706"/>
                </a:lnTo>
                <a:cubicBezTo>
                  <a:pt x="820" y="3869"/>
                  <a:pt x="1093" y="3967"/>
                  <a:pt x="1399" y="3967"/>
                </a:cubicBezTo>
                <a:cubicBezTo>
                  <a:pt x="2163" y="3967"/>
                  <a:pt x="2783" y="3348"/>
                  <a:pt x="2783" y="2584"/>
                </a:cubicBezTo>
                <a:cubicBezTo>
                  <a:pt x="2783" y="1821"/>
                  <a:pt x="2163" y="1202"/>
                  <a:pt x="1399" y="1202"/>
                </a:cubicBezTo>
                <a:close/>
              </a:path>
            </a:pathLst>
          </a:custGeom>
          <a:solidFill>
            <a:srgbClr val="A01432"/>
          </a:solidFill>
          <a:ln w="0" cap="flat" cmpd="sng">
            <a:noFill/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endParaRPr lang="de-DE" noProof="0"/>
          </a:p>
        </p:txBody>
      </p:sp>
      <p:sp>
        <p:nvSpPr>
          <p:cNvPr id="42" name="Freeform 3"/>
          <p:cNvSpPr>
            <a:spLocks noEditPoints="1"/>
          </p:cNvSpPr>
          <p:nvPr>
            <p:custDataLst>
              <p:tags r:id="rId7"/>
            </p:custDataLst>
          </p:nvPr>
        </p:nvSpPr>
        <p:spPr bwMode="gray">
          <a:xfrm>
            <a:off x="2998646" y="1484784"/>
            <a:ext cx="1267006" cy="1877389"/>
          </a:xfrm>
          <a:custGeom>
            <a:avLst/>
            <a:gdLst/>
            <a:ahLst/>
            <a:cxnLst>
              <a:cxn ang="0">
                <a:pos x="785" y="1685"/>
              </a:cxn>
              <a:cxn ang="0">
                <a:pos x="690" y="1699"/>
              </a:cxn>
              <a:cxn ang="0">
                <a:pos x="537" y="1665"/>
              </a:cxn>
              <a:cxn ang="0">
                <a:pos x="284" y="1287"/>
              </a:cxn>
              <a:cxn ang="0">
                <a:pos x="694" y="877"/>
              </a:cxn>
              <a:cxn ang="0">
                <a:pos x="1104" y="1287"/>
              </a:cxn>
              <a:cxn ang="0">
                <a:pos x="785" y="1685"/>
              </a:cxn>
              <a:cxn ang="0">
                <a:pos x="1093" y="0"/>
              </a:cxn>
              <a:cxn ang="0">
                <a:pos x="1093" y="739"/>
              </a:cxn>
              <a:cxn ang="0">
                <a:pos x="690" y="601"/>
              </a:cxn>
              <a:cxn ang="0">
                <a:pos x="0" y="1292"/>
              </a:cxn>
              <a:cxn ang="0">
                <a:pos x="690" y="1984"/>
              </a:cxn>
              <a:cxn ang="0">
                <a:pos x="1093" y="1853"/>
              </a:cxn>
              <a:cxn ang="0">
                <a:pos x="1093" y="1969"/>
              </a:cxn>
              <a:cxn ang="0">
                <a:pos x="1392" y="1969"/>
              </a:cxn>
              <a:cxn ang="0">
                <a:pos x="1392" y="0"/>
              </a:cxn>
              <a:cxn ang="0">
                <a:pos x="1093" y="0"/>
              </a:cxn>
            </a:cxnLst>
            <a:rect l="0" t="0" r="r" b="b"/>
            <a:pathLst>
              <a:path w="1392" h="1984">
                <a:moveTo>
                  <a:pt x="785" y="1685"/>
                </a:moveTo>
                <a:cubicBezTo>
                  <a:pt x="756" y="1693"/>
                  <a:pt x="724" y="1699"/>
                  <a:pt x="690" y="1699"/>
                </a:cubicBezTo>
                <a:cubicBezTo>
                  <a:pt x="635" y="1699"/>
                  <a:pt x="583" y="1687"/>
                  <a:pt x="537" y="1665"/>
                </a:cubicBezTo>
                <a:cubicBezTo>
                  <a:pt x="388" y="1604"/>
                  <a:pt x="284" y="1457"/>
                  <a:pt x="284" y="1287"/>
                </a:cubicBezTo>
                <a:cubicBezTo>
                  <a:pt x="284" y="1060"/>
                  <a:pt x="467" y="877"/>
                  <a:pt x="694" y="877"/>
                </a:cubicBezTo>
                <a:cubicBezTo>
                  <a:pt x="921" y="877"/>
                  <a:pt x="1104" y="1060"/>
                  <a:pt x="1104" y="1287"/>
                </a:cubicBezTo>
                <a:cubicBezTo>
                  <a:pt x="1104" y="1481"/>
                  <a:pt x="968" y="1644"/>
                  <a:pt x="785" y="1685"/>
                </a:cubicBezTo>
                <a:close/>
                <a:moveTo>
                  <a:pt x="1093" y="0"/>
                </a:moveTo>
                <a:lnTo>
                  <a:pt x="1093" y="739"/>
                </a:lnTo>
                <a:cubicBezTo>
                  <a:pt x="981" y="654"/>
                  <a:pt x="843" y="601"/>
                  <a:pt x="690" y="601"/>
                </a:cubicBezTo>
                <a:cubicBezTo>
                  <a:pt x="310" y="601"/>
                  <a:pt x="0" y="911"/>
                  <a:pt x="0" y="1292"/>
                </a:cubicBezTo>
                <a:cubicBezTo>
                  <a:pt x="0" y="1674"/>
                  <a:pt x="310" y="1984"/>
                  <a:pt x="690" y="1984"/>
                </a:cubicBezTo>
                <a:cubicBezTo>
                  <a:pt x="843" y="1984"/>
                  <a:pt x="981" y="1935"/>
                  <a:pt x="1093" y="1853"/>
                </a:cubicBezTo>
                <a:lnTo>
                  <a:pt x="1093" y="1969"/>
                </a:lnTo>
                <a:lnTo>
                  <a:pt x="1392" y="1969"/>
                </a:lnTo>
                <a:lnTo>
                  <a:pt x="1392" y="0"/>
                </a:lnTo>
                <a:lnTo>
                  <a:pt x="1093" y="0"/>
                </a:lnTo>
                <a:close/>
              </a:path>
            </a:pathLst>
          </a:custGeom>
          <a:solidFill>
            <a:srgbClr val="A01432"/>
          </a:solidFill>
          <a:ln w="0">
            <a:noFill/>
            <a:prstDash val="solid"/>
            <a:round/>
            <a:headEnd/>
            <a:tailEnd/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endParaRPr lang="de-DE" noProof="0"/>
          </a:p>
        </p:txBody>
      </p:sp>
      <p:sp>
        <p:nvSpPr>
          <p:cNvPr id="43" name="Freeform 4"/>
          <p:cNvSpPr>
            <a:spLocks/>
          </p:cNvSpPr>
          <p:nvPr>
            <p:custDataLst>
              <p:tags r:id="rId8"/>
            </p:custDataLst>
          </p:nvPr>
        </p:nvSpPr>
        <p:spPr bwMode="gray">
          <a:xfrm>
            <a:off x="4355823" y="2025805"/>
            <a:ext cx="1267006" cy="1320184"/>
          </a:xfrm>
          <a:custGeom>
            <a:avLst/>
            <a:gdLst/>
            <a:ahLst/>
            <a:cxnLst>
              <a:cxn ang="0">
                <a:pos x="1384" y="800"/>
              </a:cxn>
              <a:cxn ang="0">
                <a:pos x="1391" y="696"/>
              </a:cxn>
              <a:cxn ang="0">
                <a:pos x="697" y="0"/>
              </a:cxn>
              <a:cxn ang="0">
                <a:pos x="0" y="696"/>
              </a:cxn>
              <a:cxn ang="0">
                <a:pos x="697" y="1392"/>
              </a:cxn>
              <a:cxn ang="0">
                <a:pos x="1344" y="948"/>
              </a:cxn>
              <a:cxn ang="0">
                <a:pos x="1017" y="948"/>
              </a:cxn>
              <a:cxn ang="0">
                <a:pos x="697" y="1107"/>
              </a:cxn>
              <a:cxn ang="0">
                <a:pos x="286" y="696"/>
              </a:cxn>
              <a:cxn ang="0">
                <a:pos x="697" y="288"/>
              </a:cxn>
              <a:cxn ang="0">
                <a:pos x="1062" y="515"/>
              </a:cxn>
              <a:cxn ang="0">
                <a:pos x="566" y="515"/>
              </a:cxn>
              <a:cxn ang="0">
                <a:pos x="566" y="800"/>
              </a:cxn>
              <a:cxn ang="0">
                <a:pos x="1384" y="800"/>
              </a:cxn>
            </a:cxnLst>
            <a:rect l="0" t="0" r="r" b="b"/>
            <a:pathLst>
              <a:path w="1391" h="1392">
                <a:moveTo>
                  <a:pt x="1384" y="800"/>
                </a:moveTo>
                <a:cubicBezTo>
                  <a:pt x="1390" y="766"/>
                  <a:pt x="1391" y="732"/>
                  <a:pt x="1391" y="696"/>
                </a:cubicBezTo>
                <a:cubicBezTo>
                  <a:pt x="1391" y="312"/>
                  <a:pt x="1081" y="0"/>
                  <a:pt x="697" y="0"/>
                </a:cubicBezTo>
                <a:cubicBezTo>
                  <a:pt x="310" y="0"/>
                  <a:pt x="0" y="312"/>
                  <a:pt x="0" y="696"/>
                </a:cubicBezTo>
                <a:cubicBezTo>
                  <a:pt x="0" y="1082"/>
                  <a:pt x="310" y="1392"/>
                  <a:pt x="697" y="1392"/>
                </a:cubicBezTo>
                <a:cubicBezTo>
                  <a:pt x="992" y="1392"/>
                  <a:pt x="1244" y="1207"/>
                  <a:pt x="1344" y="948"/>
                </a:cubicBezTo>
                <a:lnTo>
                  <a:pt x="1017" y="948"/>
                </a:lnTo>
                <a:cubicBezTo>
                  <a:pt x="943" y="1044"/>
                  <a:pt x="827" y="1107"/>
                  <a:pt x="697" y="1107"/>
                </a:cubicBezTo>
                <a:cubicBezTo>
                  <a:pt x="469" y="1107"/>
                  <a:pt x="286" y="923"/>
                  <a:pt x="286" y="696"/>
                </a:cubicBezTo>
                <a:cubicBezTo>
                  <a:pt x="286" y="471"/>
                  <a:pt x="469" y="288"/>
                  <a:pt x="697" y="288"/>
                </a:cubicBezTo>
                <a:cubicBezTo>
                  <a:pt x="856" y="288"/>
                  <a:pt x="994" y="381"/>
                  <a:pt x="1062" y="515"/>
                </a:cubicBezTo>
                <a:lnTo>
                  <a:pt x="566" y="515"/>
                </a:lnTo>
                <a:lnTo>
                  <a:pt x="566" y="800"/>
                </a:lnTo>
                <a:lnTo>
                  <a:pt x="1384" y="800"/>
                </a:lnTo>
                <a:close/>
              </a:path>
            </a:pathLst>
          </a:custGeom>
          <a:solidFill>
            <a:srgbClr val="A01432"/>
          </a:solidFill>
          <a:ln w="0">
            <a:noFill/>
            <a:prstDash val="solid"/>
            <a:round/>
            <a:headEnd/>
            <a:tailEnd/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endParaRPr lang="de-DE" noProof="0"/>
          </a:p>
        </p:txBody>
      </p:sp>
      <p:sp>
        <p:nvSpPr>
          <p:cNvPr id="44" name="Freeform 5"/>
          <p:cNvSpPr>
            <a:spLocks/>
          </p:cNvSpPr>
          <p:nvPr>
            <p:custDataLst>
              <p:tags r:id="rId9"/>
            </p:custDataLst>
          </p:nvPr>
        </p:nvSpPr>
        <p:spPr bwMode="gray">
          <a:xfrm>
            <a:off x="5715312" y="2065111"/>
            <a:ext cx="1623063" cy="12970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69"/>
              </a:cxn>
              <a:cxn ang="0">
                <a:pos x="523" y="1367"/>
              </a:cxn>
              <a:cxn ang="0">
                <a:pos x="890" y="1204"/>
              </a:cxn>
              <a:cxn ang="0">
                <a:pos x="1253" y="1367"/>
              </a:cxn>
              <a:cxn ang="0">
                <a:pos x="1775" y="869"/>
              </a:cxn>
              <a:cxn ang="0">
                <a:pos x="1775" y="0"/>
              </a:cxn>
              <a:cxn ang="0">
                <a:pos x="1461" y="0"/>
              </a:cxn>
              <a:cxn ang="0">
                <a:pos x="1461" y="877"/>
              </a:cxn>
              <a:cxn ang="0">
                <a:pos x="1253" y="1076"/>
              </a:cxn>
              <a:cxn ang="0">
                <a:pos x="1047" y="877"/>
              </a:cxn>
              <a:cxn ang="0">
                <a:pos x="1047" y="0"/>
              </a:cxn>
              <a:cxn ang="0">
                <a:pos x="733" y="0"/>
              </a:cxn>
              <a:cxn ang="0">
                <a:pos x="733" y="877"/>
              </a:cxn>
              <a:cxn ang="0">
                <a:pos x="523" y="1076"/>
              </a:cxn>
              <a:cxn ang="0">
                <a:pos x="315" y="877"/>
              </a:cxn>
              <a:cxn ang="0">
                <a:pos x="315" y="0"/>
              </a:cxn>
              <a:cxn ang="0">
                <a:pos x="0" y="0"/>
              </a:cxn>
            </a:cxnLst>
            <a:rect l="0" t="0" r="r" b="b"/>
            <a:pathLst>
              <a:path w="1775" h="1367">
                <a:moveTo>
                  <a:pt x="0" y="0"/>
                </a:moveTo>
                <a:lnTo>
                  <a:pt x="0" y="869"/>
                </a:lnTo>
                <a:cubicBezTo>
                  <a:pt x="0" y="1145"/>
                  <a:pt x="237" y="1367"/>
                  <a:pt x="523" y="1367"/>
                </a:cubicBezTo>
                <a:cubicBezTo>
                  <a:pt x="661" y="1367"/>
                  <a:pt x="820" y="1293"/>
                  <a:pt x="890" y="1204"/>
                </a:cubicBezTo>
                <a:cubicBezTo>
                  <a:pt x="956" y="1293"/>
                  <a:pt x="1115" y="1367"/>
                  <a:pt x="1253" y="1367"/>
                </a:cubicBezTo>
                <a:cubicBezTo>
                  <a:pt x="1541" y="1367"/>
                  <a:pt x="1775" y="1145"/>
                  <a:pt x="1775" y="869"/>
                </a:cubicBezTo>
                <a:lnTo>
                  <a:pt x="1775" y="0"/>
                </a:lnTo>
                <a:lnTo>
                  <a:pt x="1461" y="0"/>
                </a:lnTo>
                <a:lnTo>
                  <a:pt x="1461" y="877"/>
                </a:lnTo>
                <a:cubicBezTo>
                  <a:pt x="1461" y="985"/>
                  <a:pt x="1369" y="1076"/>
                  <a:pt x="1253" y="1076"/>
                </a:cubicBezTo>
                <a:cubicBezTo>
                  <a:pt x="1142" y="1076"/>
                  <a:pt x="1047" y="985"/>
                  <a:pt x="1047" y="877"/>
                </a:cubicBezTo>
                <a:lnTo>
                  <a:pt x="1047" y="0"/>
                </a:lnTo>
                <a:lnTo>
                  <a:pt x="733" y="0"/>
                </a:lnTo>
                <a:lnTo>
                  <a:pt x="733" y="877"/>
                </a:lnTo>
                <a:cubicBezTo>
                  <a:pt x="733" y="985"/>
                  <a:pt x="638" y="1076"/>
                  <a:pt x="523" y="1076"/>
                </a:cubicBezTo>
                <a:cubicBezTo>
                  <a:pt x="407" y="1076"/>
                  <a:pt x="315" y="985"/>
                  <a:pt x="315" y="877"/>
                </a:cubicBezTo>
                <a:lnTo>
                  <a:pt x="315" y="0"/>
                </a:lnTo>
                <a:lnTo>
                  <a:pt x="0" y="0"/>
                </a:lnTo>
                <a:close/>
              </a:path>
            </a:pathLst>
          </a:custGeom>
          <a:solidFill>
            <a:srgbClr val="A01432"/>
          </a:solidFill>
          <a:ln w="0">
            <a:noFill/>
            <a:prstDash val="solid"/>
            <a:round/>
            <a:headEnd/>
            <a:tailEnd/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endParaRPr lang="de-DE" noProof="0"/>
          </a:p>
        </p:txBody>
      </p:sp>
      <p:pic>
        <p:nvPicPr>
          <p:cNvPr id="45" name="Picture 18" descr="Bild2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19" cstate="print">
            <a:grayscl/>
          </a:blip>
          <a:srcRect l="35294" t="9756" r="28235"/>
          <a:stretch>
            <a:fillRect/>
          </a:stretch>
        </p:blipFill>
        <p:spPr bwMode="gray">
          <a:xfrm>
            <a:off x="3692263" y="4416471"/>
            <a:ext cx="2078539" cy="513276"/>
          </a:xfrm>
          <a:prstGeom prst="rect">
            <a:avLst/>
          </a:prstGeom>
          <a:noFill/>
        </p:spPr>
      </p:pic>
      <p:pic>
        <p:nvPicPr>
          <p:cNvPr id="46" name="Picture 19" descr="Bild2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19" cstate="print">
            <a:grayscl/>
          </a:blip>
          <a:srcRect l="69939"/>
          <a:stretch>
            <a:fillRect/>
          </a:stretch>
        </p:blipFill>
        <p:spPr bwMode="gray">
          <a:xfrm>
            <a:off x="5671382" y="4360981"/>
            <a:ext cx="1713234" cy="568766"/>
          </a:xfrm>
          <a:prstGeom prst="rect">
            <a:avLst/>
          </a:prstGeom>
          <a:noFill/>
        </p:spPr>
      </p:pic>
      <p:pic>
        <p:nvPicPr>
          <p:cNvPr id="47" name="Picture 17" descr="Bild2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19" cstate="print">
            <a:grayscl/>
          </a:blip>
          <a:srcRect t="-18700" r="63205"/>
          <a:stretch>
            <a:fillRect/>
          </a:stretch>
        </p:blipFill>
        <p:spPr bwMode="gray">
          <a:xfrm>
            <a:off x="1690023" y="4259251"/>
            <a:ext cx="2097035" cy="675120"/>
          </a:xfrm>
          <a:prstGeom prst="rect">
            <a:avLst/>
          </a:prstGeom>
          <a:noFill/>
        </p:spPr>
      </p:pic>
      <p:pic>
        <p:nvPicPr>
          <p:cNvPr id="48" name="Picture 16" descr="Bild1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0" cstate="print"/>
          <a:srcRect l="34929" t="-23576" r="30101"/>
          <a:stretch>
            <a:fillRect/>
          </a:stretch>
        </p:blipFill>
        <p:spPr bwMode="gray">
          <a:xfrm>
            <a:off x="3680703" y="3887011"/>
            <a:ext cx="1992992" cy="702865"/>
          </a:xfrm>
          <a:prstGeom prst="rect">
            <a:avLst/>
          </a:prstGeom>
          <a:noFill/>
        </p:spPr>
      </p:pic>
      <p:pic>
        <p:nvPicPr>
          <p:cNvPr id="49" name="Picture 20" descr="Bild1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20" cstate="print"/>
          <a:srcRect l="69899" t="-23576" r="-3003"/>
          <a:stretch>
            <a:fillRect/>
          </a:stretch>
        </p:blipFill>
        <p:spPr bwMode="gray">
          <a:xfrm>
            <a:off x="5673695" y="3887011"/>
            <a:ext cx="1886637" cy="702865"/>
          </a:xfrm>
          <a:prstGeom prst="rect">
            <a:avLst/>
          </a:prstGeom>
          <a:noFill/>
        </p:spPr>
      </p:pic>
      <p:sp>
        <p:nvSpPr>
          <p:cNvPr id="50" name="Freeform 5"/>
          <p:cNvSpPr>
            <a:spLocks noEditPoints="1"/>
          </p:cNvSpPr>
          <p:nvPr/>
        </p:nvSpPr>
        <p:spPr bwMode="gray">
          <a:xfrm>
            <a:off x="1689100" y="4019550"/>
            <a:ext cx="5681663" cy="549275"/>
          </a:xfrm>
          <a:custGeom>
            <a:avLst/>
            <a:gdLst/>
            <a:ahLst/>
            <a:cxnLst>
              <a:cxn ang="0">
                <a:pos x="373" y="469"/>
              </a:cxn>
              <a:cxn ang="0">
                <a:pos x="419" y="76"/>
              </a:cxn>
              <a:cxn ang="0">
                <a:pos x="971" y="418"/>
              </a:cxn>
              <a:cxn ang="0">
                <a:pos x="531" y="255"/>
              </a:cxn>
              <a:cxn ang="0">
                <a:pos x="779" y="367"/>
              </a:cxn>
              <a:cxn ang="0">
                <a:pos x="1301" y="246"/>
              </a:cxn>
              <a:cxn ang="0">
                <a:pos x="1313" y="675"/>
              </a:cxn>
              <a:cxn ang="0">
                <a:pos x="1226" y="464"/>
              </a:cxn>
              <a:cxn ang="0">
                <a:pos x="1773" y="309"/>
              </a:cxn>
              <a:cxn ang="0">
                <a:pos x="1637" y="770"/>
              </a:cxn>
              <a:cxn ang="0">
                <a:pos x="1931" y="258"/>
              </a:cxn>
              <a:cxn ang="0">
                <a:pos x="2001" y="512"/>
              </a:cxn>
              <a:cxn ang="0">
                <a:pos x="2312" y="820"/>
              </a:cxn>
              <a:cxn ang="0">
                <a:pos x="2447" y="845"/>
              </a:cxn>
              <a:cxn ang="0">
                <a:pos x="2213" y="656"/>
              </a:cxn>
              <a:cxn ang="0">
                <a:pos x="2728" y="83"/>
              </a:cxn>
              <a:cxn ang="0">
                <a:pos x="2713" y="770"/>
              </a:cxn>
              <a:cxn ang="0">
                <a:pos x="2713" y="770"/>
              </a:cxn>
              <a:cxn ang="0">
                <a:pos x="3250" y="730"/>
              </a:cxn>
              <a:cxn ang="0">
                <a:pos x="3257" y="502"/>
              </a:cxn>
              <a:cxn ang="0">
                <a:pos x="3526" y="704"/>
              </a:cxn>
              <a:cxn ang="0">
                <a:pos x="4599" y="87"/>
              </a:cxn>
              <a:cxn ang="0">
                <a:pos x="4243" y="76"/>
              </a:cxn>
              <a:cxn ang="0">
                <a:pos x="3886" y="70"/>
              </a:cxn>
              <a:cxn ang="0">
                <a:pos x="4169" y="272"/>
              </a:cxn>
              <a:cxn ang="0">
                <a:pos x="5062" y="770"/>
              </a:cxn>
              <a:cxn ang="0">
                <a:pos x="4686" y="291"/>
              </a:cxn>
              <a:cxn ang="0">
                <a:pos x="4703" y="522"/>
              </a:cxn>
              <a:cxn ang="0">
                <a:pos x="5062" y="770"/>
              </a:cxn>
              <a:cxn ang="0">
                <a:pos x="4920" y="544"/>
              </a:cxn>
              <a:cxn ang="0">
                <a:pos x="5352" y="355"/>
              </a:cxn>
              <a:cxn ang="0">
                <a:pos x="5363" y="578"/>
              </a:cxn>
              <a:cxn ang="0">
                <a:pos x="5348" y="784"/>
              </a:cxn>
              <a:cxn ang="0">
                <a:pos x="5804" y="355"/>
              </a:cxn>
              <a:cxn ang="0">
                <a:pos x="5813" y="578"/>
              </a:cxn>
              <a:cxn ang="0">
                <a:pos x="5799" y="784"/>
              </a:cxn>
              <a:cxn ang="0">
                <a:pos x="6278" y="784"/>
              </a:cxn>
              <a:cxn ang="0">
                <a:pos x="6502" y="544"/>
              </a:cxn>
              <a:cxn ang="0">
                <a:pos x="6369" y="464"/>
              </a:cxn>
              <a:cxn ang="0">
                <a:pos x="6748" y="255"/>
              </a:cxn>
              <a:cxn ang="0">
                <a:pos x="6757" y="410"/>
              </a:cxn>
              <a:cxn ang="0">
                <a:pos x="6969" y="627"/>
              </a:cxn>
              <a:cxn ang="0">
                <a:pos x="7803" y="643"/>
              </a:cxn>
              <a:cxn ang="0">
                <a:pos x="7803" y="770"/>
              </a:cxn>
              <a:cxn ang="0">
                <a:pos x="8299" y="730"/>
              </a:cxn>
              <a:cxn ang="0">
                <a:pos x="8309" y="502"/>
              </a:cxn>
              <a:cxn ang="0">
                <a:pos x="8883" y="512"/>
              </a:cxn>
              <a:cxn ang="0">
                <a:pos x="8429" y="32"/>
              </a:cxn>
              <a:cxn ang="0">
                <a:pos x="8694" y="784"/>
              </a:cxn>
              <a:cxn ang="0">
                <a:pos x="8566" y="396"/>
              </a:cxn>
              <a:cxn ang="0">
                <a:pos x="8983" y="515"/>
              </a:cxn>
              <a:cxn ang="0">
                <a:pos x="9123" y="544"/>
              </a:cxn>
              <a:cxn ang="0">
                <a:pos x="9200" y="345"/>
              </a:cxn>
              <a:cxn ang="0">
                <a:pos x="9821" y="246"/>
              </a:cxn>
              <a:cxn ang="0">
                <a:pos x="9532" y="770"/>
              </a:cxn>
              <a:cxn ang="0">
                <a:pos x="9832" y="770"/>
              </a:cxn>
              <a:cxn ang="0">
                <a:pos x="10161" y="784"/>
              </a:cxn>
            </a:cxnLst>
            <a:rect l="0" t="0" r="r" b="b"/>
            <a:pathLst>
              <a:path w="10242" h="991">
                <a:moveTo>
                  <a:pt x="429" y="770"/>
                </a:moveTo>
                <a:lnTo>
                  <a:pt x="429" y="650"/>
                </a:lnTo>
                <a:lnTo>
                  <a:pt x="136" y="650"/>
                </a:lnTo>
                <a:lnTo>
                  <a:pt x="136" y="469"/>
                </a:lnTo>
                <a:lnTo>
                  <a:pt x="373" y="469"/>
                </a:lnTo>
                <a:lnTo>
                  <a:pt x="373" y="352"/>
                </a:lnTo>
                <a:lnTo>
                  <a:pt x="136" y="352"/>
                </a:lnTo>
                <a:lnTo>
                  <a:pt x="136" y="197"/>
                </a:lnTo>
                <a:lnTo>
                  <a:pt x="407" y="197"/>
                </a:lnTo>
                <a:lnTo>
                  <a:pt x="419" y="76"/>
                </a:lnTo>
                <a:lnTo>
                  <a:pt x="0" y="76"/>
                </a:lnTo>
                <a:lnTo>
                  <a:pt x="0" y="770"/>
                </a:lnTo>
                <a:lnTo>
                  <a:pt x="429" y="770"/>
                </a:lnTo>
                <a:close/>
                <a:moveTo>
                  <a:pt x="971" y="770"/>
                </a:moveTo>
                <a:lnTo>
                  <a:pt x="971" y="418"/>
                </a:lnTo>
                <a:cubicBezTo>
                  <a:pt x="971" y="371"/>
                  <a:pt x="966" y="333"/>
                  <a:pt x="946" y="304"/>
                </a:cubicBezTo>
                <a:cubicBezTo>
                  <a:pt x="922" y="269"/>
                  <a:pt x="884" y="246"/>
                  <a:pt x="826" y="246"/>
                </a:cubicBezTo>
                <a:cubicBezTo>
                  <a:pt x="754" y="246"/>
                  <a:pt x="684" y="306"/>
                  <a:pt x="664" y="326"/>
                </a:cubicBezTo>
                <a:cubicBezTo>
                  <a:pt x="664" y="294"/>
                  <a:pt x="659" y="255"/>
                  <a:pt x="659" y="255"/>
                </a:cubicBezTo>
                <a:lnTo>
                  <a:pt x="531" y="255"/>
                </a:lnTo>
                <a:cubicBezTo>
                  <a:pt x="531" y="255"/>
                  <a:pt x="537" y="320"/>
                  <a:pt x="537" y="384"/>
                </a:cubicBezTo>
                <a:lnTo>
                  <a:pt x="537" y="770"/>
                </a:lnTo>
                <a:lnTo>
                  <a:pt x="670" y="770"/>
                </a:lnTo>
                <a:lnTo>
                  <a:pt x="670" y="422"/>
                </a:lnTo>
                <a:cubicBezTo>
                  <a:pt x="688" y="403"/>
                  <a:pt x="736" y="367"/>
                  <a:pt x="779" y="367"/>
                </a:cubicBezTo>
                <a:cubicBezTo>
                  <a:pt x="813" y="367"/>
                  <a:pt x="835" y="374"/>
                  <a:pt x="835" y="432"/>
                </a:cubicBezTo>
                <a:lnTo>
                  <a:pt x="835" y="770"/>
                </a:lnTo>
                <a:lnTo>
                  <a:pt x="971" y="770"/>
                </a:lnTo>
                <a:close/>
                <a:moveTo>
                  <a:pt x="1515" y="502"/>
                </a:moveTo>
                <a:cubicBezTo>
                  <a:pt x="1515" y="381"/>
                  <a:pt x="1471" y="246"/>
                  <a:pt x="1301" y="246"/>
                </a:cubicBezTo>
                <a:cubicBezTo>
                  <a:pt x="1152" y="246"/>
                  <a:pt x="1083" y="377"/>
                  <a:pt x="1083" y="515"/>
                </a:cubicBezTo>
                <a:cubicBezTo>
                  <a:pt x="1083" y="610"/>
                  <a:pt x="1114" y="784"/>
                  <a:pt x="1291" y="784"/>
                </a:cubicBezTo>
                <a:cubicBezTo>
                  <a:pt x="1428" y="784"/>
                  <a:pt x="1505" y="730"/>
                  <a:pt x="1505" y="730"/>
                </a:cubicBezTo>
                <a:lnTo>
                  <a:pt x="1502" y="624"/>
                </a:lnTo>
                <a:cubicBezTo>
                  <a:pt x="1502" y="624"/>
                  <a:pt x="1406" y="675"/>
                  <a:pt x="1313" y="675"/>
                </a:cubicBezTo>
                <a:cubicBezTo>
                  <a:pt x="1254" y="675"/>
                  <a:pt x="1226" y="636"/>
                  <a:pt x="1226" y="544"/>
                </a:cubicBezTo>
                <a:lnTo>
                  <a:pt x="1515" y="544"/>
                </a:lnTo>
                <a:cubicBezTo>
                  <a:pt x="1515" y="544"/>
                  <a:pt x="1515" y="512"/>
                  <a:pt x="1515" y="502"/>
                </a:cubicBezTo>
                <a:moveTo>
                  <a:pt x="1382" y="464"/>
                </a:moveTo>
                <a:lnTo>
                  <a:pt x="1226" y="464"/>
                </a:lnTo>
                <a:cubicBezTo>
                  <a:pt x="1226" y="422"/>
                  <a:pt x="1239" y="345"/>
                  <a:pt x="1301" y="345"/>
                </a:cubicBezTo>
                <a:cubicBezTo>
                  <a:pt x="1372" y="345"/>
                  <a:pt x="1382" y="418"/>
                  <a:pt x="1382" y="464"/>
                </a:cubicBezTo>
                <a:moveTo>
                  <a:pt x="1931" y="258"/>
                </a:moveTo>
                <a:cubicBezTo>
                  <a:pt x="1931" y="258"/>
                  <a:pt x="1921" y="250"/>
                  <a:pt x="1872" y="250"/>
                </a:cubicBezTo>
                <a:cubicBezTo>
                  <a:pt x="1832" y="250"/>
                  <a:pt x="1794" y="287"/>
                  <a:pt x="1773" y="309"/>
                </a:cubicBezTo>
                <a:cubicBezTo>
                  <a:pt x="1770" y="313"/>
                  <a:pt x="1766" y="316"/>
                  <a:pt x="1766" y="316"/>
                </a:cubicBezTo>
                <a:cubicBezTo>
                  <a:pt x="1766" y="294"/>
                  <a:pt x="1760" y="255"/>
                  <a:pt x="1760" y="255"/>
                </a:cubicBezTo>
                <a:lnTo>
                  <a:pt x="1630" y="255"/>
                </a:lnTo>
                <a:cubicBezTo>
                  <a:pt x="1630" y="255"/>
                  <a:pt x="1637" y="320"/>
                  <a:pt x="1637" y="384"/>
                </a:cubicBezTo>
                <a:lnTo>
                  <a:pt x="1637" y="770"/>
                </a:lnTo>
                <a:lnTo>
                  <a:pt x="1770" y="770"/>
                </a:lnTo>
                <a:lnTo>
                  <a:pt x="1770" y="410"/>
                </a:lnTo>
                <a:cubicBezTo>
                  <a:pt x="1804" y="377"/>
                  <a:pt x="1834" y="360"/>
                  <a:pt x="1850" y="360"/>
                </a:cubicBezTo>
                <a:cubicBezTo>
                  <a:pt x="1888" y="360"/>
                  <a:pt x="1918" y="367"/>
                  <a:pt x="1918" y="367"/>
                </a:cubicBezTo>
                <a:lnTo>
                  <a:pt x="1931" y="258"/>
                </a:lnTo>
                <a:close/>
                <a:moveTo>
                  <a:pt x="2458" y="255"/>
                </a:moveTo>
                <a:lnTo>
                  <a:pt x="2332" y="255"/>
                </a:lnTo>
                <a:cubicBezTo>
                  <a:pt x="2332" y="255"/>
                  <a:pt x="2325" y="269"/>
                  <a:pt x="2325" y="287"/>
                </a:cubicBezTo>
                <a:cubicBezTo>
                  <a:pt x="2309" y="279"/>
                  <a:pt x="2263" y="246"/>
                  <a:pt x="2203" y="246"/>
                </a:cubicBezTo>
                <a:cubicBezTo>
                  <a:pt x="2064" y="246"/>
                  <a:pt x="2001" y="359"/>
                  <a:pt x="2001" y="512"/>
                </a:cubicBezTo>
                <a:cubicBezTo>
                  <a:pt x="2001" y="610"/>
                  <a:pt x="2033" y="774"/>
                  <a:pt x="2179" y="774"/>
                </a:cubicBezTo>
                <a:cubicBezTo>
                  <a:pt x="2253" y="774"/>
                  <a:pt x="2309" y="713"/>
                  <a:pt x="2318" y="701"/>
                </a:cubicBezTo>
                <a:cubicBezTo>
                  <a:pt x="2318" y="701"/>
                  <a:pt x="2315" y="733"/>
                  <a:pt x="2315" y="748"/>
                </a:cubicBezTo>
                <a:lnTo>
                  <a:pt x="2315" y="781"/>
                </a:lnTo>
                <a:cubicBezTo>
                  <a:pt x="2315" y="792"/>
                  <a:pt x="2315" y="809"/>
                  <a:pt x="2312" y="820"/>
                </a:cubicBezTo>
                <a:cubicBezTo>
                  <a:pt x="2304" y="850"/>
                  <a:pt x="2276" y="867"/>
                  <a:pt x="2220" y="867"/>
                </a:cubicBezTo>
                <a:cubicBezTo>
                  <a:pt x="2116" y="867"/>
                  <a:pt x="2029" y="828"/>
                  <a:pt x="2029" y="828"/>
                </a:cubicBezTo>
                <a:lnTo>
                  <a:pt x="2028" y="951"/>
                </a:lnTo>
                <a:cubicBezTo>
                  <a:pt x="2028" y="951"/>
                  <a:pt x="2102" y="991"/>
                  <a:pt x="2220" y="991"/>
                </a:cubicBezTo>
                <a:cubicBezTo>
                  <a:pt x="2343" y="991"/>
                  <a:pt x="2424" y="940"/>
                  <a:pt x="2447" y="845"/>
                </a:cubicBezTo>
                <a:cubicBezTo>
                  <a:pt x="2448" y="825"/>
                  <a:pt x="2452" y="787"/>
                  <a:pt x="2452" y="762"/>
                </a:cubicBezTo>
                <a:lnTo>
                  <a:pt x="2452" y="384"/>
                </a:lnTo>
                <a:cubicBezTo>
                  <a:pt x="2452" y="323"/>
                  <a:pt x="2458" y="255"/>
                  <a:pt x="2458" y="255"/>
                </a:cubicBezTo>
                <a:moveTo>
                  <a:pt x="2315" y="599"/>
                </a:moveTo>
                <a:cubicBezTo>
                  <a:pt x="2276" y="646"/>
                  <a:pt x="2238" y="656"/>
                  <a:pt x="2213" y="656"/>
                </a:cubicBezTo>
                <a:cubicBezTo>
                  <a:pt x="2151" y="656"/>
                  <a:pt x="2139" y="559"/>
                  <a:pt x="2139" y="512"/>
                </a:cubicBezTo>
                <a:cubicBezTo>
                  <a:pt x="2139" y="451"/>
                  <a:pt x="2144" y="359"/>
                  <a:pt x="2223" y="359"/>
                </a:cubicBezTo>
                <a:cubicBezTo>
                  <a:pt x="2251" y="359"/>
                  <a:pt x="2279" y="367"/>
                  <a:pt x="2315" y="386"/>
                </a:cubicBezTo>
                <a:lnTo>
                  <a:pt x="2315" y="599"/>
                </a:lnTo>
                <a:close/>
                <a:moveTo>
                  <a:pt x="2728" y="83"/>
                </a:moveTo>
                <a:cubicBezTo>
                  <a:pt x="2728" y="41"/>
                  <a:pt x="2698" y="0"/>
                  <a:pt x="2647" y="0"/>
                </a:cubicBezTo>
                <a:cubicBezTo>
                  <a:pt x="2594" y="0"/>
                  <a:pt x="2567" y="37"/>
                  <a:pt x="2567" y="83"/>
                </a:cubicBezTo>
                <a:cubicBezTo>
                  <a:pt x="2567" y="121"/>
                  <a:pt x="2594" y="163"/>
                  <a:pt x="2647" y="163"/>
                </a:cubicBezTo>
                <a:cubicBezTo>
                  <a:pt x="2698" y="163"/>
                  <a:pt x="2728" y="121"/>
                  <a:pt x="2728" y="83"/>
                </a:cubicBezTo>
                <a:moveTo>
                  <a:pt x="2713" y="770"/>
                </a:moveTo>
                <a:lnTo>
                  <a:pt x="2713" y="367"/>
                </a:lnTo>
                <a:cubicBezTo>
                  <a:pt x="2713" y="323"/>
                  <a:pt x="2703" y="255"/>
                  <a:pt x="2703" y="255"/>
                </a:cubicBezTo>
                <a:lnTo>
                  <a:pt x="2580" y="255"/>
                </a:lnTo>
                <a:lnTo>
                  <a:pt x="2580" y="770"/>
                </a:lnTo>
                <a:lnTo>
                  <a:pt x="2713" y="770"/>
                </a:lnTo>
                <a:close/>
                <a:moveTo>
                  <a:pt x="3257" y="502"/>
                </a:moveTo>
                <a:cubicBezTo>
                  <a:pt x="3257" y="381"/>
                  <a:pt x="3212" y="246"/>
                  <a:pt x="3045" y="246"/>
                </a:cubicBezTo>
                <a:cubicBezTo>
                  <a:pt x="2895" y="246"/>
                  <a:pt x="2828" y="377"/>
                  <a:pt x="2828" y="515"/>
                </a:cubicBezTo>
                <a:cubicBezTo>
                  <a:pt x="2828" y="610"/>
                  <a:pt x="2856" y="784"/>
                  <a:pt x="3035" y="784"/>
                </a:cubicBezTo>
                <a:cubicBezTo>
                  <a:pt x="3170" y="784"/>
                  <a:pt x="3250" y="730"/>
                  <a:pt x="3250" y="730"/>
                </a:cubicBezTo>
                <a:lnTo>
                  <a:pt x="3247" y="624"/>
                </a:lnTo>
                <a:cubicBezTo>
                  <a:pt x="3247" y="624"/>
                  <a:pt x="3150" y="675"/>
                  <a:pt x="3058" y="675"/>
                </a:cubicBezTo>
                <a:cubicBezTo>
                  <a:pt x="2999" y="675"/>
                  <a:pt x="2967" y="636"/>
                  <a:pt x="2967" y="544"/>
                </a:cubicBezTo>
                <a:lnTo>
                  <a:pt x="3257" y="544"/>
                </a:lnTo>
                <a:cubicBezTo>
                  <a:pt x="3257" y="544"/>
                  <a:pt x="3257" y="512"/>
                  <a:pt x="3257" y="502"/>
                </a:cubicBezTo>
                <a:moveTo>
                  <a:pt x="3122" y="464"/>
                </a:moveTo>
                <a:lnTo>
                  <a:pt x="2971" y="464"/>
                </a:lnTo>
                <a:cubicBezTo>
                  <a:pt x="2971" y="422"/>
                  <a:pt x="2979" y="345"/>
                  <a:pt x="3045" y="345"/>
                </a:cubicBezTo>
                <a:cubicBezTo>
                  <a:pt x="3114" y="345"/>
                  <a:pt x="3122" y="418"/>
                  <a:pt x="3122" y="464"/>
                </a:cubicBezTo>
                <a:moveTo>
                  <a:pt x="3526" y="704"/>
                </a:moveTo>
                <a:cubicBezTo>
                  <a:pt x="3526" y="668"/>
                  <a:pt x="3498" y="627"/>
                  <a:pt x="3446" y="627"/>
                </a:cubicBezTo>
                <a:cubicBezTo>
                  <a:pt x="3393" y="627"/>
                  <a:pt x="3362" y="665"/>
                  <a:pt x="3362" y="704"/>
                </a:cubicBezTo>
                <a:cubicBezTo>
                  <a:pt x="3362" y="745"/>
                  <a:pt x="3393" y="784"/>
                  <a:pt x="3446" y="784"/>
                </a:cubicBezTo>
                <a:cubicBezTo>
                  <a:pt x="3498" y="784"/>
                  <a:pt x="3526" y="741"/>
                  <a:pt x="3526" y="704"/>
                </a:cubicBezTo>
                <a:moveTo>
                  <a:pt x="4599" y="87"/>
                </a:moveTo>
                <a:lnTo>
                  <a:pt x="4459" y="76"/>
                </a:lnTo>
                <a:lnTo>
                  <a:pt x="4379" y="413"/>
                </a:lnTo>
                <a:cubicBezTo>
                  <a:pt x="4367" y="464"/>
                  <a:pt x="4351" y="563"/>
                  <a:pt x="4348" y="582"/>
                </a:cubicBezTo>
                <a:cubicBezTo>
                  <a:pt x="4346" y="563"/>
                  <a:pt x="4326" y="464"/>
                  <a:pt x="4318" y="413"/>
                </a:cubicBezTo>
                <a:lnTo>
                  <a:pt x="4243" y="76"/>
                </a:lnTo>
                <a:lnTo>
                  <a:pt x="4096" y="76"/>
                </a:lnTo>
                <a:lnTo>
                  <a:pt x="4022" y="413"/>
                </a:lnTo>
                <a:cubicBezTo>
                  <a:pt x="4011" y="464"/>
                  <a:pt x="3998" y="559"/>
                  <a:pt x="3994" y="578"/>
                </a:cubicBezTo>
                <a:cubicBezTo>
                  <a:pt x="3988" y="556"/>
                  <a:pt x="3973" y="464"/>
                  <a:pt x="3963" y="413"/>
                </a:cubicBezTo>
                <a:lnTo>
                  <a:pt x="3886" y="70"/>
                </a:lnTo>
                <a:lnTo>
                  <a:pt x="3740" y="76"/>
                </a:lnTo>
                <a:lnTo>
                  <a:pt x="3917" y="770"/>
                </a:lnTo>
                <a:lnTo>
                  <a:pt x="4063" y="770"/>
                </a:lnTo>
                <a:lnTo>
                  <a:pt x="4134" y="451"/>
                </a:lnTo>
                <a:cubicBezTo>
                  <a:pt x="4144" y="403"/>
                  <a:pt x="4169" y="272"/>
                  <a:pt x="4169" y="272"/>
                </a:cubicBezTo>
                <a:cubicBezTo>
                  <a:pt x="4169" y="272"/>
                  <a:pt x="4190" y="400"/>
                  <a:pt x="4203" y="451"/>
                </a:cubicBezTo>
                <a:lnTo>
                  <a:pt x="4267" y="770"/>
                </a:lnTo>
                <a:lnTo>
                  <a:pt x="4420" y="770"/>
                </a:lnTo>
                <a:lnTo>
                  <a:pt x="4599" y="87"/>
                </a:lnTo>
                <a:close/>
                <a:moveTo>
                  <a:pt x="5062" y="770"/>
                </a:moveTo>
                <a:cubicBezTo>
                  <a:pt x="5062" y="770"/>
                  <a:pt x="5056" y="723"/>
                  <a:pt x="5056" y="665"/>
                </a:cubicBezTo>
                <a:lnTo>
                  <a:pt x="5056" y="418"/>
                </a:lnTo>
                <a:cubicBezTo>
                  <a:pt x="5056" y="367"/>
                  <a:pt x="5049" y="326"/>
                  <a:pt x="5025" y="294"/>
                </a:cubicBezTo>
                <a:cubicBezTo>
                  <a:pt x="5000" y="265"/>
                  <a:pt x="4957" y="246"/>
                  <a:pt x="4895" y="246"/>
                </a:cubicBezTo>
                <a:cubicBezTo>
                  <a:pt x="4790" y="246"/>
                  <a:pt x="4686" y="291"/>
                  <a:pt x="4686" y="291"/>
                </a:cubicBezTo>
                <a:lnTo>
                  <a:pt x="4696" y="400"/>
                </a:lnTo>
                <a:cubicBezTo>
                  <a:pt x="4731" y="381"/>
                  <a:pt x="4798" y="352"/>
                  <a:pt x="4867" y="352"/>
                </a:cubicBezTo>
                <a:cubicBezTo>
                  <a:pt x="4906" y="352"/>
                  <a:pt x="4920" y="377"/>
                  <a:pt x="4920" y="415"/>
                </a:cubicBezTo>
                <a:lnTo>
                  <a:pt x="4920" y="468"/>
                </a:lnTo>
                <a:cubicBezTo>
                  <a:pt x="4857" y="468"/>
                  <a:pt x="4758" y="476"/>
                  <a:pt x="4703" y="522"/>
                </a:cubicBezTo>
                <a:cubicBezTo>
                  <a:pt x="4671" y="548"/>
                  <a:pt x="4653" y="578"/>
                  <a:pt x="4653" y="624"/>
                </a:cubicBezTo>
                <a:cubicBezTo>
                  <a:pt x="4653" y="690"/>
                  <a:pt x="4686" y="784"/>
                  <a:pt x="4795" y="784"/>
                </a:cubicBezTo>
                <a:cubicBezTo>
                  <a:pt x="4867" y="784"/>
                  <a:pt x="4929" y="723"/>
                  <a:pt x="4929" y="723"/>
                </a:cubicBezTo>
                <a:cubicBezTo>
                  <a:pt x="4929" y="741"/>
                  <a:pt x="4934" y="770"/>
                  <a:pt x="4934" y="770"/>
                </a:cubicBezTo>
                <a:lnTo>
                  <a:pt x="5062" y="770"/>
                </a:lnTo>
                <a:close/>
                <a:moveTo>
                  <a:pt x="4920" y="639"/>
                </a:moveTo>
                <a:cubicBezTo>
                  <a:pt x="4906" y="653"/>
                  <a:pt x="4870" y="678"/>
                  <a:pt x="4832" y="678"/>
                </a:cubicBezTo>
                <a:cubicBezTo>
                  <a:pt x="4798" y="678"/>
                  <a:pt x="4786" y="643"/>
                  <a:pt x="4786" y="617"/>
                </a:cubicBezTo>
                <a:cubicBezTo>
                  <a:pt x="4786" y="602"/>
                  <a:pt x="4793" y="588"/>
                  <a:pt x="4804" y="576"/>
                </a:cubicBezTo>
                <a:cubicBezTo>
                  <a:pt x="4836" y="548"/>
                  <a:pt x="4901" y="544"/>
                  <a:pt x="4920" y="544"/>
                </a:cubicBezTo>
                <a:lnTo>
                  <a:pt x="4920" y="639"/>
                </a:lnTo>
                <a:close/>
                <a:moveTo>
                  <a:pt x="5534" y="617"/>
                </a:moveTo>
                <a:cubicBezTo>
                  <a:pt x="5534" y="495"/>
                  <a:pt x="5422" y="473"/>
                  <a:pt x="5339" y="435"/>
                </a:cubicBezTo>
                <a:cubicBezTo>
                  <a:pt x="5320" y="425"/>
                  <a:pt x="5301" y="415"/>
                  <a:pt x="5301" y="396"/>
                </a:cubicBezTo>
                <a:cubicBezTo>
                  <a:pt x="5301" y="377"/>
                  <a:pt x="5314" y="355"/>
                  <a:pt x="5352" y="355"/>
                </a:cubicBezTo>
                <a:cubicBezTo>
                  <a:pt x="5416" y="355"/>
                  <a:pt x="5500" y="389"/>
                  <a:pt x="5500" y="389"/>
                </a:cubicBezTo>
                <a:lnTo>
                  <a:pt x="5506" y="275"/>
                </a:lnTo>
                <a:cubicBezTo>
                  <a:pt x="5506" y="275"/>
                  <a:pt x="5437" y="246"/>
                  <a:pt x="5357" y="246"/>
                </a:cubicBezTo>
                <a:cubicBezTo>
                  <a:pt x="5265" y="246"/>
                  <a:pt x="5174" y="301"/>
                  <a:pt x="5174" y="410"/>
                </a:cubicBezTo>
                <a:cubicBezTo>
                  <a:pt x="5174" y="522"/>
                  <a:pt x="5286" y="544"/>
                  <a:pt x="5363" y="578"/>
                </a:cubicBezTo>
                <a:cubicBezTo>
                  <a:pt x="5385" y="592"/>
                  <a:pt x="5404" y="602"/>
                  <a:pt x="5404" y="624"/>
                </a:cubicBezTo>
                <a:cubicBezTo>
                  <a:pt x="5404" y="653"/>
                  <a:pt x="5381" y="672"/>
                  <a:pt x="5352" y="672"/>
                </a:cubicBezTo>
                <a:cubicBezTo>
                  <a:pt x="5276" y="672"/>
                  <a:pt x="5174" y="621"/>
                  <a:pt x="5174" y="621"/>
                </a:cubicBezTo>
                <a:lnTo>
                  <a:pt x="5168" y="745"/>
                </a:lnTo>
                <a:cubicBezTo>
                  <a:pt x="5168" y="745"/>
                  <a:pt x="5255" y="784"/>
                  <a:pt x="5348" y="784"/>
                </a:cubicBezTo>
                <a:cubicBezTo>
                  <a:pt x="5444" y="784"/>
                  <a:pt x="5534" y="733"/>
                  <a:pt x="5534" y="617"/>
                </a:cubicBezTo>
                <a:moveTo>
                  <a:pt x="5988" y="617"/>
                </a:moveTo>
                <a:cubicBezTo>
                  <a:pt x="5988" y="495"/>
                  <a:pt x="5876" y="473"/>
                  <a:pt x="5792" y="435"/>
                </a:cubicBezTo>
                <a:cubicBezTo>
                  <a:pt x="5772" y="425"/>
                  <a:pt x="5754" y="415"/>
                  <a:pt x="5754" y="396"/>
                </a:cubicBezTo>
                <a:cubicBezTo>
                  <a:pt x="5754" y="377"/>
                  <a:pt x="5767" y="355"/>
                  <a:pt x="5804" y="355"/>
                </a:cubicBezTo>
                <a:cubicBezTo>
                  <a:pt x="5869" y="355"/>
                  <a:pt x="5950" y="389"/>
                  <a:pt x="5950" y="389"/>
                </a:cubicBezTo>
                <a:lnTo>
                  <a:pt x="5960" y="275"/>
                </a:lnTo>
                <a:cubicBezTo>
                  <a:pt x="5960" y="275"/>
                  <a:pt x="5891" y="246"/>
                  <a:pt x="5810" y="246"/>
                </a:cubicBezTo>
                <a:cubicBezTo>
                  <a:pt x="5715" y="246"/>
                  <a:pt x="5624" y="301"/>
                  <a:pt x="5624" y="410"/>
                </a:cubicBezTo>
                <a:cubicBezTo>
                  <a:pt x="5624" y="522"/>
                  <a:pt x="5739" y="544"/>
                  <a:pt x="5813" y="578"/>
                </a:cubicBezTo>
                <a:cubicBezTo>
                  <a:pt x="5838" y="592"/>
                  <a:pt x="5856" y="602"/>
                  <a:pt x="5856" y="624"/>
                </a:cubicBezTo>
                <a:cubicBezTo>
                  <a:pt x="5856" y="653"/>
                  <a:pt x="5835" y="672"/>
                  <a:pt x="5800" y="672"/>
                </a:cubicBezTo>
                <a:cubicBezTo>
                  <a:pt x="5726" y="672"/>
                  <a:pt x="5628" y="621"/>
                  <a:pt x="5628" y="621"/>
                </a:cubicBezTo>
                <a:lnTo>
                  <a:pt x="5621" y="745"/>
                </a:lnTo>
                <a:cubicBezTo>
                  <a:pt x="5621" y="745"/>
                  <a:pt x="5708" y="784"/>
                  <a:pt x="5799" y="784"/>
                </a:cubicBezTo>
                <a:cubicBezTo>
                  <a:pt x="5897" y="784"/>
                  <a:pt x="5988" y="733"/>
                  <a:pt x="5988" y="617"/>
                </a:cubicBezTo>
                <a:moveTo>
                  <a:pt x="6502" y="502"/>
                </a:moveTo>
                <a:cubicBezTo>
                  <a:pt x="6502" y="381"/>
                  <a:pt x="6459" y="246"/>
                  <a:pt x="6288" y="246"/>
                </a:cubicBezTo>
                <a:cubicBezTo>
                  <a:pt x="6139" y="246"/>
                  <a:pt x="6071" y="377"/>
                  <a:pt x="6071" y="515"/>
                </a:cubicBezTo>
                <a:cubicBezTo>
                  <a:pt x="6071" y="610"/>
                  <a:pt x="6103" y="784"/>
                  <a:pt x="6278" y="784"/>
                </a:cubicBezTo>
                <a:cubicBezTo>
                  <a:pt x="6415" y="784"/>
                  <a:pt x="6494" y="730"/>
                  <a:pt x="6494" y="730"/>
                </a:cubicBezTo>
                <a:lnTo>
                  <a:pt x="6490" y="624"/>
                </a:lnTo>
                <a:cubicBezTo>
                  <a:pt x="6490" y="624"/>
                  <a:pt x="6393" y="675"/>
                  <a:pt x="6301" y="675"/>
                </a:cubicBezTo>
                <a:cubicBezTo>
                  <a:pt x="6242" y="675"/>
                  <a:pt x="6214" y="636"/>
                  <a:pt x="6214" y="544"/>
                </a:cubicBezTo>
                <a:lnTo>
                  <a:pt x="6502" y="544"/>
                </a:lnTo>
                <a:cubicBezTo>
                  <a:pt x="6502" y="544"/>
                  <a:pt x="6502" y="512"/>
                  <a:pt x="6502" y="502"/>
                </a:cubicBezTo>
                <a:moveTo>
                  <a:pt x="6369" y="464"/>
                </a:moveTo>
                <a:lnTo>
                  <a:pt x="6214" y="464"/>
                </a:lnTo>
                <a:cubicBezTo>
                  <a:pt x="6214" y="422"/>
                  <a:pt x="6226" y="345"/>
                  <a:pt x="6288" y="345"/>
                </a:cubicBezTo>
                <a:cubicBezTo>
                  <a:pt x="6359" y="345"/>
                  <a:pt x="6369" y="418"/>
                  <a:pt x="6369" y="464"/>
                </a:cubicBezTo>
                <a:moveTo>
                  <a:pt x="6918" y="258"/>
                </a:moveTo>
                <a:cubicBezTo>
                  <a:pt x="6918" y="258"/>
                  <a:pt x="6909" y="250"/>
                  <a:pt x="6860" y="250"/>
                </a:cubicBezTo>
                <a:cubicBezTo>
                  <a:pt x="6819" y="250"/>
                  <a:pt x="6781" y="287"/>
                  <a:pt x="6760" y="309"/>
                </a:cubicBezTo>
                <a:cubicBezTo>
                  <a:pt x="6757" y="313"/>
                  <a:pt x="6753" y="316"/>
                  <a:pt x="6753" y="316"/>
                </a:cubicBezTo>
                <a:cubicBezTo>
                  <a:pt x="6753" y="294"/>
                  <a:pt x="6748" y="255"/>
                  <a:pt x="6748" y="255"/>
                </a:cubicBezTo>
                <a:lnTo>
                  <a:pt x="6617" y="255"/>
                </a:lnTo>
                <a:cubicBezTo>
                  <a:pt x="6617" y="255"/>
                  <a:pt x="6623" y="320"/>
                  <a:pt x="6623" y="384"/>
                </a:cubicBezTo>
                <a:lnTo>
                  <a:pt x="6623" y="770"/>
                </a:lnTo>
                <a:lnTo>
                  <a:pt x="6757" y="770"/>
                </a:lnTo>
                <a:lnTo>
                  <a:pt x="6757" y="410"/>
                </a:lnTo>
                <a:cubicBezTo>
                  <a:pt x="6791" y="377"/>
                  <a:pt x="6822" y="360"/>
                  <a:pt x="6837" y="360"/>
                </a:cubicBezTo>
                <a:cubicBezTo>
                  <a:pt x="6875" y="360"/>
                  <a:pt x="6906" y="367"/>
                  <a:pt x="6906" y="367"/>
                </a:cubicBezTo>
                <a:lnTo>
                  <a:pt x="6918" y="258"/>
                </a:lnTo>
                <a:close/>
                <a:moveTo>
                  <a:pt x="7046" y="704"/>
                </a:moveTo>
                <a:cubicBezTo>
                  <a:pt x="7046" y="668"/>
                  <a:pt x="7021" y="627"/>
                  <a:pt x="6969" y="627"/>
                </a:cubicBezTo>
                <a:cubicBezTo>
                  <a:pt x="6913" y="627"/>
                  <a:pt x="6885" y="665"/>
                  <a:pt x="6885" y="704"/>
                </a:cubicBezTo>
                <a:cubicBezTo>
                  <a:pt x="6885" y="745"/>
                  <a:pt x="6913" y="784"/>
                  <a:pt x="6969" y="784"/>
                </a:cubicBezTo>
                <a:cubicBezTo>
                  <a:pt x="7021" y="784"/>
                  <a:pt x="7046" y="741"/>
                  <a:pt x="7046" y="704"/>
                </a:cubicBezTo>
                <a:moveTo>
                  <a:pt x="7803" y="770"/>
                </a:moveTo>
                <a:lnTo>
                  <a:pt x="7803" y="643"/>
                </a:lnTo>
                <a:lnTo>
                  <a:pt x="7517" y="643"/>
                </a:lnTo>
                <a:lnTo>
                  <a:pt x="7517" y="76"/>
                </a:lnTo>
                <a:lnTo>
                  <a:pt x="7381" y="76"/>
                </a:lnTo>
                <a:lnTo>
                  <a:pt x="7381" y="770"/>
                </a:lnTo>
                <a:lnTo>
                  <a:pt x="7803" y="770"/>
                </a:lnTo>
                <a:close/>
                <a:moveTo>
                  <a:pt x="8309" y="502"/>
                </a:moveTo>
                <a:cubicBezTo>
                  <a:pt x="8309" y="381"/>
                  <a:pt x="8262" y="246"/>
                  <a:pt x="8094" y="246"/>
                </a:cubicBezTo>
                <a:cubicBezTo>
                  <a:pt x="7946" y="246"/>
                  <a:pt x="7877" y="377"/>
                  <a:pt x="7877" y="515"/>
                </a:cubicBezTo>
                <a:cubicBezTo>
                  <a:pt x="7877" y="610"/>
                  <a:pt x="7905" y="784"/>
                  <a:pt x="8086" y="784"/>
                </a:cubicBezTo>
                <a:cubicBezTo>
                  <a:pt x="8219" y="784"/>
                  <a:pt x="8299" y="730"/>
                  <a:pt x="8299" y="730"/>
                </a:cubicBezTo>
                <a:lnTo>
                  <a:pt x="8296" y="624"/>
                </a:lnTo>
                <a:cubicBezTo>
                  <a:pt x="8296" y="624"/>
                  <a:pt x="8201" y="675"/>
                  <a:pt x="8107" y="675"/>
                </a:cubicBezTo>
                <a:cubicBezTo>
                  <a:pt x="8048" y="675"/>
                  <a:pt x="8017" y="636"/>
                  <a:pt x="8017" y="544"/>
                </a:cubicBezTo>
                <a:lnTo>
                  <a:pt x="8306" y="544"/>
                </a:lnTo>
                <a:cubicBezTo>
                  <a:pt x="8306" y="544"/>
                  <a:pt x="8309" y="512"/>
                  <a:pt x="8309" y="502"/>
                </a:cubicBezTo>
                <a:moveTo>
                  <a:pt x="8175" y="464"/>
                </a:moveTo>
                <a:lnTo>
                  <a:pt x="8020" y="464"/>
                </a:lnTo>
                <a:cubicBezTo>
                  <a:pt x="8020" y="422"/>
                  <a:pt x="8033" y="345"/>
                  <a:pt x="8094" y="345"/>
                </a:cubicBezTo>
                <a:cubicBezTo>
                  <a:pt x="8163" y="345"/>
                  <a:pt x="8175" y="418"/>
                  <a:pt x="8175" y="464"/>
                </a:cubicBezTo>
                <a:moveTo>
                  <a:pt x="8883" y="512"/>
                </a:moveTo>
                <a:cubicBezTo>
                  <a:pt x="8883" y="406"/>
                  <a:pt x="8858" y="246"/>
                  <a:pt x="8697" y="246"/>
                </a:cubicBezTo>
                <a:cubicBezTo>
                  <a:pt x="8638" y="246"/>
                  <a:pt x="8575" y="291"/>
                  <a:pt x="8564" y="301"/>
                </a:cubicBezTo>
                <a:cubicBezTo>
                  <a:pt x="8564" y="301"/>
                  <a:pt x="8566" y="265"/>
                  <a:pt x="8566" y="246"/>
                </a:cubicBezTo>
                <a:lnTo>
                  <a:pt x="8566" y="15"/>
                </a:lnTo>
                <a:lnTo>
                  <a:pt x="8429" y="32"/>
                </a:lnTo>
                <a:lnTo>
                  <a:pt x="8429" y="661"/>
                </a:lnTo>
                <a:cubicBezTo>
                  <a:pt x="8429" y="713"/>
                  <a:pt x="8424" y="770"/>
                  <a:pt x="8424" y="770"/>
                </a:cubicBezTo>
                <a:lnTo>
                  <a:pt x="8554" y="770"/>
                </a:lnTo>
                <a:cubicBezTo>
                  <a:pt x="8557" y="758"/>
                  <a:pt x="8557" y="738"/>
                  <a:pt x="8557" y="733"/>
                </a:cubicBezTo>
                <a:cubicBezTo>
                  <a:pt x="8566" y="738"/>
                  <a:pt x="8625" y="784"/>
                  <a:pt x="8694" y="784"/>
                </a:cubicBezTo>
                <a:cubicBezTo>
                  <a:pt x="8815" y="784"/>
                  <a:pt x="8883" y="665"/>
                  <a:pt x="8883" y="512"/>
                </a:cubicBezTo>
                <a:moveTo>
                  <a:pt x="8746" y="512"/>
                </a:moveTo>
                <a:cubicBezTo>
                  <a:pt x="8746" y="631"/>
                  <a:pt x="8705" y="668"/>
                  <a:pt x="8666" y="668"/>
                </a:cubicBezTo>
                <a:cubicBezTo>
                  <a:pt x="8641" y="668"/>
                  <a:pt x="8603" y="661"/>
                  <a:pt x="8566" y="639"/>
                </a:cubicBezTo>
                <a:lnTo>
                  <a:pt x="8566" y="396"/>
                </a:lnTo>
                <a:cubicBezTo>
                  <a:pt x="8607" y="367"/>
                  <a:pt x="8641" y="359"/>
                  <a:pt x="8669" y="359"/>
                </a:cubicBezTo>
                <a:cubicBezTo>
                  <a:pt x="8737" y="359"/>
                  <a:pt x="8746" y="454"/>
                  <a:pt x="8746" y="512"/>
                </a:cubicBezTo>
                <a:moveTo>
                  <a:pt x="9410" y="502"/>
                </a:moveTo>
                <a:cubicBezTo>
                  <a:pt x="9410" y="381"/>
                  <a:pt x="9367" y="246"/>
                  <a:pt x="9200" y="246"/>
                </a:cubicBezTo>
                <a:cubicBezTo>
                  <a:pt x="9050" y="246"/>
                  <a:pt x="8983" y="377"/>
                  <a:pt x="8983" y="515"/>
                </a:cubicBezTo>
                <a:cubicBezTo>
                  <a:pt x="8983" y="610"/>
                  <a:pt x="9011" y="784"/>
                  <a:pt x="9190" y="784"/>
                </a:cubicBezTo>
                <a:cubicBezTo>
                  <a:pt x="9323" y="784"/>
                  <a:pt x="9404" y="730"/>
                  <a:pt x="9404" y="730"/>
                </a:cubicBezTo>
                <a:lnTo>
                  <a:pt x="9399" y="624"/>
                </a:lnTo>
                <a:cubicBezTo>
                  <a:pt x="9399" y="624"/>
                  <a:pt x="9302" y="675"/>
                  <a:pt x="9211" y="675"/>
                </a:cubicBezTo>
                <a:cubicBezTo>
                  <a:pt x="9152" y="675"/>
                  <a:pt x="9123" y="636"/>
                  <a:pt x="9123" y="544"/>
                </a:cubicBezTo>
                <a:lnTo>
                  <a:pt x="9410" y="544"/>
                </a:lnTo>
                <a:cubicBezTo>
                  <a:pt x="9410" y="544"/>
                  <a:pt x="9410" y="512"/>
                  <a:pt x="9410" y="502"/>
                </a:cubicBezTo>
                <a:moveTo>
                  <a:pt x="9277" y="464"/>
                </a:moveTo>
                <a:lnTo>
                  <a:pt x="9123" y="464"/>
                </a:lnTo>
                <a:cubicBezTo>
                  <a:pt x="9123" y="422"/>
                  <a:pt x="9134" y="345"/>
                  <a:pt x="9200" y="345"/>
                </a:cubicBezTo>
                <a:cubicBezTo>
                  <a:pt x="9267" y="345"/>
                  <a:pt x="9277" y="418"/>
                  <a:pt x="9277" y="464"/>
                </a:cubicBezTo>
                <a:moveTo>
                  <a:pt x="9969" y="770"/>
                </a:moveTo>
                <a:lnTo>
                  <a:pt x="9969" y="418"/>
                </a:lnTo>
                <a:cubicBezTo>
                  <a:pt x="9969" y="371"/>
                  <a:pt x="9961" y="333"/>
                  <a:pt x="9941" y="304"/>
                </a:cubicBezTo>
                <a:cubicBezTo>
                  <a:pt x="9920" y="269"/>
                  <a:pt x="9879" y="246"/>
                  <a:pt x="9821" y="246"/>
                </a:cubicBezTo>
                <a:cubicBezTo>
                  <a:pt x="9752" y="246"/>
                  <a:pt x="9678" y="306"/>
                  <a:pt x="9662" y="326"/>
                </a:cubicBezTo>
                <a:cubicBezTo>
                  <a:pt x="9662" y="294"/>
                  <a:pt x="9655" y="255"/>
                  <a:pt x="9655" y="255"/>
                </a:cubicBezTo>
                <a:lnTo>
                  <a:pt x="9525" y="255"/>
                </a:lnTo>
                <a:cubicBezTo>
                  <a:pt x="9525" y="255"/>
                  <a:pt x="9532" y="320"/>
                  <a:pt x="9532" y="384"/>
                </a:cubicBezTo>
                <a:lnTo>
                  <a:pt x="9532" y="770"/>
                </a:lnTo>
                <a:lnTo>
                  <a:pt x="9668" y="770"/>
                </a:lnTo>
                <a:lnTo>
                  <a:pt x="9668" y="422"/>
                </a:lnTo>
                <a:cubicBezTo>
                  <a:pt x="9686" y="403"/>
                  <a:pt x="9731" y="367"/>
                  <a:pt x="9773" y="367"/>
                </a:cubicBezTo>
                <a:cubicBezTo>
                  <a:pt x="9808" y="367"/>
                  <a:pt x="9832" y="374"/>
                  <a:pt x="9832" y="432"/>
                </a:cubicBezTo>
                <a:lnTo>
                  <a:pt x="9832" y="770"/>
                </a:lnTo>
                <a:lnTo>
                  <a:pt x="9969" y="770"/>
                </a:lnTo>
                <a:close/>
                <a:moveTo>
                  <a:pt x="10242" y="704"/>
                </a:moveTo>
                <a:cubicBezTo>
                  <a:pt x="10242" y="668"/>
                  <a:pt x="10217" y="627"/>
                  <a:pt x="10161" y="627"/>
                </a:cubicBezTo>
                <a:cubicBezTo>
                  <a:pt x="10109" y="627"/>
                  <a:pt x="10081" y="665"/>
                  <a:pt x="10081" y="704"/>
                </a:cubicBezTo>
                <a:cubicBezTo>
                  <a:pt x="10081" y="745"/>
                  <a:pt x="10109" y="784"/>
                  <a:pt x="10161" y="784"/>
                </a:cubicBezTo>
                <a:cubicBezTo>
                  <a:pt x="10217" y="784"/>
                  <a:pt x="10242" y="741"/>
                  <a:pt x="10242" y="704"/>
                </a:cubicBezTo>
              </a:path>
            </a:pathLst>
          </a:custGeom>
          <a:solidFill>
            <a:srgbClr val="74757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22" name="Footer Placeholder 2"/>
          <p:cNvSpPr txBox="1">
            <a:spLocks/>
          </p:cNvSpPr>
          <p:nvPr>
            <p:custDataLst>
              <p:tags r:id="rId15"/>
            </p:custDataLst>
          </p:nvPr>
        </p:nvSpPr>
        <p:spPr bwMode="auto">
          <a:xfrm>
            <a:off x="2699792" y="6924389"/>
            <a:ext cx="3744416" cy="1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Autor der Präsentation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" name="Footer Placeholder 2"/>
          <p:cNvSpPr txBox="1">
            <a:spLocks/>
          </p:cNvSpPr>
          <p:nvPr>
            <p:custDataLst>
              <p:tags r:id="rId16"/>
            </p:custDataLst>
          </p:nvPr>
        </p:nvSpPr>
        <p:spPr bwMode="auto">
          <a:xfrm>
            <a:off x="2699792" y="6924389"/>
            <a:ext cx="3744416" cy="1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Autor der Präsentation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9" name="Footer Placeholder 2"/>
          <p:cNvSpPr txBox="1">
            <a:spLocks/>
          </p:cNvSpPr>
          <p:nvPr userDrawn="1">
            <p:custDataLst>
              <p:tags r:id="rId17"/>
            </p:custDataLst>
          </p:nvPr>
        </p:nvSpPr>
        <p:spPr bwMode="auto">
          <a:xfrm>
            <a:off x="2699792" y="6924389"/>
            <a:ext cx="3744416" cy="1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Autor der Präsentation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enner Energ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4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0" y="5661025"/>
            <a:ext cx="9144000" cy="1196975"/>
          </a:xfrm>
          <a:prstGeom prst="rect">
            <a:avLst/>
          </a:prstGeom>
          <a:solidFill>
            <a:srgbClr val="7576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noProof="0"/>
          </a:p>
        </p:txBody>
      </p:sp>
      <p:sp>
        <p:nvSpPr>
          <p:cNvPr id="8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0" y="3644900"/>
            <a:ext cx="9144000" cy="1943100"/>
          </a:xfrm>
          <a:prstGeom prst="rect">
            <a:avLst/>
          </a:prstGeom>
          <a:solidFill>
            <a:srgbClr val="A014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sz="3000" noProof="0">
              <a:solidFill>
                <a:srgbClr val="F82B26"/>
              </a:solidFill>
            </a:endParaRPr>
          </a:p>
        </p:txBody>
      </p:sp>
      <p:sp>
        <p:nvSpPr>
          <p:cNvPr id="10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0" y="5461000"/>
            <a:ext cx="9144000" cy="215900"/>
          </a:xfrm>
          <a:prstGeom prst="rect">
            <a:avLst/>
          </a:prstGeom>
          <a:solidFill>
            <a:srgbClr val="0068A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noProof="0"/>
          </a:p>
        </p:txBody>
      </p:sp>
      <p:grpSp>
        <p:nvGrpSpPr>
          <p:cNvPr id="2" name="Group 8"/>
          <p:cNvGrpSpPr>
            <a:grpSpLocks noChangeAspect="1"/>
          </p:cNvGrpSpPr>
          <p:nvPr>
            <p:custDataLst>
              <p:tags r:id="rId4"/>
            </p:custDataLst>
          </p:nvPr>
        </p:nvGrpSpPr>
        <p:grpSpPr bwMode="ltGray">
          <a:xfrm>
            <a:off x="0" y="628650"/>
            <a:ext cx="3522663" cy="4822825"/>
            <a:chOff x="0" y="702"/>
            <a:chExt cx="2199" cy="3011"/>
          </a:xfrm>
        </p:grpSpPr>
        <p:sp>
          <p:nvSpPr>
            <p:cNvPr id="12" name="Freeform 9"/>
            <p:cNvSpPr>
              <a:spLocks noChangeAspect="1" noEditPoints="1"/>
            </p:cNvSpPr>
            <p:nvPr/>
          </p:nvSpPr>
          <p:spPr bwMode="ltGray">
            <a:xfrm>
              <a:off x="0" y="702"/>
              <a:ext cx="2199" cy="3004"/>
            </a:xfrm>
            <a:custGeom>
              <a:avLst/>
              <a:gdLst/>
              <a:ahLst/>
              <a:cxnLst>
                <a:cxn ang="0">
                  <a:pos x="3043" y="0"/>
                </a:cxn>
                <a:cxn ang="0">
                  <a:pos x="0" y="742"/>
                </a:cxn>
                <a:cxn ang="0">
                  <a:pos x="0" y="805"/>
                </a:cxn>
                <a:cxn ang="0">
                  <a:pos x="3043" y="57"/>
                </a:cxn>
                <a:cxn ang="0">
                  <a:pos x="9591" y="6601"/>
                </a:cxn>
                <a:cxn ang="0">
                  <a:pos x="9512" y="7549"/>
                </a:cxn>
                <a:cxn ang="0">
                  <a:pos x="1842" y="7549"/>
                </a:cxn>
                <a:cxn ang="0">
                  <a:pos x="1840" y="4913"/>
                </a:cxn>
                <a:cxn ang="0">
                  <a:pos x="6494" y="4913"/>
                </a:cxn>
                <a:cxn ang="0">
                  <a:pos x="6539" y="4913"/>
                </a:cxn>
                <a:cxn ang="0">
                  <a:pos x="6519" y="4873"/>
                </a:cxn>
                <a:cxn ang="0">
                  <a:pos x="3043" y="2706"/>
                </a:cxn>
                <a:cxn ang="0">
                  <a:pos x="0" y="4167"/>
                </a:cxn>
                <a:cxn ang="0">
                  <a:pos x="0" y="4257"/>
                </a:cxn>
                <a:cxn ang="0">
                  <a:pos x="3043" y="2762"/>
                </a:cxn>
                <a:cxn ang="0">
                  <a:pos x="6448" y="4857"/>
                </a:cxn>
                <a:cxn ang="0">
                  <a:pos x="1811" y="4857"/>
                </a:cxn>
                <a:cxn ang="0">
                  <a:pos x="1783" y="4857"/>
                </a:cxn>
                <a:cxn ang="0">
                  <a:pos x="1783" y="4885"/>
                </a:cxn>
                <a:cxn ang="0">
                  <a:pos x="1786" y="7577"/>
                </a:cxn>
                <a:cxn ang="0">
                  <a:pos x="1786" y="7605"/>
                </a:cxn>
                <a:cxn ang="0">
                  <a:pos x="1814" y="7605"/>
                </a:cxn>
                <a:cxn ang="0">
                  <a:pos x="9535" y="7605"/>
                </a:cxn>
                <a:cxn ang="0">
                  <a:pos x="9559" y="7605"/>
                </a:cxn>
                <a:cxn ang="0">
                  <a:pos x="9564" y="7581"/>
                </a:cxn>
                <a:cxn ang="0">
                  <a:pos x="9647" y="6601"/>
                </a:cxn>
                <a:cxn ang="0">
                  <a:pos x="3043" y="0"/>
                </a:cxn>
                <a:cxn ang="0">
                  <a:pos x="0" y="8948"/>
                </a:cxn>
                <a:cxn ang="0">
                  <a:pos x="0" y="9039"/>
                </a:cxn>
                <a:cxn ang="0">
                  <a:pos x="3043" y="10501"/>
                </a:cxn>
                <a:cxn ang="0">
                  <a:pos x="6091" y="9008"/>
                </a:cxn>
                <a:cxn ang="0">
                  <a:pos x="9127" y="9008"/>
                </a:cxn>
                <a:cxn ang="0">
                  <a:pos x="3043" y="13150"/>
                </a:cxn>
                <a:cxn ang="0">
                  <a:pos x="0" y="12401"/>
                </a:cxn>
                <a:cxn ang="0">
                  <a:pos x="0" y="12465"/>
                </a:cxn>
                <a:cxn ang="0">
                  <a:pos x="3043" y="13206"/>
                </a:cxn>
                <a:cxn ang="0">
                  <a:pos x="9195" y="8990"/>
                </a:cxn>
                <a:cxn ang="0">
                  <a:pos x="9210" y="8952"/>
                </a:cxn>
                <a:cxn ang="0">
                  <a:pos x="9169" y="8952"/>
                </a:cxn>
                <a:cxn ang="0">
                  <a:pos x="6076" y="8952"/>
                </a:cxn>
                <a:cxn ang="0">
                  <a:pos x="6063" y="8952"/>
                </a:cxn>
                <a:cxn ang="0">
                  <a:pos x="6054" y="8962"/>
                </a:cxn>
                <a:cxn ang="0">
                  <a:pos x="3043" y="10444"/>
                </a:cxn>
                <a:cxn ang="0">
                  <a:pos x="0" y="8948"/>
                </a:cxn>
              </a:cxnLst>
              <a:rect l="0" t="0" r="r" b="b"/>
              <a:pathLst>
                <a:path w="9647" h="13206">
                  <a:moveTo>
                    <a:pt x="3043" y="0"/>
                  </a:moveTo>
                  <a:cubicBezTo>
                    <a:pt x="1946" y="0"/>
                    <a:pt x="911" y="268"/>
                    <a:pt x="0" y="742"/>
                  </a:cubicBezTo>
                  <a:lnTo>
                    <a:pt x="0" y="805"/>
                  </a:lnTo>
                  <a:cubicBezTo>
                    <a:pt x="909" y="327"/>
                    <a:pt x="1945" y="57"/>
                    <a:pt x="3043" y="57"/>
                  </a:cubicBezTo>
                  <a:cubicBezTo>
                    <a:pt x="6658" y="57"/>
                    <a:pt x="9591" y="2987"/>
                    <a:pt x="9591" y="6601"/>
                  </a:cubicBezTo>
                  <a:cubicBezTo>
                    <a:pt x="9591" y="6925"/>
                    <a:pt x="9560" y="7241"/>
                    <a:pt x="9512" y="7549"/>
                  </a:cubicBezTo>
                  <a:lnTo>
                    <a:pt x="1842" y="7549"/>
                  </a:lnTo>
                  <a:lnTo>
                    <a:pt x="1840" y="4913"/>
                  </a:lnTo>
                  <a:lnTo>
                    <a:pt x="6494" y="4913"/>
                  </a:lnTo>
                  <a:lnTo>
                    <a:pt x="6539" y="4913"/>
                  </a:lnTo>
                  <a:lnTo>
                    <a:pt x="6519" y="4873"/>
                  </a:lnTo>
                  <a:cubicBezTo>
                    <a:pt x="5879" y="3592"/>
                    <a:pt x="4572" y="2706"/>
                    <a:pt x="3043" y="2706"/>
                  </a:cubicBezTo>
                  <a:cubicBezTo>
                    <a:pt x="1813" y="2706"/>
                    <a:pt x="715" y="3276"/>
                    <a:pt x="0" y="4167"/>
                  </a:cubicBezTo>
                  <a:lnTo>
                    <a:pt x="0" y="4257"/>
                  </a:lnTo>
                  <a:cubicBezTo>
                    <a:pt x="703" y="3348"/>
                    <a:pt x="1805" y="2762"/>
                    <a:pt x="3043" y="2762"/>
                  </a:cubicBezTo>
                  <a:cubicBezTo>
                    <a:pt x="4534" y="2762"/>
                    <a:pt x="5809" y="3616"/>
                    <a:pt x="6448" y="4857"/>
                  </a:cubicBezTo>
                  <a:lnTo>
                    <a:pt x="1811" y="4857"/>
                  </a:lnTo>
                  <a:lnTo>
                    <a:pt x="1783" y="4857"/>
                  </a:lnTo>
                  <a:lnTo>
                    <a:pt x="1783" y="4885"/>
                  </a:lnTo>
                  <a:lnTo>
                    <a:pt x="1786" y="7577"/>
                  </a:lnTo>
                  <a:lnTo>
                    <a:pt x="1786" y="7605"/>
                  </a:lnTo>
                  <a:lnTo>
                    <a:pt x="1814" y="7605"/>
                  </a:lnTo>
                  <a:lnTo>
                    <a:pt x="9535" y="7605"/>
                  </a:lnTo>
                  <a:lnTo>
                    <a:pt x="9559" y="7605"/>
                  </a:lnTo>
                  <a:lnTo>
                    <a:pt x="9564" y="7581"/>
                  </a:lnTo>
                  <a:cubicBezTo>
                    <a:pt x="9614" y="7264"/>
                    <a:pt x="9647" y="6937"/>
                    <a:pt x="9647" y="6601"/>
                  </a:cubicBezTo>
                  <a:cubicBezTo>
                    <a:pt x="9647" y="2956"/>
                    <a:pt x="6688" y="0"/>
                    <a:pt x="3043" y="0"/>
                  </a:cubicBezTo>
                  <a:close/>
                  <a:moveTo>
                    <a:pt x="0" y="8948"/>
                  </a:moveTo>
                  <a:lnTo>
                    <a:pt x="0" y="9039"/>
                  </a:lnTo>
                  <a:cubicBezTo>
                    <a:pt x="715" y="9930"/>
                    <a:pt x="1813" y="10501"/>
                    <a:pt x="3043" y="10501"/>
                  </a:cubicBezTo>
                  <a:cubicBezTo>
                    <a:pt x="4283" y="10501"/>
                    <a:pt x="5377" y="9910"/>
                    <a:pt x="6091" y="9008"/>
                  </a:cubicBezTo>
                  <a:lnTo>
                    <a:pt x="9127" y="9008"/>
                  </a:lnTo>
                  <a:cubicBezTo>
                    <a:pt x="8169" y="11431"/>
                    <a:pt x="5809" y="13150"/>
                    <a:pt x="3043" y="13150"/>
                  </a:cubicBezTo>
                  <a:cubicBezTo>
                    <a:pt x="1945" y="13150"/>
                    <a:pt x="909" y="12879"/>
                    <a:pt x="0" y="12401"/>
                  </a:cubicBezTo>
                  <a:lnTo>
                    <a:pt x="0" y="12465"/>
                  </a:lnTo>
                  <a:cubicBezTo>
                    <a:pt x="911" y="12938"/>
                    <a:pt x="1946" y="13206"/>
                    <a:pt x="3043" y="13206"/>
                  </a:cubicBezTo>
                  <a:cubicBezTo>
                    <a:pt x="5847" y="13206"/>
                    <a:pt x="8239" y="11454"/>
                    <a:pt x="9195" y="8990"/>
                  </a:cubicBezTo>
                  <a:lnTo>
                    <a:pt x="9210" y="8952"/>
                  </a:lnTo>
                  <a:lnTo>
                    <a:pt x="9169" y="8952"/>
                  </a:lnTo>
                  <a:lnTo>
                    <a:pt x="6076" y="8952"/>
                  </a:lnTo>
                  <a:lnTo>
                    <a:pt x="6063" y="8952"/>
                  </a:lnTo>
                  <a:lnTo>
                    <a:pt x="6054" y="8962"/>
                  </a:lnTo>
                  <a:cubicBezTo>
                    <a:pt x="5351" y="9858"/>
                    <a:pt x="4269" y="10444"/>
                    <a:pt x="3043" y="10444"/>
                  </a:cubicBezTo>
                  <a:cubicBezTo>
                    <a:pt x="1805" y="10444"/>
                    <a:pt x="703" y="9858"/>
                    <a:pt x="0" y="894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13" name="Freeform 10"/>
            <p:cNvSpPr>
              <a:spLocks noChangeAspect="1" noEditPoints="1"/>
            </p:cNvSpPr>
            <p:nvPr/>
          </p:nvSpPr>
          <p:spPr bwMode="ltGray">
            <a:xfrm>
              <a:off x="0" y="709"/>
              <a:ext cx="2192" cy="3004"/>
            </a:xfrm>
            <a:custGeom>
              <a:avLst/>
              <a:gdLst/>
              <a:ahLst/>
              <a:cxnLst>
                <a:cxn ang="0">
                  <a:pos x="3015" y="0"/>
                </a:cxn>
                <a:cxn ang="0">
                  <a:pos x="0" y="726"/>
                </a:cxn>
                <a:cxn ang="0">
                  <a:pos x="0" y="791"/>
                </a:cxn>
                <a:cxn ang="0">
                  <a:pos x="3015" y="57"/>
                </a:cxn>
                <a:cxn ang="0">
                  <a:pos x="9562" y="6602"/>
                </a:cxn>
                <a:cxn ang="0">
                  <a:pos x="9483" y="7548"/>
                </a:cxn>
                <a:cxn ang="0">
                  <a:pos x="1812" y="7548"/>
                </a:cxn>
                <a:cxn ang="0">
                  <a:pos x="1810" y="4914"/>
                </a:cxn>
                <a:cxn ang="0">
                  <a:pos x="6465" y="4914"/>
                </a:cxn>
                <a:cxn ang="0">
                  <a:pos x="6511" y="4914"/>
                </a:cxn>
                <a:cxn ang="0">
                  <a:pos x="6490" y="4872"/>
                </a:cxn>
                <a:cxn ang="0">
                  <a:pos x="3015" y="2706"/>
                </a:cxn>
                <a:cxn ang="0">
                  <a:pos x="0" y="4131"/>
                </a:cxn>
                <a:cxn ang="0">
                  <a:pos x="0" y="4220"/>
                </a:cxn>
                <a:cxn ang="0">
                  <a:pos x="3015" y="2763"/>
                </a:cxn>
                <a:cxn ang="0">
                  <a:pos x="6419" y="4857"/>
                </a:cxn>
                <a:cxn ang="0">
                  <a:pos x="1782" y="4857"/>
                </a:cxn>
                <a:cxn ang="0">
                  <a:pos x="1753" y="4857"/>
                </a:cxn>
                <a:cxn ang="0">
                  <a:pos x="1753" y="4885"/>
                </a:cxn>
                <a:cxn ang="0">
                  <a:pos x="1756" y="7576"/>
                </a:cxn>
                <a:cxn ang="0">
                  <a:pos x="1757" y="7604"/>
                </a:cxn>
                <a:cxn ang="0">
                  <a:pos x="1784" y="7604"/>
                </a:cxn>
                <a:cxn ang="0">
                  <a:pos x="9507" y="7604"/>
                </a:cxn>
                <a:cxn ang="0">
                  <a:pos x="9530" y="7604"/>
                </a:cxn>
                <a:cxn ang="0">
                  <a:pos x="9534" y="7581"/>
                </a:cxn>
                <a:cxn ang="0">
                  <a:pos x="9619" y="6602"/>
                </a:cxn>
                <a:cxn ang="0">
                  <a:pos x="3015" y="0"/>
                </a:cxn>
                <a:cxn ang="0">
                  <a:pos x="6033" y="8951"/>
                </a:cxn>
                <a:cxn ang="0">
                  <a:pos x="6026" y="8963"/>
                </a:cxn>
                <a:cxn ang="0">
                  <a:pos x="3015" y="10444"/>
                </a:cxn>
                <a:cxn ang="0">
                  <a:pos x="0" y="8986"/>
                </a:cxn>
                <a:cxn ang="0">
                  <a:pos x="0" y="9075"/>
                </a:cxn>
                <a:cxn ang="0">
                  <a:pos x="3015" y="10501"/>
                </a:cxn>
                <a:cxn ang="0">
                  <a:pos x="6061" y="9008"/>
                </a:cxn>
                <a:cxn ang="0">
                  <a:pos x="9098" y="9008"/>
                </a:cxn>
                <a:cxn ang="0">
                  <a:pos x="3015" y="13150"/>
                </a:cxn>
                <a:cxn ang="0">
                  <a:pos x="0" y="12416"/>
                </a:cxn>
                <a:cxn ang="0">
                  <a:pos x="0" y="12481"/>
                </a:cxn>
                <a:cxn ang="0">
                  <a:pos x="3015" y="13207"/>
                </a:cxn>
                <a:cxn ang="0">
                  <a:pos x="9166" y="8990"/>
                </a:cxn>
                <a:cxn ang="0">
                  <a:pos x="9181" y="8951"/>
                </a:cxn>
                <a:cxn ang="0">
                  <a:pos x="9140" y="8951"/>
                </a:cxn>
                <a:cxn ang="0">
                  <a:pos x="6048" y="8951"/>
                </a:cxn>
                <a:cxn ang="0">
                  <a:pos x="6033" y="8951"/>
                </a:cxn>
              </a:cxnLst>
              <a:rect l="0" t="0" r="r" b="b"/>
              <a:pathLst>
                <a:path w="9619" h="13207">
                  <a:moveTo>
                    <a:pt x="3015" y="0"/>
                  </a:moveTo>
                  <a:cubicBezTo>
                    <a:pt x="1929" y="0"/>
                    <a:pt x="904" y="262"/>
                    <a:pt x="0" y="726"/>
                  </a:cubicBezTo>
                  <a:lnTo>
                    <a:pt x="0" y="791"/>
                  </a:lnTo>
                  <a:cubicBezTo>
                    <a:pt x="902" y="322"/>
                    <a:pt x="1927" y="57"/>
                    <a:pt x="3015" y="57"/>
                  </a:cubicBezTo>
                  <a:cubicBezTo>
                    <a:pt x="6629" y="57"/>
                    <a:pt x="9562" y="2987"/>
                    <a:pt x="9562" y="6602"/>
                  </a:cubicBezTo>
                  <a:cubicBezTo>
                    <a:pt x="9562" y="6925"/>
                    <a:pt x="9531" y="7240"/>
                    <a:pt x="9483" y="7548"/>
                  </a:cubicBezTo>
                  <a:lnTo>
                    <a:pt x="1812" y="7548"/>
                  </a:lnTo>
                  <a:lnTo>
                    <a:pt x="1810" y="4914"/>
                  </a:lnTo>
                  <a:lnTo>
                    <a:pt x="6465" y="4914"/>
                  </a:lnTo>
                  <a:lnTo>
                    <a:pt x="6511" y="4914"/>
                  </a:lnTo>
                  <a:lnTo>
                    <a:pt x="6490" y="4872"/>
                  </a:lnTo>
                  <a:cubicBezTo>
                    <a:pt x="5850" y="3592"/>
                    <a:pt x="4543" y="2706"/>
                    <a:pt x="3015" y="2706"/>
                  </a:cubicBezTo>
                  <a:cubicBezTo>
                    <a:pt x="1800" y="2706"/>
                    <a:pt x="715" y="3261"/>
                    <a:pt x="0" y="4131"/>
                  </a:cubicBezTo>
                  <a:lnTo>
                    <a:pt x="0" y="4220"/>
                  </a:lnTo>
                  <a:cubicBezTo>
                    <a:pt x="704" y="3332"/>
                    <a:pt x="1793" y="2763"/>
                    <a:pt x="3015" y="2763"/>
                  </a:cubicBezTo>
                  <a:cubicBezTo>
                    <a:pt x="4505" y="2763"/>
                    <a:pt x="5780" y="3617"/>
                    <a:pt x="6419" y="4857"/>
                  </a:cubicBezTo>
                  <a:lnTo>
                    <a:pt x="1782" y="4857"/>
                  </a:lnTo>
                  <a:lnTo>
                    <a:pt x="1753" y="4857"/>
                  </a:lnTo>
                  <a:lnTo>
                    <a:pt x="1753" y="4885"/>
                  </a:lnTo>
                  <a:lnTo>
                    <a:pt x="1756" y="7576"/>
                  </a:lnTo>
                  <a:lnTo>
                    <a:pt x="1757" y="7604"/>
                  </a:lnTo>
                  <a:lnTo>
                    <a:pt x="1784" y="7604"/>
                  </a:lnTo>
                  <a:lnTo>
                    <a:pt x="9507" y="7604"/>
                  </a:lnTo>
                  <a:lnTo>
                    <a:pt x="9530" y="7604"/>
                  </a:lnTo>
                  <a:lnTo>
                    <a:pt x="9534" y="7581"/>
                  </a:lnTo>
                  <a:cubicBezTo>
                    <a:pt x="9584" y="7263"/>
                    <a:pt x="9619" y="6937"/>
                    <a:pt x="9619" y="6602"/>
                  </a:cubicBezTo>
                  <a:cubicBezTo>
                    <a:pt x="9619" y="2957"/>
                    <a:pt x="6660" y="0"/>
                    <a:pt x="3015" y="0"/>
                  </a:cubicBezTo>
                  <a:close/>
                  <a:moveTo>
                    <a:pt x="6033" y="8951"/>
                  </a:moveTo>
                  <a:lnTo>
                    <a:pt x="6026" y="8963"/>
                  </a:lnTo>
                  <a:cubicBezTo>
                    <a:pt x="5322" y="9858"/>
                    <a:pt x="4241" y="10444"/>
                    <a:pt x="3015" y="10444"/>
                  </a:cubicBezTo>
                  <a:cubicBezTo>
                    <a:pt x="1793" y="10444"/>
                    <a:pt x="704" y="9874"/>
                    <a:pt x="0" y="8986"/>
                  </a:cubicBezTo>
                  <a:lnTo>
                    <a:pt x="0" y="9075"/>
                  </a:lnTo>
                  <a:cubicBezTo>
                    <a:pt x="715" y="9945"/>
                    <a:pt x="1800" y="10501"/>
                    <a:pt x="3015" y="10501"/>
                  </a:cubicBezTo>
                  <a:cubicBezTo>
                    <a:pt x="4254" y="10501"/>
                    <a:pt x="5347" y="9910"/>
                    <a:pt x="6061" y="9008"/>
                  </a:cubicBezTo>
                  <a:lnTo>
                    <a:pt x="9098" y="9008"/>
                  </a:lnTo>
                  <a:cubicBezTo>
                    <a:pt x="8140" y="11430"/>
                    <a:pt x="5781" y="13150"/>
                    <a:pt x="3015" y="13150"/>
                  </a:cubicBezTo>
                  <a:cubicBezTo>
                    <a:pt x="1927" y="13150"/>
                    <a:pt x="902" y="12885"/>
                    <a:pt x="0" y="12416"/>
                  </a:cubicBezTo>
                  <a:lnTo>
                    <a:pt x="0" y="12481"/>
                  </a:lnTo>
                  <a:cubicBezTo>
                    <a:pt x="904" y="12945"/>
                    <a:pt x="1929" y="13207"/>
                    <a:pt x="3015" y="13207"/>
                  </a:cubicBezTo>
                  <a:cubicBezTo>
                    <a:pt x="5819" y="13207"/>
                    <a:pt x="8210" y="11454"/>
                    <a:pt x="9166" y="8990"/>
                  </a:cubicBezTo>
                  <a:lnTo>
                    <a:pt x="9181" y="8951"/>
                  </a:lnTo>
                  <a:lnTo>
                    <a:pt x="9140" y="8951"/>
                  </a:lnTo>
                  <a:lnTo>
                    <a:pt x="6048" y="8951"/>
                  </a:lnTo>
                  <a:lnTo>
                    <a:pt x="6033" y="8951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 noProof="0"/>
            </a:p>
          </p:txBody>
        </p:sp>
      </p:grpSp>
      <p:sp>
        <p:nvSpPr>
          <p:cNvPr id="16" name="Slide Number Placeholder 19"/>
          <p:cNvSpPr txBox="1">
            <a:spLocks/>
          </p:cNvSpPr>
          <p:nvPr>
            <p:custDataLst>
              <p:tags r:id="rId5"/>
            </p:custDataLst>
          </p:nvPr>
        </p:nvSpPr>
        <p:spPr bwMode="hidden">
          <a:xfrm>
            <a:off x="7597420" y="6604951"/>
            <a:ext cx="1298575" cy="1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75767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Seite </a:t>
            </a:r>
            <a:fld id="{57282E12-AC30-4C30-91CF-1304F955FEA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rgbClr val="75767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000" b="0" i="0" u="none" strike="noStrike" kern="1200" cap="none" spc="0" normalizeH="0" baseline="0" noProof="0">
              <a:ln>
                <a:noFill/>
              </a:ln>
              <a:solidFill>
                <a:srgbClr val="757677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4" name="Footer Placeholder 20"/>
          <p:cNvSpPr txBox="1">
            <a:spLocks/>
          </p:cNvSpPr>
          <p:nvPr>
            <p:custDataLst>
              <p:tags r:id="rId6"/>
            </p:custDataLst>
          </p:nvPr>
        </p:nvSpPr>
        <p:spPr bwMode="hidden">
          <a:xfrm>
            <a:off x="2699792" y="6615368"/>
            <a:ext cx="3744416" cy="1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75767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Michael Metternich</a:t>
            </a:r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0" y="2709463"/>
            <a:ext cx="4320000" cy="864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de-DE" sz="2600" b="1" baseline="0" dirty="0" smtClean="0"/>
            </a:lvl1pPr>
          </a:lstStyle>
          <a:p>
            <a:pPr marL="0" lvl="0" indent="0"/>
            <a:r>
              <a:rPr lang="de-DE" dirty="0"/>
              <a:t>Titel der Trennseite hier eingeben</a:t>
            </a:r>
          </a:p>
        </p:txBody>
      </p:sp>
      <p:sp>
        <p:nvSpPr>
          <p:cNvPr id="14" name="Slide Number Placeholder 19"/>
          <p:cNvSpPr txBox="1">
            <a:spLocks/>
          </p:cNvSpPr>
          <p:nvPr>
            <p:custDataLst>
              <p:tags r:id="rId7"/>
            </p:custDataLst>
          </p:nvPr>
        </p:nvSpPr>
        <p:spPr bwMode="hidden">
          <a:xfrm>
            <a:off x="7597420" y="6604951"/>
            <a:ext cx="1298575" cy="1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75767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Seite </a:t>
            </a:r>
            <a:fld id="{57282E12-AC30-4C30-91CF-1304F955FEA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rgbClr val="75767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757677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5" name="Datumsplatzhalter 14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r>
              <a:rPr lang="de-DE"/>
              <a:t>27.04.2018</a:t>
            </a:r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r>
              <a:rPr lang="de-DE"/>
              <a:t>Seite </a:t>
            </a:r>
            <a:fld id="{57282E12-AC30-4C30-91CF-1304F955FEAA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r>
              <a:rPr lang="de-DE"/>
              <a:t>SP-V/Ba</a:t>
            </a:r>
            <a:endParaRPr lang="de-DE" dirty="0"/>
          </a:p>
        </p:txBody>
      </p:sp>
    </p:spTree>
  </p:cSld>
  <p:clrMapOvr>
    <a:masterClrMapping/>
  </p:clrMapOvr>
  <p:transition spd="slow"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ksag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1035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0" y="5084764"/>
            <a:ext cx="9144000" cy="1225550"/>
          </a:xfrm>
          <a:prstGeom prst="rect">
            <a:avLst/>
          </a:prstGeom>
          <a:solidFill>
            <a:srgbClr val="A014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sz="3000" noProof="0">
              <a:solidFill>
                <a:srgbClr val="F82B26"/>
              </a:solidFill>
            </a:endParaRPr>
          </a:p>
        </p:txBody>
      </p:sp>
      <p:sp>
        <p:nvSpPr>
          <p:cNvPr id="4109" name="Text Box 103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hidden">
          <a:xfrm>
            <a:off x="7956550" y="6450392"/>
            <a:ext cx="93662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/>
            <a:r>
              <a:rPr lang="de-DE" sz="1000" noProof="0" dirty="0">
                <a:solidFill>
                  <a:schemeClr val="bg1"/>
                </a:solidFill>
              </a:rPr>
              <a:t>www.bdew.de</a:t>
            </a:r>
          </a:p>
        </p:txBody>
      </p:sp>
      <p:sp>
        <p:nvSpPr>
          <p:cNvPr id="33" name="TextBox 5"/>
          <p:cNvSpPr txBox="1"/>
          <p:nvPr>
            <p:custDataLst>
              <p:tags r:id="rId3"/>
            </p:custDataLst>
          </p:nvPr>
        </p:nvSpPr>
        <p:spPr>
          <a:xfrm>
            <a:off x="827583" y="1772816"/>
            <a:ext cx="8065591" cy="93543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de-DE" sz="3600" noProof="0" dirty="0"/>
              <a:t>Vielen Dank für Ihre Aufmerksamkeit!</a:t>
            </a:r>
          </a:p>
        </p:txBody>
      </p:sp>
      <p:sp>
        <p:nvSpPr>
          <p:cNvPr id="34" name="TextBox 6"/>
          <p:cNvSpPr txBox="1"/>
          <p:nvPr>
            <p:custDataLst>
              <p:tags r:id="rId4"/>
            </p:custDataLst>
          </p:nvPr>
        </p:nvSpPr>
        <p:spPr>
          <a:xfrm>
            <a:off x="827583" y="3140174"/>
            <a:ext cx="8065591" cy="180099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de-DE" sz="1400" noProof="0" dirty="0"/>
              <a:t>BDEW Bundesverband</a:t>
            </a:r>
            <a:r>
              <a:rPr lang="de-DE" sz="1400" baseline="0" noProof="0" dirty="0"/>
              <a:t> der Energie- und Wasserwirtschaft e.V.</a:t>
            </a:r>
            <a:br>
              <a:rPr lang="de-DE" sz="1400" baseline="0" noProof="0" dirty="0"/>
            </a:br>
            <a:r>
              <a:rPr lang="de-DE" sz="1400" baseline="0" noProof="0" dirty="0"/>
              <a:t>Reinhardtstraße 32</a:t>
            </a:r>
          </a:p>
          <a:p>
            <a:pPr algn="l"/>
            <a:r>
              <a:rPr lang="de-DE" sz="1400" baseline="0" noProof="0" dirty="0"/>
              <a:t>10117 Berlin</a:t>
            </a:r>
          </a:p>
          <a:p>
            <a:pPr algn="l"/>
            <a:endParaRPr lang="de-DE" sz="1400" baseline="0" noProof="0" dirty="0"/>
          </a:p>
          <a:p>
            <a:pPr algn="l"/>
            <a:r>
              <a:rPr lang="de-DE" sz="1400" baseline="0" noProof="0" dirty="0"/>
              <a:t>Telefon +49 (0)30 - 300199-</a:t>
            </a:r>
          </a:p>
          <a:p>
            <a:pPr algn="l"/>
            <a:endParaRPr lang="de-DE" sz="1400" baseline="0" noProof="0" dirty="0"/>
          </a:p>
          <a:p>
            <a:pPr algn="l"/>
            <a:r>
              <a:rPr lang="de-DE" sz="1400" baseline="0" noProof="0" dirty="0"/>
              <a:t>www.bdew.de</a:t>
            </a:r>
          </a:p>
          <a:p>
            <a:pPr algn="l"/>
            <a:endParaRPr lang="de-DE" sz="1400" baseline="0" noProof="0" dirty="0"/>
          </a:p>
          <a:p>
            <a:pPr algn="l"/>
            <a:endParaRPr lang="de-DE" sz="1400" noProof="0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27088" y="2564904"/>
            <a:ext cx="8066087" cy="504056"/>
          </a:xfrm>
          <a:noFill/>
        </p:spPr>
        <p:txBody>
          <a:bodyPr wrap="square" lIns="0" tIns="0" rIns="0" bIns="0" rtlCol="0">
            <a:noAutofit/>
          </a:bodyPr>
          <a:lstStyle>
            <a:lvl1pPr marL="0" indent="0"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400" kern="1200" baseline="0" noProof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de-DE" noProof="0" dirty="0"/>
              <a:t>Ihren Namen </a:t>
            </a:r>
            <a:br>
              <a:rPr lang="de-DE" noProof="0" dirty="0"/>
            </a:br>
            <a:r>
              <a:rPr lang="de-DE" noProof="0" dirty="0"/>
              <a:t>und Ihren Geschäftsbereich hier eingeben</a:t>
            </a:r>
          </a:p>
        </p:txBody>
      </p:sp>
      <p:sp>
        <p:nvSpPr>
          <p:cNvPr id="36" name="Text Placeholder 27"/>
          <p:cNvSpPr>
            <a:spLocks noGrp="1"/>
          </p:cNvSpPr>
          <p:nvPr>
            <p:ph type="body" sz="quarter" idx="14" hasCustomPrompt="1"/>
          </p:nvPr>
        </p:nvSpPr>
        <p:spPr>
          <a:xfrm>
            <a:off x="3035364" y="3991087"/>
            <a:ext cx="2337178" cy="215444"/>
          </a:xfrm>
          <a:noFill/>
        </p:spPr>
        <p:txBody>
          <a:bodyPr wrap="none" lIns="0" tIns="0" rIns="0" bIns="0" rtlCol="0" anchor="ctr" anchorCtr="0">
            <a:spAutoFit/>
          </a:bodyPr>
          <a:lstStyle>
            <a:lvl1pPr marL="0" indent="0"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400" kern="1200" baseline="0" noProof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65113" indent="3175"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de-DE" noProof="0" dirty="0"/>
              <a:t>Ihre Durchwahl hier eingeben</a:t>
            </a:r>
          </a:p>
        </p:txBody>
      </p:sp>
      <p:sp>
        <p:nvSpPr>
          <p:cNvPr id="37" name="Text Placeholder 27"/>
          <p:cNvSpPr>
            <a:spLocks noGrp="1"/>
          </p:cNvSpPr>
          <p:nvPr>
            <p:ph type="body" sz="quarter" idx="15" hasCustomPrompt="1"/>
          </p:nvPr>
        </p:nvSpPr>
        <p:spPr>
          <a:xfrm>
            <a:off x="827583" y="4221088"/>
            <a:ext cx="2695994" cy="215444"/>
          </a:xfrm>
          <a:noFill/>
        </p:spPr>
        <p:txBody>
          <a:bodyPr wrap="none" lIns="0" tIns="0" rIns="0" bIns="0" rtlCol="0" anchor="ctr" anchorCtr="0">
            <a:spAutoFit/>
          </a:bodyPr>
          <a:lstStyle>
            <a:lvl1pPr marL="0" indent="0"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400" kern="1200" noProof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65113" indent="3175"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buNone/>
              <a:defRPr lang="en-US" sz="1400" kern="1200" noProof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de-DE" noProof="0" dirty="0"/>
              <a:t>Ihre E-Mail Adresse hier eingeben</a:t>
            </a:r>
          </a:p>
        </p:txBody>
      </p:sp>
      <p:sp>
        <p:nvSpPr>
          <p:cNvPr id="15" name="Rechteck 14"/>
          <p:cNvSpPr/>
          <p:nvPr/>
        </p:nvSpPr>
        <p:spPr bwMode="auto">
          <a:xfrm>
            <a:off x="2699792" y="6597352"/>
            <a:ext cx="3744416" cy="260648"/>
          </a:xfrm>
          <a:prstGeom prst="rect">
            <a:avLst/>
          </a:prstGeom>
          <a:solidFill>
            <a:srgbClr val="757677"/>
          </a:soli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2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half" idx="16"/>
          </p:nvPr>
        </p:nvSpPr>
        <p:spPr>
          <a:xfrm>
            <a:off x="6516216" y="6470475"/>
            <a:ext cx="1296988" cy="144000"/>
          </a:xfrm>
        </p:spPr>
        <p:txBody>
          <a:bodyPr/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r>
              <a:rPr lang="de-DE"/>
              <a:t>27.04.2018</a:t>
            </a:r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r>
              <a:rPr lang="de-DE"/>
              <a:t>Seite </a:t>
            </a:r>
            <a:fld id="{57282E12-AC30-4C30-91CF-1304F955FEAA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rgbClr val="757677"/>
                </a:solidFill>
              </a:defRPr>
            </a:lvl1pPr>
          </a:lstStyle>
          <a:p>
            <a:r>
              <a:rPr lang="de-DE"/>
              <a:t>SP-V/Ba</a:t>
            </a:r>
            <a:endParaRPr lang="de-DE" dirty="0"/>
          </a:p>
        </p:txBody>
      </p:sp>
    </p:spTree>
  </p:cSld>
  <p:clrMapOvr>
    <a:masterClrMapping/>
  </p:clrMapOvr>
  <p:transition spd="slow"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44459" y="1340768"/>
            <a:ext cx="8640000" cy="4824413"/>
          </a:xfrm>
        </p:spPr>
        <p:txBody>
          <a:bodyPr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339304"/>
            <a:ext cx="4211639" cy="4824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buClr>
                <a:srgbClr val="A01437"/>
              </a:buClr>
              <a:defRPr lang="en-US" dirty="0" smtClean="0"/>
            </a:lvl1pPr>
            <a:lvl2pPr algn="l" rtl="0" fontAlgn="base">
              <a:buClr>
                <a:srgbClr val="A01437"/>
              </a:buClr>
              <a:defRPr lang="en-US" dirty="0" smtClean="0"/>
            </a:lvl2pPr>
            <a:lvl3pPr algn="l" rtl="0" fontAlgn="base">
              <a:buClr>
                <a:srgbClr val="A01437"/>
              </a:buClr>
              <a:defRPr lang="en-US" dirty="0" smtClean="0"/>
            </a:lvl3pPr>
            <a:lvl4pPr algn="l" rtl="0" fontAlgn="base">
              <a:buClr>
                <a:srgbClr val="A01437"/>
              </a:buClr>
              <a:defRPr lang="en-US" dirty="0" smtClean="0"/>
            </a:lvl4pPr>
            <a:lvl5pPr algn="l" rtl="0" fontAlgn="base">
              <a:buClr>
                <a:srgbClr val="A01437"/>
              </a:buClr>
              <a:defRPr lang="en-GB" dirty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7668" y="1339304"/>
            <a:ext cx="4212000" cy="4824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buClr>
                <a:srgbClr val="A01437"/>
              </a:buClr>
              <a:defRPr lang="en-US" dirty="0" smtClean="0"/>
            </a:lvl1pPr>
            <a:lvl2pPr algn="l" rtl="0" fontAlgn="base">
              <a:buClr>
                <a:srgbClr val="A01437"/>
              </a:buClr>
              <a:defRPr lang="en-US" dirty="0" smtClean="0"/>
            </a:lvl2pPr>
            <a:lvl3pPr algn="l" rtl="0" fontAlgn="base">
              <a:buClr>
                <a:srgbClr val="A01437"/>
              </a:buClr>
              <a:defRPr lang="en-US" dirty="0" smtClean="0"/>
            </a:lvl3pPr>
            <a:lvl4pPr algn="l" rtl="0" fontAlgn="base">
              <a:buClr>
                <a:srgbClr val="A01437"/>
              </a:buClr>
              <a:defRPr lang="en-US" dirty="0" smtClean="0"/>
            </a:lvl4pPr>
            <a:lvl5pPr algn="l" rtl="0" fontAlgn="base">
              <a:buClr>
                <a:srgbClr val="A01437"/>
              </a:buClr>
              <a:defRPr lang="en-GB" dirty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de-DE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251824" y="1341304"/>
            <a:ext cx="2736000" cy="4824000"/>
          </a:xfrm>
        </p:spPr>
        <p:txBody>
          <a:bodyPr/>
          <a:lstStyle>
            <a:lvl1pPr>
              <a:defRPr lang="en-US" noProof="0" dirty="0" smtClean="0"/>
            </a:lvl1pPr>
            <a:lvl2pPr>
              <a:defRPr lang="en-US" noProof="0" dirty="0" smtClean="0"/>
            </a:lvl2pPr>
            <a:lvl3pPr>
              <a:defRPr lang="en-US" noProof="0" dirty="0" smtClean="0"/>
            </a:lvl3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  <p:custDataLst>
              <p:tags r:id="rId3"/>
            </p:custDataLst>
          </p:nvPr>
        </p:nvSpPr>
        <p:spPr>
          <a:xfrm>
            <a:off x="3203848" y="1341304"/>
            <a:ext cx="2736000" cy="4824000"/>
          </a:xfrm>
        </p:spPr>
        <p:txBody>
          <a:bodyPr/>
          <a:lstStyle>
            <a:lvl1pPr>
              <a:defRPr lang="en-US" noProof="0" smtClean="0"/>
            </a:lvl1pPr>
            <a:lvl2pPr>
              <a:defRPr lang="en-US" noProof="0" smtClean="0"/>
            </a:lvl2pPr>
            <a:lvl3pPr>
              <a:defRPr lang="en-US" noProof="0" smtClean="0"/>
            </a:lvl3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6154738" y="1340768"/>
            <a:ext cx="2736000" cy="4824000"/>
          </a:xfrm>
        </p:spPr>
        <p:txBody>
          <a:bodyPr/>
          <a:lstStyle>
            <a:lvl1pPr>
              <a:defRPr lang="en-US" noProof="0" smtClean="0"/>
            </a:lvl1pPr>
            <a:lvl2pPr>
              <a:defRPr lang="en-US" noProof="0" smtClean="0"/>
            </a:lvl2pPr>
            <a:lvl3pPr>
              <a:defRPr lang="en-US" noProof="0" smtClean="0"/>
            </a:lvl3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4" y="188913"/>
            <a:ext cx="6840000" cy="792162"/>
          </a:xfrm>
        </p:spPr>
        <p:txBody>
          <a:bodyPr/>
          <a:lstStyle>
            <a:lvl1pPr>
              <a:defRPr lang="de-DE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0826" y="1341438"/>
            <a:ext cx="2016000" cy="4824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000" indent="-180000" algn="l" rtl="0" eaLnBrk="1" fontAlgn="base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Clr>
                <a:srgbClr val="A01437"/>
              </a:buClr>
              <a:buSzPct val="110000"/>
              <a:buFont typeface="Arial" pitchFamily="34" charset="0"/>
              <a:buChar char="•"/>
              <a:defRPr lang="de-DE" sz="1600" dirty="0" smtClean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440800" y="1341438"/>
            <a:ext cx="2016000" cy="4824000"/>
          </a:xfrm>
        </p:spPr>
        <p:txBody>
          <a:bodyPr anchor="t" anchorCtr="0"/>
          <a:lstStyle>
            <a:lvl1pPr marL="180000" indent="-18000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110000"/>
              <a:buFont typeface="Arial" pitchFamily="34" charset="0"/>
              <a:buChar char="•"/>
              <a:defRPr lang="de-DE" sz="1600" b="0" dirty="0" smtClean="0"/>
            </a:lvl1pPr>
            <a:lvl2pPr>
              <a:defRPr lang="de-DE" b="0" dirty="0" smtClean="0"/>
            </a:lvl2pPr>
            <a:lvl3pPr>
              <a:defRPr lang="de-DE" b="0" dirty="0" smtClean="0"/>
            </a:lvl3pPr>
            <a:lvl4pPr>
              <a:defRPr lang="de-DE" b="0" dirty="0" smtClean="0"/>
            </a:lvl4pPr>
            <a:lvl5pPr>
              <a:defRPr lang="de-DE" b="0" dirty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80000" y="1341438"/>
            <a:ext cx="2016000" cy="4824000"/>
          </a:xfrm>
        </p:spPr>
        <p:txBody>
          <a:bodyPr anchor="t" anchorCtr="0"/>
          <a:lstStyle>
            <a:lvl1pPr marL="180000" indent="-18000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110000"/>
              <a:buFont typeface="Arial" pitchFamily="34" charset="0"/>
              <a:buChar char="•"/>
              <a:defRPr sz="1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877175" y="1341438"/>
            <a:ext cx="2016000" cy="4824000"/>
          </a:xfrm>
        </p:spPr>
        <p:txBody>
          <a:bodyPr anchor="t" anchorCtr="0"/>
          <a:lstStyle>
            <a:lvl1pPr marL="180000" indent="-18000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110000"/>
              <a:buFont typeface="Arial" pitchFamily="34" charset="0"/>
              <a:buChar char="•"/>
              <a:defRPr sz="1600" b="0"/>
            </a:lvl1pPr>
            <a:lvl2pPr>
              <a:defRPr sz="2000" b="0"/>
            </a:lvl2pPr>
            <a:lvl3pPr>
              <a:defRPr sz="1800" b="0"/>
            </a:lvl3pPr>
            <a:lvl4pPr>
              <a:defRPr sz="1600" b="0"/>
            </a:lvl4pPr>
            <a:lvl5pPr>
              <a:defRPr sz="16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341024"/>
            <a:ext cx="4212000" cy="2304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fontAlgn="base">
              <a:lnSpc>
                <a:spcPts val="2200"/>
              </a:lnSpc>
              <a:buClr>
                <a:srgbClr val="A01437"/>
              </a:buClr>
              <a:buFont typeface="Arial" pitchFamily="34" charset="0"/>
              <a:buChar char="–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fontAlgn="base">
              <a:lnSpc>
                <a:spcPts val="2200"/>
              </a:lnSpc>
              <a:buClr>
                <a:srgbClr val="A01437"/>
              </a:buClr>
              <a:buFont typeface="Arial" pitchFamily="34" charset="0"/>
              <a:buChar char="–"/>
              <a:defRPr lang="en-GB" sz="18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0480" y="1340768"/>
            <a:ext cx="4212000" cy="2304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fontAlgn="base">
              <a:lnSpc>
                <a:spcPts val="2200"/>
              </a:lnSpc>
              <a:buClr>
                <a:srgbClr val="A01437"/>
              </a:buClr>
              <a:buFont typeface="Arial" pitchFamily="34" charset="0"/>
              <a:buChar char="–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fontAlgn="base">
              <a:lnSpc>
                <a:spcPts val="2200"/>
              </a:lnSpc>
              <a:buClr>
                <a:srgbClr val="A01437"/>
              </a:buClr>
              <a:buFont typeface="Arial" pitchFamily="34" charset="0"/>
              <a:buChar char="–"/>
              <a:defRPr lang="en-GB" sz="18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51520" y="3861048"/>
            <a:ext cx="4212000" cy="2304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fontAlgn="base">
              <a:lnSpc>
                <a:spcPts val="2200"/>
              </a:lnSpc>
              <a:buClr>
                <a:srgbClr val="A01437"/>
              </a:buClr>
              <a:buFont typeface="Arial" pitchFamily="34" charset="0"/>
              <a:buChar char="–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fontAlgn="base">
              <a:lnSpc>
                <a:spcPts val="2200"/>
              </a:lnSpc>
              <a:buClr>
                <a:srgbClr val="A01437"/>
              </a:buClr>
              <a:buFont typeface="Arial" pitchFamily="34" charset="0"/>
              <a:buChar char="–"/>
              <a:defRPr lang="en-GB" sz="18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0480" y="3861048"/>
            <a:ext cx="4212000" cy="2304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fontAlgn="base">
              <a:lnSpc>
                <a:spcPts val="2200"/>
              </a:lnSpc>
              <a:buClr>
                <a:srgbClr val="A01437"/>
              </a:buClr>
              <a:buFont typeface="Wingdings" pitchFamily="2" charset="2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fontAlgn="base">
              <a:lnSpc>
                <a:spcPts val="2200"/>
              </a:lnSpc>
              <a:buClr>
                <a:srgbClr val="A01437"/>
              </a:buClr>
              <a:buFont typeface="Arial" pitchFamily="34" charset="0"/>
              <a:buChar char="–"/>
              <a:defRPr lang="en-US" sz="1800" noProof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fontAlgn="base">
              <a:lnSpc>
                <a:spcPts val="2200"/>
              </a:lnSpc>
              <a:buClr>
                <a:srgbClr val="A01437"/>
              </a:buClr>
              <a:buFont typeface="Arial" pitchFamily="34" charset="0"/>
              <a:buChar char="–"/>
              <a:defRPr lang="en-GB" sz="18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sechs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251824" y="1339974"/>
            <a:ext cx="2736000" cy="2305050"/>
          </a:xfrm>
          <a:prstGeom prst="rect">
            <a:avLst/>
          </a:prstGeom>
        </p:spPr>
        <p:txBody>
          <a:bodyPr/>
          <a:lstStyle>
            <a:lvl1pPr marL="252000" indent="-252000">
              <a:lnSpc>
                <a:spcPts val="2200"/>
              </a:lnSpc>
              <a:defRPr sz="1800"/>
            </a:lvl1pPr>
            <a:lvl2pPr marL="504000" indent="-252000">
              <a:lnSpc>
                <a:spcPts val="2200"/>
              </a:lnSpc>
              <a:defRPr sz="1800"/>
            </a:lvl2pPr>
            <a:lvl3pPr indent="-252000"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  <p:custDataLst>
              <p:tags r:id="rId3"/>
            </p:custDataLst>
          </p:nvPr>
        </p:nvSpPr>
        <p:spPr>
          <a:xfrm>
            <a:off x="3203574" y="1339974"/>
            <a:ext cx="2736000" cy="2305050"/>
          </a:xfrm>
          <a:prstGeom prst="rect">
            <a:avLst/>
          </a:prstGeom>
        </p:spPr>
        <p:txBody>
          <a:bodyPr/>
          <a:lstStyle>
            <a:lvl1pPr indent="-252000">
              <a:lnSpc>
                <a:spcPts val="2200"/>
              </a:lnSpc>
              <a:defRPr sz="1800"/>
            </a:lvl1pPr>
            <a:lvl2pPr indent="-252000">
              <a:lnSpc>
                <a:spcPts val="2200"/>
              </a:lnSpc>
              <a:defRPr sz="1800"/>
            </a:lvl2pPr>
            <a:lvl3pPr indent="-252000"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251520" y="3860254"/>
            <a:ext cx="2736000" cy="2305050"/>
          </a:xfrm>
          <a:prstGeom prst="rect">
            <a:avLst/>
          </a:prstGeom>
        </p:spPr>
        <p:txBody>
          <a:bodyPr/>
          <a:lstStyle>
            <a:lvl1pPr indent="-252000">
              <a:lnSpc>
                <a:spcPts val="2200"/>
              </a:lnSpc>
              <a:defRPr sz="1800"/>
            </a:lvl1pPr>
            <a:lvl2pPr indent="-252000">
              <a:lnSpc>
                <a:spcPts val="2200"/>
              </a:lnSpc>
              <a:defRPr sz="1800"/>
            </a:lvl2pPr>
            <a:lvl3pPr indent="-252000"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6"/>
            <p:custDataLst>
              <p:tags r:id="rId5"/>
            </p:custDataLst>
          </p:nvPr>
        </p:nvSpPr>
        <p:spPr>
          <a:xfrm>
            <a:off x="6156480" y="1339974"/>
            <a:ext cx="2736000" cy="2305050"/>
          </a:xfrm>
          <a:prstGeom prst="rect">
            <a:avLst/>
          </a:prstGeom>
        </p:spPr>
        <p:txBody>
          <a:bodyPr/>
          <a:lstStyle>
            <a:lvl1pPr indent="-252000">
              <a:lnSpc>
                <a:spcPts val="2200"/>
              </a:lnSpc>
              <a:defRPr sz="1800"/>
            </a:lvl1pPr>
            <a:lvl2pPr indent="-252000">
              <a:lnSpc>
                <a:spcPts val="2200"/>
              </a:lnSpc>
              <a:defRPr sz="1800"/>
            </a:lvl2pPr>
            <a:lvl3pPr indent="-252000"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7"/>
            <p:custDataLst>
              <p:tags r:id="rId6"/>
            </p:custDataLst>
          </p:nvPr>
        </p:nvSpPr>
        <p:spPr>
          <a:xfrm>
            <a:off x="3204152" y="3860254"/>
            <a:ext cx="2736000" cy="2305050"/>
          </a:xfrm>
          <a:prstGeom prst="rect">
            <a:avLst/>
          </a:prstGeom>
        </p:spPr>
        <p:txBody>
          <a:bodyPr/>
          <a:lstStyle>
            <a:lvl1pPr indent="-252000">
              <a:lnSpc>
                <a:spcPts val="2200"/>
              </a:lnSpc>
              <a:defRPr sz="1800"/>
            </a:lvl1pPr>
            <a:lvl2pPr indent="-252000">
              <a:lnSpc>
                <a:spcPts val="2200"/>
              </a:lnSpc>
              <a:defRPr sz="1800"/>
            </a:lvl2pPr>
            <a:lvl3pPr indent="-252000"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8"/>
            <p:custDataLst>
              <p:tags r:id="rId7"/>
            </p:custDataLst>
          </p:nvPr>
        </p:nvSpPr>
        <p:spPr>
          <a:xfrm>
            <a:off x="6156480" y="3860254"/>
            <a:ext cx="2736000" cy="2305050"/>
          </a:xfrm>
          <a:prstGeom prst="rect">
            <a:avLst/>
          </a:prstGeom>
        </p:spPr>
        <p:txBody>
          <a:bodyPr/>
          <a:lstStyle>
            <a:lvl1pPr indent="-252000">
              <a:lnSpc>
                <a:spcPts val="2200"/>
              </a:lnSpc>
              <a:defRPr sz="1800"/>
            </a:lvl1pPr>
            <a:lvl2pPr indent="-252000">
              <a:lnSpc>
                <a:spcPts val="2200"/>
              </a:lnSpc>
              <a:defRPr sz="1800"/>
            </a:lvl2pPr>
            <a:lvl3pPr indent="-252000"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zwölf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251744" y="1340928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  <p:custDataLst>
              <p:tags r:id="rId3"/>
            </p:custDataLst>
          </p:nvPr>
        </p:nvSpPr>
        <p:spPr>
          <a:xfrm>
            <a:off x="2442072" y="1340928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6876256" y="1340928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9" name="Content Placeholder 11"/>
          <p:cNvSpPr>
            <a:spLocks noGrp="1"/>
          </p:cNvSpPr>
          <p:nvPr>
            <p:ph sz="quarter" idx="16"/>
            <p:custDataLst>
              <p:tags r:id="rId5"/>
            </p:custDataLst>
          </p:nvPr>
        </p:nvSpPr>
        <p:spPr>
          <a:xfrm>
            <a:off x="4679560" y="1340928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7"/>
            <p:custDataLst>
              <p:tags r:id="rId6"/>
            </p:custDataLst>
          </p:nvPr>
        </p:nvSpPr>
        <p:spPr>
          <a:xfrm>
            <a:off x="250130" y="3033116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8"/>
            <p:custDataLst>
              <p:tags r:id="rId7"/>
            </p:custDataLst>
          </p:nvPr>
        </p:nvSpPr>
        <p:spPr>
          <a:xfrm>
            <a:off x="2442072" y="3033116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  <p:custDataLst>
              <p:tags r:id="rId8"/>
            </p:custDataLst>
          </p:nvPr>
        </p:nvSpPr>
        <p:spPr>
          <a:xfrm>
            <a:off x="6876256" y="3033116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20"/>
            <p:custDataLst>
              <p:tags r:id="rId9"/>
            </p:custDataLst>
          </p:nvPr>
        </p:nvSpPr>
        <p:spPr>
          <a:xfrm>
            <a:off x="4679560" y="3033116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21"/>
            <p:custDataLst>
              <p:tags r:id="rId10"/>
            </p:custDataLst>
          </p:nvPr>
        </p:nvSpPr>
        <p:spPr>
          <a:xfrm>
            <a:off x="249435" y="4725304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18" name="Content Placeholder 11"/>
          <p:cNvSpPr>
            <a:spLocks noGrp="1"/>
          </p:cNvSpPr>
          <p:nvPr>
            <p:ph sz="quarter" idx="22"/>
            <p:custDataLst>
              <p:tags r:id="rId11"/>
            </p:custDataLst>
          </p:nvPr>
        </p:nvSpPr>
        <p:spPr>
          <a:xfrm>
            <a:off x="2442072" y="4725304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3"/>
            <p:custDataLst>
              <p:tags r:id="rId12"/>
            </p:custDataLst>
          </p:nvPr>
        </p:nvSpPr>
        <p:spPr>
          <a:xfrm>
            <a:off x="6876256" y="4725304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20" name="Content Placeholder 11"/>
          <p:cNvSpPr>
            <a:spLocks noGrp="1"/>
          </p:cNvSpPr>
          <p:nvPr>
            <p:ph sz="quarter" idx="24"/>
            <p:custDataLst>
              <p:tags r:id="rId13"/>
            </p:custDataLst>
          </p:nvPr>
        </p:nvSpPr>
        <p:spPr>
          <a:xfrm>
            <a:off x="4679560" y="4725304"/>
            <a:ext cx="2016000" cy="1440000"/>
          </a:xfrm>
        </p:spPr>
        <p:txBody>
          <a:bodyPr/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zwei Inhalte 1/3 zu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250825" y="1341437"/>
            <a:ext cx="2736850" cy="4824413"/>
          </a:xfrm>
          <a:prstGeom prst="rect">
            <a:avLst/>
          </a:prstGeom>
        </p:spPr>
        <p:txBody>
          <a:bodyPr/>
          <a:lstStyle>
            <a:lvl1pPr marL="269875" indent="-269875"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  <p:custDataLst>
              <p:tags r:id="rId3"/>
            </p:custDataLst>
          </p:nvPr>
        </p:nvSpPr>
        <p:spPr>
          <a:xfrm>
            <a:off x="3202880" y="1341304"/>
            <a:ext cx="5689600" cy="4824000"/>
          </a:xfrm>
          <a:prstGeom prst="rect">
            <a:avLst/>
          </a:prstGeom>
        </p:spPr>
        <p:txBody>
          <a:bodyPr/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7"/>
          <p:cNvSpPr>
            <a:spLocks noChangeArrowheads="1"/>
          </p:cNvSpPr>
          <p:nvPr/>
        </p:nvSpPr>
        <p:spPr bwMode="hidden">
          <a:xfrm>
            <a:off x="0" y="1125538"/>
            <a:ext cx="9144000" cy="5732462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Arial" pitchFamily="34" charset="0"/>
              <a:buChar char="•"/>
            </a:pPr>
            <a:endParaRPr lang="de-DE" noProof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gray">
          <a:xfrm>
            <a:off x="0" y="6308725"/>
            <a:ext cx="9144000" cy="73025"/>
          </a:xfrm>
          <a:prstGeom prst="rect">
            <a:avLst/>
          </a:prstGeom>
          <a:solidFill>
            <a:srgbClr val="0068A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noProof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gray">
          <a:xfrm>
            <a:off x="0" y="6381750"/>
            <a:ext cx="9144000" cy="478800"/>
          </a:xfrm>
          <a:prstGeom prst="rect">
            <a:avLst/>
          </a:prstGeom>
          <a:solidFill>
            <a:srgbClr val="757677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de-DE" noProof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88913"/>
            <a:ext cx="6840000" cy="790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680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244392" y="1341437"/>
            <a:ext cx="86407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2699792" y="6463924"/>
            <a:ext cx="3744416" cy="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SP-V/Ba</a:t>
            </a:r>
            <a:endParaRPr lang="de-DE" dirty="0"/>
          </a:p>
        </p:txBody>
      </p:sp>
      <p:sp>
        <p:nvSpPr>
          <p:cNvPr id="1051" name="Text Box 27"/>
          <p:cNvSpPr txBox="1">
            <a:spLocks noChangeArrowheads="1"/>
          </p:cNvSpPr>
          <p:nvPr/>
        </p:nvSpPr>
        <p:spPr bwMode="gray">
          <a:xfrm>
            <a:off x="242281" y="6469104"/>
            <a:ext cx="2436812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lnSpc>
                <a:spcPct val="90000"/>
              </a:lnSpc>
            </a:pPr>
            <a:r>
              <a:rPr lang="de-DE" sz="1000" noProof="0" dirty="0">
                <a:solidFill>
                  <a:schemeClr val="bg1"/>
                </a:solidFill>
              </a:rPr>
              <a:t>BDEW Bundesverband der </a:t>
            </a:r>
          </a:p>
          <a:p>
            <a:pPr algn="l">
              <a:lnSpc>
                <a:spcPct val="90000"/>
              </a:lnSpc>
            </a:pPr>
            <a:r>
              <a:rPr lang="de-DE" sz="1000" noProof="0" dirty="0">
                <a:solidFill>
                  <a:schemeClr val="bg1"/>
                </a:solidFill>
              </a:rPr>
              <a:t>Energie- und Wasserwirtschaft e.V.</a:t>
            </a:r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7599007" y="6470475"/>
            <a:ext cx="1296988" cy="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27.04.2018</a:t>
            </a:r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7597420" y="6601408"/>
            <a:ext cx="1298575" cy="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grpSp>
        <p:nvGrpSpPr>
          <p:cNvPr id="2" name="Group 16"/>
          <p:cNvGrpSpPr/>
          <p:nvPr/>
        </p:nvGrpSpPr>
        <p:grpSpPr>
          <a:xfrm>
            <a:off x="7856538" y="339725"/>
            <a:ext cx="1033462" cy="536575"/>
            <a:chOff x="7856538" y="339725"/>
            <a:chExt cx="1033462" cy="536575"/>
          </a:xfrm>
        </p:grpSpPr>
        <p:sp>
          <p:nvSpPr>
            <p:cNvPr id="1061" name="Freeform 37"/>
            <p:cNvSpPr>
              <a:spLocks noChangeAspect="1"/>
            </p:cNvSpPr>
            <p:nvPr userDrawn="1"/>
          </p:nvSpPr>
          <p:spPr bwMode="auto">
            <a:xfrm>
              <a:off x="8596048" y="442646"/>
              <a:ext cx="293952" cy="2255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69"/>
                </a:cxn>
                <a:cxn ang="0">
                  <a:pos x="523" y="1367"/>
                </a:cxn>
                <a:cxn ang="0">
                  <a:pos x="890" y="1204"/>
                </a:cxn>
                <a:cxn ang="0">
                  <a:pos x="1253" y="1367"/>
                </a:cxn>
                <a:cxn ang="0">
                  <a:pos x="1775" y="869"/>
                </a:cxn>
                <a:cxn ang="0">
                  <a:pos x="1775" y="0"/>
                </a:cxn>
                <a:cxn ang="0">
                  <a:pos x="1461" y="0"/>
                </a:cxn>
                <a:cxn ang="0">
                  <a:pos x="1461" y="877"/>
                </a:cxn>
                <a:cxn ang="0">
                  <a:pos x="1253" y="1076"/>
                </a:cxn>
                <a:cxn ang="0">
                  <a:pos x="1047" y="877"/>
                </a:cxn>
                <a:cxn ang="0">
                  <a:pos x="1047" y="0"/>
                </a:cxn>
                <a:cxn ang="0">
                  <a:pos x="733" y="0"/>
                </a:cxn>
                <a:cxn ang="0">
                  <a:pos x="733" y="877"/>
                </a:cxn>
                <a:cxn ang="0">
                  <a:pos x="523" y="1076"/>
                </a:cxn>
                <a:cxn ang="0">
                  <a:pos x="315" y="877"/>
                </a:cxn>
                <a:cxn ang="0">
                  <a:pos x="315" y="0"/>
                </a:cxn>
                <a:cxn ang="0">
                  <a:pos x="0" y="0"/>
                </a:cxn>
              </a:cxnLst>
              <a:rect l="0" t="0" r="r" b="b"/>
              <a:pathLst>
                <a:path w="1775" h="1367">
                  <a:moveTo>
                    <a:pt x="0" y="0"/>
                  </a:moveTo>
                  <a:lnTo>
                    <a:pt x="0" y="869"/>
                  </a:lnTo>
                  <a:cubicBezTo>
                    <a:pt x="0" y="1145"/>
                    <a:pt x="237" y="1367"/>
                    <a:pt x="523" y="1367"/>
                  </a:cubicBezTo>
                  <a:cubicBezTo>
                    <a:pt x="661" y="1367"/>
                    <a:pt x="820" y="1293"/>
                    <a:pt x="890" y="1204"/>
                  </a:cubicBezTo>
                  <a:cubicBezTo>
                    <a:pt x="956" y="1293"/>
                    <a:pt x="1115" y="1367"/>
                    <a:pt x="1253" y="1367"/>
                  </a:cubicBezTo>
                  <a:cubicBezTo>
                    <a:pt x="1541" y="1367"/>
                    <a:pt x="1775" y="1145"/>
                    <a:pt x="1775" y="869"/>
                  </a:cubicBezTo>
                  <a:lnTo>
                    <a:pt x="1775" y="0"/>
                  </a:lnTo>
                  <a:lnTo>
                    <a:pt x="1461" y="0"/>
                  </a:lnTo>
                  <a:lnTo>
                    <a:pt x="1461" y="877"/>
                  </a:lnTo>
                  <a:cubicBezTo>
                    <a:pt x="1461" y="985"/>
                    <a:pt x="1369" y="1076"/>
                    <a:pt x="1253" y="1076"/>
                  </a:cubicBezTo>
                  <a:cubicBezTo>
                    <a:pt x="1142" y="1076"/>
                    <a:pt x="1047" y="985"/>
                    <a:pt x="1047" y="877"/>
                  </a:cubicBezTo>
                  <a:lnTo>
                    <a:pt x="1047" y="0"/>
                  </a:lnTo>
                  <a:lnTo>
                    <a:pt x="733" y="0"/>
                  </a:lnTo>
                  <a:lnTo>
                    <a:pt x="733" y="877"/>
                  </a:lnTo>
                  <a:cubicBezTo>
                    <a:pt x="733" y="985"/>
                    <a:pt x="638" y="1076"/>
                    <a:pt x="523" y="1076"/>
                  </a:cubicBezTo>
                  <a:cubicBezTo>
                    <a:pt x="407" y="1076"/>
                    <a:pt x="315" y="985"/>
                    <a:pt x="315" y="877"/>
                  </a:cubicBezTo>
                  <a:lnTo>
                    <a:pt x="3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1432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1062" name="Freeform 38"/>
            <p:cNvSpPr>
              <a:spLocks noChangeAspect="1"/>
            </p:cNvSpPr>
            <p:nvPr userDrawn="1"/>
          </p:nvSpPr>
          <p:spPr bwMode="auto">
            <a:xfrm>
              <a:off x="8348387" y="435707"/>
              <a:ext cx="230301" cy="230126"/>
            </a:xfrm>
            <a:custGeom>
              <a:avLst/>
              <a:gdLst/>
              <a:ahLst/>
              <a:cxnLst>
                <a:cxn ang="0">
                  <a:pos x="1384" y="800"/>
                </a:cxn>
                <a:cxn ang="0">
                  <a:pos x="1391" y="696"/>
                </a:cxn>
                <a:cxn ang="0">
                  <a:pos x="697" y="0"/>
                </a:cxn>
                <a:cxn ang="0">
                  <a:pos x="0" y="696"/>
                </a:cxn>
                <a:cxn ang="0">
                  <a:pos x="697" y="1392"/>
                </a:cxn>
                <a:cxn ang="0">
                  <a:pos x="1344" y="948"/>
                </a:cxn>
                <a:cxn ang="0">
                  <a:pos x="1017" y="948"/>
                </a:cxn>
                <a:cxn ang="0">
                  <a:pos x="697" y="1107"/>
                </a:cxn>
                <a:cxn ang="0">
                  <a:pos x="286" y="696"/>
                </a:cxn>
                <a:cxn ang="0">
                  <a:pos x="697" y="288"/>
                </a:cxn>
                <a:cxn ang="0">
                  <a:pos x="1062" y="515"/>
                </a:cxn>
                <a:cxn ang="0">
                  <a:pos x="566" y="515"/>
                </a:cxn>
                <a:cxn ang="0">
                  <a:pos x="566" y="800"/>
                </a:cxn>
                <a:cxn ang="0">
                  <a:pos x="1384" y="800"/>
                </a:cxn>
              </a:cxnLst>
              <a:rect l="0" t="0" r="r" b="b"/>
              <a:pathLst>
                <a:path w="1391" h="1392">
                  <a:moveTo>
                    <a:pt x="1384" y="800"/>
                  </a:moveTo>
                  <a:cubicBezTo>
                    <a:pt x="1390" y="766"/>
                    <a:pt x="1391" y="732"/>
                    <a:pt x="1391" y="696"/>
                  </a:cubicBezTo>
                  <a:cubicBezTo>
                    <a:pt x="1391" y="312"/>
                    <a:pt x="1081" y="0"/>
                    <a:pt x="697" y="0"/>
                  </a:cubicBezTo>
                  <a:cubicBezTo>
                    <a:pt x="310" y="0"/>
                    <a:pt x="0" y="312"/>
                    <a:pt x="0" y="696"/>
                  </a:cubicBezTo>
                  <a:cubicBezTo>
                    <a:pt x="0" y="1082"/>
                    <a:pt x="310" y="1392"/>
                    <a:pt x="697" y="1392"/>
                  </a:cubicBezTo>
                  <a:cubicBezTo>
                    <a:pt x="992" y="1392"/>
                    <a:pt x="1244" y="1207"/>
                    <a:pt x="1344" y="948"/>
                  </a:cubicBezTo>
                  <a:lnTo>
                    <a:pt x="1017" y="948"/>
                  </a:lnTo>
                  <a:cubicBezTo>
                    <a:pt x="943" y="1044"/>
                    <a:pt x="827" y="1107"/>
                    <a:pt x="697" y="1107"/>
                  </a:cubicBezTo>
                  <a:cubicBezTo>
                    <a:pt x="469" y="1107"/>
                    <a:pt x="286" y="923"/>
                    <a:pt x="286" y="696"/>
                  </a:cubicBezTo>
                  <a:cubicBezTo>
                    <a:pt x="286" y="471"/>
                    <a:pt x="469" y="288"/>
                    <a:pt x="697" y="288"/>
                  </a:cubicBezTo>
                  <a:cubicBezTo>
                    <a:pt x="856" y="288"/>
                    <a:pt x="994" y="381"/>
                    <a:pt x="1062" y="515"/>
                  </a:cubicBezTo>
                  <a:lnTo>
                    <a:pt x="566" y="515"/>
                  </a:lnTo>
                  <a:lnTo>
                    <a:pt x="566" y="800"/>
                  </a:lnTo>
                  <a:lnTo>
                    <a:pt x="1384" y="800"/>
                  </a:lnTo>
                  <a:close/>
                </a:path>
              </a:pathLst>
            </a:custGeom>
            <a:solidFill>
              <a:srgbClr val="A01432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1063" name="Freeform 39"/>
            <p:cNvSpPr>
              <a:spLocks noChangeAspect="1" noEditPoints="1"/>
            </p:cNvSpPr>
            <p:nvPr userDrawn="1"/>
          </p:nvSpPr>
          <p:spPr bwMode="auto">
            <a:xfrm>
              <a:off x="8100727" y="339725"/>
              <a:ext cx="231458" cy="328421"/>
            </a:xfrm>
            <a:custGeom>
              <a:avLst/>
              <a:gdLst/>
              <a:ahLst/>
              <a:cxnLst>
                <a:cxn ang="0">
                  <a:pos x="785" y="1685"/>
                </a:cxn>
                <a:cxn ang="0">
                  <a:pos x="690" y="1699"/>
                </a:cxn>
                <a:cxn ang="0">
                  <a:pos x="537" y="1665"/>
                </a:cxn>
                <a:cxn ang="0">
                  <a:pos x="284" y="1287"/>
                </a:cxn>
                <a:cxn ang="0">
                  <a:pos x="694" y="877"/>
                </a:cxn>
                <a:cxn ang="0">
                  <a:pos x="1104" y="1287"/>
                </a:cxn>
                <a:cxn ang="0">
                  <a:pos x="785" y="1685"/>
                </a:cxn>
                <a:cxn ang="0">
                  <a:pos x="1093" y="0"/>
                </a:cxn>
                <a:cxn ang="0">
                  <a:pos x="1093" y="739"/>
                </a:cxn>
                <a:cxn ang="0">
                  <a:pos x="690" y="601"/>
                </a:cxn>
                <a:cxn ang="0">
                  <a:pos x="0" y="1292"/>
                </a:cxn>
                <a:cxn ang="0">
                  <a:pos x="690" y="1984"/>
                </a:cxn>
                <a:cxn ang="0">
                  <a:pos x="1093" y="1853"/>
                </a:cxn>
                <a:cxn ang="0">
                  <a:pos x="1093" y="1969"/>
                </a:cxn>
                <a:cxn ang="0">
                  <a:pos x="1392" y="1969"/>
                </a:cxn>
                <a:cxn ang="0">
                  <a:pos x="1392" y="0"/>
                </a:cxn>
                <a:cxn ang="0">
                  <a:pos x="1093" y="0"/>
                </a:cxn>
              </a:cxnLst>
              <a:rect l="0" t="0" r="r" b="b"/>
              <a:pathLst>
                <a:path w="1392" h="1984">
                  <a:moveTo>
                    <a:pt x="785" y="1685"/>
                  </a:moveTo>
                  <a:cubicBezTo>
                    <a:pt x="756" y="1693"/>
                    <a:pt x="724" y="1699"/>
                    <a:pt x="690" y="1699"/>
                  </a:cubicBezTo>
                  <a:cubicBezTo>
                    <a:pt x="635" y="1699"/>
                    <a:pt x="583" y="1687"/>
                    <a:pt x="537" y="1665"/>
                  </a:cubicBezTo>
                  <a:cubicBezTo>
                    <a:pt x="388" y="1604"/>
                    <a:pt x="284" y="1457"/>
                    <a:pt x="284" y="1287"/>
                  </a:cubicBezTo>
                  <a:cubicBezTo>
                    <a:pt x="284" y="1060"/>
                    <a:pt x="467" y="877"/>
                    <a:pt x="694" y="877"/>
                  </a:cubicBezTo>
                  <a:cubicBezTo>
                    <a:pt x="921" y="877"/>
                    <a:pt x="1104" y="1060"/>
                    <a:pt x="1104" y="1287"/>
                  </a:cubicBezTo>
                  <a:cubicBezTo>
                    <a:pt x="1104" y="1481"/>
                    <a:pt x="968" y="1644"/>
                    <a:pt x="785" y="1685"/>
                  </a:cubicBezTo>
                  <a:close/>
                  <a:moveTo>
                    <a:pt x="1093" y="0"/>
                  </a:moveTo>
                  <a:lnTo>
                    <a:pt x="1093" y="739"/>
                  </a:lnTo>
                  <a:cubicBezTo>
                    <a:pt x="981" y="654"/>
                    <a:pt x="843" y="601"/>
                    <a:pt x="690" y="601"/>
                  </a:cubicBezTo>
                  <a:cubicBezTo>
                    <a:pt x="310" y="601"/>
                    <a:pt x="0" y="911"/>
                    <a:pt x="0" y="1292"/>
                  </a:cubicBezTo>
                  <a:cubicBezTo>
                    <a:pt x="0" y="1674"/>
                    <a:pt x="310" y="1984"/>
                    <a:pt x="690" y="1984"/>
                  </a:cubicBezTo>
                  <a:cubicBezTo>
                    <a:pt x="843" y="1984"/>
                    <a:pt x="981" y="1935"/>
                    <a:pt x="1093" y="1853"/>
                  </a:cubicBezTo>
                  <a:lnTo>
                    <a:pt x="1093" y="1969"/>
                  </a:lnTo>
                  <a:lnTo>
                    <a:pt x="1392" y="1969"/>
                  </a:lnTo>
                  <a:lnTo>
                    <a:pt x="1392" y="0"/>
                  </a:lnTo>
                  <a:lnTo>
                    <a:pt x="1093" y="0"/>
                  </a:lnTo>
                  <a:close/>
                </a:path>
              </a:pathLst>
            </a:custGeom>
            <a:solidFill>
              <a:srgbClr val="A01432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1064" name="Freeform 40"/>
            <p:cNvSpPr>
              <a:spLocks noChangeAspect="1" noEditPoints="1"/>
            </p:cNvSpPr>
            <p:nvPr userDrawn="1"/>
          </p:nvSpPr>
          <p:spPr bwMode="auto">
            <a:xfrm>
              <a:off x="7856538" y="339725"/>
              <a:ext cx="230301" cy="328421"/>
            </a:xfrm>
            <a:custGeom>
              <a:avLst/>
              <a:gdLst/>
              <a:ahLst/>
              <a:cxnLst>
                <a:cxn ang="0">
                  <a:pos x="1709" y="3329"/>
                </a:cxn>
                <a:cxn ang="0">
                  <a:pos x="1399" y="3397"/>
                </a:cxn>
                <a:cxn ang="0">
                  <a:pos x="1210" y="3370"/>
                </a:cxn>
                <a:cxn ang="0">
                  <a:pos x="575" y="2573"/>
                </a:cxn>
                <a:cxn ang="0">
                  <a:pos x="1395" y="1753"/>
                </a:cxn>
                <a:cxn ang="0">
                  <a:pos x="2216" y="2573"/>
                </a:cxn>
                <a:cxn ang="0">
                  <a:pos x="1709" y="3329"/>
                </a:cxn>
                <a:cxn ang="0">
                  <a:pos x="1399" y="1202"/>
                </a:cxn>
                <a:cxn ang="0">
                  <a:pos x="597" y="1478"/>
                </a:cxn>
                <a:cxn ang="0">
                  <a:pos x="597" y="0"/>
                </a:cxn>
                <a:cxn ang="0">
                  <a:pos x="0" y="0"/>
                </a:cxn>
                <a:cxn ang="0">
                  <a:pos x="0" y="3937"/>
                </a:cxn>
                <a:cxn ang="0">
                  <a:pos x="597" y="3937"/>
                </a:cxn>
                <a:cxn ang="0">
                  <a:pos x="597" y="3706"/>
                </a:cxn>
                <a:cxn ang="0">
                  <a:pos x="1399" y="3967"/>
                </a:cxn>
                <a:cxn ang="0">
                  <a:pos x="2783" y="2584"/>
                </a:cxn>
                <a:cxn ang="0">
                  <a:pos x="1399" y="1202"/>
                </a:cxn>
              </a:cxnLst>
              <a:rect l="0" t="0" r="r" b="b"/>
              <a:pathLst>
                <a:path w="2783" h="3967">
                  <a:moveTo>
                    <a:pt x="1709" y="3329"/>
                  </a:moveTo>
                  <a:cubicBezTo>
                    <a:pt x="1615" y="3374"/>
                    <a:pt x="1512" y="3397"/>
                    <a:pt x="1399" y="3397"/>
                  </a:cubicBezTo>
                  <a:cubicBezTo>
                    <a:pt x="1335" y="3397"/>
                    <a:pt x="1270" y="3385"/>
                    <a:pt x="1210" y="3370"/>
                  </a:cubicBezTo>
                  <a:cubicBezTo>
                    <a:pt x="847" y="3287"/>
                    <a:pt x="575" y="2962"/>
                    <a:pt x="575" y="2573"/>
                  </a:cubicBezTo>
                  <a:cubicBezTo>
                    <a:pt x="575" y="2120"/>
                    <a:pt x="941" y="1753"/>
                    <a:pt x="1395" y="1753"/>
                  </a:cubicBezTo>
                  <a:cubicBezTo>
                    <a:pt x="1849" y="1753"/>
                    <a:pt x="2216" y="2120"/>
                    <a:pt x="2216" y="2573"/>
                  </a:cubicBezTo>
                  <a:cubicBezTo>
                    <a:pt x="2216" y="2913"/>
                    <a:pt x="2008" y="3208"/>
                    <a:pt x="1709" y="3329"/>
                  </a:cubicBezTo>
                  <a:close/>
                  <a:moveTo>
                    <a:pt x="1399" y="1202"/>
                  </a:moveTo>
                  <a:cubicBezTo>
                    <a:pt x="1093" y="1202"/>
                    <a:pt x="820" y="1308"/>
                    <a:pt x="597" y="1478"/>
                  </a:cubicBezTo>
                  <a:lnTo>
                    <a:pt x="597" y="0"/>
                  </a:lnTo>
                  <a:lnTo>
                    <a:pt x="0" y="0"/>
                  </a:lnTo>
                  <a:lnTo>
                    <a:pt x="0" y="3937"/>
                  </a:lnTo>
                  <a:lnTo>
                    <a:pt x="597" y="3937"/>
                  </a:lnTo>
                  <a:lnTo>
                    <a:pt x="597" y="3706"/>
                  </a:lnTo>
                  <a:cubicBezTo>
                    <a:pt x="820" y="3869"/>
                    <a:pt x="1093" y="3967"/>
                    <a:pt x="1399" y="3967"/>
                  </a:cubicBezTo>
                  <a:cubicBezTo>
                    <a:pt x="2163" y="3967"/>
                    <a:pt x="2783" y="3348"/>
                    <a:pt x="2783" y="2584"/>
                  </a:cubicBezTo>
                  <a:cubicBezTo>
                    <a:pt x="2783" y="1821"/>
                    <a:pt x="2163" y="1202"/>
                    <a:pt x="1399" y="1202"/>
                  </a:cubicBezTo>
                  <a:close/>
                </a:path>
              </a:pathLst>
            </a:custGeom>
            <a:solidFill>
              <a:srgbClr val="A01432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/>
            </a:p>
          </p:txBody>
        </p:sp>
        <p:sp>
          <p:nvSpPr>
            <p:cNvPr id="1065" name="Freeform 41"/>
            <p:cNvSpPr>
              <a:spLocks noChangeAspect="1" noEditPoints="1"/>
            </p:cNvSpPr>
            <p:nvPr userDrawn="1"/>
          </p:nvSpPr>
          <p:spPr bwMode="auto">
            <a:xfrm>
              <a:off x="7856538" y="780318"/>
              <a:ext cx="1033462" cy="95982"/>
            </a:xfrm>
            <a:custGeom>
              <a:avLst/>
              <a:gdLst/>
              <a:ahLst/>
              <a:cxnLst>
                <a:cxn ang="0">
                  <a:pos x="227" y="276"/>
                </a:cxn>
                <a:cxn ang="0">
                  <a:pos x="255" y="45"/>
                </a:cxn>
                <a:cxn ang="0">
                  <a:pos x="591" y="246"/>
                </a:cxn>
                <a:cxn ang="0">
                  <a:pos x="323" y="150"/>
                </a:cxn>
                <a:cxn ang="0">
                  <a:pos x="474" y="216"/>
                </a:cxn>
                <a:cxn ang="0">
                  <a:pos x="792" y="145"/>
                </a:cxn>
                <a:cxn ang="0">
                  <a:pos x="799" y="397"/>
                </a:cxn>
                <a:cxn ang="0">
                  <a:pos x="746" y="273"/>
                </a:cxn>
                <a:cxn ang="0">
                  <a:pos x="1079" y="182"/>
                </a:cxn>
                <a:cxn ang="0">
                  <a:pos x="996" y="453"/>
                </a:cxn>
                <a:cxn ang="0">
                  <a:pos x="1175" y="152"/>
                </a:cxn>
                <a:cxn ang="0">
                  <a:pos x="1218" y="301"/>
                </a:cxn>
                <a:cxn ang="0">
                  <a:pos x="1407" y="482"/>
                </a:cxn>
                <a:cxn ang="0">
                  <a:pos x="1489" y="497"/>
                </a:cxn>
                <a:cxn ang="0">
                  <a:pos x="1347" y="386"/>
                </a:cxn>
                <a:cxn ang="0">
                  <a:pos x="1660" y="49"/>
                </a:cxn>
                <a:cxn ang="0">
                  <a:pos x="1651" y="453"/>
                </a:cxn>
                <a:cxn ang="0">
                  <a:pos x="1651" y="453"/>
                </a:cxn>
                <a:cxn ang="0">
                  <a:pos x="1978" y="429"/>
                </a:cxn>
                <a:cxn ang="0">
                  <a:pos x="1982" y="295"/>
                </a:cxn>
                <a:cxn ang="0">
                  <a:pos x="2146" y="414"/>
                </a:cxn>
                <a:cxn ang="0">
                  <a:pos x="2799" y="51"/>
                </a:cxn>
                <a:cxn ang="0">
                  <a:pos x="2582" y="45"/>
                </a:cxn>
                <a:cxn ang="0">
                  <a:pos x="2365" y="41"/>
                </a:cxn>
                <a:cxn ang="0">
                  <a:pos x="2537" y="160"/>
                </a:cxn>
                <a:cxn ang="0">
                  <a:pos x="3081" y="453"/>
                </a:cxn>
                <a:cxn ang="0">
                  <a:pos x="2852" y="171"/>
                </a:cxn>
                <a:cxn ang="0">
                  <a:pos x="2862" y="307"/>
                </a:cxn>
                <a:cxn ang="0">
                  <a:pos x="3081" y="453"/>
                </a:cxn>
                <a:cxn ang="0">
                  <a:pos x="2994" y="320"/>
                </a:cxn>
                <a:cxn ang="0">
                  <a:pos x="3257" y="209"/>
                </a:cxn>
                <a:cxn ang="0">
                  <a:pos x="3264" y="340"/>
                </a:cxn>
                <a:cxn ang="0">
                  <a:pos x="3255" y="461"/>
                </a:cxn>
                <a:cxn ang="0">
                  <a:pos x="3532" y="209"/>
                </a:cxn>
                <a:cxn ang="0">
                  <a:pos x="3538" y="340"/>
                </a:cxn>
                <a:cxn ang="0">
                  <a:pos x="3529" y="461"/>
                </a:cxn>
                <a:cxn ang="0">
                  <a:pos x="3821" y="461"/>
                </a:cxn>
                <a:cxn ang="0">
                  <a:pos x="3957" y="320"/>
                </a:cxn>
                <a:cxn ang="0">
                  <a:pos x="3876" y="273"/>
                </a:cxn>
                <a:cxn ang="0">
                  <a:pos x="4107" y="150"/>
                </a:cxn>
                <a:cxn ang="0">
                  <a:pos x="4112" y="241"/>
                </a:cxn>
                <a:cxn ang="0">
                  <a:pos x="4241" y="369"/>
                </a:cxn>
                <a:cxn ang="0">
                  <a:pos x="4749" y="378"/>
                </a:cxn>
                <a:cxn ang="0">
                  <a:pos x="4749" y="453"/>
                </a:cxn>
                <a:cxn ang="0">
                  <a:pos x="5051" y="429"/>
                </a:cxn>
                <a:cxn ang="0">
                  <a:pos x="5057" y="295"/>
                </a:cxn>
                <a:cxn ang="0">
                  <a:pos x="5406" y="301"/>
                </a:cxn>
                <a:cxn ang="0">
                  <a:pos x="5130" y="19"/>
                </a:cxn>
                <a:cxn ang="0">
                  <a:pos x="5291" y="461"/>
                </a:cxn>
                <a:cxn ang="0">
                  <a:pos x="5213" y="233"/>
                </a:cxn>
                <a:cxn ang="0">
                  <a:pos x="5467" y="303"/>
                </a:cxn>
                <a:cxn ang="0">
                  <a:pos x="5552" y="320"/>
                </a:cxn>
                <a:cxn ang="0">
                  <a:pos x="5599" y="203"/>
                </a:cxn>
                <a:cxn ang="0">
                  <a:pos x="5977" y="145"/>
                </a:cxn>
                <a:cxn ang="0">
                  <a:pos x="5801" y="453"/>
                </a:cxn>
                <a:cxn ang="0">
                  <a:pos x="5984" y="453"/>
                </a:cxn>
                <a:cxn ang="0">
                  <a:pos x="6184" y="461"/>
                </a:cxn>
              </a:cxnLst>
              <a:rect l="0" t="0" r="r" b="b"/>
              <a:pathLst>
                <a:path w="6233" h="583">
                  <a:moveTo>
                    <a:pt x="261" y="453"/>
                  </a:moveTo>
                  <a:lnTo>
                    <a:pt x="261" y="382"/>
                  </a:lnTo>
                  <a:lnTo>
                    <a:pt x="83" y="382"/>
                  </a:lnTo>
                  <a:lnTo>
                    <a:pt x="83" y="276"/>
                  </a:lnTo>
                  <a:lnTo>
                    <a:pt x="227" y="276"/>
                  </a:lnTo>
                  <a:lnTo>
                    <a:pt x="227" y="207"/>
                  </a:lnTo>
                  <a:lnTo>
                    <a:pt x="83" y="207"/>
                  </a:lnTo>
                  <a:lnTo>
                    <a:pt x="83" y="116"/>
                  </a:lnTo>
                  <a:lnTo>
                    <a:pt x="248" y="116"/>
                  </a:lnTo>
                  <a:lnTo>
                    <a:pt x="255" y="45"/>
                  </a:lnTo>
                  <a:lnTo>
                    <a:pt x="0" y="45"/>
                  </a:lnTo>
                  <a:lnTo>
                    <a:pt x="0" y="453"/>
                  </a:lnTo>
                  <a:lnTo>
                    <a:pt x="261" y="453"/>
                  </a:lnTo>
                  <a:close/>
                  <a:moveTo>
                    <a:pt x="591" y="453"/>
                  </a:moveTo>
                  <a:lnTo>
                    <a:pt x="591" y="246"/>
                  </a:lnTo>
                  <a:cubicBezTo>
                    <a:pt x="591" y="218"/>
                    <a:pt x="588" y="196"/>
                    <a:pt x="576" y="179"/>
                  </a:cubicBezTo>
                  <a:cubicBezTo>
                    <a:pt x="561" y="158"/>
                    <a:pt x="538" y="145"/>
                    <a:pt x="503" y="145"/>
                  </a:cubicBezTo>
                  <a:cubicBezTo>
                    <a:pt x="459" y="145"/>
                    <a:pt x="416" y="180"/>
                    <a:pt x="404" y="192"/>
                  </a:cubicBezTo>
                  <a:cubicBezTo>
                    <a:pt x="404" y="173"/>
                    <a:pt x="401" y="150"/>
                    <a:pt x="401" y="150"/>
                  </a:cubicBezTo>
                  <a:lnTo>
                    <a:pt x="323" y="150"/>
                  </a:lnTo>
                  <a:cubicBezTo>
                    <a:pt x="323" y="150"/>
                    <a:pt x="327" y="188"/>
                    <a:pt x="327" y="226"/>
                  </a:cubicBezTo>
                  <a:lnTo>
                    <a:pt x="327" y="453"/>
                  </a:lnTo>
                  <a:lnTo>
                    <a:pt x="408" y="453"/>
                  </a:lnTo>
                  <a:lnTo>
                    <a:pt x="408" y="248"/>
                  </a:lnTo>
                  <a:cubicBezTo>
                    <a:pt x="419" y="237"/>
                    <a:pt x="448" y="216"/>
                    <a:pt x="474" y="216"/>
                  </a:cubicBezTo>
                  <a:cubicBezTo>
                    <a:pt x="495" y="216"/>
                    <a:pt x="508" y="220"/>
                    <a:pt x="508" y="254"/>
                  </a:cubicBezTo>
                  <a:lnTo>
                    <a:pt x="508" y="453"/>
                  </a:lnTo>
                  <a:lnTo>
                    <a:pt x="591" y="453"/>
                  </a:lnTo>
                  <a:close/>
                  <a:moveTo>
                    <a:pt x="922" y="295"/>
                  </a:moveTo>
                  <a:cubicBezTo>
                    <a:pt x="922" y="224"/>
                    <a:pt x="895" y="145"/>
                    <a:pt x="792" y="145"/>
                  </a:cubicBezTo>
                  <a:cubicBezTo>
                    <a:pt x="701" y="145"/>
                    <a:pt x="659" y="222"/>
                    <a:pt x="659" y="303"/>
                  </a:cubicBezTo>
                  <a:cubicBezTo>
                    <a:pt x="659" y="359"/>
                    <a:pt x="678" y="461"/>
                    <a:pt x="786" y="461"/>
                  </a:cubicBezTo>
                  <a:cubicBezTo>
                    <a:pt x="869" y="461"/>
                    <a:pt x="916" y="429"/>
                    <a:pt x="916" y="429"/>
                  </a:cubicBezTo>
                  <a:lnTo>
                    <a:pt x="914" y="367"/>
                  </a:lnTo>
                  <a:cubicBezTo>
                    <a:pt x="914" y="367"/>
                    <a:pt x="856" y="397"/>
                    <a:pt x="799" y="397"/>
                  </a:cubicBezTo>
                  <a:cubicBezTo>
                    <a:pt x="763" y="397"/>
                    <a:pt x="746" y="374"/>
                    <a:pt x="746" y="320"/>
                  </a:cubicBezTo>
                  <a:lnTo>
                    <a:pt x="922" y="320"/>
                  </a:lnTo>
                  <a:cubicBezTo>
                    <a:pt x="922" y="320"/>
                    <a:pt x="922" y="301"/>
                    <a:pt x="922" y="295"/>
                  </a:cubicBezTo>
                  <a:moveTo>
                    <a:pt x="841" y="273"/>
                  </a:moveTo>
                  <a:lnTo>
                    <a:pt x="746" y="273"/>
                  </a:lnTo>
                  <a:cubicBezTo>
                    <a:pt x="746" y="248"/>
                    <a:pt x="754" y="203"/>
                    <a:pt x="792" y="203"/>
                  </a:cubicBezTo>
                  <a:cubicBezTo>
                    <a:pt x="835" y="203"/>
                    <a:pt x="841" y="246"/>
                    <a:pt x="841" y="273"/>
                  </a:cubicBezTo>
                  <a:moveTo>
                    <a:pt x="1175" y="152"/>
                  </a:moveTo>
                  <a:cubicBezTo>
                    <a:pt x="1175" y="152"/>
                    <a:pt x="1169" y="147"/>
                    <a:pt x="1139" y="147"/>
                  </a:cubicBezTo>
                  <a:cubicBezTo>
                    <a:pt x="1115" y="147"/>
                    <a:pt x="1092" y="169"/>
                    <a:pt x="1079" y="182"/>
                  </a:cubicBezTo>
                  <a:cubicBezTo>
                    <a:pt x="1077" y="184"/>
                    <a:pt x="1075" y="186"/>
                    <a:pt x="1075" y="186"/>
                  </a:cubicBezTo>
                  <a:cubicBezTo>
                    <a:pt x="1075" y="173"/>
                    <a:pt x="1071" y="150"/>
                    <a:pt x="1071" y="150"/>
                  </a:cubicBezTo>
                  <a:lnTo>
                    <a:pt x="992" y="150"/>
                  </a:lnTo>
                  <a:cubicBezTo>
                    <a:pt x="992" y="150"/>
                    <a:pt x="996" y="188"/>
                    <a:pt x="996" y="226"/>
                  </a:cubicBezTo>
                  <a:lnTo>
                    <a:pt x="996" y="453"/>
                  </a:lnTo>
                  <a:lnTo>
                    <a:pt x="1077" y="453"/>
                  </a:lnTo>
                  <a:lnTo>
                    <a:pt x="1077" y="241"/>
                  </a:lnTo>
                  <a:cubicBezTo>
                    <a:pt x="1098" y="222"/>
                    <a:pt x="1116" y="212"/>
                    <a:pt x="1126" y="212"/>
                  </a:cubicBezTo>
                  <a:cubicBezTo>
                    <a:pt x="1149" y="212"/>
                    <a:pt x="1167" y="216"/>
                    <a:pt x="1167" y="216"/>
                  </a:cubicBezTo>
                  <a:lnTo>
                    <a:pt x="1175" y="152"/>
                  </a:lnTo>
                  <a:close/>
                  <a:moveTo>
                    <a:pt x="1496" y="150"/>
                  </a:moveTo>
                  <a:lnTo>
                    <a:pt x="1419" y="150"/>
                  </a:lnTo>
                  <a:cubicBezTo>
                    <a:pt x="1419" y="150"/>
                    <a:pt x="1415" y="158"/>
                    <a:pt x="1415" y="169"/>
                  </a:cubicBezTo>
                  <a:cubicBezTo>
                    <a:pt x="1405" y="164"/>
                    <a:pt x="1377" y="145"/>
                    <a:pt x="1341" y="145"/>
                  </a:cubicBezTo>
                  <a:cubicBezTo>
                    <a:pt x="1256" y="145"/>
                    <a:pt x="1218" y="211"/>
                    <a:pt x="1218" y="301"/>
                  </a:cubicBezTo>
                  <a:cubicBezTo>
                    <a:pt x="1218" y="359"/>
                    <a:pt x="1237" y="455"/>
                    <a:pt x="1326" y="455"/>
                  </a:cubicBezTo>
                  <a:cubicBezTo>
                    <a:pt x="1371" y="455"/>
                    <a:pt x="1405" y="419"/>
                    <a:pt x="1411" y="412"/>
                  </a:cubicBezTo>
                  <a:cubicBezTo>
                    <a:pt x="1411" y="412"/>
                    <a:pt x="1409" y="431"/>
                    <a:pt x="1409" y="440"/>
                  </a:cubicBezTo>
                  <a:lnTo>
                    <a:pt x="1409" y="459"/>
                  </a:lnTo>
                  <a:cubicBezTo>
                    <a:pt x="1409" y="466"/>
                    <a:pt x="1409" y="476"/>
                    <a:pt x="1407" y="482"/>
                  </a:cubicBezTo>
                  <a:cubicBezTo>
                    <a:pt x="1402" y="500"/>
                    <a:pt x="1385" y="510"/>
                    <a:pt x="1351" y="510"/>
                  </a:cubicBezTo>
                  <a:cubicBezTo>
                    <a:pt x="1288" y="510"/>
                    <a:pt x="1235" y="487"/>
                    <a:pt x="1235" y="487"/>
                  </a:cubicBezTo>
                  <a:lnTo>
                    <a:pt x="1234" y="559"/>
                  </a:lnTo>
                  <a:cubicBezTo>
                    <a:pt x="1234" y="559"/>
                    <a:pt x="1279" y="583"/>
                    <a:pt x="1351" y="583"/>
                  </a:cubicBezTo>
                  <a:cubicBezTo>
                    <a:pt x="1426" y="583"/>
                    <a:pt x="1475" y="553"/>
                    <a:pt x="1489" y="497"/>
                  </a:cubicBezTo>
                  <a:cubicBezTo>
                    <a:pt x="1490" y="485"/>
                    <a:pt x="1492" y="463"/>
                    <a:pt x="1492" y="448"/>
                  </a:cubicBezTo>
                  <a:lnTo>
                    <a:pt x="1492" y="226"/>
                  </a:lnTo>
                  <a:cubicBezTo>
                    <a:pt x="1492" y="190"/>
                    <a:pt x="1496" y="150"/>
                    <a:pt x="1496" y="150"/>
                  </a:cubicBezTo>
                  <a:moveTo>
                    <a:pt x="1409" y="352"/>
                  </a:moveTo>
                  <a:cubicBezTo>
                    <a:pt x="1385" y="380"/>
                    <a:pt x="1362" y="386"/>
                    <a:pt x="1347" y="386"/>
                  </a:cubicBezTo>
                  <a:cubicBezTo>
                    <a:pt x="1309" y="386"/>
                    <a:pt x="1302" y="329"/>
                    <a:pt x="1302" y="301"/>
                  </a:cubicBezTo>
                  <a:cubicBezTo>
                    <a:pt x="1302" y="265"/>
                    <a:pt x="1305" y="211"/>
                    <a:pt x="1353" y="211"/>
                  </a:cubicBezTo>
                  <a:cubicBezTo>
                    <a:pt x="1370" y="211"/>
                    <a:pt x="1387" y="216"/>
                    <a:pt x="1409" y="227"/>
                  </a:cubicBezTo>
                  <a:lnTo>
                    <a:pt x="1409" y="352"/>
                  </a:lnTo>
                  <a:close/>
                  <a:moveTo>
                    <a:pt x="1660" y="49"/>
                  </a:moveTo>
                  <a:cubicBezTo>
                    <a:pt x="1660" y="24"/>
                    <a:pt x="1642" y="0"/>
                    <a:pt x="1611" y="0"/>
                  </a:cubicBezTo>
                  <a:cubicBezTo>
                    <a:pt x="1579" y="0"/>
                    <a:pt x="1562" y="22"/>
                    <a:pt x="1562" y="49"/>
                  </a:cubicBezTo>
                  <a:cubicBezTo>
                    <a:pt x="1562" y="71"/>
                    <a:pt x="1579" y="96"/>
                    <a:pt x="1611" y="96"/>
                  </a:cubicBezTo>
                  <a:cubicBezTo>
                    <a:pt x="1642" y="96"/>
                    <a:pt x="1660" y="71"/>
                    <a:pt x="1660" y="49"/>
                  </a:cubicBezTo>
                  <a:moveTo>
                    <a:pt x="1651" y="453"/>
                  </a:moveTo>
                  <a:lnTo>
                    <a:pt x="1651" y="216"/>
                  </a:lnTo>
                  <a:cubicBezTo>
                    <a:pt x="1651" y="190"/>
                    <a:pt x="1645" y="150"/>
                    <a:pt x="1645" y="150"/>
                  </a:cubicBezTo>
                  <a:lnTo>
                    <a:pt x="1570" y="150"/>
                  </a:lnTo>
                  <a:lnTo>
                    <a:pt x="1570" y="453"/>
                  </a:lnTo>
                  <a:lnTo>
                    <a:pt x="1651" y="453"/>
                  </a:lnTo>
                  <a:close/>
                  <a:moveTo>
                    <a:pt x="1982" y="295"/>
                  </a:moveTo>
                  <a:cubicBezTo>
                    <a:pt x="1982" y="224"/>
                    <a:pt x="1955" y="145"/>
                    <a:pt x="1853" y="145"/>
                  </a:cubicBezTo>
                  <a:cubicBezTo>
                    <a:pt x="1762" y="145"/>
                    <a:pt x="1721" y="222"/>
                    <a:pt x="1721" y="303"/>
                  </a:cubicBezTo>
                  <a:cubicBezTo>
                    <a:pt x="1721" y="359"/>
                    <a:pt x="1738" y="461"/>
                    <a:pt x="1847" y="461"/>
                  </a:cubicBezTo>
                  <a:cubicBezTo>
                    <a:pt x="1929" y="461"/>
                    <a:pt x="1978" y="429"/>
                    <a:pt x="1978" y="429"/>
                  </a:cubicBezTo>
                  <a:lnTo>
                    <a:pt x="1976" y="367"/>
                  </a:lnTo>
                  <a:cubicBezTo>
                    <a:pt x="1976" y="367"/>
                    <a:pt x="1917" y="397"/>
                    <a:pt x="1861" y="397"/>
                  </a:cubicBezTo>
                  <a:cubicBezTo>
                    <a:pt x="1825" y="397"/>
                    <a:pt x="1806" y="374"/>
                    <a:pt x="1806" y="320"/>
                  </a:cubicBezTo>
                  <a:lnTo>
                    <a:pt x="1982" y="320"/>
                  </a:lnTo>
                  <a:cubicBezTo>
                    <a:pt x="1982" y="320"/>
                    <a:pt x="1982" y="301"/>
                    <a:pt x="1982" y="295"/>
                  </a:cubicBezTo>
                  <a:moveTo>
                    <a:pt x="1900" y="273"/>
                  </a:moveTo>
                  <a:lnTo>
                    <a:pt x="1808" y="273"/>
                  </a:lnTo>
                  <a:cubicBezTo>
                    <a:pt x="1808" y="248"/>
                    <a:pt x="1813" y="203"/>
                    <a:pt x="1853" y="203"/>
                  </a:cubicBezTo>
                  <a:cubicBezTo>
                    <a:pt x="1895" y="203"/>
                    <a:pt x="1900" y="246"/>
                    <a:pt x="1900" y="273"/>
                  </a:cubicBezTo>
                  <a:moveTo>
                    <a:pt x="2146" y="414"/>
                  </a:moveTo>
                  <a:cubicBezTo>
                    <a:pt x="2146" y="393"/>
                    <a:pt x="2129" y="369"/>
                    <a:pt x="2097" y="369"/>
                  </a:cubicBezTo>
                  <a:cubicBezTo>
                    <a:pt x="2065" y="369"/>
                    <a:pt x="2046" y="391"/>
                    <a:pt x="2046" y="414"/>
                  </a:cubicBezTo>
                  <a:cubicBezTo>
                    <a:pt x="2046" y="438"/>
                    <a:pt x="2065" y="461"/>
                    <a:pt x="2097" y="461"/>
                  </a:cubicBezTo>
                  <a:cubicBezTo>
                    <a:pt x="2129" y="461"/>
                    <a:pt x="2146" y="436"/>
                    <a:pt x="2146" y="414"/>
                  </a:cubicBezTo>
                  <a:moveTo>
                    <a:pt x="2799" y="51"/>
                  </a:moveTo>
                  <a:lnTo>
                    <a:pt x="2714" y="45"/>
                  </a:lnTo>
                  <a:lnTo>
                    <a:pt x="2665" y="243"/>
                  </a:lnTo>
                  <a:cubicBezTo>
                    <a:pt x="2658" y="273"/>
                    <a:pt x="2648" y="331"/>
                    <a:pt x="2646" y="342"/>
                  </a:cubicBezTo>
                  <a:cubicBezTo>
                    <a:pt x="2645" y="331"/>
                    <a:pt x="2633" y="273"/>
                    <a:pt x="2628" y="243"/>
                  </a:cubicBezTo>
                  <a:lnTo>
                    <a:pt x="2582" y="45"/>
                  </a:lnTo>
                  <a:lnTo>
                    <a:pt x="2493" y="45"/>
                  </a:lnTo>
                  <a:lnTo>
                    <a:pt x="2448" y="243"/>
                  </a:lnTo>
                  <a:cubicBezTo>
                    <a:pt x="2441" y="273"/>
                    <a:pt x="2433" y="329"/>
                    <a:pt x="2431" y="340"/>
                  </a:cubicBezTo>
                  <a:cubicBezTo>
                    <a:pt x="2427" y="327"/>
                    <a:pt x="2418" y="273"/>
                    <a:pt x="2412" y="243"/>
                  </a:cubicBezTo>
                  <a:lnTo>
                    <a:pt x="2365" y="41"/>
                  </a:lnTo>
                  <a:lnTo>
                    <a:pt x="2276" y="45"/>
                  </a:lnTo>
                  <a:lnTo>
                    <a:pt x="2384" y="453"/>
                  </a:lnTo>
                  <a:lnTo>
                    <a:pt x="2473" y="453"/>
                  </a:lnTo>
                  <a:lnTo>
                    <a:pt x="2516" y="265"/>
                  </a:lnTo>
                  <a:cubicBezTo>
                    <a:pt x="2522" y="237"/>
                    <a:pt x="2537" y="160"/>
                    <a:pt x="2537" y="160"/>
                  </a:cubicBezTo>
                  <a:cubicBezTo>
                    <a:pt x="2537" y="160"/>
                    <a:pt x="2550" y="235"/>
                    <a:pt x="2558" y="265"/>
                  </a:cubicBezTo>
                  <a:lnTo>
                    <a:pt x="2597" y="453"/>
                  </a:lnTo>
                  <a:lnTo>
                    <a:pt x="2690" y="453"/>
                  </a:lnTo>
                  <a:lnTo>
                    <a:pt x="2799" y="51"/>
                  </a:lnTo>
                  <a:close/>
                  <a:moveTo>
                    <a:pt x="3081" y="453"/>
                  </a:moveTo>
                  <a:cubicBezTo>
                    <a:pt x="3081" y="453"/>
                    <a:pt x="3077" y="425"/>
                    <a:pt x="3077" y="391"/>
                  </a:cubicBezTo>
                  <a:lnTo>
                    <a:pt x="3077" y="246"/>
                  </a:lnTo>
                  <a:cubicBezTo>
                    <a:pt x="3077" y="216"/>
                    <a:pt x="3073" y="192"/>
                    <a:pt x="3058" y="173"/>
                  </a:cubicBezTo>
                  <a:cubicBezTo>
                    <a:pt x="3043" y="156"/>
                    <a:pt x="3017" y="145"/>
                    <a:pt x="2979" y="145"/>
                  </a:cubicBezTo>
                  <a:cubicBezTo>
                    <a:pt x="2915" y="145"/>
                    <a:pt x="2852" y="171"/>
                    <a:pt x="2852" y="171"/>
                  </a:cubicBezTo>
                  <a:lnTo>
                    <a:pt x="2858" y="235"/>
                  </a:lnTo>
                  <a:cubicBezTo>
                    <a:pt x="2879" y="224"/>
                    <a:pt x="2920" y="207"/>
                    <a:pt x="2962" y="207"/>
                  </a:cubicBezTo>
                  <a:cubicBezTo>
                    <a:pt x="2986" y="207"/>
                    <a:pt x="2994" y="222"/>
                    <a:pt x="2994" y="244"/>
                  </a:cubicBezTo>
                  <a:lnTo>
                    <a:pt x="2994" y="275"/>
                  </a:lnTo>
                  <a:cubicBezTo>
                    <a:pt x="2956" y="275"/>
                    <a:pt x="2896" y="280"/>
                    <a:pt x="2862" y="307"/>
                  </a:cubicBezTo>
                  <a:cubicBezTo>
                    <a:pt x="2843" y="322"/>
                    <a:pt x="2832" y="340"/>
                    <a:pt x="2832" y="367"/>
                  </a:cubicBezTo>
                  <a:cubicBezTo>
                    <a:pt x="2832" y="406"/>
                    <a:pt x="2852" y="461"/>
                    <a:pt x="2918" y="461"/>
                  </a:cubicBezTo>
                  <a:cubicBezTo>
                    <a:pt x="2962" y="461"/>
                    <a:pt x="3000" y="425"/>
                    <a:pt x="3000" y="425"/>
                  </a:cubicBezTo>
                  <a:cubicBezTo>
                    <a:pt x="3000" y="436"/>
                    <a:pt x="3003" y="453"/>
                    <a:pt x="3003" y="453"/>
                  </a:cubicBezTo>
                  <a:lnTo>
                    <a:pt x="3081" y="453"/>
                  </a:lnTo>
                  <a:close/>
                  <a:moveTo>
                    <a:pt x="2994" y="376"/>
                  </a:moveTo>
                  <a:cubicBezTo>
                    <a:pt x="2986" y="384"/>
                    <a:pt x="2964" y="399"/>
                    <a:pt x="2941" y="399"/>
                  </a:cubicBezTo>
                  <a:cubicBezTo>
                    <a:pt x="2920" y="399"/>
                    <a:pt x="2913" y="378"/>
                    <a:pt x="2913" y="363"/>
                  </a:cubicBezTo>
                  <a:cubicBezTo>
                    <a:pt x="2913" y="354"/>
                    <a:pt x="2917" y="346"/>
                    <a:pt x="2924" y="339"/>
                  </a:cubicBezTo>
                  <a:cubicBezTo>
                    <a:pt x="2943" y="322"/>
                    <a:pt x="2983" y="320"/>
                    <a:pt x="2994" y="320"/>
                  </a:cubicBezTo>
                  <a:lnTo>
                    <a:pt x="2994" y="376"/>
                  </a:lnTo>
                  <a:close/>
                  <a:moveTo>
                    <a:pt x="3368" y="363"/>
                  </a:moveTo>
                  <a:cubicBezTo>
                    <a:pt x="3368" y="291"/>
                    <a:pt x="3300" y="278"/>
                    <a:pt x="3249" y="256"/>
                  </a:cubicBezTo>
                  <a:cubicBezTo>
                    <a:pt x="3238" y="250"/>
                    <a:pt x="3226" y="244"/>
                    <a:pt x="3226" y="233"/>
                  </a:cubicBezTo>
                  <a:cubicBezTo>
                    <a:pt x="3226" y="222"/>
                    <a:pt x="3234" y="209"/>
                    <a:pt x="3257" y="209"/>
                  </a:cubicBezTo>
                  <a:cubicBezTo>
                    <a:pt x="3296" y="209"/>
                    <a:pt x="3347" y="229"/>
                    <a:pt x="3347" y="229"/>
                  </a:cubicBezTo>
                  <a:lnTo>
                    <a:pt x="3351" y="162"/>
                  </a:lnTo>
                  <a:cubicBezTo>
                    <a:pt x="3351" y="162"/>
                    <a:pt x="3309" y="145"/>
                    <a:pt x="3260" y="145"/>
                  </a:cubicBezTo>
                  <a:cubicBezTo>
                    <a:pt x="3204" y="145"/>
                    <a:pt x="3149" y="177"/>
                    <a:pt x="3149" y="241"/>
                  </a:cubicBezTo>
                  <a:cubicBezTo>
                    <a:pt x="3149" y="307"/>
                    <a:pt x="3217" y="320"/>
                    <a:pt x="3264" y="340"/>
                  </a:cubicBezTo>
                  <a:cubicBezTo>
                    <a:pt x="3277" y="348"/>
                    <a:pt x="3289" y="354"/>
                    <a:pt x="3289" y="367"/>
                  </a:cubicBezTo>
                  <a:cubicBezTo>
                    <a:pt x="3289" y="384"/>
                    <a:pt x="3275" y="395"/>
                    <a:pt x="3257" y="395"/>
                  </a:cubicBezTo>
                  <a:cubicBezTo>
                    <a:pt x="3211" y="395"/>
                    <a:pt x="3149" y="365"/>
                    <a:pt x="3149" y="365"/>
                  </a:cubicBezTo>
                  <a:lnTo>
                    <a:pt x="3145" y="438"/>
                  </a:lnTo>
                  <a:cubicBezTo>
                    <a:pt x="3145" y="438"/>
                    <a:pt x="3198" y="461"/>
                    <a:pt x="3255" y="461"/>
                  </a:cubicBezTo>
                  <a:cubicBezTo>
                    <a:pt x="3313" y="461"/>
                    <a:pt x="3368" y="431"/>
                    <a:pt x="3368" y="363"/>
                  </a:cubicBezTo>
                  <a:moveTo>
                    <a:pt x="3644" y="363"/>
                  </a:moveTo>
                  <a:cubicBezTo>
                    <a:pt x="3644" y="291"/>
                    <a:pt x="3576" y="278"/>
                    <a:pt x="3525" y="256"/>
                  </a:cubicBezTo>
                  <a:cubicBezTo>
                    <a:pt x="3513" y="250"/>
                    <a:pt x="3502" y="244"/>
                    <a:pt x="3502" y="233"/>
                  </a:cubicBezTo>
                  <a:cubicBezTo>
                    <a:pt x="3502" y="222"/>
                    <a:pt x="3510" y="209"/>
                    <a:pt x="3532" y="209"/>
                  </a:cubicBezTo>
                  <a:cubicBezTo>
                    <a:pt x="3572" y="209"/>
                    <a:pt x="3621" y="229"/>
                    <a:pt x="3621" y="229"/>
                  </a:cubicBezTo>
                  <a:lnTo>
                    <a:pt x="3627" y="162"/>
                  </a:lnTo>
                  <a:cubicBezTo>
                    <a:pt x="3627" y="162"/>
                    <a:pt x="3585" y="145"/>
                    <a:pt x="3536" y="145"/>
                  </a:cubicBezTo>
                  <a:cubicBezTo>
                    <a:pt x="3478" y="145"/>
                    <a:pt x="3423" y="177"/>
                    <a:pt x="3423" y="241"/>
                  </a:cubicBezTo>
                  <a:cubicBezTo>
                    <a:pt x="3423" y="307"/>
                    <a:pt x="3493" y="320"/>
                    <a:pt x="3538" y="340"/>
                  </a:cubicBezTo>
                  <a:cubicBezTo>
                    <a:pt x="3553" y="348"/>
                    <a:pt x="3564" y="354"/>
                    <a:pt x="3564" y="367"/>
                  </a:cubicBezTo>
                  <a:cubicBezTo>
                    <a:pt x="3564" y="384"/>
                    <a:pt x="3551" y="395"/>
                    <a:pt x="3530" y="395"/>
                  </a:cubicBezTo>
                  <a:cubicBezTo>
                    <a:pt x="3485" y="395"/>
                    <a:pt x="3425" y="365"/>
                    <a:pt x="3425" y="365"/>
                  </a:cubicBezTo>
                  <a:lnTo>
                    <a:pt x="3421" y="438"/>
                  </a:lnTo>
                  <a:cubicBezTo>
                    <a:pt x="3421" y="438"/>
                    <a:pt x="3474" y="461"/>
                    <a:pt x="3529" y="461"/>
                  </a:cubicBezTo>
                  <a:cubicBezTo>
                    <a:pt x="3589" y="461"/>
                    <a:pt x="3644" y="431"/>
                    <a:pt x="3644" y="363"/>
                  </a:cubicBezTo>
                  <a:moveTo>
                    <a:pt x="3957" y="295"/>
                  </a:moveTo>
                  <a:cubicBezTo>
                    <a:pt x="3957" y="224"/>
                    <a:pt x="3931" y="145"/>
                    <a:pt x="3827" y="145"/>
                  </a:cubicBezTo>
                  <a:cubicBezTo>
                    <a:pt x="3736" y="145"/>
                    <a:pt x="3695" y="222"/>
                    <a:pt x="3695" y="303"/>
                  </a:cubicBezTo>
                  <a:cubicBezTo>
                    <a:pt x="3695" y="359"/>
                    <a:pt x="3714" y="461"/>
                    <a:pt x="3821" y="461"/>
                  </a:cubicBezTo>
                  <a:cubicBezTo>
                    <a:pt x="3904" y="461"/>
                    <a:pt x="3952" y="429"/>
                    <a:pt x="3952" y="429"/>
                  </a:cubicBezTo>
                  <a:lnTo>
                    <a:pt x="3950" y="367"/>
                  </a:lnTo>
                  <a:cubicBezTo>
                    <a:pt x="3950" y="367"/>
                    <a:pt x="3891" y="397"/>
                    <a:pt x="3835" y="397"/>
                  </a:cubicBezTo>
                  <a:cubicBezTo>
                    <a:pt x="3799" y="397"/>
                    <a:pt x="3782" y="374"/>
                    <a:pt x="3782" y="320"/>
                  </a:cubicBezTo>
                  <a:lnTo>
                    <a:pt x="3957" y="320"/>
                  </a:lnTo>
                  <a:cubicBezTo>
                    <a:pt x="3957" y="320"/>
                    <a:pt x="3957" y="301"/>
                    <a:pt x="3957" y="295"/>
                  </a:cubicBezTo>
                  <a:moveTo>
                    <a:pt x="3876" y="273"/>
                  </a:moveTo>
                  <a:lnTo>
                    <a:pt x="3782" y="273"/>
                  </a:lnTo>
                  <a:cubicBezTo>
                    <a:pt x="3782" y="248"/>
                    <a:pt x="3789" y="203"/>
                    <a:pt x="3827" y="203"/>
                  </a:cubicBezTo>
                  <a:cubicBezTo>
                    <a:pt x="3870" y="203"/>
                    <a:pt x="3876" y="246"/>
                    <a:pt x="3876" y="273"/>
                  </a:cubicBezTo>
                  <a:moveTo>
                    <a:pt x="4210" y="152"/>
                  </a:moveTo>
                  <a:cubicBezTo>
                    <a:pt x="4210" y="152"/>
                    <a:pt x="4205" y="147"/>
                    <a:pt x="4175" y="147"/>
                  </a:cubicBezTo>
                  <a:cubicBezTo>
                    <a:pt x="4150" y="147"/>
                    <a:pt x="4127" y="169"/>
                    <a:pt x="4114" y="182"/>
                  </a:cubicBezTo>
                  <a:cubicBezTo>
                    <a:pt x="4112" y="184"/>
                    <a:pt x="4110" y="186"/>
                    <a:pt x="4110" y="186"/>
                  </a:cubicBezTo>
                  <a:cubicBezTo>
                    <a:pt x="4110" y="173"/>
                    <a:pt x="4107" y="150"/>
                    <a:pt x="4107" y="150"/>
                  </a:cubicBezTo>
                  <a:lnTo>
                    <a:pt x="4027" y="150"/>
                  </a:lnTo>
                  <a:cubicBezTo>
                    <a:pt x="4027" y="150"/>
                    <a:pt x="4031" y="188"/>
                    <a:pt x="4031" y="226"/>
                  </a:cubicBezTo>
                  <a:lnTo>
                    <a:pt x="4031" y="453"/>
                  </a:lnTo>
                  <a:lnTo>
                    <a:pt x="4112" y="453"/>
                  </a:lnTo>
                  <a:lnTo>
                    <a:pt x="4112" y="241"/>
                  </a:lnTo>
                  <a:cubicBezTo>
                    <a:pt x="4133" y="222"/>
                    <a:pt x="4152" y="212"/>
                    <a:pt x="4161" y="212"/>
                  </a:cubicBezTo>
                  <a:cubicBezTo>
                    <a:pt x="4184" y="212"/>
                    <a:pt x="4203" y="216"/>
                    <a:pt x="4203" y="216"/>
                  </a:cubicBezTo>
                  <a:lnTo>
                    <a:pt x="4210" y="152"/>
                  </a:lnTo>
                  <a:close/>
                  <a:moveTo>
                    <a:pt x="4288" y="414"/>
                  </a:moveTo>
                  <a:cubicBezTo>
                    <a:pt x="4288" y="393"/>
                    <a:pt x="4273" y="369"/>
                    <a:pt x="4241" y="369"/>
                  </a:cubicBezTo>
                  <a:cubicBezTo>
                    <a:pt x="4207" y="369"/>
                    <a:pt x="4190" y="391"/>
                    <a:pt x="4190" y="414"/>
                  </a:cubicBezTo>
                  <a:cubicBezTo>
                    <a:pt x="4190" y="438"/>
                    <a:pt x="4207" y="461"/>
                    <a:pt x="4241" y="461"/>
                  </a:cubicBezTo>
                  <a:cubicBezTo>
                    <a:pt x="4273" y="461"/>
                    <a:pt x="4288" y="436"/>
                    <a:pt x="4288" y="414"/>
                  </a:cubicBezTo>
                  <a:moveTo>
                    <a:pt x="4749" y="453"/>
                  </a:moveTo>
                  <a:lnTo>
                    <a:pt x="4749" y="378"/>
                  </a:lnTo>
                  <a:lnTo>
                    <a:pt x="4575" y="378"/>
                  </a:lnTo>
                  <a:lnTo>
                    <a:pt x="4575" y="45"/>
                  </a:lnTo>
                  <a:lnTo>
                    <a:pt x="4492" y="45"/>
                  </a:lnTo>
                  <a:lnTo>
                    <a:pt x="4492" y="453"/>
                  </a:lnTo>
                  <a:lnTo>
                    <a:pt x="4749" y="453"/>
                  </a:lnTo>
                  <a:close/>
                  <a:moveTo>
                    <a:pt x="5057" y="295"/>
                  </a:moveTo>
                  <a:cubicBezTo>
                    <a:pt x="5057" y="224"/>
                    <a:pt x="5028" y="145"/>
                    <a:pt x="4926" y="145"/>
                  </a:cubicBezTo>
                  <a:cubicBezTo>
                    <a:pt x="4836" y="145"/>
                    <a:pt x="4794" y="222"/>
                    <a:pt x="4794" y="303"/>
                  </a:cubicBezTo>
                  <a:cubicBezTo>
                    <a:pt x="4794" y="359"/>
                    <a:pt x="4811" y="461"/>
                    <a:pt x="4921" y="461"/>
                  </a:cubicBezTo>
                  <a:cubicBezTo>
                    <a:pt x="5002" y="461"/>
                    <a:pt x="5051" y="429"/>
                    <a:pt x="5051" y="429"/>
                  </a:cubicBezTo>
                  <a:lnTo>
                    <a:pt x="5049" y="367"/>
                  </a:lnTo>
                  <a:cubicBezTo>
                    <a:pt x="5049" y="367"/>
                    <a:pt x="4991" y="397"/>
                    <a:pt x="4934" y="397"/>
                  </a:cubicBezTo>
                  <a:cubicBezTo>
                    <a:pt x="4898" y="397"/>
                    <a:pt x="4879" y="374"/>
                    <a:pt x="4879" y="320"/>
                  </a:cubicBezTo>
                  <a:lnTo>
                    <a:pt x="5055" y="320"/>
                  </a:lnTo>
                  <a:cubicBezTo>
                    <a:pt x="5055" y="320"/>
                    <a:pt x="5057" y="301"/>
                    <a:pt x="5057" y="295"/>
                  </a:cubicBezTo>
                  <a:moveTo>
                    <a:pt x="4975" y="273"/>
                  </a:moveTo>
                  <a:lnTo>
                    <a:pt x="4881" y="273"/>
                  </a:lnTo>
                  <a:cubicBezTo>
                    <a:pt x="4881" y="248"/>
                    <a:pt x="4889" y="203"/>
                    <a:pt x="4926" y="203"/>
                  </a:cubicBezTo>
                  <a:cubicBezTo>
                    <a:pt x="4968" y="203"/>
                    <a:pt x="4975" y="246"/>
                    <a:pt x="4975" y="273"/>
                  </a:cubicBezTo>
                  <a:moveTo>
                    <a:pt x="5406" y="301"/>
                  </a:moveTo>
                  <a:cubicBezTo>
                    <a:pt x="5406" y="239"/>
                    <a:pt x="5391" y="145"/>
                    <a:pt x="5293" y="145"/>
                  </a:cubicBezTo>
                  <a:cubicBezTo>
                    <a:pt x="5257" y="145"/>
                    <a:pt x="5219" y="171"/>
                    <a:pt x="5212" y="177"/>
                  </a:cubicBezTo>
                  <a:cubicBezTo>
                    <a:pt x="5212" y="177"/>
                    <a:pt x="5213" y="156"/>
                    <a:pt x="5213" y="145"/>
                  </a:cubicBezTo>
                  <a:lnTo>
                    <a:pt x="5213" y="9"/>
                  </a:lnTo>
                  <a:lnTo>
                    <a:pt x="5130" y="19"/>
                  </a:lnTo>
                  <a:lnTo>
                    <a:pt x="5130" y="389"/>
                  </a:lnTo>
                  <a:cubicBezTo>
                    <a:pt x="5130" y="419"/>
                    <a:pt x="5127" y="453"/>
                    <a:pt x="5127" y="453"/>
                  </a:cubicBezTo>
                  <a:lnTo>
                    <a:pt x="5206" y="453"/>
                  </a:lnTo>
                  <a:cubicBezTo>
                    <a:pt x="5208" y="446"/>
                    <a:pt x="5208" y="434"/>
                    <a:pt x="5208" y="431"/>
                  </a:cubicBezTo>
                  <a:cubicBezTo>
                    <a:pt x="5213" y="434"/>
                    <a:pt x="5249" y="461"/>
                    <a:pt x="5291" y="461"/>
                  </a:cubicBezTo>
                  <a:cubicBezTo>
                    <a:pt x="5365" y="461"/>
                    <a:pt x="5406" y="391"/>
                    <a:pt x="5406" y="301"/>
                  </a:cubicBezTo>
                  <a:moveTo>
                    <a:pt x="5323" y="301"/>
                  </a:moveTo>
                  <a:cubicBezTo>
                    <a:pt x="5323" y="371"/>
                    <a:pt x="5298" y="393"/>
                    <a:pt x="5274" y="393"/>
                  </a:cubicBezTo>
                  <a:cubicBezTo>
                    <a:pt x="5259" y="393"/>
                    <a:pt x="5236" y="389"/>
                    <a:pt x="5213" y="376"/>
                  </a:cubicBezTo>
                  <a:lnTo>
                    <a:pt x="5213" y="233"/>
                  </a:lnTo>
                  <a:cubicBezTo>
                    <a:pt x="5238" y="216"/>
                    <a:pt x="5259" y="211"/>
                    <a:pt x="5276" y="211"/>
                  </a:cubicBezTo>
                  <a:cubicBezTo>
                    <a:pt x="5317" y="211"/>
                    <a:pt x="5323" y="267"/>
                    <a:pt x="5323" y="301"/>
                  </a:cubicBezTo>
                  <a:moveTo>
                    <a:pt x="5727" y="295"/>
                  </a:moveTo>
                  <a:cubicBezTo>
                    <a:pt x="5727" y="224"/>
                    <a:pt x="5701" y="145"/>
                    <a:pt x="5599" y="145"/>
                  </a:cubicBezTo>
                  <a:cubicBezTo>
                    <a:pt x="5508" y="145"/>
                    <a:pt x="5467" y="222"/>
                    <a:pt x="5467" y="303"/>
                  </a:cubicBezTo>
                  <a:cubicBezTo>
                    <a:pt x="5467" y="359"/>
                    <a:pt x="5484" y="461"/>
                    <a:pt x="5593" y="461"/>
                  </a:cubicBezTo>
                  <a:cubicBezTo>
                    <a:pt x="5674" y="461"/>
                    <a:pt x="5723" y="429"/>
                    <a:pt x="5723" y="429"/>
                  </a:cubicBezTo>
                  <a:lnTo>
                    <a:pt x="5720" y="367"/>
                  </a:lnTo>
                  <a:cubicBezTo>
                    <a:pt x="5720" y="367"/>
                    <a:pt x="5661" y="397"/>
                    <a:pt x="5606" y="397"/>
                  </a:cubicBezTo>
                  <a:cubicBezTo>
                    <a:pt x="5570" y="397"/>
                    <a:pt x="5552" y="374"/>
                    <a:pt x="5552" y="320"/>
                  </a:cubicBezTo>
                  <a:lnTo>
                    <a:pt x="5727" y="320"/>
                  </a:lnTo>
                  <a:cubicBezTo>
                    <a:pt x="5727" y="320"/>
                    <a:pt x="5727" y="301"/>
                    <a:pt x="5727" y="295"/>
                  </a:cubicBezTo>
                  <a:moveTo>
                    <a:pt x="5646" y="273"/>
                  </a:moveTo>
                  <a:lnTo>
                    <a:pt x="5552" y="273"/>
                  </a:lnTo>
                  <a:cubicBezTo>
                    <a:pt x="5552" y="248"/>
                    <a:pt x="5559" y="203"/>
                    <a:pt x="5599" y="203"/>
                  </a:cubicBezTo>
                  <a:cubicBezTo>
                    <a:pt x="5640" y="203"/>
                    <a:pt x="5646" y="246"/>
                    <a:pt x="5646" y="273"/>
                  </a:cubicBezTo>
                  <a:moveTo>
                    <a:pt x="6067" y="453"/>
                  </a:moveTo>
                  <a:lnTo>
                    <a:pt x="6067" y="246"/>
                  </a:lnTo>
                  <a:cubicBezTo>
                    <a:pt x="6067" y="218"/>
                    <a:pt x="6062" y="196"/>
                    <a:pt x="6050" y="179"/>
                  </a:cubicBezTo>
                  <a:cubicBezTo>
                    <a:pt x="6037" y="158"/>
                    <a:pt x="6012" y="145"/>
                    <a:pt x="5977" y="145"/>
                  </a:cubicBezTo>
                  <a:cubicBezTo>
                    <a:pt x="5935" y="145"/>
                    <a:pt x="5890" y="180"/>
                    <a:pt x="5880" y="192"/>
                  </a:cubicBezTo>
                  <a:cubicBezTo>
                    <a:pt x="5880" y="173"/>
                    <a:pt x="5876" y="150"/>
                    <a:pt x="5876" y="150"/>
                  </a:cubicBezTo>
                  <a:lnTo>
                    <a:pt x="5797" y="150"/>
                  </a:lnTo>
                  <a:cubicBezTo>
                    <a:pt x="5797" y="150"/>
                    <a:pt x="5801" y="188"/>
                    <a:pt x="5801" y="226"/>
                  </a:cubicBezTo>
                  <a:lnTo>
                    <a:pt x="5801" y="453"/>
                  </a:lnTo>
                  <a:lnTo>
                    <a:pt x="5884" y="453"/>
                  </a:lnTo>
                  <a:lnTo>
                    <a:pt x="5884" y="248"/>
                  </a:lnTo>
                  <a:cubicBezTo>
                    <a:pt x="5895" y="237"/>
                    <a:pt x="5922" y="216"/>
                    <a:pt x="5948" y="216"/>
                  </a:cubicBezTo>
                  <a:cubicBezTo>
                    <a:pt x="5969" y="216"/>
                    <a:pt x="5984" y="220"/>
                    <a:pt x="5984" y="254"/>
                  </a:cubicBezTo>
                  <a:lnTo>
                    <a:pt x="5984" y="453"/>
                  </a:lnTo>
                  <a:lnTo>
                    <a:pt x="6067" y="453"/>
                  </a:lnTo>
                  <a:close/>
                  <a:moveTo>
                    <a:pt x="6233" y="414"/>
                  </a:moveTo>
                  <a:cubicBezTo>
                    <a:pt x="6233" y="393"/>
                    <a:pt x="6218" y="369"/>
                    <a:pt x="6184" y="369"/>
                  </a:cubicBezTo>
                  <a:cubicBezTo>
                    <a:pt x="6152" y="369"/>
                    <a:pt x="6135" y="391"/>
                    <a:pt x="6135" y="414"/>
                  </a:cubicBezTo>
                  <a:cubicBezTo>
                    <a:pt x="6135" y="438"/>
                    <a:pt x="6152" y="461"/>
                    <a:pt x="6184" y="461"/>
                  </a:cubicBezTo>
                  <a:cubicBezTo>
                    <a:pt x="6218" y="461"/>
                    <a:pt x="6233" y="436"/>
                    <a:pt x="6233" y="414"/>
                  </a:cubicBezTo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de-DE" noProof="0">
                <a:solidFill>
                  <a:schemeClr val="tx1"/>
                </a:solidFill>
              </a:endParaRPr>
            </a:p>
          </p:txBody>
        </p:sp>
      </p:grpSp>
      <p:sp>
        <p:nvSpPr>
          <p:cNvPr id="18" name="BDEW-Autor"/>
          <p:cNvSpPr txBox="1">
            <a:spLocks noChangeArrowheads="1"/>
          </p:cNvSpPr>
          <p:nvPr userDrawn="1"/>
        </p:nvSpPr>
        <p:spPr bwMode="white">
          <a:xfrm>
            <a:off x="2699791" y="6601408"/>
            <a:ext cx="3744416" cy="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  <p:sldLayoutId id="2147483801" r:id="rId17"/>
    <p:sldLayoutId id="2147483802" r:id="rId18"/>
    <p:sldLayoutId id="2147483803" r:id="rId19"/>
  </p:sldLayoutIdLst>
  <p:transition spd="slow"/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252000" indent="-252000" algn="l" rtl="0" eaLnBrk="1" fontAlgn="base" hangingPunct="1">
        <a:lnSpc>
          <a:spcPct val="110000"/>
        </a:lnSpc>
        <a:spcBef>
          <a:spcPts val="600"/>
        </a:spcBef>
        <a:spcAft>
          <a:spcPts val="600"/>
        </a:spcAft>
        <a:buClr>
          <a:srgbClr val="A01437"/>
        </a:buClr>
        <a:buSzPct val="110000"/>
        <a:buFont typeface="Wingdings" pitchFamily="2" charset="2"/>
        <a:buChar char="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rtl="0" eaLnBrk="1" fontAlgn="base" hangingPunct="1">
        <a:lnSpc>
          <a:spcPct val="110000"/>
        </a:lnSpc>
        <a:spcBef>
          <a:spcPts val="300"/>
        </a:spcBef>
        <a:spcAft>
          <a:spcPts val="300"/>
        </a:spcAft>
        <a:buClr>
          <a:srgbClr val="A01437"/>
        </a:buClr>
        <a:buSzPct val="110000"/>
        <a:buFont typeface="Wingdings" pitchFamily="2" charset="2"/>
        <a:buChar char=""/>
        <a:defRPr sz="2200">
          <a:solidFill>
            <a:schemeClr val="tx1"/>
          </a:solidFill>
          <a:latin typeface="+mn-lt"/>
        </a:defRPr>
      </a:lvl2pPr>
      <a:lvl3pPr marL="756000" indent="-252000" algn="l" rtl="0" eaLnBrk="1" fontAlgn="base" hangingPunct="1">
        <a:lnSpc>
          <a:spcPct val="110000"/>
        </a:lnSpc>
        <a:spcBef>
          <a:spcPts val="600"/>
        </a:spcBef>
        <a:spcAft>
          <a:spcPct val="0"/>
        </a:spcAft>
        <a:buClr>
          <a:srgbClr val="A01437"/>
        </a:buClr>
        <a:buFont typeface="Wingdings" pitchFamily="2" charset="2"/>
        <a:buChar char=""/>
        <a:defRPr>
          <a:solidFill>
            <a:schemeClr val="tx1"/>
          </a:solidFill>
          <a:latin typeface="+mn-lt"/>
        </a:defRPr>
      </a:lvl3pPr>
      <a:lvl4pPr marL="1008000" indent="-252000" algn="l" rtl="0" eaLnBrk="1" fontAlgn="base" hangingPunct="1">
        <a:lnSpc>
          <a:spcPct val="110000"/>
        </a:lnSpc>
        <a:spcBef>
          <a:spcPts val="600"/>
        </a:spcBef>
        <a:spcAft>
          <a:spcPct val="0"/>
        </a:spcAft>
        <a:buClr>
          <a:srgbClr val="A01437"/>
        </a:buClr>
        <a:buFont typeface="Arial" pitchFamily="34" charset="0"/>
        <a:buChar char="–"/>
        <a:defRPr>
          <a:solidFill>
            <a:schemeClr val="tx1"/>
          </a:solidFill>
          <a:latin typeface="+mn-lt"/>
        </a:defRPr>
      </a:lvl4pPr>
      <a:lvl5pPr marL="1260000" indent="-252000" algn="l" rtl="0" eaLnBrk="1" fontAlgn="base" hangingPunct="1">
        <a:lnSpc>
          <a:spcPct val="110000"/>
        </a:lnSpc>
        <a:spcBef>
          <a:spcPts val="300"/>
        </a:spcBef>
        <a:spcAft>
          <a:spcPct val="0"/>
        </a:spcAft>
        <a:buClr>
          <a:srgbClr val="A01437"/>
        </a:buClr>
        <a:buFont typeface="Arial" pitchFamily="34" charset="0"/>
        <a:buChar char="–"/>
        <a:defRPr sz="1800">
          <a:solidFill>
            <a:schemeClr val="tx1"/>
          </a:solidFill>
          <a:latin typeface="+mn-lt"/>
        </a:defRPr>
      </a:lvl5pPr>
      <a:lvl6pPr marL="1806575" indent="-268288" algn="l" rtl="0" eaLnBrk="1" fontAlgn="base" hangingPunct="1">
        <a:spcBef>
          <a:spcPct val="0"/>
        </a:spcBef>
        <a:spcAft>
          <a:spcPct val="0"/>
        </a:spcAft>
        <a:buClr>
          <a:srgbClr val="A01437"/>
        </a:buClr>
        <a:defRPr sz="1600">
          <a:solidFill>
            <a:schemeClr val="tx1"/>
          </a:solidFill>
          <a:latin typeface="+mn-lt"/>
        </a:defRPr>
      </a:lvl6pPr>
      <a:lvl7pPr marL="2263775" indent="-268288" algn="l" rtl="0" eaLnBrk="1" fontAlgn="base" hangingPunct="1">
        <a:spcBef>
          <a:spcPct val="0"/>
        </a:spcBef>
        <a:spcAft>
          <a:spcPct val="0"/>
        </a:spcAft>
        <a:buClr>
          <a:srgbClr val="A01437"/>
        </a:buClr>
        <a:defRPr sz="1600">
          <a:solidFill>
            <a:schemeClr val="tx1"/>
          </a:solidFill>
          <a:latin typeface="+mn-lt"/>
        </a:defRPr>
      </a:lvl7pPr>
      <a:lvl8pPr marL="2720975" indent="-268288" algn="l" rtl="0" eaLnBrk="1" fontAlgn="base" hangingPunct="1">
        <a:spcBef>
          <a:spcPct val="0"/>
        </a:spcBef>
        <a:spcAft>
          <a:spcPct val="0"/>
        </a:spcAft>
        <a:buClr>
          <a:srgbClr val="A01437"/>
        </a:buClr>
        <a:defRPr sz="1600">
          <a:solidFill>
            <a:schemeClr val="tx1"/>
          </a:solidFill>
          <a:latin typeface="+mn-lt"/>
        </a:defRPr>
      </a:lvl8pPr>
      <a:lvl9pPr marL="3178175" indent="-268288" algn="l" rtl="0" eaLnBrk="1" fontAlgn="base" hangingPunct="1">
        <a:spcBef>
          <a:spcPct val="0"/>
        </a:spcBef>
        <a:spcAft>
          <a:spcPct val="0"/>
        </a:spcAft>
        <a:buClr>
          <a:srgbClr val="A01437"/>
        </a:buClr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2000" y="1772912"/>
            <a:ext cx="7704416" cy="864000"/>
          </a:xfrm>
        </p:spPr>
        <p:txBody>
          <a:bodyPr/>
          <a:lstStyle/>
          <a:p>
            <a:r>
              <a:rPr lang="de-DE"/>
              <a:t>Entwicklung des konventionellen Kraftwerksparks: Derzeit bekannte Entwicklung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1600" dirty="0"/>
              <a:t>Stand: 27.04.2018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nhaltsplatzhalt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104102"/>
              </p:ext>
            </p:extLst>
          </p:nvPr>
        </p:nvGraphicFramePr>
        <p:xfrm>
          <a:off x="107504" y="1124744"/>
          <a:ext cx="8928992" cy="4762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Konventionelle Kraftwerke:</a:t>
            </a:r>
            <a:br>
              <a:rPr lang="de-DE" dirty="0"/>
            </a:br>
            <a:r>
              <a:rPr lang="de-DE" dirty="0"/>
              <a:t>Derzeit absehbare Entwicklung*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939880" y="1676746"/>
            <a:ext cx="1755609" cy="37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dirty="0"/>
              <a:t>(- 18.474 MW zu 2016)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97979" y="6031454"/>
            <a:ext cx="5214889" cy="37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000" dirty="0"/>
              <a:t>Quelle: BDEW (eigene Berechnungen auf Basis Bundesnetzagentur); Stand 27.04.2018</a:t>
            </a:r>
          </a:p>
        </p:txBody>
      </p:sp>
      <p:sp>
        <p:nvSpPr>
          <p:cNvPr id="3" name="Rechteck 2"/>
          <p:cNvSpPr/>
          <p:nvPr/>
        </p:nvSpPr>
        <p:spPr bwMode="auto">
          <a:xfrm>
            <a:off x="1331640" y="5421982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2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7380312" y="5435699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2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07504" y="5649406"/>
            <a:ext cx="88921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Clr>
                <a:schemeClr val="accent1"/>
              </a:buClr>
            </a:pPr>
            <a:r>
              <a:rPr lang="de-DE" sz="1000" dirty="0"/>
              <a:t>* weitere altersbedingte oder </a:t>
            </a:r>
            <a:r>
              <a:rPr lang="de-DE" sz="1000" dirty="0" err="1"/>
              <a:t>marktliche</a:t>
            </a:r>
            <a:r>
              <a:rPr lang="de-DE" sz="1000" dirty="0"/>
              <a:t> Stilllegungen möglich</a:t>
            </a:r>
            <a:br>
              <a:rPr lang="de-DE" sz="1000" dirty="0"/>
            </a:br>
            <a:r>
              <a:rPr lang="de-DE" sz="1000" dirty="0"/>
              <a:t>** Kernkraft-, Braunkohle-, Steinkohle-, Gas- und Ölkraftwerke ohne Sonstige wie bspw. Gichtgas-Kraftwerke oder thermische Abfallbehandlung</a:t>
            </a:r>
            <a:br>
              <a:rPr lang="de-DE" sz="1000" dirty="0"/>
            </a:br>
            <a:r>
              <a:rPr lang="de-DE" sz="1000" dirty="0"/>
              <a:t>*** absehbare Inbetriebnahmen bis 2023, im Bau befindliche Anlagen, KWK-Ausschreibungen bis 2023 (ca. 960 MW), Netzstabilitätsanlagen (1.200 MW)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913583" y="1478952"/>
            <a:ext cx="652743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93.877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2892483" y="1459431"/>
            <a:ext cx="652743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90.057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7538319" y="1467201"/>
            <a:ext cx="652743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75.403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556995" y="1627659"/>
            <a:ext cx="61908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-4.059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3563723" y="1691283"/>
            <a:ext cx="61908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-3.050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4240393" y="1836144"/>
            <a:ext cx="61908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-9.515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4907351" y="2019207"/>
            <a:ext cx="61908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/>
              <a:t>-2.730</a:t>
            </a:r>
            <a:endParaRPr lang="de-DE" sz="1200" b="1" dirty="0" err="1"/>
          </a:p>
        </p:txBody>
      </p:sp>
      <p:sp>
        <p:nvSpPr>
          <p:cNvPr id="23" name="Textfeld 22"/>
          <p:cNvSpPr txBox="1"/>
          <p:nvPr/>
        </p:nvSpPr>
        <p:spPr>
          <a:xfrm>
            <a:off x="5577184" y="2084090"/>
            <a:ext cx="61908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-2.680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306883" y="2207915"/>
            <a:ext cx="49084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/>
              <a:t>-846</a:t>
            </a:r>
            <a:endParaRPr lang="de-DE" sz="1200" b="1" dirty="0" err="1"/>
          </a:p>
        </p:txBody>
      </p:sp>
      <p:sp>
        <p:nvSpPr>
          <p:cNvPr id="25" name="Textfeld 24"/>
          <p:cNvSpPr txBox="1"/>
          <p:nvPr/>
        </p:nvSpPr>
        <p:spPr>
          <a:xfrm>
            <a:off x="8251344" y="2030287"/>
            <a:ext cx="61908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/>
              <a:t>-6.845</a:t>
            </a:r>
            <a:endParaRPr lang="de-DE" sz="1200" b="1" dirty="0" err="1"/>
          </a:p>
        </p:txBody>
      </p:sp>
      <p:sp>
        <p:nvSpPr>
          <p:cNvPr id="26" name="Textfeld 25"/>
          <p:cNvSpPr txBox="1"/>
          <p:nvPr/>
        </p:nvSpPr>
        <p:spPr>
          <a:xfrm>
            <a:off x="6890493" y="2041798"/>
            <a:ext cx="657552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+4.167</a:t>
            </a:r>
          </a:p>
        </p:txBody>
      </p:sp>
      <p:cxnSp>
        <p:nvCxnSpPr>
          <p:cNvPr id="28" name="Gerade Verbindung 27"/>
          <p:cNvCxnSpPr/>
          <p:nvPr/>
        </p:nvCxnSpPr>
        <p:spPr bwMode="auto">
          <a:xfrm>
            <a:off x="1394317" y="1948496"/>
            <a:ext cx="780314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feld 26"/>
          <p:cNvSpPr txBox="1"/>
          <p:nvPr/>
        </p:nvSpPr>
        <p:spPr>
          <a:xfrm>
            <a:off x="2295834" y="1770728"/>
            <a:ext cx="529312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+239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2</a:t>
            </a:fld>
            <a:endParaRPr lang="de-DE" noProof="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</p:spTree>
    <p:extLst>
      <p:ext uri="{BB962C8B-B14F-4D97-AF65-F5344CB8AC3E}">
        <p14:creationId xmlns:p14="http://schemas.microsoft.com/office/powerpoint/2010/main" val="235832911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Kernenergie-Ausstieg</a:t>
            </a:r>
          </a:p>
        </p:txBody>
      </p:sp>
      <p:graphicFrame>
        <p:nvGraphicFramePr>
          <p:cNvPr id="2" name="Inhaltsplatzhalt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413185"/>
              </p:ext>
            </p:extLst>
          </p:nvPr>
        </p:nvGraphicFramePr>
        <p:xfrm>
          <a:off x="107504" y="1331913"/>
          <a:ext cx="8928991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107504" y="6021288"/>
            <a:ext cx="1872629" cy="37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000"/>
              <a:t>Quelle: BDEW gemäß AtG §7</a:t>
            </a:r>
            <a:endParaRPr lang="de-DE" sz="1000" dirty="0" err="1"/>
          </a:p>
        </p:txBody>
      </p:sp>
      <p:sp>
        <p:nvSpPr>
          <p:cNvPr id="9" name="Textfeld 8"/>
          <p:cNvSpPr txBox="1"/>
          <p:nvPr/>
        </p:nvSpPr>
        <p:spPr>
          <a:xfrm rot="16200000">
            <a:off x="8333554" y="3745826"/>
            <a:ext cx="1064715" cy="37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/>
              <a:t>- 10.799 MW</a:t>
            </a:r>
            <a:endParaRPr lang="de-DE" sz="1200" b="1" dirty="0" err="1"/>
          </a:p>
        </p:txBody>
      </p:sp>
      <p:sp>
        <p:nvSpPr>
          <p:cNvPr id="13" name="Geschweifte Klammer rechts 12"/>
          <p:cNvSpPr/>
          <p:nvPr/>
        </p:nvSpPr>
        <p:spPr bwMode="auto">
          <a:xfrm>
            <a:off x="8604447" y="2222211"/>
            <a:ext cx="74234" cy="3345492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1374039" y="2223914"/>
            <a:ext cx="720607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3</a:t>
            </a:fld>
            <a:endParaRPr lang="de-DE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</p:spTree>
    <p:extLst>
      <p:ext uri="{BB962C8B-B14F-4D97-AF65-F5344CB8AC3E}">
        <p14:creationId xmlns:p14="http://schemas.microsoft.com/office/powerpoint/2010/main" val="304122683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250824" y="188913"/>
            <a:ext cx="7346595" cy="790576"/>
          </a:xfrm>
        </p:spPr>
        <p:txBody>
          <a:bodyPr/>
          <a:lstStyle/>
          <a:p>
            <a:r>
              <a:rPr lang="de-DE" dirty="0"/>
              <a:t>Braunkohle: Derzeit absehbare Entwicklung*</a:t>
            </a:r>
          </a:p>
        </p:txBody>
      </p:sp>
      <p:graphicFrame>
        <p:nvGraphicFramePr>
          <p:cNvPr id="2" name="Inhaltsplatzhalt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785603"/>
              </p:ext>
            </p:extLst>
          </p:nvPr>
        </p:nvGraphicFramePr>
        <p:xfrm>
          <a:off x="107504" y="1341438"/>
          <a:ext cx="8928991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feld 7"/>
          <p:cNvSpPr txBox="1"/>
          <p:nvPr/>
        </p:nvSpPr>
        <p:spPr>
          <a:xfrm rot="16200000">
            <a:off x="8229794" y="2482910"/>
            <a:ext cx="979755" cy="37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/>
              <a:t>- 3.030 MW</a:t>
            </a:r>
            <a:endParaRPr lang="de-DE" sz="1200" b="1" dirty="0" err="1"/>
          </a:p>
        </p:txBody>
      </p:sp>
      <p:sp>
        <p:nvSpPr>
          <p:cNvPr id="9" name="Geschweifte Klammer rechts 8"/>
          <p:cNvSpPr/>
          <p:nvPr/>
        </p:nvSpPr>
        <p:spPr bwMode="auto">
          <a:xfrm>
            <a:off x="8558729" y="2492896"/>
            <a:ext cx="45719" cy="426497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07504" y="6021288"/>
            <a:ext cx="4552849" cy="37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000" dirty="0"/>
              <a:t>Quelle: BDEW (eigene Berechnungen auf Basis </a:t>
            </a:r>
            <a:r>
              <a:rPr lang="de-DE" sz="1000" dirty="0" err="1"/>
              <a:t>BNetzA</a:t>
            </a:r>
            <a:r>
              <a:rPr lang="de-DE" sz="1000" dirty="0"/>
              <a:t>), Stand: 27.04.2018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424125" y="6021288"/>
            <a:ext cx="2282997" cy="333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000" dirty="0"/>
              <a:t>**Braunkohle-Sicherheitsbereitschaft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417657" y="5886797"/>
            <a:ext cx="3772186" cy="37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000" dirty="0"/>
              <a:t>* weitere altersbedingte oder </a:t>
            </a:r>
            <a:r>
              <a:rPr lang="de-DE" sz="1000" dirty="0" err="1"/>
              <a:t>marktliche</a:t>
            </a:r>
            <a:r>
              <a:rPr lang="de-DE" sz="1000" dirty="0"/>
              <a:t> Stilllegungen möglich</a:t>
            </a: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1374039" y="2468513"/>
            <a:ext cx="720607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1398977" y="1857476"/>
            <a:ext cx="652743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/>
              <a:t>21.033</a:t>
            </a:r>
            <a:endParaRPr lang="de-DE" sz="1200" b="1" dirty="0" err="1"/>
          </a:p>
        </p:txBody>
      </p:sp>
      <p:sp>
        <p:nvSpPr>
          <p:cNvPr id="19" name="Textfeld 18"/>
          <p:cNvSpPr txBox="1"/>
          <p:nvPr/>
        </p:nvSpPr>
        <p:spPr>
          <a:xfrm>
            <a:off x="7903418" y="1852143"/>
            <a:ext cx="652743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/>
              <a:t>18.003</a:t>
            </a:r>
            <a:endParaRPr lang="de-DE" sz="1200" b="1" dirty="0" err="1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4</a:t>
            </a:fld>
            <a:endParaRPr lang="de-DE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</p:spTree>
    <p:extLst>
      <p:ext uri="{BB962C8B-B14F-4D97-AF65-F5344CB8AC3E}">
        <p14:creationId xmlns:p14="http://schemas.microsoft.com/office/powerpoint/2010/main" val="322835514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nhaltsplatzhalt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656459"/>
              </p:ext>
            </p:extLst>
          </p:nvPr>
        </p:nvGraphicFramePr>
        <p:xfrm>
          <a:off x="107505" y="1341438"/>
          <a:ext cx="8928992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250824" y="188913"/>
            <a:ext cx="7262491" cy="790576"/>
          </a:xfrm>
        </p:spPr>
        <p:txBody>
          <a:bodyPr/>
          <a:lstStyle/>
          <a:p>
            <a:r>
              <a:rPr lang="de-DE" dirty="0"/>
              <a:t>Steinkohle: Derzeit absehbare Entwicklung*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07504" y="6021288"/>
            <a:ext cx="4580100" cy="37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000" dirty="0"/>
              <a:t>Quelle: BDEW (eigene Berechnungen auf Basis </a:t>
            </a:r>
            <a:r>
              <a:rPr lang="de-DE" sz="1000" dirty="0" err="1"/>
              <a:t>BNetzA</a:t>
            </a:r>
            <a:r>
              <a:rPr lang="de-DE" sz="1000" dirty="0"/>
              <a:t>), Stand: 27.04.2018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154084" y="6016392"/>
            <a:ext cx="3666388" cy="333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000" dirty="0"/>
              <a:t>* weitere altersbedingte oder </a:t>
            </a:r>
            <a:r>
              <a:rPr lang="de-DE" sz="1000" dirty="0" err="1"/>
              <a:t>marktliche</a:t>
            </a:r>
            <a:r>
              <a:rPr lang="de-DE" sz="1000" dirty="0"/>
              <a:t> Stilllegungen möglich</a:t>
            </a:r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1311143" y="2401838"/>
            <a:ext cx="735091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feld 14"/>
          <p:cNvSpPr txBox="1"/>
          <p:nvPr/>
        </p:nvSpPr>
        <p:spPr>
          <a:xfrm>
            <a:off x="2522285" y="2297908"/>
            <a:ext cx="61908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/>
              <a:t>-2.465</a:t>
            </a:r>
            <a:endParaRPr lang="de-DE" sz="1200" b="1" dirty="0" err="1"/>
          </a:p>
        </p:txBody>
      </p:sp>
      <p:sp>
        <p:nvSpPr>
          <p:cNvPr id="16" name="Textfeld 15"/>
          <p:cNvSpPr txBox="1"/>
          <p:nvPr/>
        </p:nvSpPr>
        <p:spPr>
          <a:xfrm>
            <a:off x="4274860" y="2401838"/>
            <a:ext cx="49084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/>
              <a:t>-389</a:t>
            </a:r>
            <a:endParaRPr lang="de-DE" sz="1200" b="1" dirty="0" err="1"/>
          </a:p>
        </p:txBody>
      </p:sp>
      <p:sp>
        <p:nvSpPr>
          <p:cNvPr id="17" name="Textfeld 16"/>
          <p:cNvSpPr txBox="1"/>
          <p:nvPr/>
        </p:nvSpPr>
        <p:spPr>
          <a:xfrm>
            <a:off x="5138956" y="2530996"/>
            <a:ext cx="61908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-2.262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8159521" y="2868706"/>
            <a:ext cx="61908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/>
              <a:t>-2.335</a:t>
            </a:r>
            <a:endParaRPr lang="de-DE" sz="1200" b="1" dirty="0" err="1"/>
          </a:p>
        </p:txBody>
      </p:sp>
      <p:sp>
        <p:nvSpPr>
          <p:cNvPr id="22" name="Textfeld 21"/>
          <p:cNvSpPr txBox="1"/>
          <p:nvPr/>
        </p:nvSpPr>
        <p:spPr>
          <a:xfrm>
            <a:off x="6855764" y="2611698"/>
            <a:ext cx="657552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/>
              <a:t>+1.052</a:t>
            </a:r>
            <a:endParaRPr lang="de-DE" sz="1200" b="1" dirty="0" err="1"/>
          </a:p>
        </p:txBody>
      </p:sp>
      <p:sp>
        <p:nvSpPr>
          <p:cNvPr id="24" name="Textfeld 23"/>
          <p:cNvSpPr txBox="1"/>
          <p:nvPr/>
        </p:nvSpPr>
        <p:spPr>
          <a:xfrm>
            <a:off x="1226386" y="1674219"/>
            <a:ext cx="644279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/>
              <a:t>27.711</a:t>
            </a:r>
            <a:endParaRPr lang="de-DE" sz="1200" b="1" dirty="0" err="1"/>
          </a:p>
        </p:txBody>
      </p:sp>
      <p:sp>
        <p:nvSpPr>
          <p:cNvPr id="25" name="Textfeld 24"/>
          <p:cNvSpPr txBox="1"/>
          <p:nvPr/>
        </p:nvSpPr>
        <p:spPr>
          <a:xfrm>
            <a:off x="2964103" y="1683744"/>
            <a:ext cx="652743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/>
              <a:t>25.246</a:t>
            </a:r>
            <a:endParaRPr lang="de-DE" sz="1200" b="1" dirty="0" err="1"/>
          </a:p>
        </p:txBody>
      </p:sp>
      <p:sp>
        <p:nvSpPr>
          <p:cNvPr id="26" name="Textfeld 25"/>
          <p:cNvSpPr txBox="1"/>
          <p:nvPr/>
        </p:nvSpPr>
        <p:spPr>
          <a:xfrm>
            <a:off x="7298779" y="1683744"/>
            <a:ext cx="652743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23.647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791369" y="1889532"/>
            <a:ext cx="1670650" cy="37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dirty="0"/>
              <a:t>(- 4.064 MW zu 2016)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5</a:t>
            </a:fld>
            <a:endParaRPr lang="de-DE" noProof="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250824" y="188913"/>
            <a:ext cx="7210975" cy="790576"/>
          </a:xfrm>
        </p:spPr>
        <p:txBody>
          <a:bodyPr/>
          <a:lstStyle/>
          <a:p>
            <a:r>
              <a:rPr lang="de-DE" dirty="0"/>
              <a:t>Erdgas: Derzeit absehbare Entwicklung*</a:t>
            </a:r>
          </a:p>
        </p:txBody>
      </p:sp>
      <p:graphicFrame>
        <p:nvGraphicFramePr>
          <p:cNvPr id="2" name="Inhaltsplatzhalt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6466230"/>
              </p:ext>
            </p:extLst>
          </p:nvPr>
        </p:nvGraphicFramePr>
        <p:xfrm>
          <a:off x="107505" y="1341438"/>
          <a:ext cx="8928992" cy="4607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feld 14"/>
          <p:cNvSpPr txBox="1"/>
          <p:nvPr/>
        </p:nvSpPr>
        <p:spPr>
          <a:xfrm>
            <a:off x="97979" y="6031454"/>
            <a:ext cx="4544834" cy="37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000" dirty="0"/>
              <a:t>Quelle: BDEW (eigene Berechnungen auf Basis </a:t>
            </a:r>
            <a:r>
              <a:rPr lang="de-DE" sz="1000" dirty="0" err="1"/>
              <a:t>BNetzA</a:t>
            </a:r>
            <a:r>
              <a:rPr lang="de-DE" sz="1000" dirty="0"/>
              <a:t>); Stand 27.04.2018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107504" y="5812819"/>
            <a:ext cx="77668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Clr>
                <a:schemeClr val="accent1"/>
              </a:buClr>
            </a:pPr>
            <a:r>
              <a:rPr lang="de-DE" sz="1000" dirty="0"/>
              <a:t>* weitere altersbedingte oder </a:t>
            </a:r>
            <a:r>
              <a:rPr lang="de-DE" sz="1000" dirty="0" err="1"/>
              <a:t>marktliche</a:t>
            </a:r>
            <a:r>
              <a:rPr lang="de-DE" sz="1000" dirty="0"/>
              <a:t> Stilllegungen möglich</a:t>
            </a:r>
            <a:br>
              <a:rPr lang="de-DE" sz="1000" dirty="0"/>
            </a:br>
            <a:r>
              <a:rPr lang="de-DE" sz="1000" dirty="0"/>
              <a:t>** absehbare Inbetriebnahmen bis 2023, im Bau, KWK-Ausschreibungen bis 2023 (ca. 960 MW), Netzstabilitätsanlagen (1.200 MW)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2391071" y="2104087"/>
            <a:ext cx="40588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-56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4673000" y="2170693"/>
            <a:ext cx="61908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-2.151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458643" y="2264374"/>
            <a:ext cx="49084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-309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8189310" y="2587301"/>
            <a:ext cx="61908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-3.323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7010792" y="2229635"/>
            <a:ext cx="649088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+3.115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6238760" y="2295534"/>
            <a:ext cx="49084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-846</a:t>
            </a:r>
          </a:p>
        </p:txBody>
      </p:sp>
      <p:cxnSp>
        <p:nvCxnSpPr>
          <p:cNvPr id="22" name="Gerade Verbindung 21"/>
          <p:cNvCxnSpPr/>
          <p:nvPr/>
        </p:nvCxnSpPr>
        <p:spPr bwMode="auto">
          <a:xfrm>
            <a:off x="1311143" y="2287538"/>
            <a:ext cx="735091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feld 22"/>
          <p:cNvSpPr txBox="1"/>
          <p:nvPr/>
        </p:nvSpPr>
        <p:spPr>
          <a:xfrm>
            <a:off x="1160487" y="1755752"/>
            <a:ext cx="652743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29.606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3487209" y="1765277"/>
            <a:ext cx="652743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29.789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7400994" y="1748433"/>
            <a:ext cx="652743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29.598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7059214" y="1928169"/>
            <a:ext cx="1329210" cy="37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dirty="0"/>
              <a:t>(-8 MW zu 2016)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3131840" y="2091215"/>
            <a:ext cx="529312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+239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6</a:t>
            </a:fld>
            <a:endParaRPr lang="de-DE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</p:spTree>
    <p:extLst>
      <p:ext uri="{BB962C8B-B14F-4D97-AF65-F5344CB8AC3E}">
        <p14:creationId xmlns:p14="http://schemas.microsoft.com/office/powerpoint/2010/main" val="145461871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250824" y="188913"/>
            <a:ext cx="7019379" cy="790576"/>
          </a:xfrm>
        </p:spPr>
        <p:txBody>
          <a:bodyPr/>
          <a:lstStyle/>
          <a:p>
            <a:r>
              <a:rPr lang="de-DE" dirty="0"/>
              <a:t>Mineralöl: Derzeit absehbare Entwicklung*</a:t>
            </a:r>
          </a:p>
        </p:txBody>
      </p:sp>
      <p:graphicFrame>
        <p:nvGraphicFramePr>
          <p:cNvPr id="2" name="Inhaltsplatzhalt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496808"/>
              </p:ext>
            </p:extLst>
          </p:nvPr>
        </p:nvGraphicFramePr>
        <p:xfrm>
          <a:off x="107505" y="1341438"/>
          <a:ext cx="8928992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107504" y="6021288"/>
            <a:ext cx="4580100" cy="37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000" dirty="0"/>
              <a:t>Quelle: BDEW (eigene Berechnungen auf Basis </a:t>
            </a:r>
            <a:r>
              <a:rPr lang="de-DE" sz="1000" dirty="0" err="1"/>
              <a:t>BNetzA</a:t>
            </a:r>
            <a:r>
              <a:rPr lang="de-DE" sz="1000" dirty="0"/>
              <a:t>), Stand: 27.04.2018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226092" y="6021288"/>
            <a:ext cx="3666388" cy="333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000" dirty="0"/>
              <a:t>* weitere altersbedingte oder </a:t>
            </a:r>
            <a:r>
              <a:rPr lang="de-DE" sz="1000" dirty="0" err="1"/>
              <a:t>marktliche</a:t>
            </a:r>
            <a:r>
              <a:rPr lang="de-DE" sz="1000" dirty="0"/>
              <a:t> Stilllegungen möglich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142946" y="1755752"/>
            <a:ext cx="567784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/>
              <a:t>4.728</a:t>
            </a:r>
            <a:endParaRPr lang="de-DE" sz="1200" b="1" dirty="0" err="1"/>
          </a:p>
        </p:txBody>
      </p:sp>
      <p:sp>
        <p:nvSpPr>
          <p:cNvPr id="16" name="Textfeld 15"/>
          <p:cNvSpPr txBox="1"/>
          <p:nvPr/>
        </p:nvSpPr>
        <p:spPr>
          <a:xfrm>
            <a:off x="2899713" y="1765277"/>
            <a:ext cx="567784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4.474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7270204" y="1765277"/>
            <a:ext cx="567784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4.155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427035" y="2379441"/>
            <a:ext cx="49084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-254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4160560" y="2495270"/>
            <a:ext cx="49084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 dirty="0"/>
              <a:t>-210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5053037" y="2577402"/>
            <a:ext cx="49084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/>
              <a:t>-109</a:t>
            </a:r>
            <a:endParaRPr lang="de-DE" sz="1200" b="1" dirty="0" err="1"/>
          </a:p>
        </p:txBody>
      </p:sp>
      <p:sp>
        <p:nvSpPr>
          <p:cNvPr id="21" name="Textfeld 20"/>
          <p:cNvSpPr txBox="1"/>
          <p:nvPr/>
        </p:nvSpPr>
        <p:spPr>
          <a:xfrm>
            <a:off x="8133763" y="3377484"/>
            <a:ext cx="619080" cy="339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b="1"/>
              <a:t>-1.187</a:t>
            </a:r>
            <a:endParaRPr lang="de-DE" sz="1200" b="1" dirty="0" err="1"/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1234943" y="2502421"/>
            <a:ext cx="735091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feld 21"/>
          <p:cNvSpPr txBox="1"/>
          <p:nvPr/>
        </p:nvSpPr>
        <p:spPr>
          <a:xfrm>
            <a:off x="6807450" y="1966806"/>
            <a:ext cx="1542410" cy="374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2200"/>
              </a:lnSpc>
              <a:buClr>
                <a:schemeClr val="accent1"/>
              </a:buClr>
            </a:pPr>
            <a:r>
              <a:rPr lang="de-DE" sz="1200" dirty="0"/>
              <a:t>(- 573 MW zu 2016)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SP-V/Ba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7</a:t>
            </a:fld>
            <a:endParaRPr lang="de-DE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27.04.2018</a:t>
            </a:r>
          </a:p>
        </p:txBody>
      </p:sp>
    </p:spTree>
    <p:extLst>
      <p:ext uri="{BB962C8B-B14F-4D97-AF65-F5344CB8AC3E}">
        <p14:creationId xmlns:p14="http://schemas.microsoft.com/office/powerpoint/2010/main" val="129557279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CLMASTER" val="0"/>
  <p:tag name="MITCON_GUIDELINES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ID-LAYOUT" val="Valid"/>
</p:tagLst>
</file>

<file path=ppt/theme/theme1.xml><?xml version="1.0" encoding="utf-8"?>
<a:theme xmlns:a="http://schemas.openxmlformats.org/drawingml/2006/main" name="blank">
  <a:themeElements>
    <a:clrScheme name="BDEW-Farbe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E1C4B"/>
      </a:accent1>
      <a:accent2>
        <a:srgbClr val="4D6581"/>
      </a:accent2>
      <a:accent3>
        <a:srgbClr val="BE8DA5"/>
      </a:accent3>
      <a:accent4>
        <a:srgbClr val="C2986D"/>
      </a:accent4>
      <a:accent5>
        <a:srgbClr val="626C21"/>
      </a:accent5>
      <a:accent6>
        <a:srgbClr val="A6B2C0"/>
      </a:accent6>
      <a:hlink>
        <a:srgbClr val="00004D"/>
      </a:hlink>
      <a:folHlink>
        <a:srgbClr val="BE8DA5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317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2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 marL="270000" indent="-270000" algn="l">
          <a:lnSpc>
            <a:spcPts val="2200"/>
          </a:lnSpc>
          <a:buClr>
            <a:schemeClr val="accent1"/>
          </a:buClr>
          <a:buFont typeface="Arial" pitchFamily="34" charset="0"/>
          <a:buChar char="•"/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747576"/>
      </a:lt2>
      <a:accent1>
        <a:srgbClr val="7E1C4B"/>
      </a:accent1>
      <a:accent2>
        <a:srgbClr val="4D6581"/>
      </a:accent2>
      <a:accent3>
        <a:srgbClr val="FFFFFF"/>
      </a:accent3>
      <a:accent4>
        <a:srgbClr val="000000"/>
      </a:accent4>
      <a:accent5>
        <a:srgbClr val="C0ABB1"/>
      </a:accent5>
      <a:accent6>
        <a:srgbClr val="455B74"/>
      </a:accent6>
      <a:hlink>
        <a:srgbClr val="BE8DA5"/>
      </a:hlink>
      <a:folHlink>
        <a:srgbClr val="626C2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747576"/>
      </a:lt2>
      <a:accent1>
        <a:srgbClr val="7E1C4B"/>
      </a:accent1>
      <a:accent2>
        <a:srgbClr val="4D6581"/>
      </a:accent2>
      <a:accent3>
        <a:srgbClr val="FFFFFF"/>
      </a:accent3>
      <a:accent4>
        <a:srgbClr val="000000"/>
      </a:accent4>
      <a:accent5>
        <a:srgbClr val="C0ABB1"/>
      </a:accent5>
      <a:accent6>
        <a:srgbClr val="455B74"/>
      </a:accent6>
      <a:hlink>
        <a:srgbClr val="BE8DA5"/>
      </a:hlink>
      <a:folHlink>
        <a:srgbClr val="626C2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394</Words>
  <Application>Microsoft Office PowerPoint</Application>
  <PresentationFormat>Bildschirmpräsentation (4:3)</PresentationFormat>
  <Paragraphs>140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Wingdings</vt:lpstr>
      <vt:lpstr>blank</vt:lpstr>
      <vt:lpstr>Entwicklung des konventionellen Kraftwerksparks: Derzeit bekannte Entwicklung</vt:lpstr>
      <vt:lpstr>Konventionelle Kraftwerke: Derzeit absehbare Entwicklung*</vt:lpstr>
      <vt:lpstr>Kernenergie-Ausstieg</vt:lpstr>
      <vt:lpstr>Braunkohle: Derzeit absehbare Entwicklung*</vt:lpstr>
      <vt:lpstr>Steinkohle: Derzeit absehbare Entwicklung*</vt:lpstr>
      <vt:lpstr>Erdgas: Derzeit absehbare Entwicklung*</vt:lpstr>
      <vt:lpstr>Mineralöl: Derzeit absehbare Entwicklung*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2007-10-23T10:13:23Z</cp:lastPrinted>
  <dcterms:created xsi:type="dcterms:W3CDTF">2017-12-18T15:22:26Z</dcterms:created>
  <dcterms:modified xsi:type="dcterms:W3CDTF">2018-04-27T13:01:51Z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um">
    <vt:lpwstr>27.04.2018</vt:lpwstr>
  </property>
  <property fmtid="{D5CDD505-2E9C-101B-9397-08002B2CF9AE}" pid="3" name="Seitenzahl">
    <vt:lpwstr>-1</vt:lpwstr>
  </property>
</Properties>
</file>