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0" r:id="rId2"/>
    <p:sldId id="271" r:id="rId3"/>
    <p:sldId id="321" r:id="rId4"/>
    <p:sldId id="310" r:id="rId5"/>
    <p:sldId id="314" r:id="rId6"/>
    <p:sldId id="323" r:id="rId7"/>
    <p:sldId id="272" r:id="rId8"/>
    <p:sldId id="326" r:id="rId9"/>
    <p:sldId id="303" r:id="rId10"/>
    <p:sldId id="327" r:id="rId11"/>
    <p:sldId id="280" r:id="rId12"/>
    <p:sldId id="335" r:id="rId13"/>
    <p:sldId id="304" r:id="rId14"/>
    <p:sldId id="274" r:id="rId15"/>
    <p:sldId id="282" r:id="rId16"/>
    <p:sldId id="330" r:id="rId17"/>
    <p:sldId id="283" r:id="rId18"/>
    <p:sldId id="337" r:id="rId19"/>
    <p:sldId id="284" r:id="rId20"/>
    <p:sldId id="336" r:id="rId21"/>
    <p:sldId id="339" r:id="rId22"/>
    <p:sldId id="341" r:id="rId23"/>
    <p:sldId id="338" r:id="rId24"/>
    <p:sldId id="342" r:id="rId25"/>
    <p:sldId id="344" r:id="rId26"/>
    <p:sldId id="345" r:id="rId27"/>
  </p:sldIdLst>
  <p:sldSz cx="9144000" cy="5143500" type="screen16x9"/>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p15:clr>
            <a:srgbClr val="A4A3A4"/>
          </p15:clr>
        </p15:guide>
        <p15:guide id="2" orient="horz" pos="1620">
          <p15:clr>
            <a:srgbClr val="A4A3A4"/>
          </p15:clr>
        </p15:guide>
        <p15:guide id="3" orient="horz" pos="622">
          <p15:clr>
            <a:srgbClr val="A4A3A4"/>
          </p15:clr>
        </p15:guide>
        <p15:guide id="4" orient="horz" pos="804">
          <p15:clr>
            <a:srgbClr val="A4A3A4"/>
          </p15:clr>
        </p15:guide>
        <p15:guide id="5" orient="horz" pos="3026">
          <p15:clr>
            <a:srgbClr val="A4A3A4"/>
          </p15:clr>
        </p15:guide>
        <p15:guide id="6" pos="249">
          <p15:clr>
            <a:srgbClr val="A4A3A4"/>
          </p15:clr>
        </p15:guide>
        <p15:guide id="7" pos="5511">
          <p15:clr>
            <a:srgbClr val="A4A3A4"/>
          </p15:clr>
        </p15:guide>
        <p15:guide id="8" pos="2880">
          <p15:clr>
            <a:srgbClr val="A4A3A4"/>
          </p15:clr>
        </p15:guide>
        <p15:guide id="9" pos="2744">
          <p15:clr>
            <a:srgbClr val="A4A3A4"/>
          </p15:clr>
        </p15:guide>
        <p15:guide id="10" pos="3016">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F0470-B7D0-4F7A-F234-D7CB9F7495CB}" name="Holger Michel" initials="HM" userId="S::michel@laut-und-deutlich.com::d6176875-2c79-40fb-8a93-d9700a5ebba6" providerId="AD"/>
  <p188:author id="{E45CE686-5EF0-6153-6FDD-DE70E86CCFAB}" name="Sebastian Hackbart" initials="SH" userId="S::Sebastian.Hackbart@erdgas.info::1e4479a8-0fde-4e83-b208-fd6b8e70f10e" providerId="AD"/>
  <p188:author id="{649004D2-734A-4397-800A-F6A5886C7C20}" name="Beier, Livia" initials="BL" userId="S::livia.beier@bdew.de::fc2856dc-dc34-42cb-9d74-0bfffc7604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D31"/>
    <a:srgbClr val="17AFBA"/>
    <a:srgbClr val="DADD38"/>
    <a:srgbClr val="C7E7EF"/>
    <a:srgbClr val="FFFFFF"/>
    <a:srgbClr val="A3D8E3"/>
    <a:srgbClr val="A3D7E4"/>
    <a:srgbClr val="007A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755" autoAdjust="0"/>
  </p:normalViewPr>
  <p:slideViewPr>
    <p:cSldViewPr>
      <p:cViewPr>
        <p:scale>
          <a:sx n="108" d="100"/>
          <a:sy n="108" d="100"/>
        </p:scale>
        <p:origin x="656" y="816"/>
      </p:cViewPr>
      <p:guideLst>
        <p:guide orient="horz" pos="305"/>
        <p:guide orient="horz" pos="1620"/>
        <p:guide orient="horz" pos="622"/>
        <p:guide orient="horz" pos="804"/>
        <p:guide orient="horz" pos="3026"/>
        <p:guide pos="249"/>
        <p:guide pos="5511"/>
        <p:guide pos="2880"/>
        <p:guide pos="2744"/>
        <p:guide pos="3016"/>
      </p:guideLst>
    </p:cSldViewPr>
  </p:slideViewPr>
  <p:notesTextViewPr>
    <p:cViewPr>
      <p:scale>
        <a:sx n="100" d="100"/>
        <a:sy n="100" d="100"/>
      </p:scale>
      <p:origin x="0" y="0"/>
    </p:cViewPr>
  </p:notesTextViewPr>
  <p:notesViewPr>
    <p:cSldViewPr>
      <p:cViewPr varScale="1">
        <p:scale>
          <a:sx n="83" d="100"/>
          <a:sy n="83" d="100"/>
        </p:scale>
        <p:origin x="-3468"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691F599E-955D-4F04-9839-CB7E8BE3331F}" type="datetimeFigureOut">
              <a:rPr lang="de-DE" smtClean="0"/>
              <a:pPr/>
              <a:t>30.06.23</a:t>
            </a:fld>
            <a:endParaRPr lang="de-DE"/>
          </a:p>
        </p:txBody>
      </p:sp>
      <p:sp>
        <p:nvSpPr>
          <p:cNvPr id="4" name="Fußzeilenplatzhalt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D34A2AD5-8D8A-49D2-A6A6-40541527BEEE}" type="slidenum">
              <a:rPr lang="de-DE" smtClean="0"/>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225ED59-39B9-4410-A4A8-644CF8E792F0}" type="datetimeFigureOut">
              <a:rPr lang="de-DE" smtClean="0"/>
              <a:pPr/>
              <a:t>30.06.23</a:t>
            </a:fld>
            <a:endParaRPr lang="de-DE"/>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BF45E3B-0EAA-4CE1-91AC-D7D00C435DC3}"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2</a:t>
            </a:fld>
            <a:endParaRPr lang="de-DE"/>
          </a:p>
        </p:txBody>
      </p:sp>
    </p:spTree>
    <p:extLst>
      <p:ext uri="{BB962C8B-B14F-4D97-AF65-F5344CB8AC3E}">
        <p14:creationId xmlns:p14="http://schemas.microsoft.com/office/powerpoint/2010/main" val="275250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b="1" dirty="0">
                <a:effectLst/>
                <a:ea typeface="Times New Roman" panose="02020603050405020304" pitchFamily="18" charset="0"/>
              </a:rPr>
              <a:t>4 Die zukünftige Infrastruktur für neue Gase entsteht bedarfsgerecht aus der heutigen</a:t>
            </a:r>
            <a:r>
              <a:rPr lang="de-DE" sz="1800" b="1" dirty="0">
                <a:effectLst/>
              </a:rPr>
              <a:t> </a:t>
            </a:r>
            <a:endParaRPr lang="de-DE"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Die bestehende Gasinfrastruktur aus Importterminals, Speichern, Fernleitungs- und Verteilnetzen bildet den Ausgangspunkt für die zukünftige Infrastruktur. Damit Treibhausgasemissionen in Industrie und Mobilität sowie in der Strom- und Wärmeversorgung reduziert werden können und gleichzeitig die Versorgungssicherheit gewährleistet bleibt, muss diese schnellstmöglich weiterentwickelt werden. Dazu ist die Herstellung der H2-Readiness und eine Umstellung bestehender Infrastrukturen auf Wasserstoff nötig, ergänzt um den Aufbau neuer Wasserstoffinfrastruktur, wo dies erforderlich ist. Hinzu kommt der Weiterbetrieb der bestehenden Infrastruktur mit Biomethan sowie die Stilllegung von Infrastruktur dort, wo Gase vollständig durch Elektrifizierung ersetzt werden.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Demonstrations- und Pilotprojekte der Gaswirtschaft sowie Machbarkeitsstudien zeigen deutlich</a:t>
            </a:r>
            <a:r>
              <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dass eine zeitnahe Transformation der Infrastruktur grundsätzlich realisierbar ist. So spricht auf der technischen Seite nichts gegen eine zügige Transformation. Notwendig aber sind politische Richtungsentscheidungen, die Weiterentwicklung verlässlicher regulatorischer Rahmenbedingungen und Planungssicherheit, damit auf deren Grundlage die betroffenen Infrastrukturunternehmen ihre Investitionsentscheidungen zeitnah treffen können.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14</a:t>
            </a:fld>
            <a:endParaRPr lang="de-DE"/>
          </a:p>
        </p:txBody>
      </p:sp>
    </p:spTree>
    <p:extLst>
      <p:ext uri="{BB962C8B-B14F-4D97-AF65-F5344CB8AC3E}">
        <p14:creationId xmlns:p14="http://schemas.microsoft.com/office/powerpoint/2010/main" val="210780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262626"/>
                </a:solidFill>
                <a:effectLst/>
                <a:latin typeface="Ubuntu" panose="020B0604030602030204" pitchFamily="34" charset="0"/>
              </a:rPr>
              <a:t>5</a:t>
            </a:r>
            <a:r>
              <a:rPr lang="de-DE" sz="1800" b="0" dirty="0">
                <a:solidFill>
                  <a:srgbClr val="262626"/>
                </a:solidFill>
                <a:effectLst/>
                <a:latin typeface="Ubuntu" panose="020B0604030602030204" pitchFamily="34" charset="0"/>
              </a:rPr>
              <a:t> </a:t>
            </a:r>
            <a:r>
              <a:rPr lang="de-DE" sz="1800" b="1" kern="0" dirty="0">
                <a:effectLst/>
                <a:ea typeface="Yu Gothic Light" panose="020B0300000000000000" pitchFamily="34" charset="-128"/>
                <a:cs typeface="Times New Roman" panose="02020603050405020304" pitchFamily="18" charset="0"/>
              </a:rPr>
              <a:t>Neue Gase werden in ausreichenden Mengen und zu vertretbaren Kosten verfügbar sein</a:t>
            </a:r>
          </a:p>
          <a:p>
            <a:endParaRPr lang="de-DE" sz="1800" b="0" dirty="0">
              <a:solidFill>
                <a:srgbClr val="262626"/>
              </a:solidFill>
              <a:effectLst/>
              <a:latin typeface="Ubuntu" panose="020B0604030602030204" pitchFamily="34" charset="0"/>
            </a:endParaRPr>
          </a:p>
          <a:p>
            <a:r>
              <a:rPr lang="de-DE" sz="1800" b="0" dirty="0">
                <a:solidFill>
                  <a:srgbClr val="262626"/>
                </a:solidFill>
                <a:effectLst/>
                <a:latin typeface="Ubuntu" panose="020B0604030602030204" pitchFamily="34" charset="0"/>
              </a:rPr>
              <a:t>Es ist klar, dass </a:t>
            </a:r>
            <a:r>
              <a:rPr lang="de-DE" sz="1800" b="0" dirty="0" err="1">
                <a:solidFill>
                  <a:srgbClr val="262626"/>
                </a:solidFill>
                <a:effectLst/>
                <a:latin typeface="Ubuntu" panose="020B0604030602030204" pitchFamily="34" charset="0"/>
              </a:rPr>
              <a:t>zukünftig</a:t>
            </a:r>
            <a:r>
              <a:rPr lang="de-DE" sz="1800" b="0" dirty="0">
                <a:solidFill>
                  <a:srgbClr val="262626"/>
                </a:solidFill>
                <a:effectLst/>
                <a:latin typeface="Ubuntu" panose="020B0604030602030204" pitchFamily="34" charset="0"/>
              </a:rPr>
              <a:t> neue Gase anstelle von Erdgas zum Einsatz kommen werden. Diese neuen Gase werden einerseits aus heimischer Produktion stammen und zugleich zu erheblichen Anteilen importiert werden. </a:t>
            </a:r>
          </a:p>
          <a:p>
            <a:endParaRPr lang="de-DE" sz="2800" dirty="0"/>
          </a:p>
          <a:p>
            <a:r>
              <a:rPr lang="de-DE" sz="1800" b="0" dirty="0">
                <a:solidFill>
                  <a:srgbClr val="262626"/>
                </a:solidFill>
                <a:effectLst/>
                <a:latin typeface="Ubuntu" panose="020B0604030602030204" pitchFamily="34" charset="0"/>
              </a:rPr>
              <a:t>Eine von uns in Auftrag gegebene Metastudie, die </a:t>
            </a:r>
            <a:r>
              <a:rPr lang="de-DE" sz="1800" b="0" dirty="0" err="1">
                <a:solidFill>
                  <a:srgbClr val="262626"/>
                </a:solidFill>
                <a:effectLst/>
                <a:latin typeface="Ubuntu" panose="020B0604030602030204" pitchFamily="34" charset="0"/>
              </a:rPr>
              <a:t>Klimaneutralitäts</a:t>
            </a:r>
            <a:r>
              <a:rPr lang="de-DE" sz="1800" b="0" dirty="0">
                <a:solidFill>
                  <a:srgbClr val="262626"/>
                </a:solidFill>
                <a:effectLst/>
                <a:latin typeface="Ubuntu" panose="020B0604030602030204" pitchFamily="34" charset="0"/>
              </a:rPr>
              <a:t>- und Potenzialstudien Dritter analysiert, zeigt, dass die </a:t>
            </a:r>
            <a:r>
              <a:rPr lang="de-DE" sz="1800" b="0" dirty="0" err="1">
                <a:solidFill>
                  <a:srgbClr val="262626"/>
                </a:solidFill>
                <a:effectLst/>
                <a:latin typeface="Ubuntu" panose="020B0604030602030204" pitchFamily="34" charset="0"/>
              </a:rPr>
              <a:t>für</a:t>
            </a:r>
            <a:r>
              <a:rPr lang="de-DE" sz="1800" b="0" dirty="0">
                <a:solidFill>
                  <a:srgbClr val="262626"/>
                </a:solidFill>
                <a:effectLst/>
                <a:latin typeface="Ubuntu" panose="020B0604030602030204" pitchFamily="34" charset="0"/>
              </a:rPr>
              <a:t> </a:t>
            </a:r>
            <a:r>
              <a:rPr lang="de-DE" sz="1800" b="0" dirty="0" err="1">
                <a:solidFill>
                  <a:srgbClr val="262626"/>
                </a:solidFill>
                <a:effectLst/>
                <a:latin typeface="Ubuntu" panose="020B0604030602030204" pitchFamily="34" charset="0"/>
              </a:rPr>
              <a:t>Klimaneutralität</a:t>
            </a:r>
            <a:r>
              <a:rPr lang="de-DE" sz="1800" b="0" dirty="0">
                <a:solidFill>
                  <a:srgbClr val="262626"/>
                </a:solidFill>
                <a:effectLst/>
                <a:latin typeface="Ubuntu" panose="020B0604030602030204" pitchFamily="34" charset="0"/>
              </a:rPr>
              <a:t> und Resilienz erforderlichen Mengen an neuen Gasen aller Voraussicht nach in ausreichendem Maße und zu vertretbaren Kosten bereitgestellt werden </a:t>
            </a:r>
            <a:r>
              <a:rPr lang="de-DE" sz="1800" b="0" dirty="0" err="1">
                <a:solidFill>
                  <a:srgbClr val="262626"/>
                </a:solidFill>
                <a:effectLst/>
                <a:latin typeface="Ubuntu" panose="020B0604030602030204" pitchFamily="34" charset="0"/>
              </a:rPr>
              <a:t>können</a:t>
            </a:r>
            <a:r>
              <a:rPr lang="de-DE" sz="1800" b="0" dirty="0">
                <a:solidFill>
                  <a:srgbClr val="262626"/>
                </a:solidFill>
                <a:effectLst/>
                <a:latin typeface="Ubuntu" panose="020B0604030602030204" pitchFamily="34" charset="0"/>
              </a:rPr>
              <a:t>. </a:t>
            </a:r>
          </a:p>
          <a:p>
            <a:endParaRPr lang="de-DE" sz="2800" dirty="0"/>
          </a:p>
          <a:p>
            <a:r>
              <a:rPr lang="de-DE" sz="1800" b="0" dirty="0">
                <a:solidFill>
                  <a:srgbClr val="262626"/>
                </a:solidFill>
                <a:effectLst/>
                <a:latin typeface="Ubuntu" panose="020B0604030602030204" pitchFamily="34" charset="0"/>
              </a:rPr>
              <a:t>Demnach ist im Jahr 2030 mit der </a:t>
            </a:r>
            <a:r>
              <a:rPr lang="de-DE" sz="1800" b="0" dirty="0" err="1">
                <a:solidFill>
                  <a:srgbClr val="262626"/>
                </a:solidFill>
                <a:effectLst/>
                <a:latin typeface="Ubuntu" panose="020B0604030602030204" pitchFamily="34" charset="0"/>
              </a:rPr>
              <a:t>Verfügbarkeit</a:t>
            </a:r>
            <a:r>
              <a:rPr lang="de-DE" sz="1800" b="0" dirty="0">
                <a:solidFill>
                  <a:srgbClr val="262626"/>
                </a:solidFill>
                <a:effectLst/>
                <a:latin typeface="Ubuntu" panose="020B0604030602030204" pitchFamily="34" charset="0"/>
              </a:rPr>
              <a:t> von 207 bis 599 TWh neuer Gase (Biomethan und Wasserstoff aus Importen und heimischer Erzeugung) zu rechnen, im Jahr 2045 mit der </a:t>
            </a:r>
            <a:r>
              <a:rPr lang="de-DE" sz="1800" b="0" dirty="0" err="1">
                <a:solidFill>
                  <a:srgbClr val="262626"/>
                </a:solidFill>
                <a:effectLst/>
                <a:latin typeface="Ubuntu" panose="020B0604030602030204" pitchFamily="34" charset="0"/>
              </a:rPr>
              <a:t>Verfügbarkeit</a:t>
            </a:r>
            <a:r>
              <a:rPr lang="de-DE" sz="1800" b="0" dirty="0">
                <a:solidFill>
                  <a:srgbClr val="262626"/>
                </a:solidFill>
                <a:effectLst/>
                <a:latin typeface="Ubuntu" panose="020B0604030602030204" pitchFamily="34" charset="0"/>
              </a:rPr>
              <a:t> von 631 bis 1.029 TWh. Die </a:t>
            </a:r>
            <a:r>
              <a:rPr lang="de-DE" sz="1800" b="0" dirty="0" err="1">
                <a:solidFill>
                  <a:srgbClr val="262626"/>
                </a:solidFill>
                <a:effectLst/>
                <a:latin typeface="Ubuntu" panose="020B0604030602030204" pitchFamily="34" charset="0"/>
              </a:rPr>
              <a:t>Kostenschätzungen</a:t>
            </a:r>
            <a:r>
              <a:rPr lang="de-DE" sz="1800" b="0" dirty="0">
                <a:solidFill>
                  <a:srgbClr val="262626"/>
                </a:solidFill>
                <a:effectLst/>
                <a:latin typeface="Ubuntu" panose="020B0604030602030204" pitchFamily="34" charset="0"/>
              </a:rPr>
              <a:t> (erwartete Gestehungskosten) </a:t>
            </a:r>
            <a:r>
              <a:rPr lang="de-DE" sz="1800" b="0" dirty="0" err="1">
                <a:solidFill>
                  <a:srgbClr val="262626"/>
                </a:solidFill>
                <a:effectLst/>
                <a:latin typeface="Ubuntu" panose="020B0604030602030204" pitchFamily="34" charset="0"/>
              </a:rPr>
              <a:t>für</a:t>
            </a:r>
            <a:r>
              <a:rPr lang="de-DE" sz="1800" b="0" dirty="0">
                <a:solidFill>
                  <a:srgbClr val="262626"/>
                </a:solidFill>
                <a:effectLst/>
                <a:latin typeface="Ubuntu" panose="020B0604030602030204" pitchFamily="34" charset="0"/>
              </a:rPr>
              <a:t> neue Gase liegen </a:t>
            </a:r>
            <a:r>
              <a:rPr lang="de-DE" sz="1800" b="0" dirty="0" err="1">
                <a:solidFill>
                  <a:srgbClr val="262626"/>
                </a:solidFill>
                <a:effectLst/>
                <a:latin typeface="Ubuntu" panose="020B0604030602030204" pitchFamily="34" charset="0"/>
              </a:rPr>
              <a:t>für</a:t>
            </a:r>
            <a:r>
              <a:rPr lang="de-DE" sz="1800" b="0" dirty="0">
                <a:solidFill>
                  <a:srgbClr val="262626"/>
                </a:solidFill>
                <a:effectLst/>
                <a:latin typeface="Ubuntu" panose="020B0604030602030204" pitchFamily="34" charset="0"/>
              </a:rPr>
              <a:t> 2030 zwischen 37,5 und 134 EUR/MWh, </a:t>
            </a:r>
            <a:r>
              <a:rPr lang="de-DE" sz="1800" b="0" dirty="0" err="1">
                <a:solidFill>
                  <a:srgbClr val="262626"/>
                </a:solidFill>
                <a:effectLst/>
                <a:latin typeface="Ubuntu" panose="020B0604030602030204" pitchFamily="34" charset="0"/>
              </a:rPr>
              <a:t>für</a:t>
            </a:r>
            <a:r>
              <a:rPr lang="de-DE" sz="1800" b="0" dirty="0">
                <a:solidFill>
                  <a:srgbClr val="262626"/>
                </a:solidFill>
                <a:effectLst/>
                <a:latin typeface="Ubuntu" panose="020B0604030602030204" pitchFamily="34" charset="0"/>
              </a:rPr>
              <a:t> 2045 zwischen 36 und 93 EUR/MWh. </a:t>
            </a:r>
          </a:p>
          <a:p>
            <a:endParaRPr lang="de-DE" sz="1800" b="0" dirty="0">
              <a:solidFill>
                <a:srgbClr val="262626"/>
              </a:solidFill>
              <a:effectLst/>
              <a:latin typeface="Ubuntu" panose="020B06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262626"/>
                </a:solidFill>
                <a:effectLst/>
                <a:latin typeface="Ubuntu" panose="020B0604030602030204" pitchFamily="34" charset="0"/>
              </a:rPr>
              <a:t>Tabelle: </a:t>
            </a:r>
            <a:br>
              <a:rPr lang="de-DE" sz="1800" b="0" dirty="0">
                <a:solidFill>
                  <a:srgbClr val="262626"/>
                </a:solidFill>
                <a:effectLst/>
                <a:latin typeface="Ubuntu" panose="020B0604030602030204" pitchFamily="34" charset="0"/>
              </a:rPr>
            </a:br>
            <a:r>
              <a:rPr lang="de-DE" sz="2800" i="1" dirty="0">
                <a:effectLst/>
                <a:latin typeface="Ubuntu" panose="020B0604030602030204" pitchFamily="34" charset="0"/>
              </a:rPr>
              <a:t>Potenziell verfügbare Menge klimafreundlicher Gase in Deutschland für die Jahre 2030 und 2045 – Base Case Szenario nach Frontier Economics (2022)</a:t>
            </a:r>
            <a:endParaRPr lang="de-DE" sz="1800" b="0" dirty="0">
              <a:solidFill>
                <a:srgbClr val="262626"/>
              </a:solidFill>
              <a:effectLst/>
              <a:latin typeface="Ubuntu" panose="020B0604030602030204" pitchFamily="34" charset="0"/>
            </a:endParaRPr>
          </a:p>
          <a:p>
            <a:endParaRPr lang="de-DE" sz="2800"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16</a:t>
            </a:fld>
            <a:endParaRPr lang="de-DE"/>
          </a:p>
        </p:txBody>
      </p:sp>
    </p:spTree>
    <p:extLst>
      <p:ext uri="{BB962C8B-B14F-4D97-AF65-F5344CB8AC3E}">
        <p14:creationId xmlns:p14="http://schemas.microsoft.com/office/powerpoint/2010/main" val="286559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lnSpc>
                <a:spcPct val="107000"/>
              </a:lnSpc>
              <a:spcBef>
                <a:spcPts val="3600"/>
              </a:spcBef>
              <a:spcAft>
                <a:spcPts val="2400"/>
              </a:spcAft>
            </a:pPr>
            <a:r>
              <a:rPr lang="de-DE" sz="1800" b="1"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6 Die Transformation hin zu neuen Gasen braucht die richtigen politischen Leitplanken</a:t>
            </a:r>
            <a:endParaRPr lang="de-D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Für eine zügige, konsequente und erfolgreiche Transformation der Gaswirtschaft hin zu neuen Gasen ist eine verlässliche Weichenstellung durch die Politik unabdingbar. Denn entlang ihrer gesamten Wertschöpfungskette sind dafür weitreichende Entscheidungen und substanzielle Investitionen erforderlich. Um diese auszulösen, muss es konkrete Zielsetzungen, Strategien und Anreize seitens der Politik geben. Nur so können Investitionsentscheidungen ausgelöst und damit der Hochlauf der neuen Gase vorangebracht werden.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Dabei sind drei Stränge gleichermaßen relevant: die Schaffung einer stetig anwachsenden Nachfrage, die Bereitstellung der erforderlichen Gasmengen sowie die Weiterentwicklung der dafür erforderlichen Infrastruktur.</a:t>
            </a: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Wichtige Schritte zur Entfaltung der prognostizierten Nachfrage sind dabei die Ausweitung von Klimaschutzverträgen in der Industrie, die Kennzeichnung klimaneutraler Produkte, das Anreizen von H2-Ready-Gaskraftwerken oder die Etablierung von Leitmärkten für klimaneutrale Produkte.</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Während damit zu rechnen ist, dass das globale Wasserstoffangebot im Zuge der internationalen Entwicklungen in zunehmendem Tempo wachsen wird, bildet auch das Heben nationaler Potenziale einen unverzichtbaren Baustein auf dem Weg zur Klimaneutralität. Hier ist der beschleunigte Ausbau der erneuerbaren Stromerzeugung die unverzichtbare Grundlage. Das erklärte Ziel von 10 GW Elektrolyseleistung im Jahr 2030 und eine Ausschöpfung der heimischen Biogaspotenziale kann jedoch nur erreicht werden, wenn zugleich der Hochlauf der Biomethan- und Wasserstofferzeugung politisch forciert wird.</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Um schließlich Erzeuger und Endkunden neuer Gase miteinander zu verbinden, müssen die Rahmenbedingungen für eine Infrastrukturtransformation geschaffen werden. Die Planung hierzu muss über alle Sparten des Energiesystems erfolgen. Zudem sind Planungs- und Genehmigungsverfahren zu beschleunigen und die Investitionssicherheit über eine zugehörige Regulierung der Netze zu stärken.</a:t>
            </a:r>
          </a:p>
          <a:p>
            <a:pPr>
              <a:lnSpc>
                <a:spcPct val="107000"/>
              </a:lnSpc>
              <a:spcAft>
                <a:spcPts val="800"/>
              </a:spcAft>
            </a:pPr>
            <a:endPar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de-DE" dirty="0"/>
          </a:p>
          <a:p>
            <a:r>
              <a:rPr lang="de-DE" dirty="0"/>
              <a:t>Die Handlungsfelder: </a:t>
            </a:r>
          </a:p>
          <a:p>
            <a:pPr algn="just"/>
            <a:endParaRPr lang="de-DE"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Bereitstellung erneuerbarer und </a:t>
            </a:r>
            <a:r>
              <a:rPr lang="de-DE" b="1" dirty="0" err="1">
                <a:effectLst/>
                <a:latin typeface="Ubuntu Light" panose="020B0304030602030204" pitchFamily="34" charset="0"/>
              </a:rPr>
              <a:t>dekarbonisierter</a:t>
            </a:r>
            <a:r>
              <a:rPr lang="de-DE" b="1" dirty="0">
                <a:effectLst/>
                <a:latin typeface="Ubuntu Light" panose="020B0304030602030204" pitchFamily="34" charset="0"/>
              </a:rPr>
              <a:t> Gase, zum Beispiel: </a:t>
            </a:r>
          </a:p>
          <a:p>
            <a:pPr lvl="1" algn="just"/>
            <a:r>
              <a:rPr lang="de-DE" dirty="0">
                <a:effectLst/>
                <a:latin typeface="Ubuntu Light" panose="020B0304030602030204" pitchFamily="34" charset="0"/>
              </a:rPr>
              <a:t>• Einkaufskompetenz auf internationalen Märkten </a:t>
            </a:r>
          </a:p>
          <a:p>
            <a:pPr lvl="1" algn="just"/>
            <a:r>
              <a:rPr lang="de-DE" dirty="0">
                <a:effectLst/>
                <a:latin typeface="Ubuntu Light" panose="020B0304030602030204" pitchFamily="34" charset="0"/>
              </a:rPr>
              <a:t>• Handelskompetenz in Verbindung mit der Nutzung von Nachweissystemen (Zertifikate) </a:t>
            </a:r>
          </a:p>
          <a:p>
            <a:pPr lvl="1" algn="just"/>
            <a:r>
              <a:rPr lang="de-DE" dirty="0">
                <a:effectLst/>
                <a:latin typeface="Ubuntu Light" panose="020B0304030602030204" pitchFamily="34" charset="0"/>
              </a:rPr>
              <a:t>• Dezentrale Erzeugung von Biogas, Biomethan und grünem Wasserstoff </a:t>
            </a:r>
          </a:p>
          <a:p>
            <a:pPr lvl="1" algn="just"/>
            <a:r>
              <a:rPr lang="de-DE" dirty="0">
                <a:effectLst/>
                <a:latin typeface="Ubuntu Light" panose="020B0304030602030204" pitchFamily="34" charset="0"/>
              </a:rPr>
              <a:t>• Bereitstellen von Flexibilitätsoptionen für das Gesamtenergiesystem (Lastverschiebungspotenziale von Elektrolyseuren etc.) </a:t>
            </a:r>
          </a:p>
          <a:p>
            <a:endParaRPr lang="de-DE" dirty="0"/>
          </a:p>
          <a:p>
            <a:pPr marL="171450" indent="-171450" algn="just">
              <a:buFont typeface="Wingdings" pitchFamily="2" charset="2"/>
              <a:buChar char="Ø"/>
            </a:pPr>
            <a:r>
              <a:rPr lang="de-DE" b="1" dirty="0">
                <a:effectLst/>
                <a:latin typeface="Ubuntu Light" panose="020B0304030602030204" pitchFamily="34" charset="0"/>
              </a:rPr>
              <a:t>Gasinfrastrukturen (Fernleitungen, Verteilnetze, Gasspeicher), zum Beispiel: </a:t>
            </a:r>
          </a:p>
          <a:p>
            <a:pPr lvl="1" algn="just"/>
            <a:r>
              <a:rPr lang="de-DE" dirty="0">
                <a:effectLst/>
                <a:latin typeface="Ubuntu Light" panose="020B0304030602030204" pitchFamily="34" charset="0"/>
              </a:rPr>
              <a:t>• Durchführen strukturierter Marktabfragen über die zukünftige Nutzung der Gasinfrastrukturen </a:t>
            </a:r>
          </a:p>
          <a:p>
            <a:pPr lvl="1" algn="just"/>
            <a:r>
              <a:rPr lang="de-DE" dirty="0">
                <a:effectLst/>
                <a:latin typeface="Ubuntu Light" panose="020B0304030602030204" pitchFamily="34" charset="0"/>
              </a:rPr>
              <a:t>• Erproben der Wasserstofftauglichkeit der Gasinfrastrukturen </a:t>
            </a:r>
          </a:p>
          <a:p>
            <a:pPr lvl="1" algn="just"/>
            <a:r>
              <a:rPr lang="de-DE" dirty="0">
                <a:effectLst/>
                <a:latin typeface="Ubuntu Light" panose="020B0304030602030204" pitchFamily="34" charset="0"/>
              </a:rPr>
              <a:t>• Ableiten neuer Standards für die Gasqualität in den Infrastrukturen (DVGW-Arbeitsblatt G-260</a:t>
            </a:r>
            <a:r>
              <a:rPr lang="de-DE" i="1" dirty="0">
                <a:effectLst/>
                <a:latin typeface="Ubuntu" panose="020B0604030602030204" pitchFamily="34" charset="0"/>
              </a:rPr>
              <a:t>83</a:t>
            </a:r>
            <a:r>
              <a:rPr lang="de-DE" dirty="0">
                <a:effectLst/>
                <a:latin typeface="Ubuntu Light" panose="020B0304030602030204" pitchFamily="34" charset="0"/>
              </a:rPr>
              <a:t>) </a:t>
            </a:r>
          </a:p>
          <a:p>
            <a:pPr lvl="1" algn="just"/>
            <a:r>
              <a:rPr lang="de-DE" dirty="0">
                <a:effectLst/>
                <a:latin typeface="Ubuntu Light" panose="020B0304030602030204" pitchFamily="34" charset="0"/>
              </a:rPr>
              <a:t>• Entwickeln des Hydrogen-Backbone auf Fernleitungsebene </a:t>
            </a:r>
          </a:p>
          <a:p>
            <a:pPr lvl="1" algn="just"/>
            <a:r>
              <a:rPr lang="de-DE" dirty="0">
                <a:effectLst/>
                <a:latin typeface="Ubuntu Light" panose="020B0304030602030204" pitchFamily="34" charset="0"/>
              </a:rPr>
              <a:t>• Entwickeln der Gasgebietstransformationspläne auf Verteilnetzebene </a:t>
            </a:r>
          </a:p>
          <a:p>
            <a:pPr algn="just"/>
            <a:endParaRPr lang="de-DE"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Gasanwendungen, zum Beispiel: </a:t>
            </a:r>
          </a:p>
          <a:p>
            <a:pPr lvl="1" algn="just"/>
            <a:r>
              <a:rPr lang="de-DE" dirty="0">
                <a:effectLst/>
                <a:latin typeface="Ubuntu Light" panose="020B0304030602030204" pitchFamily="34" charset="0"/>
              </a:rPr>
              <a:t>• Erproben, Testen und Prüfen der Wasserstoffverträglichkeit einer breiten Palette von Gasanwendungen inklusive zugehöriger Komponenten (Motoren, Heizkessel etc.) </a:t>
            </a:r>
          </a:p>
          <a:p>
            <a:pPr lvl="1" algn="just"/>
            <a:r>
              <a:rPr lang="de-DE" dirty="0">
                <a:effectLst/>
                <a:latin typeface="Ubuntu Light" panose="020B0304030602030204" pitchFamily="34" charset="0"/>
              </a:rPr>
              <a:t>• Auftreten als Partner der Industrie im Hinblick auf die Qualitätssicherung bei der Nutzung erneuerbarer und </a:t>
            </a:r>
            <a:r>
              <a:rPr lang="de-DE" dirty="0" err="1">
                <a:effectLst/>
                <a:latin typeface="Ubuntu Light" panose="020B0304030602030204" pitchFamily="34" charset="0"/>
              </a:rPr>
              <a:t>dekarbonisierter</a:t>
            </a:r>
            <a:r>
              <a:rPr lang="de-DE" dirty="0">
                <a:effectLst/>
                <a:latin typeface="Ubuntu Light" panose="020B0304030602030204" pitchFamily="34" charset="0"/>
              </a:rPr>
              <a:t> Gase (Qualitätssicherung für verschiedene Verbrennungsprozesse)</a:t>
            </a:r>
          </a:p>
          <a:p>
            <a:endParaRPr lang="de-DE" dirty="0"/>
          </a:p>
          <a:p>
            <a:pPr marL="171450" indent="-171450" algn="just">
              <a:buFont typeface="Wingdings" pitchFamily="2" charset="2"/>
              <a:buChar char="Ø"/>
            </a:pPr>
            <a:r>
              <a:rPr lang="de-DE" b="1" dirty="0">
                <a:effectLst/>
                <a:latin typeface="Ubuntu Light" panose="020B0304030602030204" pitchFamily="34" charset="0"/>
              </a:rPr>
              <a:t>Bündeln von Biogasanlagen für die Biomethan-Aufbereitung zur Erhöhung des inländischen Angebots an Biomethan </a:t>
            </a:r>
          </a:p>
          <a:p>
            <a:pPr marL="171450" indent="-171450" algn="just">
              <a:buFont typeface="Wingdings" pitchFamily="2" charset="2"/>
              <a:buChar char="Ø"/>
            </a:pPr>
            <a:endParaRPr lang="de-DE" b="1"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Implementieren von Importstrategien für Biomethan inkl. Bio-LNG </a:t>
            </a:r>
          </a:p>
          <a:p>
            <a:pPr marL="171450" indent="-171450" algn="just">
              <a:buFont typeface="Wingdings" pitchFamily="2" charset="2"/>
              <a:buChar char="Ø"/>
            </a:pPr>
            <a:endParaRPr lang="de-DE" b="1"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Erschließen der vorhandenen </a:t>
            </a:r>
            <a:r>
              <a:rPr lang="de-DE" b="1" dirty="0" err="1">
                <a:effectLst/>
                <a:latin typeface="Ubuntu Light" panose="020B0304030602030204" pitchFamily="34" charset="0"/>
              </a:rPr>
              <a:t>Biogasproduktionspo-tenziale</a:t>
            </a:r>
            <a:r>
              <a:rPr lang="de-DE" b="1" dirty="0">
                <a:effectLst/>
                <a:latin typeface="Ubuntu Light" panose="020B0304030602030204" pitchFamily="34" charset="0"/>
              </a:rPr>
              <a:t> aus Rest- und Abfallstoffen sowie aus nachwachsenden Rohstoffen bei Nachweis der gleichzeitigen Mobilisierung von sogenannten Mehrgewinnstrategien zur Steigerung natürlicher Treibhausgassenken und Schutz der Biodiversität </a:t>
            </a:r>
          </a:p>
          <a:p>
            <a:pPr marL="171450" indent="-171450" algn="just">
              <a:buFont typeface="Wingdings" pitchFamily="2" charset="2"/>
              <a:buChar char="Ø"/>
            </a:pPr>
            <a:endParaRPr lang="de-DE" b="1"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Entwickeln von Lösungsbeiträgen für ein aktives Carbon Management in Verbindung mit der Abscheidung und Speicherung bzw. Nutzung von CO</a:t>
            </a:r>
            <a:r>
              <a:rPr lang="de-DE" b="1" i="1" dirty="0">
                <a:effectLst/>
                <a:latin typeface="Ubuntu" panose="020B0604030602030204" pitchFamily="34" charset="0"/>
              </a:rPr>
              <a:t>2</a:t>
            </a:r>
            <a:r>
              <a:rPr lang="de-DE" b="1" dirty="0">
                <a:effectLst/>
                <a:latin typeface="Ubuntu Light" panose="020B0304030602030204" pitchFamily="34" charset="0"/>
              </a:rPr>
              <a:t>-Emissionen aus Biomethan-Aufbereitungsanlagen (Stichwort: Generierung von Negativemissionen und langfristige Kohlenstoffbindung) </a:t>
            </a:r>
          </a:p>
          <a:p>
            <a:pPr marL="171450" indent="-171450" algn="just">
              <a:buFont typeface="Wingdings" pitchFamily="2" charset="2"/>
              <a:buChar char="Ø"/>
            </a:pPr>
            <a:endParaRPr lang="de-DE" b="1" dirty="0">
              <a:effectLst/>
              <a:latin typeface="Ubuntu Light" panose="020B0304030602030204" pitchFamily="34" charset="0"/>
            </a:endParaRPr>
          </a:p>
          <a:p>
            <a:pPr marL="171450" indent="-171450" algn="just">
              <a:buFont typeface="Wingdings" pitchFamily="2" charset="2"/>
              <a:buChar char="Ø"/>
            </a:pPr>
            <a:r>
              <a:rPr lang="de-DE" b="1" dirty="0">
                <a:effectLst/>
                <a:latin typeface="Ubuntu Light" panose="020B0304030602030204" pitchFamily="34" charset="0"/>
              </a:rPr>
              <a:t>Entwickeln dezentraler Energieversorgungskonzepte (Quartierskonzepte etc.) unter Nutzung von Biogas bzw. Biomethan zur Wärme- und Stromversorgung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18</a:t>
            </a:fld>
            <a:endParaRPr lang="de-DE"/>
          </a:p>
        </p:txBody>
      </p:sp>
    </p:spTree>
    <p:extLst>
      <p:ext uri="{BB962C8B-B14F-4D97-AF65-F5344CB8AC3E}">
        <p14:creationId xmlns:p14="http://schemas.microsoft.com/office/powerpoint/2010/main" val="247644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a:lnSpc>
                <a:spcPct val="107000"/>
              </a:lnSpc>
              <a:spcBef>
                <a:spcPts val="3600"/>
              </a:spcBef>
              <a:spcAft>
                <a:spcPts val="2400"/>
              </a:spcAft>
            </a:pPr>
            <a:r>
              <a:rPr lang="de-DE" sz="1200" b="1"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Unser Angebot: Wir sind Partner von Politik und Gesellschaft für die Transformation hin zur Klimaneutralität</a:t>
            </a:r>
            <a:endParaRPr lang="de-DE" sz="12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de-DE" sz="1200" dirty="0">
              <a:solidFill>
                <a:srgbClr val="262625"/>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200" b="1" dirty="0">
                <a:solidFill>
                  <a:srgbClr val="262625"/>
                </a:solidFill>
                <a:effectLst/>
                <a:latin typeface="Calibri" panose="020F0502020204030204" pitchFamily="34" charset="0"/>
                <a:ea typeface="Calibri" panose="020F0502020204030204" pitchFamily="34" charset="0"/>
                <a:cs typeface="Calibri" panose="020F0502020204030204" pitchFamily="34" charset="0"/>
              </a:rPr>
              <a:t>Die Gaswirtschaft steht mit ihrem Know-how, Kapital und Gestaltungswillen als Partner für die Transformation des Energiesystems hin zur Klimaneutralität zur Verfügung</a:t>
            </a:r>
            <a:r>
              <a:rPr lang="de-DE" sz="1200" dirty="0">
                <a:solidFill>
                  <a:srgbClr val="262625"/>
                </a:solidFill>
                <a:effectLst/>
                <a:latin typeface="Calibri" panose="020F0502020204030204" pitchFamily="34" charset="0"/>
                <a:ea typeface="Calibri" panose="020F0502020204030204" pitchFamily="34" charset="0"/>
                <a:cs typeface="Calibri" panose="020F0502020204030204" pitchFamily="34" charset="0"/>
              </a:rPr>
              <a:t>: Wir </a:t>
            </a:r>
            <a:r>
              <a:rPr lang="de-DE" sz="1200" dirty="0">
                <a:solidFill>
                  <a:srgbClr val="1D1D1C"/>
                </a:solidFill>
                <a:effectLst/>
                <a:latin typeface="Calibri" panose="020F0502020204030204" pitchFamily="34" charset="0"/>
                <a:ea typeface="Calibri" panose="020F0502020204030204" pitchFamily="34" charset="0"/>
                <a:cs typeface="Calibri" panose="020F0502020204030204" pitchFamily="34" charset="0"/>
              </a:rPr>
              <a:t>besitzen signifikante</a:t>
            </a:r>
            <a:r>
              <a:rPr lang="de-DE" sz="1200" dirty="0">
                <a:solidFill>
                  <a:srgbClr val="1D1D1C"/>
                </a:solidFill>
                <a:effectLst/>
                <a:latin typeface="Helvetica Neue" panose="02000503000000020004" pitchFamily="2" charset="0"/>
                <a:ea typeface="Calibri" panose="020F0502020204030204" pitchFamily="34" charset="0"/>
                <a:cs typeface="Helvetica Neue" panose="02000503000000020004" pitchFamily="2" charset="0"/>
              </a:rPr>
              <a:t> </a:t>
            </a:r>
            <a:r>
              <a:rPr lang="de-DE" sz="1200" dirty="0">
                <a:solidFill>
                  <a:srgbClr val="262625"/>
                </a:solidFill>
                <a:effectLst/>
                <a:latin typeface="Calibri" panose="020F0502020204030204" pitchFamily="34" charset="0"/>
                <a:ea typeface="Calibri" panose="020F0502020204030204" pitchFamily="34" charset="0"/>
                <a:cs typeface="Calibri" panose="020F0502020204030204" pitchFamily="34" charset="0"/>
              </a:rPr>
              <a:t>Erfahrungen aus der Umstellung der L-Gas-Gebiete auf H-Gas und von Stadtgas auf Erdgas. Wir können die DVGW-Innovationsforschung, eine Vielzahl von Transformationsstudien sowie zahlreiche Demonstrations- und Pilotvorhaben aus der Gaswirtschaft einbringen. Auch für das neu entstehende Handlungsfeld Carbon Management, also Abscheidung, Transport, Speicherung und Weiterverwendung von Kohlenstoffdioxid, stellen wir unsere Expertise zur Verfügung. Wir bauen zudem unser Wissen kontinuierlich aus, erproben Lösungen für die Transformation und führen bereits jetzt erste Geschäftsmodelle in die Praxis ein.</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effectLst/>
                <a:latin typeface="Calibri" panose="020F0502020204030204" pitchFamily="34" charset="0"/>
                <a:ea typeface="Calibri" panose="020F0502020204030204" pitchFamily="34" charset="0"/>
                <a:cs typeface="Calibri" panose="020F0502020204030204" pitchFamily="34" charset="0"/>
              </a:rPr>
              <a:t> </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dirty="0">
                <a:effectLst/>
                <a:latin typeface="Calibri" panose="020F0502020204030204" pitchFamily="34" charset="0"/>
                <a:ea typeface="Calibri" panose="020F0502020204030204" pitchFamily="34" charset="0"/>
                <a:cs typeface="Arial" panose="020B0604020202020204" pitchFamily="34" charset="0"/>
              </a:rPr>
              <a:t>Die Gaswirtschaft hat den Veränderungsprozess angestoßen: </a:t>
            </a:r>
            <a:r>
              <a:rPr lang="de-DE" sz="1200" dirty="0">
                <a:effectLst/>
                <a:latin typeface="Calibri" panose="020F0502020204030204" pitchFamily="34" charset="0"/>
                <a:ea typeface="Calibri" panose="020F0502020204030204" pitchFamily="34" charset="0"/>
                <a:cs typeface="Arial" panose="020B0604020202020204" pitchFamily="34" charset="0"/>
              </a:rPr>
              <a:t>Die Transformation des Gassystems wird sowohl technisch als auch unternehmerisch umgesetzt. So testen wir die Wasserstoffverträglichkeit von Anwendungen und beraten die Industrie auf diesem Gebiet. Wir stellen die H2-Readiness der Gasinfrastruktur her, führen Marktabfragen zur Infrastrukturnutzung durch, entwickeln den Hydrogen-Backbone auf Fernleitungsebene und treiben die Weiterentwicklung der heutigen Gasverteilnetze für den Aufbau der Wasserstoffverteilnetzstruktur voran. Wir bauen Einkaufskompetenz auf internationalen Märkten auf und erzeugen dezentral Biomethan und grünen Wasserstoff. Und nicht zuletzt engagieren wir uns für den Aufbau eines EU-weiten Nachweis- und Handelssystems für erneuerbare und </a:t>
            </a:r>
            <a:r>
              <a:rPr lang="de-DE" sz="1200" dirty="0" err="1">
                <a:effectLst/>
                <a:latin typeface="Calibri" panose="020F0502020204030204" pitchFamily="34" charset="0"/>
                <a:ea typeface="Calibri" panose="020F0502020204030204" pitchFamily="34" charset="0"/>
                <a:cs typeface="Arial" panose="020B0604020202020204" pitchFamily="34" charset="0"/>
              </a:rPr>
              <a:t>dekarbonisierte</a:t>
            </a:r>
            <a:r>
              <a:rPr lang="de-DE" sz="1200" dirty="0">
                <a:effectLst/>
                <a:latin typeface="Calibri" panose="020F0502020204030204" pitchFamily="34" charset="0"/>
                <a:ea typeface="Calibri" panose="020F0502020204030204" pitchFamily="34" charset="0"/>
                <a:cs typeface="Arial" panose="020B0604020202020204" pitchFamily="34" charset="0"/>
              </a:rPr>
              <a:t> Gase. </a:t>
            </a:r>
          </a:p>
          <a:p>
            <a:pP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3600"/>
              </a:spcBef>
              <a:spcAft>
                <a:spcPts val="2400"/>
              </a:spcAft>
            </a:pPr>
            <a:r>
              <a:rPr lang="de-DE" sz="1200" b="0" kern="0" dirty="0">
                <a:solidFill>
                  <a:srgbClr val="000000"/>
                </a:solidFill>
                <a:effectLst/>
                <a:latin typeface="Calibri" panose="020F0502020204030204" pitchFamily="34" charset="0"/>
                <a:ea typeface="Yu Gothic Light" panose="020B0300000000000000" pitchFamily="34" charset="-128"/>
                <a:cs typeface="Arial" panose="020B0604020202020204" pitchFamily="34" charset="0"/>
              </a:rPr>
              <a:t>Wir sind der festen Überzeugung, dass die Transformation des Energiesystems hin zur Klimaneutralität nur integrativ und in umfassender Kooperation mit der gesamten Energiewirtschaft und sämtlichen relevanten politischen, gesellschaftlichen und wissenschaftlichen Akteuren gelingen kann. Deshalb freuen wir uns auf den Austausch mit Ihnen und bringen unsere Expertise und Gestaltungsmöglichkeiten jederzeit gerne ein.</a:t>
            </a:r>
            <a:r>
              <a:rPr lang="de-DE" sz="1200" b="1" kern="0" dirty="0">
                <a:solidFill>
                  <a:srgbClr val="000000"/>
                </a:solidFill>
                <a:effectLst/>
                <a:latin typeface="Calibri" panose="020F0502020204030204" pitchFamily="34" charset="0"/>
                <a:ea typeface="Yu Gothic Light" panose="020B0300000000000000" pitchFamily="34" charset="-128"/>
                <a:cs typeface="Arial" panose="020B0604020202020204" pitchFamily="34" charset="0"/>
              </a:rPr>
              <a:t> </a:t>
            </a:r>
            <a:endParaRPr lang="de-DE" sz="12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20</a:t>
            </a:fld>
            <a:endParaRPr lang="de-DE"/>
          </a:p>
        </p:txBody>
      </p:sp>
    </p:spTree>
    <p:extLst>
      <p:ext uri="{BB962C8B-B14F-4D97-AF65-F5344CB8AC3E}">
        <p14:creationId xmlns:p14="http://schemas.microsoft.com/office/powerpoint/2010/main" val="36365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Nutzen Sie diese Folie, um ihr eigenes Transformationsprojekt vorzustellen. </a:t>
            </a:r>
          </a:p>
        </p:txBody>
      </p:sp>
      <p:sp>
        <p:nvSpPr>
          <p:cNvPr id="4" name="Foliennummernplatzhalter 3"/>
          <p:cNvSpPr>
            <a:spLocks noGrp="1"/>
          </p:cNvSpPr>
          <p:nvPr>
            <p:ph type="sldNum" sz="quarter" idx="5"/>
          </p:nvPr>
        </p:nvSpPr>
        <p:spPr/>
        <p:txBody>
          <a:bodyPr/>
          <a:lstStyle/>
          <a:p>
            <a:fld id="{BBF45E3B-0EAA-4CE1-91AC-D7D00C435DC3}" type="slidenum">
              <a:rPr lang="de-DE" smtClean="0"/>
              <a:pPr/>
              <a:t>21</a:t>
            </a:fld>
            <a:endParaRPr lang="de-DE"/>
          </a:p>
        </p:txBody>
      </p:sp>
    </p:spTree>
    <p:extLst>
      <p:ext uri="{BB962C8B-B14F-4D97-AF65-F5344CB8AC3E}">
        <p14:creationId xmlns:p14="http://schemas.microsoft.com/office/powerpoint/2010/main" val="18669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Nutzen Sie diese Folie, um ihr eigenes Transformationsprojekt vorzustellen. </a:t>
            </a:r>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22</a:t>
            </a:fld>
            <a:endParaRPr lang="de-DE"/>
          </a:p>
        </p:txBody>
      </p:sp>
    </p:spTree>
    <p:extLst>
      <p:ext uri="{BB962C8B-B14F-4D97-AF65-F5344CB8AC3E}">
        <p14:creationId xmlns:p14="http://schemas.microsoft.com/office/powerpoint/2010/main" val="332911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Nutzen Sie diese Folie, um ihr eigenes Transformationsprojekt vorzustellen. </a:t>
            </a:r>
          </a:p>
        </p:txBody>
      </p:sp>
      <p:sp>
        <p:nvSpPr>
          <p:cNvPr id="4" name="Foliennummernplatzhalter 3"/>
          <p:cNvSpPr>
            <a:spLocks noGrp="1"/>
          </p:cNvSpPr>
          <p:nvPr>
            <p:ph type="sldNum" sz="quarter" idx="5"/>
          </p:nvPr>
        </p:nvSpPr>
        <p:spPr/>
        <p:txBody>
          <a:bodyPr/>
          <a:lstStyle/>
          <a:p>
            <a:fld id="{BBF45E3B-0EAA-4CE1-91AC-D7D00C435DC3}" type="slidenum">
              <a:rPr lang="de-DE" smtClean="0"/>
              <a:pPr/>
              <a:t>23</a:t>
            </a:fld>
            <a:endParaRPr lang="de-DE"/>
          </a:p>
        </p:txBody>
      </p:sp>
    </p:spTree>
    <p:extLst>
      <p:ext uri="{BB962C8B-B14F-4D97-AF65-F5344CB8AC3E}">
        <p14:creationId xmlns:p14="http://schemas.microsoft.com/office/powerpoint/2010/main" val="236694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b="1" dirty="0">
                <a:effectLst/>
                <a:latin typeface="Times"/>
              </a:rPr>
              <a:t>Gemeinsam im Dialog den Weg zu einem resilienten und klimaneutralen Energiesystem beschreiten</a:t>
            </a:r>
          </a:p>
          <a:p>
            <a:r>
              <a:rPr lang="de-DE" b="1" dirty="0">
                <a:effectLst/>
                <a:latin typeface="Times"/>
              </a:rPr>
              <a:t> </a:t>
            </a:r>
            <a:endParaRPr lang="de-DE" dirty="0">
              <a:effectLst/>
              <a:latin typeface="Times"/>
            </a:endParaRPr>
          </a:p>
          <a:p>
            <a:pPr algn="just"/>
            <a:r>
              <a:rPr lang="de-DE" dirty="0">
                <a:effectLst/>
                <a:latin typeface="Ubuntu Light" panose="020B0304030602030204" pitchFamily="34" charset="0"/>
              </a:rPr>
              <a:t>Klimaneutralität bis zum Jahr 2045 zu erreichen, ist ein ambitioniertes Ziel, und der Weg dorthin ist mit vielen Unsicherheiten behaftet. Gerade deshalb ist ein kontinuierlicher Dialog von Politik, Wirtschaft und Gesellschaft erforderlich, um das Ziel erreichen zu können. Wir als deutsche Gaswirtschaft bringen uns offen, konstruktiv und mit klarer Ausrichtung auf die Klimaneutralität in diesen Dialogprozess ein. </a:t>
            </a:r>
          </a:p>
          <a:p>
            <a:pPr algn="just"/>
            <a:endParaRPr lang="de-DE" dirty="0">
              <a:effectLst/>
              <a:latin typeface="Ubuntu Light" panose="020B0304030602030204" pitchFamily="34" charset="0"/>
            </a:endParaRPr>
          </a:p>
          <a:p>
            <a:pPr algn="just"/>
            <a:r>
              <a:rPr lang="de-DE" dirty="0">
                <a:effectLst/>
                <a:latin typeface="Ubuntu Light" panose="020B0304030602030204" pitchFamily="34" charset="0"/>
              </a:rPr>
              <a:t>Wir sind davon überzeugt, dass vor allem Fragen des Zusammenwirkens von grünem Strom und neuen Gasen auf dem Weg zur Klimaneutralität von entscheidender Bedeutung sein werden. Gerne stehen wir für einen entsprechenden Dialogprozess zur Verfügung, in dem wir konkret darstellen, wie wir Infrastrukturen, Know-how, Fachkräfte, Kompetenz und Kapital für die Transformation zur Klimaneutralität verbindlich einbringen wollen und können. Wir sind der festen Überzeugung, dass der hier dargelegte Transformationspfad zur Klimaneutralität den Dialog und das Zusammenwirken voranbringt. </a:t>
            </a:r>
          </a:p>
          <a:p>
            <a:pPr algn="just"/>
            <a:endParaRPr lang="de-DE" dirty="0">
              <a:effectLst/>
              <a:latin typeface="Ubuntu Light" panose="020B0304030602030204" pitchFamily="34" charset="0"/>
            </a:endParaRPr>
          </a:p>
          <a:p>
            <a:pPr algn="just"/>
            <a:r>
              <a:rPr lang="de-DE" dirty="0">
                <a:effectLst/>
                <a:latin typeface="Ubuntu Light" panose="020B0304030602030204" pitchFamily="34" charset="0"/>
              </a:rPr>
              <a:t>Zugleich bietet ein solcher Dialog die Möglichkeit, die Zukunftspfade zur Klimaneutralität zu reflektieren und daraus geeignete Vereinbarungen abzuleiten, auf deren Basis Entscheidungen für gemeinsame, zukunftsweisende Projekte und weitergehende Zusagen der Branche getroffen werden können. </a:t>
            </a:r>
          </a:p>
          <a:p>
            <a:pPr algn="just"/>
            <a:r>
              <a:rPr lang="de-DE" dirty="0">
                <a:effectLst/>
                <a:latin typeface="Ubuntu Light" panose="020B0304030602030204" pitchFamily="34" charset="0"/>
              </a:rPr>
              <a:t>Über allem muss das Ziel stehen, gemeinsam – im Zusammenwirken von grünem Strom und neuen Gasen – einen resilienten Pfad zur Zielerreichung der Klimaneutralität 2045 im Einklang mit einer deutsch-europäischen Energiesouveränität zu definieren und erfolgreich zu beschreiten.</a:t>
            </a:r>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24</a:t>
            </a:fld>
            <a:endParaRPr lang="de-DE"/>
          </a:p>
        </p:txBody>
      </p:sp>
    </p:spTree>
    <p:extLst>
      <p:ext uri="{BB962C8B-B14F-4D97-AF65-F5344CB8AC3E}">
        <p14:creationId xmlns:p14="http://schemas.microsoft.com/office/powerpoint/2010/main" val="2914471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25</a:t>
            </a:fld>
            <a:endParaRPr lang="de-DE"/>
          </a:p>
        </p:txBody>
      </p:sp>
    </p:spTree>
    <p:extLst>
      <p:ext uri="{BB962C8B-B14F-4D97-AF65-F5344CB8AC3E}">
        <p14:creationId xmlns:p14="http://schemas.microsoft.com/office/powerpoint/2010/main" val="245767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Weltweit befinden sich Wirtschaft und Gesellschaft in einer tiefgreifenden Transformation, um die Erderwärmung auf 1,5 Grad zu begrenzen. Deutschland hat sich dabei das Ziel gesetzt, bis zum Jahr 2045 klimaneutral zu werden. Wir unterstützen dieses Ziel bedingungslos. Die Energiewirtschaft entwickelt daher die erdgaszentrierten Geschäftsmodelle für eine klimaneutrale Zukunft weiter. Dafür ist der </a:t>
            </a:r>
            <a:r>
              <a:rPr lang="de-DE" sz="1800" b="1" dirty="0">
                <a:effectLst/>
                <a:latin typeface="Calibri" panose="020F0502020204030204" pitchFamily="34" charset="0"/>
                <a:ea typeface="Calibri" panose="020F0502020204030204" pitchFamily="34" charset="0"/>
                <a:cs typeface="Arial" panose="020B0604020202020204" pitchFamily="34" charset="0"/>
              </a:rPr>
              <a:t>Transformationspfad für die neuen Gase</a:t>
            </a:r>
            <a:r>
              <a:rPr lang="de-DE" sz="1800" dirty="0">
                <a:effectLst/>
                <a:latin typeface="Calibri" panose="020F0502020204030204" pitchFamily="34" charset="0"/>
                <a:ea typeface="Calibri" panose="020F0502020204030204" pitchFamily="34" charset="0"/>
                <a:cs typeface="Arial" panose="020B0604020202020204" pitchFamily="34" charset="0"/>
              </a:rPr>
              <a:t> die Grundlage. Er skizziert den Weg, um Deutschlands Energieversorgung klimaneutral und resilient zu gestalten.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Dabei macht der Transformationspfad deutlich, dass die Nutzung von fossilem, nicht-</a:t>
            </a:r>
            <a:r>
              <a:rPr lang="de-DE" sz="1800" dirty="0" err="1">
                <a:effectLst/>
                <a:latin typeface="Calibri" panose="020F0502020204030204" pitchFamily="34" charset="0"/>
                <a:ea typeface="Calibri" panose="020F0502020204030204" pitchFamily="34" charset="0"/>
                <a:cs typeface="Arial" panose="020B0604020202020204" pitchFamily="34" charset="0"/>
              </a:rPr>
              <a:t>dekarbonisiertem</a:t>
            </a:r>
            <a:r>
              <a:rPr lang="de-DE" sz="1800" dirty="0">
                <a:effectLst/>
                <a:latin typeface="Calibri" panose="020F0502020204030204" pitchFamily="34" charset="0"/>
                <a:ea typeface="Calibri" panose="020F0502020204030204" pitchFamily="34" charset="0"/>
                <a:cs typeface="Arial" panose="020B0604020202020204" pitchFamily="34" charset="0"/>
              </a:rPr>
              <a:t> Erdgas bis 2045 bedeutungslos werden wird. Neue Gase, wie Wasserstoff und seine Derivate sowie Biogas und Biomethan, werden zukünftig die bestimmende Rolle einnehmen. Dass sie für ein klimaneutrales Energiesystem unverzichtbar sind, darüber herrscht Einigkeit. Das künftige Energiesystem gründet daher auf einem Miteinander von strom- und gasbasierten Technologien.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Doch damit die Transformation bis 2045 gelingt, muss sie beschleunigt werden. Dafür ist es unabdingbar, den Transformationspfad so abzusichern, dass eine möglichst krisenfeste und sozialverträgliche Energiewende erfolgen kann. Sowohl die Folgen des Angriffs Russlands auf die Ukraine als auch die Lieferkettenengpässe während der Corona-Pandemie haben die hohe Bedeutung von Resilienz deutlich gemacht: Im Transformationsprozess müssen wir gemeinsam dafür Sorge tragen, dass wir mit Energiepreiskrisen, Herausforderungen für die Versorgungssicherheit und Rückschritten bei der Absenkung von Treibhausgasemissionen umgehen können.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3</a:t>
            </a:fld>
            <a:endParaRPr lang="de-DE"/>
          </a:p>
        </p:txBody>
      </p:sp>
    </p:spTree>
    <p:extLst>
      <p:ext uri="{BB962C8B-B14F-4D97-AF65-F5344CB8AC3E}">
        <p14:creationId xmlns:p14="http://schemas.microsoft.com/office/powerpoint/2010/main" val="221078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4</a:t>
            </a:fld>
            <a:endParaRPr lang="de-DE"/>
          </a:p>
        </p:txBody>
      </p:sp>
    </p:spTree>
    <p:extLst>
      <p:ext uri="{BB962C8B-B14F-4D97-AF65-F5344CB8AC3E}">
        <p14:creationId xmlns:p14="http://schemas.microsoft.com/office/powerpoint/2010/main" val="244791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r>
              <a:rPr lang="de-DE" sz="1800" b="1" dirty="0">
                <a:solidFill>
                  <a:srgbClr val="2396AA"/>
                </a:solidFill>
                <a:effectLst/>
                <a:latin typeface="Calibri" panose="020F0502020204030204" pitchFamily="34" charset="0"/>
                <a:ea typeface="Times New Roman" panose="02020603050405020304" pitchFamily="18" charset="0"/>
              </a:rPr>
              <a:t>DIE NEUEN GASE</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262626"/>
                </a:solidFill>
                <a:effectLst/>
                <a:latin typeface="Calibri" panose="020F0502020204030204" pitchFamily="34" charset="0"/>
                <a:ea typeface="Times New Roman" panose="02020603050405020304" pitchFamily="18" charset="0"/>
              </a:rPr>
              <a:t>Folgende Erzeugungspfade als neue Gase definiert: </a:t>
            </a:r>
          </a:p>
          <a:p>
            <a:endParaRPr lang="de-DE" sz="1800" dirty="0">
              <a:solidFill>
                <a:srgbClr val="262626"/>
              </a:solidFill>
              <a:effectLst/>
              <a:latin typeface="Calibri" panose="020F0502020204030204" pitchFamily="34" charset="0"/>
              <a:ea typeface="Times New Roman" panose="02020603050405020304" pitchFamily="18" charset="0"/>
            </a:endParaRPr>
          </a:p>
          <a:p>
            <a:r>
              <a:rPr lang="de-DE" sz="1800" b="1" dirty="0">
                <a:solidFill>
                  <a:srgbClr val="262626"/>
                </a:solidFill>
                <a:effectLst/>
                <a:latin typeface="Calibri" panose="020F0502020204030204" pitchFamily="34" charset="0"/>
                <a:ea typeface="Times New Roman" panose="02020603050405020304" pitchFamily="18" charset="0"/>
              </a:rPr>
              <a:t>Biomethan </a:t>
            </a:r>
            <a:endParaRPr lang="de-DE" sz="1800" b="1" dirty="0">
              <a:effectLst/>
              <a:latin typeface="Times New Roman" panose="02020603050405020304" pitchFamily="18" charset="0"/>
              <a:ea typeface="Times New Roman" panose="02020603050405020304" pitchFamily="18" charset="0"/>
            </a:endParaRPr>
          </a:p>
          <a:p>
            <a:r>
              <a:rPr lang="de-DE" sz="1800" dirty="0">
                <a:solidFill>
                  <a:srgbClr val="262626"/>
                </a:solidFill>
                <a:effectLst/>
                <a:latin typeface="Calibri" panose="020F0502020204030204" pitchFamily="34" charset="0"/>
                <a:ea typeface="Times New Roman" panose="02020603050405020304" pitchFamily="18" charset="0"/>
              </a:rPr>
              <a:t>Biomethan, das aus heimisch produziertem und aufbereitetem Biogas stammt, welches in das lokale Gasnetz eingespeist wird. Hinzu kommt die Nutzung desjenigen Gases, das aus der Vergasung von Biomasse gewonnen wird sowie von aus dem Ausland stammendem Biomethan, das über das europäische Gasnetz nach Deutschland importiert wird. Biogas wird als Sammelbegriff sowohl für nicht aufbereitetes Biogas als auch für Biomethan verwendet. </a:t>
            </a:r>
            <a:endParaRPr lang="de-DE" sz="1800" dirty="0">
              <a:effectLst/>
              <a:latin typeface="Times New Roman" panose="02020603050405020304" pitchFamily="18" charset="0"/>
              <a:ea typeface="Times New Roman" panose="02020603050405020304" pitchFamily="18" charset="0"/>
            </a:endParaRPr>
          </a:p>
          <a:p>
            <a:endParaRPr lang="de-DE" sz="1800" dirty="0">
              <a:solidFill>
                <a:srgbClr val="262626"/>
              </a:solidFill>
              <a:effectLst/>
              <a:latin typeface="Calibri" panose="020F0502020204030204" pitchFamily="34" charset="0"/>
              <a:ea typeface="Times New Roman" panose="02020603050405020304" pitchFamily="18" charset="0"/>
            </a:endParaRPr>
          </a:p>
          <a:p>
            <a:r>
              <a:rPr lang="de-DE" sz="1800" b="1" dirty="0">
                <a:solidFill>
                  <a:srgbClr val="262626"/>
                </a:solidFill>
                <a:effectLst/>
                <a:latin typeface="Calibri" panose="020F0502020204030204" pitchFamily="34" charset="0"/>
                <a:ea typeface="Times New Roman" panose="02020603050405020304" pitchFamily="18" charset="0"/>
              </a:rPr>
              <a:t>Grüner Wasserstoff</a:t>
            </a:r>
          </a:p>
          <a:p>
            <a:r>
              <a:rPr lang="de-DE" sz="1800" dirty="0">
                <a:solidFill>
                  <a:srgbClr val="262626"/>
                </a:solidFill>
                <a:effectLst/>
                <a:latin typeface="Calibri" panose="020F0502020204030204" pitchFamily="34" charset="0"/>
                <a:ea typeface="Times New Roman" panose="02020603050405020304" pitchFamily="18" charset="0"/>
              </a:rPr>
              <a:t>Grüner Wasserstoff, der aus erneuerbarem Strom mittels Wasserelektrolyse gewonnen wird. Für die Produktion kommen zusätzliche erneuerbare Energieanlagen (Solar, </a:t>
            </a:r>
            <a:r>
              <a:rPr lang="de-DE" sz="1800" dirty="0" err="1">
                <a:solidFill>
                  <a:srgbClr val="262626"/>
                </a:solidFill>
                <a:effectLst/>
                <a:latin typeface="Calibri" panose="020F0502020204030204" pitchFamily="34" charset="0"/>
                <a:ea typeface="Times New Roman" panose="02020603050405020304" pitchFamily="18" charset="0"/>
              </a:rPr>
              <a:t>Onshorewind</a:t>
            </a:r>
            <a:r>
              <a:rPr lang="de-DE" sz="1800" dirty="0">
                <a:solidFill>
                  <a:srgbClr val="262626"/>
                </a:solidFill>
                <a:effectLst/>
                <a:latin typeface="Calibri" panose="020F0502020204030204" pitchFamily="34" charset="0"/>
                <a:ea typeface="Times New Roman" panose="02020603050405020304" pitchFamily="18" charset="0"/>
              </a:rPr>
              <a:t>, </a:t>
            </a:r>
            <a:r>
              <a:rPr lang="de-DE" sz="1800" dirty="0" err="1">
                <a:solidFill>
                  <a:srgbClr val="262626"/>
                </a:solidFill>
                <a:effectLst/>
                <a:latin typeface="Calibri" panose="020F0502020204030204" pitchFamily="34" charset="0"/>
                <a:ea typeface="Times New Roman" panose="02020603050405020304" pitchFamily="18" charset="0"/>
              </a:rPr>
              <a:t>Offshorewind</a:t>
            </a:r>
            <a:r>
              <a:rPr lang="de-DE" sz="1800" dirty="0">
                <a:solidFill>
                  <a:srgbClr val="262626"/>
                </a:solidFill>
                <a:effectLst/>
                <a:latin typeface="Calibri" panose="020F0502020204030204" pitchFamily="34" charset="0"/>
                <a:ea typeface="Times New Roman" panose="02020603050405020304" pitchFamily="18" charset="0"/>
              </a:rPr>
              <a:t>) zum Einsatz. Durch Methanisierung, z. B. über die Nutzung von CO</a:t>
            </a:r>
            <a:r>
              <a:rPr lang="de-DE" sz="1800" baseline="-25000" dirty="0">
                <a:solidFill>
                  <a:srgbClr val="262626"/>
                </a:solidFill>
                <a:effectLst/>
                <a:latin typeface="Calibri" panose="020F0502020204030204" pitchFamily="34" charset="0"/>
                <a:ea typeface="Times New Roman" panose="02020603050405020304" pitchFamily="18" charset="0"/>
              </a:rPr>
              <a:t>2</a:t>
            </a:r>
            <a:r>
              <a:rPr lang="de-DE" sz="1800" dirty="0">
                <a:solidFill>
                  <a:srgbClr val="262626"/>
                </a:solidFill>
                <a:effectLst/>
                <a:latin typeface="Calibri" panose="020F0502020204030204" pitchFamily="34" charset="0"/>
                <a:ea typeface="Times New Roman" panose="02020603050405020304" pitchFamily="18" charset="0"/>
              </a:rPr>
              <a:t> aus der Aufbereitung von Biomethan, kann synthetisches Erdgas </a:t>
            </a:r>
            <a:r>
              <a:rPr lang="de-DE" sz="1800" i="1" dirty="0">
                <a:solidFill>
                  <a:srgbClr val="262626"/>
                </a:solidFill>
                <a:effectLst/>
                <a:latin typeface="Calibri" panose="020F0502020204030204" pitchFamily="34" charset="0"/>
                <a:ea typeface="Times New Roman" panose="02020603050405020304" pitchFamily="18" charset="0"/>
              </a:rPr>
              <a:t>(SNG = </a:t>
            </a:r>
            <a:r>
              <a:rPr lang="de-DE" sz="1800" i="1" dirty="0" err="1">
                <a:solidFill>
                  <a:srgbClr val="262626"/>
                </a:solidFill>
                <a:effectLst/>
                <a:latin typeface="Calibri" panose="020F0502020204030204" pitchFamily="34" charset="0"/>
                <a:ea typeface="Times New Roman" panose="02020603050405020304" pitchFamily="18" charset="0"/>
              </a:rPr>
              <a:t>Synthetic</a:t>
            </a:r>
            <a:r>
              <a:rPr lang="de-DE" sz="1800" i="1" dirty="0">
                <a:solidFill>
                  <a:srgbClr val="262626"/>
                </a:solidFill>
                <a:effectLst/>
                <a:latin typeface="Calibri" panose="020F0502020204030204" pitchFamily="34" charset="0"/>
                <a:ea typeface="Times New Roman" panose="02020603050405020304" pitchFamily="18" charset="0"/>
              </a:rPr>
              <a:t> Natural Gas) </a:t>
            </a:r>
            <a:r>
              <a:rPr lang="de-DE" sz="1800" dirty="0">
                <a:solidFill>
                  <a:srgbClr val="262626"/>
                </a:solidFill>
                <a:effectLst/>
                <a:latin typeface="Calibri" panose="020F0502020204030204" pitchFamily="34" charset="0"/>
                <a:ea typeface="Times New Roman" panose="02020603050405020304" pitchFamily="18" charset="0"/>
              </a:rPr>
              <a:t>erzeugt werden. </a:t>
            </a:r>
            <a:endParaRPr lang="de-DE" sz="1800" dirty="0">
              <a:effectLst/>
              <a:latin typeface="Times New Roman" panose="02020603050405020304" pitchFamily="18" charset="0"/>
              <a:ea typeface="Times New Roman" panose="02020603050405020304" pitchFamily="18" charset="0"/>
            </a:endParaRPr>
          </a:p>
          <a:p>
            <a:endParaRPr lang="de-DE" sz="1800" b="1" dirty="0">
              <a:solidFill>
                <a:srgbClr val="262626"/>
              </a:solidFill>
              <a:effectLst/>
              <a:latin typeface="Calibri" panose="020F0502020204030204" pitchFamily="34" charset="0"/>
              <a:ea typeface="Times New Roman" panose="02020603050405020304" pitchFamily="18" charset="0"/>
            </a:endParaRPr>
          </a:p>
          <a:p>
            <a:r>
              <a:rPr lang="de-DE" sz="1800" b="1" dirty="0">
                <a:solidFill>
                  <a:srgbClr val="262626"/>
                </a:solidFill>
                <a:effectLst/>
                <a:latin typeface="Calibri" panose="020F0502020204030204" pitchFamily="34" charset="0"/>
                <a:ea typeface="Times New Roman" panose="02020603050405020304" pitchFamily="18" charset="0"/>
              </a:rPr>
              <a:t>Blauer Wasserstoff</a:t>
            </a:r>
          </a:p>
          <a:p>
            <a:r>
              <a:rPr lang="de-DE" sz="1800" dirty="0">
                <a:solidFill>
                  <a:srgbClr val="262626"/>
                </a:solidFill>
                <a:effectLst/>
                <a:latin typeface="Calibri" panose="020F0502020204030204" pitchFamily="34" charset="0"/>
                <a:ea typeface="Times New Roman" panose="02020603050405020304" pitchFamily="18" charset="0"/>
              </a:rPr>
              <a:t>Blauer Wasserstoff, der aus fossilem Erdgas per Reformierungsverfahren verbunden mit dem Einsatz der Carbon-Capture-and-Storage-Technologie gewonnen wird. </a:t>
            </a:r>
            <a:endParaRPr lang="de-DE" sz="1800" dirty="0">
              <a:effectLst/>
              <a:latin typeface="Times New Roman" panose="02020603050405020304" pitchFamily="18" charset="0"/>
              <a:ea typeface="Times New Roman" panose="02020603050405020304" pitchFamily="18" charset="0"/>
            </a:endParaRPr>
          </a:p>
          <a:p>
            <a:endParaRPr lang="de-DE" sz="1800" dirty="0">
              <a:solidFill>
                <a:srgbClr val="262626"/>
              </a:solidFill>
              <a:effectLst/>
              <a:latin typeface="Calibri" panose="020F0502020204030204" pitchFamily="34" charset="0"/>
              <a:ea typeface="Times New Roman" panose="02020603050405020304" pitchFamily="18" charset="0"/>
            </a:endParaRPr>
          </a:p>
          <a:p>
            <a:r>
              <a:rPr lang="de-DE" sz="1800" b="1" dirty="0">
                <a:solidFill>
                  <a:srgbClr val="262626"/>
                </a:solidFill>
                <a:effectLst/>
                <a:latin typeface="Calibri" panose="020F0502020204030204" pitchFamily="34" charset="0"/>
                <a:ea typeface="Times New Roman" panose="02020603050405020304" pitchFamily="18" charset="0"/>
              </a:rPr>
              <a:t>Türkiser Wasserstoff</a:t>
            </a:r>
          </a:p>
          <a:p>
            <a:r>
              <a:rPr lang="de-DE" sz="1800" dirty="0">
                <a:solidFill>
                  <a:srgbClr val="262626"/>
                </a:solidFill>
                <a:effectLst/>
                <a:latin typeface="Calibri" panose="020F0502020204030204" pitchFamily="34" charset="0"/>
                <a:ea typeface="Times New Roman" panose="02020603050405020304" pitchFamily="18" charset="0"/>
              </a:rPr>
              <a:t>Türkiser Wasserstoff, der ebenfalls aus fossilem Erdgas mittels Pyrolyse produziert wird. Bei seiner Erzeugung fällt fester Kohlenstoff als Nebenprodukt an, bei dessen Verwendung wiederum sichergestellt wird, dass keine Freisetzung dieses Kohlenstoffs in Form von Kohlendioxid erfolgt. </a:t>
            </a:r>
            <a:endParaRPr lang="de-DE"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5</a:t>
            </a:fld>
            <a:endParaRPr lang="de-DE"/>
          </a:p>
        </p:txBody>
      </p:sp>
    </p:spTree>
    <p:extLst>
      <p:ext uri="{BB962C8B-B14F-4D97-AF65-F5344CB8AC3E}">
        <p14:creationId xmlns:p14="http://schemas.microsoft.com/office/powerpoint/2010/main" val="223346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pPr marL="126900" indent="0" algn="l">
              <a:buFontTx/>
              <a:buNone/>
            </a:pPr>
            <a:r>
              <a:rPr lang="de-DE" sz="1200" b="1" kern="0" dirty="0">
                <a:ea typeface="Yu Gothic Light" panose="020B0300000000000000" pitchFamily="34" charset="-128"/>
                <a:cs typeface="Times New Roman" panose="02020603050405020304" pitchFamily="18" charset="0"/>
              </a:rPr>
              <a:t>1. Auf dem Weg zur Klimaneutralität – </a:t>
            </a:r>
            <a:br>
              <a:rPr lang="de-DE" sz="1200" b="1" kern="0" dirty="0">
                <a:ea typeface="Yu Gothic Light" panose="020B0300000000000000" pitchFamily="34" charset="-128"/>
                <a:cs typeface="Times New Roman" panose="02020603050405020304" pitchFamily="18" charset="0"/>
              </a:rPr>
            </a:br>
            <a:r>
              <a:rPr lang="de-DE" sz="1200" b="1" kern="0" dirty="0">
                <a:ea typeface="Yu Gothic Light" panose="020B0300000000000000" pitchFamily="34" charset="-128"/>
                <a:cs typeface="Times New Roman" panose="02020603050405020304" pitchFamily="18" charset="0"/>
              </a:rPr>
              <a:t>Ein resilientes System mit grüner Stromerzeugung und neuen Gasen entsteht</a:t>
            </a:r>
          </a:p>
          <a:p>
            <a:pPr marL="126900" indent="0" algn="l">
              <a:buFontTx/>
              <a:buNone/>
            </a:pPr>
            <a:endParaRPr lang="de-DE" sz="1200" b="1" kern="0" dirty="0">
              <a:ea typeface="Yu Gothic Light" panose="020B0300000000000000" pitchFamily="34" charset="-128"/>
              <a:cs typeface="Times New Roman" panose="02020603050405020304" pitchFamily="18" charset="0"/>
            </a:endParaRPr>
          </a:p>
          <a:p>
            <a:pPr marL="126900" indent="0" algn="l">
              <a:buFontTx/>
              <a:buNone/>
            </a:pPr>
            <a:r>
              <a:rPr lang="de-DE" sz="1200" b="1" dirty="0">
                <a:ea typeface="Times New Roman" panose="02020603050405020304" pitchFamily="18" charset="0"/>
              </a:rPr>
              <a:t>2. In einem klimaneutralen Energiesystem sind neue Gase in Teilen von Industrie, Verkehr sowie Strom- und Wärmeversorgung unverzichtbar</a:t>
            </a:r>
            <a:r>
              <a:rPr lang="de-DE" sz="1200" b="1" dirty="0"/>
              <a:t> </a:t>
            </a:r>
          </a:p>
          <a:p>
            <a:pPr marL="126900" indent="0" algn="l">
              <a:buFontTx/>
              <a:buNone/>
            </a:pPr>
            <a:endParaRPr lang="de-DE" sz="1200" b="1" dirty="0">
              <a:ea typeface="Times New Roman" panose="02020603050405020304" pitchFamily="18" charset="0"/>
            </a:endParaRPr>
          </a:p>
          <a:p>
            <a:pPr marL="126900" indent="0" algn="l">
              <a:buFontTx/>
              <a:buNone/>
            </a:pPr>
            <a:r>
              <a:rPr lang="de-DE" sz="1200" b="1" dirty="0">
                <a:ea typeface="Times New Roman" panose="02020603050405020304" pitchFamily="18" charset="0"/>
              </a:rPr>
              <a:t>3. Neue Gase machen die Transformation und das Energiesystem resilient</a:t>
            </a:r>
            <a:r>
              <a:rPr lang="de-DE" sz="1200" b="1" dirty="0"/>
              <a:t> </a:t>
            </a:r>
          </a:p>
          <a:p>
            <a:pPr marL="126900" indent="0" algn="l">
              <a:buFontTx/>
              <a:buNone/>
            </a:pPr>
            <a:endParaRPr lang="de-DE" sz="1200" b="1" dirty="0">
              <a:ea typeface="Times New Roman" panose="02020603050405020304" pitchFamily="18" charset="0"/>
            </a:endParaRPr>
          </a:p>
          <a:p>
            <a:pPr marL="126900" indent="0" algn="l">
              <a:buFontTx/>
              <a:buNone/>
            </a:pPr>
            <a:r>
              <a:rPr lang="de-DE" sz="1200" b="1" dirty="0">
                <a:ea typeface="Times New Roman" panose="02020603050405020304" pitchFamily="18" charset="0"/>
              </a:rPr>
              <a:t>4. Die zukünftige Infrastruktur für neue Gase entsteht bedarfsgerecht aus der heutigen</a:t>
            </a:r>
            <a:r>
              <a:rPr lang="de-DE" sz="1200" b="1" dirty="0"/>
              <a:t> </a:t>
            </a:r>
          </a:p>
          <a:p>
            <a:pPr marL="126900" indent="0" algn="l">
              <a:buFontTx/>
              <a:buNone/>
            </a:pPr>
            <a:endParaRPr lang="de-DE" sz="1200" b="1" dirty="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ea typeface="Times New Roman" panose="02020603050405020304" pitchFamily="18" charset="0"/>
              </a:rPr>
              <a:t>5. </a:t>
            </a:r>
            <a:r>
              <a:rPr lang="de-DE" sz="1200" b="1" kern="0" dirty="0">
                <a:effectLst/>
                <a:ea typeface="Yu Gothic Light" panose="020B0300000000000000" pitchFamily="34" charset="-128"/>
                <a:cs typeface="Times New Roman" panose="02020603050405020304" pitchFamily="18" charset="0"/>
              </a:rPr>
              <a:t>Neue Gase werden in ausreichenden Mengen und zu vertretbaren Kosten verfügbar sein</a:t>
            </a:r>
          </a:p>
          <a:p>
            <a:pPr marL="126900" indent="0" algn="l">
              <a:buFontTx/>
              <a:buNone/>
            </a:pPr>
            <a:endParaRPr lang="de-DE" sz="1200" b="1" dirty="0">
              <a:ea typeface="Times New Roman" panose="02020603050405020304" pitchFamily="18" charset="0"/>
            </a:endParaRPr>
          </a:p>
          <a:p>
            <a:pPr marL="126900" indent="0" algn="l">
              <a:buFontTx/>
              <a:buNone/>
            </a:pPr>
            <a:r>
              <a:rPr lang="de-DE" sz="1200" b="1" dirty="0">
                <a:ea typeface="Times New Roman" panose="02020603050405020304" pitchFamily="18" charset="0"/>
              </a:rPr>
              <a:t>6. Die Transformation hin zu neuen Gasen braucht die richtigen politischen Leitplanken</a:t>
            </a:r>
            <a:r>
              <a:rPr lang="de-DE" sz="1200" b="1" dirty="0"/>
              <a:t> </a:t>
            </a:r>
          </a:p>
          <a:p>
            <a:pPr marL="126900" indent="0" algn="l">
              <a:buFontTx/>
              <a:buNone/>
            </a:pPr>
            <a:endParaRPr lang="de-DE" sz="1200" b="1" dirty="0">
              <a:ea typeface="Times New Roman" panose="02020603050405020304" pitchFamily="18" charset="0"/>
            </a:endParaRPr>
          </a:p>
          <a:p>
            <a:pPr marL="126900" indent="0" algn="l">
              <a:buFontTx/>
              <a:buNone/>
            </a:pPr>
            <a:endParaRPr lang="de-DE" sz="1200" b="1" kern="0" dirty="0">
              <a:ea typeface="Yu Gothic Light" panose="020B0300000000000000" pitchFamily="34" charset="-128"/>
              <a:cs typeface="Times New Roman" panose="02020603050405020304" pitchFamily="18" charset="0"/>
            </a:endParaRPr>
          </a:p>
          <a:p>
            <a:pPr marL="126900" indent="0" algn="l">
              <a:buFontTx/>
              <a:buNone/>
            </a:pPr>
            <a:endParaRPr lang="de-DE" sz="1200" b="1" kern="0" dirty="0">
              <a:ea typeface="Yu Gothic Light" panose="020B0300000000000000" pitchFamily="34" charset="-128"/>
              <a:cs typeface="Times New Roman" panose="02020603050405020304" pitchFamily="18" charset="0"/>
            </a:endParaRPr>
          </a:p>
          <a:p>
            <a:pPr algn="l">
              <a:lnSpc>
                <a:spcPts val="1300"/>
              </a:lnSpc>
              <a:spcAft>
                <a:spcPts val="400"/>
              </a:spcAft>
            </a:pPr>
            <a:r>
              <a:rPr lang="de-DE" sz="1600" b="1" dirty="0"/>
              <a:t>Biomethan</a:t>
            </a:r>
            <a:r>
              <a:rPr lang="de-DE" sz="1600" dirty="0"/>
              <a:t> </a:t>
            </a:r>
          </a:p>
          <a:p>
            <a:pPr algn="l">
              <a:lnSpc>
                <a:spcPts val="1300"/>
              </a:lnSpc>
              <a:spcAft>
                <a:spcPts val="400"/>
              </a:spcAft>
            </a:pPr>
            <a:r>
              <a:rPr lang="de-DE" sz="1200" dirty="0"/>
              <a:t>das aus heimisch produziertem und aufbereitetem Biogas stammt, welches </a:t>
            </a:r>
            <a:br>
              <a:rPr lang="de-DE" sz="1200" dirty="0"/>
            </a:br>
            <a:r>
              <a:rPr lang="de-DE" sz="1200" dirty="0"/>
              <a:t>in das lokale Gasnetz eingespeist wird. Hinzu kommt die Nutzung desjenigen Gases, das aus der Vergasung von Biomasse gewonnen wird sowie von aus dem Ausland stammendem Biomethan, das über das europäische Gasnetz nach Deutschland importiert wird. Im Text </a:t>
            </a:r>
            <a:br>
              <a:rPr lang="de-DE" sz="1200" dirty="0"/>
            </a:br>
            <a:r>
              <a:rPr lang="de-DE" sz="1200" dirty="0"/>
              <a:t>wird Biogas als Sammelbegriff sowohl </a:t>
            </a:r>
            <a:br>
              <a:rPr lang="de-DE" sz="1200" dirty="0"/>
            </a:br>
            <a:r>
              <a:rPr lang="de-DE" sz="1200" dirty="0"/>
              <a:t>für nicht aufbereitetes Biogas als </a:t>
            </a:r>
            <a:br>
              <a:rPr lang="de-DE" sz="1200" dirty="0"/>
            </a:br>
            <a:r>
              <a:rPr lang="de-DE" sz="1200" dirty="0"/>
              <a:t>auch für Biomethan </a:t>
            </a:r>
            <a:br>
              <a:rPr lang="de-DE" sz="1200" dirty="0"/>
            </a:br>
            <a:r>
              <a:rPr lang="de-DE" sz="1200" dirty="0"/>
              <a:t>verwendet.</a:t>
            </a:r>
          </a:p>
          <a:p>
            <a:pPr algn="l">
              <a:lnSpc>
                <a:spcPts val="1300"/>
              </a:lnSpc>
              <a:spcAft>
                <a:spcPts val="400"/>
              </a:spcAft>
            </a:pPr>
            <a:endParaRPr lang="de-DE" sz="1200" dirty="0"/>
          </a:p>
          <a:p>
            <a:pPr algn="l">
              <a:lnSpc>
                <a:spcPts val="1300"/>
              </a:lnSpc>
              <a:spcAft>
                <a:spcPts val="400"/>
              </a:spcAft>
            </a:pPr>
            <a:r>
              <a:rPr lang="nb-NO" sz="1600" b="1" dirty="0" err="1"/>
              <a:t>Blauer</a:t>
            </a:r>
            <a:r>
              <a:rPr lang="nb-NO" sz="1600" b="1" dirty="0"/>
              <a:t> </a:t>
            </a:r>
            <a:r>
              <a:rPr lang="nb-NO" sz="1600" b="1" dirty="0" err="1"/>
              <a:t>Wasserstoff</a:t>
            </a:r>
            <a:r>
              <a:rPr lang="de-DE" sz="1600" b="1" dirty="0"/>
              <a:t> </a:t>
            </a:r>
          </a:p>
          <a:p>
            <a:pPr algn="l">
              <a:lnSpc>
                <a:spcPts val="1300"/>
              </a:lnSpc>
              <a:spcAft>
                <a:spcPts val="400"/>
              </a:spcAft>
            </a:pPr>
            <a:r>
              <a:rPr lang="de-DE" sz="1200" dirty="0"/>
              <a:t>der aus fossilem Erdgas per Reformierungsverfahren verbunden mit dem Einsatz der Carbon-Capture-and-Storage-Technologie gewonnen wird.</a:t>
            </a:r>
          </a:p>
          <a:p>
            <a:pPr algn="l">
              <a:lnSpc>
                <a:spcPts val="1300"/>
              </a:lnSpc>
              <a:spcAft>
                <a:spcPts val="400"/>
              </a:spcAft>
            </a:pPr>
            <a:endParaRPr lang="de-DE" sz="1200" dirty="0"/>
          </a:p>
          <a:p>
            <a:pPr algn="l">
              <a:lnSpc>
                <a:spcPts val="1300"/>
              </a:lnSpc>
              <a:spcAft>
                <a:spcPts val="400"/>
              </a:spcAft>
            </a:pPr>
            <a:r>
              <a:rPr lang="nb-NO" sz="1600" b="1" dirty="0" err="1"/>
              <a:t>Türkiser</a:t>
            </a:r>
            <a:r>
              <a:rPr lang="nb-NO" sz="1600" b="1" dirty="0"/>
              <a:t> </a:t>
            </a:r>
            <a:r>
              <a:rPr lang="nb-NO" sz="1600" b="1" dirty="0" err="1"/>
              <a:t>Wasserstof</a:t>
            </a:r>
            <a:r>
              <a:rPr lang="de-DE" sz="1600" b="1" dirty="0"/>
              <a:t>f, </a:t>
            </a:r>
          </a:p>
          <a:p>
            <a:pPr algn="l">
              <a:lnSpc>
                <a:spcPts val="1300"/>
              </a:lnSpc>
              <a:spcAft>
                <a:spcPts val="400"/>
              </a:spcAft>
            </a:pPr>
            <a:r>
              <a:rPr lang="de-DE" sz="1200" dirty="0"/>
              <a:t>der ebenfalls aus fossilem Erdgas mittels Pyrolyse produziert wird. Bei seiner Erzeugung fällt fester Kohlenstoff als Nebenprodukt an, bei dessen Verwendung wiederum sichergestellt wird, dass keine Freisetzung dieses Kohlenstoffs </a:t>
            </a:r>
            <a:br>
              <a:rPr lang="de-DE" sz="1200" dirty="0"/>
            </a:br>
            <a:r>
              <a:rPr lang="de-DE" sz="1200" dirty="0"/>
              <a:t>in Form von Kohlendioxid </a:t>
            </a:r>
            <a:br>
              <a:rPr lang="de-DE" sz="1200" dirty="0"/>
            </a:br>
            <a:r>
              <a:rPr lang="de-DE" sz="1200" dirty="0"/>
              <a:t>erfolgt.</a:t>
            </a:r>
          </a:p>
          <a:p>
            <a:pPr algn="l">
              <a:lnSpc>
                <a:spcPts val="1300"/>
              </a:lnSpc>
              <a:spcAft>
                <a:spcPts val="400"/>
              </a:spcAft>
            </a:pPr>
            <a:endParaRPr lang="de-DE" sz="1200" dirty="0"/>
          </a:p>
          <a:p>
            <a:pPr algn="l">
              <a:lnSpc>
                <a:spcPts val="1300"/>
              </a:lnSpc>
              <a:spcAft>
                <a:spcPts val="400"/>
              </a:spcAft>
            </a:pPr>
            <a:r>
              <a:rPr lang="nb-NO" sz="1600" b="1" dirty="0" err="1"/>
              <a:t>Grüner</a:t>
            </a:r>
            <a:r>
              <a:rPr lang="nb-NO" sz="1600" b="1" dirty="0"/>
              <a:t> </a:t>
            </a:r>
            <a:r>
              <a:rPr lang="nb-NO" sz="1600" b="1" dirty="0" err="1"/>
              <a:t>Wasserstoff</a:t>
            </a:r>
            <a:r>
              <a:rPr lang="nb-NO" sz="1600" dirty="0"/>
              <a:t> </a:t>
            </a:r>
          </a:p>
          <a:p>
            <a:pPr algn="l">
              <a:lnSpc>
                <a:spcPts val="1300"/>
              </a:lnSpc>
              <a:spcAft>
                <a:spcPts val="400"/>
              </a:spcAft>
            </a:pPr>
            <a:r>
              <a:rPr lang="de-DE" sz="1200" dirty="0"/>
              <a:t>der aus erneuerbarem Strom mittels Wasserelektrolyse gewonnen wird. </a:t>
            </a:r>
            <a:br>
              <a:rPr lang="de-DE" sz="1200" dirty="0"/>
            </a:br>
            <a:r>
              <a:rPr lang="de-DE" sz="1200" dirty="0"/>
              <a:t>Für die Produktion kommen zu-</a:t>
            </a:r>
            <a:br>
              <a:rPr lang="de-DE" sz="1200" dirty="0"/>
            </a:br>
            <a:r>
              <a:rPr lang="de-DE" sz="1200" dirty="0" err="1"/>
              <a:t>sätzliche</a:t>
            </a:r>
            <a:r>
              <a:rPr lang="de-DE" sz="1200" dirty="0"/>
              <a:t> erneuerbare Energieanlagen (Solar, </a:t>
            </a:r>
            <a:r>
              <a:rPr lang="de-DE" sz="1200" dirty="0" err="1"/>
              <a:t>Onshorewind</a:t>
            </a:r>
            <a:r>
              <a:rPr lang="de-DE" sz="1200" dirty="0"/>
              <a:t>, </a:t>
            </a:r>
            <a:r>
              <a:rPr lang="de-DE" sz="1200" dirty="0" err="1"/>
              <a:t>Offshorewind</a:t>
            </a:r>
            <a:r>
              <a:rPr lang="de-DE" sz="1200" dirty="0"/>
              <a:t>) zum Einsatz. Durch Methanisierung, z. B. über die Nutzung von CO2 aus der Auf-bereitung von Biomethan, </a:t>
            </a:r>
            <a:br>
              <a:rPr lang="de-DE" sz="1200" dirty="0"/>
            </a:br>
            <a:r>
              <a:rPr lang="de-DE" sz="1200" dirty="0"/>
              <a:t>kann synthetisches Erdgas </a:t>
            </a:r>
            <a:br>
              <a:rPr lang="de-DE" sz="1200" dirty="0"/>
            </a:br>
            <a:r>
              <a:rPr lang="de-DE" sz="1200" dirty="0"/>
              <a:t>(SNG = </a:t>
            </a:r>
            <a:r>
              <a:rPr lang="de-DE" sz="1200" dirty="0" err="1"/>
              <a:t>Synthetic</a:t>
            </a:r>
            <a:r>
              <a:rPr lang="de-DE" sz="1200" dirty="0"/>
              <a:t> Natural Gas) </a:t>
            </a:r>
            <a:br>
              <a:rPr lang="de-DE" sz="1200" dirty="0"/>
            </a:br>
            <a:r>
              <a:rPr lang="de-DE" sz="1200" dirty="0"/>
              <a:t>erzeugt werden.</a:t>
            </a:r>
          </a:p>
          <a:p>
            <a:pPr algn="l">
              <a:lnSpc>
                <a:spcPts val="1300"/>
              </a:lnSpc>
              <a:spcAft>
                <a:spcPts val="400"/>
              </a:spcAft>
            </a:pPr>
            <a:endParaRPr lang="de-DE" sz="1200" dirty="0"/>
          </a:p>
          <a:p>
            <a:pPr algn="l">
              <a:lnSpc>
                <a:spcPts val="1300"/>
              </a:lnSpc>
              <a:spcAft>
                <a:spcPts val="400"/>
              </a:spcAft>
            </a:pPr>
            <a:endParaRPr lang="de-DE" sz="1200" dirty="0"/>
          </a:p>
          <a:p>
            <a:pPr marL="126900" indent="0" algn="l">
              <a:buFontTx/>
              <a:buNone/>
            </a:pPr>
            <a:endParaRPr lang="de-DE" sz="1200" b="1" kern="0" dirty="0">
              <a:ea typeface="Yu Gothic Light" panose="020B0300000000000000" pitchFamily="34" charset="-128"/>
              <a:cs typeface="Times New Roman" panose="02020603050405020304" pitchFamily="18" charset="0"/>
            </a:endParaRPr>
          </a:p>
          <a:p>
            <a:pPr marL="355500" indent="-228600" algn="l">
              <a:buFont typeface="+mj-lt"/>
              <a:buAutoNum type="arabicParenR"/>
            </a:pPr>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6</a:t>
            </a:fld>
            <a:endParaRPr lang="de-DE"/>
          </a:p>
        </p:txBody>
      </p:sp>
    </p:spTree>
    <p:extLst>
      <p:ext uri="{BB962C8B-B14F-4D97-AF65-F5344CB8AC3E}">
        <p14:creationId xmlns:p14="http://schemas.microsoft.com/office/powerpoint/2010/main" val="237999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7</a:t>
            </a:fld>
            <a:endParaRPr lang="de-DE"/>
          </a:p>
        </p:txBody>
      </p:sp>
    </p:spTree>
    <p:extLst>
      <p:ext uri="{BB962C8B-B14F-4D97-AF65-F5344CB8AC3E}">
        <p14:creationId xmlns:p14="http://schemas.microsoft.com/office/powerpoint/2010/main" val="365879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a:lnSpc>
                <a:spcPct val="107000"/>
              </a:lnSpc>
              <a:spcBef>
                <a:spcPts val="3600"/>
              </a:spcBef>
              <a:spcAft>
                <a:spcPts val="2400"/>
              </a:spcAft>
            </a:pPr>
            <a:r>
              <a:rPr lang="de-DE" sz="1800" b="1"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Auf dem Weg zur Klimaneutralität – Ein resilientes System mit grüner Stromerzeugung und neuen Gasen entsteht</a:t>
            </a:r>
            <a:endParaRPr lang="de-D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Neue Gase sind für ein klimaneutrales Energiesystem unverzichtbar. Dies ist wissenschaftlicher Konsens, auch wenn die </a:t>
            </a: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konkreten Einsatzfelder und benötigten Mengen heute noch nicht in allen Details benannt werden können. Wir als Gaswirtschaft haben begonnen, unser Kerngeschäft tiefgreifend zu transformieren.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Dabei ist eine resiliente Gestaltung der Energiewende wegen bestehender Unsicherheiten hinsichtlich wirtschaftlicher, (geo-)politischer und gesellschaftlicher Entwicklungen, aber auch wegen technologischer Fortschritte von hoher Notwendigkeit. Diese Resilienz ruht auf mehreren Säulen. So stellt das Vorhalten alternativer Energiequellen sowie ausreichend bemessener Infrastrukturen das </a:t>
            </a:r>
            <a:r>
              <a:rPr lang="de-DE" sz="1800" dirty="0">
                <a:effectLst/>
                <a:latin typeface="Calibri" panose="020F0502020204030204" pitchFamily="34" charset="0"/>
                <a:ea typeface="Calibri" panose="020F0502020204030204" pitchFamily="34" charset="0"/>
                <a:cs typeface="Calibri" panose="020F0502020204030204" pitchFamily="34" charset="0"/>
              </a:rPr>
              <a:t>rasche Reagieren und die Energieversorgung </a:t>
            </a: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sicher</a:t>
            </a:r>
            <a:r>
              <a:rPr lang="de-D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Gleichzeitig trägt die Speicherfähigkeit neuer Gase im engen Zusammenwirken mit der erneuerbaren Stromerzeugung wesentlich zum Aufbau eines resilienten Energiesystems bei. Und nicht zuletzt stärkt auch die inländische Produktion neuer Gase die Resilienz des Gesamtsystems.</a:t>
            </a:r>
            <a:r>
              <a:rPr lang="de-DE"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BBF45E3B-0EAA-4CE1-91AC-D7D00C435DC3}" type="slidenum">
              <a:rPr lang="de-DE" smtClean="0"/>
              <a:pPr/>
              <a:t>8</a:t>
            </a:fld>
            <a:endParaRPr lang="de-DE"/>
          </a:p>
        </p:txBody>
      </p:sp>
    </p:spTree>
    <p:extLst>
      <p:ext uri="{BB962C8B-B14F-4D97-AF65-F5344CB8AC3E}">
        <p14:creationId xmlns:p14="http://schemas.microsoft.com/office/powerpoint/2010/main" val="370179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lnSpc>
                <a:spcPct val="107000"/>
              </a:lnSpc>
              <a:spcBef>
                <a:spcPts val="3600"/>
              </a:spcBef>
              <a:spcAft>
                <a:spcPts val="2400"/>
              </a:spcAft>
            </a:pPr>
            <a:r>
              <a:rPr lang="de-DE" sz="1800" b="1"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In einem klimaneutralen Energiesystem sind neue Gase in Teilen von Industrie, Verkehr sowie Strom- und Wärmeversorgung unverzichtbar</a:t>
            </a:r>
            <a:endParaRPr lang="de-D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Einsatz neuer Gase in bestimmten Bereichen von Industrie, Verkehr sowie Strom- und Wärmeversorgung ist unverzichtbar. Neue Gase sind somit der Schlüssel, damit die vollständige Transformation zur Klimaneutralität gelingen kann. </a:t>
            </a:r>
            <a:r>
              <a:rPr lang="de-DE" sz="180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Zu den unbestrittenen Anwendungsfällen zählen die stoffliche Nutzung in der Industrie und </a:t>
            </a:r>
            <a:r>
              <a:rPr lang="de-DE" sz="1800" dirty="0">
                <a:solidFill>
                  <a:srgbClr val="333333"/>
                </a:solidFill>
                <a:effectLst/>
                <a:latin typeface="Calibri" panose="020F0502020204030204" pitchFamily="34" charset="0"/>
                <a:ea typeface="Segoe UI" panose="020B0502040204020203" pitchFamily="34" charset="0"/>
                <a:cs typeface="Calibri" panose="020F0502020204030204" pitchFamily="34" charset="0"/>
              </a:rPr>
              <a:t>der Einsatz </a:t>
            </a:r>
            <a:r>
              <a:rPr lang="de-DE" sz="180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im nicht </a:t>
            </a:r>
            <a:r>
              <a:rPr lang="de-DE" sz="1800" dirty="0" err="1">
                <a:solidFill>
                  <a:srgbClr val="000000"/>
                </a:solidFill>
                <a:effectLst/>
                <a:latin typeface="Calibri" panose="020F0502020204030204" pitchFamily="34" charset="0"/>
                <a:ea typeface="Segoe UI" panose="020B0502040204020203" pitchFamily="34" charset="0"/>
                <a:cs typeface="Calibri" panose="020F0502020204030204" pitchFamily="34" charset="0"/>
              </a:rPr>
              <a:t>elektrifizierbaren</a:t>
            </a:r>
            <a:r>
              <a:rPr lang="de-DE" sz="180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 Energieverbrauch sowie die Absicherung der Strom- und Wärmeversorgung.</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Daher werden für Zeiten geringer erneuerbarer Stromerzeugung und zur Absicherung von Lastspitzen Kraftwerke und Speicher benötigt, die mit neuen Gasen betrieben werden.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 der Wärmeversorgung zeichnet sich bereits heute eine fortschreitende Verdichtung von Wärmenetzen ab, in denen oftmals mit neuen Gasen betriebene Kraft-Wärme-Kopplungsanlagen für die Dekarbonisierung der Nah- und Fernwärme zum Einsatz kommen.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latin typeface="Ubuntu Light" panose="020B0304030602030204" pitchFamily="34" charset="0"/>
              </a:rPr>
              <a:t>Ohne klimaneutral erzeugte gasförmige Energieträger wie Wasserstoff und Biogas ist Klimaneutralität nicht erreichbar.</a:t>
            </a:r>
            <a:r>
              <a:rPr lang="de-DE" i="1" dirty="0">
                <a:effectLst/>
                <a:latin typeface="Ubuntu" panose="020B0604030602030204" pitchFamily="34" charset="0"/>
              </a:rPr>
              <a:t> </a:t>
            </a:r>
            <a:r>
              <a:rPr lang="de-DE" dirty="0">
                <a:effectLst/>
                <a:latin typeface="Ubuntu Light" panose="020B0304030602030204" pitchFamily="34" charset="0"/>
              </a:rPr>
              <a:t>Vier Gründe belegen die Unverzichtbarkeit gasförmiger Energieträger: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a:lnSpc>
                <a:spcPts val="1600"/>
              </a:lnSpc>
            </a:pPr>
            <a:r>
              <a:rPr lang="de-DE" sz="1200" b="1" dirty="0"/>
              <a:t>Stoffliche Nutzung: </a:t>
            </a:r>
            <a:r>
              <a:rPr lang="de-DE" sz="1200" dirty="0"/>
              <a:t>Die Industrie und der Mittelstand benötigen Gase als Einsatzstoff in ihren Herstellungsprozessen. So wird Erdgas in der Stahlindustrie als Reaktionsmittel in der Stahl-produktion verwendet, in der chemischen Industrie beispielsweise für die Methanol-, Wasserstoff- und Ammoniakherstellung benötigt. Hier ist die Substitution fossiler Gase durch erneuerbaren und </a:t>
            </a:r>
            <a:r>
              <a:rPr lang="de-DE" sz="1200" dirty="0" err="1"/>
              <a:t>dekarbonisierten</a:t>
            </a:r>
            <a:r>
              <a:rPr lang="de-DE" sz="1200" dirty="0"/>
              <a:t> Wasserstoff und Biomethan die einzige Möglichkeit, eine klimaneutrale Produktion zu realisieren.</a:t>
            </a:r>
          </a:p>
          <a:p>
            <a:pPr>
              <a:lnSpc>
                <a:spcPts val="1600"/>
              </a:lnSpc>
            </a:pPr>
            <a:endParaRPr lang="de-DE" sz="1200" dirty="0"/>
          </a:p>
          <a:p>
            <a:pPr marL="0" marR="0" lvl="0" indent="0" algn="l" defTabSz="914400" rtl="0" eaLnBrk="1" fontAlgn="auto" latinLnBrk="0" hangingPunct="1">
              <a:lnSpc>
                <a:spcPts val="1600"/>
              </a:lnSpc>
              <a:spcBef>
                <a:spcPts val="0"/>
              </a:spcBef>
              <a:spcAft>
                <a:spcPts val="0"/>
              </a:spcAft>
              <a:buClrTx/>
              <a:buSzTx/>
              <a:buFontTx/>
              <a:buNone/>
              <a:tabLst/>
              <a:defRPr/>
            </a:pPr>
            <a:r>
              <a:rPr lang="de-DE" b="1" dirty="0">
                <a:effectLst/>
                <a:latin typeface="Ubuntu" panose="020B0604030602030204" pitchFamily="34" charset="0"/>
              </a:rPr>
              <a:t>Nicht </a:t>
            </a:r>
            <a:r>
              <a:rPr lang="de-DE" b="1" dirty="0" err="1">
                <a:effectLst/>
                <a:latin typeface="Ubuntu" panose="020B0604030602030204" pitchFamily="34" charset="0"/>
              </a:rPr>
              <a:t>elektrifizierbarer</a:t>
            </a:r>
            <a:r>
              <a:rPr lang="de-DE" b="1" dirty="0">
                <a:effectLst/>
                <a:latin typeface="Ubuntu" panose="020B0604030602030204" pitchFamily="34" charset="0"/>
              </a:rPr>
              <a:t> Energieverbrauch</a:t>
            </a:r>
            <a:r>
              <a:rPr lang="de-DE" b="1" dirty="0">
                <a:effectLst/>
                <a:latin typeface="Ubuntu Light" panose="020B0304030602030204" pitchFamily="34" charset="0"/>
              </a:rPr>
              <a:t>: </a:t>
            </a:r>
            <a:r>
              <a:rPr lang="de-DE" dirty="0">
                <a:effectLst/>
                <a:latin typeface="Ubuntu Light" panose="020B0304030602030204" pitchFamily="34" charset="0"/>
              </a:rPr>
              <a:t>Bei einigen Anwendungen ist aktuell keine Elektrifizierungsoption absehbar. So werden etwa die Luft- und die Schifffahrt auf klimaneutrale Gase zurückgreifen müssen, um ihren Beitrag zum Klimaschutz leisten zu können. Ebenfalls bestehen im industriellen Bereich nicht bzw. nicht vollständig </a:t>
            </a:r>
            <a:r>
              <a:rPr lang="de-DE" dirty="0" err="1">
                <a:effectLst/>
                <a:latin typeface="Ubuntu Light" panose="020B0304030602030204" pitchFamily="34" charset="0"/>
              </a:rPr>
              <a:t>elektrifizierbare</a:t>
            </a:r>
            <a:r>
              <a:rPr lang="de-DE" dirty="0">
                <a:effectLst/>
                <a:latin typeface="Ubuntu Light" panose="020B0304030602030204" pitchFamily="34" charset="0"/>
              </a:rPr>
              <a:t> Hochtemperaturprozesse, die auf den Einsatz klimaneutraler Gase angewiesen sein werden. </a:t>
            </a:r>
          </a:p>
          <a:p>
            <a:pPr>
              <a:lnSpc>
                <a:spcPts val="1600"/>
              </a:lnSpc>
            </a:pPr>
            <a:endParaRPr lang="de-DE" sz="1200" dirty="0"/>
          </a:p>
          <a:p>
            <a:pPr marL="0" marR="0" lvl="0" indent="0" algn="l" defTabSz="914400" rtl="0" eaLnBrk="1" fontAlgn="auto" latinLnBrk="0" hangingPunct="1">
              <a:lnSpc>
                <a:spcPts val="1600"/>
              </a:lnSpc>
              <a:spcBef>
                <a:spcPts val="0"/>
              </a:spcBef>
              <a:spcAft>
                <a:spcPts val="0"/>
              </a:spcAft>
              <a:buClrTx/>
              <a:buSzTx/>
              <a:buFontTx/>
              <a:buNone/>
              <a:tabLst/>
              <a:defRPr/>
            </a:pPr>
            <a:r>
              <a:rPr lang="de-DE" b="1" dirty="0">
                <a:effectLst/>
                <a:latin typeface="Ubuntu" panose="020B0604030602030204" pitchFamily="34" charset="0"/>
              </a:rPr>
              <a:t>Absicherung der Stromversorgung</a:t>
            </a:r>
            <a:r>
              <a:rPr lang="de-DE" b="1" dirty="0">
                <a:effectLst/>
                <a:latin typeface="Ubuntu Light" panose="020B0304030602030204" pitchFamily="34" charset="0"/>
              </a:rPr>
              <a:t>: </a:t>
            </a:r>
            <a:r>
              <a:rPr lang="de-DE" dirty="0">
                <a:effectLst/>
                <a:latin typeface="Ubuntu Light" panose="020B0304030602030204" pitchFamily="34" charset="0"/>
              </a:rPr>
              <a:t>In Zeiten geringer erneuerbarer Stromerzeugung und in der Winterperiode („Dunkelflaute“) oder bei unzureichenden inländischen Transportkapazitäten können Stromimporte, ausspeisende Stromspeicher und die Absenkung der Stromnachfrage dabei helfen, Angebot und Nachfrage auszugleichen. Eine ausreichende Absicherung der heimischen Stromversorgung gewährleistet dies aber nicht. Daher wird die Speicherung und flexible Verstromung klimaneutraler Gase erforderlich sein, um das Stromsystem abzusichern.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dirty="0">
              <a:effectLst/>
              <a:latin typeface="Ubuntu Light" panose="020B030403060203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de-DE" b="1" dirty="0">
                <a:effectLst/>
                <a:latin typeface="Ubuntu" panose="020B0604030602030204" pitchFamily="34" charset="0"/>
              </a:rPr>
              <a:t>Absicherung der Wärmeversorgung: </a:t>
            </a:r>
            <a:r>
              <a:rPr lang="de-DE" dirty="0">
                <a:effectLst/>
                <a:latin typeface="Ubuntu Light" panose="020B0304030602030204" pitchFamily="34" charset="0"/>
              </a:rPr>
              <a:t>Insbesondere in hochverdichteten städtischen Räumen kann (je nach sonstigen Voraussetzungen, wie z. B. Geothermie- und </a:t>
            </a:r>
            <a:r>
              <a:rPr lang="de-DE" dirty="0" err="1">
                <a:effectLst/>
                <a:latin typeface="Ubuntu Light" panose="020B0304030602030204" pitchFamily="34" charset="0"/>
              </a:rPr>
              <a:t>Abwärmepotenzialen</a:t>
            </a:r>
            <a:r>
              <a:rPr lang="de-DE" dirty="0">
                <a:effectLst/>
                <a:latin typeface="Ubuntu Light" panose="020B0304030602030204" pitchFamily="34" charset="0"/>
              </a:rPr>
              <a:t>) die Wärmebereitstellung aus mit Wasserstoff betriebenen Kraft-Wärme-</a:t>
            </a:r>
            <a:r>
              <a:rPr lang="de-DE" dirty="0" err="1">
                <a:effectLst/>
                <a:latin typeface="Ubuntu Light" panose="020B0304030602030204" pitchFamily="34" charset="0"/>
              </a:rPr>
              <a:t>Kopplungs</a:t>
            </a:r>
            <a:r>
              <a:rPr lang="de-DE" dirty="0">
                <a:effectLst/>
                <a:latin typeface="Ubuntu Light" panose="020B0304030602030204" pitchFamily="34" charset="0"/>
              </a:rPr>
              <a:t>(KWK)-Anlagen unvermeidlich sein, um die Nah- und Fernwärmeversorgung zu gewährleisten.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dirty="0">
              <a:effectLst/>
              <a:latin typeface="Ubuntu Light" panose="020B0304030602030204" pitchFamily="34" charset="0"/>
            </a:endParaRPr>
          </a:p>
          <a:p>
            <a:pPr>
              <a:lnSpc>
                <a:spcPts val="1600"/>
              </a:lnSpc>
            </a:pPr>
            <a:endParaRPr lang="de-DE" sz="1200" dirty="0"/>
          </a:p>
          <a:p>
            <a:endParaRPr lang="de-DE" dirty="0"/>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10</a:t>
            </a:fld>
            <a:endParaRPr lang="de-DE"/>
          </a:p>
        </p:txBody>
      </p:sp>
    </p:spTree>
    <p:extLst>
      <p:ext uri="{BB962C8B-B14F-4D97-AF65-F5344CB8AC3E}">
        <p14:creationId xmlns:p14="http://schemas.microsoft.com/office/powerpoint/2010/main" val="338399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3600"/>
              </a:spcBef>
              <a:spcAft>
                <a:spcPts val="2400"/>
              </a:spcAft>
            </a:pPr>
            <a:r>
              <a:rPr lang="de-DE" sz="1200" b="1"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3 Neue Gase machen die Transformation und das Energiesystem resilient</a:t>
            </a:r>
            <a:endParaRPr lang="de-DE" sz="12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de-DE" sz="1200" dirty="0">
                <a:effectLst/>
                <a:latin typeface="Calibri" panose="020F0502020204030204" pitchFamily="34" charset="0"/>
                <a:ea typeface="Calibri" panose="020F0502020204030204" pitchFamily="34" charset="0"/>
                <a:cs typeface="Calibri" panose="020F0502020204030204" pitchFamily="34" charset="0"/>
              </a:rPr>
              <a:t>Der Weg zur Klimaneutralität ist nicht vollständig planbar – und gerade deshalb ist Resilienz, wie bereits beschrieben, unabdingbar. Die beste Antwort auf diese Unsicherheiten ist, mehrere Optionen</a:t>
            </a:r>
            <a:r>
              <a:rPr lang="de-DE" sz="1200" b="1" dirty="0">
                <a:solidFill>
                  <a:srgbClr val="27AFA0"/>
                </a:solidFill>
                <a:effectLst/>
                <a:latin typeface="Calibri" panose="020F0502020204030204" pitchFamily="34" charset="0"/>
                <a:ea typeface="Calibri" panose="020F0502020204030204" pitchFamily="34" charset="0"/>
                <a:cs typeface="Calibri" panose="020F0502020204030204" pitchFamily="34" charset="0"/>
              </a:rPr>
              <a:t> </a:t>
            </a:r>
            <a:r>
              <a:rPr lang="de-DE" sz="1200" dirty="0">
                <a:effectLst/>
                <a:latin typeface="Calibri" panose="020F0502020204030204" pitchFamily="34" charset="0"/>
                <a:ea typeface="Calibri" panose="020F0502020204030204" pitchFamily="34" charset="0"/>
                <a:cs typeface="Calibri" panose="020F0502020204030204" pitchFamily="34" charset="0"/>
              </a:rPr>
              <a:t>zu schaffen. </a:t>
            </a:r>
            <a:r>
              <a:rPr lang="de-DE" sz="1200" dirty="0">
                <a:solidFill>
                  <a:srgbClr val="262625"/>
                </a:solidFill>
                <a:effectLst/>
                <a:latin typeface="Calibri" panose="020F0502020204030204" pitchFamily="34" charset="0"/>
                <a:ea typeface="Calibri" panose="020F0502020204030204" pitchFamily="34" charset="0"/>
                <a:cs typeface="Calibri" panose="020F0502020204030204" pitchFamily="34" charset="0"/>
              </a:rPr>
              <a:t>Handlungsalternativen senken zudem das Risiko hoher Energiekosten, eingeschränkter Versorgungssicherheit, von Rückschritten beim Klimaschutz, mangelnder Akzeptanz bei Bürgerinnen und Bürgern bzw. Kundinnen und Kunden und damit letztlich abnehmender Unterstützung für das Ziel der Transformation hin zur Klimaneutralität. </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62625"/>
                </a:solidFill>
                <a:effectLst/>
                <a:latin typeface="Calibri" panose="020F0502020204030204" pitchFamily="34" charset="0"/>
                <a:ea typeface="Calibri" panose="020F0502020204030204" pitchFamily="34" charset="0"/>
                <a:cs typeface="Calibri" panose="020F0502020204030204" pitchFamily="34" charset="0"/>
              </a:rPr>
              <a:t> </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62625"/>
                </a:solidFill>
                <a:effectLst/>
                <a:latin typeface="Calibri" panose="020F0502020204030204" pitchFamily="34" charset="0"/>
                <a:ea typeface="Calibri" panose="020F0502020204030204" pitchFamily="34" charset="0"/>
                <a:cs typeface="Arial" panose="020B0604020202020204" pitchFamily="34" charset="0"/>
              </a:rPr>
              <a:t>Angesichts der benannten Unwägbarkeiten ist es wichtig, die Speicherbarkeit neuer Gase und die dafür bereits vorhandene Infrastruktur zu nutzen. So schaffen wir unterschiedliche Optionen und stärken die Resilienz des Gesamtenergiesystems. Neben rein elektrischen </a:t>
            </a:r>
            <a:r>
              <a:rPr lang="de-DE" sz="1200" dirty="0" err="1">
                <a:solidFill>
                  <a:srgbClr val="262625"/>
                </a:solidFill>
                <a:effectLst/>
                <a:latin typeface="Calibri" panose="020F0502020204030204" pitchFamily="34" charset="0"/>
                <a:ea typeface="Calibri" panose="020F0502020204030204" pitchFamily="34" charset="0"/>
                <a:cs typeface="Arial" panose="020B0604020202020204" pitchFamily="34" charset="0"/>
              </a:rPr>
              <a:t>Dekarbonisierungslösungen</a:t>
            </a:r>
            <a:r>
              <a:rPr lang="de-DE" sz="1200" dirty="0">
                <a:solidFill>
                  <a:srgbClr val="262625"/>
                </a:solidFill>
                <a:effectLst/>
                <a:latin typeface="Calibri" panose="020F0502020204030204" pitchFamily="34" charset="0"/>
                <a:ea typeface="Calibri" panose="020F0502020204030204" pitchFamily="34" charset="0"/>
                <a:cs typeface="Arial" panose="020B0604020202020204" pitchFamily="34" charset="0"/>
              </a:rPr>
              <a:t> eröffnen daher Anwendungen mit neuen Gasen zusätzliche Lösungsräume für eine Minderung der Umsetzungsrisiken. </a:t>
            </a:r>
            <a:r>
              <a:rPr lang="de-DE"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Diese </a:t>
            </a:r>
            <a:r>
              <a:rPr lang="de-DE"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Resilienzanwendungen</a:t>
            </a:r>
            <a:r>
              <a:rPr lang="de-DE"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neuer Gase sind beispielsweise bei Hochtemperaturprozessen in der Industrie, beim Schwerlastverkehr auf der Straße und im Bereich der Wärmeversorgung zu finden, also in solchen Fällen, in denen energieeffiziente Gestaltung und Elektrifizierung keine hinreichenden Lösungen darstellen.</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12</a:t>
            </a:fld>
            <a:endParaRPr lang="de-DE"/>
          </a:p>
        </p:txBody>
      </p:sp>
    </p:spTree>
    <p:extLst>
      <p:ext uri="{BB962C8B-B14F-4D97-AF65-F5344CB8AC3E}">
        <p14:creationId xmlns:p14="http://schemas.microsoft.com/office/powerpoint/2010/main" val="142784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PNG Titelfolie 1">
    <p:spTree>
      <p:nvGrpSpPr>
        <p:cNvPr id="1" name=""/>
        <p:cNvGrpSpPr/>
        <p:nvPr/>
      </p:nvGrpSpPr>
      <p:grpSpPr>
        <a:xfrm>
          <a:off x="0" y="0"/>
          <a:ext cx="0" cy="0"/>
          <a:chOff x="0" y="0"/>
          <a:chExt cx="0" cy="0"/>
        </a:xfrm>
      </p:grpSpPr>
      <p:sp>
        <p:nvSpPr>
          <p:cNvPr id="7" name="Rechteck 6"/>
          <p:cNvSpPr/>
          <p:nvPr userDrawn="1"/>
        </p:nvSpPr>
        <p:spPr>
          <a:xfrm>
            <a:off x="0" y="14875"/>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chteck 7"/>
          <p:cNvSpPr/>
          <p:nvPr userDrawn="1"/>
        </p:nvSpPr>
        <p:spPr>
          <a:xfrm>
            <a:off x="0" y="-500084"/>
            <a:ext cx="6143668" cy="6143668"/>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6858016" y="428610"/>
            <a:ext cx="1285884" cy="1285884"/>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542925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chteck 14"/>
          <p:cNvSpPr/>
          <p:nvPr userDrawn="1"/>
        </p:nvSpPr>
        <p:spPr>
          <a:xfrm>
            <a:off x="6858016" y="-100015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userDrawn="1"/>
        </p:nvSpPr>
        <p:spPr>
          <a:xfrm>
            <a:off x="8010548" y="2714626"/>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chteck 16"/>
          <p:cNvSpPr/>
          <p:nvPr userDrawn="1"/>
        </p:nvSpPr>
        <p:spPr>
          <a:xfrm>
            <a:off x="8286776" y="321469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flipH="1" flipV="1">
            <a:off x="7326204" y="1333415"/>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19" name="Freihandform 18"/>
          <p:cNvSpPr/>
          <p:nvPr userDrawn="1"/>
        </p:nvSpPr>
        <p:spPr>
          <a:xfrm flipH="1" flipV="1">
            <a:off x="7063391" y="2815403"/>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0" name="Gruppieren 16"/>
          <p:cNvGrpSpPr/>
          <p:nvPr userDrawn="1"/>
        </p:nvGrpSpPr>
        <p:grpSpPr>
          <a:xfrm flipH="1" flipV="1">
            <a:off x="7281288" y="3987032"/>
            <a:ext cx="99791" cy="99791"/>
            <a:chOff x="8719425" y="1214428"/>
            <a:chExt cx="71438" cy="71438"/>
          </a:xfrm>
        </p:grpSpPr>
        <p:sp>
          <p:nvSpPr>
            <p:cNvPr id="21" name="Ellipse 20"/>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16"/>
          <p:cNvGrpSpPr/>
          <p:nvPr userDrawn="1"/>
        </p:nvGrpSpPr>
        <p:grpSpPr>
          <a:xfrm flipH="1" flipV="1">
            <a:off x="7012089" y="4528609"/>
            <a:ext cx="99791" cy="99791"/>
            <a:chOff x="8719425" y="1214428"/>
            <a:chExt cx="71438" cy="71438"/>
          </a:xfrm>
        </p:grpSpPr>
        <p:sp>
          <p:nvSpPr>
            <p:cNvPr id="24" name="Ellipse 23"/>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platzhalter 26"/>
          <p:cNvSpPr>
            <a:spLocks noGrp="1"/>
          </p:cNvSpPr>
          <p:nvPr>
            <p:ph type="body" sz="quarter" idx="10"/>
          </p:nvPr>
        </p:nvSpPr>
        <p:spPr>
          <a:xfrm>
            <a:off x="642910" y="1276350"/>
            <a:ext cx="4786346"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endParaRPr lang="de-DE" dirty="0">
              <a:solidFill>
                <a:schemeClr val="accent1"/>
              </a:solidFill>
            </a:endParaRPr>
          </a:p>
        </p:txBody>
      </p:sp>
      <p:sp>
        <p:nvSpPr>
          <p:cNvPr id="29" name="Textplatzhalter 28"/>
          <p:cNvSpPr>
            <a:spLocks noGrp="1"/>
          </p:cNvSpPr>
          <p:nvPr>
            <p:ph type="body" sz="quarter" idx="11" hasCustomPrompt="1"/>
          </p:nvPr>
        </p:nvSpPr>
        <p:spPr>
          <a:xfrm>
            <a:off x="642939" y="3093753"/>
            <a:ext cx="4786318"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DEW Inhaltsfolie 1-spaltig">
    <p:spTree>
      <p:nvGrpSpPr>
        <p:cNvPr id="1" name=""/>
        <p:cNvGrpSpPr/>
        <p:nvPr/>
      </p:nvGrpSpPr>
      <p:grpSpPr>
        <a:xfrm>
          <a:off x="0" y="0"/>
          <a:ext cx="0" cy="0"/>
          <a:chOff x="0" y="0"/>
          <a:chExt cx="0" cy="0"/>
        </a:xfrm>
      </p:grpSpPr>
      <p:sp>
        <p:nvSpPr>
          <p:cNvPr id="13" name="Achteck 12"/>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4" name="Datumsplatzhalter 3"/>
          <p:cNvSpPr>
            <a:spLocks noGrp="1"/>
          </p:cNvSpPr>
          <p:nvPr>
            <p:ph type="dt" sz="half" idx="10"/>
          </p:nvPr>
        </p:nvSpPr>
        <p:spPr>
          <a:xfrm>
            <a:off x="395288" y="4714890"/>
            <a:ext cx="747688" cy="273844"/>
          </a:xfrm>
        </p:spPr>
        <p:txBody>
          <a:bodyPr/>
          <a:lstStyle>
            <a:lvl1pPr>
              <a:defRPr sz="600" b="1" i="0" baseline="0">
                <a:solidFill>
                  <a:schemeClr val="accent6">
                    <a:lumMod val="65000"/>
                  </a:schemeClr>
                </a:solidFill>
              </a:defRPr>
            </a:lvl1pPr>
          </a:lstStyle>
          <a:p>
            <a:fld id="{A3B4951B-7B81-3C4D-AAB2-3AF64E9E6C64}" type="datetime1">
              <a:rPr lang="de-DE" smtClean="0"/>
              <a:t>30.06.23</a:t>
            </a:fld>
            <a:endParaRPr lang="de-DE" dirty="0"/>
          </a:p>
        </p:txBody>
      </p:sp>
      <p:sp>
        <p:nvSpPr>
          <p:cNvPr id="10" name="Foliennummernplatzhalter 5"/>
          <p:cNvSpPr>
            <a:spLocks noGrp="1"/>
          </p:cNvSpPr>
          <p:nvPr>
            <p:ph type="sldNum" sz="quarter" idx="12"/>
          </p:nvPr>
        </p:nvSpPr>
        <p:spPr>
          <a:xfrm>
            <a:off x="8501090" y="4714890"/>
            <a:ext cx="428628" cy="273844"/>
          </a:xfrm>
        </p:spPr>
        <p:txBody>
          <a:bodyPr/>
          <a:lstStyle/>
          <a:p>
            <a:fld id="{68DA2074-C35A-43CA-8E67-28D6D94DF459}" type="slidenum">
              <a:rPr lang="de-DE" smtClean="0"/>
              <a:pPr/>
              <a:t>‹#›</a:t>
            </a:fld>
            <a:endParaRPr lang="de-DE" dirty="0"/>
          </a:p>
        </p:txBody>
      </p:sp>
      <p:sp>
        <p:nvSpPr>
          <p:cNvPr id="11" name="Fußzeilenplatzhalter 4"/>
          <p:cNvSpPr>
            <a:spLocks noGrp="1"/>
          </p:cNvSpPr>
          <p:nvPr>
            <p:ph type="ftr" sz="quarter" idx="11"/>
          </p:nvPr>
        </p:nvSpPr>
        <p:spPr>
          <a:xfrm>
            <a:off x="3268800" y="4716000"/>
            <a:ext cx="5305452" cy="273844"/>
          </a:xfrm>
        </p:spPr>
        <p:txBody>
          <a:bodyPr/>
          <a:lstStyle>
            <a:lvl1pPr>
              <a:defRPr b="1"/>
            </a:lvl1pPr>
          </a:lstStyle>
          <a:p>
            <a:r>
              <a:rPr lang="de-DE" dirty="0"/>
              <a:t>WEGE ZU EINEM RESILIENTEN UND KLIMANEUTRALEN ENERGIESYSTEM 2045</a:t>
            </a:r>
          </a:p>
        </p:txBody>
      </p:sp>
      <p:sp>
        <p:nvSpPr>
          <p:cNvPr id="12" name="Titel 11"/>
          <p:cNvSpPr>
            <a:spLocks noGrp="1"/>
          </p:cNvSpPr>
          <p:nvPr>
            <p:ph type="title"/>
          </p:nvPr>
        </p:nvSpPr>
        <p:spPr>
          <a:xfrm>
            <a:off x="395287" y="512743"/>
            <a:ext cx="8748713" cy="558809"/>
          </a:xfrm>
        </p:spPr>
        <p:txBody>
          <a:bodyPr/>
          <a:lstStyle>
            <a:lvl1pPr>
              <a:defRPr sz="1600" cap="none" baseline="0">
                <a:solidFill>
                  <a:schemeClr val="tx2"/>
                </a:solidFill>
              </a:defRPr>
            </a:lvl1pPr>
          </a:lstStyle>
          <a:p>
            <a:r>
              <a:rPr lang="de-DE" dirty="0"/>
              <a:t>Titelmasterformat durch Klicken bearbeiten</a:t>
            </a:r>
          </a:p>
        </p:txBody>
      </p:sp>
      <p:sp>
        <p:nvSpPr>
          <p:cNvPr id="15" name="Textplatzhalter 14"/>
          <p:cNvSpPr>
            <a:spLocks noGrp="1"/>
          </p:cNvSpPr>
          <p:nvPr>
            <p:ph type="body" sz="quarter" idx="13"/>
          </p:nvPr>
        </p:nvSpPr>
        <p:spPr>
          <a:xfrm>
            <a:off x="395287" y="1276349"/>
            <a:ext cx="8353425" cy="3311525"/>
          </a:xfrm>
        </p:spPr>
        <p:txBody>
          <a:bodyPr>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6255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DEW Inhaltsfolie 2-spaltig - Headline 1">
    <p:spTree>
      <p:nvGrpSpPr>
        <p:cNvPr id="1" name=""/>
        <p:cNvGrpSpPr/>
        <p:nvPr/>
      </p:nvGrpSpPr>
      <p:grpSpPr>
        <a:xfrm>
          <a:off x="0" y="0"/>
          <a:ext cx="0" cy="0"/>
          <a:chOff x="0" y="0"/>
          <a:chExt cx="0" cy="0"/>
        </a:xfrm>
      </p:grpSpPr>
      <p:sp>
        <p:nvSpPr>
          <p:cNvPr id="8" name="Achteck 7"/>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2" name="Titel 1"/>
          <p:cNvSpPr>
            <a:spLocks noGrp="1"/>
          </p:cNvSpPr>
          <p:nvPr>
            <p:ph type="title"/>
          </p:nvPr>
        </p:nvSpPr>
        <p:spPr>
          <a:xfrm>
            <a:off x="395287" y="357172"/>
            <a:ext cx="3960813" cy="1428754"/>
          </a:xfrm>
        </p:spPr>
        <p:txBody>
          <a:bodyPr/>
          <a:lstStyle>
            <a:lvl1pPr>
              <a:lnSpc>
                <a:spcPts val="2800"/>
              </a:lnSpc>
              <a:defRPr sz="1800" cap="all" baseline="0"/>
            </a:lvl1pPr>
          </a:lstStyle>
          <a:p>
            <a:r>
              <a:rPr lang="de-DE" dirty="0"/>
              <a:t>Titelmasterformat durch Klicken bearbeiten</a:t>
            </a:r>
          </a:p>
        </p:txBody>
      </p:sp>
      <p:sp>
        <p:nvSpPr>
          <p:cNvPr id="3" name="Datumsplatzhalter 2"/>
          <p:cNvSpPr>
            <a:spLocks noGrp="1"/>
          </p:cNvSpPr>
          <p:nvPr>
            <p:ph type="dt" sz="half" idx="10"/>
          </p:nvPr>
        </p:nvSpPr>
        <p:spPr/>
        <p:txBody>
          <a:bodyPr/>
          <a:lstStyle/>
          <a:p>
            <a:fld id="{C8D1B0A4-FBC7-6D40-9335-A2002760899E}" type="datetime1">
              <a:rPr lang="de-DE" smtClean="0"/>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a:t>
            </a:fld>
            <a:endParaRPr lang="de-DE" dirty="0"/>
          </a:p>
        </p:txBody>
      </p:sp>
      <p:sp>
        <p:nvSpPr>
          <p:cNvPr id="6" name="Textplatzhalter 14"/>
          <p:cNvSpPr>
            <a:spLocks noGrp="1"/>
          </p:cNvSpPr>
          <p:nvPr>
            <p:ph type="body" sz="quarter" idx="13"/>
          </p:nvPr>
        </p:nvSpPr>
        <p:spPr>
          <a:xfrm>
            <a:off x="395288" y="1785932"/>
            <a:ext cx="3960813" cy="2801943"/>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4"/>
          <p:cNvSpPr>
            <a:spLocks noGrp="1"/>
          </p:cNvSpPr>
          <p:nvPr>
            <p:ph type="body" sz="quarter" idx="14"/>
          </p:nvPr>
        </p:nvSpPr>
        <p:spPr>
          <a:xfrm>
            <a:off x="4787900" y="484188"/>
            <a:ext cx="3960813" cy="4103687"/>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428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PNG Titelfolie 2">
    <p:spTree>
      <p:nvGrpSpPr>
        <p:cNvPr id="1" name=""/>
        <p:cNvGrpSpPr/>
        <p:nvPr/>
      </p:nvGrpSpPr>
      <p:grpSpPr>
        <a:xfrm>
          <a:off x="0" y="0"/>
          <a:ext cx="0" cy="0"/>
          <a:chOff x="0" y="0"/>
          <a:chExt cx="0" cy="0"/>
        </a:xfrm>
      </p:grpSpPr>
      <p:sp>
        <p:nvSpPr>
          <p:cNvPr id="6" name="Achteck 5"/>
          <p:cNvSpPr/>
          <p:nvPr userDrawn="1"/>
        </p:nvSpPr>
        <p:spPr>
          <a:xfrm>
            <a:off x="395288" y="678643"/>
            <a:ext cx="3786214" cy="3786214"/>
          </a:xfrm>
          <a:prstGeom prst="octagon">
            <a:avLst/>
          </a:prstGeom>
          <a:blipFill dpi="0" rotWithShape="1">
            <a:blip r:embed="rId2" cstate="print"/>
            <a:srcRect/>
            <a:stretch>
              <a:fillRect l="-4000" r="-20000"/>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chteck 9"/>
          <p:cNvSpPr/>
          <p:nvPr userDrawn="1"/>
        </p:nvSpPr>
        <p:spPr>
          <a:xfrm>
            <a:off x="-714412" y="364332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chteck 10"/>
          <p:cNvSpPr/>
          <p:nvPr userDrawn="1"/>
        </p:nvSpPr>
        <p:spPr>
          <a:xfrm>
            <a:off x="8238629" y="18493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7167059" y="-81520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714348" y="364332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chteck 13"/>
          <p:cNvSpPr/>
          <p:nvPr userDrawn="1"/>
        </p:nvSpPr>
        <p:spPr>
          <a:xfrm>
            <a:off x="500034" y="714362"/>
            <a:ext cx="857256" cy="857256"/>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26"/>
          <p:cNvSpPr>
            <a:spLocks noGrp="1"/>
          </p:cNvSpPr>
          <p:nvPr>
            <p:ph type="body" sz="quarter" idx="10" hasCustomPrompt="1"/>
          </p:nvPr>
        </p:nvSpPr>
        <p:spPr>
          <a:xfrm>
            <a:off x="4429124" y="1276350"/>
            <a:ext cx="4319589"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pPr lvl="0"/>
            <a:r>
              <a:rPr lang="de-DE" dirty="0"/>
              <a:t>Titel durch Klicken bearbeiten</a:t>
            </a:r>
          </a:p>
        </p:txBody>
      </p:sp>
      <p:sp>
        <p:nvSpPr>
          <p:cNvPr id="18" name="Textplatzhalter 28"/>
          <p:cNvSpPr>
            <a:spLocks noGrp="1"/>
          </p:cNvSpPr>
          <p:nvPr>
            <p:ph type="body" sz="quarter" idx="11" hasCustomPrompt="1"/>
          </p:nvPr>
        </p:nvSpPr>
        <p:spPr>
          <a:xfrm>
            <a:off x="4429152" y="3093753"/>
            <a:ext cx="4319561"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PNG Zwischentitel">
    <p:spTree>
      <p:nvGrpSpPr>
        <p:cNvPr id="1" name=""/>
        <p:cNvGrpSpPr/>
        <p:nvPr/>
      </p:nvGrpSpPr>
      <p:grpSpPr>
        <a:xfrm>
          <a:off x="0" y="0"/>
          <a:ext cx="0" cy="0"/>
          <a:chOff x="0" y="0"/>
          <a:chExt cx="0" cy="0"/>
        </a:xfrm>
      </p:grpSpPr>
      <p:sp>
        <p:nvSpPr>
          <p:cNvPr id="6" name="Achteck 5"/>
          <p:cNvSpPr/>
          <p:nvPr userDrawn="1"/>
        </p:nvSpPr>
        <p:spPr>
          <a:xfrm>
            <a:off x="5572132" y="3857634"/>
            <a:ext cx="2428892" cy="2428892"/>
          </a:xfrm>
          <a:prstGeom prst="octagon">
            <a:avLst/>
          </a:prstGeom>
          <a:solidFill>
            <a:srgbClr val="A3D7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chteck 6"/>
          <p:cNvSpPr/>
          <p:nvPr userDrawn="1"/>
        </p:nvSpPr>
        <p:spPr>
          <a:xfrm>
            <a:off x="1285852" y="-3250429"/>
            <a:ext cx="6500858" cy="6500858"/>
          </a:xfrm>
          <a:prstGeom prst="oc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userDrawn="1"/>
        </p:nvGrpSpPr>
        <p:grpSpPr>
          <a:xfrm flipH="1">
            <a:off x="357158" y="1928808"/>
            <a:ext cx="1919999" cy="4153174"/>
            <a:chOff x="-1071602" y="1934980"/>
            <a:chExt cx="1919999" cy="4153174"/>
          </a:xfrm>
        </p:grpSpPr>
        <p:grpSp>
          <p:nvGrpSpPr>
            <p:cNvPr id="13" name="Gruppieren 12"/>
            <p:cNvGrpSpPr/>
            <p:nvPr/>
          </p:nvGrpSpPr>
          <p:grpSpPr>
            <a:xfrm>
              <a:off x="-1071602" y="2000246"/>
              <a:ext cx="1882588" cy="4087908"/>
              <a:chOff x="6777318" y="1425387"/>
              <a:chExt cx="1882588" cy="4087908"/>
            </a:xfrm>
          </p:grpSpPr>
          <p:sp>
            <p:nvSpPr>
              <p:cNvPr id="20" name="Freihandform 9"/>
              <p:cNvSpPr/>
              <p:nvPr/>
            </p:nvSpPr>
            <p:spPr>
              <a:xfrm>
                <a:off x="6777318" y="2026025"/>
                <a:ext cx="1586753" cy="348727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Lst>
                <a:ahLst/>
                <a:cxnLst>
                  <a:cxn ang="0">
                    <a:pos x="connsiteX0" y="connsiteY0"/>
                  </a:cxn>
                  <a:cxn ang="0">
                    <a:pos x="connsiteX1" y="connsiteY1"/>
                  </a:cxn>
                  <a:cxn ang="0">
                    <a:pos x="connsiteX2" y="connsiteY2"/>
                  </a:cxn>
                  <a:cxn ang="0">
                    <a:pos x="connsiteX3" y="connsiteY3"/>
                  </a:cxn>
                </a:cxnLst>
                <a:rect l="l" t="t" r="r" b="b"/>
                <a:pathLst>
                  <a:path w="1586753" h="3487270">
                    <a:moveTo>
                      <a:pt x="0" y="3487270"/>
                    </a:moveTo>
                    <a:lnTo>
                      <a:pt x="1586753" y="2008094"/>
                    </a:lnTo>
                    <a:lnTo>
                      <a:pt x="1586753" y="0"/>
                    </a:lnTo>
                    <a:lnTo>
                      <a:pt x="1586753" y="26894"/>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10"/>
              <p:cNvSpPr/>
              <p:nvPr/>
            </p:nvSpPr>
            <p:spPr>
              <a:xfrm>
                <a:off x="8364071" y="1425387"/>
                <a:ext cx="295835" cy="1918447"/>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4" name="Gruppieren 13"/>
            <p:cNvGrpSpPr/>
            <p:nvPr/>
          </p:nvGrpSpPr>
          <p:grpSpPr>
            <a:xfrm>
              <a:off x="776959" y="1934980"/>
              <a:ext cx="71438" cy="71438"/>
              <a:chOff x="8719425" y="1214428"/>
              <a:chExt cx="71438" cy="71438"/>
            </a:xfrm>
          </p:grpSpPr>
          <p:sp>
            <p:nvSpPr>
              <p:cNvPr id="18" name="Ellipse 17"/>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6"/>
            <p:cNvGrpSpPr/>
            <p:nvPr/>
          </p:nvGrpSpPr>
          <p:grpSpPr>
            <a:xfrm>
              <a:off x="478602" y="2526506"/>
              <a:ext cx="71438" cy="71438"/>
              <a:chOff x="8719425" y="1214428"/>
              <a:chExt cx="71438" cy="71438"/>
            </a:xfrm>
          </p:grpSpPr>
          <p:sp>
            <p:nvSpPr>
              <p:cNvPr id="16" name="Ellipse 15"/>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3" name="Textplatzhalter 22"/>
          <p:cNvSpPr>
            <a:spLocks noGrp="1"/>
          </p:cNvSpPr>
          <p:nvPr>
            <p:ph type="body" sz="quarter" idx="10" hasCustomPrompt="1"/>
          </p:nvPr>
        </p:nvSpPr>
        <p:spPr>
          <a:xfrm>
            <a:off x="1000116" y="1143008"/>
            <a:ext cx="2214562" cy="2571750"/>
          </a:xfrm>
        </p:spPr>
        <p:txBody>
          <a:bodyPr anchor="ctr" anchorCtr="0">
            <a:normAutofit/>
          </a:bodyPr>
          <a:lstStyle>
            <a:lvl1pPr marL="0" indent="0">
              <a:lnSpc>
                <a:spcPct val="100000"/>
              </a:lnSpc>
              <a:spcBef>
                <a:spcPts val="0"/>
              </a:spcBef>
              <a:buFontTx/>
              <a:buNone/>
              <a:defRPr sz="20000" b="1">
                <a:solidFill>
                  <a:schemeClr val="bg1"/>
                </a:solidFill>
              </a:defRPr>
            </a:lvl1pPr>
          </a:lstStyle>
          <a:p>
            <a:pPr lvl="0"/>
            <a:r>
              <a:rPr lang="de-DE" dirty="0"/>
              <a:t>6</a:t>
            </a:r>
          </a:p>
        </p:txBody>
      </p:sp>
      <p:sp>
        <p:nvSpPr>
          <p:cNvPr id="24" name="Textplatzhalter 22"/>
          <p:cNvSpPr>
            <a:spLocks noGrp="1"/>
          </p:cNvSpPr>
          <p:nvPr>
            <p:ph type="body" sz="quarter" idx="11" hasCustomPrompt="1"/>
          </p:nvPr>
        </p:nvSpPr>
        <p:spPr>
          <a:xfrm>
            <a:off x="890564" y="1285884"/>
            <a:ext cx="2214562" cy="2571750"/>
          </a:xfrm>
        </p:spPr>
        <p:txBody>
          <a:bodyPr anchor="ctr" anchorCtr="0">
            <a:normAutofit/>
          </a:bodyPr>
          <a:lstStyle>
            <a:lvl1pPr marL="0" indent="0">
              <a:lnSpc>
                <a:spcPct val="100000"/>
              </a:lnSpc>
              <a:spcBef>
                <a:spcPts val="0"/>
              </a:spcBef>
              <a:buFontTx/>
              <a:buNone/>
              <a:defRPr sz="20000" b="1">
                <a:solidFill>
                  <a:schemeClr val="bg2"/>
                </a:solidFill>
              </a:defRPr>
            </a:lvl1pPr>
          </a:lstStyle>
          <a:p>
            <a:pPr lvl="0"/>
            <a:r>
              <a:rPr lang="de-DE" dirty="0"/>
              <a:t>6</a:t>
            </a:r>
          </a:p>
        </p:txBody>
      </p:sp>
      <p:sp>
        <p:nvSpPr>
          <p:cNvPr id="26" name="Textplatzhalter 25"/>
          <p:cNvSpPr>
            <a:spLocks noGrp="1"/>
          </p:cNvSpPr>
          <p:nvPr>
            <p:ph type="body" sz="quarter" idx="12" hasCustomPrompt="1"/>
          </p:nvPr>
        </p:nvSpPr>
        <p:spPr>
          <a:xfrm>
            <a:off x="2857488" y="1801811"/>
            <a:ext cx="5643602" cy="1484319"/>
          </a:xfrm>
        </p:spPr>
        <p:txBody>
          <a:bodyPr anchor="ctr" anchorCtr="0">
            <a:normAutofit/>
          </a:bodyPr>
          <a:lstStyle>
            <a:lvl1pPr marL="0" indent="0">
              <a:lnSpc>
                <a:spcPts val="2900"/>
              </a:lnSpc>
              <a:spcBef>
                <a:spcPts val="0"/>
              </a:spcBef>
              <a:buFontTx/>
              <a:buNone/>
              <a:defRPr sz="2000" b="1" cap="all" baseline="0">
                <a:solidFill>
                  <a:schemeClr val="tx1"/>
                </a:solidFill>
                <a:latin typeface="+mj-lt"/>
              </a:defRPr>
            </a:lvl1pPr>
            <a:lvl2pPr indent="0">
              <a:lnSpc>
                <a:spcPct val="100000"/>
              </a:lnSpc>
              <a:spcBef>
                <a:spcPts val="0"/>
              </a:spcBef>
              <a:buFontTx/>
              <a:buNone/>
              <a:defRPr sz="3000" b="1">
                <a:solidFill>
                  <a:schemeClr val="tx1"/>
                </a:solidFill>
                <a:latin typeface="+mj-lt"/>
              </a:defRPr>
            </a:lvl2pPr>
            <a:lvl3pPr indent="0">
              <a:lnSpc>
                <a:spcPct val="100000"/>
              </a:lnSpc>
              <a:spcBef>
                <a:spcPts val="0"/>
              </a:spcBef>
              <a:buFontTx/>
              <a:buNone/>
              <a:defRPr sz="3000" b="1">
                <a:solidFill>
                  <a:schemeClr val="tx1"/>
                </a:solidFill>
                <a:latin typeface="+mj-lt"/>
              </a:defRPr>
            </a:lvl3pPr>
            <a:lvl4pPr indent="0">
              <a:lnSpc>
                <a:spcPct val="100000"/>
              </a:lnSpc>
              <a:spcBef>
                <a:spcPts val="0"/>
              </a:spcBef>
              <a:buFontTx/>
              <a:buNone/>
              <a:defRPr sz="3000" b="1">
                <a:solidFill>
                  <a:schemeClr val="tx1"/>
                </a:solidFill>
                <a:latin typeface="+mj-lt"/>
              </a:defRPr>
            </a:lvl4pPr>
            <a:lvl5pPr indent="0">
              <a:lnSpc>
                <a:spcPct val="100000"/>
              </a:lnSpc>
              <a:spcBef>
                <a:spcPts val="0"/>
              </a:spcBef>
              <a:buFontTx/>
              <a:buNone/>
              <a:defRPr sz="3000" b="1">
                <a:solidFill>
                  <a:schemeClr val="tx1"/>
                </a:solidFill>
                <a:latin typeface="+mj-lt"/>
              </a:defRPr>
            </a:lvl5pPr>
          </a:lstStyle>
          <a:p>
            <a:pPr lvl="0"/>
            <a:r>
              <a:rPr lang="de-DE" dirty="0"/>
              <a:t>Zwischentitel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PNG Inhaltsfolie 1-spaltig">
    <p:spTree>
      <p:nvGrpSpPr>
        <p:cNvPr id="1" name=""/>
        <p:cNvGrpSpPr/>
        <p:nvPr/>
      </p:nvGrpSpPr>
      <p:grpSpPr>
        <a:xfrm>
          <a:off x="0" y="0"/>
          <a:ext cx="0" cy="0"/>
          <a:chOff x="0" y="0"/>
          <a:chExt cx="0" cy="0"/>
        </a:xfrm>
      </p:grpSpPr>
      <p:sp>
        <p:nvSpPr>
          <p:cNvPr id="13" name="Achteck 12"/>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4" name="Datumsplatzhalter 3"/>
          <p:cNvSpPr>
            <a:spLocks noGrp="1"/>
          </p:cNvSpPr>
          <p:nvPr>
            <p:ph type="dt" sz="half" idx="10"/>
          </p:nvPr>
        </p:nvSpPr>
        <p:spPr>
          <a:xfrm>
            <a:off x="395288" y="4714890"/>
            <a:ext cx="747688" cy="273844"/>
          </a:xfrm>
        </p:spPr>
        <p:txBody>
          <a:bodyPr/>
          <a:lstStyle>
            <a:lvl1pPr>
              <a:defRPr sz="600" b="1" i="0" baseline="0">
                <a:solidFill>
                  <a:schemeClr val="accent6">
                    <a:lumMod val="65000"/>
                  </a:schemeClr>
                </a:solidFill>
              </a:defRPr>
            </a:lvl1pPr>
          </a:lstStyle>
          <a:p>
            <a:fld id="{07A93231-4088-4343-AE36-C8C95EA09F5C}" type="datetime1">
              <a:rPr lang="de-DE" smtClean="0"/>
              <a:t>30.06.23</a:t>
            </a:fld>
            <a:endParaRPr lang="de-DE" dirty="0"/>
          </a:p>
        </p:txBody>
      </p:sp>
      <p:sp>
        <p:nvSpPr>
          <p:cNvPr id="10" name="Foliennummernplatzhalter 5"/>
          <p:cNvSpPr>
            <a:spLocks noGrp="1"/>
          </p:cNvSpPr>
          <p:nvPr>
            <p:ph type="sldNum" sz="quarter" idx="12"/>
          </p:nvPr>
        </p:nvSpPr>
        <p:spPr>
          <a:xfrm>
            <a:off x="8501090" y="4714890"/>
            <a:ext cx="428628" cy="273844"/>
          </a:xfrm>
        </p:spPr>
        <p:txBody>
          <a:bodyPr/>
          <a:lstStyle/>
          <a:p>
            <a:fld id="{68DA2074-C35A-43CA-8E67-28D6D94DF459}" type="slidenum">
              <a:rPr lang="de-DE" smtClean="0"/>
              <a:pPr/>
              <a:t>‹#›</a:t>
            </a:fld>
            <a:endParaRPr lang="de-DE" dirty="0"/>
          </a:p>
        </p:txBody>
      </p:sp>
      <p:sp>
        <p:nvSpPr>
          <p:cNvPr id="11" name="Fußzeilenplatzhalter 4"/>
          <p:cNvSpPr>
            <a:spLocks noGrp="1"/>
          </p:cNvSpPr>
          <p:nvPr>
            <p:ph type="ftr" sz="quarter" idx="11"/>
          </p:nvPr>
        </p:nvSpPr>
        <p:spPr>
          <a:xfrm>
            <a:off x="3124200" y="4714890"/>
            <a:ext cx="5305452" cy="273844"/>
          </a:xfrm>
        </p:spPr>
        <p:txBody>
          <a:bodyPr/>
          <a:lstStyle>
            <a:lvl1pPr>
              <a:defRPr b="1"/>
            </a:lvl1pPr>
          </a:lstStyle>
          <a:p>
            <a:r>
              <a:rPr lang="de-DE" dirty="0"/>
              <a:t>WEGE ZU EINEM RESILIENTEN UND KLIMANEUTRALEN ENERGIESYSTEM 2045</a:t>
            </a:r>
          </a:p>
        </p:txBody>
      </p:sp>
      <p:sp>
        <p:nvSpPr>
          <p:cNvPr id="12" name="Titel 11"/>
          <p:cNvSpPr>
            <a:spLocks noGrp="1"/>
          </p:cNvSpPr>
          <p:nvPr>
            <p:ph type="title"/>
          </p:nvPr>
        </p:nvSpPr>
        <p:spPr>
          <a:xfrm>
            <a:off x="395287" y="357172"/>
            <a:ext cx="8353425" cy="558809"/>
          </a:xfrm>
        </p:spPr>
        <p:txBody>
          <a:bodyPr/>
          <a:lstStyle>
            <a:lvl1pPr>
              <a:lnSpc>
                <a:spcPts val="2800"/>
              </a:lnSpc>
              <a:defRPr sz="1800" cap="all" baseline="0"/>
            </a:lvl1pPr>
          </a:lstStyle>
          <a:p>
            <a:r>
              <a:rPr lang="de-DE" dirty="0"/>
              <a:t>Titelmasterformat durch Klicken bearbeiten</a:t>
            </a:r>
          </a:p>
        </p:txBody>
      </p:sp>
      <p:sp>
        <p:nvSpPr>
          <p:cNvPr id="15" name="Textplatzhalter 14"/>
          <p:cNvSpPr>
            <a:spLocks noGrp="1"/>
          </p:cNvSpPr>
          <p:nvPr>
            <p:ph type="body" sz="quarter" idx="13"/>
          </p:nvPr>
        </p:nvSpPr>
        <p:spPr>
          <a:xfrm>
            <a:off x="395287" y="1276349"/>
            <a:ext cx="8353425" cy="331152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PNG Inhaltsfolie 1-spaltig">
    <p:spTree>
      <p:nvGrpSpPr>
        <p:cNvPr id="1" name=""/>
        <p:cNvGrpSpPr/>
        <p:nvPr/>
      </p:nvGrpSpPr>
      <p:grpSpPr>
        <a:xfrm>
          <a:off x="0" y="0"/>
          <a:ext cx="0" cy="0"/>
          <a:chOff x="0" y="0"/>
          <a:chExt cx="0" cy="0"/>
        </a:xfrm>
      </p:grpSpPr>
      <p:sp>
        <p:nvSpPr>
          <p:cNvPr id="13" name="Achteck 12"/>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4" name="Datumsplatzhalter 3"/>
          <p:cNvSpPr>
            <a:spLocks noGrp="1"/>
          </p:cNvSpPr>
          <p:nvPr>
            <p:ph type="dt" sz="half" idx="10"/>
          </p:nvPr>
        </p:nvSpPr>
        <p:spPr>
          <a:xfrm>
            <a:off x="395288" y="4714890"/>
            <a:ext cx="747688" cy="273844"/>
          </a:xfrm>
        </p:spPr>
        <p:txBody>
          <a:bodyPr/>
          <a:lstStyle>
            <a:lvl1pPr>
              <a:defRPr sz="600" b="1" i="0" baseline="0">
                <a:solidFill>
                  <a:schemeClr val="accent6">
                    <a:lumMod val="65000"/>
                  </a:schemeClr>
                </a:solidFill>
              </a:defRPr>
            </a:lvl1pPr>
          </a:lstStyle>
          <a:p>
            <a:fld id="{6B70212A-333B-E44D-A22D-AC980002242C}" type="datetime1">
              <a:rPr lang="de-DE" smtClean="0"/>
              <a:t>30.06.23</a:t>
            </a:fld>
            <a:endParaRPr lang="de-DE" dirty="0"/>
          </a:p>
        </p:txBody>
      </p:sp>
      <p:sp>
        <p:nvSpPr>
          <p:cNvPr id="10" name="Foliennummernplatzhalter 5"/>
          <p:cNvSpPr>
            <a:spLocks noGrp="1"/>
          </p:cNvSpPr>
          <p:nvPr>
            <p:ph type="sldNum" sz="quarter" idx="12"/>
          </p:nvPr>
        </p:nvSpPr>
        <p:spPr>
          <a:xfrm>
            <a:off x="8501090" y="4714890"/>
            <a:ext cx="428628" cy="273844"/>
          </a:xfrm>
        </p:spPr>
        <p:txBody>
          <a:bodyPr/>
          <a:lstStyle/>
          <a:p>
            <a:fld id="{68DA2074-C35A-43CA-8E67-28D6D94DF459}" type="slidenum">
              <a:rPr lang="de-DE" smtClean="0"/>
              <a:pPr/>
              <a:t>‹#›</a:t>
            </a:fld>
            <a:endParaRPr lang="de-DE" dirty="0"/>
          </a:p>
        </p:txBody>
      </p:sp>
      <p:sp>
        <p:nvSpPr>
          <p:cNvPr id="11" name="Fußzeilenplatzhalter 4"/>
          <p:cNvSpPr>
            <a:spLocks noGrp="1"/>
          </p:cNvSpPr>
          <p:nvPr>
            <p:ph type="ftr" sz="quarter" idx="11"/>
          </p:nvPr>
        </p:nvSpPr>
        <p:spPr>
          <a:xfrm>
            <a:off x="3124200" y="4714890"/>
            <a:ext cx="5305452" cy="273844"/>
          </a:xfrm>
        </p:spPr>
        <p:txBody>
          <a:bodyPr/>
          <a:lstStyle>
            <a:lvl1pPr>
              <a:defRPr b="1"/>
            </a:lvl1pPr>
          </a:lstStyle>
          <a:p>
            <a:r>
              <a:rPr lang="de-DE" dirty="0"/>
              <a:t>WEGE ZU EINEM RESILIENTEN UND KLIMANEUTRALEN ENERGIESYSTEM 2045</a:t>
            </a:r>
          </a:p>
        </p:txBody>
      </p:sp>
      <p:sp>
        <p:nvSpPr>
          <p:cNvPr id="12" name="Titel 11"/>
          <p:cNvSpPr>
            <a:spLocks noGrp="1"/>
          </p:cNvSpPr>
          <p:nvPr>
            <p:ph type="title"/>
          </p:nvPr>
        </p:nvSpPr>
        <p:spPr>
          <a:xfrm>
            <a:off x="395287" y="512743"/>
            <a:ext cx="8748713" cy="558809"/>
          </a:xfrm>
        </p:spPr>
        <p:txBody>
          <a:bodyPr/>
          <a:lstStyle>
            <a:lvl1pPr>
              <a:defRPr sz="1600" cap="none" baseline="0">
                <a:solidFill>
                  <a:schemeClr val="tx2"/>
                </a:solidFill>
              </a:defRPr>
            </a:lvl1pPr>
          </a:lstStyle>
          <a:p>
            <a:r>
              <a:rPr lang="de-DE" dirty="0"/>
              <a:t>Titelmasterformat durch Klicken bearbeiten</a:t>
            </a:r>
          </a:p>
        </p:txBody>
      </p:sp>
      <p:sp>
        <p:nvSpPr>
          <p:cNvPr id="15" name="Textplatzhalter 14"/>
          <p:cNvSpPr>
            <a:spLocks noGrp="1"/>
          </p:cNvSpPr>
          <p:nvPr>
            <p:ph type="body" sz="quarter" idx="13"/>
          </p:nvPr>
        </p:nvSpPr>
        <p:spPr>
          <a:xfrm>
            <a:off x="395287" y="1276349"/>
            <a:ext cx="8353425" cy="3311525"/>
          </a:xfrm>
        </p:spPr>
        <p:txBody>
          <a:bodyPr>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PNG Inhaltsfolie 2-spaltig - Headline 1">
    <p:spTree>
      <p:nvGrpSpPr>
        <p:cNvPr id="1" name=""/>
        <p:cNvGrpSpPr/>
        <p:nvPr/>
      </p:nvGrpSpPr>
      <p:grpSpPr>
        <a:xfrm>
          <a:off x="0" y="0"/>
          <a:ext cx="0" cy="0"/>
          <a:chOff x="0" y="0"/>
          <a:chExt cx="0" cy="0"/>
        </a:xfrm>
      </p:grpSpPr>
      <p:sp>
        <p:nvSpPr>
          <p:cNvPr id="8" name="Achteck 7"/>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2" name="Titel 1"/>
          <p:cNvSpPr>
            <a:spLocks noGrp="1"/>
          </p:cNvSpPr>
          <p:nvPr>
            <p:ph type="title"/>
          </p:nvPr>
        </p:nvSpPr>
        <p:spPr>
          <a:xfrm>
            <a:off x="395287" y="357172"/>
            <a:ext cx="3960813" cy="1428754"/>
          </a:xfrm>
        </p:spPr>
        <p:txBody>
          <a:bodyPr/>
          <a:lstStyle>
            <a:lvl1pPr>
              <a:lnSpc>
                <a:spcPts val="2800"/>
              </a:lnSpc>
              <a:defRPr sz="1800" cap="all" baseline="0"/>
            </a:lvl1pPr>
          </a:lstStyle>
          <a:p>
            <a:r>
              <a:rPr lang="de-DE" dirty="0"/>
              <a:t>Titelmasterformat durch Klicken bearbeiten</a:t>
            </a:r>
          </a:p>
        </p:txBody>
      </p:sp>
      <p:sp>
        <p:nvSpPr>
          <p:cNvPr id="3" name="Datumsplatzhalter 2"/>
          <p:cNvSpPr>
            <a:spLocks noGrp="1"/>
          </p:cNvSpPr>
          <p:nvPr>
            <p:ph type="dt" sz="half" idx="10"/>
          </p:nvPr>
        </p:nvSpPr>
        <p:spPr/>
        <p:txBody>
          <a:bodyPr/>
          <a:lstStyle/>
          <a:p>
            <a:fld id="{100BD655-906A-0644-A79F-E9EC0D13A2B5}" type="datetime1">
              <a:rPr lang="de-DE" smtClean="0"/>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a:t>
            </a:fld>
            <a:endParaRPr lang="de-DE" dirty="0"/>
          </a:p>
        </p:txBody>
      </p:sp>
      <p:sp>
        <p:nvSpPr>
          <p:cNvPr id="6" name="Textplatzhalter 14"/>
          <p:cNvSpPr>
            <a:spLocks noGrp="1"/>
          </p:cNvSpPr>
          <p:nvPr>
            <p:ph type="body" sz="quarter" idx="13"/>
          </p:nvPr>
        </p:nvSpPr>
        <p:spPr>
          <a:xfrm>
            <a:off x="395288" y="1785932"/>
            <a:ext cx="3960813" cy="2801943"/>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4"/>
          <p:cNvSpPr>
            <a:spLocks noGrp="1"/>
          </p:cNvSpPr>
          <p:nvPr>
            <p:ph type="body" sz="quarter" idx="14"/>
          </p:nvPr>
        </p:nvSpPr>
        <p:spPr>
          <a:xfrm>
            <a:off x="4787900" y="484188"/>
            <a:ext cx="3960813" cy="4103687"/>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PNG Inhaltsfolie 2-spaltig - Headline 2">
    <p:spTree>
      <p:nvGrpSpPr>
        <p:cNvPr id="1" name=""/>
        <p:cNvGrpSpPr/>
        <p:nvPr/>
      </p:nvGrpSpPr>
      <p:grpSpPr>
        <a:xfrm>
          <a:off x="0" y="0"/>
          <a:ext cx="0" cy="0"/>
          <a:chOff x="0" y="0"/>
          <a:chExt cx="0" cy="0"/>
        </a:xfrm>
      </p:grpSpPr>
      <p:sp>
        <p:nvSpPr>
          <p:cNvPr id="10" name="Achteck 9"/>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2" name="Titel 1"/>
          <p:cNvSpPr>
            <a:spLocks noGrp="1"/>
          </p:cNvSpPr>
          <p:nvPr>
            <p:ph type="title"/>
          </p:nvPr>
        </p:nvSpPr>
        <p:spPr>
          <a:xfrm>
            <a:off x="395287" y="478108"/>
            <a:ext cx="3912197" cy="714374"/>
          </a:xfrm>
        </p:spPr>
        <p:txBody>
          <a:bodyPr/>
          <a:lstStyle>
            <a:lvl1pPr>
              <a:lnSpc>
                <a:spcPct val="100000"/>
              </a:lnSpc>
              <a:defRPr sz="1600">
                <a:solidFill>
                  <a:schemeClr val="tx2"/>
                </a:solidFill>
              </a:defRPr>
            </a:lvl1pPr>
          </a:lstStyle>
          <a:p>
            <a:r>
              <a:rPr lang="de-DE" dirty="0"/>
              <a:t>Titelmasterformat durch Klicken bearbeiten</a:t>
            </a:r>
          </a:p>
        </p:txBody>
      </p:sp>
      <p:sp>
        <p:nvSpPr>
          <p:cNvPr id="3" name="Datumsplatzhalter 2"/>
          <p:cNvSpPr>
            <a:spLocks noGrp="1"/>
          </p:cNvSpPr>
          <p:nvPr>
            <p:ph type="dt" sz="half" idx="10"/>
          </p:nvPr>
        </p:nvSpPr>
        <p:spPr/>
        <p:txBody>
          <a:bodyPr/>
          <a:lstStyle/>
          <a:p>
            <a:fld id="{7A09B12A-C69B-304B-A2B1-8076573E53CC}" type="datetime1">
              <a:rPr lang="de-DE" smtClean="0"/>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a:t>
            </a:fld>
            <a:endParaRPr lang="de-DE" dirty="0"/>
          </a:p>
        </p:txBody>
      </p:sp>
      <p:sp>
        <p:nvSpPr>
          <p:cNvPr id="6" name="Textplatzhalter 14"/>
          <p:cNvSpPr>
            <a:spLocks noGrp="1"/>
          </p:cNvSpPr>
          <p:nvPr>
            <p:ph type="body" sz="quarter" idx="13"/>
          </p:nvPr>
        </p:nvSpPr>
        <p:spPr>
          <a:xfrm>
            <a:off x="395288" y="1785932"/>
            <a:ext cx="3960813" cy="28019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4"/>
          <p:cNvSpPr>
            <a:spLocks noGrp="1"/>
          </p:cNvSpPr>
          <p:nvPr>
            <p:ph type="body" sz="quarter" idx="14"/>
          </p:nvPr>
        </p:nvSpPr>
        <p:spPr>
          <a:xfrm>
            <a:off x="4787900" y="484188"/>
            <a:ext cx="3960813" cy="4103687"/>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PNG leere Folie">
    <p:spTree>
      <p:nvGrpSpPr>
        <p:cNvPr id="1" name=""/>
        <p:cNvGrpSpPr/>
        <p:nvPr/>
      </p:nvGrpSpPr>
      <p:grpSpPr>
        <a:xfrm>
          <a:off x="0" y="0"/>
          <a:ext cx="0" cy="0"/>
          <a:chOff x="0" y="0"/>
          <a:chExt cx="0" cy="0"/>
        </a:xfrm>
      </p:grpSpPr>
      <p:sp>
        <p:nvSpPr>
          <p:cNvPr id="6" name="Achteck 5"/>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3" name="Datumsplatzhalter 2"/>
          <p:cNvSpPr>
            <a:spLocks noGrp="1"/>
          </p:cNvSpPr>
          <p:nvPr>
            <p:ph type="dt" sz="half" idx="10"/>
          </p:nvPr>
        </p:nvSpPr>
        <p:spPr/>
        <p:txBody>
          <a:bodyPr/>
          <a:lstStyle/>
          <a:p>
            <a:fld id="{216E65BB-CC4F-264A-8216-3D68BE4758AD}" type="datetime1">
              <a:rPr lang="de-DE" smtClean="0"/>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DEW Titelfolie 1">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chteck 7"/>
          <p:cNvSpPr/>
          <p:nvPr userDrawn="1"/>
        </p:nvSpPr>
        <p:spPr>
          <a:xfrm>
            <a:off x="0" y="-500084"/>
            <a:ext cx="6143668" cy="6143668"/>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6858016" y="428610"/>
            <a:ext cx="1285884" cy="1285884"/>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542925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chteck 13"/>
          <p:cNvSpPr/>
          <p:nvPr userDrawn="1"/>
        </p:nvSpPr>
        <p:spPr>
          <a:xfrm>
            <a:off x="828677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chteck 14"/>
          <p:cNvSpPr/>
          <p:nvPr userDrawn="1"/>
        </p:nvSpPr>
        <p:spPr>
          <a:xfrm>
            <a:off x="6858016" y="-100015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userDrawn="1"/>
        </p:nvSpPr>
        <p:spPr>
          <a:xfrm>
            <a:off x="8010548" y="2714626"/>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chteck 16"/>
          <p:cNvSpPr/>
          <p:nvPr userDrawn="1"/>
        </p:nvSpPr>
        <p:spPr>
          <a:xfrm>
            <a:off x="8286776" y="321469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flipH="1" flipV="1">
            <a:off x="7326204" y="1333415"/>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19" name="Freihandform 18"/>
          <p:cNvSpPr/>
          <p:nvPr userDrawn="1"/>
        </p:nvSpPr>
        <p:spPr>
          <a:xfrm flipH="1" flipV="1">
            <a:off x="7063391" y="2815403"/>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0" name="Gruppieren 16"/>
          <p:cNvGrpSpPr/>
          <p:nvPr userDrawn="1"/>
        </p:nvGrpSpPr>
        <p:grpSpPr>
          <a:xfrm flipH="1" flipV="1">
            <a:off x="7281288" y="3987032"/>
            <a:ext cx="99791" cy="99791"/>
            <a:chOff x="8719425" y="1214428"/>
            <a:chExt cx="71438" cy="71438"/>
          </a:xfrm>
        </p:grpSpPr>
        <p:sp>
          <p:nvSpPr>
            <p:cNvPr id="21" name="Ellipse 20"/>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16"/>
          <p:cNvGrpSpPr/>
          <p:nvPr userDrawn="1"/>
        </p:nvGrpSpPr>
        <p:grpSpPr>
          <a:xfrm flipH="1" flipV="1">
            <a:off x="7012089" y="4528609"/>
            <a:ext cx="99791" cy="99791"/>
            <a:chOff x="8719425" y="1214428"/>
            <a:chExt cx="71438" cy="71438"/>
          </a:xfrm>
        </p:grpSpPr>
        <p:sp>
          <p:nvSpPr>
            <p:cNvPr id="24" name="Ellipse 23"/>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platzhalter 26"/>
          <p:cNvSpPr>
            <a:spLocks noGrp="1"/>
          </p:cNvSpPr>
          <p:nvPr>
            <p:ph type="body" sz="quarter" idx="10" hasCustomPrompt="1"/>
          </p:nvPr>
        </p:nvSpPr>
        <p:spPr>
          <a:xfrm>
            <a:off x="642910" y="1276350"/>
            <a:ext cx="4786346"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pPr lvl="0"/>
            <a:r>
              <a:rPr lang="de-DE" dirty="0"/>
              <a:t>Titel durch Klicken bearbeiten</a:t>
            </a:r>
          </a:p>
        </p:txBody>
      </p:sp>
      <p:sp>
        <p:nvSpPr>
          <p:cNvPr id="29" name="Textplatzhalter 28"/>
          <p:cNvSpPr>
            <a:spLocks noGrp="1"/>
          </p:cNvSpPr>
          <p:nvPr>
            <p:ph type="body" sz="quarter" idx="11" hasCustomPrompt="1"/>
          </p:nvPr>
        </p:nvSpPr>
        <p:spPr>
          <a:xfrm>
            <a:off x="642939" y="3093753"/>
            <a:ext cx="4786318"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extLst>
      <p:ext uri="{BB962C8B-B14F-4D97-AF65-F5344CB8AC3E}">
        <p14:creationId xmlns:p14="http://schemas.microsoft.com/office/powerpoint/2010/main" val="371614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7" y="428616"/>
            <a:ext cx="8353425" cy="558809"/>
          </a:xfrm>
          <a:prstGeom prst="rect">
            <a:avLst/>
          </a:prstGeom>
        </p:spPr>
        <p:txBody>
          <a:bodyPr vert="horz" lIns="91440" tIns="45720" rIns="91440" bIns="4572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95288" y="1276350"/>
            <a:ext cx="8353425" cy="3311525"/>
          </a:xfrm>
          <a:prstGeom prst="rect">
            <a:avLst/>
          </a:prstGeom>
        </p:spPr>
        <p:txBody>
          <a:bodyPr vert="horz" lIns="91440" tIns="45720" rIns="91440" bIns="4572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95288" y="4714890"/>
            <a:ext cx="819126" cy="273844"/>
          </a:xfrm>
          <a:prstGeom prst="rect">
            <a:avLst/>
          </a:prstGeom>
        </p:spPr>
        <p:txBody>
          <a:bodyPr vert="horz" lIns="91440" tIns="45720" rIns="91440" bIns="45720" rtlCol="0" anchor="ctr"/>
          <a:lstStyle>
            <a:lvl1pPr algn="l">
              <a:defRPr sz="600" b="1" i="0" baseline="0">
                <a:solidFill>
                  <a:schemeClr val="accent6">
                    <a:lumMod val="65000"/>
                  </a:schemeClr>
                </a:solidFill>
              </a:defRPr>
            </a:lvl1pPr>
          </a:lstStyle>
          <a:p>
            <a:fld id="{0F3B4C11-D26E-D043-ABD5-2982077F00F4}" type="datetime1">
              <a:rPr lang="de-DE" smtClean="0"/>
              <a:t>30.06.23</a:t>
            </a:fld>
            <a:endParaRPr lang="de-DE" dirty="0"/>
          </a:p>
        </p:txBody>
      </p:sp>
      <p:sp>
        <p:nvSpPr>
          <p:cNvPr id="5" name="Fußzeilenplatzhalter 4"/>
          <p:cNvSpPr>
            <a:spLocks noGrp="1"/>
          </p:cNvSpPr>
          <p:nvPr>
            <p:ph type="ftr" sz="quarter" idx="3"/>
          </p:nvPr>
        </p:nvSpPr>
        <p:spPr>
          <a:xfrm>
            <a:off x="3267076" y="4714890"/>
            <a:ext cx="5305452" cy="273844"/>
          </a:xfrm>
          <a:prstGeom prst="rect">
            <a:avLst/>
          </a:prstGeom>
        </p:spPr>
        <p:txBody>
          <a:bodyPr vert="horz" lIns="91440" tIns="45720" rIns="91440" bIns="45720" rtlCol="0" anchor="ctr"/>
          <a:lstStyle>
            <a:lvl1pPr algn="r">
              <a:defRPr sz="600" b="1" cap="all" baseline="0">
                <a:solidFill>
                  <a:schemeClr val="accent6">
                    <a:lumMod val="65000"/>
                  </a:schemeClr>
                </a:solidFill>
                <a:latin typeface="+mn-lt"/>
                <a:cs typeface="Arial" pitchFamily="34" charset="0"/>
              </a:defRPr>
            </a:lvl1pPr>
          </a:lstStyle>
          <a:p>
            <a:r>
              <a:rPr lang="de-DE" dirty="0"/>
              <a:t>WEGE ZU EINEM RESILIENTEN UND KLIMANEUTRALEN ENERGIESYSTEM 2045</a:t>
            </a:r>
          </a:p>
        </p:txBody>
      </p:sp>
      <p:sp>
        <p:nvSpPr>
          <p:cNvPr id="6" name="Foliennummernplatzhalter 5"/>
          <p:cNvSpPr>
            <a:spLocks noGrp="1"/>
          </p:cNvSpPr>
          <p:nvPr>
            <p:ph type="sldNum" sz="quarter" idx="4"/>
          </p:nvPr>
        </p:nvSpPr>
        <p:spPr>
          <a:xfrm>
            <a:off x="8501090" y="4714890"/>
            <a:ext cx="428628" cy="273844"/>
          </a:xfrm>
          <a:prstGeom prst="rect">
            <a:avLst/>
          </a:prstGeom>
        </p:spPr>
        <p:txBody>
          <a:bodyPr vert="horz" lIns="91440" tIns="45720" rIns="91440" bIns="45720" rtlCol="0" anchor="ctr"/>
          <a:lstStyle>
            <a:lvl1pPr algn="r">
              <a:defRPr sz="600" b="1" i="0" baseline="0">
                <a:solidFill>
                  <a:schemeClr val="accent6">
                    <a:lumMod val="65000"/>
                  </a:schemeClr>
                </a:solidFill>
              </a:defRPr>
            </a:lvl1pPr>
          </a:lstStyle>
          <a:p>
            <a:fld id="{68DA2074-C35A-43CA-8E67-28D6D94DF459}"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0" r:id="rId4"/>
    <p:sldLayoutId id="2147483659" r:id="rId5"/>
    <p:sldLayoutId id="2147483657" r:id="rId6"/>
    <p:sldLayoutId id="2147483658" r:id="rId7"/>
    <p:sldLayoutId id="2147483660" r:id="rId8"/>
    <p:sldLayoutId id="2147483661" r:id="rId9"/>
    <p:sldLayoutId id="2147483662" r:id="rId10"/>
    <p:sldLayoutId id="2147483663" r:id="rId11"/>
  </p:sldLayoutIdLst>
  <p:hf sldNum="0" hdr="0" dt="0"/>
  <p:txStyles>
    <p:titleStyle>
      <a:lvl1pPr algn="l" defTabSz="914400" rtl="0" eaLnBrk="1" latinLnBrk="0" hangingPunct="1">
        <a:spcBef>
          <a:spcPct val="0"/>
        </a:spcBef>
        <a:buNone/>
        <a:defRPr sz="2000" b="1" i="0" u="none" strike="noStrike" kern="1200" baseline="0">
          <a:solidFill>
            <a:schemeClr val="tx1">
              <a:lumMod val="75000"/>
            </a:schemeClr>
          </a:solidFill>
          <a:latin typeface="Verdana" pitchFamily="34" charset="0"/>
          <a:ea typeface="Verdana" pitchFamily="34" charset="0"/>
          <a:cs typeface="Arial" pitchFamily="34" charset="0"/>
        </a:defRPr>
      </a:lvl1pPr>
    </p:titleStyle>
    <p:bodyStyle>
      <a:lvl1pPr marL="342900" indent="-216000" algn="l" defTabSz="914400" rtl="0" eaLnBrk="1" latinLnBrk="0" hangingPunct="1">
        <a:lnSpc>
          <a:spcPts val="1600"/>
        </a:lnSpc>
        <a:spcBef>
          <a:spcPts val="0"/>
        </a:spcBef>
        <a:buFontTx/>
        <a:buBlip>
          <a:blip r:embed="rId1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mailto:annegret-claudine.agricola@gas.info"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robert.ostwald@dvgw.de" TargetMode="External"/><Relationship Id="rId5" Type="http://schemas.openxmlformats.org/officeDocument/2006/relationships/hyperlink" Target="mailto:ilka.gitzbrecht@bdew.de" TargetMode="External"/><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normAutofit/>
          </a:bodyPr>
          <a:lstStyle/>
          <a:p>
            <a:r>
              <a:rPr lang="de-DE" dirty="0"/>
              <a:t>Wege zu einem </a:t>
            </a:r>
            <a:r>
              <a:rPr lang="de-DE" dirty="0" err="1"/>
              <a:t>Resilienten</a:t>
            </a:r>
            <a:r>
              <a:rPr lang="de-DE" dirty="0"/>
              <a:t> und Klimaneutralen</a:t>
            </a:r>
          </a:p>
          <a:p>
            <a:r>
              <a:rPr lang="de-DE" dirty="0"/>
              <a:t>Energiesystem</a:t>
            </a:r>
          </a:p>
          <a:p>
            <a:r>
              <a:rPr lang="de-DE" dirty="0">
                <a:solidFill>
                  <a:schemeClr val="accent1"/>
                </a:solidFill>
              </a:rPr>
              <a:t>2045</a:t>
            </a:r>
          </a:p>
        </p:txBody>
      </p:sp>
      <p:sp>
        <p:nvSpPr>
          <p:cNvPr id="5" name="Textplatzhalter 4"/>
          <p:cNvSpPr>
            <a:spLocks noGrp="1"/>
          </p:cNvSpPr>
          <p:nvPr>
            <p:ph type="body" sz="quarter" idx="11"/>
          </p:nvPr>
        </p:nvSpPr>
        <p:spPr>
          <a:xfrm>
            <a:off x="2032249" y="3277318"/>
            <a:ext cx="3429024" cy="928688"/>
          </a:xfrm>
        </p:spPr>
        <p:txBody>
          <a:bodyPr/>
          <a:lstStyle/>
          <a:p>
            <a:r>
              <a:rPr lang="de-DE" dirty="0"/>
              <a:t>Transformationspfad für die neuen Gase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946D6-A6B5-90CA-C9E7-A8E8BD13FE44}"/>
              </a:ext>
            </a:extLst>
          </p:cNvPr>
          <p:cNvSpPr>
            <a:spLocks noGrp="1"/>
          </p:cNvSpPr>
          <p:nvPr>
            <p:ph type="title"/>
          </p:nvPr>
        </p:nvSpPr>
        <p:spPr>
          <a:xfrm>
            <a:off x="778471" y="478108"/>
            <a:ext cx="7970242" cy="714374"/>
          </a:xfrm>
        </p:spPr>
        <p:txBody>
          <a:bodyPr/>
          <a:lstStyle/>
          <a:p>
            <a:r>
              <a:rPr lang="de-DE" sz="1600" b="1" kern="0" dirty="0">
                <a:effectLst/>
                <a:latin typeface="+mn-lt"/>
                <a:ea typeface="Yu Gothic Light" panose="020B0300000000000000" pitchFamily="34" charset="-128"/>
                <a:cs typeface="Times New Roman" panose="02020603050405020304" pitchFamily="18" charset="0"/>
              </a:rPr>
              <a:t>In einem klimaneutralen Energiesystem sind neue Gase in Teilen von Industrie, Verkehr sowie Strom- und Wärmeversorgung unverzichtbar</a:t>
            </a:r>
            <a:br>
              <a:rPr lang="de-DE" sz="1600" b="1" kern="0" dirty="0">
                <a:effectLst/>
                <a:latin typeface="+mn-lt"/>
                <a:ea typeface="Yu Gothic Light" panose="020B0300000000000000" pitchFamily="34" charset="-128"/>
                <a:cs typeface="Times New Roman" panose="02020603050405020304" pitchFamily="18" charset="0"/>
              </a:rPr>
            </a:br>
            <a:endParaRPr lang="de-DE" dirty="0">
              <a:latin typeface="+mn-lt"/>
            </a:endParaRPr>
          </a:p>
        </p:txBody>
      </p:sp>
      <p:sp>
        <p:nvSpPr>
          <p:cNvPr id="3" name="Fußzeilenplatzhalter 2">
            <a:extLst>
              <a:ext uri="{FF2B5EF4-FFF2-40B4-BE49-F238E27FC236}">
                <a16:creationId xmlns:a16="http://schemas.microsoft.com/office/drawing/2014/main" id="{20BEFBE0-62B4-8FC0-4090-028919EE2463}"/>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5" name="Textplatzhalter 4">
            <a:extLst>
              <a:ext uri="{FF2B5EF4-FFF2-40B4-BE49-F238E27FC236}">
                <a16:creationId xmlns:a16="http://schemas.microsoft.com/office/drawing/2014/main" id="{FBF8E27B-CC36-BE28-850F-9F8D606768F2}"/>
              </a:ext>
            </a:extLst>
          </p:cNvPr>
          <p:cNvSpPr>
            <a:spLocks noGrp="1"/>
          </p:cNvSpPr>
          <p:nvPr>
            <p:ph type="body" sz="quarter" idx="13"/>
          </p:nvPr>
        </p:nvSpPr>
        <p:spPr>
          <a:xfrm>
            <a:off x="2209422" y="1930994"/>
            <a:ext cx="2362577" cy="2656882"/>
          </a:xfrm>
        </p:spPr>
        <p:txBody>
          <a:bodyPr/>
          <a:lstStyle/>
          <a:p>
            <a:r>
              <a:rPr lang="de-DE" b="1" dirty="0">
                <a:latin typeface="+mn-lt"/>
              </a:rPr>
              <a:t>Stoffliche Nutzung in Industrie und Mittelstand</a:t>
            </a:r>
          </a:p>
          <a:p>
            <a:endParaRPr lang="de-DE" b="1" dirty="0">
              <a:latin typeface="+mn-lt"/>
            </a:endParaRPr>
          </a:p>
          <a:p>
            <a:endParaRPr lang="de-DE" b="1" dirty="0">
              <a:latin typeface="+mn-lt"/>
            </a:endParaRPr>
          </a:p>
          <a:p>
            <a:endParaRPr lang="de-DE" b="1" dirty="0">
              <a:latin typeface="+mn-lt"/>
            </a:endParaRPr>
          </a:p>
          <a:p>
            <a:pPr marL="126900" indent="0">
              <a:buNone/>
            </a:pPr>
            <a:endParaRPr lang="de-DE" b="1" dirty="0">
              <a:latin typeface="+mn-lt"/>
            </a:endParaRPr>
          </a:p>
          <a:p>
            <a:endParaRPr lang="de-DE" b="1" dirty="0">
              <a:latin typeface="+mn-lt"/>
            </a:endParaRPr>
          </a:p>
          <a:p>
            <a:r>
              <a:rPr lang="de-DE" b="1" dirty="0">
                <a:effectLst/>
                <a:latin typeface="+mn-lt"/>
              </a:rPr>
              <a:t>Nicht </a:t>
            </a:r>
            <a:r>
              <a:rPr lang="de-DE" b="1" dirty="0" err="1">
                <a:effectLst/>
                <a:latin typeface="+mn-lt"/>
              </a:rPr>
              <a:t>elektrifizierbarer</a:t>
            </a:r>
            <a:r>
              <a:rPr lang="de-DE" b="1" dirty="0">
                <a:effectLst/>
                <a:latin typeface="+mn-lt"/>
              </a:rPr>
              <a:t> Energieverbrauch</a:t>
            </a:r>
            <a:r>
              <a:rPr lang="de-DE" b="1" dirty="0">
                <a:latin typeface="+mn-lt"/>
              </a:rPr>
              <a:t> etwa in Luft- und Schifffahrt sowie Industrie</a:t>
            </a:r>
          </a:p>
          <a:p>
            <a:endParaRPr lang="de-DE" b="1" dirty="0">
              <a:latin typeface="+mn-lt"/>
            </a:endParaRPr>
          </a:p>
        </p:txBody>
      </p:sp>
      <p:sp>
        <p:nvSpPr>
          <p:cNvPr id="6" name="Textplatzhalter 5">
            <a:extLst>
              <a:ext uri="{FF2B5EF4-FFF2-40B4-BE49-F238E27FC236}">
                <a16:creationId xmlns:a16="http://schemas.microsoft.com/office/drawing/2014/main" id="{029E8194-9850-D850-29F2-0D58755CEE07}"/>
              </a:ext>
            </a:extLst>
          </p:cNvPr>
          <p:cNvSpPr>
            <a:spLocks noGrp="1"/>
          </p:cNvSpPr>
          <p:nvPr>
            <p:ph type="body" sz="quarter" idx="14"/>
          </p:nvPr>
        </p:nvSpPr>
        <p:spPr>
          <a:xfrm>
            <a:off x="6086334" y="1550338"/>
            <a:ext cx="2662379" cy="3037537"/>
          </a:xfrm>
        </p:spPr>
        <p:txBody>
          <a:bodyPr/>
          <a:lstStyle/>
          <a:p>
            <a:pPr marL="126900" indent="0">
              <a:buNone/>
            </a:pPr>
            <a:endParaRPr lang="de-DE" b="1" dirty="0">
              <a:ea typeface="Verdana" panose="020B0604030504040204" pitchFamily="34" charset="0"/>
              <a:cs typeface="Verdana" panose="020B0604030504040204" pitchFamily="34" charset="0"/>
            </a:endParaRPr>
          </a:p>
          <a:p>
            <a:endParaRPr lang="de-DE" b="1" dirty="0">
              <a:ea typeface="Verdana" panose="020B0604030504040204" pitchFamily="34" charset="0"/>
              <a:cs typeface="Verdana" panose="020B0604030504040204" pitchFamily="34" charset="0"/>
            </a:endParaRPr>
          </a:p>
          <a:p>
            <a:r>
              <a:rPr lang="de-DE" b="1" dirty="0">
                <a:effectLst/>
                <a:ea typeface="Verdana" panose="020B0604030504040204" pitchFamily="34" charset="0"/>
                <a:cs typeface="Verdana" panose="020B0604030504040204" pitchFamily="34" charset="0"/>
              </a:rPr>
              <a:t>Absicherung der Stromversorgung </a:t>
            </a:r>
          </a:p>
          <a:p>
            <a:endParaRPr lang="de-DE" b="1" dirty="0">
              <a:ea typeface="Verdana" panose="020B0604030504040204" pitchFamily="34" charset="0"/>
              <a:cs typeface="Verdana" panose="020B0604030504040204" pitchFamily="34" charset="0"/>
            </a:endParaRPr>
          </a:p>
          <a:p>
            <a:endParaRPr lang="de-DE" b="1" dirty="0">
              <a:ea typeface="Verdana" panose="020B0604030504040204" pitchFamily="34" charset="0"/>
              <a:cs typeface="Verdana" panose="020B0604030504040204" pitchFamily="34" charset="0"/>
            </a:endParaRPr>
          </a:p>
          <a:p>
            <a:endParaRPr lang="de-DE" b="1" dirty="0">
              <a:ea typeface="Verdana" panose="020B0604030504040204" pitchFamily="34" charset="0"/>
              <a:cs typeface="Verdana" panose="020B0604030504040204" pitchFamily="34" charset="0"/>
            </a:endParaRPr>
          </a:p>
          <a:p>
            <a:endParaRPr lang="de-DE" b="1" dirty="0">
              <a:ea typeface="Verdana" panose="020B0604030504040204" pitchFamily="34" charset="0"/>
              <a:cs typeface="Verdana" panose="020B0604030504040204" pitchFamily="34" charset="0"/>
            </a:endParaRPr>
          </a:p>
          <a:p>
            <a:pPr marL="126900" indent="0">
              <a:buNone/>
            </a:pPr>
            <a:endParaRPr lang="de-DE" b="1" dirty="0">
              <a:ea typeface="Verdana" panose="020B0604030504040204" pitchFamily="34" charset="0"/>
              <a:cs typeface="Verdana" panose="020B0604030504040204" pitchFamily="34" charset="0"/>
            </a:endParaRPr>
          </a:p>
          <a:p>
            <a:endParaRPr lang="de-DE" b="1" dirty="0">
              <a:ea typeface="Verdana" panose="020B0604030504040204" pitchFamily="34" charset="0"/>
              <a:cs typeface="Verdana" panose="020B0604030504040204" pitchFamily="34" charset="0"/>
            </a:endParaRPr>
          </a:p>
          <a:p>
            <a:r>
              <a:rPr lang="de-DE" b="1" dirty="0">
                <a:effectLst/>
                <a:ea typeface="Verdana" panose="020B0604030504040204" pitchFamily="34" charset="0"/>
                <a:cs typeface="Verdana" panose="020B0604030504040204" pitchFamily="34" charset="0"/>
              </a:rPr>
              <a:t>Absicherung der Wärmeversorgung</a:t>
            </a:r>
            <a:endParaRPr lang="de-DE" b="1" dirty="0">
              <a:ea typeface="Verdana" panose="020B0604030504040204" pitchFamily="34" charset="0"/>
              <a:cs typeface="Verdana" panose="020B0604030504040204" pitchFamily="34" charset="0"/>
            </a:endParaRPr>
          </a:p>
        </p:txBody>
      </p:sp>
      <p:pic>
        <p:nvPicPr>
          <p:cNvPr id="8" name="Grafik 7" descr="BDEW-Icon_Verkehr.png">
            <a:extLst>
              <a:ext uri="{FF2B5EF4-FFF2-40B4-BE49-F238E27FC236}">
                <a16:creationId xmlns:a16="http://schemas.microsoft.com/office/drawing/2014/main" id="{51D3143F-64BB-6131-6EE4-6A09B49891A1}"/>
              </a:ext>
            </a:extLst>
          </p:cNvPr>
          <p:cNvPicPr>
            <a:picLocks noChangeAspect="1"/>
          </p:cNvPicPr>
          <p:nvPr/>
        </p:nvPicPr>
        <p:blipFill>
          <a:blip r:embed="rId3"/>
          <a:stretch>
            <a:fillRect/>
          </a:stretch>
        </p:blipFill>
        <p:spPr>
          <a:xfrm>
            <a:off x="886681" y="3212507"/>
            <a:ext cx="1322742" cy="1322742"/>
          </a:xfrm>
          <a:prstGeom prst="rect">
            <a:avLst/>
          </a:prstGeom>
          <a:effectLst/>
        </p:spPr>
      </p:pic>
      <p:pic>
        <p:nvPicPr>
          <p:cNvPr id="9" name="Grafik 8" descr="BDEW-Icon_Energie.png">
            <a:extLst>
              <a:ext uri="{FF2B5EF4-FFF2-40B4-BE49-F238E27FC236}">
                <a16:creationId xmlns:a16="http://schemas.microsoft.com/office/drawing/2014/main" id="{41297D82-9C46-E729-EBA3-E44A0D45A2C9}"/>
              </a:ext>
            </a:extLst>
          </p:cNvPr>
          <p:cNvPicPr>
            <a:picLocks noChangeAspect="1"/>
          </p:cNvPicPr>
          <p:nvPr/>
        </p:nvPicPr>
        <p:blipFill>
          <a:blip r:embed="rId4"/>
          <a:stretch>
            <a:fillRect/>
          </a:stretch>
        </p:blipFill>
        <p:spPr>
          <a:xfrm>
            <a:off x="4777384" y="1550338"/>
            <a:ext cx="1322742" cy="1322742"/>
          </a:xfrm>
          <a:prstGeom prst="rect">
            <a:avLst/>
          </a:prstGeom>
          <a:effectLst/>
        </p:spPr>
      </p:pic>
      <p:pic>
        <p:nvPicPr>
          <p:cNvPr id="10" name="Grafik 9" descr="BDEW-Icon_Waerme.png">
            <a:extLst>
              <a:ext uri="{FF2B5EF4-FFF2-40B4-BE49-F238E27FC236}">
                <a16:creationId xmlns:a16="http://schemas.microsoft.com/office/drawing/2014/main" id="{516B6689-BD9C-31D6-A335-B6A64E87F07B}"/>
              </a:ext>
            </a:extLst>
          </p:cNvPr>
          <p:cNvPicPr>
            <a:picLocks noChangeAspect="1"/>
          </p:cNvPicPr>
          <p:nvPr/>
        </p:nvPicPr>
        <p:blipFill>
          <a:blip r:embed="rId5"/>
          <a:stretch>
            <a:fillRect/>
          </a:stretch>
        </p:blipFill>
        <p:spPr>
          <a:xfrm>
            <a:off x="4763592" y="3214428"/>
            <a:ext cx="1322742" cy="1322742"/>
          </a:xfrm>
          <a:prstGeom prst="rect">
            <a:avLst/>
          </a:prstGeom>
          <a:effectLst/>
        </p:spPr>
      </p:pic>
      <p:pic>
        <p:nvPicPr>
          <p:cNvPr id="11" name="Grafik 10">
            <a:extLst>
              <a:ext uri="{FF2B5EF4-FFF2-40B4-BE49-F238E27FC236}">
                <a16:creationId xmlns:a16="http://schemas.microsoft.com/office/drawing/2014/main" id="{4D70F5B0-02C9-ED0F-5B3A-0C112A6799DD}"/>
              </a:ext>
            </a:extLst>
          </p:cNvPr>
          <p:cNvPicPr>
            <a:picLocks noChangeAspect="1"/>
          </p:cNvPicPr>
          <p:nvPr/>
        </p:nvPicPr>
        <p:blipFill rotWithShape="1">
          <a:blip r:embed="rId6">
            <a:extLst>
              <a:ext uri="{28A0092B-C50C-407E-A947-70E740481C1C}">
                <a14:useLocalDpi xmlns:a14="http://schemas.microsoft.com/office/drawing/2010/main" val="0"/>
              </a:ext>
            </a:extLst>
          </a:blip>
          <a:srcRect l="6512" t="7986" r="13091" b="11152"/>
          <a:stretch/>
        </p:blipFill>
        <p:spPr>
          <a:xfrm>
            <a:off x="888223" y="1502051"/>
            <a:ext cx="1321200" cy="1419317"/>
          </a:xfrm>
          <a:prstGeom prst="rect">
            <a:avLst/>
          </a:prstGeom>
        </p:spPr>
      </p:pic>
    </p:spTree>
    <p:extLst>
      <p:ext uri="{BB962C8B-B14F-4D97-AF65-F5344CB8AC3E}">
        <p14:creationId xmlns:p14="http://schemas.microsoft.com/office/powerpoint/2010/main" val="388256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89286" y="1368152"/>
            <a:ext cx="2214562" cy="2571750"/>
          </a:xfrm>
        </p:spPr>
        <p:txBody>
          <a:bodyPr>
            <a:normAutofit fontScale="92500" lnSpcReduction="20000"/>
          </a:bodyPr>
          <a:lstStyle/>
          <a:p>
            <a:r>
              <a:rPr lang="de-DE" dirty="0"/>
              <a:t>3</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3</a:t>
            </a:r>
          </a:p>
        </p:txBody>
      </p:sp>
      <p:sp>
        <p:nvSpPr>
          <p:cNvPr id="6" name="Textplatzhalter 5"/>
          <p:cNvSpPr>
            <a:spLocks noGrp="1"/>
          </p:cNvSpPr>
          <p:nvPr>
            <p:ph type="body" sz="quarter" idx="12"/>
          </p:nvPr>
        </p:nvSpPr>
        <p:spPr>
          <a:xfrm>
            <a:off x="2643174" y="1801811"/>
            <a:ext cx="5643602" cy="1484319"/>
          </a:xfrm>
        </p:spPr>
        <p:txBody>
          <a:bodyPr>
            <a:normAutofit/>
          </a:bodyPr>
          <a:lstStyle/>
          <a:p>
            <a:r>
              <a:rPr lang="de-DE" sz="1900" dirty="0">
                <a:effectLst/>
                <a:ea typeface="Times New Roman" panose="02020603050405020304" pitchFamily="18" charset="0"/>
              </a:rPr>
              <a:t>Neue Gase machen die Transformation und das Energiesystem resilient</a:t>
            </a:r>
            <a:r>
              <a:rPr lang="de-DE" sz="1900" dirty="0">
                <a:effectLst/>
              </a:rPr>
              <a:t> </a:t>
            </a:r>
            <a:endParaRPr lang="de-DE" sz="1900" dirty="0"/>
          </a:p>
        </p:txBody>
      </p:sp>
    </p:spTree>
    <p:extLst>
      <p:ext uri="{BB962C8B-B14F-4D97-AF65-F5344CB8AC3E}">
        <p14:creationId xmlns:p14="http://schemas.microsoft.com/office/powerpoint/2010/main" val="24955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fik 34" descr="Ein Bild, das Text enthält.&#10;&#10;Automatisch generierte Beschreibung">
            <a:extLst>
              <a:ext uri="{FF2B5EF4-FFF2-40B4-BE49-F238E27FC236}">
                <a16:creationId xmlns:a16="http://schemas.microsoft.com/office/drawing/2014/main" id="{4DE76214-33F8-FE3D-721B-B1138FE2B44A}"/>
              </a:ext>
            </a:extLst>
          </p:cNvPr>
          <p:cNvPicPr>
            <a:picLocks noChangeAspect="1"/>
          </p:cNvPicPr>
          <p:nvPr/>
        </p:nvPicPr>
        <p:blipFill rotWithShape="1">
          <a:blip r:embed="rId3">
            <a:extLst>
              <a:ext uri="{28A0092B-C50C-407E-A947-70E740481C1C}">
                <a14:useLocalDpi xmlns:a14="http://schemas.microsoft.com/office/drawing/2010/main" val="0"/>
              </a:ext>
            </a:extLst>
          </a:blip>
          <a:srcRect b="2093"/>
          <a:stretch/>
        </p:blipFill>
        <p:spPr>
          <a:xfrm>
            <a:off x="5464041" y="215475"/>
            <a:ext cx="3251363" cy="4499416"/>
          </a:xfrm>
          <a:prstGeom prst="rect">
            <a:avLst/>
          </a:prstGeom>
        </p:spPr>
      </p:pic>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11" name="Titel 10"/>
          <p:cNvSpPr>
            <a:spLocks noGrp="1"/>
          </p:cNvSpPr>
          <p:nvPr>
            <p:ph type="title"/>
          </p:nvPr>
        </p:nvSpPr>
        <p:spPr>
          <a:xfrm>
            <a:off x="777600" y="478800"/>
            <a:ext cx="4924433" cy="474682"/>
          </a:xfrm>
        </p:spPr>
        <p:txBody>
          <a:bodyPr/>
          <a:lstStyle/>
          <a:p>
            <a:pPr>
              <a:lnSpc>
                <a:spcPct val="107000"/>
              </a:lnSpc>
              <a:spcBef>
                <a:spcPts val="3600"/>
              </a:spcBef>
              <a:spcAft>
                <a:spcPts val="2400"/>
              </a:spcAft>
            </a:pPr>
            <a:r>
              <a:rPr lang="de-DE" sz="1600" b="1" kern="0" dirty="0">
                <a:effectLst/>
                <a:latin typeface="+mn-lt"/>
                <a:ea typeface="Yu Gothic Light" panose="020B0300000000000000" pitchFamily="34" charset="-128"/>
                <a:cs typeface="Times New Roman" panose="02020603050405020304" pitchFamily="18" charset="0"/>
              </a:rPr>
              <a:t>Neue Gase machen die Transformation und das Energiesystem resilient</a:t>
            </a:r>
          </a:p>
        </p:txBody>
      </p:sp>
      <p:sp>
        <p:nvSpPr>
          <p:cNvPr id="12" name="Textplatzhalter 11"/>
          <p:cNvSpPr>
            <a:spLocks noGrp="1"/>
          </p:cNvSpPr>
          <p:nvPr>
            <p:ph type="body" sz="quarter" idx="13"/>
          </p:nvPr>
        </p:nvSpPr>
        <p:spPr>
          <a:xfrm>
            <a:off x="396000" y="1191600"/>
            <a:ext cx="4857408" cy="3311525"/>
          </a:xfrm>
        </p:spPr>
        <p:txBody>
          <a:bodyPr>
            <a:noAutofit/>
          </a:bodyPr>
          <a:lstStyle/>
          <a:p>
            <a:r>
              <a:rPr lang="de-DE" sz="1100" dirty="0">
                <a:effectLst/>
                <a:latin typeface="+mn-lt"/>
                <a:ea typeface="Calibri" panose="020F0502020204030204" pitchFamily="34" charset="0"/>
                <a:cs typeface="Calibri" panose="020F0502020204030204" pitchFamily="34" charset="0"/>
              </a:rPr>
              <a:t>Der Weg zur Klimaneutralität ist </a:t>
            </a:r>
            <a:r>
              <a:rPr lang="de-DE" sz="1100" b="1" dirty="0">
                <a:effectLst/>
                <a:latin typeface="+mn-lt"/>
                <a:ea typeface="Calibri" panose="020F0502020204030204" pitchFamily="34" charset="0"/>
                <a:cs typeface="Calibri" panose="020F0502020204030204" pitchFamily="34" charset="0"/>
              </a:rPr>
              <a:t>nicht vollständig planbar</a:t>
            </a:r>
          </a:p>
          <a:p>
            <a:r>
              <a:rPr lang="de-DE" dirty="0">
                <a:latin typeface="+mn-lt"/>
                <a:ea typeface="Calibri" panose="020F0502020204030204" pitchFamily="34" charset="0"/>
                <a:cs typeface="Calibri" panose="020F0502020204030204" pitchFamily="34" charset="0"/>
              </a:rPr>
              <a:t>Es müssen verschiedene </a:t>
            </a:r>
            <a:r>
              <a:rPr lang="de-DE" b="1" dirty="0">
                <a:latin typeface="+mn-lt"/>
                <a:ea typeface="Calibri" panose="020F0502020204030204" pitchFamily="34" charset="0"/>
                <a:cs typeface="Calibri" panose="020F0502020204030204" pitchFamily="34" charset="0"/>
              </a:rPr>
              <a:t>Handlungsalternativen</a:t>
            </a:r>
            <a:r>
              <a:rPr lang="de-DE" dirty="0">
                <a:latin typeface="+mn-lt"/>
                <a:ea typeface="Calibri" panose="020F0502020204030204" pitchFamily="34" charset="0"/>
                <a:cs typeface="Calibri" panose="020F0502020204030204" pitchFamily="34" charset="0"/>
              </a:rPr>
              <a:t> berücksichtigt werden, um </a:t>
            </a:r>
            <a:r>
              <a:rPr lang="de-DE" b="1" dirty="0">
                <a:latin typeface="+mn-lt"/>
                <a:ea typeface="Calibri" panose="020F0502020204030204" pitchFamily="34" charset="0"/>
                <a:cs typeface="Calibri" panose="020F0502020204030204" pitchFamily="34" charset="0"/>
              </a:rPr>
              <a:t>Risiken </a:t>
            </a:r>
            <a:r>
              <a:rPr lang="de-DE" dirty="0">
                <a:latin typeface="+mn-lt"/>
                <a:ea typeface="Calibri" panose="020F0502020204030204" pitchFamily="34" charset="0"/>
                <a:cs typeface="Calibri" panose="020F0502020204030204" pitchFamily="34" charset="0"/>
              </a:rPr>
              <a:t>zu </a:t>
            </a:r>
            <a:r>
              <a:rPr lang="de-DE" b="1" dirty="0">
                <a:latin typeface="+mn-lt"/>
                <a:ea typeface="Calibri" panose="020F0502020204030204" pitchFamily="34" charset="0"/>
                <a:cs typeface="Calibri" panose="020F0502020204030204" pitchFamily="34" charset="0"/>
              </a:rPr>
              <a:t>minimieren</a:t>
            </a:r>
            <a:r>
              <a:rPr lang="de-DE" dirty="0">
                <a:latin typeface="+mn-lt"/>
                <a:ea typeface="Calibri" panose="020F0502020204030204" pitchFamily="34" charset="0"/>
                <a:cs typeface="Calibri" panose="020F0502020204030204" pitchFamily="34" charset="0"/>
              </a:rPr>
              <a:t>. Dazu zählen u. a.: </a:t>
            </a:r>
          </a:p>
          <a:p>
            <a:pPr lvl="1"/>
            <a:r>
              <a:rPr lang="de-DE" dirty="0">
                <a:ea typeface="Calibri" panose="020F0502020204030204" pitchFamily="34" charset="0"/>
                <a:cs typeface="Calibri" panose="020F0502020204030204" pitchFamily="34" charset="0"/>
              </a:rPr>
              <a:t>hohe Energiekosten</a:t>
            </a:r>
          </a:p>
          <a:p>
            <a:pPr lvl="1"/>
            <a:r>
              <a:rPr lang="de-DE" dirty="0">
                <a:ea typeface="Calibri" panose="020F0502020204030204" pitchFamily="34" charset="0"/>
                <a:cs typeface="Calibri" panose="020F0502020204030204" pitchFamily="34" charset="0"/>
              </a:rPr>
              <a:t>eingeschränkte </a:t>
            </a:r>
            <a:r>
              <a:rPr lang="de-DE" dirty="0">
                <a:solidFill>
                  <a:srgbClr val="262625"/>
                </a:solidFill>
                <a:effectLst/>
                <a:ea typeface="Calibri" panose="020F0502020204030204" pitchFamily="34" charset="0"/>
                <a:cs typeface="Calibri" panose="020F0502020204030204" pitchFamily="34" charset="0"/>
              </a:rPr>
              <a:t>Versorgungssicherheit</a:t>
            </a:r>
          </a:p>
          <a:p>
            <a:pPr lvl="1"/>
            <a:r>
              <a:rPr lang="de-DE" dirty="0">
                <a:solidFill>
                  <a:srgbClr val="262625"/>
                </a:solidFill>
                <a:effectLst/>
                <a:ea typeface="Calibri" panose="020F0502020204030204" pitchFamily="34" charset="0"/>
                <a:cs typeface="Calibri" panose="020F0502020204030204" pitchFamily="34" charset="0"/>
              </a:rPr>
              <a:t>Rückschritte beim Klimaschutz </a:t>
            </a:r>
          </a:p>
          <a:p>
            <a:pPr lvl="1"/>
            <a:r>
              <a:rPr lang="de-DE" dirty="0">
                <a:solidFill>
                  <a:srgbClr val="262625"/>
                </a:solidFill>
                <a:effectLst/>
                <a:ea typeface="Calibri" panose="020F0502020204030204" pitchFamily="34" charset="0"/>
                <a:cs typeface="Calibri" panose="020F0502020204030204" pitchFamily="34" charset="0"/>
              </a:rPr>
              <a:t>mangelnde Akzeptanz bei Bürgerinnen und Bürgern </a:t>
            </a:r>
          </a:p>
          <a:p>
            <a:pPr marL="126900" indent="0">
              <a:buNone/>
            </a:pPr>
            <a:endParaRPr lang="de-DE" b="1" dirty="0">
              <a:effectLst/>
              <a:latin typeface="+mn-lt"/>
            </a:endParaRPr>
          </a:p>
          <a:p>
            <a:r>
              <a:rPr lang="de-DE" b="1" dirty="0" err="1">
                <a:effectLst/>
                <a:latin typeface="+mn-lt"/>
              </a:rPr>
              <a:t>Resilienzstärkende</a:t>
            </a:r>
            <a:r>
              <a:rPr lang="de-DE" b="1" dirty="0">
                <a:effectLst/>
                <a:latin typeface="+mn-lt"/>
              </a:rPr>
              <a:t> Anwendungen werden in </a:t>
            </a:r>
            <a:r>
              <a:rPr lang="de-DE" b="1" dirty="0">
                <a:latin typeface="+mn-lt"/>
              </a:rPr>
              <a:t>der Industrie, </a:t>
            </a:r>
            <a:r>
              <a:rPr lang="de-DE" b="1" dirty="0">
                <a:effectLst/>
                <a:latin typeface="+mn-lt"/>
              </a:rPr>
              <a:t>im Mittelstand und im Gewerbe sowie im Verkehrs- </a:t>
            </a:r>
            <a:r>
              <a:rPr lang="de-DE" b="1" dirty="0">
                <a:latin typeface="+mn-lt"/>
              </a:rPr>
              <a:t>und </a:t>
            </a:r>
            <a:r>
              <a:rPr lang="de-DE" b="1" dirty="0">
                <a:effectLst/>
                <a:latin typeface="+mn-lt"/>
              </a:rPr>
              <a:t>Energiesektor wichtig </a:t>
            </a:r>
            <a:r>
              <a:rPr lang="de-DE" b="1" dirty="0">
                <a:latin typeface="+mn-lt"/>
              </a:rPr>
              <a:t>bleiben. </a:t>
            </a:r>
            <a:endParaRPr lang="de-DE" dirty="0">
              <a:solidFill>
                <a:srgbClr val="262625"/>
              </a:solidFill>
              <a:effectLst/>
              <a:ea typeface="Calibri" panose="020F0502020204030204" pitchFamily="34" charset="0"/>
              <a:cs typeface="Calibri" panose="020F0502020204030204" pitchFamily="34" charset="0"/>
            </a:endParaRPr>
          </a:p>
          <a:p>
            <a:pPr marL="126900" indent="0">
              <a:buNone/>
            </a:pPr>
            <a:endParaRPr lang="de-DE" dirty="0"/>
          </a:p>
        </p:txBody>
      </p:sp>
      <p:sp>
        <p:nvSpPr>
          <p:cNvPr id="26" name="Achteck 25"/>
          <p:cNvSpPr/>
          <p:nvPr/>
        </p:nvSpPr>
        <p:spPr>
          <a:xfrm>
            <a:off x="-531466" y="3143254"/>
            <a:ext cx="1143026" cy="1143026"/>
          </a:xfrm>
          <a:prstGeom prst="octagon">
            <a:avLst/>
          </a:prstGeom>
          <a:solidFill>
            <a:srgbClr val="A3D8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p:nvGrpSpPr>
        <p:grpSpPr>
          <a:xfrm flipH="1" flipV="1">
            <a:off x="-500098" y="4390104"/>
            <a:ext cx="1910629" cy="610538"/>
            <a:chOff x="803227" y="4367240"/>
            <a:chExt cx="1910629" cy="610538"/>
          </a:xfrm>
        </p:grpSpPr>
        <p:sp>
          <p:nvSpPr>
            <p:cNvPr id="27" name="Freihandform 26"/>
            <p:cNvSpPr/>
            <p:nvPr/>
          </p:nvSpPr>
          <p:spPr>
            <a:xfrm rot="5400000" flipH="1">
              <a:off x="1511220" y="3775141"/>
              <a:ext cx="548640" cy="1856633"/>
            </a:xfrm>
            <a:custGeom>
              <a:avLst/>
              <a:gdLst>
                <a:gd name="connsiteX0" fmla="*/ 556591 w 556591"/>
                <a:gd name="connsiteY0" fmla="*/ 1359673 h 1359673"/>
                <a:gd name="connsiteX1" fmla="*/ 7951 w 556591"/>
                <a:gd name="connsiteY1" fmla="*/ 842838 h 1359673"/>
                <a:gd name="connsiteX2" fmla="*/ 7951 w 556591"/>
                <a:gd name="connsiteY2" fmla="*/ 0 h 1359673"/>
                <a:gd name="connsiteX3" fmla="*/ 0 w 556591"/>
                <a:gd name="connsiteY3" fmla="*/ 0 h 1359673"/>
                <a:gd name="connsiteX4" fmla="*/ 0 w 556591"/>
                <a:gd name="connsiteY4" fmla="*/ 0 h 1359673"/>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00146 h 1500146"/>
                <a:gd name="connsiteX1" fmla="*/ 7951 w 556591"/>
                <a:gd name="connsiteY1" fmla="*/ 983311 h 1500146"/>
                <a:gd name="connsiteX2" fmla="*/ 7951 w 556591"/>
                <a:gd name="connsiteY2" fmla="*/ 140473 h 1500146"/>
                <a:gd name="connsiteX3" fmla="*/ 0 w 556591"/>
                <a:gd name="connsiteY3" fmla="*/ 140473 h 1500146"/>
                <a:gd name="connsiteX0" fmla="*/ 548640 w 548640"/>
                <a:gd name="connsiteY0" fmla="*/ 1359673 h 1359673"/>
                <a:gd name="connsiteX1" fmla="*/ 0 w 548640"/>
                <a:gd name="connsiteY1" fmla="*/ 842838 h 1359673"/>
                <a:gd name="connsiteX2" fmla="*/ 0 w 548640"/>
                <a:gd name="connsiteY2" fmla="*/ 0 h 1359673"/>
                <a:gd name="connsiteX0" fmla="*/ 556592 w 556592"/>
                <a:gd name="connsiteY0" fmla="*/ 1857957 h 1857957"/>
                <a:gd name="connsiteX1" fmla="*/ 7952 w 556592"/>
                <a:gd name="connsiteY1" fmla="*/ 1341122 h 1857957"/>
                <a:gd name="connsiteX2" fmla="*/ 7952 w 556592"/>
                <a:gd name="connsiteY2" fmla="*/ 498284 h 1857957"/>
                <a:gd name="connsiteX0" fmla="*/ 548640 w 548640"/>
                <a:gd name="connsiteY0" fmla="*/ 2293776 h 2293776"/>
                <a:gd name="connsiteX1" fmla="*/ 0 w 548640"/>
                <a:gd name="connsiteY1" fmla="*/ 1776941 h 2293776"/>
                <a:gd name="connsiteX2" fmla="*/ 278548 w 548640"/>
                <a:gd name="connsiteY2" fmla="*/ 498284 h 2293776"/>
                <a:gd name="connsiteX0" fmla="*/ 571380 w 571380"/>
                <a:gd name="connsiteY0" fmla="*/ 2372784 h 2372784"/>
                <a:gd name="connsiteX1" fmla="*/ 22740 w 571380"/>
                <a:gd name="connsiteY1" fmla="*/ 1855949 h 2372784"/>
                <a:gd name="connsiteX2" fmla="*/ 7952 w 571380"/>
                <a:gd name="connsiteY2" fmla="*/ 498284 h 2372784"/>
                <a:gd name="connsiteX0" fmla="*/ 548640 w 548640"/>
                <a:gd name="connsiteY0" fmla="*/ 2400918 h 2400918"/>
                <a:gd name="connsiteX1" fmla="*/ 0 w 548640"/>
                <a:gd name="connsiteY1" fmla="*/ 1884083 h 2400918"/>
                <a:gd name="connsiteX2" fmla="*/ 28502 w 548640"/>
                <a:gd name="connsiteY2" fmla="*/ 498284 h 2400918"/>
                <a:gd name="connsiteX0" fmla="*/ 553541 w 553541"/>
                <a:gd name="connsiteY0" fmla="*/ 2354917 h 2354917"/>
                <a:gd name="connsiteX1" fmla="*/ 4901 w 553541"/>
                <a:gd name="connsiteY1" fmla="*/ 1838082 h 2354917"/>
                <a:gd name="connsiteX2" fmla="*/ 7952 w 553541"/>
                <a:gd name="connsiteY2" fmla="*/ 498284 h 2354917"/>
                <a:gd name="connsiteX0" fmla="*/ 548640 w 548640"/>
                <a:gd name="connsiteY0" fmla="*/ 1856633 h 1856633"/>
                <a:gd name="connsiteX1" fmla="*/ 0 w 548640"/>
                <a:gd name="connsiteY1" fmla="*/ 1339798 h 1856633"/>
                <a:gd name="connsiteX2" fmla="*/ 3051 w 548640"/>
                <a:gd name="connsiteY2" fmla="*/ 0 h 1856633"/>
                <a:gd name="connsiteX0" fmla="*/ 564869 w 564869"/>
                <a:gd name="connsiteY0" fmla="*/ 1856633 h 1856633"/>
                <a:gd name="connsiteX1" fmla="*/ 16229 w 564869"/>
                <a:gd name="connsiteY1" fmla="*/ 1339798 h 1856633"/>
                <a:gd name="connsiteX2" fmla="*/ 19280 w 564869"/>
                <a:gd name="connsiteY2" fmla="*/ 0 h 1856633"/>
                <a:gd name="connsiteX0" fmla="*/ 548640 w 548640"/>
                <a:gd name="connsiteY0" fmla="*/ 1856633 h 1856633"/>
                <a:gd name="connsiteX1" fmla="*/ 0 w 548640"/>
                <a:gd name="connsiteY1" fmla="*/ 1339798 h 1856633"/>
                <a:gd name="connsiteX2" fmla="*/ 3051 w 548640"/>
                <a:gd name="connsiteY2" fmla="*/ 0 h 1856633"/>
                <a:gd name="connsiteX0" fmla="*/ 548640 w 548640"/>
                <a:gd name="connsiteY0" fmla="*/ 1856633 h 1856633"/>
                <a:gd name="connsiteX1" fmla="*/ 0 w 548640"/>
                <a:gd name="connsiteY1" fmla="*/ 1339798 h 1856633"/>
                <a:gd name="connsiteX2" fmla="*/ 3051 w 548640"/>
                <a:gd name="connsiteY2" fmla="*/ 0 h 1856633"/>
              </a:gdLst>
              <a:ahLst/>
              <a:cxnLst>
                <a:cxn ang="0">
                  <a:pos x="connsiteX0" y="connsiteY0"/>
                </a:cxn>
                <a:cxn ang="0">
                  <a:pos x="connsiteX1" y="connsiteY1"/>
                </a:cxn>
                <a:cxn ang="0">
                  <a:pos x="connsiteX2" y="connsiteY2"/>
                </a:cxn>
              </a:cxnLst>
              <a:rect l="l" t="t" r="r" b="b"/>
              <a:pathLst>
                <a:path w="548640" h="1856633">
                  <a:moveTo>
                    <a:pt x="548640" y="1856633"/>
                  </a:moveTo>
                  <a:lnTo>
                    <a:pt x="0" y="1339798"/>
                  </a:lnTo>
                  <a:cubicBezTo>
                    <a:pt x="0" y="1058852"/>
                    <a:pt x="3388" y="62462"/>
                    <a:pt x="3051" y="0"/>
                  </a:cubicBez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 name="Gruppieren 27"/>
            <p:cNvGrpSpPr/>
            <p:nvPr/>
          </p:nvGrpSpPr>
          <p:grpSpPr>
            <a:xfrm rot="16200000">
              <a:off x="803227" y="4367240"/>
              <a:ext cx="71438" cy="71438"/>
              <a:chOff x="8719425" y="1214428"/>
              <a:chExt cx="71438" cy="71438"/>
            </a:xfrm>
          </p:grpSpPr>
          <p:sp>
            <p:nvSpPr>
              <p:cNvPr id="29" name="Ellipse 28"/>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8" name="Textplatzhalter 31">
            <a:extLst>
              <a:ext uri="{FF2B5EF4-FFF2-40B4-BE49-F238E27FC236}">
                <a16:creationId xmlns:a16="http://schemas.microsoft.com/office/drawing/2014/main" id="{298EF5F3-C8A5-0521-E34B-3D77E811ABAD}"/>
              </a:ext>
            </a:extLst>
          </p:cNvPr>
          <p:cNvSpPr txBox="1">
            <a:spLocks/>
          </p:cNvSpPr>
          <p:nvPr/>
        </p:nvSpPr>
        <p:spPr>
          <a:xfrm>
            <a:off x="676596" y="2820244"/>
            <a:ext cx="4857408" cy="1143026"/>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4"/>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b="1" dirty="0">
              <a:effectLst/>
              <a:latin typeface="+mn-lt"/>
            </a:endParaRPr>
          </a:p>
        </p:txBody>
      </p:sp>
      <p:sp>
        <p:nvSpPr>
          <p:cNvPr id="14" name="Achteck 13">
            <a:extLst>
              <a:ext uri="{FF2B5EF4-FFF2-40B4-BE49-F238E27FC236}">
                <a16:creationId xmlns:a16="http://schemas.microsoft.com/office/drawing/2014/main" id="{5742AB2B-F493-4113-86E2-45083B12514C}"/>
              </a:ext>
            </a:extLst>
          </p:cNvPr>
          <p:cNvSpPr/>
          <p:nvPr/>
        </p:nvSpPr>
        <p:spPr>
          <a:xfrm>
            <a:off x="8127108" y="-124803"/>
            <a:ext cx="2156570" cy="2156570"/>
          </a:xfrm>
          <a:prstGeom prst="octagon">
            <a:avLst/>
          </a:prstGeom>
          <a:no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descr="BDEW-Icon_Verkehr.png">
            <a:extLst>
              <a:ext uri="{FF2B5EF4-FFF2-40B4-BE49-F238E27FC236}">
                <a16:creationId xmlns:a16="http://schemas.microsoft.com/office/drawing/2014/main" id="{84B8931B-B350-133F-63A9-1D82A0074AFF}"/>
              </a:ext>
            </a:extLst>
          </p:cNvPr>
          <p:cNvPicPr>
            <a:picLocks noChangeAspect="1"/>
          </p:cNvPicPr>
          <p:nvPr/>
        </p:nvPicPr>
        <p:blipFill>
          <a:blip r:embed="rId5"/>
          <a:stretch>
            <a:fillRect/>
          </a:stretch>
        </p:blipFill>
        <p:spPr>
          <a:xfrm>
            <a:off x="2167662" y="3818554"/>
            <a:ext cx="637583" cy="637583"/>
          </a:xfrm>
          <a:prstGeom prst="rect">
            <a:avLst/>
          </a:prstGeom>
          <a:effectLst/>
        </p:spPr>
      </p:pic>
      <p:pic>
        <p:nvPicPr>
          <p:cNvPr id="39" name="Grafik 38" descr="BDEW-Icon_Energie.png">
            <a:extLst>
              <a:ext uri="{FF2B5EF4-FFF2-40B4-BE49-F238E27FC236}">
                <a16:creationId xmlns:a16="http://schemas.microsoft.com/office/drawing/2014/main" id="{A55EDAFB-6793-9239-973B-0C6F12688DB0}"/>
              </a:ext>
            </a:extLst>
          </p:cNvPr>
          <p:cNvPicPr>
            <a:picLocks noChangeAspect="1"/>
          </p:cNvPicPr>
          <p:nvPr/>
        </p:nvPicPr>
        <p:blipFill>
          <a:blip r:embed="rId6"/>
          <a:stretch>
            <a:fillRect/>
          </a:stretch>
        </p:blipFill>
        <p:spPr>
          <a:xfrm>
            <a:off x="2900584" y="3834244"/>
            <a:ext cx="637583" cy="637583"/>
          </a:xfrm>
          <a:prstGeom prst="rect">
            <a:avLst/>
          </a:prstGeom>
          <a:effectLst/>
        </p:spPr>
      </p:pic>
      <p:pic>
        <p:nvPicPr>
          <p:cNvPr id="40" name="Grafik 39" descr="BDEW-Icon_Waerme.png">
            <a:extLst>
              <a:ext uri="{FF2B5EF4-FFF2-40B4-BE49-F238E27FC236}">
                <a16:creationId xmlns:a16="http://schemas.microsoft.com/office/drawing/2014/main" id="{E00B6F11-89E9-A2DC-918F-1F56EEFDE9FB}"/>
              </a:ext>
            </a:extLst>
          </p:cNvPr>
          <p:cNvPicPr>
            <a:picLocks noChangeAspect="1"/>
          </p:cNvPicPr>
          <p:nvPr/>
        </p:nvPicPr>
        <p:blipFill>
          <a:blip r:embed="rId7"/>
          <a:stretch>
            <a:fillRect/>
          </a:stretch>
        </p:blipFill>
        <p:spPr>
          <a:xfrm>
            <a:off x="3627818" y="3834243"/>
            <a:ext cx="637583" cy="637583"/>
          </a:xfrm>
          <a:prstGeom prst="rect">
            <a:avLst/>
          </a:prstGeom>
          <a:effectLst/>
        </p:spPr>
      </p:pic>
      <p:pic>
        <p:nvPicPr>
          <p:cNvPr id="41" name="Grafik 40">
            <a:extLst>
              <a:ext uri="{FF2B5EF4-FFF2-40B4-BE49-F238E27FC236}">
                <a16:creationId xmlns:a16="http://schemas.microsoft.com/office/drawing/2014/main" id="{FDFE6FA4-56B6-44C3-DAEE-D7FAD5B1EB04}"/>
              </a:ext>
            </a:extLst>
          </p:cNvPr>
          <p:cNvPicPr>
            <a:picLocks noChangeAspect="1"/>
          </p:cNvPicPr>
          <p:nvPr/>
        </p:nvPicPr>
        <p:blipFill rotWithShape="1">
          <a:blip r:embed="rId8">
            <a:extLst>
              <a:ext uri="{28A0092B-C50C-407E-A947-70E740481C1C}">
                <a14:useLocalDpi xmlns:a14="http://schemas.microsoft.com/office/drawing/2010/main" val="0"/>
              </a:ext>
            </a:extLst>
          </a:blip>
          <a:srcRect l="6512" t="7986" r="13091" b="11152"/>
          <a:stretch/>
        </p:blipFill>
        <p:spPr>
          <a:xfrm>
            <a:off x="1441171" y="3787693"/>
            <a:ext cx="636840" cy="684134"/>
          </a:xfrm>
          <a:prstGeom prst="rect">
            <a:avLst/>
          </a:prstGeom>
        </p:spPr>
      </p:pic>
    </p:spTree>
    <p:extLst>
      <p:ext uri="{BB962C8B-B14F-4D97-AF65-F5344CB8AC3E}">
        <p14:creationId xmlns:p14="http://schemas.microsoft.com/office/powerpoint/2010/main" val="416917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89286" y="1368152"/>
            <a:ext cx="2214562" cy="2571750"/>
          </a:xfrm>
        </p:spPr>
        <p:txBody>
          <a:bodyPr>
            <a:normAutofit fontScale="92500" lnSpcReduction="20000"/>
          </a:bodyPr>
          <a:lstStyle/>
          <a:p>
            <a:r>
              <a:rPr lang="de-DE" dirty="0"/>
              <a:t>4</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4</a:t>
            </a:r>
          </a:p>
        </p:txBody>
      </p:sp>
      <p:sp>
        <p:nvSpPr>
          <p:cNvPr id="6" name="Textplatzhalter 5"/>
          <p:cNvSpPr>
            <a:spLocks noGrp="1"/>
          </p:cNvSpPr>
          <p:nvPr>
            <p:ph type="body" sz="quarter" idx="12"/>
          </p:nvPr>
        </p:nvSpPr>
        <p:spPr>
          <a:xfrm>
            <a:off x="2643174" y="1801811"/>
            <a:ext cx="5643602" cy="1484319"/>
          </a:xfrm>
        </p:spPr>
        <p:txBody>
          <a:bodyPr>
            <a:normAutofit/>
          </a:bodyPr>
          <a:lstStyle/>
          <a:p>
            <a:r>
              <a:rPr lang="de-DE" sz="1900" dirty="0">
                <a:effectLst/>
                <a:ea typeface="Times New Roman" panose="02020603050405020304" pitchFamily="18" charset="0"/>
              </a:rPr>
              <a:t>Die zukünftige Infrastruktur für neue Gase entsteht bedarfsgerecht aus der heutigen</a:t>
            </a:r>
            <a:r>
              <a:rPr lang="de-DE" sz="1900" dirty="0">
                <a:effectLst/>
              </a:rPr>
              <a:t> </a:t>
            </a:r>
            <a:endParaRPr lang="de-DE" sz="1900" dirty="0"/>
          </a:p>
        </p:txBody>
      </p:sp>
    </p:spTree>
    <p:extLst>
      <p:ext uri="{BB962C8B-B14F-4D97-AF65-F5344CB8AC3E}">
        <p14:creationId xmlns:p14="http://schemas.microsoft.com/office/powerpoint/2010/main" val="142510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11" name="Titel 10"/>
          <p:cNvSpPr>
            <a:spLocks noGrp="1"/>
          </p:cNvSpPr>
          <p:nvPr>
            <p:ph type="title"/>
          </p:nvPr>
        </p:nvSpPr>
        <p:spPr>
          <a:xfrm>
            <a:off x="777600" y="478800"/>
            <a:ext cx="5598816" cy="474682"/>
          </a:xfrm>
        </p:spPr>
        <p:txBody>
          <a:bodyPr/>
          <a:lstStyle/>
          <a:p>
            <a:r>
              <a:rPr lang="de-DE" sz="1600" dirty="0">
                <a:effectLst/>
                <a:ea typeface="Times New Roman" panose="02020603050405020304" pitchFamily="18" charset="0"/>
              </a:rPr>
              <a:t>Die zukünftige Infrastruktur für neue Gase entsteht bedarfsgerecht aus der heutigen</a:t>
            </a:r>
            <a:r>
              <a:rPr lang="de-DE" sz="1600" dirty="0">
                <a:effectLst/>
              </a:rPr>
              <a:t> </a:t>
            </a:r>
            <a:endParaRPr lang="de-DE" sz="1600" dirty="0"/>
          </a:p>
        </p:txBody>
      </p:sp>
      <p:sp>
        <p:nvSpPr>
          <p:cNvPr id="12" name="Textplatzhalter 11"/>
          <p:cNvSpPr>
            <a:spLocks noGrp="1"/>
          </p:cNvSpPr>
          <p:nvPr>
            <p:ph type="body" sz="quarter" idx="13"/>
          </p:nvPr>
        </p:nvSpPr>
        <p:spPr>
          <a:xfrm>
            <a:off x="396000" y="1191600"/>
            <a:ext cx="5491857" cy="3311525"/>
          </a:xfrm>
        </p:spPr>
        <p:txBody>
          <a:bodyPr>
            <a:noAutofit/>
          </a:bodyPr>
          <a:lstStyle/>
          <a:p>
            <a:pPr marL="285750" indent="-228600">
              <a:spcAft>
                <a:spcPts val="800"/>
              </a:spcAft>
              <a:buSzPct val="90000"/>
            </a:pPr>
            <a:r>
              <a:rPr lang="de-DE" dirty="0">
                <a:effectLst/>
                <a:ea typeface="Calibri" panose="020F0502020204030204" pitchFamily="34" charset="0"/>
                <a:cs typeface="Calibri" panose="020F0502020204030204" pitchFamily="34" charset="0"/>
              </a:rPr>
              <a:t>Die </a:t>
            </a:r>
            <a:r>
              <a:rPr lang="de-DE" b="1" dirty="0">
                <a:effectLst/>
                <a:ea typeface="Calibri" panose="020F0502020204030204" pitchFamily="34" charset="0"/>
                <a:cs typeface="Calibri" panose="020F0502020204030204" pitchFamily="34" charset="0"/>
              </a:rPr>
              <a:t>bestehende Gasinfrastruktur bildet den Ausgangspunkt</a:t>
            </a:r>
            <a:r>
              <a:rPr lang="de-DE" dirty="0">
                <a:effectLst/>
                <a:ea typeface="Calibri" panose="020F0502020204030204" pitchFamily="34" charset="0"/>
                <a:cs typeface="Calibri" panose="020F0502020204030204" pitchFamily="34" charset="0"/>
              </a:rPr>
              <a:t> für die zukünftige Infrastruktur</a:t>
            </a:r>
            <a:endParaRPr lang="de-DE" dirty="0">
              <a:solidFill>
                <a:schemeClr val="tx1">
                  <a:lumMod val="85000"/>
                  <a:lumOff val="15000"/>
                </a:schemeClr>
              </a:solidFill>
            </a:endParaRPr>
          </a:p>
          <a:p>
            <a:pPr marL="285750" indent="-228600">
              <a:spcAft>
                <a:spcPts val="800"/>
              </a:spcAft>
              <a:buSzPct val="90000"/>
            </a:pPr>
            <a:r>
              <a:rPr lang="de-DE" dirty="0">
                <a:solidFill>
                  <a:schemeClr val="tx1">
                    <a:lumMod val="85000"/>
                    <a:lumOff val="15000"/>
                  </a:schemeClr>
                </a:solidFill>
              </a:rPr>
              <a:t>Notwendig ist </a:t>
            </a:r>
            <a:r>
              <a:rPr lang="de-DE" dirty="0">
                <a:effectLst/>
                <a:ea typeface="Calibri" panose="020F0502020204030204" pitchFamily="34" charset="0"/>
                <a:cs typeface="Calibri" panose="020F0502020204030204" pitchFamily="34" charset="0"/>
              </a:rPr>
              <a:t>die Herstellung der </a:t>
            </a:r>
            <a:r>
              <a:rPr lang="de-DE" b="1" dirty="0">
                <a:effectLst/>
                <a:ea typeface="Calibri" panose="020F0502020204030204" pitchFamily="34" charset="0"/>
                <a:cs typeface="Calibri" panose="020F0502020204030204" pitchFamily="34" charset="0"/>
              </a:rPr>
              <a:t>H2-Readiness</a:t>
            </a:r>
            <a:r>
              <a:rPr lang="de-DE" dirty="0">
                <a:effectLst/>
                <a:ea typeface="Calibri" panose="020F0502020204030204" pitchFamily="34" charset="0"/>
                <a:cs typeface="Calibri" panose="020F0502020204030204" pitchFamily="34" charset="0"/>
              </a:rPr>
              <a:t> und eine Umstellung bestehender Infrastrukturen </a:t>
            </a:r>
            <a:endParaRPr lang="de-DE" dirty="0">
              <a:solidFill>
                <a:schemeClr val="tx1">
                  <a:lumMod val="85000"/>
                  <a:lumOff val="15000"/>
                </a:schemeClr>
              </a:solidFill>
            </a:endParaRPr>
          </a:p>
          <a:p>
            <a:pPr marL="285750" indent="-228600">
              <a:spcAft>
                <a:spcPts val="800"/>
              </a:spcAft>
              <a:buSzPct val="90000"/>
            </a:pPr>
            <a:r>
              <a:rPr lang="de-DE" dirty="0">
                <a:solidFill>
                  <a:schemeClr val="tx1">
                    <a:lumMod val="85000"/>
                    <a:lumOff val="15000"/>
                  </a:schemeClr>
                </a:solidFill>
              </a:rPr>
              <a:t>Die Energiebranche kann die </a:t>
            </a:r>
            <a:r>
              <a:rPr lang="de-DE" b="1" dirty="0"/>
              <a:t>Transformation umsetzen</a:t>
            </a:r>
          </a:p>
          <a:p>
            <a:pPr marL="285750" indent="-228600">
              <a:spcAft>
                <a:spcPts val="800"/>
              </a:spcAft>
              <a:buSzPct val="90000"/>
            </a:pPr>
            <a:r>
              <a:rPr lang="de-DE" dirty="0"/>
              <a:t>Die Infrastrukturunternehmen brauchen aber für zukünftige Investitionsentscheidungen eine </a:t>
            </a:r>
            <a:r>
              <a:rPr lang="de-DE" b="1" dirty="0"/>
              <a:t>Grundlage</a:t>
            </a:r>
            <a:r>
              <a:rPr lang="de-DE" dirty="0"/>
              <a:t>. Notwendig dafür sind:</a:t>
            </a:r>
          </a:p>
          <a:p>
            <a:pPr marL="685800" lvl="1" indent="-228600">
              <a:lnSpc>
                <a:spcPct val="100000"/>
              </a:lnSpc>
              <a:spcAft>
                <a:spcPts val="800"/>
              </a:spcAft>
              <a:buSzPct val="90000"/>
            </a:pPr>
            <a:r>
              <a:rPr lang="de-DE" dirty="0"/>
              <a:t>Politische Richtungsentscheidungen</a:t>
            </a:r>
          </a:p>
          <a:p>
            <a:pPr marL="685800" lvl="1" indent="-228600">
              <a:lnSpc>
                <a:spcPct val="100000"/>
              </a:lnSpc>
              <a:spcAft>
                <a:spcPts val="800"/>
              </a:spcAft>
              <a:buSzPct val="90000"/>
            </a:pPr>
            <a:r>
              <a:rPr lang="de-DE" dirty="0"/>
              <a:t>Verlässliche, regulatorische Rahmenbedingungen</a:t>
            </a:r>
          </a:p>
          <a:p>
            <a:pPr marL="685800" lvl="1" indent="-228600">
              <a:lnSpc>
                <a:spcPct val="100000"/>
              </a:lnSpc>
              <a:spcAft>
                <a:spcPts val="800"/>
              </a:spcAft>
              <a:buSzPct val="90000"/>
            </a:pPr>
            <a:r>
              <a:rPr lang="de-DE" dirty="0"/>
              <a:t>Planungssicherheit</a:t>
            </a:r>
          </a:p>
        </p:txBody>
      </p:sp>
      <p:sp>
        <p:nvSpPr>
          <p:cNvPr id="15" name="Achteck 14"/>
          <p:cNvSpPr/>
          <p:nvPr/>
        </p:nvSpPr>
        <p:spPr>
          <a:xfrm>
            <a:off x="6643702" y="1158851"/>
            <a:ext cx="3429024" cy="3429024"/>
          </a:xfrm>
          <a:prstGeom prst="octagon">
            <a:avLst/>
          </a:prstGeom>
          <a:blipFill dpi="0" rotWithShape="1">
            <a:blip r:embed="rId3"/>
            <a:srcRect/>
            <a:stretch>
              <a:fillRect l="-54000" t="3000" r="1000" b="-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p:nvSpPr>
        <p:spPr>
          <a:xfrm>
            <a:off x="6504999" y="468495"/>
            <a:ext cx="928694" cy="928694"/>
          </a:xfrm>
          <a:prstGeom prst="octagon">
            <a:avLst/>
          </a:prstGeom>
          <a:no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p:cNvGrpSpPr/>
          <p:nvPr/>
        </p:nvGrpSpPr>
        <p:grpSpPr>
          <a:xfrm flipV="1">
            <a:off x="5857884" y="-928712"/>
            <a:ext cx="495370" cy="3108716"/>
            <a:chOff x="5799136" y="3535000"/>
            <a:chExt cx="495370" cy="3108716"/>
          </a:xfrm>
        </p:grpSpPr>
        <p:grpSp>
          <p:nvGrpSpPr>
            <p:cNvPr id="17" name="Gruppieren 16"/>
            <p:cNvGrpSpPr/>
            <p:nvPr/>
          </p:nvGrpSpPr>
          <p:grpSpPr>
            <a:xfrm rot="16200000">
              <a:off x="5799136" y="3535000"/>
              <a:ext cx="71438" cy="71438"/>
              <a:chOff x="8719425" y="1214428"/>
              <a:chExt cx="71438" cy="71438"/>
            </a:xfrm>
          </p:grpSpPr>
          <p:sp>
            <p:nvSpPr>
              <p:cNvPr id="18" name="Ellipse 17"/>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Freihandform 19"/>
            <p:cNvSpPr/>
            <p:nvPr/>
          </p:nvSpPr>
          <p:spPr>
            <a:xfrm rot="16200000" flipH="1">
              <a:off x="4547319" y="4896529"/>
              <a:ext cx="3034976" cy="45939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Lst>
              <a:ahLst/>
              <a:cxnLst>
                <a:cxn ang="0">
                  <a:pos x="connsiteX0" y="connsiteY0"/>
                </a:cxn>
                <a:cxn ang="0">
                  <a:pos x="connsiteX1" y="connsiteY1"/>
                </a:cxn>
                <a:cxn ang="0">
                  <a:pos x="connsiteX2" y="connsiteY2"/>
                </a:cxn>
                <a:cxn ang="0">
                  <a:pos x="connsiteX3" y="connsiteY3"/>
                </a:cxn>
              </a:cxnLst>
              <a:rect l="l" t="t" r="r" b="b"/>
              <a:pathLst>
                <a:path w="3034976" h="459398">
                  <a:moveTo>
                    <a:pt x="0" y="0"/>
                  </a:moveTo>
                  <a:lnTo>
                    <a:pt x="431883" y="0"/>
                  </a:lnTo>
                  <a:lnTo>
                    <a:pt x="886011" y="438052"/>
                  </a:lnTo>
                  <a:lnTo>
                    <a:pt x="3034976" y="45939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20"/>
            <p:cNvSpPr/>
            <p:nvPr/>
          </p:nvSpPr>
          <p:spPr>
            <a:xfrm rot="16200000">
              <a:off x="5792989" y="4004209"/>
              <a:ext cx="457200" cy="0"/>
            </a:xfrm>
            <a:custGeom>
              <a:avLst/>
              <a:gdLst>
                <a:gd name="connsiteX0" fmla="*/ 0 w 457200"/>
                <a:gd name="connsiteY0" fmla="*/ 0 h 0"/>
                <a:gd name="connsiteX1" fmla="*/ 451757 w 457200"/>
                <a:gd name="connsiteY1" fmla="*/ 0 h 0"/>
                <a:gd name="connsiteX2" fmla="*/ 457200 w 457200"/>
                <a:gd name="connsiteY2" fmla="*/ 0 h 0"/>
              </a:gdLst>
              <a:ahLst/>
              <a:cxnLst>
                <a:cxn ang="0">
                  <a:pos x="connsiteX0" y="connsiteY0"/>
                </a:cxn>
                <a:cxn ang="0">
                  <a:pos x="connsiteX1" y="connsiteY1"/>
                </a:cxn>
                <a:cxn ang="0">
                  <a:pos x="connsiteX2" y="connsiteY2"/>
                </a:cxn>
              </a:cxnLst>
              <a:rect l="l" t="t" r="r" b="b"/>
              <a:pathLst>
                <a:path w="457200">
                  <a:moveTo>
                    <a:pt x="0" y="0"/>
                  </a:moveTo>
                  <a:lnTo>
                    <a:pt x="451757" y="0"/>
                  </a:lnTo>
                  <a:lnTo>
                    <a:pt x="457200" y="0"/>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2" name="Gruppieren 21"/>
            <p:cNvGrpSpPr/>
            <p:nvPr/>
          </p:nvGrpSpPr>
          <p:grpSpPr>
            <a:xfrm rot="16200000">
              <a:off x="5987603" y="3703759"/>
              <a:ext cx="71438" cy="71438"/>
              <a:chOff x="8719425" y="1214428"/>
              <a:chExt cx="71438" cy="71438"/>
            </a:xfrm>
          </p:grpSpPr>
          <p:sp>
            <p:nvSpPr>
              <p:cNvPr id="23" name="Ellipse 22"/>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8739666" y="1234669"/>
                <a:ext cx="30957" cy="30957"/>
              </a:xfrm>
              <a:prstGeom prst="ellipse">
                <a:avLst/>
              </a:prstGeom>
              <a:solidFill>
                <a:srgbClr val="17AF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5" name="Freihandform 24"/>
          <p:cNvSpPr/>
          <p:nvPr/>
        </p:nvSpPr>
        <p:spPr>
          <a:xfrm rot="10800000" flipH="1">
            <a:off x="7432775" y="679514"/>
            <a:ext cx="2571963" cy="43866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398074 h 438052"/>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429534 h 438052"/>
              <a:gd name="connsiteX0" fmla="*/ 0 w 3003846"/>
              <a:gd name="connsiteY0" fmla="*/ 0 h 438668"/>
              <a:gd name="connsiteX1" fmla="*/ 431883 w 3003846"/>
              <a:gd name="connsiteY1" fmla="*/ 0 h 438668"/>
              <a:gd name="connsiteX2" fmla="*/ 886011 w 3003846"/>
              <a:gd name="connsiteY2" fmla="*/ 438052 h 438668"/>
              <a:gd name="connsiteX3" fmla="*/ 3003846 w 3003846"/>
              <a:gd name="connsiteY3" fmla="*/ 438668 h 438668"/>
              <a:gd name="connsiteX0" fmla="*/ 0 w 2571963"/>
              <a:gd name="connsiteY0" fmla="*/ 0 h 438668"/>
              <a:gd name="connsiteX1" fmla="*/ 454128 w 2571963"/>
              <a:gd name="connsiteY1" fmla="*/ 438052 h 438668"/>
              <a:gd name="connsiteX2" fmla="*/ 2571963 w 2571963"/>
              <a:gd name="connsiteY2" fmla="*/ 438668 h 438668"/>
            </a:gdLst>
            <a:ahLst/>
            <a:cxnLst>
              <a:cxn ang="0">
                <a:pos x="connsiteX0" y="connsiteY0"/>
              </a:cxn>
              <a:cxn ang="0">
                <a:pos x="connsiteX1" y="connsiteY1"/>
              </a:cxn>
              <a:cxn ang="0">
                <a:pos x="connsiteX2" y="connsiteY2"/>
              </a:cxn>
            </a:cxnLst>
            <a:rect l="l" t="t" r="r" b="b"/>
            <a:pathLst>
              <a:path w="2571963" h="438668">
                <a:moveTo>
                  <a:pt x="0" y="0"/>
                </a:moveTo>
                <a:lnTo>
                  <a:pt x="454128" y="438052"/>
                </a:lnTo>
                <a:lnTo>
                  <a:pt x="2571963" y="43866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Achteck 25"/>
          <p:cNvSpPr/>
          <p:nvPr/>
        </p:nvSpPr>
        <p:spPr>
          <a:xfrm>
            <a:off x="-540568" y="3143254"/>
            <a:ext cx="1143026" cy="1143026"/>
          </a:xfrm>
          <a:prstGeom prst="octagon">
            <a:avLst/>
          </a:prstGeom>
          <a:solidFill>
            <a:srgbClr val="A3D8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p:nvGrpSpPr>
        <p:grpSpPr>
          <a:xfrm flipH="1" flipV="1">
            <a:off x="-500098" y="4390104"/>
            <a:ext cx="1910629" cy="610538"/>
            <a:chOff x="803227" y="4367240"/>
            <a:chExt cx="1910629" cy="610538"/>
          </a:xfrm>
        </p:grpSpPr>
        <p:sp>
          <p:nvSpPr>
            <p:cNvPr id="27" name="Freihandform 26"/>
            <p:cNvSpPr/>
            <p:nvPr/>
          </p:nvSpPr>
          <p:spPr>
            <a:xfrm rot="5400000" flipH="1">
              <a:off x="1511220" y="3775141"/>
              <a:ext cx="548640" cy="1856633"/>
            </a:xfrm>
            <a:custGeom>
              <a:avLst/>
              <a:gdLst>
                <a:gd name="connsiteX0" fmla="*/ 556591 w 556591"/>
                <a:gd name="connsiteY0" fmla="*/ 1359673 h 1359673"/>
                <a:gd name="connsiteX1" fmla="*/ 7951 w 556591"/>
                <a:gd name="connsiteY1" fmla="*/ 842838 h 1359673"/>
                <a:gd name="connsiteX2" fmla="*/ 7951 w 556591"/>
                <a:gd name="connsiteY2" fmla="*/ 0 h 1359673"/>
                <a:gd name="connsiteX3" fmla="*/ 0 w 556591"/>
                <a:gd name="connsiteY3" fmla="*/ 0 h 1359673"/>
                <a:gd name="connsiteX4" fmla="*/ 0 w 556591"/>
                <a:gd name="connsiteY4" fmla="*/ 0 h 1359673"/>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00146 h 1500146"/>
                <a:gd name="connsiteX1" fmla="*/ 7951 w 556591"/>
                <a:gd name="connsiteY1" fmla="*/ 983311 h 1500146"/>
                <a:gd name="connsiteX2" fmla="*/ 7951 w 556591"/>
                <a:gd name="connsiteY2" fmla="*/ 140473 h 1500146"/>
                <a:gd name="connsiteX3" fmla="*/ 0 w 556591"/>
                <a:gd name="connsiteY3" fmla="*/ 140473 h 1500146"/>
                <a:gd name="connsiteX0" fmla="*/ 548640 w 548640"/>
                <a:gd name="connsiteY0" fmla="*/ 1359673 h 1359673"/>
                <a:gd name="connsiteX1" fmla="*/ 0 w 548640"/>
                <a:gd name="connsiteY1" fmla="*/ 842838 h 1359673"/>
                <a:gd name="connsiteX2" fmla="*/ 0 w 548640"/>
                <a:gd name="connsiteY2" fmla="*/ 0 h 1359673"/>
                <a:gd name="connsiteX0" fmla="*/ 556592 w 556592"/>
                <a:gd name="connsiteY0" fmla="*/ 1857957 h 1857957"/>
                <a:gd name="connsiteX1" fmla="*/ 7952 w 556592"/>
                <a:gd name="connsiteY1" fmla="*/ 1341122 h 1857957"/>
                <a:gd name="connsiteX2" fmla="*/ 7952 w 556592"/>
                <a:gd name="connsiteY2" fmla="*/ 498284 h 1857957"/>
                <a:gd name="connsiteX0" fmla="*/ 548640 w 548640"/>
                <a:gd name="connsiteY0" fmla="*/ 2293776 h 2293776"/>
                <a:gd name="connsiteX1" fmla="*/ 0 w 548640"/>
                <a:gd name="connsiteY1" fmla="*/ 1776941 h 2293776"/>
                <a:gd name="connsiteX2" fmla="*/ 278548 w 548640"/>
                <a:gd name="connsiteY2" fmla="*/ 498284 h 2293776"/>
                <a:gd name="connsiteX0" fmla="*/ 571380 w 571380"/>
                <a:gd name="connsiteY0" fmla="*/ 2372784 h 2372784"/>
                <a:gd name="connsiteX1" fmla="*/ 22740 w 571380"/>
                <a:gd name="connsiteY1" fmla="*/ 1855949 h 2372784"/>
                <a:gd name="connsiteX2" fmla="*/ 7952 w 571380"/>
                <a:gd name="connsiteY2" fmla="*/ 498284 h 2372784"/>
                <a:gd name="connsiteX0" fmla="*/ 548640 w 548640"/>
                <a:gd name="connsiteY0" fmla="*/ 2400918 h 2400918"/>
                <a:gd name="connsiteX1" fmla="*/ 0 w 548640"/>
                <a:gd name="connsiteY1" fmla="*/ 1884083 h 2400918"/>
                <a:gd name="connsiteX2" fmla="*/ 28502 w 548640"/>
                <a:gd name="connsiteY2" fmla="*/ 498284 h 2400918"/>
                <a:gd name="connsiteX0" fmla="*/ 553541 w 553541"/>
                <a:gd name="connsiteY0" fmla="*/ 2354917 h 2354917"/>
                <a:gd name="connsiteX1" fmla="*/ 4901 w 553541"/>
                <a:gd name="connsiteY1" fmla="*/ 1838082 h 2354917"/>
                <a:gd name="connsiteX2" fmla="*/ 7952 w 553541"/>
                <a:gd name="connsiteY2" fmla="*/ 498284 h 2354917"/>
                <a:gd name="connsiteX0" fmla="*/ 548640 w 548640"/>
                <a:gd name="connsiteY0" fmla="*/ 1856633 h 1856633"/>
                <a:gd name="connsiteX1" fmla="*/ 0 w 548640"/>
                <a:gd name="connsiteY1" fmla="*/ 1339798 h 1856633"/>
                <a:gd name="connsiteX2" fmla="*/ 3051 w 548640"/>
                <a:gd name="connsiteY2" fmla="*/ 0 h 1856633"/>
                <a:gd name="connsiteX0" fmla="*/ 564869 w 564869"/>
                <a:gd name="connsiteY0" fmla="*/ 1856633 h 1856633"/>
                <a:gd name="connsiteX1" fmla="*/ 16229 w 564869"/>
                <a:gd name="connsiteY1" fmla="*/ 1339798 h 1856633"/>
                <a:gd name="connsiteX2" fmla="*/ 19280 w 564869"/>
                <a:gd name="connsiteY2" fmla="*/ 0 h 1856633"/>
                <a:gd name="connsiteX0" fmla="*/ 548640 w 548640"/>
                <a:gd name="connsiteY0" fmla="*/ 1856633 h 1856633"/>
                <a:gd name="connsiteX1" fmla="*/ 0 w 548640"/>
                <a:gd name="connsiteY1" fmla="*/ 1339798 h 1856633"/>
                <a:gd name="connsiteX2" fmla="*/ 3051 w 548640"/>
                <a:gd name="connsiteY2" fmla="*/ 0 h 1856633"/>
                <a:gd name="connsiteX0" fmla="*/ 548640 w 548640"/>
                <a:gd name="connsiteY0" fmla="*/ 1856633 h 1856633"/>
                <a:gd name="connsiteX1" fmla="*/ 0 w 548640"/>
                <a:gd name="connsiteY1" fmla="*/ 1339798 h 1856633"/>
                <a:gd name="connsiteX2" fmla="*/ 3051 w 548640"/>
                <a:gd name="connsiteY2" fmla="*/ 0 h 1856633"/>
              </a:gdLst>
              <a:ahLst/>
              <a:cxnLst>
                <a:cxn ang="0">
                  <a:pos x="connsiteX0" y="connsiteY0"/>
                </a:cxn>
                <a:cxn ang="0">
                  <a:pos x="connsiteX1" y="connsiteY1"/>
                </a:cxn>
                <a:cxn ang="0">
                  <a:pos x="connsiteX2" y="connsiteY2"/>
                </a:cxn>
              </a:cxnLst>
              <a:rect l="l" t="t" r="r" b="b"/>
              <a:pathLst>
                <a:path w="548640" h="1856633">
                  <a:moveTo>
                    <a:pt x="548640" y="1856633"/>
                  </a:moveTo>
                  <a:lnTo>
                    <a:pt x="0" y="1339798"/>
                  </a:lnTo>
                  <a:cubicBezTo>
                    <a:pt x="0" y="1058852"/>
                    <a:pt x="3388" y="62462"/>
                    <a:pt x="3051" y="0"/>
                  </a:cubicBez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 name="Gruppieren 27"/>
            <p:cNvGrpSpPr/>
            <p:nvPr/>
          </p:nvGrpSpPr>
          <p:grpSpPr>
            <a:xfrm rot="16200000">
              <a:off x="803227" y="4367240"/>
              <a:ext cx="71438" cy="71438"/>
              <a:chOff x="8719425" y="1214428"/>
              <a:chExt cx="71438" cy="71438"/>
            </a:xfrm>
          </p:grpSpPr>
          <p:sp>
            <p:nvSpPr>
              <p:cNvPr id="29" name="Ellipse 28"/>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89286" y="1368152"/>
            <a:ext cx="2214562" cy="2571750"/>
          </a:xfrm>
        </p:spPr>
        <p:txBody>
          <a:bodyPr>
            <a:normAutofit fontScale="92500" lnSpcReduction="20000"/>
          </a:bodyPr>
          <a:lstStyle/>
          <a:p>
            <a:r>
              <a:rPr lang="de-DE" dirty="0"/>
              <a:t>5</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5</a:t>
            </a:r>
          </a:p>
        </p:txBody>
      </p:sp>
      <p:sp>
        <p:nvSpPr>
          <p:cNvPr id="6" name="Textplatzhalter 5"/>
          <p:cNvSpPr>
            <a:spLocks noGrp="1"/>
          </p:cNvSpPr>
          <p:nvPr>
            <p:ph type="body" sz="quarter" idx="12"/>
          </p:nvPr>
        </p:nvSpPr>
        <p:spPr>
          <a:xfrm>
            <a:off x="2643174" y="1801811"/>
            <a:ext cx="5961274" cy="1484319"/>
          </a:xfrm>
        </p:spPr>
        <p:txBody>
          <a:bodyPr>
            <a:normAutofit/>
          </a:bodyPr>
          <a:lstStyle/>
          <a:p>
            <a:pPr>
              <a:lnSpc>
                <a:spcPct val="107000"/>
              </a:lnSpc>
              <a:spcBef>
                <a:spcPts val="3600"/>
              </a:spcBef>
              <a:spcAft>
                <a:spcPts val="2400"/>
              </a:spcAft>
            </a:pPr>
            <a:r>
              <a:rPr lang="de-DE" sz="1900" b="1" kern="0" dirty="0">
                <a:effectLst/>
                <a:ea typeface="Yu Gothic Light" panose="020B0300000000000000" pitchFamily="34" charset="-128"/>
                <a:cs typeface="Times New Roman" panose="02020603050405020304" pitchFamily="18" charset="0"/>
              </a:rPr>
              <a:t>Neue Gase werden in ausreichenden Mengen und zu vertretbaren Kosten verfügbar sein</a:t>
            </a:r>
          </a:p>
        </p:txBody>
      </p:sp>
    </p:spTree>
    <p:extLst>
      <p:ext uri="{BB962C8B-B14F-4D97-AF65-F5344CB8AC3E}">
        <p14:creationId xmlns:p14="http://schemas.microsoft.com/office/powerpoint/2010/main" val="198809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reenshot, Schrift, Zahl enthält.&#10;&#10;Automatisch generierte Beschreibung">
            <a:extLst>
              <a:ext uri="{FF2B5EF4-FFF2-40B4-BE49-F238E27FC236}">
                <a16:creationId xmlns:a16="http://schemas.microsoft.com/office/drawing/2014/main" id="{83A72673-C0CF-47E5-345F-39B134BA48C4}"/>
              </a:ext>
            </a:extLst>
          </p:cNvPr>
          <p:cNvPicPr>
            <a:picLocks noChangeAspect="1"/>
          </p:cNvPicPr>
          <p:nvPr/>
        </p:nvPicPr>
        <p:blipFill rotWithShape="1">
          <a:blip r:embed="rId3">
            <a:extLst>
              <a:ext uri="{28A0092B-C50C-407E-A947-70E740481C1C}">
                <a14:useLocalDpi xmlns:a14="http://schemas.microsoft.com/office/drawing/2010/main" val="0"/>
              </a:ext>
            </a:extLst>
          </a:blip>
          <a:srcRect l="2877" t="24452" r="4438" b="26524"/>
          <a:stretch/>
        </p:blipFill>
        <p:spPr>
          <a:xfrm>
            <a:off x="1768228" y="2046119"/>
            <a:ext cx="6039344" cy="2260051"/>
          </a:xfrm>
          <a:prstGeom prst="rect">
            <a:avLst/>
          </a:prstGeom>
        </p:spPr>
      </p:pic>
      <p:sp>
        <p:nvSpPr>
          <p:cNvPr id="2" name="Titel 1">
            <a:extLst>
              <a:ext uri="{FF2B5EF4-FFF2-40B4-BE49-F238E27FC236}">
                <a16:creationId xmlns:a16="http://schemas.microsoft.com/office/drawing/2014/main" id="{D629A087-0D67-6933-AED9-14B32FAC6CEF}"/>
              </a:ext>
            </a:extLst>
          </p:cNvPr>
          <p:cNvSpPr>
            <a:spLocks noGrp="1"/>
          </p:cNvSpPr>
          <p:nvPr>
            <p:ph type="title"/>
          </p:nvPr>
        </p:nvSpPr>
        <p:spPr>
          <a:xfrm>
            <a:off x="778471" y="478108"/>
            <a:ext cx="7861918" cy="714374"/>
          </a:xfrm>
        </p:spPr>
        <p:txBody>
          <a:bodyPr/>
          <a:lstStyle/>
          <a:p>
            <a:r>
              <a:rPr lang="de-DE" sz="1600" b="1" kern="0" dirty="0">
                <a:effectLst/>
                <a:ea typeface="Yu Gothic Light" panose="020B0300000000000000" pitchFamily="34" charset="-128"/>
                <a:cs typeface="Times New Roman" panose="02020603050405020304" pitchFamily="18" charset="0"/>
              </a:rPr>
              <a:t>Neue Gase werden in ausreichenden Mengen und zu </a:t>
            </a:r>
            <a:br>
              <a:rPr lang="de-DE" sz="1600" b="1" kern="0" dirty="0">
                <a:effectLst/>
                <a:ea typeface="Yu Gothic Light" panose="020B0300000000000000" pitchFamily="34" charset="-128"/>
                <a:cs typeface="Times New Roman" panose="02020603050405020304" pitchFamily="18" charset="0"/>
              </a:rPr>
            </a:br>
            <a:r>
              <a:rPr lang="de-DE" sz="1600" b="1" kern="0" dirty="0">
                <a:effectLst/>
                <a:ea typeface="Yu Gothic Light" panose="020B0300000000000000" pitchFamily="34" charset="-128"/>
                <a:cs typeface="Times New Roman" panose="02020603050405020304" pitchFamily="18" charset="0"/>
              </a:rPr>
              <a:t>vertretbaren Kosten verfügbar sein</a:t>
            </a:r>
            <a:br>
              <a:rPr lang="de-DE" sz="1600" b="1" kern="0" dirty="0">
                <a:effectLst/>
                <a:ea typeface="Yu Gothic Light" panose="020B0300000000000000" pitchFamily="34" charset="-128"/>
                <a:cs typeface="Times New Roman" panose="02020603050405020304" pitchFamily="18" charset="0"/>
              </a:rPr>
            </a:br>
            <a:endParaRPr lang="de-DE" dirty="0"/>
          </a:p>
        </p:txBody>
      </p:sp>
      <p:sp>
        <p:nvSpPr>
          <p:cNvPr id="3" name="Fußzeilenplatzhalter 2">
            <a:extLst>
              <a:ext uri="{FF2B5EF4-FFF2-40B4-BE49-F238E27FC236}">
                <a16:creationId xmlns:a16="http://schemas.microsoft.com/office/drawing/2014/main" id="{02E81BC0-5688-2447-2203-99C2D226519C}"/>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5" name="Textplatzhalter 4">
            <a:extLst>
              <a:ext uri="{FF2B5EF4-FFF2-40B4-BE49-F238E27FC236}">
                <a16:creationId xmlns:a16="http://schemas.microsoft.com/office/drawing/2014/main" id="{1791FB19-D16C-EC5E-A881-7EDF62DF2353}"/>
              </a:ext>
            </a:extLst>
          </p:cNvPr>
          <p:cNvSpPr>
            <a:spLocks noGrp="1"/>
          </p:cNvSpPr>
          <p:nvPr>
            <p:ph type="body" sz="quarter" idx="13"/>
          </p:nvPr>
        </p:nvSpPr>
        <p:spPr>
          <a:xfrm>
            <a:off x="396000" y="1191600"/>
            <a:ext cx="4176000" cy="3330576"/>
          </a:xfrm>
        </p:spPr>
        <p:txBody>
          <a:bodyPr/>
          <a:lstStyle/>
          <a:p>
            <a:r>
              <a:rPr lang="de-DE" dirty="0"/>
              <a:t>Neue Gase werden zukünftig anstelle von Erdgas zum Einsatz kommen</a:t>
            </a:r>
          </a:p>
          <a:p>
            <a:r>
              <a:rPr lang="de-DE" dirty="0"/>
              <a:t>Neue Gase stammen zukünftig aus </a:t>
            </a:r>
            <a:r>
              <a:rPr lang="de-DE" b="1" dirty="0"/>
              <a:t>heimischer Produktion </a:t>
            </a:r>
            <a:r>
              <a:rPr lang="de-DE" dirty="0"/>
              <a:t>und zu erheblichen Anteilen aus </a:t>
            </a:r>
            <a:r>
              <a:rPr lang="de-DE" b="1" dirty="0"/>
              <a:t>Importen</a:t>
            </a:r>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p:txBody>
      </p:sp>
      <p:sp>
        <p:nvSpPr>
          <p:cNvPr id="6" name="Textplatzhalter 5">
            <a:extLst>
              <a:ext uri="{FF2B5EF4-FFF2-40B4-BE49-F238E27FC236}">
                <a16:creationId xmlns:a16="http://schemas.microsoft.com/office/drawing/2014/main" id="{623BCE4B-3CD3-6BD0-6343-83F613011547}"/>
              </a:ext>
            </a:extLst>
          </p:cNvPr>
          <p:cNvSpPr>
            <a:spLocks noGrp="1"/>
          </p:cNvSpPr>
          <p:nvPr>
            <p:ph type="body" sz="quarter" idx="14"/>
          </p:nvPr>
        </p:nvSpPr>
        <p:spPr>
          <a:xfrm>
            <a:off x="4787900" y="1191600"/>
            <a:ext cx="3960813" cy="3457591"/>
          </a:xfrm>
        </p:spPr>
        <p:txBody>
          <a:bodyPr/>
          <a:lstStyle/>
          <a:p>
            <a:r>
              <a:rPr lang="de-DE" dirty="0">
                <a:latin typeface="+mn-lt"/>
              </a:rPr>
              <a:t>Die für die Klimaneutralität und Resilienz </a:t>
            </a:r>
            <a:r>
              <a:rPr lang="de-DE" b="1" dirty="0">
                <a:latin typeface="+mn-lt"/>
              </a:rPr>
              <a:t>erforderlichen Mengen an neuen Gasen werden bereitgestellt</a:t>
            </a:r>
            <a:r>
              <a:rPr lang="de-DE" dirty="0">
                <a:latin typeface="+mn-lt"/>
              </a:rPr>
              <a:t> werden können.</a:t>
            </a:r>
          </a:p>
        </p:txBody>
      </p:sp>
      <p:sp>
        <p:nvSpPr>
          <p:cNvPr id="12" name="Achteck 11">
            <a:extLst>
              <a:ext uri="{FF2B5EF4-FFF2-40B4-BE49-F238E27FC236}">
                <a16:creationId xmlns:a16="http://schemas.microsoft.com/office/drawing/2014/main" id="{C5D678E2-AC55-FB9F-3A02-6BEF016BA98D}"/>
              </a:ext>
            </a:extLst>
          </p:cNvPr>
          <p:cNvSpPr/>
          <p:nvPr/>
        </p:nvSpPr>
        <p:spPr>
          <a:xfrm>
            <a:off x="107504" y="4876006"/>
            <a:ext cx="1074975" cy="1003537"/>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Achteck 12">
            <a:extLst>
              <a:ext uri="{FF2B5EF4-FFF2-40B4-BE49-F238E27FC236}">
                <a16:creationId xmlns:a16="http://schemas.microsoft.com/office/drawing/2014/main" id="{B11ABF20-7D4C-06D7-1C57-27D5916E57D0}"/>
              </a:ext>
            </a:extLst>
          </p:cNvPr>
          <p:cNvSpPr/>
          <p:nvPr/>
        </p:nvSpPr>
        <p:spPr>
          <a:xfrm>
            <a:off x="-166693" y="4365474"/>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4">
            <a:extLst>
              <a:ext uri="{FF2B5EF4-FFF2-40B4-BE49-F238E27FC236}">
                <a16:creationId xmlns:a16="http://schemas.microsoft.com/office/drawing/2014/main" id="{AAEC1181-128F-CD5E-33DC-4B3B49EDA0E6}"/>
              </a:ext>
            </a:extLst>
          </p:cNvPr>
          <p:cNvSpPr txBox="1">
            <a:spLocks/>
          </p:cNvSpPr>
          <p:nvPr/>
        </p:nvSpPr>
        <p:spPr>
          <a:xfrm>
            <a:off x="502265" y="4360958"/>
            <a:ext cx="8070263" cy="515048"/>
          </a:xfrm>
          <a:prstGeom prst="rect">
            <a:avLst/>
          </a:prstGeom>
        </p:spPr>
        <p:txBody>
          <a:bodyPr vert="horz" lIns="91440" tIns="45720" rIns="91440" bIns="45720" rtlCol="0">
            <a:noAutofit/>
          </a:bodyPr>
          <a:lstStyle>
            <a:lvl1pPr marL="342900" indent="-216000" algn="l" defTabSz="914400" rtl="0" eaLnBrk="1" latinLnBrk="0" hangingPunct="1">
              <a:lnSpc>
                <a:spcPts val="1600"/>
              </a:lnSpc>
              <a:spcBef>
                <a:spcPts val="0"/>
              </a:spcBef>
              <a:buFontTx/>
              <a:buBlip>
                <a:blip r:embed="rId4"/>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0" dirty="0">
                <a:solidFill>
                  <a:srgbClr val="262626"/>
                </a:solidFill>
                <a:effectLst/>
                <a:latin typeface="+mn-lt"/>
              </a:rPr>
              <a:t>Die </a:t>
            </a:r>
            <a:r>
              <a:rPr lang="de-DE" b="1" dirty="0">
                <a:solidFill>
                  <a:srgbClr val="262626"/>
                </a:solidFill>
                <a:effectLst/>
                <a:latin typeface="+mn-lt"/>
              </a:rPr>
              <a:t>Kostenschätzungen</a:t>
            </a:r>
            <a:r>
              <a:rPr lang="de-DE" b="0" dirty="0">
                <a:solidFill>
                  <a:srgbClr val="262626"/>
                </a:solidFill>
                <a:effectLst/>
                <a:latin typeface="+mn-lt"/>
              </a:rPr>
              <a:t> (erwartete Gestehungskosten) für neue Gase liegen </a:t>
            </a:r>
            <a:r>
              <a:rPr lang="de-DE" dirty="0">
                <a:solidFill>
                  <a:srgbClr val="262626"/>
                </a:solidFill>
                <a:latin typeface="+mn-lt"/>
              </a:rPr>
              <a:t>für</a:t>
            </a:r>
            <a:r>
              <a:rPr lang="de-DE" b="0" dirty="0">
                <a:solidFill>
                  <a:srgbClr val="262626"/>
                </a:solidFill>
                <a:effectLst/>
                <a:latin typeface="+mn-lt"/>
              </a:rPr>
              <a:t> 2030 zwischen 37,5 und 134 EUR/MWh, für 2045 zwischen 36 und 93 EUR/MWh. </a:t>
            </a:r>
            <a:r>
              <a:rPr lang="de-DE" dirty="0">
                <a:latin typeface="+mn-lt"/>
              </a:rPr>
              <a:t> </a:t>
            </a:r>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p:txBody>
      </p:sp>
    </p:spTree>
    <p:extLst>
      <p:ext uri="{BB962C8B-B14F-4D97-AF65-F5344CB8AC3E}">
        <p14:creationId xmlns:p14="http://schemas.microsoft.com/office/powerpoint/2010/main" val="359147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89286" y="1368152"/>
            <a:ext cx="2214562" cy="2571750"/>
          </a:xfrm>
        </p:spPr>
        <p:txBody>
          <a:bodyPr>
            <a:normAutofit fontScale="92500" lnSpcReduction="20000"/>
          </a:bodyPr>
          <a:lstStyle/>
          <a:p>
            <a:r>
              <a:rPr lang="de-DE" dirty="0"/>
              <a:t>6</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6</a:t>
            </a:r>
          </a:p>
        </p:txBody>
      </p:sp>
      <p:sp>
        <p:nvSpPr>
          <p:cNvPr id="6" name="Textplatzhalter 5"/>
          <p:cNvSpPr>
            <a:spLocks noGrp="1"/>
          </p:cNvSpPr>
          <p:nvPr>
            <p:ph type="body" sz="quarter" idx="12"/>
          </p:nvPr>
        </p:nvSpPr>
        <p:spPr>
          <a:xfrm>
            <a:off x="2643174" y="1801811"/>
            <a:ext cx="5643602" cy="1484319"/>
          </a:xfrm>
        </p:spPr>
        <p:txBody>
          <a:bodyPr>
            <a:normAutofit/>
          </a:bodyPr>
          <a:lstStyle/>
          <a:p>
            <a:r>
              <a:rPr lang="de-DE" sz="1900" dirty="0">
                <a:effectLst/>
                <a:ea typeface="Times New Roman" panose="02020603050405020304" pitchFamily="18" charset="0"/>
              </a:rPr>
              <a:t>Die Transformation hin zu neuen Gasen braucht die richtigen politischen Leitplanken</a:t>
            </a:r>
            <a:r>
              <a:rPr lang="de-DE" sz="1900" dirty="0">
                <a:effectLst/>
              </a:rPr>
              <a:t> </a:t>
            </a:r>
            <a:endParaRPr lang="de-DE" sz="1900" dirty="0"/>
          </a:p>
        </p:txBody>
      </p:sp>
    </p:spTree>
    <p:extLst>
      <p:ext uri="{BB962C8B-B14F-4D97-AF65-F5344CB8AC3E}">
        <p14:creationId xmlns:p14="http://schemas.microsoft.com/office/powerpoint/2010/main" val="37956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11" name="Titel 10"/>
          <p:cNvSpPr>
            <a:spLocks noGrp="1"/>
          </p:cNvSpPr>
          <p:nvPr>
            <p:ph type="title"/>
          </p:nvPr>
        </p:nvSpPr>
        <p:spPr>
          <a:xfrm>
            <a:off x="777600" y="478800"/>
            <a:ext cx="5598816" cy="474682"/>
          </a:xfrm>
        </p:spPr>
        <p:txBody>
          <a:bodyPr/>
          <a:lstStyle/>
          <a:p>
            <a:r>
              <a:rPr lang="de-DE" sz="1600" b="1" kern="0" dirty="0">
                <a:effectLst/>
                <a:latin typeface="+mn-lt"/>
                <a:ea typeface="Yu Gothic Light" panose="020B0300000000000000" pitchFamily="34" charset="-128"/>
                <a:cs typeface="Times New Roman" panose="02020603050405020304" pitchFamily="18" charset="0"/>
              </a:rPr>
              <a:t>Die Transformation hin zu neuen Gasen braucht die richtigen politischen Leitplanken</a:t>
            </a:r>
            <a:br>
              <a:rPr lang="de-DE" sz="1600" b="1" kern="0" dirty="0">
                <a:effectLst/>
                <a:latin typeface="+mn-lt"/>
                <a:ea typeface="Yu Gothic Light" panose="020B0300000000000000" pitchFamily="34" charset="-128"/>
                <a:cs typeface="Times New Roman" panose="02020603050405020304" pitchFamily="18" charset="0"/>
              </a:rPr>
            </a:br>
            <a:endParaRPr lang="de-DE" sz="1600" dirty="0"/>
          </a:p>
        </p:txBody>
      </p:sp>
      <p:sp>
        <p:nvSpPr>
          <p:cNvPr id="12" name="Textplatzhalter 11"/>
          <p:cNvSpPr>
            <a:spLocks noGrp="1"/>
          </p:cNvSpPr>
          <p:nvPr>
            <p:ph type="body" sz="quarter" idx="13"/>
          </p:nvPr>
        </p:nvSpPr>
        <p:spPr>
          <a:xfrm>
            <a:off x="396000" y="1191600"/>
            <a:ext cx="5491857" cy="3311525"/>
          </a:xfrm>
        </p:spPr>
        <p:txBody>
          <a:bodyPr>
            <a:noAutofit/>
          </a:bodyPr>
          <a:lstStyle/>
          <a:p>
            <a:r>
              <a:rPr lang="de-DE" dirty="0">
                <a:latin typeface="+mn-lt"/>
                <a:ea typeface="Calibri" panose="020F0502020204030204" pitchFamily="34" charset="0"/>
                <a:cs typeface="Arial" panose="020B0604020202020204" pitchFamily="34" charset="0"/>
              </a:rPr>
              <a:t>E</a:t>
            </a:r>
            <a:r>
              <a:rPr lang="de-DE" sz="1100" dirty="0">
                <a:effectLst/>
                <a:latin typeface="+mn-lt"/>
                <a:ea typeface="Calibri" panose="020F0502020204030204" pitchFamily="34" charset="0"/>
                <a:cs typeface="Arial" panose="020B0604020202020204" pitchFamily="34" charset="0"/>
              </a:rPr>
              <a:t>ine zügige, konsequente und erfolgreiche Transformation zu neuen Gasen braucht </a:t>
            </a:r>
            <a:r>
              <a:rPr lang="de-DE" sz="1100" b="1" dirty="0">
                <a:effectLst/>
                <a:latin typeface="+mn-lt"/>
                <a:ea typeface="Calibri" panose="020F0502020204030204" pitchFamily="34" charset="0"/>
                <a:cs typeface="Arial" panose="020B0604020202020204" pitchFamily="34" charset="0"/>
              </a:rPr>
              <a:t>verlässliche Weichenstellungen</a:t>
            </a:r>
            <a:r>
              <a:rPr lang="de-DE" sz="1100" dirty="0">
                <a:effectLst/>
                <a:latin typeface="+mn-lt"/>
                <a:ea typeface="Calibri" panose="020F0502020204030204" pitchFamily="34" charset="0"/>
                <a:cs typeface="Arial" panose="020B0604020202020204" pitchFamily="34" charset="0"/>
              </a:rPr>
              <a:t> durch die Politik</a:t>
            </a:r>
          </a:p>
          <a:p>
            <a:pPr marL="126900" indent="0">
              <a:buNone/>
            </a:pPr>
            <a:endParaRPr lang="de-DE" sz="1100" dirty="0">
              <a:effectLst/>
              <a:latin typeface="+mn-lt"/>
              <a:ea typeface="Calibri" panose="020F0502020204030204" pitchFamily="34" charset="0"/>
              <a:cs typeface="Arial" panose="020B0604020202020204" pitchFamily="34" charset="0"/>
            </a:endParaRPr>
          </a:p>
          <a:p>
            <a:pPr marL="126900" indent="0">
              <a:buNone/>
            </a:pPr>
            <a:r>
              <a:rPr lang="de-DE" b="1" dirty="0">
                <a:solidFill>
                  <a:srgbClr val="262625"/>
                </a:solidFill>
                <a:ea typeface="Verdana" panose="020B0604030504040204" pitchFamily="34" charset="0"/>
                <a:cs typeface="Verdana" panose="020B0604030504040204" pitchFamily="34" charset="0"/>
              </a:rPr>
              <a:t>Die wichtigsten Handlungsfelder: </a:t>
            </a:r>
          </a:p>
          <a:p>
            <a:pPr lvl="1"/>
            <a:endParaRPr lang="de-DE" dirty="0">
              <a:latin typeface="+mn-lt"/>
            </a:endParaRPr>
          </a:p>
        </p:txBody>
      </p:sp>
      <p:sp>
        <p:nvSpPr>
          <p:cNvPr id="15" name="Achteck 14"/>
          <p:cNvSpPr/>
          <p:nvPr/>
        </p:nvSpPr>
        <p:spPr>
          <a:xfrm>
            <a:off x="6588000" y="1118183"/>
            <a:ext cx="3456000" cy="3456000"/>
          </a:xfrm>
          <a:prstGeom prst="octagon">
            <a:avLst/>
          </a:prstGeom>
          <a:blipFill dpi="0" rotWithShape="1">
            <a:blip r:embed="rId3"/>
            <a:srcRect/>
            <a:stretch>
              <a:fillRect l="1742" t="-14951" r="-701" b="-340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p:nvSpPr>
        <p:spPr>
          <a:xfrm>
            <a:off x="6504999" y="468495"/>
            <a:ext cx="928694" cy="928694"/>
          </a:xfrm>
          <a:prstGeom prst="octagon">
            <a:avLst/>
          </a:prstGeom>
          <a:no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p:cNvGrpSpPr/>
          <p:nvPr/>
        </p:nvGrpSpPr>
        <p:grpSpPr>
          <a:xfrm flipV="1">
            <a:off x="5857884" y="-928712"/>
            <a:ext cx="495370" cy="3108716"/>
            <a:chOff x="5799136" y="3535000"/>
            <a:chExt cx="495370" cy="3108716"/>
          </a:xfrm>
        </p:grpSpPr>
        <p:grpSp>
          <p:nvGrpSpPr>
            <p:cNvPr id="17" name="Gruppieren 16"/>
            <p:cNvGrpSpPr/>
            <p:nvPr/>
          </p:nvGrpSpPr>
          <p:grpSpPr>
            <a:xfrm rot="16200000">
              <a:off x="5799136" y="3535000"/>
              <a:ext cx="71438" cy="71438"/>
              <a:chOff x="8719425" y="1214428"/>
              <a:chExt cx="71438" cy="71438"/>
            </a:xfrm>
          </p:grpSpPr>
          <p:sp>
            <p:nvSpPr>
              <p:cNvPr id="18" name="Ellipse 17"/>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Freihandform 19"/>
            <p:cNvSpPr/>
            <p:nvPr/>
          </p:nvSpPr>
          <p:spPr>
            <a:xfrm rot="16200000" flipH="1">
              <a:off x="4547319" y="4896529"/>
              <a:ext cx="3034976" cy="45939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Lst>
              <a:ahLst/>
              <a:cxnLst>
                <a:cxn ang="0">
                  <a:pos x="connsiteX0" y="connsiteY0"/>
                </a:cxn>
                <a:cxn ang="0">
                  <a:pos x="connsiteX1" y="connsiteY1"/>
                </a:cxn>
                <a:cxn ang="0">
                  <a:pos x="connsiteX2" y="connsiteY2"/>
                </a:cxn>
                <a:cxn ang="0">
                  <a:pos x="connsiteX3" y="connsiteY3"/>
                </a:cxn>
              </a:cxnLst>
              <a:rect l="l" t="t" r="r" b="b"/>
              <a:pathLst>
                <a:path w="3034976" h="459398">
                  <a:moveTo>
                    <a:pt x="0" y="0"/>
                  </a:moveTo>
                  <a:lnTo>
                    <a:pt x="431883" y="0"/>
                  </a:lnTo>
                  <a:lnTo>
                    <a:pt x="886011" y="438052"/>
                  </a:lnTo>
                  <a:lnTo>
                    <a:pt x="3034976" y="45939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20"/>
            <p:cNvSpPr/>
            <p:nvPr/>
          </p:nvSpPr>
          <p:spPr>
            <a:xfrm rot="16200000">
              <a:off x="5792989" y="4004209"/>
              <a:ext cx="457200" cy="0"/>
            </a:xfrm>
            <a:custGeom>
              <a:avLst/>
              <a:gdLst>
                <a:gd name="connsiteX0" fmla="*/ 0 w 457200"/>
                <a:gd name="connsiteY0" fmla="*/ 0 h 0"/>
                <a:gd name="connsiteX1" fmla="*/ 451757 w 457200"/>
                <a:gd name="connsiteY1" fmla="*/ 0 h 0"/>
                <a:gd name="connsiteX2" fmla="*/ 457200 w 457200"/>
                <a:gd name="connsiteY2" fmla="*/ 0 h 0"/>
              </a:gdLst>
              <a:ahLst/>
              <a:cxnLst>
                <a:cxn ang="0">
                  <a:pos x="connsiteX0" y="connsiteY0"/>
                </a:cxn>
                <a:cxn ang="0">
                  <a:pos x="connsiteX1" y="connsiteY1"/>
                </a:cxn>
                <a:cxn ang="0">
                  <a:pos x="connsiteX2" y="connsiteY2"/>
                </a:cxn>
              </a:cxnLst>
              <a:rect l="l" t="t" r="r" b="b"/>
              <a:pathLst>
                <a:path w="457200">
                  <a:moveTo>
                    <a:pt x="0" y="0"/>
                  </a:moveTo>
                  <a:lnTo>
                    <a:pt x="451757" y="0"/>
                  </a:lnTo>
                  <a:lnTo>
                    <a:pt x="457200" y="0"/>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2" name="Gruppieren 21"/>
            <p:cNvGrpSpPr/>
            <p:nvPr/>
          </p:nvGrpSpPr>
          <p:grpSpPr>
            <a:xfrm rot="16200000">
              <a:off x="5987603" y="3703759"/>
              <a:ext cx="71438" cy="71438"/>
              <a:chOff x="8719425" y="1214428"/>
              <a:chExt cx="71438" cy="71438"/>
            </a:xfrm>
          </p:grpSpPr>
          <p:sp>
            <p:nvSpPr>
              <p:cNvPr id="23" name="Ellipse 22"/>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8739666" y="1234669"/>
                <a:ext cx="30957" cy="30957"/>
              </a:xfrm>
              <a:prstGeom prst="ellipse">
                <a:avLst/>
              </a:prstGeom>
              <a:solidFill>
                <a:srgbClr val="17AF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5" name="Freihandform 24"/>
          <p:cNvSpPr/>
          <p:nvPr/>
        </p:nvSpPr>
        <p:spPr>
          <a:xfrm rot="10800000" flipH="1">
            <a:off x="7432775" y="679514"/>
            <a:ext cx="2571963" cy="43866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398074 h 438052"/>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429534 h 438052"/>
              <a:gd name="connsiteX0" fmla="*/ 0 w 3003846"/>
              <a:gd name="connsiteY0" fmla="*/ 0 h 438668"/>
              <a:gd name="connsiteX1" fmla="*/ 431883 w 3003846"/>
              <a:gd name="connsiteY1" fmla="*/ 0 h 438668"/>
              <a:gd name="connsiteX2" fmla="*/ 886011 w 3003846"/>
              <a:gd name="connsiteY2" fmla="*/ 438052 h 438668"/>
              <a:gd name="connsiteX3" fmla="*/ 3003846 w 3003846"/>
              <a:gd name="connsiteY3" fmla="*/ 438668 h 438668"/>
              <a:gd name="connsiteX0" fmla="*/ 0 w 2571963"/>
              <a:gd name="connsiteY0" fmla="*/ 0 h 438668"/>
              <a:gd name="connsiteX1" fmla="*/ 454128 w 2571963"/>
              <a:gd name="connsiteY1" fmla="*/ 438052 h 438668"/>
              <a:gd name="connsiteX2" fmla="*/ 2571963 w 2571963"/>
              <a:gd name="connsiteY2" fmla="*/ 438668 h 438668"/>
            </a:gdLst>
            <a:ahLst/>
            <a:cxnLst>
              <a:cxn ang="0">
                <a:pos x="connsiteX0" y="connsiteY0"/>
              </a:cxn>
              <a:cxn ang="0">
                <a:pos x="connsiteX1" y="connsiteY1"/>
              </a:cxn>
              <a:cxn ang="0">
                <a:pos x="connsiteX2" y="connsiteY2"/>
              </a:cxn>
            </a:cxnLst>
            <a:rect l="l" t="t" r="r" b="b"/>
            <a:pathLst>
              <a:path w="2571963" h="438668">
                <a:moveTo>
                  <a:pt x="0" y="0"/>
                </a:moveTo>
                <a:lnTo>
                  <a:pt x="454128" y="438052"/>
                </a:lnTo>
                <a:lnTo>
                  <a:pt x="2571963" y="43866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Achteck 25"/>
          <p:cNvSpPr/>
          <p:nvPr/>
        </p:nvSpPr>
        <p:spPr>
          <a:xfrm>
            <a:off x="-428660" y="3143254"/>
            <a:ext cx="1143026" cy="1143026"/>
          </a:xfrm>
          <a:prstGeom prst="octagon">
            <a:avLst/>
          </a:prstGeom>
          <a:solidFill>
            <a:srgbClr val="A3D8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p:nvGrpSpPr>
        <p:grpSpPr>
          <a:xfrm flipH="1" flipV="1">
            <a:off x="-500098" y="4390104"/>
            <a:ext cx="1910629" cy="610538"/>
            <a:chOff x="803227" y="4367240"/>
            <a:chExt cx="1910629" cy="610538"/>
          </a:xfrm>
        </p:grpSpPr>
        <p:sp>
          <p:nvSpPr>
            <p:cNvPr id="27" name="Freihandform 26"/>
            <p:cNvSpPr/>
            <p:nvPr/>
          </p:nvSpPr>
          <p:spPr>
            <a:xfrm rot="5400000" flipH="1">
              <a:off x="1511220" y="3775141"/>
              <a:ext cx="548640" cy="1856633"/>
            </a:xfrm>
            <a:custGeom>
              <a:avLst/>
              <a:gdLst>
                <a:gd name="connsiteX0" fmla="*/ 556591 w 556591"/>
                <a:gd name="connsiteY0" fmla="*/ 1359673 h 1359673"/>
                <a:gd name="connsiteX1" fmla="*/ 7951 w 556591"/>
                <a:gd name="connsiteY1" fmla="*/ 842838 h 1359673"/>
                <a:gd name="connsiteX2" fmla="*/ 7951 w 556591"/>
                <a:gd name="connsiteY2" fmla="*/ 0 h 1359673"/>
                <a:gd name="connsiteX3" fmla="*/ 0 w 556591"/>
                <a:gd name="connsiteY3" fmla="*/ 0 h 1359673"/>
                <a:gd name="connsiteX4" fmla="*/ 0 w 556591"/>
                <a:gd name="connsiteY4" fmla="*/ 0 h 1359673"/>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00146 h 1500146"/>
                <a:gd name="connsiteX1" fmla="*/ 7951 w 556591"/>
                <a:gd name="connsiteY1" fmla="*/ 983311 h 1500146"/>
                <a:gd name="connsiteX2" fmla="*/ 7951 w 556591"/>
                <a:gd name="connsiteY2" fmla="*/ 140473 h 1500146"/>
                <a:gd name="connsiteX3" fmla="*/ 0 w 556591"/>
                <a:gd name="connsiteY3" fmla="*/ 140473 h 1500146"/>
                <a:gd name="connsiteX0" fmla="*/ 548640 w 548640"/>
                <a:gd name="connsiteY0" fmla="*/ 1359673 h 1359673"/>
                <a:gd name="connsiteX1" fmla="*/ 0 w 548640"/>
                <a:gd name="connsiteY1" fmla="*/ 842838 h 1359673"/>
                <a:gd name="connsiteX2" fmla="*/ 0 w 548640"/>
                <a:gd name="connsiteY2" fmla="*/ 0 h 1359673"/>
                <a:gd name="connsiteX0" fmla="*/ 556592 w 556592"/>
                <a:gd name="connsiteY0" fmla="*/ 1857957 h 1857957"/>
                <a:gd name="connsiteX1" fmla="*/ 7952 w 556592"/>
                <a:gd name="connsiteY1" fmla="*/ 1341122 h 1857957"/>
                <a:gd name="connsiteX2" fmla="*/ 7952 w 556592"/>
                <a:gd name="connsiteY2" fmla="*/ 498284 h 1857957"/>
                <a:gd name="connsiteX0" fmla="*/ 548640 w 548640"/>
                <a:gd name="connsiteY0" fmla="*/ 2293776 h 2293776"/>
                <a:gd name="connsiteX1" fmla="*/ 0 w 548640"/>
                <a:gd name="connsiteY1" fmla="*/ 1776941 h 2293776"/>
                <a:gd name="connsiteX2" fmla="*/ 278548 w 548640"/>
                <a:gd name="connsiteY2" fmla="*/ 498284 h 2293776"/>
                <a:gd name="connsiteX0" fmla="*/ 571380 w 571380"/>
                <a:gd name="connsiteY0" fmla="*/ 2372784 h 2372784"/>
                <a:gd name="connsiteX1" fmla="*/ 22740 w 571380"/>
                <a:gd name="connsiteY1" fmla="*/ 1855949 h 2372784"/>
                <a:gd name="connsiteX2" fmla="*/ 7952 w 571380"/>
                <a:gd name="connsiteY2" fmla="*/ 498284 h 2372784"/>
                <a:gd name="connsiteX0" fmla="*/ 548640 w 548640"/>
                <a:gd name="connsiteY0" fmla="*/ 2400918 h 2400918"/>
                <a:gd name="connsiteX1" fmla="*/ 0 w 548640"/>
                <a:gd name="connsiteY1" fmla="*/ 1884083 h 2400918"/>
                <a:gd name="connsiteX2" fmla="*/ 28502 w 548640"/>
                <a:gd name="connsiteY2" fmla="*/ 498284 h 2400918"/>
                <a:gd name="connsiteX0" fmla="*/ 553541 w 553541"/>
                <a:gd name="connsiteY0" fmla="*/ 2354917 h 2354917"/>
                <a:gd name="connsiteX1" fmla="*/ 4901 w 553541"/>
                <a:gd name="connsiteY1" fmla="*/ 1838082 h 2354917"/>
                <a:gd name="connsiteX2" fmla="*/ 7952 w 553541"/>
                <a:gd name="connsiteY2" fmla="*/ 498284 h 2354917"/>
                <a:gd name="connsiteX0" fmla="*/ 548640 w 548640"/>
                <a:gd name="connsiteY0" fmla="*/ 1856633 h 1856633"/>
                <a:gd name="connsiteX1" fmla="*/ 0 w 548640"/>
                <a:gd name="connsiteY1" fmla="*/ 1339798 h 1856633"/>
                <a:gd name="connsiteX2" fmla="*/ 3051 w 548640"/>
                <a:gd name="connsiteY2" fmla="*/ 0 h 1856633"/>
                <a:gd name="connsiteX0" fmla="*/ 564869 w 564869"/>
                <a:gd name="connsiteY0" fmla="*/ 1856633 h 1856633"/>
                <a:gd name="connsiteX1" fmla="*/ 16229 w 564869"/>
                <a:gd name="connsiteY1" fmla="*/ 1339798 h 1856633"/>
                <a:gd name="connsiteX2" fmla="*/ 19280 w 564869"/>
                <a:gd name="connsiteY2" fmla="*/ 0 h 1856633"/>
                <a:gd name="connsiteX0" fmla="*/ 548640 w 548640"/>
                <a:gd name="connsiteY0" fmla="*/ 1856633 h 1856633"/>
                <a:gd name="connsiteX1" fmla="*/ 0 w 548640"/>
                <a:gd name="connsiteY1" fmla="*/ 1339798 h 1856633"/>
                <a:gd name="connsiteX2" fmla="*/ 3051 w 548640"/>
                <a:gd name="connsiteY2" fmla="*/ 0 h 1856633"/>
                <a:gd name="connsiteX0" fmla="*/ 548640 w 548640"/>
                <a:gd name="connsiteY0" fmla="*/ 1856633 h 1856633"/>
                <a:gd name="connsiteX1" fmla="*/ 0 w 548640"/>
                <a:gd name="connsiteY1" fmla="*/ 1339798 h 1856633"/>
                <a:gd name="connsiteX2" fmla="*/ 3051 w 548640"/>
                <a:gd name="connsiteY2" fmla="*/ 0 h 1856633"/>
              </a:gdLst>
              <a:ahLst/>
              <a:cxnLst>
                <a:cxn ang="0">
                  <a:pos x="connsiteX0" y="connsiteY0"/>
                </a:cxn>
                <a:cxn ang="0">
                  <a:pos x="connsiteX1" y="connsiteY1"/>
                </a:cxn>
                <a:cxn ang="0">
                  <a:pos x="connsiteX2" y="connsiteY2"/>
                </a:cxn>
              </a:cxnLst>
              <a:rect l="l" t="t" r="r" b="b"/>
              <a:pathLst>
                <a:path w="548640" h="1856633">
                  <a:moveTo>
                    <a:pt x="548640" y="1856633"/>
                  </a:moveTo>
                  <a:lnTo>
                    <a:pt x="0" y="1339798"/>
                  </a:lnTo>
                  <a:cubicBezTo>
                    <a:pt x="0" y="1058852"/>
                    <a:pt x="3388" y="62462"/>
                    <a:pt x="3051" y="0"/>
                  </a:cubicBez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 name="Gruppieren 27"/>
            <p:cNvGrpSpPr/>
            <p:nvPr/>
          </p:nvGrpSpPr>
          <p:grpSpPr>
            <a:xfrm rot="16200000">
              <a:off x="803227" y="4367240"/>
              <a:ext cx="71438" cy="71438"/>
              <a:chOff x="8719425" y="1214428"/>
              <a:chExt cx="71438" cy="71438"/>
            </a:xfrm>
          </p:grpSpPr>
          <p:sp>
            <p:nvSpPr>
              <p:cNvPr id="29" name="Ellipse 28"/>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 name="Achteck 1">
            <a:extLst>
              <a:ext uri="{FF2B5EF4-FFF2-40B4-BE49-F238E27FC236}">
                <a16:creationId xmlns:a16="http://schemas.microsoft.com/office/drawing/2014/main" id="{E8126136-9B88-5275-5071-0C3C32B5CAD6}"/>
              </a:ext>
            </a:extLst>
          </p:cNvPr>
          <p:cNvSpPr/>
          <p:nvPr/>
        </p:nvSpPr>
        <p:spPr>
          <a:xfrm>
            <a:off x="4607484" y="2270043"/>
            <a:ext cx="1517664" cy="1517664"/>
          </a:xfrm>
          <a:prstGeom prst="octagon">
            <a:avLst/>
          </a:prstGeom>
          <a:solidFill>
            <a:schemeClr val="bg1"/>
          </a:solidFill>
          <a:ln w="127000">
            <a:solidFill>
              <a:srgbClr val="F59D3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58913F-3324-BE95-5685-7587CE0C9437}"/>
              </a:ext>
            </a:extLst>
          </p:cNvPr>
          <p:cNvSpPr txBox="1"/>
          <p:nvPr/>
        </p:nvSpPr>
        <p:spPr>
          <a:xfrm>
            <a:off x="4558971" y="2693677"/>
            <a:ext cx="1614689" cy="769441"/>
          </a:xfrm>
          <a:prstGeom prst="rect">
            <a:avLst/>
          </a:prstGeom>
          <a:noFill/>
        </p:spPr>
        <p:txBody>
          <a:bodyPr wrap="square">
            <a:spAutoFit/>
          </a:bodyPr>
          <a:lstStyle/>
          <a:p>
            <a:pPr algn="ctr"/>
            <a:r>
              <a:rPr lang="de-DE" sz="1100" b="1" dirty="0">
                <a:solidFill>
                  <a:srgbClr val="000000"/>
                </a:solidFill>
              </a:rPr>
              <a:t>Anwachsende Nachfrage nach </a:t>
            </a:r>
          </a:p>
          <a:p>
            <a:pPr algn="ctr"/>
            <a:r>
              <a:rPr lang="de-DE" sz="1100" b="1" dirty="0">
                <a:solidFill>
                  <a:srgbClr val="000000"/>
                </a:solidFill>
              </a:rPr>
              <a:t>Wasserstoff </a:t>
            </a:r>
          </a:p>
          <a:p>
            <a:pPr algn="ctr"/>
            <a:r>
              <a:rPr lang="de-DE" sz="1100" b="1" dirty="0">
                <a:solidFill>
                  <a:srgbClr val="000000"/>
                </a:solidFill>
              </a:rPr>
              <a:t>und Biomethan</a:t>
            </a:r>
          </a:p>
        </p:txBody>
      </p:sp>
      <p:sp>
        <p:nvSpPr>
          <p:cNvPr id="6" name="Achteck 5">
            <a:extLst>
              <a:ext uri="{FF2B5EF4-FFF2-40B4-BE49-F238E27FC236}">
                <a16:creationId xmlns:a16="http://schemas.microsoft.com/office/drawing/2014/main" id="{6D6C8413-BDA6-58B3-1436-DD4BDDF5D318}"/>
              </a:ext>
            </a:extLst>
          </p:cNvPr>
          <p:cNvSpPr/>
          <p:nvPr/>
        </p:nvSpPr>
        <p:spPr>
          <a:xfrm>
            <a:off x="2781360" y="2255119"/>
            <a:ext cx="1517664" cy="1517664"/>
          </a:xfrm>
          <a:prstGeom prst="octagon">
            <a:avLst/>
          </a:prstGeom>
          <a:solidFill>
            <a:schemeClr val="bg1"/>
          </a:solidFill>
          <a:ln w="127000">
            <a:solidFill>
              <a:srgbClr val="17AFB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9FB2450F-1CC3-7C6E-1458-CE91BD5FB34F}"/>
              </a:ext>
            </a:extLst>
          </p:cNvPr>
          <p:cNvSpPr txBox="1"/>
          <p:nvPr/>
        </p:nvSpPr>
        <p:spPr>
          <a:xfrm>
            <a:off x="2732847" y="2813431"/>
            <a:ext cx="1614689" cy="430887"/>
          </a:xfrm>
          <a:prstGeom prst="rect">
            <a:avLst/>
          </a:prstGeom>
          <a:noFill/>
        </p:spPr>
        <p:txBody>
          <a:bodyPr wrap="square">
            <a:spAutoFit/>
          </a:bodyPr>
          <a:lstStyle/>
          <a:p>
            <a:pPr algn="ctr"/>
            <a:r>
              <a:rPr lang="de-DE" sz="1100" b="1" dirty="0">
                <a:solidFill>
                  <a:srgbClr val="000000"/>
                </a:solidFill>
              </a:rPr>
              <a:t>Transformation der Infrastruktur</a:t>
            </a:r>
          </a:p>
        </p:txBody>
      </p:sp>
      <p:sp>
        <p:nvSpPr>
          <p:cNvPr id="8" name="Achteck 7">
            <a:extLst>
              <a:ext uri="{FF2B5EF4-FFF2-40B4-BE49-F238E27FC236}">
                <a16:creationId xmlns:a16="http://schemas.microsoft.com/office/drawing/2014/main" id="{3E6EBDDC-A2D0-C460-B2E3-512495C1EA97}"/>
              </a:ext>
            </a:extLst>
          </p:cNvPr>
          <p:cNvSpPr/>
          <p:nvPr/>
        </p:nvSpPr>
        <p:spPr>
          <a:xfrm>
            <a:off x="858212" y="2237676"/>
            <a:ext cx="1517664" cy="1517664"/>
          </a:xfrm>
          <a:prstGeom prst="octagon">
            <a:avLst/>
          </a:prstGeom>
          <a:solidFill>
            <a:schemeClr val="bg1"/>
          </a:solidFill>
          <a:ln w="127000">
            <a:solidFill>
              <a:srgbClr val="DADD3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6026D6E3-BE4E-A753-B71B-8254641B4ED7}"/>
              </a:ext>
            </a:extLst>
          </p:cNvPr>
          <p:cNvSpPr txBox="1"/>
          <p:nvPr/>
        </p:nvSpPr>
        <p:spPr>
          <a:xfrm>
            <a:off x="809698" y="2666405"/>
            <a:ext cx="1614689" cy="769441"/>
          </a:xfrm>
          <a:prstGeom prst="rect">
            <a:avLst/>
          </a:prstGeom>
          <a:noFill/>
        </p:spPr>
        <p:txBody>
          <a:bodyPr wrap="square">
            <a:spAutoFit/>
          </a:bodyPr>
          <a:lstStyle/>
          <a:p>
            <a:pPr algn="ctr"/>
            <a:r>
              <a:rPr lang="de-DE" sz="1100" b="1" dirty="0">
                <a:solidFill>
                  <a:srgbClr val="000000"/>
                </a:solidFill>
              </a:rPr>
              <a:t> Erzeugung und Bereitstellung  von Wasserstoff und Biomethan </a:t>
            </a:r>
          </a:p>
        </p:txBody>
      </p:sp>
    </p:spTree>
    <p:extLst>
      <p:ext uri="{BB962C8B-B14F-4D97-AF65-F5344CB8AC3E}">
        <p14:creationId xmlns:p14="http://schemas.microsoft.com/office/powerpoint/2010/main" val="420747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637358" y="1347614"/>
            <a:ext cx="2214562" cy="2571750"/>
          </a:xfrm>
        </p:spPr>
        <p:txBody>
          <a:bodyPr>
            <a:normAutofit fontScale="92500" lnSpcReduction="20000"/>
          </a:bodyPr>
          <a:lstStyle/>
          <a:p>
            <a:r>
              <a:rPr lang="de-DE" dirty="0"/>
              <a:t>!</a:t>
            </a:r>
          </a:p>
        </p:txBody>
      </p:sp>
      <p:sp>
        <p:nvSpPr>
          <p:cNvPr id="5" name="Textplatzhalter 4"/>
          <p:cNvSpPr>
            <a:spLocks noGrp="1"/>
          </p:cNvSpPr>
          <p:nvPr>
            <p:ph type="body" sz="quarter" idx="11"/>
          </p:nvPr>
        </p:nvSpPr>
        <p:spPr>
          <a:xfrm>
            <a:off x="1538636" y="1428760"/>
            <a:ext cx="2214562" cy="2571750"/>
          </a:xfrm>
        </p:spPr>
        <p:txBody>
          <a:bodyPr>
            <a:normAutofit fontScale="92500" lnSpcReduction="20000"/>
          </a:bodyPr>
          <a:lstStyle/>
          <a:p>
            <a:r>
              <a:rPr lang="de-DE" dirty="0"/>
              <a:t>!</a:t>
            </a:r>
          </a:p>
        </p:txBody>
      </p:sp>
      <p:sp>
        <p:nvSpPr>
          <p:cNvPr id="6" name="Textplatzhalter 5"/>
          <p:cNvSpPr>
            <a:spLocks noGrp="1"/>
          </p:cNvSpPr>
          <p:nvPr>
            <p:ph type="body" sz="quarter" idx="12"/>
          </p:nvPr>
        </p:nvSpPr>
        <p:spPr>
          <a:xfrm>
            <a:off x="2643174" y="1801811"/>
            <a:ext cx="6500826" cy="1484319"/>
          </a:xfrm>
        </p:spPr>
        <p:txBody>
          <a:bodyPr>
            <a:noAutofit/>
          </a:bodyPr>
          <a:lstStyle/>
          <a:p>
            <a:r>
              <a:rPr lang="de-DE" sz="1900" dirty="0">
                <a:effectLst/>
                <a:ea typeface="Times New Roman" panose="02020603050405020304" pitchFamily="18" charset="0"/>
              </a:rPr>
              <a:t>Wir sind Partner von Politik und Gesellschaft für die Transformation hin zur Klimaneutralität</a:t>
            </a:r>
            <a:r>
              <a:rPr lang="de-DE" sz="1900" dirty="0">
                <a:effectLst/>
              </a:rPr>
              <a:t> </a:t>
            </a:r>
            <a:endParaRPr lang="de-DE" sz="1900" dirty="0"/>
          </a:p>
        </p:txBody>
      </p:sp>
    </p:spTree>
    <p:extLst>
      <p:ext uri="{BB962C8B-B14F-4D97-AF65-F5344CB8AC3E}">
        <p14:creationId xmlns:p14="http://schemas.microsoft.com/office/powerpoint/2010/main" val="54043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fontScale="92500"/>
          </a:bodyPr>
          <a:lstStyle/>
          <a:p>
            <a:r>
              <a:rPr lang="de-DE" dirty="0"/>
              <a:t>Wege zu einem </a:t>
            </a:r>
            <a:r>
              <a:rPr lang="de-DE" dirty="0" err="1"/>
              <a:t>Resilienten</a:t>
            </a:r>
            <a:r>
              <a:rPr lang="de-DE" dirty="0"/>
              <a:t> und Klimaneutralen</a:t>
            </a:r>
          </a:p>
          <a:p>
            <a:r>
              <a:rPr lang="de-DE" dirty="0"/>
              <a:t>Energiesystem</a:t>
            </a:r>
          </a:p>
          <a:p>
            <a:r>
              <a:rPr lang="de-DE" dirty="0">
                <a:solidFill>
                  <a:schemeClr val="accent1"/>
                </a:solidFill>
              </a:rPr>
              <a:t>2045</a:t>
            </a:r>
          </a:p>
          <a:p>
            <a:endParaRPr lang="de-DE" dirty="0"/>
          </a:p>
        </p:txBody>
      </p:sp>
      <p:sp>
        <p:nvSpPr>
          <p:cNvPr id="3" name="Textplatzhalter 2"/>
          <p:cNvSpPr>
            <a:spLocks noGrp="1"/>
          </p:cNvSpPr>
          <p:nvPr>
            <p:ph type="body" sz="quarter" idx="11"/>
          </p:nvPr>
        </p:nvSpPr>
        <p:spPr>
          <a:xfrm>
            <a:off x="5660374" y="3159589"/>
            <a:ext cx="3088339" cy="928688"/>
          </a:xfrm>
        </p:spPr>
        <p:txBody>
          <a:bodyPr/>
          <a:lstStyle/>
          <a:p>
            <a:r>
              <a:rPr lang="de-DE" dirty="0"/>
              <a:t>Transformationspfad für die neuen Gase</a:t>
            </a:r>
          </a:p>
          <a:p>
            <a:endParaRPr lang="de-DE" dirty="0"/>
          </a:p>
        </p:txBody>
      </p:sp>
      <p:sp>
        <p:nvSpPr>
          <p:cNvPr id="6" name="Rechteckige Legende 5">
            <a:extLst>
              <a:ext uri="{FF2B5EF4-FFF2-40B4-BE49-F238E27FC236}">
                <a16:creationId xmlns:a16="http://schemas.microsoft.com/office/drawing/2014/main" id="{4882F6A7-0E83-E4A7-6B46-4B60630C376B}"/>
              </a:ext>
            </a:extLst>
          </p:cNvPr>
          <p:cNvSpPr/>
          <p:nvPr/>
        </p:nvSpPr>
        <p:spPr>
          <a:xfrm>
            <a:off x="3923928" y="46429"/>
            <a:ext cx="1512168" cy="1013153"/>
          </a:xfrm>
          <a:prstGeom prst="wedgeRectCallout">
            <a:avLst>
              <a:gd name="adj1" fmla="val -63361"/>
              <a:gd name="adj2" fmla="val 10713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Ihr Projektbild direkt im Folienmaster anpassen.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0909262-B3F2-4ADA-BEE9-08EE2A3D54D8}"/>
              </a:ext>
            </a:extLst>
          </p:cNvPr>
          <p:cNvSpPr>
            <a:spLocks noGrp="1"/>
          </p:cNvSpPr>
          <p:nvPr>
            <p:ph type="ftr" sz="quarter" idx="11"/>
          </p:nvPr>
        </p:nvSpPr>
        <p:spPr/>
        <p:txBody>
          <a:bodyPr/>
          <a:lstStyle/>
          <a:p>
            <a:r>
              <a:rPr lang="de-DE" dirty="0"/>
              <a:t>WEGE ZU EINEM RESILIENTEN UND KLIMANEUTRALEN ENERGIESYSTEM 2045</a:t>
            </a:r>
          </a:p>
        </p:txBody>
      </p:sp>
      <p:sp>
        <p:nvSpPr>
          <p:cNvPr id="4" name="Titel 3">
            <a:extLst>
              <a:ext uri="{FF2B5EF4-FFF2-40B4-BE49-F238E27FC236}">
                <a16:creationId xmlns:a16="http://schemas.microsoft.com/office/drawing/2014/main" id="{CAF667F8-D1DF-F477-2FB0-4DC685BCC049}"/>
              </a:ext>
            </a:extLst>
          </p:cNvPr>
          <p:cNvSpPr>
            <a:spLocks noGrp="1"/>
          </p:cNvSpPr>
          <p:nvPr>
            <p:ph type="title"/>
          </p:nvPr>
        </p:nvSpPr>
        <p:spPr>
          <a:xfrm>
            <a:off x="777600" y="478800"/>
            <a:ext cx="8748713" cy="558809"/>
          </a:xfrm>
        </p:spPr>
        <p:txBody>
          <a:bodyPr/>
          <a:lstStyle/>
          <a:p>
            <a:r>
              <a:rPr lang="de-DE" dirty="0"/>
              <a:t>Unser Angebot: </a:t>
            </a:r>
            <a:r>
              <a:rPr lang="de-DE" sz="1600" b="1" kern="0" dirty="0">
                <a:solidFill>
                  <a:schemeClr val="tx2"/>
                </a:solidFill>
                <a:effectLst/>
                <a:latin typeface="+mn-lt"/>
                <a:ea typeface="Yu Gothic Light" panose="020B0300000000000000" pitchFamily="34" charset="-128"/>
                <a:cs typeface="Times New Roman" panose="02020603050405020304" pitchFamily="18" charset="0"/>
              </a:rPr>
              <a:t>Wir sind Partner von Politik und Gesellschaft für </a:t>
            </a:r>
            <a:br>
              <a:rPr lang="de-DE" sz="1600" b="1" kern="0" dirty="0">
                <a:solidFill>
                  <a:schemeClr val="tx2"/>
                </a:solidFill>
                <a:effectLst/>
                <a:latin typeface="+mn-lt"/>
                <a:ea typeface="Yu Gothic Light" panose="020B0300000000000000" pitchFamily="34" charset="-128"/>
                <a:cs typeface="Times New Roman" panose="02020603050405020304" pitchFamily="18" charset="0"/>
              </a:rPr>
            </a:br>
            <a:r>
              <a:rPr lang="de-DE" sz="1600" b="1" kern="0" dirty="0">
                <a:solidFill>
                  <a:schemeClr val="tx2"/>
                </a:solidFill>
                <a:effectLst/>
                <a:latin typeface="+mn-lt"/>
                <a:ea typeface="Yu Gothic Light" panose="020B0300000000000000" pitchFamily="34" charset="-128"/>
                <a:cs typeface="Times New Roman" panose="02020603050405020304" pitchFamily="18" charset="0"/>
              </a:rPr>
              <a:t>die Transformation hin zur Klimaneutralität</a:t>
            </a:r>
            <a:r>
              <a:rPr lang="de-DE" dirty="0"/>
              <a:t> </a:t>
            </a:r>
          </a:p>
        </p:txBody>
      </p:sp>
      <p:sp>
        <p:nvSpPr>
          <p:cNvPr id="5" name="Textplatzhalter 4">
            <a:extLst>
              <a:ext uri="{FF2B5EF4-FFF2-40B4-BE49-F238E27FC236}">
                <a16:creationId xmlns:a16="http://schemas.microsoft.com/office/drawing/2014/main" id="{9053B2AB-926A-38FE-5570-753C82EA1B51}"/>
              </a:ext>
            </a:extLst>
          </p:cNvPr>
          <p:cNvSpPr>
            <a:spLocks noGrp="1"/>
          </p:cNvSpPr>
          <p:nvPr>
            <p:ph type="body" sz="quarter" idx="13"/>
          </p:nvPr>
        </p:nvSpPr>
        <p:spPr>
          <a:xfrm>
            <a:off x="396000" y="1191600"/>
            <a:ext cx="4392736" cy="1461432"/>
          </a:xfrm>
        </p:spPr>
        <p:txBody>
          <a:bodyPr/>
          <a:lstStyle/>
          <a:p>
            <a:r>
              <a:rPr lang="de-DE" dirty="0">
                <a:solidFill>
                  <a:srgbClr val="262625"/>
                </a:solidFill>
                <a:ea typeface="Verdana" panose="020B0604030504040204" pitchFamily="34" charset="0"/>
                <a:cs typeface="Verdana" panose="020B0604030504040204" pitchFamily="34" charset="0"/>
              </a:rPr>
              <a:t>Die Gaswirtschaft steht mit ihrem Know-how, Kapital und Gestaltungswillen als </a:t>
            </a:r>
            <a:r>
              <a:rPr lang="de-DE" b="1" dirty="0">
                <a:solidFill>
                  <a:srgbClr val="262625"/>
                </a:solidFill>
                <a:ea typeface="Verdana" panose="020B0604030504040204" pitchFamily="34" charset="0"/>
                <a:cs typeface="Verdana" panose="020B0604030504040204" pitchFamily="34" charset="0"/>
              </a:rPr>
              <a:t>Partner für die Transformation </a:t>
            </a:r>
            <a:r>
              <a:rPr lang="de-DE" dirty="0">
                <a:solidFill>
                  <a:srgbClr val="262625"/>
                </a:solidFill>
                <a:ea typeface="Verdana" panose="020B0604030504040204" pitchFamily="34" charset="0"/>
                <a:cs typeface="Verdana" panose="020B0604030504040204" pitchFamily="34" charset="0"/>
              </a:rPr>
              <a:t>des Energiesystems hin zur Klimaneutralität zur Verfügung</a:t>
            </a:r>
          </a:p>
          <a:p>
            <a:r>
              <a:rPr lang="de-DE" dirty="0">
                <a:effectLst/>
                <a:ea typeface="Verdana" panose="020B0604030504040204" pitchFamily="34" charset="0"/>
                <a:cs typeface="Verdana" panose="020B0604030504040204" pitchFamily="34" charset="0"/>
              </a:rPr>
              <a:t>Wir wollen </a:t>
            </a:r>
            <a:r>
              <a:rPr lang="de-DE" b="1" dirty="0">
                <a:effectLst/>
                <a:ea typeface="Verdana" panose="020B0604030504040204" pitchFamily="34" charset="0"/>
                <a:cs typeface="Verdana" panose="020B0604030504040204" pitchFamily="34" charset="0"/>
              </a:rPr>
              <a:t>gemeinsam im Dialog </a:t>
            </a:r>
            <a:r>
              <a:rPr lang="de-DE" dirty="0">
                <a:effectLst/>
                <a:ea typeface="Verdana" panose="020B0604030504040204" pitchFamily="34" charset="0"/>
                <a:cs typeface="Verdana" panose="020B0604030504040204" pitchFamily="34" charset="0"/>
              </a:rPr>
              <a:t>den Weg zu </a:t>
            </a:r>
            <a:br>
              <a:rPr lang="de-DE" dirty="0">
                <a:effectLst/>
                <a:ea typeface="Verdana" panose="020B0604030504040204" pitchFamily="34" charset="0"/>
                <a:cs typeface="Verdana" panose="020B0604030504040204" pitchFamily="34" charset="0"/>
              </a:rPr>
            </a:br>
            <a:r>
              <a:rPr lang="de-DE" dirty="0">
                <a:effectLst/>
                <a:ea typeface="Verdana" panose="020B0604030504040204" pitchFamily="34" charset="0"/>
                <a:cs typeface="Verdana" panose="020B0604030504040204" pitchFamily="34" charset="0"/>
              </a:rPr>
              <a:t>einem resilienten und klimaneutralen Energiesystem beschreiten </a:t>
            </a:r>
          </a:p>
          <a:p>
            <a:r>
              <a:rPr lang="de-DE" dirty="0">
                <a:effectLst/>
                <a:ea typeface="Verdana" panose="020B0604030504040204" pitchFamily="34" charset="0"/>
                <a:cs typeface="Verdana" panose="020B0604030504040204" pitchFamily="34" charset="0"/>
              </a:rPr>
              <a:t>Ein </a:t>
            </a:r>
            <a:r>
              <a:rPr lang="de-DE" b="1" dirty="0">
                <a:effectLst/>
                <a:ea typeface="Verdana" panose="020B0604030504040204" pitchFamily="34" charset="0"/>
                <a:cs typeface="Verdana" panose="020B0604030504040204" pitchFamily="34" charset="0"/>
              </a:rPr>
              <a:t>Dialog von Politik, Wirtschaft und Gesellschaft </a:t>
            </a:r>
            <a:r>
              <a:rPr lang="de-DE" dirty="0">
                <a:effectLst/>
                <a:ea typeface="Verdana" panose="020B0604030504040204" pitchFamily="34" charset="0"/>
                <a:cs typeface="Verdana" panose="020B0604030504040204" pitchFamily="34" charset="0"/>
              </a:rPr>
              <a:t>ist erforderlich, um das Ziel Klimaneutralität 2045 zu erreichen</a:t>
            </a:r>
            <a:endParaRPr lang="de-DE" b="1" dirty="0">
              <a:solidFill>
                <a:srgbClr val="262625"/>
              </a:solidFill>
              <a:ea typeface="Verdana" panose="020B0604030504040204" pitchFamily="34" charset="0"/>
              <a:cs typeface="Verdana" panose="020B0604030504040204" pitchFamily="34" charset="0"/>
            </a:endParaRPr>
          </a:p>
        </p:txBody>
      </p:sp>
      <p:grpSp>
        <p:nvGrpSpPr>
          <p:cNvPr id="47" name="Gruppieren 46">
            <a:extLst>
              <a:ext uri="{FF2B5EF4-FFF2-40B4-BE49-F238E27FC236}">
                <a16:creationId xmlns:a16="http://schemas.microsoft.com/office/drawing/2014/main" id="{E71BB505-5AAC-8DF1-35D4-BDCA534AE312}"/>
              </a:ext>
            </a:extLst>
          </p:cNvPr>
          <p:cNvGrpSpPr/>
          <p:nvPr/>
        </p:nvGrpSpPr>
        <p:grpSpPr>
          <a:xfrm>
            <a:off x="4518788" y="5997301"/>
            <a:ext cx="2243404" cy="493650"/>
            <a:chOff x="3902503" y="2434421"/>
            <a:chExt cx="2243404" cy="493650"/>
          </a:xfrm>
        </p:grpSpPr>
        <p:sp>
          <p:nvSpPr>
            <p:cNvPr id="31" name="Freihandform 30">
              <a:extLst>
                <a:ext uri="{FF2B5EF4-FFF2-40B4-BE49-F238E27FC236}">
                  <a16:creationId xmlns:a16="http://schemas.microsoft.com/office/drawing/2014/main" id="{FC933492-B98D-D151-49DA-0C0BEE9193F6}"/>
                </a:ext>
              </a:extLst>
            </p:cNvPr>
            <p:cNvSpPr/>
            <p:nvPr/>
          </p:nvSpPr>
          <p:spPr>
            <a:xfrm rot="5400000" flipV="1">
              <a:off x="4777381" y="1609439"/>
              <a:ext cx="443754" cy="2193509"/>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2" name="Gruppieren 16">
              <a:extLst>
                <a:ext uri="{FF2B5EF4-FFF2-40B4-BE49-F238E27FC236}">
                  <a16:creationId xmlns:a16="http://schemas.microsoft.com/office/drawing/2014/main" id="{E104C24A-4CFB-C00C-859E-2B14CBDD4836}"/>
                </a:ext>
              </a:extLst>
            </p:cNvPr>
            <p:cNvGrpSpPr/>
            <p:nvPr/>
          </p:nvGrpSpPr>
          <p:grpSpPr>
            <a:xfrm rot="5400000" flipH="1" flipV="1">
              <a:off x="6046116" y="2434421"/>
              <a:ext cx="99791" cy="99791"/>
              <a:chOff x="8719425" y="1214428"/>
              <a:chExt cx="71438" cy="71438"/>
            </a:xfrm>
          </p:grpSpPr>
          <p:sp>
            <p:nvSpPr>
              <p:cNvPr id="36" name="Ellipse 20">
                <a:extLst>
                  <a:ext uri="{FF2B5EF4-FFF2-40B4-BE49-F238E27FC236}">
                    <a16:creationId xmlns:a16="http://schemas.microsoft.com/office/drawing/2014/main" id="{1443132C-3BE3-EFCB-4831-6D375419C471}"/>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21">
                <a:extLst>
                  <a:ext uri="{FF2B5EF4-FFF2-40B4-BE49-F238E27FC236}">
                    <a16:creationId xmlns:a16="http://schemas.microsoft.com/office/drawing/2014/main" id="{435A51E5-3FE7-0A71-8FEF-48AAD81865E9}"/>
                  </a:ext>
                </a:extLst>
              </p:cNvPr>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9" name="Gruppieren 48">
            <a:extLst>
              <a:ext uri="{FF2B5EF4-FFF2-40B4-BE49-F238E27FC236}">
                <a16:creationId xmlns:a16="http://schemas.microsoft.com/office/drawing/2014/main" id="{EBB4A2B3-099E-6E62-6753-6ECB4C8BA23D}"/>
              </a:ext>
            </a:extLst>
          </p:cNvPr>
          <p:cNvGrpSpPr/>
          <p:nvPr/>
        </p:nvGrpSpPr>
        <p:grpSpPr>
          <a:xfrm>
            <a:off x="7241892" y="5143500"/>
            <a:ext cx="2518395" cy="850204"/>
            <a:chOff x="6625607" y="1580620"/>
            <a:chExt cx="2518395" cy="850204"/>
          </a:xfrm>
        </p:grpSpPr>
        <p:sp>
          <p:nvSpPr>
            <p:cNvPr id="30" name="Freihandform 29">
              <a:extLst>
                <a:ext uri="{FF2B5EF4-FFF2-40B4-BE49-F238E27FC236}">
                  <a16:creationId xmlns:a16="http://schemas.microsoft.com/office/drawing/2014/main" id="{6A5D3036-2C80-53AD-0161-C5CFA181AB0A}"/>
                </a:ext>
              </a:extLst>
            </p:cNvPr>
            <p:cNvSpPr/>
            <p:nvPr/>
          </p:nvSpPr>
          <p:spPr>
            <a:xfrm rot="5400000" flipH="1" flipV="1">
              <a:off x="7525071" y="811894"/>
              <a:ext cx="800089" cy="2437772"/>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grpSp>
          <p:nvGrpSpPr>
            <p:cNvPr id="33" name="Gruppieren 16">
              <a:extLst>
                <a:ext uri="{FF2B5EF4-FFF2-40B4-BE49-F238E27FC236}">
                  <a16:creationId xmlns:a16="http://schemas.microsoft.com/office/drawing/2014/main" id="{75F22FDC-9723-DC46-D89A-1DF568D110EB}"/>
                </a:ext>
              </a:extLst>
            </p:cNvPr>
            <p:cNvGrpSpPr/>
            <p:nvPr/>
          </p:nvGrpSpPr>
          <p:grpSpPr>
            <a:xfrm rot="5400000" flipH="1" flipV="1">
              <a:off x="6625607" y="1580620"/>
              <a:ext cx="99791" cy="99791"/>
              <a:chOff x="8719425" y="1214428"/>
              <a:chExt cx="71438" cy="71438"/>
            </a:xfrm>
          </p:grpSpPr>
          <p:sp>
            <p:nvSpPr>
              <p:cNvPr id="34" name="Ellipse 23">
                <a:extLst>
                  <a:ext uri="{FF2B5EF4-FFF2-40B4-BE49-F238E27FC236}">
                    <a16:creationId xmlns:a16="http://schemas.microsoft.com/office/drawing/2014/main" id="{CBDDF6A6-6ED4-967C-D143-76390311F72B}"/>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24">
                <a:extLst>
                  <a:ext uri="{FF2B5EF4-FFF2-40B4-BE49-F238E27FC236}">
                    <a16:creationId xmlns:a16="http://schemas.microsoft.com/office/drawing/2014/main" id="{A337E59A-F738-04CA-A9DD-C1A2B84F28A4}"/>
                  </a:ext>
                </a:extLst>
              </p:cNvPr>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0" name="Achteck 39">
            <a:extLst>
              <a:ext uri="{FF2B5EF4-FFF2-40B4-BE49-F238E27FC236}">
                <a16:creationId xmlns:a16="http://schemas.microsoft.com/office/drawing/2014/main" id="{59ABEE97-449D-1DF7-C692-D854E633F093}"/>
              </a:ext>
            </a:extLst>
          </p:cNvPr>
          <p:cNvSpPr/>
          <p:nvPr/>
        </p:nvSpPr>
        <p:spPr>
          <a:xfrm>
            <a:off x="466725" y="4649095"/>
            <a:ext cx="1003537" cy="1003537"/>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chteck 40">
            <a:extLst>
              <a:ext uri="{FF2B5EF4-FFF2-40B4-BE49-F238E27FC236}">
                <a16:creationId xmlns:a16="http://schemas.microsoft.com/office/drawing/2014/main" id="{E7197127-D51C-A7C6-B900-417E94694174}"/>
              </a:ext>
            </a:extLst>
          </p:cNvPr>
          <p:cNvSpPr/>
          <p:nvPr/>
        </p:nvSpPr>
        <p:spPr>
          <a:xfrm>
            <a:off x="-166693" y="4365474"/>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4D82AEE4-1CF8-3A2A-45FF-6AF21D536315}"/>
              </a:ext>
            </a:extLst>
          </p:cNvPr>
          <p:cNvGrpSpPr/>
          <p:nvPr/>
        </p:nvGrpSpPr>
        <p:grpSpPr>
          <a:xfrm>
            <a:off x="7443291" y="5975678"/>
            <a:ext cx="2316993" cy="868233"/>
            <a:chOff x="6827006" y="2412798"/>
            <a:chExt cx="2316993" cy="868233"/>
          </a:xfrm>
        </p:grpSpPr>
        <p:sp>
          <p:nvSpPr>
            <p:cNvPr id="42" name="Freihandform 41">
              <a:extLst>
                <a:ext uri="{FF2B5EF4-FFF2-40B4-BE49-F238E27FC236}">
                  <a16:creationId xmlns:a16="http://schemas.microsoft.com/office/drawing/2014/main" id="{E93A4AA6-9A4B-E1BE-A7B6-DB7DB46A9A2F}"/>
                </a:ext>
              </a:extLst>
            </p:cNvPr>
            <p:cNvSpPr/>
            <p:nvPr/>
          </p:nvSpPr>
          <p:spPr>
            <a:xfrm rot="5400000">
              <a:off x="7615564" y="1752595"/>
              <a:ext cx="800090" cy="2256781"/>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44" name="Ellipse 20">
              <a:extLst>
                <a:ext uri="{FF2B5EF4-FFF2-40B4-BE49-F238E27FC236}">
                  <a16:creationId xmlns:a16="http://schemas.microsoft.com/office/drawing/2014/main" id="{8FC2CA4A-3EAC-E4A4-CDA9-D8D16600C7AC}"/>
                </a:ext>
              </a:extLst>
            </p:cNvPr>
            <p:cNvSpPr/>
            <p:nvPr/>
          </p:nvSpPr>
          <p:spPr>
            <a:xfrm rot="5400000" flipH="1" flipV="1">
              <a:off x="6827006" y="2412798"/>
              <a:ext cx="99791" cy="99791"/>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5" name="Ellipse 21">
            <a:extLst>
              <a:ext uri="{FF2B5EF4-FFF2-40B4-BE49-F238E27FC236}">
                <a16:creationId xmlns:a16="http://schemas.microsoft.com/office/drawing/2014/main" id="{8A7577F2-40DE-8D9C-7AA1-E5470050ACEE}"/>
              </a:ext>
            </a:extLst>
          </p:cNvPr>
          <p:cNvSpPr/>
          <p:nvPr/>
        </p:nvSpPr>
        <p:spPr>
          <a:xfrm rot="5400000" flipH="1" flipV="1">
            <a:off x="6855280" y="2441071"/>
            <a:ext cx="43244" cy="43244"/>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Logo, Grafiken, Kreis, Clipart enthält.&#10;&#10;Automatisch generierte Beschreibung">
            <a:extLst>
              <a:ext uri="{FF2B5EF4-FFF2-40B4-BE49-F238E27FC236}">
                <a16:creationId xmlns:a16="http://schemas.microsoft.com/office/drawing/2014/main" id="{6CBEB8AA-906E-6494-1233-75B2A4D0CDB5}"/>
              </a:ext>
            </a:extLst>
          </p:cNvPr>
          <p:cNvPicPr>
            <a:picLocks noChangeAspect="1"/>
          </p:cNvPicPr>
          <p:nvPr/>
        </p:nvPicPr>
        <p:blipFill rotWithShape="1">
          <a:blip r:embed="rId3">
            <a:extLst>
              <a:ext uri="{28A0092B-C50C-407E-A947-70E740481C1C}">
                <a14:useLocalDpi xmlns:a14="http://schemas.microsoft.com/office/drawing/2010/main" val="0"/>
              </a:ext>
            </a:extLst>
          </a:blip>
          <a:srcRect t="16401" b="15127"/>
          <a:stretch/>
        </p:blipFill>
        <p:spPr>
          <a:xfrm>
            <a:off x="4942702" y="1159473"/>
            <a:ext cx="3638980" cy="3521916"/>
          </a:xfrm>
          <a:prstGeom prst="rect">
            <a:avLst/>
          </a:prstGeom>
        </p:spPr>
      </p:pic>
    </p:spTree>
    <p:extLst>
      <p:ext uri="{BB962C8B-B14F-4D97-AF65-F5344CB8AC3E}">
        <p14:creationId xmlns:p14="http://schemas.microsoft.com/office/powerpoint/2010/main" val="207175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753522-71DF-FD1C-6525-F947B607AC9E}"/>
              </a:ext>
            </a:extLst>
          </p:cNvPr>
          <p:cNvSpPr>
            <a:spLocks noGrp="1"/>
          </p:cNvSpPr>
          <p:nvPr>
            <p:ph type="body" sz="quarter" idx="10"/>
          </p:nvPr>
        </p:nvSpPr>
        <p:spPr/>
        <p:txBody>
          <a:bodyPr>
            <a:normAutofit fontScale="92500" lnSpcReduction="20000"/>
          </a:bodyPr>
          <a:lstStyle/>
          <a:p>
            <a:r>
              <a:rPr lang="de-DE" dirty="0"/>
              <a:t>?</a:t>
            </a:r>
          </a:p>
        </p:txBody>
      </p:sp>
      <p:sp>
        <p:nvSpPr>
          <p:cNvPr id="3" name="Textplatzhalter 2">
            <a:extLst>
              <a:ext uri="{FF2B5EF4-FFF2-40B4-BE49-F238E27FC236}">
                <a16:creationId xmlns:a16="http://schemas.microsoft.com/office/drawing/2014/main" id="{FDACC71D-ECF5-E6B8-A663-8E5505ECFAC9}"/>
              </a:ext>
            </a:extLst>
          </p:cNvPr>
          <p:cNvSpPr>
            <a:spLocks noGrp="1"/>
          </p:cNvSpPr>
          <p:nvPr>
            <p:ph type="body" sz="quarter" idx="11"/>
          </p:nvPr>
        </p:nvSpPr>
        <p:spPr/>
        <p:txBody>
          <a:bodyPr>
            <a:normAutofit fontScale="92500" lnSpcReduction="20000"/>
          </a:bodyPr>
          <a:lstStyle/>
          <a:p>
            <a:r>
              <a:rPr lang="de-DE" dirty="0"/>
              <a:t>?</a:t>
            </a:r>
          </a:p>
        </p:txBody>
      </p:sp>
      <p:sp>
        <p:nvSpPr>
          <p:cNvPr id="4" name="Textplatzhalter 3">
            <a:extLst>
              <a:ext uri="{FF2B5EF4-FFF2-40B4-BE49-F238E27FC236}">
                <a16:creationId xmlns:a16="http://schemas.microsoft.com/office/drawing/2014/main" id="{D5085CD0-33A0-277A-B9E9-952DB81221CF}"/>
              </a:ext>
            </a:extLst>
          </p:cNvPr>
          <p:cNvSpPr>
            <a:spLocks noGrp="1"/>
          </p:cNvSpPr>
          <p:nvPr>
            <p:ph type="body" sz="quarter" idx="12"/>
          </p:nvPr>
        </p:nvSpPr>
        <p:spPr>
          <a:xfrm>
            <a:off x="2857488" y="1801811"/>
            <a:ext cx="6034992" cy="1484319"/>
          </a:xfrm>
        </p:spPr>
        <p:txBody>
          <a:bodyPr/>
          <a:lstStyle/>
          <a:p>
            <a:r>
              <a:rPr lang="de-DE" dirty="0"/>
              <a:t>Wie die </a:t>
            </a:r>
            <a:r>
              <a:rPr lang="de-DE" dirty="0" err="1"/>
              <a:t>transformation</a:t>
            </a:r>
            <a:r>
              <a:rPr lang="de-DE" dirty="0"/>
              <a:t> bei </a:t>
            </a:r>
          </a:p>
          <a:p>
            <a:r>
              <a:rPr lang="de-DE" dirty="0"/>
              <a:t>[IHR UNTERNEHMEN] GESTALTET WIRD</a:t>
            </a:r>
          </a:p>
        </p:txBody>
      </p:sp>
    </p:spTree>
    <p:extLst>
      <p:ext uri="{BB962C8B-B14F-4D97-AF65-F5344CB8AC3E}">
        <p14:creationId xmlns:p14="http://schemas.microsoft.com/office/powerpoint/2010/main" val="418592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384795" y="437470"/>
            <a:ext cx="3286148" cy="2795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84794" y="794660"/>
            <a:ext cx="3491153" cy="2795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6"/>
          <p:cNvSpPr>
            <a:spLocks noGrp="1"/>
          </p:cNvSpPr>
          <p:nvPr>
            <p:ph type="title"/>
          </p:nvPr>
        </p:nvSpPr>
        <p:spPr>
          <a:xfrm>
            <a:off x="350407" y="351562"/>
            <a:ext cx="3645529" cy="1428754"/>
          </a:xfrm>
        </p:spPr>
        <p:txBody>
          <a:bodyPr/>
          <a:lstStyle/>
          <a:p>
            <a:r>
              <a:rPr lang="de-DE" dirty="0"/>
              <a:t>Die </a:t>
            </a:r>
            <a:r>
              <a:rPr lang="de-DE" dirty="0" err="1"/>
              <a:t>transformation</a:t>
            </a:r>
            <a:r>
              <a:rPr lang="de-DE" dirty="0"/>
              <a:t> bei </a:t>
            </a:r>
            <a:r>
              <a:rPr lang="de-DE" dirty="0">
                <a:solidFill>
                  <a:schemeClr val="tx1"/>
                </a:solidFill>
              </a:rPr>
              <a:t>[IHR UNTERNEHMEN]</a:t>
            </a:r>
          </a:p>
        </p:txBody>
      </p:sp>
      <p:sp>
        <p:nvSpPr>
          <p:cNvPr id="3" name="Fußzeilenplatzhalter 2"/>
          <p:cNvSpPr>
            <a:spLocks noGrp="1"/>
          </p:cNvSpPr>
          <p:nvPr>
            <p:ph type="ftr" sz="quarter" idx="11"/>
          </p:nvPr>
        </p:nvSpPr>
        <p:spPr/>
        <p:txBody>
          <a:bodyPr/>
          <a:lstStyle/>
          <a:p>
            <a:r>
              <a:rPr lang="de-DE" dirty="0"/>
              <a:t>WEGE ZU EINEM RESILIENTEN UND KLIMANEUTRALEN ENERGIESYSTEM 2045</a:t>
            </a:r>
          </a:p>
        </p:txBody>
      </p:sp>
      <p:sp>
        <p:nvSpPr>
          <p:cNvPr id="10" name="Achteck 9"/>
          <p:cNvSpPr/>
          <p:nvPr/>
        </p:nvSpPr>
        <p:spPr>
          <a:xfrm>
            <a:off x="1285852" y="3571882"/>
            <a:ext cx="2428874" cy="2428874"/>
          </a:xfrm>
          <a:prstGeom prst="octagon">
            <a:avLst/>
          </a:prstGeom>
          <a:solidFill>
            <a:schemeClr val="bg1"/>
          </a:solidFill>
          <a:ln w="127000">
            <a:solidFill>
              <a:srgbClr val="DADD38">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286248" y="500048"/>
            <a:ext cx="4500594" cy="261610"/>
          </a:xfrm>
          <a:prstGeom prst="rect">
            <a:avLst/>
          </a:prstGeom>
          <a:noFill/>
        </p:spPr>
        <p:txBody>
          <a:bodyPr wrap="square" rtlCol="0">
            <a:spAutoFit/>
          </a:bodyPr>
          <a:lstStyle/>
          <a:p>
            <a:r>
              <a:rPr lang="de-DE" sz="1100" b="1" dirty="0" err="1">
                <a:solidFill>
                  <a:schemeClr val="tx2"/>
                </a:solidFill>
              </a:rPr>
              <a:t>Lorem</a:t>
            </a:r>
            <a:r>
              <a:rPr lang="de-DE" sz="1100" b="1" dirty="0">
                <a:solidFill>
                  <a:schemeClr val="tx2"/>
                </a:solidFill>
              </a:rPr>
              <a:t> </a:t>
            </a:r>
            <a:r>
              <a:rPr lang="de-DE" sz="1100" b="1" dirty="0" err="1">
                <a:solidFill>
                  <a:schemeClr val="tx2"/>
                </a:solidFill>
              </a:rPr>
              <a:t>ipsum</a:t>
            </a:r>
            <a:r>
              <a:rPr lang="de-DE" sz="1100" b="1" dirty="0">
                <a:solidFill>
                  <a:schemeClr val="tx2"/>
                </a:solidFill>
              </a:rPr>
              <a:t> </a:t>
            </a:r>
            <a:r>
              <a:rPr lang="de-DE" sz="1100" b="1" dirty="0" err="1">
                <a:solidFill>
                  <a:schemeClr val="tx2"/>
                </a:solidFill>
              </a:rPr>
              <a:t>dolor</a:t>
            </a:r>
            <a:r>
              <a:rPr lang="de-DE" sz="1100" b="1" dirty="0">
                <a:solidFill>
                  <a:schemeClr val="tx2"/>
                </a:solidFill>
              </a:rPr>
              <a:t> </a:t>
            </a:r>
            <a:r>
              <a:rPr lang="de-DE" sz="1100" b="1" dirty="0" err="1">
                <a:solidFill>
                  <a:schemeClr val="tx2"/>
                </a:solidFill>
              </a:rPr>
              <a:t>sit</a:t>
            </a:r>
            <a:endParaRPr lang="de-DE" sz="1100" b="1" dirty="0">
              <a:solidFill>
                <a:schemeClr val="tx2"/>
              </a:solidFill>
            </a:endParaRPr>
          </a:p>
        </p:txBody>
      </p:sp>
      <p:sp>
        <p:nvSpPr>
          <p:cNvPr id="13" name="Achteck 12"/>
          <p:cNvSpPr/>
          <p:nvPr/>
        </p:nvSpPr>
        <p:spPr>
          <a:xfrm>
            <a:off x="500034" y="3000378"/>
            <a:ext cx="928694" cy="928694"/>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AECCCAA-7A71-12A9-6767-647EDBD2F66E}"/>
              </a:ext>
            </a:extLst>
          </p:cNvPr>
          <p:cNvSpPr/>
          <p:nvPr/>
        </p:nvSpPr>
        <p:spPr>
          <a:xfrm>
            <a:off x="4354735" y="1129171"/>
            <a:ext cx="4405322" cy="34218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ige Legende 4">
            <a:extLst>
              <a:ext uri="{FF2B5EF4-FFF2-40B4-BE49-F238E27FC236}">
                <a16:creationId xmlns:a16="http://schemas.microsoft.com/office/drawing/2014/main" id="{B3E95745-6055-066B-DE3C-B547E5563481}"/>
              </a:ext>
            </a:extLst>
          </p:cNvPr>
          <p:cNvSpPr/>
          <p:nvPr/>
        </p:nvSpPr>
        <p:spPr>
          <a:xfrm>
            <a:off x="2363780" y="1766401"/>
            <a:ext cx="1512168" cy="1013153"/>
          </a:xfrm>
          <a:prstGeom prst="wedgeRectCallout">
            <a:avLst>
              <a:gd name="adj1" fmla="val 76055"/>
              <a:gd name="adj2" fmla="val 13094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Platzhalter für z. B. eine Tabelle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11" name="Titel 10"/>
          <p:cNvSpPr>
            <a:spLocks noGrp="1"/>
          </p:cNvSpPr>
          <p:nvPr>
            <p:ph type="title"/>
          </p:nvPr>
        </p:nvSpPr>
        <p:spPr>
          <a:xfrm>
            <a:off x="777600" y="478800"/>
            <a:ext cx="5226084" cy="474682"/>
          </a:xfrm>
        </p:spPr>
        <p:txBody>
          <a:bodyPr/>
          <a:lstStyle/>
          <a:p>
            <a:r>
              <a:rPr lang="de-DE" dirty="0"/>
              <a:t>Die Transformation bei [ihr Unternehmen]</a:t>
            </a:r>
          </a:p>
        </p:txBody>
      </p:sp>
      <p:sp>
        <p:nvSpPr>
          <p:cNvPr id="12" name="Textplatzhalter 11"/>
          <p:cNvSpPr>
            <a:spLocks noGrp="1"/>
          </p:cNvSpPr>
          <p:nvPr>
            <p:ph type="body" sz="quarter" idx="13"/>
          </p:nvPr>
        </p:nvSpPr>
        <p:spPr>
          <a:xfrm>
            <a:off x="214282" y="1189051"/>
            <a:ext cx="5319721" cy="3311525"/>
          </a:xfrm>
        </p:spPr>
        <p:txBody>
          <a:bodyPr>
            <a:noAutofit/>
          </a:bodyPr>
          <a:lstStyle/>
          <a:p>
            <a:pPr marL="685800" lvl="1" indent="-228600">
              <a:spcAft>
                <a:spcPts val="800"/>
              </a:spcAft>
              <a:buSzPct val="90000"/>
              <a:buBlip>
                <a:blip r:embed="rId3"/>
              </a:buBlip>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marL="1085850" lvl="2" indent="-228600">
              <a:spcAft>
                <a:spcPts val="800"/>
              </a:spcAft>
              <a:buSzPct val="90000"/>
            </a:pPr>
            <a:r>
              <a:rPr lang="de-DE" dirty="0"/>
              <a:t>At </a:t>
            </a:r>
            <a:r>
              <a:rPr lang="de-DE" b="1" dirty="0" err="1"/>
              <a:t>vero</a:t>
            </a:r>
            <a:r>
              <a:rPr lang="de-DE" b="1" dirty="0"/>
              <a:t> </a:t>
            </a:r>
            <a:r>
              <a:rPr lang="de-DE" b="1" dirty="0" err="1"/>
              <a:t>eos</a:t>
            </a:r>
            <a:r>
              <a:rPr lang="de-DE" b="1" dirty="0"/>
              <a:t> </a:t>
            </a:r>
            <a:r>
              <a:rPr lang="de-DE" dirty="0"/>
              <a:t>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a:t>
            </a:r>
          </a:p>
          <a:p>
            <a:pPr marL="1085850" lvl="2" indent="-228600">
              <a:spcAft>
                <a:spcPts val="800"/>
              </a:spcAft>
              <a:buSzPct val="90000"/>
            </a:pPr>
            <a:r>
              <a:rPr lang="de-DE" dirty="0"/>
              <a:t>At </a:t>
            </a:r>
            <a:r>
              <a:rPr lang="de-DE" dirty="0" err="1"/>
              <a:t>vero</a:t>
            </a:r>
            <a:r>
              <a:rPr lang="de-DE" dirty="0"/>
              <a:t> </a:t>
            </a:r>
            <a:r>
              <a:rPr lang="de-DE" dirty="0" err="1"/>
              <a:t>eos</a:t>
            </a:r>
            <a:r>
              <a:rPr lang="de-DE" dirty="0"/>
              <a:t> </a:t>
            </a:r>
            <a:r>
              <a:rPr lang="de-DE" b="1" dirty="0"/>
              <a:t>et </a:t>
            </a:r>
            <a:r>
              <a:rPr lang="de-DE" b="1" dirty="0" err="1"/>
              <a:t>accusam</a:t>
            </a:r>
            <a:r>
              <a:rPr lang="de-DE" b="1" dirty="0"/>
              <a:t> </a:t>
            </a:r>
          </a:p>
          <a:p>
            <a:pPr marL="1085850" lvl="2" indent="-228600">
              <a:spcAft>
                <a:spcPts val="800"/>
              </a:spcAft>
              <a:buSzPct val="90000"/>
            </a:pPr>
            <a:r>
              <a:rPr lang="de-DE" dirty="0"/>
              <a:t>Stet </a:t>
            </a:r>
            <a:r>
              <a:rPr lang="de-DE" b="1" dirty="0" err="1"/>
              <a:t>clita</a:t>
            </a:r>
            <a:r>
              <a:rPr lang="de-DE" b="1" dirty="0"/>
              <a:t> </a:t>
            </a:r>
            <a:r>
              <a:rPr lang="de-DE" b="1" dirty="0" err="1"/>
              <a:t>kasd</a:t>
            </a:r>
            <a:r>
              <a:rPr lang="de-DE" b="1" dirty="0"/>
              <a:t> </a:t>
            </a:r>
            <a:r>
              <a:rPr lang="de-DE" dirty="0" err="1"/>
              <a:t>gubergren</a:t>
            </a:r>
            <a:endParaRPr lang="de-DE" dirty="0"/>
          </a:p>
          <a:p>
            <a:pPr marL="1085850" lvl="2" indent="-228600">
              <a:spcAft>
                <a:spcPts val="800"/>
              </a:spcAft>
              <a:buSzPct val="90000"/>
            </a:pPr>
            <a:r>
              <a:rPr lang="de-DE" dirty="0"/>
              <a:t>At </a:t>
            </a:r>
            <a:r>
              <a:rPr lang="de-DE" dirty="0" err="1"/>
              <a:t>vero</a:t>
            </a:r>
            <a:r>
              <a:rPr lang="de-DE" dirty="0"/>
              <a:t> </a:t>
            </a:r>
            <a:r>
              <a:rPr lang="de-DE" b="1" dirty="0" err="1"/>
              <a:t>eos</a:t>
            </a:r>
            <a:r>
              <a:rPr lang="de-DE" b="1" dirty="0"/>
              <a:t> et </a:t>
            </a:r>
            <a:r>
              <a:rPr lang="de-DE" dirty="0" err="1"/>
              <a:t>accusam</a:t>
            </a:r>
            <a:r>
              <a:rPr lang="de-DE" dirty="0"/>
              <a:t> </a:t>
            </a:r>
          </a:p>
        </p:txBody>
      </p:sp>
      <p:sp>
        <p:nvSpPr>
          <p:cNvPr id="15" name="Achteck 14"/>
          <p:cNvSpPr/>
          <p:nvPr/>
        </p:nvSpPr>
        <p:spPr>
          <a:xfrm>
            <a:off x="6643702" y="1158851"/>
            <a:ext cx="3429024" cy="3429024"/>
          </a:xfrm>
          <a:prstGeom prst="octagon">
            <a:avLst/>
          </a:prstGeom>
          <a:blipFill dpi="0" rotWithShape="1">
            <a:blip r:embed="rId4"/>
            <a:srcRect/>
            <a:stretch>
              <a:fillRect l="-54000" t="3000" r="1000" b="-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p:nvSpPr>
        <p:spPr>
          <a:xfrm>
            <a:off x="6504999" y="468495"/>
            <a:ext cx="928694" cy="928694"/>
          </a:xfrm>
          <a:prstGeom prst="octagon">
            <a:avLst/>
          </a:prstGeom>
          <a:no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p:cNvGrpSpPr/>
          <p:nvPr/>
        </p:nvGrpSpPr>
        <p:grpSpPr>
          <a:xfrm flipV="1">
            <a:off x="5857884" y="-928712"/>
            <a:ext cx="495370" cy="3108716"/>
            <a:chOff x="5799136" y="3535000"/>
            <a:chExt cx="495370" cy="3108716"/>
          </a:xfrm>
        </p:grpSpPr>
        <p:grpSp>
          <p:nvGrpSpPr>
            <p:cNvPr id="17" name="Gruppieren 16"/>
            <p:cNvGrpSpPr/>
            <p:nvPr/>
          </p:nvGrpSpPr>
          <p:grpSpPr>
            <a:xfrm rot="16200000">
              <a:off x="5799136" y="3535000"/>
              <a:ext cx="71438" cy="71438"/>
              <a:chOff x="8719425" y="1214428"/>
              <a:chExt cx="71438" cy="71438"/>
            </a:xfrm>
          </p:grpSpPr>
          <p:sp>
            <p:nvSpPr>
              <p:cNvPr id="18" name="Ellipse 17"/>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Freihandform 19"/>
            <p:cNvSpPr/>
            <p:nvPr/>
          </p:nvSpPr>
          <p:spPr>
            <a:xfrm rot="16200000" flipH="1">
              <a:off x="4547319" y="4896529"/>
              <a:ext cx="3034976" cy="45939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Lst>
              <a:ahLst/>
              <a:cxnLst>
                <a:cxn ang="0">
                  <a:pos x="connsiteX0" y="connsiteY0"/>
                </a:cxn>
                <a:cxn ang="0">
                  <a:pos x="connsiteX1" y="connsiteY1"/>
                </a:cxn>
                <a:cxn ang="0">
                  <a:pos x="connsiteX2" y="connsiteY2"/>
                </a:cxn>
                <a:cxn ang="0">
                  <a:pos x="connsiteX3" y="connsiteY3"/>
                </a:cxn>
              </a:cxnLst>
              <a:rect l="l" t="t" r="r" b="b"/>
              <a:pathLst>
                <a:path w="3034976" h="459398">
                  <a:moveTo>
                    <a:pt x="0" y="0"/>
                  </a:moveTo>
                  <a:lnTo>
                    <a:pt x="431883" y="0"/>
                  </a:lnTo>
                  <a:lnTo>
                    <a:pt x="886011" y="438052"/>
                  </a:lnTo>
                  <a:lnTo>
                    <a:pt x="3034976" y="45939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20"/>
            <p:cNvSpPr/>
            <p:nvPr/>
          </p:nvSpPr>
          <p:spPr>
            <a:xfrm rot="16200000">
              <a:off x="5792989" y="4004209"/>
              <a:ext cx="457200" cy="0"/>
            </a:xfrm>
            <a:custGeom>
              <a:avLst/>
              <a:gdLst>
                <a:gd name="connsiteX0" fmla="*/ 0 w 457200"/>
                <a:gd name="connsiteY0" fmla="*/ 0 h 0"/>
                <a:gd name="connsiteX1" fmla="*/ 451757 w 457200"/>
                <a:gd name="connsiteY1" fmla="*/ 0 h 0"/>
                <a:gd name="connsiteX2" fmla="*/ 457200 w 457200"/>
                <a:gd name="connsiteY2" fmla="*/ 0 h 0"/>
              </a:gdLst>
              <a:ahLst/>
              <a:cxnLst>
                <a:cxn ang="0">
                  <a:pos x="connsiteX0" y="connsiteY0"/>
                </a:cxn>
                <a:cxn ang="0">
                  <a:pos x="connsiteX1" y="connsiteY1"/>
                </a:cxn>
                <a:cxn ang="0">
                  <a:pos x="connsiteX2" y="connsiteY2"/>
                </a:cxn>
              </a:cxnLst>
              <a:rect l="l" t="t" r="r" b="b"/>
              <a:pathLst>
                <a:path w="457200">
                  <a:moveTo>
                    <a:pt x="0" y="0"/>
                  </a:moveTo>
                  <a:lnTo>
                    <a:pt x="451757" y="0"/>
                  </a:lnTo>
                  <a:lnTo>
                    <a:pt x="457200" y="0"/>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2" name="Gruppieren 21"/>
            <p:cNvGrpSpPr/>
            <p:nvPr/>
          </p:nvGrpSpPr>
          <p:grpSpPr>
            <a:xfrm rot="16200000">
              <a:off x="5987603" y="3703759"/>
              <a:ext cx="71438" cy="71438"/>
              <a:chOff x="8719425" y="1214428"/>
              <a:chExt cx="71438" cy="71438"/>
            </a:xfrm>
          </p:grpSpPr>
          <p:sp>
            <p:nvSpPr>
              <p:cNvPr id="23" name="Ellipse 22"/>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8739666" y="1234669"/>
                <a:ext cx="30957" cy="30957"/>
              </a:xfrm>
              <a:prstGeom prst="ellipse">
                <a:avLst/>
              </a:prstGeom>
              <a:solidFill>
                <a:srgbClr val="17AF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5" name="Freihandform 24"/>
          <p:cNvSpPr/>
          <p:nvPr/>
        </p:nvSpPr>
        <p:spPr>
          <a:xfrm rot="10800000" flipH="1">
            <a:off x="7432775" y="679514"/>
            <a:ext cx="2571963" cy="438668"/>
          </a:xfrm>
          <a:custGeom>
            <a:avLst/>
            <a:gdLst>
              <a:gd name="connsiteX0" fmla="*/ 0 w 1885392"/>
              <a:gd name="connsiteY0" fmla="*/ 0 h 798239"/>
              <a:gd name="connsiteX1" fmla="*/ 431883 w 1885392"/>
              <a:gd name="connsiteY1" fmla="*/ 0 h 798239"/>
              <a:gd name="connsiteX2" fmla="*/ 1215229 w 1885392"/>
              <a:gd name="connsiteY2" fmla="*/ 795260 h 798239"/>
              <a:gd name="connsiteX3" fmla="*/ 1879435 w 1885392"/>
              <a:gd name="connsiteY3" fmla="*/ 795260 h 798239"/>
              <a:gd name="connsiteX4" fmla="*/ 1885392 w 1885392"/>
              <a:gd name="connsiteY4" fmla="*/ 798239 h 798239"/>
              <a:gd name="connsiteX0" fmla="*/ 0 w 1885392"/>
              <a:gd name="connsiteY0" fmla="*/ 0 h 798239"/>
              <a:gd name="connsiteX1" fmla="*/ 431883 w 1885392"/>
              <a:gd name="connsiteY1" fmla="*/ 0 h 798239"/>
              <a:gd name="connsiteX2" fmla="*/ 886011 w 1885392"/>
              <a:gd name="connsiteY2" fmla="*/ 438052 h 798239"/>
              <a:gd name="connsiteX3" fmla="*/ 1879435 w 1885392"/>
              <a:gd name="connsiteY3" fmla="*/ 795260 h 798239"/>
              <a:gd name="connsiteX4" fmla="*/ 1885392 w 1885392"/>
              <a:gd name="connsiteY4" fmla="*/ 798239 h 798239"/>
              <a:gd name="connsiteX0" fmla="*/ 0 w 1879435"/>
              <a:gd name="connsiteY0" fmla="*/ 0 h 795260"/>
              <a:gd name="connsiteX1" fmla="*/ 431883 w 1879435"/>
              <a:gd name="connsiteY1" fmla="*/ 0 h 795260"/>
              <a:gd name="connsiteX2" fmla="*/ 886011 w 1879435"/>
              <a:gd name="connsiteY2" fmla="*/ 438052 h 795260"/>
              <a:gd name="connsiteX3" fmla="*/ 1879435 w 1879435"/>
              <a:gd name="connsiteY3" fmla="*/ 795260 h 795260"/>
              <a:gd name="connsiteX4" fmla="*/ 1484736 w 1879435"/>
              <a:gd name="connsiteY4" fmla="*/ 512469 h 795260"/>
              <a:gd name="connsiteX0" fmla="*/ 0 w 1484736"/>
              <a:gd name="connsiteY0" fmla="*/ 0 h 512469"/>
              <a:gd name="connsiteX1" fmla="*/ 431883 w 1484736"/>
              <a:gd name="connsiteY1" fmla="*/ 0 h 512469"/>
              <a:gd name="connsiteX2" fmla="*/ 886011 w 1484736"/>
              <a:gd name="connsiteY2" fmla="*/ 438052 h 512469"/>
              <a:gd name="connsiteX3" fmla="*/ 1341860 w 1484736"/>
              <a:gd name="connsiteY3" fmla="*/ 438052 h 512469"/>
              <a:gd name="connsiteX4" fmla="*/ 1484736 w 1484736"/>
              <a:gd name="connsiteY4" fmla="*/ 512469 h 512469"/>
              <a:gd name="connsiteX0" fmla="*/ 0 w 1341860"/>
              <a:gd name="connsiteY0" fmla="*/ 0 h 438052"/>
              <a:gd name="connsiteX1" fmla="*/ 431883 w 1341860"/>
              <a:gd name="connsiteY1" fmla="*/ 0 h 438052"/>
              <a:gd name="connsiteX2" fmla="*/ 886011 w 1341860"/>
              <a:gd name="connsiteY2" fmla="*/ 438052 h 438052"/>
              <a:gd name="connsiteX3" fmla="*/ 1341860 w 1341860"/>
              <a:gd name="connsiteY3" fmla="*/ 438052 h 438052"/>
              <a:gd name="connsiteX0" fmla="*/ 0 w 3034976"/>
              <a:gd name="connsiteY0" fmla="*/ 0 h 459398"/>
              <a:gd name="connsiteX1" fmla="*/ 431883 w 3034976"/>
              <a:gd name="connsiteY1" fmla="*/ 0 h 459398"/>
              <a:gd name="connsiteX2" fmla="*/ 886011 w 3034976"/>
              <a:gd name="connsiteY2" fmla="*/ 438052 h 459398"/>
              <a:gd name="connsiteX3" fmla="*/ 3034976 w 3034976"/>
              <a:gd name="connsiteY3" fmla="*/ 459398 h 459398"/>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398074 h 438052"/>
              <a:gd name="connsiteX0" fmla="*/ 0 w 3034976"/>
              <a:gd name="connsiteY0" fmla="*/ 0 h 438052"/>
              <a:gd name="connsiteX1" fmla="*/ 431883 w 3034976"/>
              <a:gd name="connsiteY1" fmla="*/ 0 h 438052"/>
              <a:gd name="connsiteX2" fmla="*/ 886011 w 3034976"/>
              <a:gd name="connsiteY2" fmla="*/ 438052 h 438052"/>
              <a:gd name="connsiteX3" fmla="*/ 3034976 w 3034976"/>
              <a:gd name="connsiteY3" fmla="*/ 429534 h 438052"/>
              <a:gd name="connsiteX0" fmla="*/ 0 w 3003846"/>
              <a:gd name="connsiteY0" fmla="*/ 0 h 438668"/>
              <a:gd name="connsiteX1" fmla="*/ 431883 w 3003846"/>
              <a:gd name="connsiteY1" fmla="*/ 0 h 438668"/>
              <a:gd name="connsiteX2" fmla="*/ 886011 w 3003846"/>
              <a:gd name="connsiteY2" fmla="*/ 438052 h 438668"/>
              <a:gd name="connsiteX3" fmla="*/ 3003846 w 3003846"/>
              <a:gd name="connsiteY3" fmla="*/ 438668 h 438668"/>
              <a:gd name="connsiteX0" fmla="*/ 0 w 2571963"/>
              <a:gd name="connsiteY0" fmla="*/ 0 h 438668"/>
              <a:gd name="connsiteX1" fmla="*/ 454128 w 2571963"/>
              <a:gd name="connsiteY1" fmla="*/ 438052 h 438668"/>
              <a:gd name="connsiteX2" fmla="*/ 2571963 w 2571963"/>
              <a:gd name="connsiteY2" fmla="*/ 438668 h 438668"/>
            </a:gdLst>
            <a:ahLst/>
            <a:cxnLst>
              <a:cxn ang="0">
                <a:pos x="connsiteX0" y="connsiteY0"/>
              </a:cxn>
              <a:cxn ang="0">
                <a:pos x="connsiteX1" y="connsiteY1"/>
              </a:cxn>
              <a:cxn ang="0">
                <a:pos x="connsiteX2" y="connsiteY2"/>
              </a:cxn>
            </a:cxnLst>
            <a:rect l="l" t="t" r="r" b="b"/>
            <a:pathLst>
              <a:path w="2571963" h="438668">
                <a:moveTo>
                  <a:pt x="0" y="0"/>
                </a:moveTo>
                <a:lnTo>
                  <a:pt x="454128" y="438052"/>
                </a:lnTo>
                <a:lnTo>
                  <a:pt x="2571963" y="438668"/>
                </a:lnTo>
              </a:path>
            </a:pathLst>
          </a:custGeom>
          <a:ln w="9525">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Achteck 25"/>
          <p:cNvSpPr/>
          <p:nvPr/>
        </p:nvSpPr>
        <p:spPr>
          <a:xfrm>
            <a:off x="-428660" y="3143254"/>
            <a:ext cx="1143026" cy="1143026"/>
          </a:xfrm>
          <a:prstGeom prst="octagon">
            <a:avLst/>
          </a:prstGeom>
          <a:solidFill>
            <a:srgbClr val="A3D8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p:nvGrpSpPr>
        <p:grpSpPr>
          <a:xfrm flipH="1" flipV="1">
            <a:off x="-500098" y="4390104"/>
            <a:ext cx="1910629" cy="610538"/>
            <a:chOff x="803227" y="4367240"/>
            <a:chExt cx="1910629" cy="610538"/>
          </a:xfrm>
        </p:grpSpPr>
        <p:sp>
          <p:nvSpPr>
            <p:cNvPr id="27" name="Freihandform 26"/>
            <p:cNvSpPr/>
            <p:nvPr/>
          </p:nvSpPr>
          <p:spPr>
            <a:xfrm rot="5400000" flipH="1">
              <a:off x="1511220" y="3775141"/>
              <a:ext cx="548640" cy="1856633"/>
            </a:xfrm>
            <a:custGeom>
              <a:avLst/>
              <a:gdLst>
                <a:gd name="connsiteX0" fmla="*/ 556591 w 556591"/>
                <a:gd name="connsiteY0" fmla="*/ 1359673 h 1359673"/>
                <a:gd name="connsiteX1" fmla="*/ 7951 w 556591"/>
                <a:gd name="connsiteY1" fmla="*/ 842838 h 1359673"/>
                <a:gd name="connsiteX2" fmla="*/ 7951 w 556591"/>
                <a:gd name="connsiteY2" fmla="*/ 0 h 1359673"/>
                <a:gd name="connsiteX3" fmla="*/ 0 w 556591"/>
                <a:gd name="connsiteY3" fmla="*/ 0 h 1359673"/>
                <a:gd name="connsiteX4" fmla="*/ 0 w 556591"/>
                <a:gd name="connsiteY4" fmla="*/ 0 h 1359673"/>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89981 h 1589981"/>
                <a:gd name="connsiteX1" fmla="*/ 7951 w 556591"/>
                <a:gd name="connsiteY1" fmla="*/ 1073146 h 1589981"/>
                <a:gd name="connsiteX2" fmla="*/ 7951 w 556591"/>
                <a:gd name="connsiteY2" fmla="*/ 230308 h 1589981"/>
                <a:gd name="connsiteX3" fmla="*/ 0 w 556591"/>
                <a:gd name="connsiteY3" fmla="*/ 230308 h 1589981"/>
                <a:gd name="connsiteX4" fmla="*/ 0 w 556591"/>
                <a:gd name="connsiteY4" fmla="*/ 230308 h 1589981"/>
                <a:gd name="connsiteX0" fmla="*/ 556591 w 556591"/>
                <a:gd name="connsiteY0" fmla="*/ 1500146 h 1500146"/>
                <a:gd name="connsiteX1" fmla="*/ 7951 w 556591"/>
                <a:gd name="connsiteY1" fmla="*/ 983311 h 1500146"/>
                <a:gd name="connsiteX2" fmla="*/ 7951 w 556591"/>
                <a:gd name="connsiteY2" fmla="*/ 140473 h 1500146"/>
                <a:gd name="connsiteX3" fmla="*/ 0 w 556591"/>
                <a:gd name="connsiteY3" fmla="*/ 140473 h 1500146"/>
                <a:gd name="connsiteX0" fmla="*/ 548640 w 548640"/>
                <a:gd name="connsiteY0" fmla="*/ 1359673 h 1359673"/>
                <a:gd name="connsiteX1" fmla="*/ 0 w 548640"/>
                <a:gd name="connsiteY1" fmla="*/ 842838 h 1359673"/>
                <a:gd name="connsiteX2" fmla="*/ 0 w 548640"/>
                <a:gd name="connsiteY2" fmla="*/ 0 h 1359673"/>
                <a:gd name="connsiteX0" fmla="*/ 556592 w 556592"/>
                <a:gd name="connsiteY0" fmla="*/ 1857957 h 1857957"/>
                <a:gd name="connsiteX1" fmla="*/ 7952 w 556592"/>
                <a:gd name="connsiteY1" fmla="*/ 1341122 h 1857957"/>
                <a:gd name="connsiteX2" fmla="*/ 7952 w 556592"/>
                <a:gd name="connsiteY2" fmla="*/ 498284 h 1857957"/>
                <a:gd name="connsiteX0" fmla="*/ 548640 w 548640"/>
                <a:gd name="connsiteY0" fmla="*/ 2293776 h 2293776"/>
                <a:gd name="connsiteX1" fmla="*/ 0 w 548640"/>
                <a:gd name="connsiteY1" fmla="*/ 1776941 h 2293776"/>
                <a:gd name="connsiteX2" fmla="*/ 278548 w 548640"/>
                <a:gd name="connsiteY2" fmla="*/ 498284 h 2293776"/>
                <a:gd name="connsiteX0" fmla="*/ 571380 w 571380"/>
                <a:gd name="connsiteY0" fmla="*/ 2372784 h 2372784"/>
                <a:gd name="connsiteX1" fmla="*/ 22740 w 571380"/>
                <a:gd name="connsiteY1" fmla="*/ 1855949 h 2372784"/>
                <a:gd name="connsiteX2" fmla="*/ 7952 w 571380"/>
                <a:gd name="connsiteY2" fmla="*/ 498284 h 2372784"/>
                <a:gd name="connsiteX0" fmla="*/ 548640 w 548640"/>
                <a:gd name="connsiteY0" fmla="*/ 2400918 h 2400918"/>
                <a:gd name="connsiteX1" fmla="*/ 0 w 548640"/>
                <a:gd name="connsiteY1" fmla="*/ 1884083 h 2400918"/>
                <a:gd name="connsiteX2" fmla="*/ 28502 w 548640"/>
                <a:gd name="connsiteY2" fmla="*/ 498284 h 2400918"/>
                <a:gd name="connsiteX0" fmla="*/ 553541 w 553541"/>
                <a:gd name="connsiteY0" fmla="*/ 2354917 h 2354917"/>
                <a:gd name="connsiteX1" fmla="*/ 4901 w 553541"/>
                <a:gd name="connsiteY1" fmla="*/ 1838082 h 2354917"/>
                <a:gd name="connsiteX2" fmla="*/ 7952 w 553541"/>
                <a:gd name="connsiteY2" fmla="*/ 498284 h 2354917"/>
                <a:gd name="connsiteX0" fmla="*/ 548640 w 548640"/>
                <a:gd name="connsiteY0" fmla="*/ 1856633 h 1856633"/>
                <a:gd name="connsiteX1" fmla="*/ 0 w 548640"/>
                <a:gd name="connsiteY1" fmla="*/ 1339798 h 1856633"/>
                <a:gd name="connsiteX2" fmla="*/ 3051 w 548640"/>
                <a:gd name="connsiteY2" fmla="*/ 0 h 1856633"/>
                <a:gd name="connsiteX0" fmla="*/ 564869 w 564869"/>
                <a:gd name="connsiteY0" fmla="*/ 1856633 h 1856633"/>
                <a:gd name="connsiteX1" fmla="*/ 16229 w 564869"/>
                <a:gd name="connsiteY1" fmla="*/ 1339798 h 1856633"/>
                <a:gd name="connsiteX2" fmla="*/ 19280 w 564869"/>
                <a:gd name="connsiteY2" fmla="*/ 0 h 1856633"/>
                <a:gd name="connsiteX0" fmla="*/ 548640 w 548640"/>
                <a:gd name="connsiteY0" fmla="*/ 1856633 h 1856633"/>
                <a:gd name="connsiteX1" fmla="*/ 0 w 548640"/>
                <a:gd name="connsiteY1" fmla="*/ 1339798 h 1856633"/>
                <a:gd name="connsiteX2" fmla="*/ 3051 w 548640"/>
                <a:gd name="connsiteY2" fmla="*/ 0 h 1856633"/>
                <a:gd name="connsiteX0" fmla="*/ 548640 w 548640"/>
                <a:gd name="connsiteY0" fmla="*/ 1856633 h 1856633"/>
                <a:gd name="connsiteX1" fmla="*/ 0 w 548640"/>
                <a:gd name="connsiteY1" fmla="*/ 1339798 h 1856633"/>
                <a:gd name="connsiteX2" fmla="*/ 3051 w 548640"/>
                <a:gd name="connsiteY2" fmla="*/ 0 h 1856633"/>
              </a:gdLst>
              <a:ahLst/>
              <a:cxnLst>
                <a:cxn ang="0">
                  <a:pos x="connsiteX0" y="connsiteY0"/>
                </a:cxn>
                <a:cxn ang="0">
                  <a:pos x="connsiteX1" y="connsiteY1"/>
                </a:cxn>
                <a:cxn ang="0">
                  <a:pos x="connsiteX2" y="connsiteY2"/>
                </a:cxn>
              </a:cxnLst>
              <a:rect l="l" t="t" r="r" b="b"/>
              <a:pathLst>
                <a:path w="548640" h="1856633">
                  <a:moveTo>
                    <a:pt x="548640" y="1856633"/>
                  </a:moveTo>
                  <a:lnTo>
                    <a:pt x="0" y="1339798"/>
                  </a:lnTo>
                  <a:cubicBezTo>
                    <a:pt x="0" y="1058852"/>
                    <a:pt x="3388" y="62462"/>
                    <a:pt x="3051" y="0"/>
                  </a:cubicBez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 name="Gruppieren 27"/>
            <p:cNvGrpSpPr/>
            <p:nvPr/>
          </p:nvGrpSpPr>
          <p:grpSpPr>
            <a:xfrm rot="16200000">
              <a:off x="803227" y="4367240"/>
              <a:ext cx="71438" cy="71438"/>
              <a:chOff x="8719425" y="1214428"/>
              <a:chExt cx="71438" cy="71438"/>
            </a:xfrm>
          </p:grpSpPr>
          <p:sp>
            <p:nvSpPr>
              <p:cNvPr id="29" name="Ellipse 28"/>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 name="Rechteckige Legende 1">
            <a:extLst>
              <a:ext uri="{FF2B5EF4-FFF2-40B4-BE49-F238E27FC236}">
                <a16:creationId xmlns:a16="http://schemas.microsoft.com/office/drawing/2014/main" id="{C7F47BA0-E442-A87E-D76B-781481EC1C1D}"/>
              </a:ext>
            </a:extLst>
          </p:cNvPr>
          <p:cNvSpPr/>
          <p:nvPr/>
        </p:nvSpPr>
        <p:spPr>
          <a:xfrm>
            <a:off x="5844735" y="165233"/>
            <a:ext cx="1512168" cy="1013153"/>
          </a:xfrm>
          <a:prstGeom prst="wedgeRectCallout">
            <a:avLst>
              <a:gd name="adj1" fmla="val 76055"/>
              <a:gd name="adj2" fmla="val 13094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Platzhalter für ein Foto aus Ihrem Unternehmen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0909262-B3F2-4ADA-BEE9-08EE2A3D54D8}"/>
              </a:ext>
            </a:extLst>
          </p:cNvPr>
          <p:cNvSpPr>
            <a:spLocks noGrp="1"/>
          </p:cNvSpPr>
          <p:nvPr>
            <p:ph type="ftr" sz="quarter" idx="11"/>
          </p:nvPr>
        </p:nvSpPr>
        <p:spPr/>
        <p:txBody>
          <a:bodyPr/>
          <a:lstStyle/>
          <a:p>
            <a:r>
              <a:rPr lang="de-DE" dirty="0"/>
              <a:t>WEGE ZU EINEM RESILIENTEN UND KLIMANEUTRALEN ENERGIESYSTEM 2045</a:t>
            </a:r>
          </a:p>
        </p:txBody>
      </p:sp>
      <p:sp>
        <p:nvSpPr>
          <p:cNvPr id="4" name="Titel 3">
            <a:extLst>
              <a:ext uri="{FF2B5EF4-FFF2-40B4-BE49-F238E27FC236}">
                <a16:creationId xmlns:a16="http://schemas.microsoft.com/office/drawing/2014/main" id="{CAF667F8-D1DF-F477-2FB0-4DC685BCC049}"/>
              </a:ext>
            </a:extLst>
          </p:cNvPr>
          <p:cNvSpPr>
            <a:spLocks noGrp="1"/>
          </p:cNvSpPr>
          <p:nvPr>
            <p:ph type="title"/>
          </p:nvPr>
        </p:nvSpPr>
        <p:spPr>
          <a:xfrm>
            <a:off x="777600" y="478800"/>
            <a:ext cx="8748713" cy="558809"/>
          </a:xfrm>
        </p:spPr>
        <p:txBody>
          <a:bodyPr/>
          <a:lstStyle/>
          <a:p>
            <a:r>
              <a:rPr lang="de-DE" dirty="0"/>
              <a:t>Gemeinsamer Dialog: Kommunikationsmaterialien </a:t>
            </a:r>
          </a:p>
        </p:txBody>
      </p:sp>
      <p:sp>
        <p:nvSpPr>
          <p:cNvPr id="5" name="Textplatzhalter 4">
            <a:extLst>
              <a:ext uri="{FF2B5EF4-FFF2-40B4-BE49-F238E27FC236}">
                <a16:creationId xmlns:a16="http://schemas.microsoft.com/office/drawing/2014/main" id="{9053B2AB-926A-38FE-5570-753C82EA1B51}"/>
              </a:ext>
            </a:extLst>
          </p:cNvPr>
          <p:cNvSpPr>
            <a:spLocks noGrp="1"/>
          </p:cNvSpPr>
          <p:nvPr>
            <p:ph type="body" sz="quarter" idx="13"/>
          </p:nvPr>
        </p:nvSpPr>
        <p:spPr>
          <a:xfrm>
            <a:off x="396000" y="1191600"/>
            <a:ext cx="8033652" cy="1461432"/>
          </a:xfrm>
        </p:spPr>
        <p:txBody>
          <a:bodyPr/>
          <a:lstStyle/>
          <a:p>
            <a:pPr marL="126900" indent="0">
              <a:buNone/>
            </a:pPr>
            <a:r>
              <a:rPr lang="de-DE" b="1" dirty="0">
                <a:solidFill>
                  <a:srgbClr val="262625"/>
                </a:solidFill>
                <a:ea typeface="Verdana" panose="020B0604030504040204" pitchFamily="34" charset="0"/>
                <a:cs typeface="Verdana" panose="020B0604030504040204" pitchFamily="34" charset="0"/>
              </a:rPr>
              <a:t>Wir wollen Sie bei der Kommunikation zum Transformationspfad für die neuen Gase unterstützen. </a:t>
            </a:r>
          </a:p>
          <a:p>
            <a:pPr marL="126900" indent="0">
              <a:buNone/>
            </a:pPr>
            <a:endParaRPr lang="de-DE" dirty="0">
              <a:solidFill>
                <a:srgbClr val="262625"/>
              </a:solidFill>
              <a:ea typeface="Verdana" panose="020B0604030504040204" pitchFamily="34" charset="0"/>
              <a:cs typeface="Verdana" panose="020B0604030504040204" pitchFamily="34" charset="0"/>
            </a:endParaRPr>
          </a:p>
          <a:p>
            <a:r>
              <a:rPr lang="de-DE" dirty="0">
                <a:solidFill>
                  <a:srgbClr val="262625"/>
                </a:solidFill>
                <a:ea typeface="Verdana" panose="020B0604030504040204" pitchFamily="34" charset="0"/>
                <a:cs typeface="Verdana" panose="020B0604030504040204" pitchFamily="34" charset="0"/>
              </a:rPr>
              <a:t>Dafür können Sie über die Verbände folgende Kommunikationsmaterialien erhalten: </a:t>
            </a:r>
          </a:p>
          <a:p>
            <a:pPr lvl="1"/>
            <a:r>
              <a:rPr lang="de-DE" dirty="0">
                <a:solidFill>
                  <a:srgbClr val="262625"/>
                </a:solidFill>
                <a:ea typeface="Verdana" panose="020B0604030504040204" pitchFamily="34" charset="0"/>
                <a:cs typeface="Verdana" panose="020B0604030504040204" pitchFamily="34" charset="0"/>
              </a:rPr>
              <a:t>Wege zu einem resilienten und klimaneutralen Energiesystem 2045. Transformationspfad für die neuen Gase. </a:t>
            </a:r>
          </a:p>
          <a:p>
            <a:pPr lvl="1"/>
            <a:r>
              <a:rPr lang="de-DE" dirty="0">
                <a:solidFill>
                  <a:srgbClr val="262625"/>
                </a:solidFill>
                <a:ea typeface="Verdana" panose="020B0604030504040204" pitchFamily="34" charset="0"/>
                <a:cs typeface="Verdana" panose="020B0604030504040204" pitchFamily="34" charset="0"/>
              </a:rPr>
              <a:t>Kurzform: Transformationspfad für die neue Gase</a:t>
            </a:r>
          </a:p>
          <a:p>
            <a:pPr lvl="1"/>
            <a:r>
              <a:rPr lang="de-DE" dirty="0">
                <a:solidFill>
                  <a:srgbClr val="262625"/>
                </a:solidFill>
                <a:ea typeface="Verdana" panose="020B0604030504040204" pitchFamily="34" charset="0"/>
                <a:cs typeface="Verdana" panose="020B0604030504040204" pitchFamily="34" charset="0"/>
              </a:rPr>
              <a:t>Fragen und Antworten zum Transformationspfad für die neuen Gase </a:t>
            </a:r>
          </a:p>
        </p:txBody>
      </p:sp>
      <p:grpSp>
        <p:nvGrpSpPr>
          <p:cNvPr id="49" name="Gruppieren 48">
            <a:extLst>
              <a:ext uri="{FF2B5EF4-FFF2-40B4-BE49-F238E27FC236}">
                <a16:creationId xmlns:a16="http://schemas.microsoft.com/office/drawing/2014/main" id="{EBB4A2B3-099E-6E62-6753-6ECB4C8BA23D}"/>
              </a:ext>
            </a:extLst>
          </p:cNvPr>
          <p:cNvGrpSpPr/>
          <p:nvPr/>
        </p:nvGrpSpPr>
        <p:grpSpPr>
          <a:xfrm>
            <a:off x="7170454" y="3663235"/>
            <a:ext cx="2518395" cy="850204"/>
            <a:chOff x="6625607" y="1580620"/>
            <a:chExt cx="2518395" cy="850204"/>
          </a:xfrm>
        </p:grpSpPr>
        <p:sp>
          <p:nvSpPr>
            <p:cNvPr id="30" name="Freihandform 29">
              <a:extLst>
                <a:ext uri="{FF2B5EF4-FFF2-40B4-BE49-F238E27FC236}">
                  <a16:creationId xmlns:a16="http://schemas.microsoft.com/office/drawing/2014/main" id="{6A5D3036-2C80-53AD-0161-C5CFA181AB0A}"/>
                </a:ext>
              </a:extLst>
            </p:cNvPr>
            <p:cNvSpPr/>
            <p:nvPr/>
          </p:nvSpPr>
          <p:spPr>
            <a:xfrm rot="5400000" flipH="1" flipV="1">
              <a:off x="7525071" y="811894"/>
              <a:ext cx="800089" cy="2437772"/>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grpSp>
          <p:nvGrpSpPr>
            <p:cNvPr id="33" name="Gruppieren 16">
              <a:extLst>
                <a:ext uri="{FF2B5EF4-FFF2-40B4-BE49-F238E27FC236}">
                  <a16:creationId xmlns:a16="http://schemas.microsoft.com/office/drawing/2014/main" id="{75F22FDC-9723-DC46-D89A-1DF568D110EB}"/>
                </a:ext>
              </a:extLst>
            </p:cNvPr>
            <p:cNvGrpSpPr/>
            <p:nvPr/>
          </p:nvGrpSpPr>
          <p:grpSpPr>
            <a:xfrm rot="5400000" flipH="1" flipV="1">
              <a:off x="6625607" y="1580620"/>
              <a:ext cx="99791" cy="99791"/>
              <a:chOff x="8719425" y="1214428"/>
              <a:chExt cx="71438" cy="71438"/>
            </a:xfrm>
          </p:grpSpPr>
          <p:sp>
            <p:nvSpPr>
              <p:cNvPr id="34" name="Ellipse 23">
                <a:extLst>
                  <a:ext uri="{FF2B5EF4-FFF2-40B4-BE49-F238E27FC236}">
                    <a16:creationId xmlns:a16="http://schemas.microsoft.com/office/drawing/2014/main" id="{CBDDF6A6-6ED4-967C-D143-76390311F72B}"/>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24">
                <a:extLst>
                  <a:ext uri="{FF2B5EF4-FFF2-40B4-BE49-F238E27FC236}">
                    <a16:creationId xmlns:a16="http://schemas.microsoft.com/office/drawing/2014/main" id="{A337E59A-F738-04CA-A9DD-C1A2B84F28A4}"/>
                  </a:ext>
                </a:extLst>
              </p:cNvPr>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0" name="Achteck 39">
            <a:extLst>
              <a:ext uri="{FF2B5EF4-FFF2-40B4-BE49-F238E27FC236}">
                <a16:creationId xmlns:a16="http://schemas.microsoft.com/office/drawing/2014/main" id="{59ABEE97-449D-1DF7-C692-D854E633F093}"/>
              </a:ext>
            </a:extLst>
          </p:cNvPr>
          <p:cNvSpPr/>
          <p:nvPr/>
        </p:nvSpPr>
        <p:spPr>
          <a:xfrm>
            <a:off x="466725" y="4649095"/>
            <a:ext cx="1003537" cy="1003537"/>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chteck 40">
            <a:extLst>
              <a:ext uri="{FF2B5EF4-FFF2-40B4-BE49-F238E27FC236}">
                <a16:creationId xmlns:a16="http://schemas.microsoft.com/office/drawing/2014/main" id="{E7197127-D51C-A7C6-B900-417E94694174}"/>
              </a:ext>
            </a:extLst>
          </p:cNvPr>
          <p:cNvSpPr/>
          <p:nvPr/>
        </p:nvSpPr>
        <p:spPr>
          <a:xfrm>
            <a:off x="-166693" y="4365474"/>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BDEW-Keyvisual_final.png">
            <a:extLst>
              <a:ext uri="{FF2B5EF4-FFF2-40B4-BE49-F238E27FC236}">
                <a16:creationId xmlns:a16="http://schemas.microsoft.com/office/drawing/2014/main" id="{D18B251C-EABA-376D-73C1-CF4A2A328861}"/>
              </a:ext>
            </a:extLst>
          </p:cNvPr>
          <p:cNvPicPr>
            <a:picLocks noChangeAspect="1"/>
          </p:cNvPicPr>
          <p:nvPr/>
        </p:nvPicPr>
        <p:blipFill>
          <a:blip r:embed="rId3"/>
          <a:stretch>
            <a:fillRect/>
          </a:stretch>
        </p:blipFill>
        <p:spPr>
          <a:xfrm>
            <a:off x="5004048" y="2646856"/>
            <a:ext cx="2929772" cy="893829"/>
          </a:xfrm>
          <a:prstGeom prst="rect">
            <a:avLst/>
          </a:prstGeom>
        </p:spPr>
      </p:pic>
      <p:sp>
        <p:nvSpPr>
          <p:cNvPr id="6" name="Achteck 5">
            <a:extLst>
              <a:ext uri="{FF2B5EF4-FFF2-40B4-BE49-F238E27FC236}">
                <a16:creationId xmlns:a16="http://schemas.microsoft.com/office/drawing/2014/main" id="{3D4E1C49-DEC8-1BFD-5024-348E341E7EF2}"/>
              </a:ext>
            </a:extLst>
          </p:cNvPr>
          <p:cNvSpPr/>
          <p:nvPr/>
        </p:nvSpPr>
        <p:spPr>
          <a:xfrm>
            <a:off x="1766326" y="2720283"/>
            <a:ext cx="2797682" cy="2797682"/>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824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124200" y="4506024"/>
            <a:ext cx="5305452" cy="273844"/>
          </a:xfrm>
        </p:spPr>
        <p:txBody>
          <a:bodyPr/>
          <a:lstStyle/>
          <a:p>
            <a:r>
              <a:rPr lang="de-DE"/>
              <a:t>WEGE ZU EINEM RESILIENTEN UND KLIMANEUTRALEN ENERGIESYSTEM 2045</a:t>
            </a:r>
            <a:endParaRPr lang="de-DE" dirty="0"/>
          </a:p>
        </p:txBody>
      </p:sp>
      <p:sp>
        <p:nvSpPr>
          <p:cNvPr id="6" name="Rechteck 5"/>
          <p:cNvSpPr/>
          <p:nvPr/>
        </p:nvSpPr>
        <p:spPr>
          <a:xfrm>
            <a:off x="0" y="-20538"/>
            <a:ext cx="9180512" cy="5164038"/>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descr="DVGW-logo-1AC658A909-seeklogo.com.png"/>
          <p:cNvPicPr>
            <a:picLocks noChangeAspect="1"/>
          </p:cNvPicPr>
          <p:nvPr/>
        </p:nvPicPr>
        <p:blipFill>
          <a:blip r:embed="rId3" cstate="print"/>
          <a:stretch>
            <a:fillRect/>
          </a:stretch>
        </p:blipFill>
        <p:spPr>
          <a:xfrm>
            <a:off x="3275811" y="3645588"/>
            <a:ext cx="615310" cy="367349"/>
          </a:xfrm>
          <a:prstGeom prst="rect">
            <a:avLst/>
          </a:prstGeom>
        </p:spPr>
      </p:pic>
      <p:pic>
        <p:nvPicPr>
          <p:cNvPr id="14" name="Grafik 13" descr="ey-bdew-logo.png"/>
          <p:cNvPicPr>
            <a:picLocks noChangeAspect="1"/>
          </p:cNvPicPr>
          <p:nvPr/>
        </p:nvPicPr>
        <p:blipFill>
          <a:blip r:embed="rId4" cstate="print"/>
          <a:stretch>
            <a:fillRect/>
          </a:stretch>
        </p:blipFill>
        <p:spPr>
          <a:xfrm>
            <a:off x="632198" y="3685582"/>
            <a:ext cx="746816" cy="497877"/>
          </a:xfrm>
          <a:prstGeom prst="rect">
            <a:avLst/>
          </a:prstGeom>
        </p:spPr>
      </p:pic>
      <p:sp>
        <p:nvSpPr>
          <p:cNvPr id="17" name="Titel 1"/>
          <p:cNvSpPr txBox="1">
            <a:spLocks/>
          </p:cNvSpPr>
          <p:nvPr/>
        </p:nvSpPr>
        <p:spPr>
          <a:xfrm>
            <a:off x="567783" y="3265200"/>
            <a:ext cx="3357586" cy="500066"/>
          </a:xfrm>
          <a:prstGeom prst="rect">
            <a:avLst/>
          </a:prstGeom>
        </p:spPr>
        <p:txBody>
          <a:bodyPr anchor="t"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Verdana" pitchFamily="34" charset="0"/>
                <a:ea typeface="Verdana" pitchFamily="34" charset="0"/>
                <a:cs typeface="Arial" pitchFamily="34" charset="0"/>
              </a:rPr>
              <a:t>Ansprechpersonen</a:t>
            </a:r>
          </a:p>
        </p:txBody>
      </p:sp>
      <p:sp>
        <p:nvSpPr>
          <p:cNvPr id="18" name="Textfeld 17"/>
          <p:cNvSpPr txBox="1"/>
          <p:nvPr/>
        </p:nvSpPr>
        <p:spPr>
          <a:xfrm>
            <a:off x="565989" y="4169519"/>
            <a:ext cx="2747952" cy="600164"/>
          </a:xfrm>
          <a:prstGeom prst="rect">
            <a:avLst/>
          </a:prstGeom>
          <a:noFill/>
        </p:spPr>
        <p:txBody>
          <a:bodyPr wrap="square" rtlCol="0">
            <a:spAutoFit/>
          </a:bodyPr>
          <a:lstStyle/>
          <a:p>
            <a:r>
              <a:rPr lang="de-DE" sz="1100" b="1" dirty="0"/>
              <a:t>Ilka </a:t>
            </a:r>
            <a:r>
              <a:rPr lang="de-DE" sz="1100" b="1" dirty="0" err="1"/>
              <a:t>Gitzbrecht</a:t>
            </a:r>
            <a:endParaRPr lang="de-DE" sz="1100" b="1" dirty="0"/>
          </a:p>
          <a:p>
            <a:r>
              <a:rPr lang="de-DE" sz="1100" dirty="0"/>
              <a:t>Abteilungsleiterin</a:t>
            </a:r>
          </a:p>
          <a:p>
            <a:r>
              <a:rPr lang="de-DE" sz="1100" dirty="0">
                <a:hlinkClick r:id="rId5"/>
              </a:rPr>
              <a:t>ilka.gitzbrecht@bdew.de</a:t>
            </a:r>
            <a:endParaRPr lang="de-DE" sz="1100" dirty="0"/>
          </a:p>
        </p:txBody>
      </p:sp>
      <p:sp>
        <p:nvSpPr>
          <p:cNvPr id="20" name="Textfeld 19"/>
          <p:cNvSpPr txBox="1"/>
          <p:nvPr/>
        </p:nvSpPr>
        <p:spPr>
          <a:xfrm>
            <a:off x="3171065" y="4169519"/>
            <a:ext cx="2105010" cy="600164"/>
          </a:xfrm>
          <a:prstGeom prst="rect">
            <a:avLst/>
          </a:prstGeom>
          <a:noFill/>
        </p:spPr>
        <p:txBody>
          <a:bodyPr wrap="square" rtlCol="0">
            <a:spAutoFit/>
          </a:bodyPr>
          <a:lstStyle/>
          <a:p>
            <a:r>
              <a:rPr lang="de-DE" sz="1100" b="1" dirty="0"/>
              <a:t>Robert Ostwald</a:t>
            </a:r>
          </a:p>
          <a:p>
            <a:r>
              <a:rPr lang="de-DE" sz="1100" dirty="0"/>
              <a:t>Referent Politik</a:t>
            </a:r>
          </a:p>
          <a:p>
            <a:r>
              <a:rPr lang="de-DE" sz="1100" dirty="0">
                <a:hlinkClick r:id="rId6"/>
              </a:rPr>
              <a:t>robert.ostwald@dvgw.de</a:t>
            </a:r>
            <a:endParaRPr lang="de-DE" sz="1100" dirty="0"/>
          </a:p>
        </p:txBody>
      </p:sp>
      <p:sp>
        <p:nvSpPr>
          <p:cNvPr id="22" name="Textfeld 21"/>
          <p:cNvSpPr txBox="1"/>
          <p:nvPr/>
        </p:nvSpPr>
        <p:spPr>
          <a:xfrm>
            <a:off x="5704702" y="4169519"/>
            <a:ext cx="3105143" cy="600164"/>
          </a:xfrm>
          <a:prstGeom prst="rect">
            <a:avLst/>
          </a:prstGeom>
          <a:noFill/>
        </p:spPr>
        <p:txBody>
          <a:bodyPr wrap="square" rtlCol="0">
            <a:spAutoFit/>
          </a:bodyPr>
          <a:lstStyle/>
          <a:p>
            <a:r>
              <a:rPr lang="de-DE" sz="1100" b="1" dirty="0"/>
              <a:t>Annegret-Claudine Agricola</a:t>
            </a:r>
          </a:p>
          <a:p>
            <a:r>
              <a:rPr lang="de-DE" sz="1100" dirty="0"/>
              <a:t>Leiterin Public </a:t>
            </a:r>
            <a:r>
              <a:rPr lang="de-DE" sz="1100" dirty="0" err="1"/>
              <a:t>Affairs</a:t>
            </a:r>
            <a:endParaRPr lang="de-DE" sz="1100" dirty="0"/>
          </a:p>
          <a:p>
            <a:r>
              <a:rPr lang="de-DE" sz="1100" dirty="0">
                <a:hlinkClick r:id="rId7"/>
              </a:rPr>
              <a:t>annegret-claudine.agricola@gas.info</a:t>
            </a:r>
            <a:endParaRPr lang="de-DE" sz="1100" dirty="0"/>
          </a:p>
        </p:txBody>
      </p:sp>
      <p:sp>
        <p:nvSpPr>
          <p:cNvPr id="5" name="Achteck 4">
            <a:extLst>
              <a:ext uri="{FF2B5EF4-FFF2-40B4-BE49-F238E27FC236}">
                <a16:creationId xmlns:a16="http://schemas.microsoft.com/office/drawing/2014/main" id="{B90E904B-2CC4-5D16-BBA0-940CC23EBFBB}"/>
              </a:ext>
            </a:extLst>
          </p:cNvPr>
          <p:cNvSpPr/>
          <p:nvPr/>
        </p:nvSpPr>
        <p:spPr>
          <a:xfrm>
            <a:off x="7786710" y="2467002"/>
            <a:ext cx="962003" cy="962003"/>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a:extLst>
              <a:ext uri="{FF2B5EF4-FFF2-40B4-BE49-F238E27FC236}">
                <a16:creationId xmlns:a16="http://schemas.microsoft.com/office/drawing/2014/main" id="{E8E4FE79-B3B1-A52F-6184-2EE563FF1CAB}"/>
              </a:ext>
            </a:extLst>
          </p:cNvPr>
          <p:cNvSpPr/>
          <p:nvPr/>
        </p:nvSpPr>
        <p:spPr>
          <a:xfrm>
            <a:off x="5786446" y="857238"/>
            <a:ext cx="1500198" cy="1500198"/>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24">
            <a:extLst>
              <a:ext uri="{FF2B5EF4-FFF2-40B4-BE49-F238E27FC236}">
                <a16:creationId xmlns:a16="http://schemas.microsoft.com/office/drawing/2014/main" id="{B17A75EB-E322-F6E0-3B75-991F66BEC1E5}"/>
              </a:ext>
            </a:extLst>
          </p:cNvPr>
          <p:cNvSpPr>
            <a:spLocks noGrp="1"/>
          </p:cNvSpPr>
          <p:nvPr>
            <p:ph type="body" sz="quarter" idx="13"/>
          </p:nvPr>
        </p:nvSpPr>
        <p:spPr>
          <a:xfrm>
            <a:off x="396000" y="1191600"/>
            <a:ext cx="4710086" cy="2070968"/>
          </a:xfrm>
        </p:spPr>
        <p:txBody>
          <a:bodyPr/>
          <a:lstStyle/>
          <a:p>
            <a:pPr marL="126900" indent="0">
              <a:lnSpc>
                <a:spcPct val="107000"/>
              </a:lnSpc>
              <a:spcBef>
                <a:spcPts val="3600"/>
              </a:spcBef>
              <a:spcAft>
                <a:spcPts val="2400"/>
              </a:spcAft>
              <a:buNone/>
            </a:pPr>
            <a:r>
              <a:rPr lang="de-DE" b="1" kern="0" dirty="0">
                <a:solidFill>
                  <a:srgbClr val="000000"/>
                </a:solidFill>
                <a:effectLst/>
                <a:latin typeface="+mn-lt"/>
                <a:ea typeface="Yu Gothic Light" panose="020B0300000000000000" pitchFamily="34" charset="-128"/>
                <a:cs typeface="Arial" panose="020B0604020202020204" pitchFamily="34" charset="0"/>
              </a:rPr>
              <a:t>Die Transformation des Energiesystems gelingt nur mit der gesamten Energiewirtschaft, mit Politik, Gesellschaft und Wissenschaft. Deshalb freuen wir uns auf den Austausch mit Ihnen und bringen unsere Expertise und Gestaltungsmöglichkeiten jederzeit gerne ein. </a:t>
            </a:r>
            <a:endParaRPr lang="de-DE" b="1" kern="0" dirty="0">
              <a:solidFill>
                <a:srgbClr val="2F5496"/>
              </a:solidFill>
              <a:effectLst/>
              <a:latin typeface="+mn-lt"/>
              <a:ea typeface="Yu Gothic Light" panose="020B0300000000000000" pitchFamily="34" charset="-128"/>
              <a:cs typeface="Times New Roman" panose="02020603050405020304" pitchFamily="18" charset="0"/>
            </a:endParaRPr>
          </a:p>
        </p:txBody>
      </p:sp>
      <p:pic>
        <p:nvPicPr>
          <p:cNvPr id="10" name="Grafik 9">
            <a:extLst>
              <a:ext uri="{FF2B5EF4-FFF2-40B4-BE49-F238E27FC236}">
                <a16:creationId xmlns:a16="http://schemas.microsoft.com/office/drawing/2014/main" id="{F7064489-6185-24EF-2DC8-F4E5DE3AE1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7918" y="3618055"/>
            <a:ext cx="600015" cy="537871"/>
          </a:xfrm>
          <a:prstGeom prst="rect">
            <a:avLst/>
          </a:prstGeom>
        </p:spPr>
      </p:pic>
      <p:sp>
        <p:nvSpPr>
          <p:cNvPr id="11" name="Achteck 10">
            <a:extLst>
              <a:ext uri="{FF2B5EF4-FFF2-40B4-BE49-F238E27FC236}">
                <a16:creationId xmlns:a16="http://schemas.microsoft.com/office/drawing/2014/main" id="{C90D19C1-3141-1E33-FE38-8A61FE0DFF1C}"/>
              </a:ext>
            </a:extLst>
          </p:cNvPr>
          <p:cNvSpPr/>
          <p:nvPr/>
        </p:nvSpPr>
        <p:spPr>
          <a:xfrm>
            <a:off x="6803946" y="-1005539"/>
            <a:ext cx="2281889" cy="2281889"/>
          </a:xfrm>
          <a:prstGeom prst="octag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BDEW-Keyvisual_final.png">
            <a:extLst>
              <a:ext uri="{FF2B5EF4-FFF2-40B4-BE49-F238E27FC236}">
                <a16:creationId xmlns:a16="http://schemas.microsoft.com/office/drawing/2014/main" id="{E6AB92C5-9DF7-8B58-6D8A-59211BDBD06A}"/>
              </a:ext>
            </a:extLst>
          </p:cNvPr>
          <p:cNvPicPr>
            <a:picLocks noChangeAspect="1"/>
          </p:cNvPicPr>
          <p:nvPr/>
        </p:nvPicPr>
        <p:blipFill>
          <a:blip r:embed="rId10"/>
          <a:stretch>
            <a:fillRect/>
          </a:stretch>
        </p:blipFill>
        <p:spPr>
          <a:xfrm>
            <a:off x="7086572" y="198210"/>
            <a:ext cx="1893054" cy="577542"/>
          </a:xfrm>
          <a:prstGeom prst="rect">
            <a:avLst/>
          </a:prstGeom>
        </p:spPr>
      </p:pic>
      <p:sp>
        <p:nvSpPr>
          <p:cNvPr id="23" name="Rechteck 22">
            <a:extLst>
              <a:ext uri="{FF2B5EF4-FFF2-40B4-BE49-F238E27FC236}">
                <a16:creationId xmlns:a16="http://schemas.microsoft.com/office/drawing/2014/main" id="{819025D6-7E32-A40C-2ECC-714CD995657F}"/>
              </a:ext>
            </a:extLst>
          </p:cNvPr>
          <p:cNvSpPr/>
          <p:nvPr/>
        </p:nvSpPr>
        <p:spPr>
          <a:xfrm>
            <a:off x="567783" y="648446"/>
            <a:ext cx="4510800" cy="27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itel 6">
            <a:extLst>
              <a:ext uri="{FF2B5EF4-FFF2-40B4-BE49-F238E27FC236}">
                <a16:creationId xmlns:a16="http://schemas.microsoft.com/office/drawing/2014/main" id="{9A5458D8-30B1-668A-9A76-40E3AAFDEDB7}"/>
              </a:ext>
            </a:extLst>
          </p:cNvPr>
          <p:cNvSpPr>
            <a:spLocks noGrp="1"/>
          </p:cNvSpPr>
          <p:nvPr>
            <p:ph type="title"/>
          </p:nvPr>
        </p:nvSpPr>
        <p:spPr>
          <a:xfrm>
            <a:off x="493545" y="555526"/>
            <a:ext cx="4937766" cy="919178"/>
          </a:xfrm>
        </p:spPr>
        <p:txBody>
          <a:bodyPr/>
          <a:lstStyle/>
          <a:p>
            <a:r>
              <a:rPr lang="de-DE" dirty="0"/>
              <a:t>GEMEINSAME TRANSFORMATION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6" name="Rechteck 5"/>
          <p:cNvSpPr/>
          <p:nvPr/>
        </p:nvSpPr>
        <p:spPr>
          <a:xfrm>
            <a:off x="0" y="0"/>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Achteck 6"/>
          <p:cNvSpPr/>
          <p:nvPr/>
        </p:nvSpPr>
        <p:spPr>
          <a:xfrm>
            <a:off x="7786710" y="2467002"/>
            <a:ext cx="962003" cy="962003"/>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chteck 7"/>
          <p:cNvSpPr/>
          <p:nvPr/>
        </p:nvSpPr>
        <p:spPr>
          <a:xfrm>
            <a:off x="5786446" y="857238"/>
            <a:ext cx="1500198" cy="1500198"/>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p:nvSpPr>
        <p:spPr>
          <a:xfrm>
            <a:off x="5357818" y="3232139"/>
            <a:ext cx="3143272" cy="3143272"/>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DVGW-logo-1AC658A909-seeklogo.com.png"/>
          <p:cNvPicPr>
            <a:picLocks noChangeAspect="1"/>
          </p:cNvPicPr>
          <p:nvPr/>
        </p:nvPicPr>
        <p:blipFill>
          <a:blip r:embed="rId2" cstate="print"/>
          <a:stretch>
            <a:fillRect/>
          </a:stretch>
        </p:blipFill>
        <p:spPr>
          <a:xfrm>
            <a:off x="2187615" y="2143122"/>
            <a:ext cx="884187" cy="527872"/>
          </a:xfrm>
          <a:prstGeom prst="rect">
            <a:avLst/>
          </a:prstGeom>
        </p:spPr>
      </p:pic>
      <p:pic>
        <p:nvPicPr>
          <p:cNvPr id="14" name="Grafik 13" descr="ey-bdew-logo.png"/>
          <p:cNvPicPr>
            <a:picLocks noChangeAspect="1"/>
          </p:cNvPicPr>
          <p:nvPr/>
        </p:nvPicPr>
        <p:blipFill>
          <a:blip r:embed="rId3" cstate="print"/>
          <a:stretch>
            <a:fillRect/>
          </a:stretch>
        </p:blipFill>
        <p:spPr>
          <a:xfrm>
            <a:off x="345959" y="2252755"/>
            <a:ext cx="1073159" cy="715439"/>
          </a:xfrm>
          <a:prstGeom prst="rect">
            <a:avLst/>
          </a:prstGeom>
        </p:spPr>
      </p:pic>
      <p:pic>
        <p:nvPicPr>
          <p:cNvPr id="4" name="Grafik 3">
            <a:extLst>
              <a:ext uri="{FF2B5EF4-FFF2-40B4-BE49-F238E27FC236}">
                <a16:creationId xmlns:a16="http://schemas.microsoft.com/office/drawing/2014/main" id="{EEBCAADE-F8B2-4CD7-301E-CD39823386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5936" y="2171587"/>
            <a:ext cx="1010438" cy="905786"/>
          </a:xfrm>
          <a:prstGeom prst="rect">
            <a:avLst/>
          </a:prstGeom>
        </p:spPr>
      </p:pic>
      <p:sp>
        <p:nvSpPr>
          <p:cNvPr id="10" name="Achteck 9">
            <a:extLst>
              <a:ext uri="{FF2B5EF4-FFF2-40B4-BE49-F238E27FC236}">
                <a16:creationId xmlns:a16="http://schemas.microsoft.com/office/drawing/2014/main" id="{B9DF3904-2813-EE75-6EC4-D41D01094D7B}"/>
              </a:ext>
            </a:extLst>
          </p:cNvPr>
          <p:cNvSpPr/>
          <p:nvPr/>
        </p:nvSpPr>
        <p:spPr>
          <a:xfrm>
            <a:off x="6804000" y="-1004400"/>
            <a:ext cx="2286000" cy="2286000"/>
          </a:xfrm>
          <a:prstGeom prst="octag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BDEW-Keyvisual_final.png">
            <a:extLst>
              <a:ext uri="{FF2B5EF4-FFF2-40B4-BE49-F238E27FC236}">
                <a16:creationId xmlns:a16="http://schemas.microsoft.com/office/drawing/2014/main" id="{91F49BC1-3587-CCAB-7C08-16AE118E4831}"/>
              </a:ext>
            </a:extLst>
          </p:cNvPr>
          <p:cNvPicPr>
            <a:picLocks noChangeAspect="1"/>
          </p:cNvPicPr>
          <p:nvPr/>
        </p:nvPicPr>
        <p:blipFill>
          <a:blip r:embed="rId6"/>
          <a:stretch>
            <a:fillRect/>
          </a:stretch>
        </p:blipFill>
        <p:spPr>
          <a:xfrm>
            <a:off x="7086572" y="198210"/>
            <a:ext cx="1893054" cy="5775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1A874B15-1B01-C886-115C-EB364E5B578A}"/>
              </a:ext>
            </a:extLst>
          </p:cNvPr>
          <p:cNvSpPr/>
          <p:nvPr/>
        </p:nvSpPr>
        <p:spPr>
          <a:xfrm>
            <a:off x="432000" y="432000"/>
            <a:ext cx="7128000" cy="2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F979B0F0-C285-E5C1-8AB9-5EF48B5E49B9}"/>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4" name="Titel 3">
            <a:extLst>
              <a:ext uri="{FF2B5EF4-FFF2-40B4-BE49-F238E27FC236}">
                <a16:creationId xmlns:a16="http://schemas.microsoft.com/office/drawing/2014/main" id="{DC9D3DDE-2403-6FE9-4004-E9C462AD0002}"/>
              </a:ext>
            </a:extLst>
          </p:cNvPr>
          <p:cNvSpPr>
            <a:spLocks noGrp="1"/>
          </p:cNvSpPr>
          <p:nvPr>
            <p:ph type="title"/>
          </p:nvPr>
        </p:nvSpPr>
        <p:spPr/>
        <p:txBody>
          <a:bodyPr/>
          <a:lstStyle/>
          <a:p>
            <a:r>
              <a:rPr lang="de-DE" dirty="0"/>
              <a:t>Der TRANSFORMATIONSPFAD FÜR DIE NEUEN GASE</a:t>
            </a:r>
          </a:p>
        </p:txBody>
      </p:sp>
      <p:sp>
        <p:nvSpPr>
          <p:cNvPr id="5" name="Textplatzhalter 4">
            <a:extLst>
              <a:ext uri="{FF2B5EF4-FFF2-40B4-BE49-F238E27FC236}">
                <a16:creationId xmlns:a16="http://schemas.microsoft.com/office/drawing/2014/main" id="{7A44111E-703B-2C72-86D0-0486C66F1DD0}"/>
              </a:ext>
            </a:extLst>
          </p:cNvPr>
          <p:cNvSpPr>
            <a:spLocks noGrp="1"/>
          </p:cNvSpPr>
          <p:nvPr>
            <p:ph type="body" sz="quarter" idx="13"/>
          </p:nvPr>
        </p:nvSpPr>
        <p:spPr>
          <a:xfrm>
            <a:off x="395287" y="1191600"/>
            <a:ext cx="4824785" cy="3311525"/>
          </a:xfrm>
        </p:spPr>
        <p:txBody>
          <a:bodyPr/>
          <a:lstStyle/>
          <a:p>
            <a:r>
              <a:rPr lang="de-DE" dirty="0"/>
              <a:t>Der Transformationspfad für die neuen Gase ist ein </a:t>
            </a:r>
            <a:r>
              <a:rPr lang="de-DE" b="1" dirty="0"/>
              <a:t>Gemeinschaftsprojekt</a:t>
            </a:r>
            <a:r>
              <a:rPr lang="de-DE" dirty="0"/>
              <a:t> der Verbände</a:t>
            </a:r>
          </a:p>
          <a:p>
            <a:endParaRPr lang="de-DE" dirty="0"/>
          </a:p>
          <a:p>
            <a:endParaRPr lang="de-DE" dirty="0"/>
          </a:p>
          <a:p>
            <a:endParaRPr lang="de-DE" dirty="0"/>
          </a:p>
          <a:p>
            <a:pPr marL="126900" indent="0">
              <a:buNone/>
            </a:pPr>
            <a:endParaRPr lang="de-DE" dirty="0"/>
          </a:p>
          <a:p>
            <a:r>
              <a:rPr lang="de-DE" dirty="0"/>
              <a:t>Unser gemeinsames </a:t>
            </a:r>
            <a:r>
              <a:rPr lang="de-DE" b="1" dirty="0"/>
              <a:t>Ziel: Klimaneutralität 2045 </a:t>
            </a:r>
          </a:p>
          <a:p>
            <a:pPr marL="126900" indent="0">
              <a:buNone/>
            </a:pPr>
            <a:endParaRPr lang="de-DE" dirty="0"/>
          </a:p>
          <a:p>
            <a:r>
              <a:rPr lang="de-DE" dirty="0">
                <a:ea typeface="Verdana" panose="020B0604030504040204" pitchFamily="34" charset="0"/>
                <a:cs typeface="Verdana" panose="020B0604030504040204" pitchFamily="34" charset="0"/>
              </a:rPr>
              <a:t>Die </a:t>
            </a:r>
            <a:r>
              <a:rPr lang="de-DE" sz="1100" dirty="0">
                <a:effectLst/>
                <a:ea typeface="Verdana" panose="020B0604030504040204" pitchFamily="34" charset="0"/>
                <a:cs typeface="Verdana" panose="020B0604030504040204" pitchFamily="34" charset="0"/>
              </a:rPr>
              <a:t>Nutzung von fossilem, nicht-</a:t>
            </a:r>
            <a:r>
              <a:rPr lang="de-DE" sz="1100" dirty="0" err="1">
                <a:effectLst/>
                <a:ea typeface="Verdana" panose="020B0604030504040204" pitchFamily="34" charset="0"/>
                <a:cs typeface="Verdana" panose="020B0604030504040204" pitchFamily="34" charset="0"/>
              </a:rPr>
              <a:t>dekarbonisiertem</a:t>
            </a:r>
            <a:r>
              <a:rPr lang="de-DE" sz="1100" dirty="0">
                <a:effectLst/>
                <a:ea typeface="Verdana" panose="020B0604030504040204" pitchFamily="34" charset="0"/>
                <a:cs typeface="Verdana" panose="020B0604030504040204" pitchFamily="34" charset="0"/>
              </a:rPr>
              <a:t> Erdgas wird bis 2045 bedeutungslos</a:t>
            </a:r>
          </a:p>
          <a:p>
            <a:endParaRPr lang="de-DE" sz="1100" dirty="0">
              <a:effectLst/>
              <a:ea typeface="Verdana" panose="020B0604030504040204" pitchFamily="34" charset="0"/>
              <a:cs typeface="Verdana" panose="020B0604030504040204" pitchFamily="34" charset="0"/>
            </a:endParaRPr>
          </a:p>
          <a:p>
            <a:r>
              <a:rPr lang="de-DE" sz="1100" b="1" dirty="0">
                <a:effectLst/>
                <a:ea typeface="Verdana" panose="020B0604030504040204" pitchFamily="34" charset="0"/>
                <a:cs typeface="Verdana" panose="020B0604030504040204" pitchFamily="34" charset="0"/>
              </a:rPr>
              <a:t>Neue Gase</a:t>
            </a:r>
            <a:r>
              <a:rPr lang="de-DE" sz="1100" dirty="0">
                <a:effectLst/>
                <a:ea typeface="Verdana" panose="020B0604030504040204" pitchFamily="34" charset="0"/>
                <a:cs typeface="Verdana" panose="020B0604030504040204" pitchFamily="34" charset="0"/>
              </a:rPr>
              <a:t>, wie Wasserstoff und seine Derivate sowie Biogas und Biomethan, werden zukünftig die bestimmende Rolle einnehmen</a:t>
            </a:r>
            <a:endParaRPr lang="de-DE" sz="1100" dirty="0">
              <a:effectLst/>
              <a:latin typeface="Calibri" panose="020F0502020204030204" pitchFamily="34" charset="0"/>
              <a:ea typeface="Calibri" panose="020F0502020204030204" pitchFamily="34" charset="0"/>
              <a:cs typeface="Arial" panose="020B0604020202020204" pitchFamily="34" charset="0"/>
            </a:endParaRPr>
          </a:p>
          <a:p>
            <a:endParaRPr lang="de-DE" dirty="0">
              <a:latin typeface="Calibri" panose="020F0502020204030204" pitchFamily="34" charset="0"/>
              <a:ea typeface="Verdana" panose="020B0604030504040204" pitchFamily="34" charset="0"/>
              <a:cs typeface="Arial" panose="020B0604020202020204" pitchFamily="34" charset="0"/>
            </a:endParaRPr>
          </a:p>
          <a:p>
            <a:r>
              <a:rPr lang="de-DE" sz="1100" dirty="0">
                <a:effectLst/>
                <a:ea typeface="Verdana" panose="020B0604030504040204" pitchFamily="34" charset="0"/>
                <a:cs typeface="Verdana" panose="020B0604030504040204" pitchFamily="34" charset="0"/>
              </a:rPr>
              <a:t>Wir wollen die </a:t>
            </a:r>
            <a:r>
              <a:rPr lang="de-DE" sz="1100" b="1" dirty="0">
                <a:effectLst/>
                <a:ea typeface="Verdana" panose="020B0604030504040204" pitchFamily="34" charset="0"/>
                <a:cs typeface="Verdana" panose="020B0604030504040204" pitchFamily="34" charset="0"/>
              </a:rPr>
              <a:t>Transformation absichern </a:t>
            </a:r>
            <a:r>
              <a:rPr lang="de-DE" sz="1100" dirty="0">
                <a:effectLst/>
                <a:ea typeface="Verdana" panose="020B0604030504040204" pitchFamily="34" charset="0"/>
                <a:cs typeface="Verdana" panose="020B0604030504040204" pitchFamily="34" charset="0"/>
              </a:rPr>
              <a:t>und die Energiewende aus der Branche heraus </a:t>
            </a:r>
            <a:r>
              <a:rPr lang="de-DE" sz="1100" b="1" dirty="0">
                <a:effectLst/>
                <a:ea typeface="Verdana" panose="020B0604030504040204" pitchFamily="34" charset="0"/>
                <a:cs typeface="Verdana" panose="020B0604030504040204" pitchFamily="34" charset="0"/>
              </a:rPr>
              <a:t>krisenfes</a:t>
            </a:r>
            <a:r>
              <a:rPr lang="de-DE" b="1" dirty="0">
                <a:ea typeface="Verdana" panose="020B0604030504040204" pitchFamily="34" charset="0"/>
                <a:cs typeface="Verdana" panose="020B0604030504040204" pitchFamily="34" charset="0"/>
              </a:rPr>
              <a:t>t und sozialverträglich </a:t>
            </a:r>
            <a:r>
              <a:rPr lang="de-DE" dirty="0">
                <a:ea typeface="Verdana" panose="020B0604030504040204" pitchFamily="34" charset="0"/>
                <a:cs typeface="Verdana" panose="020B0604030504040204" pitchFamily="34" charset="0"/>
              </a:rPr>
              <a:t>gestalten</a:t>
            </a:r>
            <a:r>
              <a:rPr lang="de-DE" sz="1100" dirty="0">
                <a:effectLst/>
                <a:ea typeface="Verdana" panose="020B0604030504040204" pitchFamily="34" charset="0"/>
                <a:cs typeface="Verdana" panose="020B0604030504040204" pitchFamily="34" charset="0"/>
              </a:rPr>
              <a:t> </a:t>
            </a:r>
            <a:r>
              <a:rPr lang="de-DE" dirty="0">
                <a:ea typeface="Verdana" panose="020B0604030504040204" pitchFamily="34" charset="0"/>
                <a:cs typeface="Verdana" panose="020B0604030504040204" pitchFamily="34" charset="0"/>
              </a:rPr>
              <a:t> </a:t>
            </a:r>
          </a:p>
          <a:p>
            <a:endParaRPr lang="de-DE" dirty="0"/>
          </a:p>
        </p:txBody>
      </p:sp>
      <p:pic>
        <p:nvPicPr>
          <p:cNvPr id="7" name="Grafik 6" descr="Ein Bild, das Text, Screenshot, Logo, Grafikdesign enthält.&#10;&#10;Automatisch generierte Beschreibung">
            <a:extLst>
              <a:ext uri="{FF2B5EF4-FFF2-40B4-BE49-F238E27FC236}">
                <a16:creationId xmlns:a16="http://schemas.microsoft.com/office/drawing/2014/main" id="{B4A362BC-AD16-9FB1-F3B7-34B471753E5C}"/>
              </a:ext>
            </a:extLst>
          </p:cNvPr>
          <p:cNvPicPr>
            <a:picLocks noChangeAspect="1"/>
          </p:cNvPicPr>
          <p:nvPr/>
        </p:nvPicPr>
        <p:blipFill rotWithShape="1">
          <a:blip r:embed="rId3">
            <a:extLst>
              <a:ext uri="{28A0092B-C50C-407E-A947-70E740481C1C}">
                <a14:useLocalDpi xmlns:a14="http://schemas.microsoft.com/office/drawing/2010/main" val="0"/>
              </a:ext>
            </a:extLst>
          </a:blip>
          <a:srcRect l="20786" t="13977" r="23113" b="11669"/>
          <a:stretch/>
        </p:blipFill>
        <p:spPr>
          <a:xfrm rot="1259015">
            <a:off x="4636629" y="646231"/>
            <a:ext cx="4423526" cy="4397129"/>
          </a:xfrm>
          <a:prstGeom prst="rect">
            <a:avLst/>
          </a:prstGeom>
        </p:spPr>
      </p:pic>
      <p:pic>
        <p:nvPicPr>
          <p:cNvPr id="56" name="Grafik 55" descr="DVGW-logo-1AC658A909-seeklogo.com.png">
            <a:extLst>
              <a:ext uri="{FF2B5EF4-FFF2-40B4-BE49-F238E27FC236}">
                <a16:creationId xmlns:a16="http://schemas.microsoft.com/office/drawing/2014/main" id="{1DE9B453-BDBC-37B7-F4DA-39EBB260CBAC}"/>
              </a:ext>
            </a:extLst>
          </p:cNvPr>
          <p:cNvPicPr>
            <a:picLocks noChangeAspect="1"/>
          </p:cNvPicPr>
          <p:nvPr/>
        </p:nvPicPr>
        <p:blipFill>
          <a:blip r:embed="rId4" cstate="print"/>
          <a:stretch>
            <a:fillRect/>
          </a:stretch>
        </p:blipFill>
        <p:spPr>
          <a:xfrm>
            <a:off x="1910302" y="1779662"/>
            <a:ext cx="615310" cy="367349"/>
          </a:xfrm>
          <a:prstGeom prst="rect">
            <a:avLst/>
          </a:prstGeom>
        </p:spPr>
      </p:pic>
      <p:pic>
        <p:nvPicPr>
          <p:cNvPr id="57" name="Grafik 56" descr="ey-bdew-logo.png">
            <a:extLst>
              <a:ext uri="{FF2B5EF4-FFF2-40B4-BE49-F238E27FC236}">
                <a16:creationId xmlns:a16="http://schemas.microsoft.com/office/drawing/2014/main" id="{3D486960-D998-CBC4-6ACA-95B2ABD4861D}"/>
              </a:ext>
            </a:extLst>
          </p:cNvPr>
          <p:cNvPicPr>
            <a:picLocks noChangeAspect="1"/>
          </p:cNvPicPr>
          <p:nvPr/>
        </p:nvPicPr>
        <p:blipFill>
          <a:blip r:embed="rId5" cstate="print"/>
          <a:stretch>
            <a:fillRect/>
          </a:stretch>
        </p:blipFill>
        <p:spPr>
          <a:xfrm>
            <a:off x="899592" y="1843781"/>
            <a:ext cx="746816" cy="497877"/>
          </a:xfrm>
          <a:prstGeom prst="rect">
            <a:avLst/>
          </a:prstGeom>
        </p:spPr>
      </p:pic>
      <p:pic>
        <p:nvPicPr>
          <p:cNvPr id="58" name="Grafik 57">
            <a:extLst>
              <a:ext uri="{FF2B5EF4-FFF2-40B4-BE49-F238E27FC236}">
                <a16:creationId xmlns:a16="http://schemas.microsoft.com/office/drawing/2014/main" id="{2AB280F7-DE14-9652-AB36-C8B1694BAB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9506" y="1779662"/>
            <a:ext cx="600015" cy="537871"/>
          </a:xfrm>
          <a:prstGeom prst="rect">
            <a:avLst/>
          </a:prstGeom>
        </p:spPr>
      </p:pic>
    </p:spTree>
    <p:extLst>
      <p:ext uri="{BB962C8B-B14F-4D97-AF65-F5344CB8AC3E}">
        <p14:creationId xmlns:p14="http://schemas.microsoft.com/office/powerpoint/2010/main" val="147147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7B2D38F-A86C-6BA4-ECF8-C6610C3B1535}"/>
              </a:ext>
            </a:extLst>
          </p:cNvPr>
          <p:cNvSpPr/>
          <p:nvPr/>
        </p:nvSpPr>
        <p:spPr>
          <a:xfrm>
            <a:off x="432000" y="432000"/>
            <a:ext cx="5432400" cy="2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178B4220-B861-AB66-FD44-2DA91A6DA53E}"/>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4" name="Titel 3">
            <a:extLst>
              <a:ext uri="{FF2B5EF4-FFF2-40B4-BE49-F238E27FC236}">
                <a16:creationId xmlns:a16="http://schemas.microsoft.com/office/drawing/2014/main" id="{891EA635-E724-04BC-2D50-F891CFBBD5B0}"/>
              </a:ext>
            </a:extLst>
          </p:cNvPr>
          <p:cNvSpPr>
            <a:spLocks noGrp="1"/>
          </p:cNvSpPr>
          <p:nvPr>
            <p:ph type="title"/>
          </p:nvPr>
        </p:nvSpPr>
        <p:spPr/>
        <p:txBody>
          <a:bodyPr/>
          <a:lstStyle/>
          <a:p>
            <a:r>
              <a:rPr lang="de-DE" dirty="0"/>
              <a:t>DER WEG ZUM </a:t>
            </a:r>
            <a:r>
              <a:rPr lang="de-DE" dirty="0" err="1"/>
              <a:t>TRANSFOrMaTIONSPFAD</a:t>
            </a:r>
            <a:endParaRPr lang="de-DE" dirty="0"/>
          </a:p>
        </p:txBody>
      </p:sp>
      <p:sp>
        <p:nvSpPr>
          <p:cNvPr id="6" name="Trapez 57">
            <a:extLst>
              <a:ext uri="{FF2B5EF4-FFF2-40B4-BE49-F238E27FC236}">
                <a16:creationId xmlns:a16="http://schemas.microsoft.com/office/drawing/2014/main" id="{0AAE5DB6-0F15-439D-79B7-E31F0876F1EB}"/>
              </a:ext>
            </a:extLst>
          </p:cNvPr>
          <p:cNvSpPr/>
          <p:nvPr/>
        </p:nvSpPr>
        <p:spPr>
          <a:xfrm rot="16200000">
            <a:off x="3700885" y="-1890486"/>
            <a:ext cx="2383676" cy="9144000"/>
          </a:xfrm>
          <a:custGeom>
            <a:avLst/>
            <a:gdLst>
              <a:gd name="connsiteX0" fmla="*/ 0 w 2655398"/>
              <a:gd name="connsiteY0" fmla="*/ 9144000 h 9144000"/>
              <a:gd name="connsiteX1" fmla="*/ 663850 w 2655398"/>
              <a:gd name="connsiteY1" fmla="*/ 0 h 9144000"/>
              <a:gd name="connsiteX2" fmla="*/ 1991549 w 2655398"/>
              <a:gd name="connsiteY2" fmla="*/ 0 h 9144000"/>
              <a:gd name="connsiteX3" fmla="*/ 2655398 w 2655398"/>
              <a:gd name="connsiteY3" fmla="*/ 9144000 h 9144000"/>
              <a:gd name="connsiteX4" fmla="*/ 0 w 2655398"/>
              <a:gd name="connsiteY4" fmla="*/ 914400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398" h="9144000">
                <a:moveTo>
                  <a:pt x="0" y="9144000"/>
                </a:moveTo>
                <a:lnTo>
                  <a:pt x="663850" y="0"/>
                </a:lnTo>
                <a:lnTo>
                  <a:pt x="1991549" y="0"/>
                </a:lnTo>
                <a:lnTo>
                  <a:pt x="2655398" y="9144000"/>
                </a:lnTo>
                <a:lnTo>
                  <a:pt x="0" y="9144000"/>
                </a:lnTo>
                <a:close/>
              </a:path>
            </a:pathLst>
          </a:custGeom>
          <a:gradFill>
            <a:gsLst>
              <a:gs pos="100000">
                <a:schemeClr val="accent4">
                  <a:lumMod val="20000"/>
                  <a:lumOff val="80000"/>
                  <a:alpha val="75000"/>
                </a:schemeClr>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7" name="Achteck 6">
            <a:extLst>
              <a:ext uri="{FF2B5EF4-FFF2-40B4-BE49-F238E27FC236}">
                <a16:creationId xmlns:a16="http://schemas.microsoft.com/office/drawing/2014/main" id="{96028201-3FF9-39BA-7DF0-8B3D15D97B27}"/>
              </a:ext>
            </a:extLst>
          </p:cNvPr>
          <p:cNvSpPr/>
          <p:nvPr/>
        </p:nvSpPr>
        <p:spPr>
          <a:xfrm>
            <a:off x="8087830" y="1174393"/>
            <a:ext cx="285752" cy="285752"/>
          </a:xfrm>
          <a:prstGeom prst="oct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chteck 7">
            <a:extLst>
              <a:ext uri="{FF2B5EF4-FFF2-40B4-BE49-F238E27FC236}">
                <a16:creationId xmlns:a16="http://schemas.microsoft.com/office/drawing/2014/main" id="{4AC04AE5-E76A-0EEC-1E33-71034417EF10}"/>
              </a:ext>
            </a:extLst>
          </p:cNvPr>
          <p:cNvSpPr/>
          <p:nvPr/>
        </p:nvSpPr>
        <p:spPr>
          <a:xfrm>
            <a:off x="8143900" y="1684425"/>
            <a:ext cx="500066" cy="500066"/>
          </a:xfrm>
          <a:prstGeom prst="octagon">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Fußzeilenplatzhalter 2">
            <a:extLst>
              <a:ext uri="{FF2B5EF4-FFF2-40B4-BE49-F238E27FC236}">
                <a16:creationId xmlns:a16="http://schemas.microsoft.com/office/drawing/2014/main" id="{454E102E-0E35-EA36-3663-B93ACA80603F}"/>
              </a:ext>
            </a:extLst>
          </p:cNvPr>
          <p:cNvSpPr txBox="1">
            <a:spLocks/>
          </p:cNvSpPr>
          <p:nvPr/>
        </p:nvSpPr>
        <p:spPr>
          <a:xfrm>
            <a:off x="3124200" y="4714890"/>
            <a:ext cx="5305452" cy="273844"/>
          </a:xfrm>
          <a:prstGeom prst="rect">
            <a:avLst/>
          </a:prstGeom>
        </p:spPr>
        <p:txBody>
          <a:bodyPr vert="horz" lIns="91440" tIns="45720" rIns="91440" bIns="45720" rtlCol="0" anchor="ctr"/>
          <a:lstStyle>
            <a:defPPr>
              <a:defRPr lang="de-DE"/>
            </a:defPPr>
            <a:lvl1pPr marL="0" algn="r" defTabSz="914400" rtl="0" eaLnBrk="1" latinLnBrk="0" hangingPunct="1">
              <a:defRPr sz="600" b="1" kern="1200" cap="all" baseline="0">
                <a:solidFill>
                  <a:schemeClr val="accent6">
                    <a:lumMod val="65000"/>
                  </a:schemeClr>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Verdana" panose="020B0604030504040204" pitchFamily="34" charset="0"/>
                <a:ea typeface="Verdana" panose="020B0604030504040204" pitchFamily="34" charset="0"/>
                <a:cs typeface="Verdana" panose="020B0604030504040204" pitchFamily="34" charset="0"/>
              </a:rPr>
              <a:t>WEGE ZU EINEM RESILIENTEN UND KLIMANEUTRALEN ENERGIESYSTEM 2045</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Richtungspfeil 10">
            <a:extLst>
              <a:ext uri="{FF2B5EF4-FFF2-40B4-BE49-F238E27FC236}">
                <a16:creationId xmlns:a16="http://schemas.microsoft.com/office/drawing/2014/main" id="{7B1B82CD-E28E-5BA3-CCBD-E00A98C8045D}"/>
              </a:ext>
            </a:extLst>
          </p:cNvPr>
          <p:cNvSpPr/>
          <p:nvPr/>
        </p:nvSpPr>
        <p:spPr>
          <a:xfrm>
            <a:off x="395288" y="2554370"/>
            <a:ext cx="6891356" cy="2857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2">
            <a:extLst>
              <a:ext uri="{FF2B5EF4-FFF2-40B4-BE49-F238E27FC236}">
                <a16:creationId xmlns:a16="http://schemas.microsoft.com/office/drawing/2014/main" id="{1E8B7637-659F-33F8-CB31-51A69D911C56}"/>
              </a:ext>
            </a:extLst>
          </p:cNvPr>
          <p:cNvSpPr txBox="1">
            <a:spLocks/>
          </p:cNvSpPr>
          <p:nvPr/>
        </p:nvSpPr>
        <p:spPr bwMode="gray">
          <a:xfrm>
            <a:off x="642910" y="2911560"/>
            <a:ext cx="712751" cy="306427"/>
          </a:xfrm>
          <a:prstGeom prst="rect">
            <a:avLst/>
          </a:prstGeom>
        </p:spPr>
        <p:txBody>
          <a:bodyPr vert="horz" lIns="0" tIns="81000" rIns="0" bIns="0" rtlCol="0" anchor="t" anchorCtr="0">
            <a:noAutofit/>
          </a:bodyPr>
          <a:lstStyle>
            <a:lvl1pPr marL="0" indent="0" algn="l" defTabSz="914377" rtl="0" eaLnBrk="1" latinLnBrk="0" hangingPunct="1">
              <a:spcBef>
                <a:spcPts val="0"/>
              </a:spcBef>
              <a:spcAft>
                <a:spcPts val="400"/>
              </a:spcAft>
              <a:buFont typeface="Arial" panose="020B0604020202020204" pitchFamily="34" charset="0"/>
              <a:buNone/>
              <a:defRPr sz="1400" kern="1200" cap="all" baseline="0">
                <a:solidFill>
                  <a:schemeClr val="tx1"/>
                </a:solidFill>
                <a:latin typeface="+mj-lt"/>
                <a:ea typeface="+mn-ea"/>
                <a:cs typeface="+mn-cs"/>
              </a:defRPr>
            </a:lvl1pPr>
            <a:lvl2pPr marL="0" indent="0" algn="l" defTabSz="914377" rtl="0" eaLnBrk="1" latinLnBrk="0" hangingPunct="1">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80975"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3pPr>
            <a:lvl4pPr marL="357188" indent="-17621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4pPr>
            <a:lvl5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5pPr>
            <a:lvl6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6pPr>
            <a:lvl7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7pPr>
            <a:lvl8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8pPr>
            <a:lvl9pPr marL="538163" indent="-18256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9pPr>
          </a:lstStyle>
          <a:p>
            <a:pPr lvl="1" algn="ctr" defTabSz="685783">
              <a:spcAft>
                <a:spcPts val="300"/>
              </a:spcAft>
              <a:defRPr/>
            </a:pP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SOMMER 2022</a:t>
            </a:r>
          </a:p>
        </p:txBody>
      </p:sp>
      <p:sp>
        <p:nvSpPr>
          <p:cNvPr id="13" name="Textplatzhalter 2">
            <a:extLst>
              <a:ext uri="{FF2B5EF4-FFF2-40B4-BE49-F238E27FC236}">
                <a16:creationId xmlns:a16="http://schemas.microsoft.com/office/drawing/2014/main" id="{872F7C89-FCAD-8F00-87D9-E5E51A9D292B}"/>
              </a:ext>
            </a:extLst>
          </p:cNvPr>
          <p:cNvSpPr txBox="1">
            <a:spLocks/>
          </p:cNvSpPr>
          <p:nvPr/>
        </p:nvSpPr>
        <p:spPr bwMode="gray">
          <a:xfrm>
            <a:off x="6143636" y="2911560"/>
            <a:ext cx="634525" cy="383007"/>
          </a:xfrm>
          <a:prstGeom prst="rect">
            <a:avLst/>
          </a:prstGeom>
        </p:spPr>
        <p:txBody>
          <a:bodyPr vert="horz" lIns="0" tIns="81000" rIns="0" bIns="0" rtlCol="0" anchor="t" anchorCtr="0">
            <a:noAutofit/>
          </a:bodyPr>
          <a:lstStyle>
            <a:lvl1pPr marL="0" indent="0" algn="l" defTabSz="914377" rtl="0" eaLnBrk="1" latinLnBrk="0" hangingPunct="1">
              <a:spcBef>
                <a:spcPts val="0"/>
              </a:spcBef>
              <a:spcAft>
                <a:spcPts val="400"/>
              </a:spcAft>
              <a:buFont typeface="Arial" panose="020B0604020202020204" pitchFamily="34" charset="0"/>
              <a:buNone/>
              <a:defRPr sz="1400" kern="1200" cap="all" baseline="0">
                <a:solidFill>
                  <a:schemeClr val="tx1"/>
                </a:solidFill>
                <a:latin typeface="+mj-lt"/>
                <a:ea typeface="+mn-ea"/>
                <a:cs typeface="+mn-cs"/>
              </a:defRPr>
            </a:lvl1pPr>
            <a:lvl2pPr marL="0" indent="0" algn="l" defTabSz="914377" rtl="0" eaLnBrk="1" latinLnBrk="0" hangingPunct="1">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80975"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3pPr>
            <a:lvl4pPr marL="357188" indent="-17621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4pPr>
            <a:lvl5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5pPr>
            <a:lvl6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6pPr>
            <a:lvl7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7pPr>
            <a:lvl8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8pPr>
            <a:lvl9pPr marL="538163" indent="-18256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9pPr>
          </a:lstStyle>
          <a:p>
            <a:pPr lvl="1" algn="ctr" defTabSz="685783">
              <a:spcAft>
                <a:spcPts val="300"/>
              </a:spcAft>
              <a:defRPr/>
            </a:pP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SOMMER 2023</a:t>
            </a:r>
          </a:p>
        </p:txBody>
      </p:sp>
      <p:sp>
        <p:nvSpPr>
          <p:cNvPr id="14" name="Achteck 13">
            <a:extLst>
              <a:ext uri="{FF2B5EF4-FFF2-40B4-BE49-F238E27FC236}">
                <a16:creationId xmlns:a16="http://schemas.microsoft.com/office/drawing/2014/main" id="{65A6E508-980D-37A2-9016-E371751EF2F8}"/>
              </a:ext>
            </a:extLst>
          </p:cNvPr>
          <p:cNvSpPr/>
          <p:nvPr/>
        </p:nvSpPr>
        <p:spPr>
          <a:xfrm>
            <a:off x="7390877" y="2012839"/>
            <a:ext cx="1357836" cy="1368814"/>
          </a:xfrm>
          <a:prstGeom prst="oct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72000" rtlCol="0" anchor="ctr"/>
          <a:lstStyle/>
          <a:p>
            <a:pPr algn="ctr">
              <a:lnSpc>
                <a:spcPts val="1100"/>
              </a:lnSpc>
            </a:pPr>
            <a:r>
              <a:rPr lang="de-DE" sz="800" b="1" dirty="0">
                <a:solidFill>
                  <a:schemeClr val="bg1"/>
                </a:solidFill>
              </a:rPr>
              <a:t>Auf dem Weg </a:t>
            </a:r>
          </a:p>
          <a:p>
            <a:pPr algn="ctr">
              <a:lnSpc>
                <a:spcPts val="1100"/>
              </a:lnSpc>
            </a:pPr>
            <a:r>
              <a:rPr lang="de-DE" sz="800" b="1" dirty="0">
                <a:solidFill>
                  <a:schemeClr val="bg1"/>
                </a:solidFill>
              </a:rPr>
              <a:t>zu einem resilienten und klimaneutralen Energiesystem 2045</a:t>
            </a:r>
          </a:p>
        </p:txBody>
      </p:sp>
      <p:sp>
        <p:nvSpPr>
          <p:cNvPr id="15" name="Achteck 14">
            <a:extLst>
              <a:ext uri="{FF2B5EF4-FFF2-40B4-BE49-F238E27FC236}">
                <a16:creationId xmlns:a16="http://schemas.microsoft.com/office/drawing/2014/main" id="{D3F9C8A9-86E2-C810-B611-0A211C13B827}"/>
              </a:ext>
            </a:extLst>
          </p:cNvPr>
          <p:cNvSpPr/>
          <p:nvPr/>
        </p:nvSpPr>
        <p:spPr>
          <a:xfrm>
            <a:off x="724088" y="2594605"/>
            <a:ext cx="204574" cy="204574"/>
          </a:xfrm>
          <a:prstGeom prst="octagon">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Achteck 15">
            <a:extLst>
              <a:ext uri="{FF2B5EF4-FFF2-40B4-BE49-F238E27FC236}">
                <a16:creationId xmlns:a16="http://schemas.microsoft.com/office/drawing/2014/main" id="{A3EC3675-93D8-9848-DD44-7450516BC0C4}"/>
              </a:ext>
            </a:extLst>
          </p:cNvPr>
          <p:cNvSpPr/>
          <p:nvPr/>
        </p:nvSpPr>
        <p:spPr>
          <a:xfrm>
            <a:off x="2357422" y="2594605"/>
            <a:ext cx="204574" cy="204574"/>
          </a:xfrm>
          <a:prstGeom prst="octagon">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Achteck 16">
            <a:extLst>
              <a:ext uri="{FF2B5EF4-FFF2-40B4-BE49-F238E27FC236}">
                <a16:creationId xmlns:a16="http://schemas.microsoft.com/office/drawing/2014/main" id="{05E1FCB5-49A3-A4AB-242F-AB6F200B1EF1}"/>
              </a:ext>
            </a:extLst>
          </p:cNvPr>
          <p:cNvSpPr/>
          <p:nvPr/>
        </p:nvSpPr>
        <p:spPr>
          <a:xfrm>
            <a:off x="4857752" y="2594605"/>
            <a:ext cx="204574" cy="204574"/>
          </a:xfrm>
          <a:prstGeom prst="octagon">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Achteck 17">
            <a:extLst>
              <a:ext uri="{FF2B5EF4-FFF2-40B4-BE49-F238E27FC236}">
                <a16:creationId xmlns:a16="http://schemas.microsoft.com/office/drawing/2014/main" id="{34BA2941-4275-B13A-CCF3-607F461BA152}"/>
              </a:ext>
            </a:extLst>
          </p:cNvPr>
          <p:cNvSpPr/>
          <p:nvPr/>
        </p:nvSpPr>
        <p:spPr>
          <a:xfrm>
            <a:off x="1266001" y="2594605"/>
            <a:ext cx="204574" cy="204574"/>
          </a:xfrm>
          <a:prstGeom prst="octagon">
            <a:avLst/>
          </a:prstGeom>
          <a:solidFill>
            <a:schemeClr val="tx1">
              <a:lumMod val="25000"/>
              <a:lumOff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Achteck 18">
            <a:extLst>
              <a:ext uri="{FF2B5EF4-FFF2-40B4-BE49-F238E27FC236}">
                <a16:creationId xmlns:a16="http://schemas.microsoft.com/office/drawing/2014/main" id="{9F5D3A20-49CF-53AE-B391-4845B83C4103}"/>
              </a:ext>
            </a:extLst>
          </p:cNvPr>
          <p:cNvSpPr/>
          <p:nvPr/>
        </p:nvSpPr>
        <p:spPr>
          <a:xfrm>
            <a:off x="3643306" y="2594605"/>
            <a:ext cx="204574" cy="204574"/>
          </a:xfrm>
          <a:prstGeom prst="octagon">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Achteck 19">
            <a:extLst>
              <a:ext uri="{FF2B5EF4-FFF2-40B4-BE49-F238E27FC236}">
                <a16:creationId xmlns:a16="http://schemas.microsoft.com/office/drawing/2014/main" id="{F9D67AF5-FE35-4C34-06B4-F00F2C3B8AA6}"/>
              </a:ext>
            </a:extLst>
          </p:cNvPr>
          <p:cNvSpPr/>
          <p:nvPr/>
        </p:nvSpPr>
        <p:spPr>
          <a:xfrm>
            <a:off x="4151526" y="2594605"/>
            <a:ext cx="204574" cy="204574"/>
          </a:xfrm>
          <a:prstGeom prst="octagon">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Achteck 20">
            <a:extLst>
              <a:ext uri="{FF2B5EF4-FFF2-40B4-BE49-F238E27FC236}">
                <a16:creationId xmlns:a16="http://schemas.microsoft.com/office/drawing/2014/main" id="{82ACBB12-BDEB-1AEA-8EEB-695C8FCE42E1}"/>
              </a:ext>
            </a:extLst>
          </p:cNvPr>
          <p:cNvSpPr/>
          <p:nvPr/>
        </p:nvSpPr>
        <p:spPr>
          <a:xfrm>
            <a:off x="2000232" y="2594605"/>
            <a:ext cx="204574" cy="204574"/>
          </a:xfrm>
          <a:prstGeom prst="octagon">
            <a:avLst/>
          </a:prstGeom>
          <a:solidFill>
            <a:schemeClr val="tx1">
              <a:lumMod val="25000"/>
              <a:lumOff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Achteck 21">
            <a:extLst>
              <a:ext uri="{FF2B5EF4-FFF2-40B4-BE49-F238E27FC236}">
                <a16:creationId xmlns:a16="http://schemas.microsoft.com/office/drawing/2014/main" id="{93EFFA0C-2268-6E41-7110-9C51609289C0}"/>
              </a:ext>
            </a:extLst>
          </p:cNvPr>
          <p:cNvSpPr/>
          <p:nvPr/>
        </p:nvSpPr>
        <p:spPr>
          <a:xfrm>
            <a:off x="3071802" y="2594605"/>
            <a:ext cx="204574" cy="204574"/>
          </a:xfrm>
          <a:prstGeom prst="octagon">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Achteck 22">
            <a:extLst>
              <a:ext uri="{FF2B5EF4-FFF2-40B4-BE49-F238E27FC236}">
                <a16:creationId xmlns:a16="http://schemas.microsoft.com/office/drawing/2014/main" id="{686D40A7-4287-46C4-2FC8-9701D68B70B7}"/>
              </a:ext>
            </a:extLst>
          </p:cNvPr>
          <p:cNvSpPr/>
          <p:nvPr/>
        </p:nvSpPr>
        <p:spPr>
          <a:xfrm>
            <a:off x="6072198" y="2594605"/>
            <a:ext cx="204574" cy="204574"/>
          </a:xfrm>
          <a:prstGeom prst="octagon">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Gerader Verbinder 195">
            <a:extLst>
              <a:ext uri="{FF2B5EF4-FFF2-40B4-BE49-F238E27FC236}">
                <a16:creationId xmlns:a16="http://schemas.microsoft.com/office/drawing/2014/main" id="{E283869A-8C8F-45FB-3FA9-7139167DBFC9}"/>
              </a:ext>
            </a:extLst>
          </p:cNvPr>
          <p:cNvCxnSpPr>
            <a:cxnSpLocks/>
          </p:cNvCxnSpPr>
          <p:nvPr/>
        </p:nvCxnSpPr>
        <p:spPr bwMode="gray">
          <a:xfrm rot="5400000" flipH="1" flipV="1">
            <a:off x="356308" y="2084152"/>
            <a:ext cx="932230" cy="95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r Verbinder 111">
            <a:extLst>
              <a:ext uri="{FF2B5EF4-FFF2-40B4-BE49-F238E27FC236}">
                <a16:creationId xmlns:a16="http://schemas.microsoft.com/office/drawing/2014/main" id="{B9EC99EB-5159-B696-0744-A3D0486A0561}"/>
              </a:ext>
            </a:extLst>
          </p:cNvPr>
          <p:cNvCxnSpPr>
            <a:cxnSpLocks/>
          </p:cNvCxnSpPr>
          <p:nvPr/>
        </p:nvCxnSpPr>
        <p:spPr bwMode="gray">
          <a:xfrm rot="16200000" flipV="1">
            <a:off x="686087" y="3513839"/>
            <a:ext cx="1349895" cy="7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195">
            <a:extLst>
              <a:ext uri="{FF2B5EF4-FFF2-40B4-BE49-F238E27FC236}">
                <a16:creationId xmlns:a16="http://schemas.microsoft.com/office/drawing/2014/main" id="{C1F7E908-EEE7-E12F-D1CA-BCEA47A714E7}"/>
              </a:ext>
            </a:extLst>
          </p:cNvPr>
          <p:cNvCxnSpPr>
            <a:cxnSpLocks/>
          </p:cNvCxnSpPr>
          <p:nvPr/>
        </p:nvCxnSpPr>
        <p:spPr bwMode="gray">
          <a:xfrm rot="16200000" flipV="1">
            <a:off x="1481137" y="1927138"/>
            <a:ext cx="1230461" cy="194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111">
            <a:extLst>
              <a:ext uri="{FF2B5EF4-FFF2-40B4-BE49-F238E27FC236}">
                <a16:creationId xmlns:a16="http://schemas.microsoft.com/office/drawing/2014/main" id="{CCC65A09-D705-DF8E-6F80-E55A6C6886B9}"/>
              </a:ext>
            </a:extLst>
          </p:cNvPr>
          <p:cNvCxnSpPr>
            <a:cxnSpLocks/>
          </p:cNvCxnSpPr>
          <p:nvPr/>
        </p:nvCxnSpPr>
        <p:spPr bwMode="gray">
          <a:xfrm rot="16200000" flipV="1">
            <a:off x="2129935" y="3607941"/>
            <a:ext cx="679506" cy="111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platzhalter 2">
            <a:extLst>
              <a:ext uri="{FF2B5EF4-FFF2-40B4-BE49-F238E27FC236}">
                <a16:creationId xmlns:a16="http://schemas.microsoft.com/office/drawing/2014/main" id="{6848BE21-3855-9BCA-8E3A-053E52EEADF2}"/>
              </a:ext>
            </a:extLst>
          </p:cNvPr>
          <p:cNvSpPr txBox="1">
            <a:spLocks/>
          </p:cNvSpPr>
          <p:nvPr/>
        </p:nvSpPr>
        <p:spPr bwMode="gray">
          <a:xfrm>
            <a:off x="2042606" y="2911560"/>
            <a:ext cx="699708" cy="385140"/>
          </a:xfrm>
          <a:prstGeom prst="rect">
            <a:avLst/>
          </a:prstGeom>
        </p:spPr>
        <p:txBody>
          <a:bodyPr vert="horz" lIns="0" tIns="81000" rIns="0" bIns="0" rtlCol="0" anchor="t" anchorCtr="0">
            <a:noAutofit/>
          </a:bodyPr>
          <a:lstStyle>
            <a:lvl1pPr marL="0" indent="0" algn="l" defTabSz="914377" rtl="0" eaLnBrk="1" latinLnBrk="0" hangingPunct="1">
              <a:spcBef>
                <a:spcPts val="0"/>
              </a:spcBef>
              <a:spcAft>
                <a:spcPts val="400"/>
              </a:spcAft>
              <a:buFont typeface="Arial" panose="020B0604020202020204" pitchFamily="34" charset="0"/>
              <a:buNone/>
              <a:defRPr sz="1400" kern="1200" cap="all" baseline="0">
                <a:solidFill>
                  <a:schemeClr val="tx1"/>
                </a:solidFill>
                <a:latin typeface="+mj-lt"/>
                <a:ea typeface="+mn-ea"/>
                <a:cs typeface="+mn-cs"/>
              </a:defRPr>
            </a:lvl1pPr>
            <a:lvl2pPr marL="0" indent="0" algn="l" defTabSz="914377" rtl="0" eaLnBrk="1" latinLnBrk="0" hangingPunct="1">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80975"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3pPr>
            <a:lvl4pPr marL="357188" indent="-17621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4pPr>
            <a:lvl5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5pPr>
            <a:lvl6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6pPr>
            <a:lvl7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7pPr>
            <a:lvl8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8pPr>
            <a:lvl9pPr marL="538163" indent="-18256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9pPr>
          </a:lstStyle>
          <a:p>
            <a:pPr lvl="1" algn="ctr" defTabSz="685783">
              <a:lnSpc>
                <a:spcPts val="900"/>
              </a:lnSpc>
              <a:spcAft>
                <a:spcPts val="300"/>
              </a:spcAft>
              <a:defRPr/>
            </a:pP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HERBST </a:t>
            </a:r>
            <a:b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2022</a:t>
            </a:r>
          </a:p>
        </p:txBody>
      </p:sp>
      <p:cxnSp>
        <p:nvCxnSpPr>
          <p:cNvPr id="29" name="Gerader Verbinder 195">
            <a:extLst>
              <a:ext uri="{FF2B5EF4-FFF2-40B4-BE49-F238E27FC236}">
                <a16:creationId xmlns:a16="http://schemas.microsoft.com/office/drawing/2014/main" id="{CF32F535-1476-6538-B522-D800A25048B6}"/>
              </a:ext>
            </a:extLst>
          </p:cNvPr>
          <p:cNvCxnSpPr>
            <a:cxnSpLocks/>
          </p:cNvCxnSpPr>
          <p:nvPr/>
        </p:nvCxnSpPr>
        <p:spPr bwMode="gray">
          <a:xfrm rot="16200000" flipV="1">
            <a:off x="2476057" y="1847510"/>
            <a:ext cx="1376030" cy="9229"/>
          </a:xfrm>
          <a:prstGeom prst="line">
            <a:avLst/>
          </a:prstGeom>
          <a:ln w="6350">
            <a:solidFill>
              <a:srgbClr val="6EC1D4"/>
            </a:solidFill>
          </a:ln>
        </p:spPr>
        <p:style>
          <a:lnRef idx="1">
            <a:schemeClr val="accent1"/>
          </a:lnRef>
          <a:fillRef idx="0">
            <a:schemeClr val="accent1"/>
          </a:fillRef>
          <a:effectRef idx="0">
            <a:schemeClr val="accent1"/>
          </a:effectRef>
          <a:fontRef idx="minor">
            <a:schemeClr val="tx1"/>
          </a:fontRef>
        </p:style>
      </p:cxnSp>
      <p:cxnSp>
        <p:nvCxnSpPr>
          <p:cNvPr id="30" name="Gerader Verbinder 195">
            <a:extLst>
              <a:ext uri="{FF2B5EF4-FFF2-40B4-BE49-F238E27FC236}">
                <a16:creationId xmlns:a16="http://schemas.microsoft.com/office/drawing/2014/main" id="{2E7143BA-23AA-C173-3EF5-972E092C1ED1}"/>
              </a:ext>
            </a:extLst>
          </p:cNvPr>
          <p:cNvCxnSpPr>
            <a:cxnSpLocks/>
          </p:cNvCxnSpPr>
          <p:nvPr/>
        </p:nvCxnSpPr>
        <p:spPr bwMode="gray">
          <a:xfrm rot="5400000" flipH="1" flipV="1">
            <a:off x="3515207" y="1809122"/>
            <a:ext cx="1469793" cy="2350"/>
          </a:xfrm>
          <a:prstGeom prst="line">
            <a:avLst/>
          </a:prstGeom>
          <a:ln w="6350">
            <a:solidFill>
              <a:srgbClr val="6EC1D4"/>
            </a:solidFill>
          </a:ln>
        </p:spPr>
        <p:style>
          <a:lnRef idx="1">
            <a:schemeClr val="accent1"/>
          </a:lnRef>
          <a:fillRef idx="0">
            <a:schemeClr val="accent1"/>
          </a:fillRef>
          <a:effectRef idx="0">
            <a:schemeClr val="accent1"/>
          </a:effectRef>
          <a:fontRef idx="minor">
            <a:schemeClr val="tx1"/>
          </a:fontRef>
        </p:style>
      </p:cxnSp>
      <p:cxnSp>
        <p:nvCxnSpPr>
          <p:cNvPr id="31" name="Gerader Verbinder 111">
            <a:extLst>
              <a:ext uri="{FF2B5EF4-FFF2-40B4-BE49-F238E27FC236}">
                <a16:creationId xmlns:a16="http://schemas.microsoft.com/office/drawing/2014/main" id="{689329F4-B68B-0F9B-D1FC-E82AF795EC1C}"/>
              </a:ext>
            </a:extLst>
          </p:cNvPr>
          <p:cNvCxnSpPr>
            <a:cxnSpLocks/>
          </p:cNvCxnSpPr>
          <p:nvPr/>
        </p:nvCxnSpPr>
        <p:spPr bwMode="gray">
          <a:xfrm rot="16200000" flipV="1">
            <a:off x="5401604" y="3624620"/>
            <a:ext cx="1558913" cy="2753"/>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platzhalter 2">
            <a:extLst>
              <a:ext uri="{FF2B5EF4-FFF2-40B4-BE49-F238E27FC236}">
                <a16:creationId xmlns:a16="http://schemas.microsoft.com/office/drawing/2014/main" id="{2B476E3A-3531-4576-EEAC-DC4892FF2201}"/>
              </a:ext>
            </a:extLst>
          </p:cNvPr>
          <p:cNvSpPr txBox="1">
            <a:spLocks/>
          </p:cNvSpPr>
          <p:nvPr/>
        </p:nvSpPr>
        <p:spPr bwMode="gray">
          <a:xfrm>
            <a:off x="3429259" y="2911560"/>
            <a:ext cx="634525" cy="385140"/>
          </a:xfrm>
          <a:prstGeom prst="rect">
            <a:avLst/>
          </a:prstGeom>
        </p:spPr>
        <p:txBody>
          <a:bodyPr vert="horz" lIns="0" tIns="81000" rIns="0" bIns="0" rtlCol="0" anchor="t" anchorCtr="0">
            <a:noAutofit/>
          </a:bodyPr>
          <a:lstStyle>
            <a:lvl1pPr marL="0" indent="0" algn="l" defTabSz="914377" rtl="0" eaLnBrk="1" latinLnBrk="0" hangingPunct="1">
              <a:spcBef>
                <a:spcPts val="0"/>
              </a:spcBef>
              <a:spcAft>
                <a:spcPts val="400"/>
              </a:spcAft>
              <a:buFont typeface="Arial" panose="020B0604020202020204" pitchFamily="34" charset="0"/>
              <a:buNone/>
              <a:defRPr sz="1400" kern="1200" cap="all" baseline="0">
                <a:solidFill>
                  <a:schemeClr val="tx1"/>
                </a:solidFill>
                <a:latin typeface="+mj-lt"/>
                <a:ea typeface="+mn-ea"/>
                <a:cs typeface="+mn-cs"/>
              </a:defRPr>
            </a:lvl1pPr>
            <a:lvl2pPr marL="0" indent="0" algn="l" defTabSz="914377" rtl="0" eaLnBrk="1" latinLnBrk="0" hangingPunct="1">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80975"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3pPr>
            <a:lvl4pPr marL="357188" indent="-17621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4pPr>
            <a:lvl5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5pPr>
            <a:lvl6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6pPr>
            <a:lvl7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7pPr>
            <a:lvl8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8pPr>
            <a:lvl9pPr marL="538163" indent="-18256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9pPr>
          </a:lstStyle>
          <a:p>
            <a:pPr lvl="1" algn="ctr" defTabSz="685783">
              <a:lnSpc>
                <a:spcPts val="900"/>
              </a:lnSpc>
              <a:spcAft>
                <a:spcPts val="300"/>
              </a:spcAft>
              <a:defRPr/>
            </a:pP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WINTER 2022/23</a:t>
            </a:r>
          </a:p>
        </p:txBody>
      </p:sp>
      <p:sp>
        <p:nvSpPr>
          <p:cNvPr id="33" name="TextBox 40">
            <a:extLst>
              <a:ext uri="{FF2B5EF4-FFF2-40B4-BE49-F238E27FC236}">
                <a16:creationId xmlns:a16="http://schemas.microsoft.com/office/drawing/2014/main" id="{955D6B2C-13B4-6120-FB94-12B33D366867}"/>
              </a:ext>
            </a:extLst>
          </p:cNvPr>
          <p:cNvSpPr txBox="1"/>
          <p:nvPr/>
        </p:nvSpPr>
        <p:spPr>
          <a:xfrm>
            <a:off x="1000100" y="2268618"/>
            <a:ext cx="3429024" cy="192360"/>
          </a:xfrm>
          <a:prstGeom prst="homePlat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w="76200">
            <a:noFill/>
          </a:ln>
          <a:effectLst/>
        </p:spPr>
        <p:txBody>
          <a:bodyPr wrap="square" lIns="68580" tIns="34290" rIns="68580" bIns="34290" rtlCol="0" anchor="t">
            <a:spAutoFit/>
          </a:bodyPr>
          <a:lstStyle/>
          <a:p>
            <a:pPr algn="ctr" defTabSz="914378">
              <a:defRPr/>
            </a:pPr>
            <a:r>
              <a:rPr lang="de-DE" sz="8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Schreibprozess Transformationspfad-Dokument</a:t>
            </a:r>
          </a:p>
        </p:txBody>
      </p:sp>
      <p:sp>
        <p:nvSpPr>
          <p:cNvPr id="34" name="TextBox 40">
            <a:extLst>
              <a:ext uri="{FF2B5EF4-FFF2-40B4-BE49-F238E27FC236}">
                <a16:creationId xmlns:a16="http://schemas.microsoft.com/office/drawing/2014/main" id="{3E5216C3-15E3-FCD6-81DF-59144294EFEF}"/>
              </a:ext>
            </a:extLst>
          </p:cNvPr>
          <p:cNvSpPr txBox="1"/>
          <p:nvPr/>
        </p:nvSpPr>
        <p:spPr>
          <a:xfrm>
            <a:off x="4643438" y="2278298"/>
            <a:ext cx="1316136" cy="192360"/>
          </a:xfrm>
          <a:prstGeom prst="homePlat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w="76200">
            <a:noFill/>
          </a:ln>
          <a:effectLst/>
        </p:spPr>
        <p:txBody>
          <a:bodyPr wrap="square" lIns="68580" tIns="34290" rIns="68580" bIns="34290" rtlCol="0" anchor="t">
            <a:spAutoFit/>
          </a:bodyPr>
          <a:lstStyle>
            <a:defPPr>
              <a:defRPr lang="de-DE"/>
            </a:defPPr>
            <a:lvl1pPr algn="ctr" defTabSz="1219170">
              <a:defRPr sz="1200" kern="0">
                <a:solidFill>
                  <a:srgbClr val="FFFFFF"/>
                </a:solidFill>
              </a:defRPr>
            </a:lvl1pPr>
          </a:lstStyle>
          <a:p>
            <a:r>
              <a:rPr lang="de-DE"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Redaktion</a:t>
            </a:r>
          </a:p>
        </p:txBody>
      </p:sp>
      <p:sp>
        <p:nvSpPr>
          <p:cNvPr id="35" name="TextBox 40">
            <a:extLst>
              <a:ext uri="{FF2B5EF4-FFF2-40B4-BE49-F238E27FC236}">
                <a16:creationId xmlns:a16="http://schemas.microsoft.com/office/drawing/2014/main" id="{A9164995-F283-F8C3-CF44-0C64005716A9}"/>
              </a:ext>
            </a:extLst>
          </p:cNvPr>
          <p:cNvSpPr txBox="1"/>
          <p:nvPr/>
        </p:nvSpPr>
        <p:spPr>
          <a:xfrm>
            <a:off x="3163720" y="1075177"/>
            <a:ext cx="1309546" cy="714380"/>
          </a:xfrm>
          <a:prstGeom prst="rect">
            <a:avLst/>
          </a:prstGeom>
          <a:noFill/>
          <a:effectLst/>
        </p:spPr>
        <p:txBody>
          <a:bodyPr wrap="square" lIns="68580" tIns="34290" rIns="68580" bIns="34290" rtlCol="0" anchor="ctr" anchorCtr="0">
            <a:noAutofit/>
          </a:bodyPr>
          <a:lstStyle/>
          <a:p>
            <a:pPr defTabSz="914378">
              <a:defRPr/>
            </a:pPr>
            <a:r>
              <a:rPr lang="de-DE" sz="800" b="1" kern="0" dirty="0">
                <a:solidFill>
                  <a:srgbClr val="6EC1D4"/>
                </a:solidFill>
                <a:latin typeface="Verdana" panose="020B0604030504040204" pitchFamily="34" charset="0"/>
                <a:ea typeface="Verdana" panose="020B0604030504040204" pitchFamily="34" charset="0"/>
                <a:cs typeface="Verdana" panose="020B0604030504040204" pitchFamily="34" charset="0"/>
              </a:rPr>
              <a:t>Workshop</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„Anwendungen“</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(Unternehmen </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und Brücken-</a:t>
            </a:r>
          </a:p>
          <a:p>
            <a:pPr defTabSz="914378">
              <a:defRPr/>
            </a:pPr>
            <a:r>
              <a:rPr lang="de-DE" sz="800" kern="0" dirty="0" err="1">
                <a:solidFill>
                  <a:srgbClr val="6EC1D4"/>
                </a:solidFill>
                <a:latin typeface="Verdana" panose="020B0604030504040204" pitchFamily="34" charset="0"/>
                <a:ea typeface="Verdana" panose="020B0604030504040204" pitchFamily="34" charset="0"/>
                <a:cs typeface="Verdana" panose="020B0604030504040204" pitchFamily="34" charset="0"/>
              </a:rPr>
              <a:t>stakeholder</a:t>
            </a: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a:t>
            </a:r>
          </a:p>
        </p:txBody>
      </p:sp>
      <p:sp>
        <p:nvSpPr>
          <p:cNvPr id="36" name="TextBox 40">
            <a:extLst>
              <a:ext uri="{FF2B5EF4-FFF2-40B4-BE49-F238E27FC236}">
                <a16:creationId xmlns:a16="http://schemas.microsoft.com/office/drawing/2014/main" id="{DA8D78F7-9661-D38C-880F-C7D9E70073AB}"/>
              </a:ext>
            </a:extLst>
          </p:cNvPr>
          <p:cNvSpPr txBox="1"/>
          <p:nvPr/>
        </p:nvSpPr>
        <p:spPr>
          <a:xfrm>
            <a:off x="4248195" y="928676"/>
            <a:ext cx="1617521" cy="592999"/>
          </a:xfrm>
          <a:prstGeom prst="rect">
            <a:avLst/>
          </a:prstGeom>
          <a:noFill/>
          <a:effectLst/>
        </p:spPr>
        <p:txBody>
          <a:bodyPr wrap="square" lIns="68580" tIns="34290" rIns="68580" bIns="34290" rtlCol="0" anchor="ctr" anchorCtr="0">
            <a:noAutofit/>
          </a:bodyPr>
          <a:lstStyle/>
          <a:p>
            <a:pPr defTabSz="914378">
              <a:defRPr/>
            </a:pPr>
            <a:r>
              <a:rPr lang="de-DE" sz="800" b="1" kern="0" dirty="0">
                <a:solidFill>
                  <a:srgbClr val="6EC1D4"/>
                </a:solidFill>
                <a:latin typeface="Verdana" panose="020B0604030504040204" pitchFamily="34" charset="0"/>
                <a:ea typeface="Verdana" panose="020B0604030504040204" pitchFamily="34" charset="0"/>
                <a:cs typeface="Verdana" panose="020B0604030504040204" pitchFamily="34" charset="0"/>
              </a:rPr>
              <a:t>Workshop</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Markthochlauf grüne Gase: politische Weichenstellung</a:t>
            </a:r>
          </a:p>
        </p:txBody>
      </p:sp>
      <p:sp>
        <p:nvSpPr>
          <p:cNvPr id="37" name="TextBox 40">
            <a:extLst>
              <a:ext uri="{FF2B5EF4-FFF2-40B4-BE49-F238E27FC236}">
                <a16:creationId xmlns:a16="http://schemas.microsoft.com/office/drawing/2014/main" id="{DA729E94-5BD6-791D-3FEA-BBBC211DF799}"/>
              </a:ext>
            </a:extLst>
          </p:cNvPr>
          <p:cNvSpPr txBox="1"/>
          <p:nvPr/>
        </p:nvSpPr>
        <p:spPr>
          <a:xfrm>
            <a:off x="793464" y="1499068"/>
            <a:ext cx="1321340" cy="571504"/>
          </a:xfrm>
          <a:prstGeom prst="rect">
            <a:avLst/>
          </a:prstGeom>
          <a:noFill/>
          <a:ln>
            <a:noFill/>
          </a:ln>
          <a:effectLst/>
        </p:spPr>
        <p:txBody>
          <a:bodyPr wrap="square" lIns="68580" tIns="34290" rIns="68580" bIns="34290" rtlCol="0" anchor="ctr" anchorCtr="0">
            <a:noAutofit/>
          </a:bodyPr>
          <a:lstStyle/>
          <a:p>
            <a:pPr defTabSz="914378">
              <a:defRPr/>
            </a:pPr>
            <a:r>
              <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rPr>
              <a:t>Kick-Off Workshop</a:t>
            </a:r>
          </a:p>
          <a:p>
            <a:pPr defTabSz="914378">
              <a:defRPr/>
            </a:pPr>
            <a:r>
              <a:rPr lang="de-DE" sz="800" kern="0" dirty="0">
                <a:solidFill>
                  <a:schemeClr val="tx2"/>
                </a:solidFill>
                <a:latin typeface="Verdana" panose="020B0604030504040204" pitchFamily="34" charset="0"/>
                <a:ea typeface="Verdana" panose="020B0604030504040204" pitchFamily="34" charset="0"/>
                <a:cs typeface="Verdana" panose="020B0604030504040204" pitchFamily="34" charset="0"/>
              </a:rPr>
              <a:t>Zielklärung, </a:t>
            </a:r>
            <a:r>
              <a:rPr lang="de-DE" sz="800" kern="0" dirty="0" err="1">
                <a:solidFill>
                  <a:schemeClr val="tx2"/>
                </a:solidFill>
                <a:latin typeface="Verdana" panose="020B0604030504040204" pitchFamily="34" charset="0"/>
                <a:ea typeface="Verdana" panose="020B0604030504040204" pitchFamily="34" charset="0"/>
                <a:cs typeface="Verdana" panose="020B0604030504040204" pitchFamily="34" charset="0"/>
              </a:rPr>
              <a:t>Ways</a:t>
            </a:r>
            <a:r>
              <a:rPr lang="de-DE" sz="800" kern="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de-DE" sz="800" kern="0" dirty="0" err="1">
                <a:solidFill>
                  <a:schemeClr val="tx2"/>
                </a:solidFill>
                <a:latin typeface="Verdana" panose="020B0604030504040204" pitchFamily="34" charset="0"/>
                <a:ea typeface="Verdana" panose="020B0604030504040204" pitchFamily="34" charset="0"/>
                <a:cs typeface="Verdana" panose="020B0604030504040204" pitchFamily="34" charset="0"/>
              </a:rPr>
              <a:t>of</a:t>
            </a:r>
            <a:r>
              <a:rPr lang="de-DE" sz="800" kern="0" dirty="0">
                <a:solidFill>
                  <a:schemeClr val="tx2"/>
                </a:solidFill>
                <a:latin typeface="Verdana" panose="020B0604030504040204" pitchFamily="34" charset="0"/>
                <a:ea typeface="Verdana" panose="020B0604030504040204" pitchFamily="34" charset="0"/>
                <a:cs typeface="Verdana" panose="020B0604030504040204" pitchFamily="34" charset="0"/>
              </a:rPr>
              <a:t> Working, Zeitplan</a:t>
            </a:r>
          </a:p>
        </p:txBody>
      </p:sp>
      <p:sp>
        <p:nvSpPr>
          <p:cNvPr id="38" name="TextBox 40">
            <a:extLst>
              <a:ext uri="{FF2B5EF4-FFF2-40B4-BE49-F238E27FC236}">
                <a16:creationId xmlns:a16="http://schemas.microsoft.com/office/drawing/2014/main" id="{3FF94418-2295-B17E-8A08-73E20726A895}"/>
              </a:ext>
            </a:extLst>
          </p:cNvPr>
          <p:cNvSpPr txBox="1"/>
          <p:nvPr/>
        </p:nvSpPr>
        <p:spPr>
          <a:xfrm>
            <a:off x="2099423" y="1270239"/>
            <a:ext cx="1000132" cy="516684"/>
          </a:xfrm>
          <a:prstGeom prst="rect">
            <a:avLst/>
          </a:prstGeom>
          <a:noFill/>
          <a:ln>
            <a:noFill/>
          </a:ln>
          <a:effectLst/>
        </p:spPr>
        <p:txBody>
          <a:bodyPr wrap="square" lIns="68580" tIns="34290" rIns="68580" bIns="34290" rtlCol="0" anchor="ctr" anchorCtr="0">
            <a:noAutofit/>
          </a:bodyPr>
          <a:lstStyle/>
          <a:p>
            <a:pPr defTabSz="914378">
              <a:defRPr/>
            </a:pPr>
            <a:r>
              <a:rPr lang="de-DE" sz="800" b="1"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Grundlagen-</a:t>
            </a:r>
          </a:p>
          <a:p>
            <a:pPr defTabSz="914378">
              <a:defRPr/>
            </a:pPr>
            <a:r>
              <a:rPr lang="de-DE" sz="800" b="1" kern="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workshop</a:t>
            </a:r>
            <a:r>
              <a:rPr lang="de-DE" sz="800" b="1"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II</a:t>
            </a:r>
          </a:p>
          <a:p>
            <a:pPr defTabSz="914378">
              <a:defRPr/>
            </a:pP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Schärfung </a:t>
            </a:r>
          </a:p>
          <a:p>
            <a:pPr defTabSz="914378">
              <a:defRPr/>
            </a:pP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der Thesen</a:t>
            </a:r>
          </a:p>
        </p:txBody>
      </p:sp>
      <p:sp>
        <p:nvSpPr>
          <p:cNvPr id="39" name="TextBox 40">
            <a:extLst>
              <a:ext uri="{FF2B5EF4-FFF2-40B4-BE49-F238E27FC236}">
                <a16:creationId xmlns:a16="http://schemas.microsoft.com/office/drawing/2014/main" id="{031B5F15-58D5-3E71-0099-07C130881657}"/>
              </a:ext>
            </a:extLst>
          </p:cNvPr>
          <p:cNvSpPr txBox="1"/>
          <p:nvPr/>
        </p:nvSpPr>
        <p:spPr>
          <a:xfrm>
            <a:off x="4956485" y="3820741"/>
            <a:ext cx="785818" cy="357190"/>
          </a:xfrm>
          <a:prstGeom prst="rect">
            <a:avLst/>
          </a:prstGeom>
          <a:noFill/>
          <a:effectLst/>
        </p:spPr>
        <p:txBody>
          <a:bodyPr wrap="square" lIns="68580" tIns="34290" rIns="68580" bIns="34290" rtlCol="0" anchor="ctr" anchorCtr="0">
            <a:noAutofit/>
          </a:bodyPr>
          <a:lstStyle/>
          <a:p>
            <a:pPr defTabSz="914378">
              <a:lnSpc>
                <a:spcPts val="1000"/>
              </a:lnSpc>
              <a:spcBef>
                <a:spcPts val="750"/>
              </a:spcBef>
              <a:defRPr/>
            </a:pPr>
            <a:r>
              <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rPr>
              <a:t>Mitglieder-</a:t>
            </a:r>
            <a:br>
              <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de-DE" sz="800" b="1" kern="0" dirty="0" err="1">
                <a:solidFill>
                  <a:schemeClr val="tx2"/>
                </a:solidFill>
                <a:latin typeface="Verdana" panose="020B0604030504040204" pitchFamily="34" charset="0"/>
                <a:ea typeface="Verdana" panose="020B0604030504040204" pitchFamily="34" charset="0"/>
                <a:cs typeface="Verdana" panose="020B0604030504040204" pitchFamily="34" charset="0"/>
              </a:rPr>
              <a:t>meetings</a:t>
            </a:r>
            <a:endPar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platzhalter 2">
            <a:extLst>
              <a:ext uri="{FF2B5EF4-FFF2-40B4-BE49-F238E27FC236}">
                <a16:creationId xmlns:a16="http://schemas.microsoft.com/office/drawing/2014/main" id="{84E73124-5658-D898-A0C5-38C826C9FFB1}"/>
              </a:ext>
            </a:extLst>
          </p:cNvPr>
          <p:cNvSpPr txBox="1">
            <a:spLocks/>
          </p:cNvSpPr>
          <p:nvPr/>
        </p:nvSpPr>
        <p:spPr bwMode="gray">
          <a:xfrm>
            <a:off x="4750729" y="2911560"/>
            <a:ext cx="634525" cy="383007"/>
          </a:xfrm>
          <a:prstGeom prst="rect">
            <a:avLst/>
          </a:prstGeom>
        </p:spPr>
        <p:txBody>
          <a:bodyPr vert="horz" lIns="0" tIns="81000" rIns="0" bIns="0" rtlCol="0" anchor="t" anchorCtr="0">
            <a:noAutofit/>
          </a:bodyPr>
          <a:lstStyle>
            <a:lvl1pPr marL="0" indent="0" algn="l" defTabSz="914377" rtl="0" eaLnBrk="1" latinLnBrk="0" hangingPunct="1">
              <a:spcBef>
                <a:spcPts val="0"/>
              </a:spcBef>
              <a:spcAft>
                <a:spcPts val="400"/>
              </a:spcAft>
              <a:buFont typeface="Arial" panose="020B0604020202020204" pitchFamily="34" charset="0"/>
              <a:buNone/>
              <a:defRPr sz="1400" kern="1200" cap="all" baseline="0">
                <a:solidFill>
                  <a:schemeClr val="tx1"/>
                </a:solidFill>
                <a:latin typeface="+mj-lt"/>
                <a:ea typeface="+mn-ea"/>
                <a:cs typeface="+mn-cs"/>
              </a:defRPr>
            </a:lvl1pPr>
            <a:lvl2pPr marL="0" indent="0" algn="l" defTabSz="914377" rtl="0" eaLnBrk="1" latinLnBrk="0" hangingPunct="1">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80975"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3pPr>
            <a:lvl4pPr marL="357188" indent="-17621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4pPr>
            <a:lvl5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5pPr>
            <a:lvl6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6pPr>
            <a:lvl7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7pPr>
            <a:lvl8pPr marL="538163" indent="-180975"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8pPr>
            <a:lvl9pPr marL="538163" indent="-182563" algn="l" defTabSz="914377" rtl="0" eaLnBrk="1" latinLnBrk="0" hangingPunct="1">
              <a:spcBef>
                <a:spcPts val="0"/>
              </a:spcBef>
              <a:spcAft>
                <a:spcPts val="400"/>
              </a:spcAft>
              <a:buClr>
                <a:schemeClr val="accent3"/>
              </a:buClr>
              <a:buFont typeface="Wingdings" panose="05000000000000000000" pitchFamily="2" charset="2"/>
              <a:buChar char="ú"/>
              <a:defRPr sz="1400" kern="1200">
                <a:solidFill>
                  <a:schemeClr val="tx1"/>
                </a:solidFill>
                <a:latin typeface="+mn-lt"/>
                <a:ea typeface="+mn-ea"/>
                <a:cs typeface="+mn-cs"/>
              </a:defRPr>
            </a:lvl9pPr>
          </a:lstStyle>
          <a:p>
            <a:pPr lvl="1" algn="ctr" defTabSz="685783">
              <a:lnSpc>
                <a:spcPts val="900"/>
              </a:lnSpc>
              <a:spcAft>
                <a:spcPts val="300"/>
              </a:spcAft>
              <a:defRPr/>
            </a:pPr>
            <a:r>
              <a:rPr lang="de-DE" sz="800" b="1" dirty="0">
                <a:solidFill>
                  <a:schemeClr val="accent1"/>
                </a:solidFill>
                <a:latin typeface="Verdana" panose="020B0604030504040204" pitchFamily="34" charset="0"/>
                <a:ea typeface="Verdana" panose="020B0604030504040204" pitchFamily="34" charset="0"/>
                <a:cs typeface="Verdana" panose="020B0604030504040204" pitchFamily="34" charset="0"/>
              </a:rPr>
              <a:t>FRÜHJAHR 2023</a:t>
            </a:r>
          </a:p>
        </p:txBody>
      </p:sp>
      <p:sp>
        <p:nvSpPr>
          <p:cNvPr id="41" name="TextBox 40">
            <a:extLst>
              <a:ext uri="{FF2B5EF4-FFF2-40B4-BE49-F238E27FC236}">
                <a16:creationId xmlns:a16="http://schemas.microsoft.com/office/drawing/2014/main" id="{E4B51AF5-4641-C273-2EF6-890F5219A506}"/>
              </a:ext>
            </a:extLst>
          </p:cNvPr>
          <p:cNvSpPr txBox="1"/>
          <p:nvPr/>
        </p:nvSpPr>
        <p:spPr>
          <a:xfrm>
            <a:off x="2459166" y="3579132"/>
            <a:ext cx="1252282" cy="399680"/>
          </a:xfrm>
          <a:prstGeom prst="rect">
            <a:avLst/>
          </a:prstGeom>
          <a:noFill/>
          <a:ln>
            <a:noFill/>
          </a:ln>
          <a:effectLst/>
        </p:spPr>
        <p:txBody>
          <a:bodyPr wrap="square" lIns="68580" tIns="34290" rIns="68580" bIns="34290" rtlCol="0" anchor="ctr" anchorCtr="0">
            <a:noAutofit/>
          </a:bodyPr>
          <a:lstStyle/>
          <a:p>
            <a:pPr defTabSz="914378">
              <a:defRPr/>
            </a:pPr>
            <a:r>
              <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rPr>
              <a:t>Strategie-</a:t>
            </a:r>
            <a:r>
              <a:rPr lang="de-DE" sz="800" b="1" kern="0" dirty="0" err="1">
                <a:solidFill>
                  <a:schemeClr val="tx2"/>
                </a:solidFill>
                <a:latin typeface="Verdana" panose="020B0604030504040204" pitchFamily="34" charset="0"/>
                <a:ea typeface="Verdana" panose="020B0604030504040204" pitchFamily="34" charset="0"/>
                <a:cs typeface="Verdana" panose="020B0604030504040204" pitchFamily="34" charset="0"/>
              </a:rPr>
              <a:t>workshop</a:t>
            </a:r>
            <a:endParaRPr lang="de-DE" sz="800" b="1" kern="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defTabSz="914378">
              <a:defRPr/>
            </a:pPr>
            <a:r>
              <a:rPr lang="de-DE" sz="800" kern="0" dirty="0">
                <a:solidFill>
                  <a:schemeClr val="tx2"/>
                </a:solidFill>
                <a:latin typeface="Verdana" panose="020B0604030504040204" pitchFamily="34" charset="0"/>
                <a:ea typeface="Verdana" panose="020B0604030504040204" pitchFamily="34" charset="0"/>
                <a:cs typeface="Verdana" panose="020B0604030504040204" pitchFamily="34" charset="0"/>
              </a:rPr>
              <a:t>(Unternehmen)</a:t>
            </a:r>
          </a:p>
        </p:txBody>
      </p:sp>
      <p:sp>
        <p:nvSpPr>
          <p:cNvPr id="42" name="TextBox 40">
            <a:extLst>
              <a:ext uri="{FF2B5EF4-FFF2-40B4-BE49-F238E27FC236}">
                <a16:creationId xmlns:a16="http://schemas.microsoft.com/office/drawing/2014/main" id="{2A322138-A0CE-8A85-AC40-2D9BEBF5607F}"/>
              </a:ext>
            </a:extLst>
          </p:cNvPr>
          <p:cNvSpPr txBox="1"/>
          <p:nvPr/>
        </p:nvSpPr>
        <p:spPr>
          <a:xfrm>
            <a:off x="188116" y="3483064"/>
            <a:ext cx="1188317" cy="714380"/>
          </a:xfrm>
          <a:prstGeom prst="rect">
            <a:avLst/>
          </a:prstGeom>
          <a:noFill/>
          <a:ln>
            <a:noFill/>
          </a:ln>
          <a:effectLst/>
        </p:spPr>
        <p:txBody>
          <a:bodyPr wrap="square" lIns="68580" tIns="34290" rIns="68580" bIns="34290" rtlCol="0" anchor="ctr" anchorCtr="0">
            <a:noAutofit/>
          </a:bodyPr>
          <a:lstStyle/>
          <a:p>
            <a:pPr algn="r" defTabSz="914378">
              <a:defRPr/>
            </a:pPr>
            <a:r>
              <a:rPr lang="de-DE" sz="800" b="1"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Grundlagen-</a:t>
            </a:r>
            <a:br>
              <a:rPr lang="de-DE" sz="800" b="1"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de-DE" sz="800" b="1" kern="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workshop</a:t>
            </a:r>
            <a:r>
              <a:rPr lang="de-DE" sz="800" b="1"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I:</a:t>
            </a:r>
          </a:p>
          <a:p>
            <a:pPr algn="r" defTabSz="914378">
              <a:defRPr/>
            </a:pP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Bestandsaufnahme, </a:t>
            </a:r>
            <a:r>
              <a:rPr lang="de-DE" sz="800" kern="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Stakeholder</a:t>
            </a: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b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Analyse A-Priori-</a:t>
            </a:r>
            <a:b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de-DE" sz="800" kern="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Thesen</a:t>
            </a:r>
          </a:p>
        </p:txBody>
      </p:sp>
      <p:sp>
        <p:nvSpPr>
          <p:cNvPr id="43" name="TextBox 40">
            <a:extLst>
              <a:ext uri="{FF2B5EF4-FFF2-40B4-BE49-F238E27FC236}">
                <a16:creationId xmlns:a16="http://schemas.microsoft.com/office/drawing/2014/main" id="{B9B578CC-499B-4A84-15EA-474338E0EB52}"/>
              </a:ext>
            </a:extLst>
          </p:cNvPr>
          <p:cNvSpPr txBox="1"/>
          <p:nvPr/>
        </p:nvSpPr>
        <p:spPr>
          <a:xfrm>
            <a:off x="3736018" y="3585204"/>
            <a:ext cx="1573025" cy="1015060"/>
          </a:xfrm>
          <a:prstGeom prst="rect">
            <a:avLst/>
          </a:prstGeom>
          <a:noFill/>
          <a:effectLst/>
        </p:spPr>
        <p:txBody>
          <a:bodyPr wrap="square" lIns="68580" tIns="34290" rIns="68580" bIns="34290" rtlCol="0" anchor="ctr" anchorCtr="0">
            <a:noAutofit/>
          </a:bodyPr>
          <a:lstStyle/>
          <a:p>
            <a:pPr defTabSz="914378">
              <a:defRPr/>
            </a:pPr>
            <a:r>
              <a:rPr lang="de-DE" sz="800" b="1" kern="0" dirty="0">
                <a:solidFill>
                  <a:srgbClr val="6EC1D4"/>
                </a:solidFill>
                <a:latin typeface="Verdana" panose="020B0604030504040204" pitchFamily="34" charset="0"/>
                <a:ea typeface="Verdana" panose="020B0604030504040204" pitchFamily="34" charset="0"/>
                <a:cs typeface="Verdana" panose="020B0604030504040204" pitchFamily="34" charset="0"/>
              </a:rPr>
              <a:t>Workshop</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Grüne Gase: Infrastrukturen, </a:t>
            </a:r>
            <a:b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b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Mengen und Kosten</a:t>
            </a:r>
          </a:p>
          <a:p>
            <a:pPr defTabSz="914378">
              <a:defRPr/>
            </a:pP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(Unternehmen und </a:t>
            </a:r>
            <a:r>
              <a:rPr lang="de-DE" sz="800" kern="0" dirty="0" err="1">
                <a:solidFill>
                  <a:srgbClr val="6EC1D4"/>
                </a:solidFill>
                <a:latin typeface="Verdana" panose="020B0604030504040204" pitchFamily="34" charset="0"/>
                <a:ea typeface="Verdana" panose="020B0604030504040204" pitchFamily="34" charset="0"/>
                <a:cs typeface="Verdana" panose="020B0604030504040204" pitchFamily="34" charset="0"/>
              </a:rPr>
              <a:t>Brückenstakeholder</a:t>
            </a:r>
            <a:r>
              <a:rPr lang="de-DE" sz="800" kern="0" dirty="0">
                <a:solidFill>
                  <a:srgbClr val="6EC1D4"/>
                </a:solidFill>
                <a:latin typeface="Verdana" panose="020B0604030504040204" pitchFamily="34" charset="0"/>
                <a:ea typeface="Verdana" panose="020B0604030504040204" pitchFamily="34" charset="0"/>
                <a:cs typeface="Verdana" panose="020B0604030504040204" pitchFamily="34" charset="0"/>
              </a:rPr>
              <a:t>)</a:t>
            </a:r>
          </a:p>
        </p:txBody>
      </p:sp>
      <p:sp>
        <p:nvSpPr>
          <p:cNvPr id="44" name="TextBox 40">
            <a:extLst>
              <a:ext uri="{FF2B5EF4-FFF2-40B4-BE49-F238E27FC236}">
                <a16:creationId xmlns:a16="http://schemas.microsoft.com/office/drawing/2014/main" id="{F5991CB2-E7B2-9549-5309-ACCE01488FE8}"/>
              </a:ext>
            </a:extLst>
          </p:cNvPr>
          <p:cNvSpPr txBox="1"/>
          <p:nvPr/>
        </p:nvSpPr>
        <p:spPr>
          <a:xfrm>
            <a:off x="6173263" y="3954118"/>
            <a:ext cx="1657579" cy="516241"/>
          </a:xfrm>
          <a:prstGeom prst="rect">
            <a:avLst/>
          </a:prstGeom>
          <a:noFill/>
          <a:effectLst/>
        </p:spPr>
        <p:txBody>
          <a:bodyPr wrap="square" lIns="68580" tIns="34290" rIns="68580" bIns="34290" rtlCol="0" anchor="ctr" anchorCtr="0">
            <a:noAutofit/>
          </a:bodyPr>
          <a:lstStyle/>
          <a:p>
            <a:pPr defTabSz="914378">
              <a:lnSpc>
                <a:spcPct val="90000"/>
              </a:lnSpc>
              <a:spcBef>
                <a:spcPts val="750"/>
              </a:spcBef>
              <a:defRPr/>
            </a:pPr>
            <a:r>
              <a:rPr lang="de-DE" sz="800" b="1" kern="0" dirty="0">
                <a:solidFill>
                  <a:schemeClr val="accent2"/>
                </a:solidFill>
                <a:latin typeface="Verdana" panose="020B0604030504040204" pitchFamily="34" charset="0"/>
                <a:ea typeface="Verdana" panose="020B0604030504040204" pitchFamily="34" charset="0"/>
                <a:cs typeface="Verdana" panose="020B0604030504040204" pitchFamily="34" charset="0"/>
              </a:rPr>
              <a:t>Öffentliche </a:t>
            </a:r>
            <a:br>
              <a:rPr lang="de-DE" sz="800" b="1" kern="0" dirty="0">
                <a:solidFill>
                  <a:schemeClr val="accent2"/>
                </a:solidFill>
                <a:latin typeface="Verdana" panose="020B0604030504040204" pitchFamily="34" charset="0"/>
                <a:ea typeface="Verdana" panose="020B0604030504040204" pitchFamily="34" charset="0"/>
                <a:cs typeface="Verdana" panose="020B0604030504040204" pitchFamily="34" charset="0"/>
              </a:rPr>
            </a:br>
            <a:r>
              <a:rPr lang="de-DE" sz="800" b="1" kern="0" dirty="0">
                <a:solidFill>
                  <a:schemeClr val="accent2"/>
                </a:solidFill>
                <a:latin typeface="Verdana" panose="020B0604030504040204" pitchFamily="34" charset="0"/>
                <a:ea typeface="Verdana" panose="020B0604030504040204" pitchFamily="34" charset="0"/>
                <a:cs typeface="Verdana" panose="020B0604030504040204" pitchFamily="34" charset="0"/>
              </a:rPr>
              <a:t>Präsentation</a:t>
            </a:r>
          </a:p>
          <a:p>
            <a:pPr defTabSz="914378">
              <a:lnSpc>
                <a:spcPct val="90000"/>
              </a:lnSpc>
              <a:defRPr/>
            </a:pPr>
            <a:r>
              <a:rPr lang="de-DE" sz="800" kern="0" dirty="0">
                <a:solidFill>
                  <a:schemeClr val="accent2"/>
                </a:solidFill>
                <a:latin typeface="Verdana" panose="020B0604030504040204" pitchFamily="34" charset="0"/>
                <a:ea typeface="Verdana" panose="020B0604030504040204" pitchFamily="34" charset="0"/>
                <a:cs typeface="Verdana" panose="020B0604030504040204" pitchFamily="34" charset="0"/>
              </a:rPr>
              <a:t>Transformationspfad </a:t>
            </a:r>
            <a:br>
              <a:rPr lang="de-DE" sz="800" kern="0" dirty="0">
                <a:solidFill>
                  <a:schemeClr val="accent2"/>
                </a:solidFill>
                <a:latin typeface="Verdana" panose="020B0604030504040204" pitchFamily="34" charset="0"/>
                <a:ea typeface="Verdana" panose="020B0604030504040204" pitchFamily="34" charset="0"/>
                <a:cs typeface="Verdana" panose="020B0604030504040204" pitchFamily="34" charset="0"/>
              </a:rPr>
            </a:br>
            <a:r>
              <a:rPr lang="de-DE" sz="800" kern="0" dirty="0">
                <a:solidFill>
                  <a:schemeClr val="accent2"/>
                </a:solidFill>
                <a:latin typeface="Verdana" panose="020B0604030504040204" pitchFamily="34" charset="0"/>
                <a:ea typeface="Verdana" panose="020B0604030504040204" pitchFamily="34" charset="0"/>
                <a:cs typeface="Verdana" panose="020B0604030504040204" pitchFamily="34" charset="0"/>
              </a:rPr>
              <a:t>für die neuen Gase</a:t>
            </a:r>
            <a:endParaRPr lang="de-DE" sz="8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5" name="Gerader Verbinder 111">
            <a:extLst>
              <a:ext uri="{FF2B5EF4-FFF2-40B4-BE49-F238E27FC236}">
                <a16:creationId xmlns:a16="http://schemas.microsoft.com/office/drawing/2014/main" id="{604BB746-018E-20C8-E582-2635D187E0EB}"/>
              </a:ext>
            </a:extLst>
          </p:cNvPr>
          <p:cNvCxnSpPr>
            <a:cxnSpLocks/>
          </p:cNvCxnSpPr>
          <p:nvPr/>
        </p:nvCxnSpPr>
        <p:spPr bwMode="gray">
          <a:xfrm rot="16200000" flipV="1">
            <a:off x="2395553" y="2898676"/>
            <a:ext cx="126405" cy="81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r Verbinder 111">
            <a:extLst>
              <a:ext uri="{FF2B5EF4-FFF2-40B4-BE49-F238E27FC236}">
                <a16:creationId xmlns:a16="http://schemas.microsoft.com/office/drawing/2014/main" id="{828306C9-4240-9BCF-F936-3A529E2B71E0}"/>
              </a:ext>
            </a:extLst>
          </p:cNvPr>
          <p:cNvCxnSpPr>
            <a:cxnSpLocks/>
          </p:cNvCxnSpPr>
          <p:nvPr/>
        </p:nvCxnSpPr>
        <p:spPr bwMode="gray">
          <a:xfrm rot="16200000" flipV="1">
            <a:off x="3179075" y="3851626"/>
            <a:ext cx="1167122" cy="4203"/>
          </a:xfrm>
          <a:prstGeom prst="line">
            <a:avLst/>
          </a:prstGeom>
          <a:ln w="6350">
            <a:solidFill>
              <a:srgbClr val="6EC1D4"/>
            </a:solidFill>
          </a:ln>
        </p:spPr>
        <p:style>
          <a:lnRef idx="1">
            <a:schemeClr val="accent1"/>
          </a:lnRef>
          <a:fillRef idx="0">
            <a:schemeClr val="accent1"/>
          </a:fillRef>
          <a:effectRef idx="0">
            <a:schemeClr val="accent1"/>
          </a:effectRef>
          <a:fontRef idx="minor">
            <a:schemeClr val="tx1"/>
          </a:fontRef>
        </p:style>
      </p:cxnSp>
      <p:cxnSp>
        <p:nvCxnSpPr>
          <p:cNvPr id="47" name="Gerader Verbinder 111">
            <a:extLst>
              <a:ext uri="{FF2B5EF4-FFF2-40B4-BE49-F238E27FC236}">
                <a16:creationId xmlns:a16="http://schemas.microsoft.com/office/drawing/2014/main" id="{2182EF65-775E-1EBA-A783-B5DF0CD1A5C6}"/>
              </a:ext>
            </a:extLst>
          </p:cNvPr>
          <p:cNvCxnSpPr>
            <a:cxnSpLocks/>
          </p:cNvCxnSpPr>
          <p:nvPr/>
        </p:nvCxnSpPr>
        <p:spPr bwMode="gray">
          <a:xfrm rot="16200000" flipV="1">
            <a:off x="3686957" y="2900096"/>
            <a:ext cx="126405" cy="816"/>
          </a:xfrm>
          <a:prstGeom prst="line">
            <a:avLst/>
          </a:prstGeom>
          <a:ln w="6350">
            <a:solidFill>
              <a:srgbClr val="6EC1D4"/>
            </a:solidFill>
          </a:ln>
        </p:spPr>
        <p:style>
          <a:lnRef idx="1">
            <a:schemeClr val="accent1"/>
          </a:lnRef>
          <a:fillRef idx="0">
            <a:schemeClr val="accent1"/>
          </a:fillRef>
          <a:effectRef idx="0">
            <a:schemeClr val="accent1"/>
          </a:effectRef>
          <a:fontRef idx="minor">
            <a:schemeClr val="tx1"/>
          </a:fontRef>
        </p:style>
      </p:cxnSp>
      <p:cxnSp>
        <p:nvCxnSpPr>
          <p:cNvPr id="48" name="Gerader Verbinder 111">
            <a:extLst>
              <a:ext uri="{FF2B5EF4-FFF2-40B4-BE49-F238E27FC236}">
                <a16:creationId xmlns:a16="http://schemas.microsoft.com/office/drawing/2014/main" id="{DBF9461B-2A65-7733-07C0-3A4F2C1CDF60}"/>
              </a:ext>
            </a:extLst>
          </p:cNvPr>
          <p:cNvCxnSpPr>
            <a:cxnSpLocks/>
          </p:cNvCxnSpPr>
          <p:nvPr/>
        </p:nvCxnSpPr>
        <p:spPr bwMode="gray">
          <a:xfrm rot="16200000" flipV="1">
            <a:off x="4563259" y="3683571"/>
            <a:ext cx="827236" cy="249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Gerader Verbinder 111">
            <a:extLst>
              <a:ext uri="{FF2B5EF4-FFF2-40B4-BE49-F238E27FC236}">
                <a16:creationId xmlns:a16="http://schemas.microsoft.com/office/drawing/2014/main" id="{69DE98CD-5A9F-40F3-EC1A-6750232F650F}"/>
              </a:ext>
            </a:extLst>
          </p:cNvPr>
          <p:cNvCxnSpPr>
            <a:cxnSpLocks/>
          </p:cNvCxnSpPr>
          <p:nvPr/>
        </p:nvCxnSpPr>
        <p:spPr bwMode="gray">
          <a:xfrm rot="16200000" flipV="1">
            <a:off x="4902054" y="2901128"/>
            <a:ext cx="126405" cy="81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Achteck 49">
            <a:extLst>
              <a:ext uri="{FF2B5EF4-FFF2-40B4-BE49-F238E27FC236}">
                <a16:creationId xmlns:a16="http://schemas.microsoft.com/office/drawing/2014/main" id="{C4944855-932C-0EF8-DE3F-EF5FEE3602D4}"/>
              </a:ext>
            </a:extLst>
          </p:cNvPr>
          <p:cNvSpPr/>
          <p:nvPr/>
        </p:nvSpPr>
        <p:spPr>
          <a:xfrm>
            <a:off x="7569876" y="1216371"/>
            <a:ext cx="642942" cy="642942"/>
          </a:xfrm>
          <a:prstGeom prst="octagon">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Achteck 50">
            <a:extLst>
              <a:ext uri="{FF2B5EF4-FFF2-40B4-BE49-F238E27FC236}">
                <a16:creationId xmlns:a16="http://schemas.microsoft.com/office/drawing/2014/main" id="{7DE2BDFA-1ADA-4624-AD3B-F54B4C8DCA9D}"/>
              </a:ext>
            </a:extLst>
          </p:cNvPr>
          <p:cNvSpPr/>
          <p:nvPr/>
        </p:nvSpPr>
        <p:spPr>
          <a:xfrm>
            <a:off x="8566955" y="1366142"/>
            <a:ext cx="431047" cy="431047"/>
          </a:xfrm>
          <a:prstGeom prst="octagon">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Achteck 51">
            <a:extLst>
              <a:ext uri="{FF2B5EF4-FFF2-40B4-BE49-F238E27FC236}">
                <a16:creationId xmlns:a16="http://schemas.microsoft.com/office/drawing/2014/main" id="{EEFBDEFA-FCFA-E11F-C675-74CB690D0ADB}"/>
              </a:ext>
            </a:extLst>
          </p:cNvPr>
          <p:cNvSpPr/>
          <p:nvPr/>
        </p:nvSpPr>
        <p:spPr>
          <a:xfrm>
            <a:off x="7215206" y="3113185"/>
            <a:ext cx="285752" cy="285752"/>
          </a:xfrm>
          <a:prstGeom prst="octag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Achteck 52">
            <a:extLst>
              <a:ext uri="{FF2B5EF4-FFF2-40B4-BE49-F238E27FC236}">
                <a16:creationId xmlns:a16="http://schemas.microsoft.com/office/drawing/2014/main" id="{2EF11044-149A-BDEC-E52A-7A38F3A27A4F}"/>
              </a:ext>
            </a:extLst>
          </p:cNvPr>
          <p:cNvSpPr/>
          <p:nvPr/>
        </p:nvSpPr>
        <p:spPr>
          <a:xfrm>
            <a:off x="8001024" y="3541813"/>
            <a:ext cx="431047" cy="431047"/>
          </a:xfrm>
          <a:prstGeom prst="octagon">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0473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32000" y="432000"/>
            <a:ext cx="1714512" cy="285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32000" y="784800"/>
            <a:ext cx="1557279" cy="285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6"/>
          <p:cNvSpPr>
            <a:spLocks noGrp="1"/>
          </p:cNvSpPr>
          <p:nvPr>
            <p:ph type="title"/>
          </p:nvPr>
        </p:nvSpPr>
        <p:spPr>
          <a:xfrm>
            <a:off x="396000" y="356400"/>
            <a:ext cx="1890697" cy="919178"/>
          </a:xfrm>
        </p:spPr>
        <p:txBody>
          <a:bodyPr/>
          <a:lstStyle/>
          <a:p>
            <a:r>
              <a:rPr lang="de-DE" dirty="0">
                <a:solidFill>
                  <a:schemeClr val="tx1"/>
                </a:solidFill>
              </a:rPr>
              <a:t>Definition</a:t>
            </a:r>
            <a:br>
              <a:rPr lang="de-DE" dirty="0">
                <a:solidFill>
                  <a:schemeClr val="tx1"/>
                </a:solidFill>
              </a:rPr>
            </a:br>
            <a:r>
              <a:rPr lang="de-DE" dirty="0">
                <a:solidFill>
                  <a:schemeClr val="tx1"/>
                </a:solidFill>
              </a:rPr>
              <a:t>Neue Gase</a:t>
            </a:r>
          </a:p>
        </p:txBody>
      </p:sp>
      <p:sp>
        <p:nvSpPr>
          <p:cNvPr id="10" name="Achteck 9"/>
          <p:cNvSpPr/>
          <p:nvPr/>
        </p:nvSpPr>
        <p:spPr>
          <a:xfrm>
            <a:off x="285720" y="1357304"/>
            <a:ext cx="3214710" cy="3214710"/>
          </a:xfrm>
          <a:prstGeom prst="octagon">
            <a:avLst/>
          </a:prstGeom>
          <a:solidFill>
            <a:srgbClr val="DADD3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428596" y="1857370"/>
            <a:ext cx="2928958" cy="2477601"/>
          </a:xfrm>
          <a:prstGeom prst="rect">
            <a:avLst/>
          </a:prstGeom>
          <a:noFill/>
        </p:spPr>
        <p:txBody>
          <a:bodyPr wrap="square" rtlCol="0">
            <a:spAutoFit/>
          </a:bodyPr>
          <a:lstStyle/>
          <a:p>
            <a:pPr algn="ctr">
              <a:lnSpc>
                <a:spcPts val="1300"/>
              </a:lnSpc>
              <a:spcAft>
                <a:spcPts val="400"/>
              </a:spcAft>
            </a:pPr>
            <a:r>
              <a:rPr lang="de-DE" sz="1100" b="1" dirty="0"/>
              <a:t>Biomethan</a:t>
            </a:r>
            <a:r>
              <a:rPr lang="de-DE" sz="1100" dirty="0"/>
              <a:t> </a:t>
            </a:r>
          </a:p>
          <a:p>
            <a:pPr algn="ctr">
              <a:lnSpc>
                <a:spcPts val="1300"/>
              </a:lnSpc>
              <a:spcAft>
                <a:spcPts val="400"/>
              </a:spcAft>
            </a:pPr>
            <a:r>
              <a:rPr lang="de-DE" sz="1000" dirty="0"/>
              <a:t>das aus heimisch produziertem und aufbereitetem Biogas stammt, welches </a:t>
            </a:r>
            <a:br>
              <a:rPr lang="de-DE" sz="1000" dirty="0"/>
            </a:br>
            <a:r>
              <a:rPr lang="de-DE" sz="1000" dirty="0"/>
              <a:t>in das lokale </a:t>
            </a:r>
            <a:r>
              <a:rPr lang="de-DE" sz="1000" dirty="0" err="1"/>
              <a:t>Gasnetz</a:t>
            </a:r>
            <a:r>
              <a:rPr lang="de-DE" sz="1000" dirty="0"/>
              <a:t> eingespeist wird. Hinzu kommt die Nutzung desjenigen Gases, das aus der Vergasung von Biomasse gewonnen wird sowie von aus dem Ausland stammendem Biomethan, das über das europäische Gasnetz nach Deutschland importiert wird. Biogas wird als Sammelbegriff sowohl </a:t>
            </a:r>
            <a:br>
              <a:rPr lang="de-DE" sz="1000" dirty="0"/>
            </a:br>
            <a:r>
              <a:rPr lang="de-DE" sz="1000" dirty="0"/>
              <a:t>für nicht aufbereitetes Biogas als </a:t>
            </a:r>
            <a:br>
              <a:rPr lang="de-DE" sz="1000" dirty="0"/>
            </a:br>
            <a:r>
              <a:rPr lang="de-DE" sz="1000" dirty="0"/>
              <a:t>auch für Biomethan </a:t>
            </a:r>
            <a:br>
              <a:rPr lang="de-DE" sz="1000" dirty="0"/>
            </a:br>
            <a:r>
              <a:rPr lang="de-DE" sz="1000" dirty="0"/>
              <a:t>verwendet.</a:t>
            </a:r>
          </a:p>
        </p:txBody>
      </p:sp>
      <p:sp>
        <p:nvSpPr>
          <p:cNvPr id="12" name="Achteck 11"/>
          <p:cNvSpPr/>
          <p:nvPr/>
        </p:nvSpPr>
        <p:spPr>
          <a:xfrm>
            <a:off x="3500430" y="-500084"/>
            <a:ext cx="3143272" cy="3143272"/>
          </a:xfrm>
          <a:prstGeom prst="octagon">
            <a:avLst/>
          </a:prstGeom>
          <a:solidFill>
            <a:srgbClr val="DADD38">
              <a:alpha val="3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3679025" y="279623"/>
            <a:ext cx="2786082" cy="2129044"/>
          </a:xfrm>
          <a:prstGeom prst="rect">
            <a:avLst/>
          </a:prstGeom>
          <a:noFill/>
        </p:spPr>
        <p:txBody>
          <a:bodyPr wrap="square" rtlCol="0">
            <a:spAutoFit/>
          </a:bodyPr>
          <a:lstStyle/>
          <a:p>
            <a:pPr algn="ctr">
              <a:lnSpc>
                <a:spcPts val="1300"/>
              </a:lnSpc>
              <a:spcAft>
                <a:spcPts val="400"/>
              </a:spcAft>
            </a:pPr>
            <a:r>
              <a:rPr lang="nb-NO" sz="1100" b="1" dirty="0"/>
              <a:t>Grüner Wasserstoff</a:t>
            </a:r>
            <a:r>
              <a:rPr lang="nb-NO" sz="1100" dirty="0"/>
              <a:t> </a:t>
            </a:r>
          </a:p>
          <a:p>
            <a:pPr algn="ctr">
              <a:lnSpc>
                <a:spcPts val="1300"/>
              </a:lnSpc>
              <a:spcAft>
                <a:spcPts val="400"/>
              </a:spcAft>
            </a:pPr>
            <a:r>
              <a:rPr lang="de-DE" sz="1000" dirty="0"/>
              <a:t>der aus erneuerbarem Strom mittels Wasserelektrolyse gewonnen wird. </a:t>
            </a:r>
            <a:br>
              <a:rPr lang="de-DE" sz="1000" dirty="0"/>
            </a:br>
            <a:r>
              <a:rPr lang="de-DE" sz="1000" dirty="0"/>
              <a:t>Für die Produktion kommen </a:t>
            </a:r>
            <a:br>
              <a:rPr lang="de-DE" sz="1000" dirty="0"/>
            </a:br>
            <a:r>
              <a:rPr lang="de-DE" sz="1000" dirty="0"/>
              <a:t>zusätzliche erneuerbare Energieanlagen (Solar, </a:t>
            </a:r>
            <a:r>
              <a:rPr lang="de-DE" sz="1000" dirty="0" err="1"/>
              <a:t>Onshorewind</a:t>
            </a:r>
            <a:r>
              <a:rPr lang="de-DE" sz="1000" dirty="0"/>
              <a:t>, </a:t>
            </a:r>
            <a:r>
              <a:rPr lang="de-DE" sz="1000" dirty="0" err="1"/>
              <a:t>Offshorewind</a:t>
            </a:r>
            <a:r>
              <a:rPr lang="de-DE" sz="1000" dirty="0"/>
              <a:t>) zum Einsatz. Durch </a:t>
            </a:r>
            <a:r>
              <a:rPr lang="de-DE" sz="1000" dirty="0" err="1"/>
              <a:t>Methanisierung</a:t>
            </a:r>
            <a:r>
              <a:rPr lang="de-DE" sz="1000" dirty="0"/>
              <a:t>, z. B. über die Nutzung von CO2 aus der Aufbereitung von Biomethan, </a:t>
            </a:r>
            <a:br>
              <a:rPr lang="de-DE" sz="1000" dirty="0"/>
            </a:br>
            <a:r>
              <a:rPr lang="de-DE" sz="1000" dirty="0"/>
              <a:t>kann synthetisches Erdgas </a:t>
            </a:r>
            <a:br>
              <a:rPr lang="de-DE" sz="1000" dirty="0"/>
            </a:br>
            <a:r>
              <a:rPr lang="de-DE" sz="1000" dirty="0"/>
              <a:t>(SNG = </a:t>
            </a:r>
            <a:r>
              <a:rPr lang="de-DE" sz="1000" dirty="0" err="1"/>
              <a:t>Synthetic</a:t>
            </a:r>
            <a:r>
              <a:rPr lang="de-DE" sz="1000" dirty="0"/>
              <a:t> Natural Gas) </a:t>
            </a:r>
            <a:br>
              <a:rPr lang="de-DE" sz="1000" dirty="0"/>
            </a:br>
            <a:r>
              <a:rPr lang="de-DE" sz="1000" dirty="0"/>
              <a:t>erzeugt werden.</a:t>
            </a:r>
          </a:p>
        </p:txBody>
      </p:sp>
      <p:sp>
        <p:nvSpPr>
          <p:cNvPr id="14" name="Achteck 13"/>
          <p:cNvSpPr/>
          <p:nvPr/>
        </p:nvSpPr>
        <p:spPr>
          <a:xfrm>
            <a:off x="6143636" y="1857370"/>
            <a:ext cx="2786082" cy="2786082"/>
          </a:xfrm>
          <a:prstGeom prst="octagon">
            <a:avLst/>
          </a:prstGeom>
          <a:solidFill>
            <a:srgbClr val="17AFBA">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6357950" y="2407766"/>
            <a:ext cx="2393173" cy="1795684"/>
          </a:xfrm>
          <a:prstGeom prst="rect">
            <a:avLst/>
          </a:prstGeom>
          <a:noFill/>
        </p:spPr>
        <p:txBody>
          <a:bodyPr wrap="square" rtlCol="0">
            <a:spAutoFit/>
          </a:bodyPr>
          <a:lstStyle/>
          <a:p>
            <a:pPr algn="ctr">
              <a:lnSpc>
                <a:spcPts val="1300"/>
              </a:lnSpc>
              <a:spcAft>
                <a:spcPts val="400"/>
              </a:spcAft>
            </a:pPr>
            <a:r>
              <a:rPr lang="nb-NO" sz="1100" b="1" dirty="0"/>
              <a:t>Türkiser Wasserstof</a:t>
            </a:r>
            <a:r>
              <a:rPr lang="de-DE" sz="1100" b="1" dirty="0"/>
              <a:t>f, </a:t>
            </a:r>
          </a:p>
          <a:p>
            <a:pPr algn="ctr">
              <a:lnSpc>
                <a:spcPts val="1300"/>
              </a:lnSpc>
              <a:spcAft>
                <a:spcPts val="400"/>
              </a:spcAft>
            </a:pPr>
            <a:r>
              <a:rPr lang="de-DE" sz="1000" dirty="0"/>
              <a:t>der ebenfalls aus fossilem Erdgas mittels Pyrolyse produziert wird. Bei seiner Erzeugung fällt fester Kohlenstoff als Nebenprodukt an, bei dessen Verwendung wiederum sichergestellt wird, dass keine Freisetzung dieses Kohlenstoffs </a:t>
            </a:r>
            <a:br>
              <a:rPr lang="de-DE" sz="1000" dirty="0"/>
            </a:br>
            <a:r>
              <a:rPr lang="de-DE" sz="1000" dirty="0"/>
              <a:t>in Form von Kohlendioxid </a:t>
            </a:r>
            <a:br>
              <a:rPr lang="de-DE" sz="1000" dirty="0"/>
            </a:br>
            <a:r>
              <a:rPr lang="de-DE" sz="1000" dirty="0"/>
              <a:t>erfolgt.</a:t>
            </a:r>
          </a:p>
        </p:txBody>
      </p:sp>
      <p:sp>
        <p:nvSpPr>
          <p:cNvPr id="16" name="Achteck 15"/>
          <p:cNvSpPr/>
          <p:nvPr/>
        </p:nvSpPr>
        <p:spPr>
          <a:xfrm>
            <a:off x="3582128" y="3022038"/>
            <a:ext cx="2286016" cy="2286016"/>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3631441" y="3634354"/>
            <a:ext cx="2071702" cy="1295547"/>
          </a:xfrm>
          <a:prstGeom prst="rect">
            <a:avLst/>
          </a:prstGeom>
          <a:noFill/>
        </p:spPr>
        <p:txBody>
          <a:bodyPr wrap="square" rtlCol="0">
            <a:spAutoFit/>
          </a:bodyPr>
          <a:lstStyle/>
          <a:p>
            <a:pPr algn="ctr">
              <a:lnSpc>
                <a:spcPts val="1300"/>
              </a:lnSpc>
              <a:spcAft>
                <a:spcPts val="400"/>
              </a:spcAft>
            </a:pPr>
            <a:r>
              <a:rPr lang="nb-NO" sz="1100" b="1" dirty="0"/>
              <a:t>Blauer Wasserstoff</a:t>
            </a:r>
            <a:r>
              <a:rPr lang="de-DE" sz="1100" b="1" dirty="0"/>
              <a:t> </a:t>
            </a:r>
          </a:p>
          <a:p>
            <a:pPr algn="ctr">
              <a:lnSpc>
                <a:spcPts val="1300"/>
              </a:lnSpc>
              <a:spcAft>
                <a:spcPts val="400"/>
              </a:spcAft>
            </a:pPr>
            <a:r>
              <a:rPr lang="de-DE" sz="1000" dirty="0"/>
              <a:t>der aus fossilem Erdgas per Reformierungsverfahren verbunden mit dem Einsatz der </a:t>
            </a:r>
            <a:r>
              <a:rPr lang="de-DE" sz="1000" dirty="0" err="1"/>
              <a:t>Carbon</a:t>
            </a:r>
            <a:r>
              <a:rPr lang="de-DE" sz="1000" dirty="0"/>
              <a:t>-Capture-and-Storage-Technologie gewonnen wird.</a:t>
            </a:r>
          </a:p>
        </p:txBody>
      </p:sp>
      <p:grpSp>
        <p:nvGrpSpPr>
          <p:cNvPr id="18" name="Gruppieren 17"/>
          <p:cNvGrpSpPr/>
          <p:nvPr/>
        </p:nvGrpSpPr>
        <p:grpSpPr>
          <a:xfrm>
            <a:off x="2500298" y="1285866"/>
            <a:ext cx="571504" cy="571504"/>
            <a:chOff x="2357422" y="1142990"/>
            <a:chExt cx="785818" cy="785818"/>
          </a:xfrm>
        </p:grpSpPr>
        <p:sp>
          <p:nvSpPr>
            <p:cNvPr id="19" name="Achteck 18"/>
            <p:cNvSpPr/>
            <p:nvPr/>
          </p:nvSpPr>
          <p:spPr>
            <a:xfrm>
              <a:off x="2357422" y="1142990"/>
              <a:ext cx="785818" cy="785818"/>
            </a:xfrm>
            <a:prstGeom prst="octagon">
              <a:avLst/>
            </a:prstGeom>
            <a:solidFill>
              <a:srgbClr val="FFFFFF"/>
            </a:solidFill>
            <a:ln w="38100">
              <a:solidFill>
                <a:srgbClr val="DAD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descr="BDEW-Icon_Biomethan.png"/>
            <p:cNvPicPr>
              <a:picLocks noChangeAspect="1"/>
            </p:cNvPicPr>
            <p:nvPr/>
          </p:nvPicPr>
          <p:blipFill>
            <a:blip r:embed="rId3" cstate="print"/>
            <a:stretch>
              <a:fillRect/>
            </a:stretch>
          </p:blipFill>
          <p:spPr>
            <a:xfrm>
              <a:off x="2454602" y="1235192"/>
              <a:ext cx="571504" cy="571504"/>
            </a:xfrm>
            <a:prstGeom prst="rect">
              <a:avLst/>
            </a:prstGeom>
          </p:spPr>
        </p:pic>
      </p:grpSp>
      <p:grpSp>
        <p:nvGrpSpPr>
          <p:cNvPr id="21" name="Gruppieren 20"/>
          <p:cNvGrpSpPr/>
          <p:nvPr/>
        </p:nvGrpSpPr>
        <p:grpSpPr>
          <a:xfrm>
            <a:off x="6500826" y="785800"/>
            <a:ext cx="571504" cy="571504"/>
            <a:chOff x="6643702" y="642924"/>
            <a:chExt cx="785818" cy="785818"/>
          </a:xfrm>
        </p:grpSpPr>
        <p:sp>
          <p:nvSpPr>
            <p:cNvPr id="22" name="Achteck 21"/>
            <p:cNvSpPr/>
            <p:nvPr/>
          </p:nvSpPr>
          <p:spPr>
            <a:xfrm>
              <a:off x="6643702" y="642924"/>
              <a:ext cx="785818" cy="785818"/>
            </a:xfrm>
            <a:prstGeom prst="octagon">
              <a:avLst/>
            </a:prstGeom>
            <a:solidFill>
              <a:srgbClr val="FFFFFF"/>
            </a:solidFill>
            <a:ln w="38100">
              <a:solidFill>
                <a:srgbClr val="DAD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descr="BDEW-Icon_GruenerWasserstoff.png"/>
            <p:cNvPicPr>
              <a:picLocks noChangeAspect="1"/>
            </p:cNvPicPr>
            <p:nvPr/>
          </p:nvPicPr>
          <p:blipFill>
            <a:blip r:embed="rId4" cstate="print"/>
            <a:stretch>
              <a:fillRect/>
            </a:stretch>
          </p:blipFill>
          <p:spPr>
            <a:xfrm>
              <a:off x="6799001" y="803328"/>
              <a:ext cx="484024" cy="484024"/>
            </a:xfrm>
            <a:prstGeom prst="rect">
              <a:avLst/>
            </a:prstGeom>
          </p:spPr>
        </p:pic>
      </p:grpSp>
      <p:grpSp>
        <p:nvGrpSpPr>
          <p:cNvPr id="24" name="Gruppieren 23"/>
          <p:cNvGrpSpPr/>
          <p:nvPr/>
        </p:nvGrpSpPr>
        <p:grpSpPr>
          <a:xfrm>
            <a:off x="3986902" y="2736286"/>
            <a:ext cx="571504" cy="571504"/>
            <a:chOff x="3810036" y="2714626"/>
            <a:chExt cx="785818" cy="785818"/>
          </a:xfrm>
        </p:grpSpPr>
        <p:sp>
          <p:nvSpPr>
            <p:cNvPr id="25" name="Achteck 24"/>
            <p:cNvSpPr/>
            <p:nvPr/>
          </p:nvSpPr>
          <p:spPr>
            <a:xfrm>
              <a:off x="3810036" y="2714626"/>
              <a:ext cx="785818" cy="785818"/>
            </a:xfrm>
            <a:prstGeom prst="octagon">
              <a:avLst/>
            </a:prstGeom>
            <a:solidFill>
              <a:srgbClr val="FFFFFF"/>
            </a:solidFill>
            <a:ln w="38100">
              <a:solidFill>
                <a:srgbClr val="A3D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BDEW-Icon_BlauerWasserstoff.png"/>
            <p:cNvPicPr>
              <a:picLocks noChangeAspect="1"/>
            </p:cNvPicPr>
            <p:nvPr/>
          </p:nvPicPr>
          <p:blipFill>
            <a:blip r:embed="rId5" cstate="print"/>
            <a:stretch>
              <a:fillRect/>
            </a:stretch>
          </p:blipFill>
          <p:spPr>
            <a:xfrm>
              <a:off x="3944961" y="2865453"/>
              <a:ext cx="500066" cy="500066"/>
            </a:xfrm>
            <a:prstGeom prst="rect">
              <a:avLst/>
            </a:prstGeom>
          </p:spPr>
        </p:pic>
      </p:grpSp>
      <p:grpSp>
        <p:nvGrpSpPr>
          <p:cNvPr id="27" name="Gruppieren 26"/>
          <p:cNvGrpSpPr/>
          <p:nvPr/>
        </p:nvGrpSpPr>
        <p:grpSpPr>
          <a:xfrm>
            <a:off x="7720010" y="1650998"/>
            <a:ext cx="571504" cy="571504"/>
            <a:chOff x="7715272" y="1643056"/>
            <a:chExt cx="785818" cy="785818"/>
          </a:xfrm>
        </p:grpSpPr>
        <p:sp>
          <p:nvSpPr>
            <p:cNvPr id="28" name="Achteck 27"/>
            <p:cNvSpPr/>
            <p:nvPr/>
          </p:nvSpPr>
          <p:spPr>
            <a:xfrm>
              <a:off x="7715272" y="1643056"/>
              <a:ext cx="785818" cy="785818"/>
            </a:xfrm>
            <a:prstGeom prst="octagon">
              <a:avLst/>
            </a:prstGeom>
            <a:solidFill>
              <a:srgbClr val="FFFFFF"/>
            </a:solidFill>
            <a:ln w="38100">
              <a:solidFill>
                <a:srgbClr val="17A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descr="BDEW-Icon_TürkiserWasserstoff.png"/>
            <p:cNvPicPr>
              <a:picLocks noChangeAspect="1"/>
            </p:cNvPicPr>
            <p:nvPr/>
          </p:nvPicPr>
          <p:blipFill>
            <a:blip r:embed="rId6" cstate="print"/>
            <a:stretch>
              <a:fillRect/>
            </a:stretch>
          </p:blipFill>
          <p:spPr>
            <a:xfrm>
              <a:off x="7873271" y="1792323"/>
              <a:ext cx="484023" cy="484023"/>
            </a:xfrm>
            <a:prstGeom prst="rect">
              <a:avLst/>
            </a:prstGeom>
          </p:spPr>
        </p:pic>
      </p:grpSp>
    </p:spTree>
    <p:extLst>
      <p:ext uri="{BB962C8B-B14F-4D97-AF65-F5344CB8AC3E}">
        <p14:creationId xmlns:p14="http://schemas.microsoft.com/office/powerpoint/2010/main" val="14981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a:extLst>
              <a:ext uri="{FF2B5EF4-FFF2-40B4-BE49-F238E27FC236}">
                <a16:creationId xmlns:a16="http://schemas.microsoft.com/office/drawing/2014/main" id="{96C8D455-6950-A63E-6121-F0C06572CC3B}"/>
              </a:ext>
            </a:extLst>
          </p:cNvPr>
          <p:cNvSpPr/>
          <p:nvPr/>
        </p:nvSpPr>
        <p:spPr>
          <a:xfrm>
            <a:off x="432000" y="432000"/>
            <a:ext cx="7128000" cy="2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8DDDC7D6-74A1-82C0-4D21-19DF7B7FF118}"/>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4" name="Titel 3">
            <a:extLst>
              <a:ext uri="{FF2B5EF4-FFF2-40B4-BE49-F238E27FC236}">
                <a16:creationId xmlns:a16="http://schemas.microsoft.com/office/drawing/2014/main" id="{A5C692E5-E785-1E9A-702D-E9AC4C9E0805}"/>
              </a:ext>
            </a:extLst>
          </p:cNvPr>
          <p:cNvSpPr>
            <a:spLocks noGrp="1"/>
          </p:cNvSpPr>
          <p:nvPr>
            <p:ph type="title"/>
          </p:nvPr>
        </p:nvSpPr>
        <p:spPr/>
        <p:txBody>
          <a:bodyPr/>
          <a:lstStyle/>
          <a:p>
            <a:r>
              <a:rPr lang="de-DE" dirty="0"/>
              <a:t>DER TRANSFORMATIONSPFAD FÜR DIE NEUEN GASE</a:t>
            </a:r>
          </a:p>
        </p:txBody>
      </p:sp>
      <p:sp>
        <p:nvSpPr>
          <p:cNvPr id="6" name="Titel 10">
            <a:extLst>
              <a:ext uri="{FF2B5EF4-FFF2-40B4-BE49-F238E27FC236}">
                <a16:creationId xmlns:a16="http://schemas.microsoft.com/office/drawing/2014/main" id="{0C900420-92D1-5750-71AE-C04368B9612D}"/>
              </a:ext>
            </a:extLst>
          </p:cNvPr>
          <p:cNvSpPr txBox="1">
            <a:spLocks/>
          </p:cNvSpPr>
          <p:nvPr/>
        </p:nvSpPr>
        <p:spPr>
          <a:xfrm>
            <a:off x="1339021" y="1351304"/>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1</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7" name="Textplatzhalter 4">
            <a:extLst>
              <a:ext uri="{FF2B5EF4-FFF2-40B4-BE49-F238E27FC236}">
                <a16:creationId xmlns:a16="http://schemas.microsoft.com/office/drawing/2014/main" id="{0BCE577B-D08D-5ACD-9232-32E883E9622D}"/>
              </a:ext>
            </a:extLst>
          </p:cNvPr>
          <p:cNvSpPr txBox="1">
            <a:spLocks/>
          </p:cNvSpPr>
          <p:nvPr/>
        </p:nvSpPr>
        <p:spPr>
          <a:xfrm>
            <a:off x="912493" y="939912"/>
            <a:ext cx="7268440" cy="3671893"/>
          </a:xfrm>
          <a:prstGeom prst="rect">
            <a:avLst/>
          </a:prstGeom>
        </p:spPr>
        <p:txBody>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500" indent="-228600">
              <a:buFont typeface="+mj-lt"/>
              <a:buAutoNum type="arabicParenR"/>
            </a:pPr>
            <a:endParaRPr lang="de-DE" dirty="0"/>
          </a:p>
        </p:txBody>
      </p:sp>
      <p:sp>
        <p:nvSpPr>
          <p:cNvPr id="8" name="Achteck 7">
            <a:extLst>
              <a:ext uri="{FF2B5EF4-FFF2-40B4-BE49-F238E27FC236}">
                <a16:creationId xmlns:a16="http://schemas.microsoft.com/office/drawing/2014/main" id="{A6980A71-0F45-4FBA-916F-0045BD85C273}"/>
              </a:ext>
            </a:extLst>
          </p:cNvPr>
          <p:cNvSpPr/>
          <p:nvPr/>
        </p:nvSpPr>
        <p:spPr>
          <a:xfrm>
            <a:off x="1339020" y="1257451"/>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0">
            <a:extLst>
              <a:ext uri="{FF2B5EF4-FFF2-40B4-BE49-F238E27FC236}">
                <a16:creationId xmlns:a16="http://schemas.microsoft.com/office/drawing/2014/main" id="{FCC4C128-8C75-3A1C-9BFF-0D77844FA3F2}"/>
              </a:ext>
            </a:extLst>
          </p:cNvPr>
          <p:cNvSpPr txBox="1">
            <a:spLocks/>
          </p:cNvSpPr>
          <p:nvPr/>
        </p:nvSpPr>
        <p:spPr>
          <a:xfrm>
            <a:off x="1059725" y="2322966"/>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2</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10" name="Achteck 9">
            <a:extLst>
              <a:ext uri="{FF2B5EF4-FFF2-40B4-BE49-F238E27FC236}">
                <a16:creationId xmlns:a16="http://schemas.microsoft.com/office/drawing/2014/main" id="{A73A8796-B6DD-592F-FDC9-3AC2F55E248A}"/>
              </a:ext>
            </a:extLst>
          </p:cNvPr>
          <p:cNvSpPr/>
          <p:nvPr/>
        </p:nvSpPr>
        <p:spPr>
          <a:xfrm>
            <a:off x="1064629" y="2229113"/>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C02E581A-770E-D018-EEA1-991A5CAEBECD}"/>
              </a:ext>
            </a:extLst>
          </p:cNvPr>
          <p:cNvSpPr txBox="1">
            <a:spLocks/>
          </p:cNvSpPr>
          <p:nvPr/>
        </p:nvSpPr>
        <p:spPr>
          <a:xfrm>
            <a:off x="765489" y="3206891"/>
            <a:ext cx="728816" cy="728818"/>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rPr>
              <a:t>3</a:t>
            </a:r>
          </a:p>
        </p:txBody>
      </p:sp>
      <p:sp>
        <p:nvSpPr>
          <p:cNvPr id="12" name="Achteck 11">
            <a:extLst>
              <a:ext uri="{FF2B5EF4-FFF2-40B4-BE49-F238E27FC236}">
                <a16:creationId xmlns:a16="http://schemas.microsoft.com/office/drawing/2014/main" id="{48D7D87E-D765-34C3-D973-F4CF041661AD}"/>
              </a:ext>
            </a:extLst>
          </p:cNvPr>
          <p:cNvSpPr/>
          <p:nvPr/>
        </p:nvSpPr>
        <p:spPr>
          <a:xfrm>
            <a:off x="771693" y="3206892"/>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0">
            <a:extLst>
              <a:ext uri="{FF2B5EF4-FFF2-40B4-BE49-F238E27FC236}">
                <a16:creationId xmlns:a16="http://schemas.microsoft.com/office/drawing/2014/main" id="{0C1122A5-97D2-2D46-A6B1-46DBB277A299}"/>
              </a:ext>
            </a:extLst>
          </p:cNvPr>
          <p:cNvSpPr txBox="1">
            <a:spLocks/>
          </p:cNvSpPr>
          <p:nvPr/>
        </p:nvSpPr>
        <p:spPr>
          <a:xfrm>
            <a:off x="4435365" y="1351304"/>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4</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14" name="Achteck 13">
            <a:extLst>
              <a:ext uri="{FF2B5EF4-FFF2-40B4-BE49-F238E27FC236}">
                <a16:creationId xmlns:a16="http://schemas.microsoft.com/office/drawing/2014/main" id="{3502D98D-FD50-75DB-325A-854C6AAE9E5B}"/>
              </a:ext>
            </a:extLst>
          </p:cNvPr>
          <p:cNvSpPr/>
          <p:nvPr/>
        </p:nvSpPr>
        <p:spPr>
          <a:xfrm>
            <a:off x="4435364" y="1257451"/>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10">
            <a:extLst>
              <a:ext uri="{FF2B5EF4-FFF2-40B4-BE49-F238E27FC236}">
                <a16:creationId xmlns:a16="http://schemas.microsoft.com/office/drawing/2014/main" id="{3A8DC458-69E8-7B56-29A2-AE7846136E90}"/>
              </a:ext>
            </a:extLst>
          </p:cNvPr>
          <p:cNvSpPr txBox="1">
            <a:spLocks/>
          </p:cNvSpPr>
          <p:nvPr/>
        </p:nvSpPr>
        <p:spPr>
          <a:xfrm>
            <a:off x="4142238" y="2320466"/>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rPr>
              <a:t>5</a:t>
            </a:r>
          </a:p>
        </p:txBody>
      </p:sp>
      <p:sp>
        <p:nvSpPr>
          <p:cNvPr id="16" name="Achteck 15">
            <a:extLst>
              <a:ext uri="{FF2B5EF4-FFF2-40B4-BE49-F238E27FC236}">
                <a16:creationId xmlns:a16="http://schemas.microsoft.com/office/drawing/2014/main" id="{25CDD92C-D9F9-A5B2-E9F3-4FD558DDC005}"/>
              </a:ext>
            </a:extLst>
          </p:cNvPr>
          <p:cNvSpPr/>
          <p:nvPr/>
        </p:nvSpPr>
        <p:spPr>
          <a:xfrm>
            <a:off x="4142237" y="2226613"/>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10">
            <a:extLst>
              <a:ext uri="{FF2B5EF4-FFF2-40B4-BE49-F238E27FC236}">
                <a16:creationId xmlns:a16="http://schemas.microsoft.com/office/drawing/2014/main" id="{25836691-1709-E4F7-E10B-523CE910946C}"/>
              </a:ext>
            </a:extLst>
          </p:cNvPr>
          <p:cNvSpPr txBox="1">
            <a:spLocks/>
          </p:cNvSpPr>
          <p:nvPr/>
        </p:nvSpPr>
        <p:spPr>
          <a:xfrm>
            <a:off x="3868038" y="3251320"/>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6</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18" name="Achteck 17">
            <a:extLst>
              <a:ext uri="{FF2B5EF4-FFF2-40B4-BE49-F238E27FC236}">
                <a16:creationId xmlns:a16="http://schemas.microsoft.com/office/drawing/2014/main" id="{BA9E02C8-ABC2-A5C7-5E56-BB41ABCAEE77}"/>
              </a:ext>
            </a:extLst>
          </p:cNvPr>
          <p:cNvSpPr/>
          <p:nvPr/>
        </p:nvSpPr>
        <p:spPr>
          <a:xfrm>
            <a:off x="3868037" y="3157467"/>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platzhalter 31">
            <a:extLst>
              <a:ext uri="{FF2B5EF4-FFF2-40B4-BE49-F238E27FC236}">
                <a16:creationId xmlns:a16="http://schemas.microsoft.com/office/drawing/2014/main" id="{4ECCADB4-923E-7B32-2AD6-1A8C05CBEE71}"/>
              </a:ext>
            </a:extLst>
          </p:cNvPr>
          <p:cNvSpPr txBox="1">
            <a:spLocks/>
          </p:cNvSpPr>
          <p:nvPr/>
        </p:nvSpPr>
        <p:spPr>
          <a:xfrm>
            <a:off x="1972313" y="1257450"/>
            <a:ext cx="2687812" cy="728817"/>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Klimaneutral 2045 –</a:t>
            </a:r>
            <a:br>
              <a:rPr lang="de-DE" b="1" dirty="0"/>
            </a:br>
            <a:r>
              <a:rPr lang="de-DE" b="1" dirty="0"/>
              <a:t>mit grünem Strom </a:t>
            </a:r>
            <a:br>
              <a:rPr lang="de-DE" b="1" dirty="0"/>
            </a:br>
            <a:r>
              <a:rPr lang="de-DE" b="1" dirty="0"/>
              <a:t>und neuen Gasen </a:t>
            </a:r>
          </a:p>
        </p:txBody>
      </p:sp>
      <p:sp>
        <p:nvSpPr>
          <p:cNvPr id="20" name="Textplatzhalter 14">
            <a:extLst>
              <a:ext uri="{FF2B5EF4-FFF2-40B4-BE49-F238E27FC236}">
                <a16:creationId xmlns:a16="http://schemas.microsoft.com/office/drawing/2014/main" id="{E64FBCCE-9E70-5E2D-7183-897D79681ABD}"/>
              </a:ext>
            </a:extLst>
          </p:cNvPr>
          <p:cNvSpPr txBox="1">
            <a:spLocks/>
          </p:cNvSpPr>
          <p:nvPr/>
        </p:nvSpPr>
        <p:spPr>
          <a:xfrm>
            <a:off x="1715533" y="2238033"/>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Neue Gase sind unverzichtbar</a:t>
            </a:r>
          </a:p>
        </p:txBody>
      </p:sp>
      <p:sp>
        <p:nvSpPr>
          <p:cNvPr id="21" name="Textplatzhalter 14">
            <a:extLst>
              <a:ext uri="{FF2B5EF4-FFF2-40B4-BE49-F238E27FC236}">
                <a16:creationId xmlns:a16="http://schemas.microsoft.com/office/drawing/2014/main" id="{E31E3F8A-50D8-5D86-8F03-FEF6BE673BDF}"/>
              </a:ext>
            </a:extLst>
          </p:cNvPr>
          <p:cNvSpPr txBox="1">
            <a:spLocks/>
          </p:cNvSpPr>
          <p:nvPr/>
        </p:nvSpPr>
        <p:spPr>
          <a:xfrm>
            <a:off x="1345579" y="3206891"/>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Neue Gase machen Transformation und Energiesystem resilient</a:t>
            </a:r>
          </a:p>
        </p:txBody>
      </p:sp>
      <p:sp>
        <p:nvSpPr>
          <p:cNvPr id="22" name="Textplatzhalter 31">
            <a:extLst>
              <a:ext uri="{FF2B5EF4-FFF2-40B4-BE49-F238E27FC236}">
                <a16:creationId xmlns:a16="http://schemas.microsoft.com/office/drawing/2014/main" id="{A958E0FF-FE8C-3CC5-EE88-D682255DDFA1}"/>
              </a:ext>
            </a:extLst>
          </p:cNvPr>
          <p:cNvSpPr txBox="1">
            <a:spLocks/>
          </p:cNvSpPr>
          <p:nvPr/>
        </p:nvSpPr>
        <p:spPr>
          <a:xfrm>
            <a:off x="5142657" y="1259950"/>
            <a:ext cx="3038276" cy="728817"/>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ea typeface="Times New Roman" panose="02020603050405020304" pitchFamily="18" charset="0"/>
              </a:rPr>
              <a:t>Die </a:t>
            </a:r>
            <a:r>
              <a:rPr lang="de-DE" sz="1100" b="1" dirty="0">
                <a:ea typeface="Times New Roman" panose="02020603050405020304" pitchFamily="18" charset="0"/>
              </a:rPr>
              <a:t>Infrastruktur für neue Gase entsteht </a:t>
            </a:r>
            <a:r>
              <a:rPr lang="de-DE" sz="1100" b="1">
                <a:ea typeface="Times New Roman" panose="02020603050405020304" pitchFamily="18" charset="0"/>
              </a:rPr>
              <a:t>bedarfsgerecht </a:t>
            </a:r>
            <a:br>
              <a:rPr lang="de-DE" sz="1100" b="1">
                <a:ea typeface="Times New Roman" panose="02020603050405020304" pitchFamily="18" charset="0"/>
              </a:rPr>
            </a:br>
            <a:r>
              <a:rPr lang="de-DE" sz="1100" b="1">
                <a:ea typeface="Times New Roman" panose="02020603050405020304" pitchFamily="18" charset="0"/>
              </a:rPr>
              <a:t>aus der </a:t>
            </a:r>
            <a:r>
              <a:rPr lang="de-DE" sz="1100" b="1" dirty="0">
                <a:ea typeface="Times New Roman" panose="02020603050405020304" pitchFamily="18" charset="0"/>
              </a:rPr>
              <a:t>heutigen</a:t>
            </a:r>
            <a:r>
              <a:rPr lang="de-DE" sz="1100" b="1" dirty="0"/>
              <a:t> </a:t>
            </a:r>
          </a:p>
        </p:txBody>
      </p:sp>
      <p:sp>
        <p:nvSpPr>
          <p:cNvPr id="23" name="Textplatzhalter 14">
            <a:extLst>
              <a:ext uri="{FF2B5EF4-FFF2-40B4-BE49-F238E27FC236}">
                <a16:creationId xmlns:a16="http://schemas.microsoft.com/office/drawing/2014/main" id="{F0C09D3D-16F0-7E21-CED1-C356499E5818}"/>
              </a:ext>
            </a:extLst>
          </p:cNvPr>
          <p:cNvSpPr txBox="1">
            <a:spLocks/>
          </p:cNvSpPr>
          <p:nvPr/>
        </p:nvSpPr>
        <p:spPr>
          <a:xfrm>
            <a:off x="4854625" y="2229112"/>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3600"/>
              </a:spcBef>
              <a:spcAft>
                <a:spcPts val="2400"/>
              </a:spcAft>
            </a:pPr>
            <a:r>
              <a:rPr lang="de-DE" b="1" kern="0" dirty="0">
                <a:effectLst/>
                <a:ea typeface="Verdana" panose="020B0604030504040204" pitchFamily="34" charset="0"/>
                <a:cs typeface="Verdana" panose="020B0604030504040204" pitchFamily="34" charset="0"/>
              </a:rPr>
              <a:t>Ausreichende Mengen und vertretbare Kosten</a:t>
            </a:r>
          </a:p>
        </p:txBody>
      </p:sp>
      <p:sp>
        <p:nvSpPr>
          <p:cNvPr id="24" name="Textplatzhalter 14">
            <a:extLst>
              <a:ext uri="{FF2B5EF4-FFF2-40B4-BE49-F238E27FC236}">
                <a16:creationId xmlns:a16="http://schemas.microsoft.com/office/drawing/2014/main" id="{01FCFE5E-17B7-2941-3420-4122F6BE2A16}"/>
              </a:ext>
            </a:extLst>
          </p:cNvPr>
          <p:cNvSpPr txBox="1">
            <a:spLocks/>
          </p:cNvSpPr>
          <p:nvPr/>
        </p:nvSpPr>
        <p:spPr>
          <a:xfrm>
            <a:off x="4516109" y="3165216"/>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Verlässliche politische Leitplanken erforderlich</a:t>
            </a:r>
          </a:p>
        </p:txBody>
      </p:sp>
      <p:sp>
        <p:nvSpPr>
          <p:cNvPr id="25" name="Foliennummernplatzhalter 2">
            <a:extLst>
              <a:ext uri="{FF2B5EF4-FFF2-40B4-BE49-F238E27FC236}">
                <a16:creationId xmlns:a16="http://schemas.microsoft.com/office/drawing/2014/main" id="{FC5DDF0A-73C8-770B-ABEF-598F22DB9AE4}"/>
              </a:ext>
            </a:extLst>
          </p:cNvPr>
          <p:cNvSpPr txBox="1">
            <a:spLocks/>
          </p:cNvSpPr>
          <p:nvPr/>
        </p:nvSpPr>
        <p:spPr>
          <a:xfrm>
            <a:off x="14067571" y="3882397"/>
            <a:ext cx="428628" cy="273844"/>
          </a:xfrm>
          <a:prstGeom prst="rect">
            <a:avLst/>
          </a:prstGeom>
        </p:spPr>
        <p:txBody>
          <a:bodyPr vert="horz" lIns="91440" tIns="45720" rIns="91440" bIns="45720" rtlCol="0" anchor="ctr"/>
          <a:lstStyle>
            <a:defPPr>
              <a:defRPr lang="de-DE"/>
            </a:defPPr>
            <a:lvl1pPr marL="0" algn="r" defTabSz="914400" rtl="0" eaLnBrk="1" latinLnBrk="0" hangingPunct="1">
              <a:defRPr sz="600" b="1" i="0" kern="1200" baseline="0">
                <a:solidFill>
                  <a:schemeClr val="accent6">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0</a:t>
            </a:r>
            <a:fld id="{68DA2074-C35A-43CA-8E67-28D6D94DF459}" type="slidenum">
              <a:rPr lang="de-DE" smtClean="0"/>
              <a:pPr/>
              <a:t>6</a:t>
            </a:fld>
            <a:endParaRPr lang="de-DE" dirty="0"/>
          </a:p>
        </p:txBody>
      </p:sp>
      <p:sp>
        <p:nvSpPr>
          <p:cNvPr id="26" name="Achteck 25">
            <a:extLst>
              <a:ext uri="{FF2B5EF4-FFF2-40B4-BE49-F238E27FC236}">
                <a16:creationId xmlns:a16="http://schemas.microsoft.com/office/drawing/2014/main" id="{C0D769B9-A036-08A5-54A9-06DE8DB83D58}"/>
              </a:ext>
            </a:extLst>
          </p:cNvPr>
          <p:cNvSpPr/>
          <p:nvPr/>
        </p:nvSpPr>
        <p:spPr>
          <a:xfrm>
            <a:off x="8390523" y="22850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chteck 26">
            <a:extLst>
              <a:ext uri="{FF2B5EF4-FFF2-40B4-BE49-F238E27FC236}">
                <a16:creationId xmlns:a16="http://schemas.microsoft.com/office/drawing/2014/main" id="{1BB1349D-B879-AE4D-A1BB-0FEE3FD67662}"/>
              </a:ext>
            </a:extLst>
          </p:cNvPr>
          <p:cNvSpPr/>
          <p:nvPr/>
        </p:nvSpPr>
        <p:spPr>
          <a:xfrm>
            <a:off x="3160404" y="4432293"/>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56B21713-8D9C-2545-52D0-3A47A1B7A8AE}"/>
              </a:ext>
            </a:extLst>
          </p:cNvPr>
          <p:cNvGrpSpPr/>
          <p:nvPr/>
        </p:nvGrpSpPr>
        <p:grpSpPr>
          <a:xfrm rot="5400000">
            <a:off x="1405685" y="3315431"/>
            <a:ext cx="1274687" cy="3294985"/>
            <a:chOff x="-1060156" y="1602940"/>
            <a:chExt cx="1274687" cy="3294985"/>
          </a:xfrm>
        </p:grpSpPr>
        <p:sp>
          <p:nvSpPr>
            <p:cNvPr id="29" name="Freihandform 28">
              <a:extLst>
                <a:ext uri="{FF2B5EF4-FFF2-40B4-BE49-F238E27FC236}">
                  <a16:creationId xmlns:a16="http://schemas.microsoft.com/office/drawing/2014/main" id="{B4F9B87A-C887-25C4-F7D5-7B6EA1FC980D}"/>
                </a:ext>
              </a:extLst>
            </p:cNvPr>
            <p:cNvSpPr/>
            <p:nvPr/>
          </p:nvSpPr>
          <p:spPr>
            <a:xfrm flipH="1" flipV="1">
              <a:off x="-746041" y="1602940"/>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30" name="Freihandform 29">
              <a:extLst>
                <a:ext uri="{FF2B5EF4-FFF2-40B4-BE49-F238E27FC236}">
                  <a16:creationId xmlns:a16="http://schemas.microsoft.com/office/drawing/2014/main" id="{90D133C7-513C-E243-4EF2-A49150CBC7CB}"/>
                </a:ext>
              </a:extLst>
            </p:cNvPr>
            <p:cNvSpPr/>
            <p:nvPr/>
          </p:nvSpPr>
          <p:spPr>
            <a:xfrm flipH="1" flipV="1">
              <a:off x="-1008854" y="3084928"/>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1" name="Gruppieren 16">
              <a:extLst>
                <a:ext uri="{FF2B5EF4-FFF2-40B4-BE49-F238E27FC236}">
                  <a16:creationId xmlns:a16="http://schemas.microsoft.com/office/drawing/2014/main" id="{67344386-4862-4A5D-94F2-53F3386F6D96}"/>
                </a:ext>
              </a:extLst>
            </p:cNvPr>
            <p:cNvGrpSpPr/>
            <p:nvPr/>
          </p:nvGrpSpPr>
          <p:grpSpPr>
            <a:xfrm flipH="1" flipV="1">
              <a:off x="-790957" y="4256557"/>
              <a:ext cx="99791" cy="99791"/>
              <a:chOff x="8719425" y="1214428"/>
              <a:chExt cx="71438" cy="71438"/>
            </a:xfrm>
          </p:grpSpPr>
          <p:sp>
            <p:nvSpPr>
              <p:cNvPr id="35" name="Ellipse 20">
                <a:extLst>
                  <a:ext uri="{FF2B5EF4-FFF2-40B4-BE49-F238E27FC236}">
                    <a16:creationId xmlns:a16="http://schemas.microsoft.com/office/drawing/2014/main" id="{DCDB77FF-46E6-A8AD-5CC5-708A44BE50C7}"/>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21">
                <a:extLst>
                  <a:ext uri="{FF2B5EF4-FFF2-40B4-BE49-F238E27FC236}">
                    <a16:creationId xmlns:a16="http://schemas.microsoft.com/office/drawing/2014/main" id="{B6F0C4E7-8322-12A8-A9F9-51002D1C73F3}"/>
                  </a:ext>
                </a:extLst>
              </p:cNvPr>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16">
              <a:extLst>
                <a:ext uri="{FF2B5EF4-FFF2-40B4-BE49-F238E27FC236}">
                  <a16:creationId xmlns:a16="http://schemas.microsoft.com/office/drawing/2014/main" id="{ED080B1E-24C1-32AC-F96A-D38D9EB05BE0}"/>
                </a:ext>
              </a:extLst>
            </p:cNvPr>
            <p:cNvGrpSpPr/>
            <p:nvPr/>
          </p:nvGrpSpPr>
          <p:grpSpPr>
            <a:xfrm flipH="1" flipV="1">
              <a:off x="-1060156" y="4798134"/>
              <a:ext cx="99791" cy="99791"/>
              <a:chOff x="8719425" y="1214428"/>
              <a:chExt cx="71438" cy="71438"/>
            </a:xfrm>
          </p:grpSpPr>
          <p:sp>
            <p:nvSpPr>
              <p:cNvPr id="33" name="Ellipse 23">
                <a:extLst>
                  <a:ext uri="{FF2B5EF4-FFF2-40B4-BE49-F238E27FC236}">
                    <a16:creationId xmlns:a16="http://schemas.microsoft.com/office/drawing/2014/main" id="{7F8CB9C7-D41A-B215-5E1A-AE9E0549600B}"/>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24">
                <a:extLst>
                  <a:ext uri="{FF2B5EF4-FFF2-40B4-BE49-F238E27FC236}">
                    <a16:creationId xmlns:a16="http://schemas.microsoft.com/office/drawing/2014/main" id="{60BCE0F5-79E4-D4DB-A671-F926FC5B6220}"/>
                  </a:ext>
                </a:extLst>
              </p:cNvPr>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130838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000116" y="1285884"/>
            <a:ext cx="2214562" cy="2571750"/>
          </a:xfrm>
        </p:spPr>
        <p:txBody>
          <a:bodyPr>
            <a:normAutofit fontScale="92500" lnSpcReduction="20000"/>
          </a:bodyPr>
          <a:lstStyle/>
          <a:p>
            <a:r>
              <a:rPr lang="de-DE" dirty="0"/>
              <a:t>1</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1</a:t>
            </a:r>
          </a:p>
        </p:txBody>
      </p:sp>
      <p:sp>
        <p:nvSpPr>
          <p:cNvPr id="6" name="Textplatzhalter 5"/>
          <p:cNvSpPr>
            <a:spLocks noGrp="1"/>
          </p:cNvSpPr>
          <p:nvPr>
            <p:ph type="body" sz="quarter" idx="12"/>
          </p:nvPr>
        </p:nvSpPr>
        <p:spPr>
          <a:xfrm>
            <a:off x="2643174" y="1801811"/>
            <a:ext cx="5889266" cy="1484319"/>
          </a:xfrm>
        </p:spPr>
        <p:txBody>
          <a:bodyPr>
            <a:noAutofit/>
          </a:bodyPr>
          <a:lstStyle/>
          <a:p>
            <a:pPr>
              <a:lnSpc>
                <a:spcPct val="107000"/>
              </a:lnSpc>
              <a:spcBef>
                <a:spcPts val="3600"/>
              </a:spcBef>
              <a:spcAft>
                <a:spcPts val="2400"/>
              </a:spcAft>
            </a:pPr>
            <a:r>
              <a:rPr lang="de-DE" sz="1900" b="1" kern="0" dirty="0">
                <a:effectLst/>
                <a:ea typeface="Yu Gothic Light" panose="020B0300000000000000" pitchFamily="34" charset="-128"/>
                <a:cs typeface="Times New Roman" panose="02020603050405020304" pitchFamily="18" charset="0"/>
              </a:rPr>
              <a:t>Auf dem Weg zur Klimaneutralität </a:t>
            </a:r>
            <a:br>
              <a:rPr lang="de-DE" sz="1900" b="1" kern="0" dirty="0">
                <a:effectLst/>
                <a:ea typeface="Yu Gothic Light" panose="020B0300000000000000" pitchFamily="34" charset="-128"/>
                <a:cs typeface="Times New Roman" panose="02020603050405020304" pitchFamily="18" charset="0"/>
              </a:rPr>
            </a:br>
            <a:r>
              <a:rPr lang="de-DE" sz="1900" b="1" kern="0" dirty="0">
                <a:effectLst/>
                <a:ea typeface="Yu Gothic Light" panose="020B0300000000000000" pitchFamily="34" charset="-128"/>
                <a:cs typeface="Times New Roman" panose="02020603050405020304" pitchFamily="18" charset="0"/>
              </a:rPr>
              <a:t>– Ein resilientes System mit grüner Stromerzeugung und neuen Gasen entsteht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Diagramm, Screenshot, Text, Design enthält.&#10;&#10;Automatisch generierte Beschreibung">
            <a:extLst>
              <a:ext uri="{FF2B5EF4-FFF2-40B4-BE49-F238E27FC236}">
                <a16:creationId xmlns:a16="http://schemas.microsoft.com/office/drawing/2014/main" id="{8CC9FB01-CC50-0B3D-B450-5AA4397CC8D0}"/>
              </a:ext>
            </a:extLst>
          </p:cNvPr>
          <p:cNvPicPr>
            <a:picLocks noChangeAspect="1"/>
          </p:cNvPicPr>
          <p:nvPr/>
        </p:nvPicPr>
        <p:blipFill rotWithShape="1">
          <a:blip r:embed="rId3">
            <a:extLst>
              <a:ext uri="{28A0092B-C50C-407E-A947-70E740481C1C}">
                <a14:useLocalDpi xmlns:a14="http://schemas.microsoft.com/office/drawing/2010/main" val="0"/>
              </a:ext>
            </a:extLst>
          </a:blip>
          <a:srcRect r="6526" b="8073"/>
          <a:stretch/>
        </p:blipFill>
        <p:spPr>
          <a:xfrm>
            <a:off x="3798865" y="1203598"/>
            <a:ext cx="5071046" cy="3528392"/>
          </a:xfrm>
          <a:prstGeom prst="rect">
            <a:avLst/>
          </a:prstGeom>
        </p:spPr>
      </p:pic>
      <p:sp>
        <p:nvSpPr>
          <p:cNvPr id="2" name="Titel 1">
            <a:extLst>
              <a:ext uri="{FF2B5EF4-FFF2-40B4-BE49-F238E27FC236}">
                <a16:creationId xmlns:a16="http://schemas.microsoft.com/office/drawing/2014/main" id="{C5834575-75B1-3D83-2269-9E4D6911F5F2}"/>
              </a:ext>
            </a:extLst>
          </p:cNvPr>
          <p:cNvSpPr>
            <a:spLocks noGrp="1"/>
          </p:cNvSpPr>
          <p:nvPr>
            <p:ph type="title"/>
          </p:nvPr>
        </p:nvSpPr>
        <p:spPr>
          <a:xfrm>
            <a:off x="778471" y="478108"/>
            <a:ext cx="7970242" cy="714374"/>
          </a:xfrm>
        </p:spPr>
        <p:txBody>
          <a:bodyPr/>
          <a:lstStyle/>
          <a:p>
            <a:r>
              <a:rPr lang="de-DE" sz="1600" b="1" kern="0" dirty="0">
                <a:effectLst/>
                <a:ea typeface="Yu Gothic Light" panose="020B0300000000000000" pitchFamily="34" charset="-128"/>
                <a:cs typeface="Times New Roman" panose="02020603050405020304" pitchFamily="18" charset="0"/>
              </a:rPr>
              <a:t>Auf dem Weg zur Klimaneutralität – Ein resilientes System mit grüner Stromerzeugung und neuen Gasen entsteht</a:t>
            </a:r>
            <a:br>
              <a:rPr lang="de-DE" sz="1600" b="1" kern="0" dirty="0">
                <a:effectLst/>
                <a:ea typeface="Yu Gothic Light" panose="020B0300000000000000" pitchFamily="34" charset="-128"/>
                <a:cs typeface="Times New Roman" panose="02020603050405020304" pitchFamily="18" charset="0"/>
              </a:rPr>
            </a:br>
            <a:endParaRPr lang="de-DE" dirty="0"/>
          </a:p>
        </p:txBody>
      </p:sp>
      <p:sp>
        <p:nvSpPr>
          <p:cNvPr id="3" name="Fußzeilenplatzhalter 2">
            <a:extLst>
              <a:ext uri="{FF2B5EF4-FFF2-40B4-BE49-F238E27FC236}">
                <a16:creationId xmlns:a16="http://schemas.microsoft.com/office/drawing/2014/main" id="{8E623DAE-D3D8-A2F4-AF0D-FC63728861A8}"/>
              </a:ext>
            </a:extLst>
          </p:cNvPr>
          <p:cNvSpPr>
            <a:spLocks noGrp="1"/>
          </p:cNvSpPr>
          <p:nvPr>
            <p:ph type="ftr" sz="quarter" idx="11"/>
          </p:nvPr>
        </p:nvSpPr>
        <p:spPr/>
        <p:txBody>
          <a:bodyPr/>
          <a:lstStyle/>
          <a:p>
            <a:r>
              <a:rPr lang="de-DE" dirty="0"/>
              <a:t>WEGE ZU EINEM RESILIENTEN UND KLIMANEUTRALEN ENERGIESYSTEM 2045</a:t>
            </a:r>
          </a:p>
        </p:txBody>
      </p:sp>
      <p:sp>
        <p:nvSpPr>
          <p:cNvPr id="5" name="Textplatzhalter 4">
            <a:extLst>
              <a:ext uri="{FF2B5EF4-FFF2-40B4-BE49-F238E27FC236}">
                <a16:creationId xmlns:a16="http://schemas.microsoft.com/office/drawing/2014/main" id="{6110C0EF-69A4-222C-0E5D-9BB9C8ECF558}"/>
              </a:ext>
            </a:extLst>
          </p:cNvPr>
          <p:cNvSpPr>
            <a:spLocks noGrp="1"/>
          </p:cNvSpPr>
          <p:nvPr>
            <p:ph type="body" sz="quarter" idx="13"/>
          </p:nvPr>
        </p:nvSpPr>
        <p:spPr>
          <a:xfrm>
            <a:off x="395288" y="1192482"/>
            <a:ext cx="3672655" cy="3395393"/>
          </a:xfrm>
        </p:spPr>
        <p:txBody>
          <a:bodyPr/>
          <a:lstStyle/>
          <a:p>
            <a:r>
              <a:rPr lang="de-DE" sz="1100" b="1" dirty="0">
                <a:solidFill>
                  <a:srgbClr val="000000"/>
                </a:solidFill>
                <a:effectLst/>
                <a:ea typeface="Verdana" panose="020B0604030504040204" pitchFamily="34" charset="0"/>
                <a:cs typeface="Verdana" panose="020B0604030504040204" pitchFamily="34" charset="0"/>
              </a:rPr>
              <a:t>Neue Gase sind </a:t>
            </a:r>
            <a:r>
              <a:rPr lang="de-DE" sz="1100" dirty="0">
                <a:effectLst/>
                <a:ea typeface="Verdana" panose="020B0604030504040204" pitchFamily="34" charset="0"/>
                <a:cs typeface="Verdana" panose="020B0604030504040204" pitchFamily="34" charset="0"/>
              </a:rPr>
              <a:t>für ein klimaneutrales Energiesystem </a:t>
            </a:r>
            <a:r>
              <a:rPr lang="de-DE" sz="1100" b="1" dirty="0">
                <a:effectLst/>
                <a:ea typeface="Verdana" panose="020B0604030504040204" pitchFamily="34" charset="0"/>
                <a:cs typeface="Verdana" panose="020B0604030504040204" pitchFamily="34" charset="0"/>
              </a:rPr>
              <a:t>unverzichtbar </a:t>
            </a:r>
          </a:p>
          <a:p>
            <a:endParaRPr lang="de-DE" dirty="0">
              <a:ea typeface="Verdana" panose="020B0604030504040204" pitchFamily="34" charset="0"/>
              <a:cs typeface="Verdana" panose="020B0604030504040204" pitchFamily="34" charset="0"/>
            </a:endParaRPr>
          </a:p>
          <a:p>
            <a:r>
              <a:rPr lang="de-DE" b="1" dirty="0">
                <a:ea typeface="Verdana" panose="020B0604030504040204" pitchFamily="34" charset="0"/>
                <a:cs typeface="Verdana" panose="020B0604030504040204" pitchFamily="34" charset="0"/>
              </a:rPr>
              <a:t>E</a:t>
            </a:r>
            <a:r>
              <a:rPr lang="de-DE" b="1" dirty="0">
                <a:effectLst/>
                <a:ea typeface="Verdana" panose="020B0604030504040204" pitchFamily="34" charset="0"/>
                <a:cs typeface="Verdana" panose="020B0604030504040204" pitchFamily="34" charset="0"/>
              </a:rPr>
              <a:t>rneuerbarer Strom und neue Gase </a:t>
            </a:r>
            <a:r>
              <a:rPr lang="de-DE" dirty="0">
                <a:effectLst/>
                <a:ea typeface="Verdana" panose="020B0604030504040204" pitchFamily="34" charset="0"/>
                <a:cs typeface="Verdana" panose="020B0604030504040204" pitchFamily="34" charset="0"/>
              </a:rPr>
              <a:t>müssen </a:t>
            </a:r>
            <a:r>
              <a:rPr lang="de-DE" b="1" dirty="0">
                <a:effectLst/>
                <a:ea typeface="Verdana" panose="020B0604030504040204" pitchFamily="34" charset="0"/>
                <a:cs typeface="Verdana" panose="020B0604030504040204" pitchFamily="34" charset="0"/>
              </a:rPr>
              <a:t>gemeinsam</a:t>
            </a:r>
            <a:r>
              <a:rPr lang="de-DE" dirty="0">
                <a:effectLst/>
                <a:ea typeface="Verdana" panose="020B0604030504040204" pitchFamily="34" charset="0"/>
                <a:cs typeface="Verdana" panose="020B0604030504040204" pitchFamily="34" charset="0"/>
              </a:rPr>
              <a:t> betrachtet und komplementär gedacht werden </a:t>
            </a:r>
          </a:p>
          <a:p>
            <a:endParaRPr lang="de-DE" sz="1100" dirty="0">
              <a:effectLst/>
              <a:ea typeface="Verdana" panose="020B0604030504040204" pitchFamily="34" charset="0"/>
              <a:cs typeface="Verdana" panose="020B0604030504040204" pitchFamily="34" charset="0"/>
            </a:endParaRPr>
          </a:p>
          <a:p>
            <a:r>
              <a:rPr lang="de-DE" sz="1100" dirty="0">
                <a:effectLst/>
                <a:ea typeface="Verdana" panose="020B0604030504040204" pitchFamily="34" charset="0"/>
                <a:cs typeface="Verdana" panose="020B0604030504040204" pitchFamily="34" charset="0"/>
              </a:rPr>
              <a:t>Wir als Gaswirtschaft haben begonnen, unser </a:t>
            </a:r>
            <a:r>
              <a:rPr lang="de-DE" sz="1100" b="1" dirty="0">
                <a:effectLst/>
                <a:ea typeface="Verdana" panose="020B0604030504040204" pitchFamily="34" charset="0"/>
                <a:cs typeface="Verdana" panose="020B0604030504040204" pitchFamily="34" charset="0"/>
              </a:rPr>
              <a:t>Kerngeschäft tiefgreifend </a:t>
            </a:r>
            <a:r>
              <a:rPr lang="de-DE" sz="1100" dirty="0">
                <a:effectLst/>
                <a:ea typeface="Verdana" panose="020B0604030504040204" pitchFamily="34" charset="0"/>
                <a:cs typeface="Verdana" panose="020B0604030504040204" pitchFamily="34" charset="0"/>
              </a:rPr>
              <a:t>zu </a:t>
            </a:r>
            <a:r>
              <a:rPr lang="de-DE" sz="1100" b="1" dirty="0">
                <a:effectLst/>
                <a:ea typeface="Verdana" panose="020B0604030504040204" pitchFamily="34" charset="0"/>
                <a:cs typeface="Verdana" panose="020B0604030504040204" pitchFamily="34" charset="0"/>
              </a:rPr>
              <a:t>transformieren</a:t>
            </a:r>
            <a:endParaRPr lang="de-DE" sz="1100" dirty="0">
              <a:effectLst/>
              <a:ea typeface="Verdana" panose="020B0604030504040204" pitchFamily="34" charset="0"/>
              <a:cs typeface="Verdana" panose="020B0604030504040204" pitchFamily="34" charset="0"/>
            </a:endParaRPr>
          </a:p>
          <a:p>
            <a:pPr marL="126900" indent="0">
              <a:buNone/>
            </a:pPr>
            <a:endParaRPr lang="de-DE" sz="1100" dirty="0">
              <a:effectLst/>
              <a:ea typeface="Verdana" panose="020B0604030504040204" pitchFamily="34" charset="0"/>
              <a:cs typeface="Verdana" panose="020B0604030504040204" pitchFamily="34" charset="0"/>
            </a:endParaRPr>
          </a:p>
          <a:p>
            <a:r>
              <a:rPr lang="de-DE" dirty="0">
                <a:effectLst/>
                <a:ea typeface="Verdana" panose="020B0604030504040204" pitchFamily="34" charset="0"/>
                <a:cs typeface="Verdana" panose="020B0604030504040204" pitchFamily="34" charset="0"/>
              </a:rPr>
              <a:t>Eine </a:t>
            </a:r>
            <a:r>
              <a:rPr lang="de-DE" b="1" dirty="0">
                <a:effectLst/>
                <a:ea typeface="Verdana" panose="020B0604030504040204" pitchFamily="34" charset="0"/>
                <a:cs typeface="Verdana" panose="020B0604030504040204" pitchFamily="34" charset="0"/>
              </a:rPr>
              <a:t>resiliente Gestaltung der Energiewende</a:t>
            </a:r>
            <a:r>
              <a:rPr lang="de-DE" dirty="0">
                <a:effectLst/>
                <a:ea typeface="Verdana" panose="020B0604030504040204" pitchFamily="34" charset="0"/>
                <a:cs typeface="Verdana" panose="020B0604030504040204" pitchFamily="34" charset="0"/>
              </a:rPr>
              <a:t> ist notwendig</a:t>
            </a:r>
            <a:br>
              <a:rPr lang="de-DE" dirty="0">
                <a:effectLst/>
                <a:ea typeface="Verdana" panose="020B0604030504040204" pitchFamily="34" charset="0"/>
                <a:cs typeface="Verdana" panose="020B0604030504040204" pitchFamily="34" charset="0"/>
              </a:rPr>
            </a:br>
            <a:endParaRPr lang="de-DE" dirty="0">
              <a:effectLst/>
              <a:ea typeface="Verdana" panose="020B0604030504040204" pitchFamily="34" charset="0"/>
              <a:cs typeface="Verdana" panose="020B0604030504040204" pitchFamily="34" charset="0"/>
            </a:endParaRPr>
          </a:p>
          <a:p>
            <a:endParaRPr lang="de-DE" sz="1100" dirty="0">
              <a:effectLst/>
              <a:ea typeface="Verdana" panose="020B0604030504040204" pitchFamily="34" charset="0"/>
              <a:cs typeface="Verdana" panose="020B0604030504040204" pitchFamily="34" charset="0"/>
            </a:endParaRPr>
          </a:p>
          <a:p>
            <a:endParaRPr lang="de-DE" dirty="0">
              <a:ea typeface="Verdana" panose="020B0604030504040204" pitchFamily="34" charset="0"/>
              <a:cs typeface="Verdana" panose="020B0604030504040204" pitchFamily="34" charset="0"/>
            </a:endParaRPr>
          </a:p>
        </p:txBody>
      </p:sp>
      <p:sp>
        <p:nvSpPr>
          <p:cNvPr id="6" name="Textplatzhalter 5">
            <a:extLst>
              <a:ext uri="{FF2B5EF4-FFF2-40B4-BE49-F238E27FC236}">
                <a16:creationId xmlns:a16="http://schemas.microsoft.com/office/drawing/2014/main" id="{811F45BE-F8F8-4D83-8932-231386BE455A}"/>
              </a:ext>
            </a:extLst>
          </p:cNvPr>
          <p:cNvSpPr>
            <a:spLocks noGrp="1"/>
          </p:cNvSpPr>
          <p:nvPr>
            <p:ph type="body" sz="quarter" idx="14"/>
          </p:nvPr>
        </p:nvSpPr>
        <p:spPr>
          <a:xfrm>
            <a:off x="3894478" y="1124161"/>
            <a:ext cx="5169891" cy="3395393"/>
          </a:xfrm>
        </p:spPr>
        <p:txBody>
          <a:bodyPr/>
          <a:lstStyle/>
          <a:p>
            <a:pPr marL="126900" indent="0">
              <a:lnSpc>
                <a:spcPts val="1000"/>
              </a:lnSpc>
              <a:buNone/>
            </a:pPr>
            <a:r>
              <a:rPr lang="de-DE" sz="700" b="1" dirty="0">
                <a:solidFill>
                  <a:schemeClr val="tx2"/>
                </a:solidFill>
                <a:effectLst/>
                <a:ea typeface="Verdana" panose="020B0604030504040204" pitchFamily="34" charset="0"/>
                <a:cs typeface="Verdana" panose="020B0604030504040204" pitchFamily="34" charset="0"/>
              </a:rPr>
              <a:t>Sektorspezifische Treibhausgasemissionen in Deutschland und Treibhausgas-Minderungsziele </a:t>
            </a:r>
          </a:p>
          <a:p>
            <a:pPr marL="126900" indent="0">
              <a:lnSpc>
                <a:spcPts val="1000"/>
              </a:lnSpc>
              <a:buNone/>
            </a:pPr>
            <a:r>
              <a:rPr lang="de-DE" sz="700" i="1" dirty="0">
                <a:solidFill>
                  <a:schemeClr val="tx2"/>
                </a:solidFill>
                <a:effectLst/>
                <a:ea typeface="Verdana" panose="020B0604030504040204" pitchFamily="34" charset="0"/>
                <a:cs typeface="Verdana" panose="020B0604030504040204" pitchFamily="34" charset="0"/>
              </a:rPr>
              <a:t>Entwicklung in Mio. t CO</a:t>
            </a:r>
            <a:r>
              <a:rPr lang="de-DE" sz="700" i="1" baseline="-25000" dirty="0">
                <a:solidFill>
                  <a:schemeClr val="tx2"/>
                </a:solidFill>
                <a:effectLst/>
                <a:ea typeface="Verdana" panose="020B0604030504040204" pitchFamily="34" charset="0"/>
                <a:cs typeface="Verdana" panose="020B0604030504040204" pitchFamily="34" charset="0"/>
              </a:rPr>
              <a:t>2 </a:t>
            </a:r>
            <a:r>
              <a:rPr lang="de-DE" sz="700" i="1" dirty="0" err="1">
                <a:solidFill>
                  <a:schemeClr val="tx2"/>
                </a:solidFill>
                <a:effectLst/>
                <a:ea typeface="Verdana" panose="020B0604030504040204" pitchFamily="34" charset="0"/>
                <a:cs typeface="Verdana" panose="020B0604030504040204" pitchFamily="34" charset="0"/>
              </a:rPr>
              <a:t>eq</a:t>
            </a:r>
            <a:r>
              <a:rPr lang="de-DE" sz="700" i="1" dirty="0">
                <a:solidFill>
                  <a:schemeClr val="tx2"/>
                </a:solidFill>
                <a:effectLst/>
                <a:ea typeface="Verdana" panose="020B0604030504040204" pitchFamily="34" charset="0"/>
                <a:cs typeface="Verdana" panose="020B0604030504040204" pitchFamily="34" charset="0"/>
              </a:rPr>
              <a:t>. und Minderung gegenüber 1990 in Prozent; ohne LULUCF** </a:t>
            </a:r>
            <a:endParaRPr lang="de-DE" sz="700" dirty="0">
              <a:solidFill>
                <a:schemeClr val="tx2"/>
              </a:solidFill>
              <a:effectLst/>
              <a:ea typeface="Verdana" panose="020B0604030504040204" pitchFamily="34" charset="0"/>
              <a:cs typeface="Verdana" panose="020B0604030504040204" pitchFamily="34" charset="0"/>
            </a:endParaRPr>
          </a:p>
          <a:p>
            <a:endParaRPr lang="de-DE" sz="900" dirty="0">
              <a:solidFill>
                <a:schemeClr val="tx2"/>
              </a:solidFill>
              <a:ea typeface="Verdana" panose="020B0604030504040204" pitchFamily="34" charset="0"/>
              <a:cs typeface="Verdana" panose="020B0604030504040204" pitchFamily="34" charset="0"/>
            </a:endParaRPr>
          </a:p>
        </p:txBody>
      </p:sp>
      <p:sp>
        <p:nvSpPr>
          <p:cNvPr id="16" name="Achteck 15">
            <a:extLst>
              <a:ext uri="{FF2B5EF4-FFF2-40B4-BE49-F238E27FC236}">
                <a16:creationId xmlns:a16="http://schemas.microsoft.com/office/drawing/2014/main" id="{F19B42FE-54DF-BA1E-97A1-5D07A07204CD}"/>
              </a:ext>
            </a:extLst>
          </p:cNvPr>
          <p:cNvSpPr/>
          <p:nvPr/>
        </p:nvSpPr>
        <p:spPr>
          <a:xfrm>
            <a:off x="466725" y="4649095"/>
            <a:ext cx="1003537" cy="1003537"/>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Achteck 16">
            <a:extLst>
              <a:ext uri="{FF2B5EF4-FFF2-40B4-BE49-F238E27FC236}">
                <a16:creationId xmlns:a16="http://schemas.microsoft.com/office/drawing/2014/main" id="{346F7869-18EC-86F9-80A2-2CE3C8B179FB}"/>
              </a:ext>
            </a:extLst>
          </p:cNvPr>
          <p:cNvSpPr/>
          <p:nvPr/>
        </p:nvSpPr>
        <p:spPr>
          <a:xfrm>
            <a:off x="-166693" y="4365474"/>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538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061294" y="1347614"/>
            <a:ext cx="2214562" cy="2571750"/>
          </a:xfrm>
        </p:spPr>
        <p:txBody>
          <a:bodyPr>
            <a:normAutofit fontScale="92500" lnSpcReduction="20000"/>
          </a:bodyPr>
          <a:lstStyle/>
          <a:p>
            <a:r>
              <a:rPr lang="de-DE" dirty="0"/>
              <a:t>2</a:t>
            </a:r>
          </a:p>
        </p:txBody>
      </p:sp>
      <p:sp>
        <p:nvSpPr>
          <p:cNvPr id="5" name="Textplatzhalter 4"/>
          <p:cNvSpPr>
            <a:spLocks noGrp="1"/>
          </p:cNvSpPr>
          <p:nvPr>
            <p:ph type="body" sz="quarter" idx="11"/>
          </p:nvPr>
        </p:nvSpPr>
        <p:spPr>
          <a:xfrm>
            <a:off x="890564" y="1428760"/>
            <a:ext cx="2214562" cy="2571750"/>
          </a:xfrm>
        </p:spPr>
        <p:txBody>
          <a:bodyPr>
            <a:normAutofit fontScale="92500" lnSpcReduction="20000"/>
          </a:bodyPr>
          <a:lstStyle/>
          <a:p>
            <a:r>
              <a:rPr lang="de-DE" dirty="0"/>
              <a:t>2</a:t>
            </a:r>
          </a:p>
        </p:txBody>
      </p:sp>
      <p:sp>
        <p:nvSpPr>
          <p:cNvPr id="6" name="Textplatzhalter 5"/>
          <p:cNvSpPr>
            <a:spLocks noGrp="1"/>
          </p:cNvSpPr>
          <p:nvPr>
            <p:ph type="body" sz="quarter" idx="12"/>
          </p:nvPr>
        </p:nvSpPr>
        <p:spPr>
          <a:xfrm>
            <a:off x="2643174" y="1801811"/>
            <a:ext cx="5643602" cy="1484319"/>
          </a:xfrm>
        </p:spPr>
        <p:txBody>
          <a:bodyPr>
            <a:noAutofit/>
          </a:bodyPr>
          <a:lstStyle/>
          <a:p>
            <a:r>
              <a:rPr lang="de-DE" sz="1900" dirty="0">
                <a:effectLst/>
                <a:ea typeface="Times New Roman" panose="02020603050405020304" pitchFamily="18" charset="0"/>
              </a:rPr>
              <a:t>In einem klimaneutralen Energiesystem sind neue Gase in Teilen von Industrie, Verkehr sowie Strom- und Wärmeversorgung unverzichtbar</a:t>
            </a:r>
            <a:r>
              <a:rPr lang="de-DE" sz="1900" dirty="0">
                <a:effectLst/>
              </a:rPr>
              <a:t> </a:t>
            </a:r>
            <a:endParaRPr lang="de-DE" sz="1900" dirty="0"/>
          </a:p>
        </p:txBody>
      </p:sp>
    </p:spTree>
    <p:extLst>
      <p:ext uri="{BB962C8B-B14F-4D97-AF65-F5344CB8AC3E}">
        <p14:creationId xmlns:p14="http://schemas.microsoft.com/office/powerpoint/2010/main" val="2084264035"/>
      </p:ext>
    </p:extLst>
  </p:cSld>
  <p:clrMapOvr>
    <a:masterClrMapping/>
  </p:clrMapOvr>
</p:sld>
</file>

<file path=ppt/theme/theme1.xml><?xml version="1.0" encoding="utf-8"?>
<a:theme xmlns:a="http://schemas.openxmlformats.org/drawingml/2006/main" name="Larissa-Design">
  <a:themeElements>
    <a:clrScheme name="BDEW">
      <a:dk1>
        <a:srgbClr val="2C2C2C"/>
      </a:dk1>
      <a:lt1>
        <a:sysClr val="window" lastClr="FFFFFF"/>
      </a:lt1>
      <a:dk2>
        <a:srgbClr val="007A89"/>
      </a:dk2>
      <a:lt2>
        <a:srgbClr val="A3D7E4"/>
      </a:lt2>
      <a:accent1>
        <a:srgbClr val="DADD38"/>
      </a:accent1>
      <a:accent2>
        <a:srgbClr val="F59D31"/>
      </a:accent2>
      <a:accent3>
        <a:srgbClr val="007A89"/>
      </a:accent3>
      <a:accent4>
        <a:srgbClr val="17AFBA"/>
      </a:accent4>
      <a:accent5>
        <a:srgbClr val="A3D7E4"/>
      </a:accent5>
      <a:accent6>
        <a:srgbClr val="FFFFFF"/>
      </a:accent6>
      <a:hlink>
        <a:srgbClr val="17AFBA"/>
      </a:hlink>
      <a:folHlink>
        <a:srgbClr val="007A89"/>
      </a:folHlink>
    </a:clrScheme>
    <a:fontScheme name="BDEW 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4323</Words>
  <Application>Microsoft Macintosh PowerPoint</Application>
  <PresentationFormat>On-screen Show (16:9)</PresentationFormat>
  <Paragraphs>400</Paragraphs>
  <Slides>26</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Calibri Light</vt:lpstr>
      <vt:lpstr>Helvetica Neue</vt:lpstr>
      <vt:lpstr>Times</vt:lpstr>
      <vt:lpstr>Times New Roman</vt:lpstr>
      <vt:lpstr>Ubuntu</vt:lpstr>
      <vt:lpstr>Ubuntu Light</vt:lpstr>
      <vt:lpstr>verdana</vt:lpstr>
      <vt:lpstr>verdana</vt:lpstr>
      <vt:lpstr>Wingdings</vt:lpstr>
      <vt:lpstr>Larissa-Design</vt:lpstr>
      <vt:lpstr>PowerPoint Presentation</vt:lpstr>
      <vt:lpstr>PowerPoint Presentation</vt:lpstr>
      <vt:lpstr>Der TRANSFORMATIONSPFAD FÜR DIE NEUEN GASE</vt:lpstr>
      <vt:lpstr>DER WEG ZUM TRANSFOrMaTIONSPFAD</vt:lpstr>
      <vt:lpstr>Definition Neue Gase</vt:lpstr>
      <vt:lpstr>DER TRANSFORMATIONSPFAD FÜR DIE NEUEN GASE</vt:lpstr>
      <vt:lpstr>PowerPoint Presentation</vt:lpstr>
      <vt:lpstr>Auf dem Weg zur Klimaneutralität – Ein resilientes System mit grüner Stromerzeugung und neuen Gasen entsteht </vt:lpstr>
      <vt:lpstr>PowerPoint Presentation</vt:lpstr>
      <vt:lpstr>In einem klimaneutralen Energiesystem sind neue Gase in Teilen von Industrie, Verkehr sowie Strom- und Wärmeversorgung unverzichtbar </vt:lpstr>
      <vt:lpstr>PowerPoint Presentation</vt:lpstr>
      <vt:lpstr>Neue Gase machen die Transformation und das Energiesystem resilient</vt:lpstr>
      <vt:lpstr>PowerPoint Presentation</vt:lpstr>
      <vt:lpstr>Die zukünftige Infrastruktur für neue Gase entsteht bedarfsgerecht aus der heutigen </vt:lpstr>
      <vt:lpstr>PowerPoint Presentation</vt:lpstr>
      <vt:lpstr>Neue Gase werden in ausreichenden Mengen und zu  vertretbaren Kosten verfügbar sein </vt:lpstr>
      <vt:lpstr>PowerPoint Presentation</vt:lpstr>
      <vt:lpstr>Die Transformation hin zu neuen Gasen braucht die richtigen politischen Leitplanken </vt:lpstr>
      <vt:lpstr>PowerPoint Presentation</vt:lpstr>
      <vt:lpstr>Unser Angebot: Wir sind Partner von Politik und Gesellschaft für  die Transformation hin zur Klimaneutralität </vt:lpstr>
      <vt:lpstr>PowerPoint Presentation</vt:lpstr>
      <vt:lpstr>Die transformation bei [IHR UNTERNEHMEN]</vt:lpstr>
      <vt:lpstr>Die Transformation bei [ihr Unternehmen]</vt:lpstr>
      <vt:lpstr>Gemeinsamer Dialog: Kommunikationsmaterialien </vt:lpstr>
      <vt:lpstr>GEMEINSAME TRANSFORMATION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Chef</dc:creator>
  <cp:lastModifiedBy>Therese Von Alten</cp:lastModifiedBy>
  <cp:revision>140</cp:revision>
  <dcterms:created xsi:type="dcterms:W3CDTF">2023-05-26T14:15:54Z</dcterms:created>
  <dcterms:modified xsi:type="dcterms:W3CDTF">2023-06-30T11:10:29Z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-1871766265</vt:i4>
  </property>
  <property fmtid="{D5CDD505-2E9C-101B-9397-08002B2CF9AE}" pid="3" name="_NewReviewCycle">
    <vt:lpwstr/>
  </property>
  <property fmtid="{D5CDD505-2E9C-101B-9397-08002B2CF9AE}" pid="4" name="_EmailSubject">
    <vt:lpwstr>Bitte auf der BDEW-Seite aufnehmen</vt:lpwstr>
  </property>
  <property fmtid="{D5CDD505-2E9C-101B-9397-08002B2CF9AE}" pid="5" name="_AuthorEmail">
    <vt:lpwstr>Kim.Tran@bdew.de</vt:lpwstr>
  </property>
  <property fmtid="{D5CDD505-2E9C-101B-9397-08002B2CF9AE}" pid="6" name="_AuthorEmailDisplayName">
    <vt:lpwstr>Tran, Kim</vt:lpwstr>
  </property>
  <property fmtid="{D5CDD505-2E9C-101B-9397-08002B2CF9AE}" pid="7" name="_PreviousAdHocReviewCycleID">
    <vt:i4>1764440704</vt:i4>
  </property>
</Properties>
</file>