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charts/colors1.xml" ContentType="application/vnd.ms-office.chartcolorstyle+xml"/>
  <Override PartName="/ppt/theme/theme2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215438" cy="5184775"/>
  <p:notesSz cx="6858000" cy="9144000"/>
  <p:defaultTextStyle>
    <a:defPPr>
      <a:defRPr lang="de-DE"/>
    </a:defPPr>
    <a:lvl1pPr marL="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137" d="100"/>
          <a:sy n="137" d="100"/>
        </p:scale>
        <p:origin x="792" y="120"/>
      </p:cViewPr>
      <p:guideLst>
        <p:guide orient="horz" pos="163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5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36721241523824E-2"/>
          <c:y val="4.0931676525737502E-2"/>
          <c:w val="0.82780167715050357"/>
          <c:h val="0.694659777031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Ausschreibungsmenge in MW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162717806286314E-2"/>
                      <c:h val="4.67522259707504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6A-4FC7-8020-FF6502851A1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Tabelle1!$A$2:$A$34</c:f>
              <c:strCache>
                <c:ptCount val="33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  <c:pt idx="30">
                  <c:v>11/2023</c:v>
                </c:pt>
                <c:pt idx="31">
                  <c:v>02/2024</c:v>
                </c:pt>
                <c:pt idx="32">
                  <c:v>05/2024</c:v>
                </c:pt>
              </c:strCache>
            </c:strRef>
          </c:cat>
          <c:val>
            <c:numRef>
              <c:f>Tabelle1!$B$2:$B$34</c:f>
              <c:numCache>
                <c:formatCode>General</c:formatCode>
                <c:ptCount val="33"/>
                <c:pt idx="0">
                  <c:v>800</c:v>
                </c:pt>
                <c:pt idx="1">
                  <c:v>1000</c:v>
                </c:pt>
                <c:pt idx="2">
                  <c:v>1000</c:v>
                </c:pt>
                <c:pt idx="3">
                  <c:v>700</c:v>
                </c:pt>
                <c:pt idx="4">
                  <c:v>670</c:v>
                </c:pt>
                <c:pt idx="5">
                  <c:v>670</c:v>
                </c:pt>
                <c:pt idx="6">
                  <c:v>670</c:v>
                </c:pt>
                <c:pt idx="7">
                  <c:v>700</c:v>
                </c:pt>
                <c:pt idx="8">
                  <c:v>650</c:v>
                </c:pt>
                <c:pt idx="9">
                  <c:v>500</c:v>
                </c:pt>
                <c:pt idx="10">
                  <c:v>675</c:v>
                </c:pt>
                <c:pt idx="11">
                  <c:v>675</c:v>
                </c:pt>
                <c:pt idx="12">
                  <c:v>500</c:v>
                </c:pt>
                <c:pt idx="13">
                  <c:v>900</c:v>
                </c:pt>
                <c:pt idx="14">
                  <c:v>300</c:v>
                </c:pt>
                <c:pt idx="15">
                  <c:v>826</c:v>
                </c:pt>
                <c:pt idx="16">
                  <c:v>275</c:v>
                </c:pt>
                <c:pt idx="17">
                  <c:v>367</c:v>
                </c:pt>
                <c:pt idx="18">
                  <c:v>826</c:v>
                </c:pt>
                <c:pt idx="19">
                  <c:v>367</c:v>
                </c:pt>
                <c:pt idx="20">
                  <c:v>1500</c:v>
                </c:pt>
                <c:pt idx="21">
                  <c:v>1243</c:v>
                </c:pt>
                <c:pt idx="22">
                  <c:v>1492</c:v>
                </c:pt>
                <c:pt idx="23">
                  <c:v>1328</c:v>
                </c:pt>
                <c:pt idx="24">
                  <c:v>1320</c:v>
                </c:pt>
                <c:pt idx="25">
                  <c:v>1320</c:v>
                </c:pt>
                <c:pt idx="26">
                  <c:v>604</c:v>
                </c:pt>
                <c:pt idx="27">
                  <c:v>3210</c:v>
                </c:pt>
                <c:pt idx="28">
                  <c:v>2866</c:v>
                </c:pt>
                <c:pt idx="29" formatCode="0">
                  <c:v>1666.81</c:v>
                </c:pt>
                <c:pt idx="30" formatCode="0">
                  <c:v>2086.63</c:v>
                </c:pt>
                <c:pt idx="31" formatCode="0">
                  <c:v>2486.319</c:v>
                </c:pt>
                <c:pt idx="32">
                  <c:v>2795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C-425E-9721-55E8DCFC176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Zuschlagsmenge in MW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Tabelle1!$A$2:$A$34</c:f>
              <c:strCache>
                <c:ptCount val="33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  <c:pt idx="30">
                  <c:v>11/2023</c:v>
                </c:pt>
                <c:pt idx="31">
                  <c:v>02/2024</c:v>
                </c:pt>
                <c:pt idx="32">
                  <c:v>05/2024</c:v>
                </c:pt>
              </c:strCache>
            </c:strRef>
          </c:cat>
          <c:val>
            <c:numRef>
              <c:f>Tabelle1!$C$2:$C$34</c:f>
              <c:numCache>
                <c:formatCode>General</c:formatCode>
                <c:ptCount val="33"/>
                <c:pt idx="0">
                  <c:v>807</c:v>
                </c:pt>
                <c:pt idx="1">
                  <c:v>1013</c:v>
                </c:pt>
                <c:pt idx="2">
                  <c:v>1000</c:v>
                </c:pt>
                <c:pt idx="3">
                  <c:v>709</c:v>
                </c:pt>
                <c:pt idx="4">
                  <c:v>604</c:v>
                </c:pt>
                <c:pt idx="5">
                  <c:v>666</c:v>
                </c:pt>
                <c:pt idx="6">
                  <c:v>363</c:v>
                </c:pt>
                <c:pt idx="7">
                  <c:v>476</c:v>
                </c:pt>
                <c:pt idx="8">
                  <c:v>270</c:v>
                </c:pt>
                <c:pt idx="9">
                  <c:v>208</c:v>
                </c:pt>
                <c:pt idx="10">
                  <c:v>179</c:v>
                </c:pt>
                <c:pt idx="11">
                  <c:v>204</c:v>
                </c:pt>
                <c:pt idx="12">
                  <c:v>509</c:v>
                </c:pt>
                <c:pt idx="13">
                  <c:v>523</c:v>
                </c:pt>
                <c:pt idx="14">
                  <c:v>151</c:v>
                </c:pt>
                <c:pt idx="15">
                  <c:v>464</c:v>
                </c:pt>
                <c:pt idx="16">
                  <c:v>191</c:v>
                </c:pt>
                <c:pt idx="17">
                  <c:v>285</c:v>
                </c:pt>
                <c:pt idx="18">
                  <c:v>659</c:v>
                </c:pt>
                <c:pt idx="19">
                  <c:v>400</c:v>
                </c:pt>
                <c:pt idx="20">
                  <c:v>691</c:v>
                </c:pt>
                <c:pt idx="21">
                  <c:v>1110</c:v>
                </c:pt>
                <c:pt idx="22">
                  <c:v>1494</c:v>
                </c:pt>
                <c:pt idx="23">
                  <c:v>1332</c:v>
                </c:pt>
                <c:pt idx="24">
                  <c:v>931</c:v>
                </c:pt>
                <c:pt idx="25">
                  <c:v>773</c:v>
                </c:pt>
                <c:pt idx="26">
                  <c:v>189</c:v>
                </c:pt>
                <c:pt idx="27">
                  <c:v>1441</c:v>
                </c:pt>
                <c:pt idx="28">
                  <c:v>1535</c:v>
                </c:pt>
                <c:pt idx="29" formatCode="0">
                  <c:v>1435.56</c:v>
                </c:pt>
                <c:pt idx="30" formatCode="0">
                  <c:v>1967.2149999999999</c:v>
                </c:pt>
                <c:pt idx="31" formatCode="0">
                  <c:v>1795.38</c:v>
                </c:pt>
                <c:pt idx="32">
                  <c:v>2379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F9-48D6-9711-7A693CDC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84018448"/>
        <c:axId val="384018776"/>
      </c:barChart>
      <c:lineChart>
        <c:grouping val="stacked"/>
        <c:varyColors val="0"/>
        <c:ser>
          <c:idx val="2"/>
          <c:order val="2"/>
          <c:tx>
            <c:strRef>
              <c:f>Tabelle1!$D$1</c:f>
              <c:strCache>
                <c:ptCount val="1"/>
                <c:pt idx="0">
                  <c:v>Durchschnittlicher, mengengewichteter Zuschlagswert in ct/kWh</c:v>
                </c:pt>
              </c:strCache>
            </c:strRef>
          </c:tx>
          <c:spPr>
            <a:ln w="2222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bg2"/>
              </a:solidFill>
              <a:ln w="9525">
                <a:noFill/>
                <a:round/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Tabelle1!$A$2:$A$34</c:f>
              <c:strCache>
                <c:ptCount val="33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  <c:pt idx="30">
                  <c:v>11/2023</c:v>
                </c:pt>
                <c:pt idx="31">
                  <c:v>02/2024</c:v>
                </c:pt>
                <c:pt idx="32">
                  <c:v>05/2024</c:v>
                </c:pt>
              </c:strCache>
            </c:strRef>
          </c:cat>
          <c:val>
            <c:numRef>
              <c:f>Tabelle1!$D$2:$D$34</c:f>
              <c:numCache>
                <c:formatCode>General</c:formatCode>
                <c:ptCount val="33"/>
                <c:pt idx="0">
                  <c:v>5.71</c:v>
                </c:pt>
                <c:pt idx="1">
                  <c:v>4.28</c:v>
                </c:pt>
                <c:pt idx="2">
                  <c:v>3.82</c:v>
                </c:pt>
                <c:pt idx="3">
                  <c:v>4.7300000000000004</c:v>
                </c:pt>
                <c:pt idx="4">
                  <c:v>5.73</c:v>
                </c:pt>
                <c:pt idx="5">
                  <c:v>6.16</c:v>
                </c:pt>
                <c:pt idx="6">
                  <c:v>6.26</c:v>
                </c:pt>
                <c:pt idx="7">
                  <c:v>6.11</c:v>
                </c:pt>
                <c:pt idx="8">
                  <c:v>6.13</c:v>
                </c:pt>
                <c:pt idx="9">
                  <c:v>6.2</c:v>
                </c:pt>
                <c:pt idx="10">
                  <c:v>6.2</c:v>
                </c:pt>
                <c:pt idx="11">
                  <c:v>6.2</c:v>
                </c:pt>
                <c:pt idx="12">
                  <c:v>6.11</c:v>
                </c:pt>
                <c:pt idx="13">
                  <c:v>6.18</c:v>
                </c:pt>
                <c:pt idx="14">
                  <c:v>6.07</c:v>
                </c:pt>
                <c:pt idx="15">
                  <c:v>6.14</c:v>
                </c:pt>
                <c:pt idx="16">
                  <c:v>6.14</c:v>
                </c:pt>
                <c:pt idx="17">
                  <c:v>6.2</c:v>
                </c:pt>
                <c:pt idx="18">
                  <c:v>6.11</c:v>
                </c:pt>
                <c:pt idx="19">
                  <c:v>5.91</c:v>
                </c:pt>
                <c:pt idx="20">
                  <c:v>6</c:v>
                </c:pt>
                <c:pt idx="21">
                  <c:v>5.91</c:v>
                </c:pt>
                <c:pt idx="22">
                  <c:v>5.79</c:v>
                </c:pt>
                <c:pt idx="23">
                  <c:v>5.76</c:v>
                </c:pt>
                <c:pt idx="24">
                  <c:v>5.85</c:v>
                </c:pt>
                <c:pt idx="25">
                  <c:v>5.84</c:v>
                </c:pt>
                <c:pt idx="26">
                  <c:v>5.87</c:v>
                </c:pt>
                <c:pt idx="27">
                  <c:v>7.34</c:v>
                </c:pt>
                <c:pt idx="28">
                  <c:v>7.34</c:v>
                </c:pt>
                <c:pt idx="29" formatCode="0.00">
                  <c:v>7.32</c:v>
                </c:pt>
                <c:pt idx="30" formatCode="0.00">
                  <c:v>7.31</c:v>
                </c:pt>
                <c:pt idx="31" formatCode="0.00">
                  <c:v>7.34</c:v>
                </c:pt>
                <c:pt idx="32">
                  <c:v>7.33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F9-48D6-9711-7A693CDC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0695360"/>
        <c:axId val="440700280"/>
      </c:lineChart>
      <c:catAx>
        <c:axId val="38401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cap="none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4018776"/>
        <c:crosses val="autoZero"/>
        <c:auto val="0"/>
        <c:lblAlgn val="ctr"/>
        <c:lblOffset val="100"/>
        <c:noMultiLvlLbl val="1"/>
      </c:catAx>
      <c:valAx>
        <c:axId val="38401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97" b="0" i="0" u="none" strike="noStrike" kern="1200" cap="all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b="1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  <a:endParaRPr lang="de-DE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197" b="0" i="0" u="none" strike="noStrike" kern="1200" cap="all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4018448"/>
        <c:crosses val="autoZero"/>
        <c:crossBetween val="between"/>
      </c:valAx>
      <c:valAx>
        <c:axId val="4407002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b="1" cap="none" baseline="0" dirty="0">
                    <a:solidFill>
                      <a:schemeClr val="tx1"/>
                    </a:solidFill>
                  </a:rPr>
                  <a:t>ct/kWh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0695360"/>
        <c:crosses val="max"/>
        <c:crossBetween val="between"/>
      </c:valAx>
      <c:catAx>
        <c:axId val="440695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0700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331869559111316E-3"/>
          <c:y val="0.91902345317640444"/>
          <c:w val="0.99082273665437437"/>
          <c:h val="6.51818165328568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fzeilenplatzhalter 1">
            <a:extLst>
              <a:ext uri="{FF2B5EF4-FFF2-40B4-BE49-F238E27FC236}">
                <a16:creationId xmlns:a16="http://schemas.microsoft.com/office/drawing/2014/main" id="{B1C955D4-2D68-4515-9F29-045D02EA15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82496" y="251544"/>
            <a:ext cx="4572000" cy="21600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53EC91C1-14EE-487C-870D-EB1C8583CC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35424" y="8892480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fld id="{3AA5F9DD-2C21-4F0C-989B-9793206D0DC6}" type="datetime1">
              <a:rPr lang="de-DE" smtClean="0"/>
              <a:t>08.07.2024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F12C81DC-9ABC-4AFC-9D49-E631F76A85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82496" y="8892504"/>
            <a:ext cx="29718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7D21C880-5AFB-4F69-9787-E76DB9AA66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58416" y="8892504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r>
              <a:rPr lang="de-DE" dirty="0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8FA567A-F1A4-46F2-BAD0-5E454F8A6E62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0"/>
            <a:ext cx="6861600" cy="739329"/>
            <a:chOff x="-11966" y="-1340"/>
            <a:chExt cx="6861600" cy="739329"/>
          </a:xfrm>
        </p:grpSpPr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975A6C2-0CBA-448E-A796-1A1E37674BC5}"/>
                </a:ext>
              </a:extLst>
            </p:cNvPr>
            <p:cNvCxnSpPr/>
            <p:nvPr/>
          </p:nvCxnSpPr>
          <p:spPr>
            <a:xfrm>
              <a:off x="-11966" y="543849"/>
              <a:ext cx="6861600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B9FDDCC5-CBE4-4F0B-BD61-F0F2A1C60F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277612" y="-1340"/>
              <a:ext cx="1104108" cy="739329"/>
              <a:chOff x="5277612" y="-1340"/>
              <a:chExt cx="1104108" cy="739329"/>
            </a:xfrm>
          </p:grpSpPr>
          <p:sp>
            <p:nvSpPr>
              <p:cNvPr id="13" name="Rectangle 23">
                <a:extLst>
                  <a:ext uri="{FF2B5EF4-FFF2-40B4-BE49-F238E27FC236}">
                    <a16:creationId xmlns:a16="http://schemas.microsoft.com/office/drawing/2014/main" id="{259A039F-5FD0-47D7-A439-F165FF3B5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7612" y="-1340"/>
                <a:ext cx="1104108" cy="739329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24">
                <a:extLst>
                  <a:ext uri="{FF2B5EF4-FFF2-40B4-BE49-F238E27FC236}">
                    <a16:creationId xmlns:a16="http://schemas.microsoft.com/office/drawing/2014/main" id="{04D43EE7-CF55-4BA3-8353-BA008387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3735" y="246595"/>
                <a:ext cx="216995" cy="186868"/>
              </a:xfrm>
              <a:custGeom>
                <a:avLst/>
                <a:gdLst>
                  <a:gd name="T0" fmla="*/ 0 w 333"/>
                  <a:gd name="T1" fmla="*/ 0 h 287"/>
                  <a:gd name="T2" fmla="*/ 0 w 333"/>
                  <a:gd name="T3" fmla="*/ 162 h 287"/>
                  <a:gd name="T4" fmla="*/ 167 w 333"/>
                  <a:gd name="T5" fmla="*/ 224 h 287"/>
                  <a:gd name="T6" fmla="*/ 235 w 333"/>
                  <a:gd name="T7" fmla="*/ 255 h 287"/>
                  <a:gd name="T8" fmla="*/ 333 w 333"/>
                  <a:gd name="T9" fmla="*/ 162 h 287"/>
                  <a:gd name="T10" fmla="*/ 333 w 333"/>
                  <a:gd name="T11" fmla="*/ 0 h 287"/>
                  <a:gd name="T12" fmla="*/ 274 w 333"/>
                  <a:gd name="T13" fmla="*/ 0 h 287"/>
                  <a:gd name="T14" fmla="*/ 274 w 333"/>
                  <a:gd name="T15" fmla="*/ 163 h 287"/>
                  <a:gd name="T16" fmla="*/ 196 w 333"/>
                  <a:gd name="T17" fmla="*/ 163 h 287"/>
                  <a:gd name="T18" fmla="*/ 196 w 333"/>
                  <a:gd name="T19" fmla="*/ 0 h 287"/>
                  <a:gd name="T20" fmla="*/ 137 w 333"/>
                  <a:gd name="T21" fmla="*/ 0 h 287"/>
                  <a:gd name="T22" fmla="*/ 137 w 333"/>
                  <a:gd name="T23" fmla="*/ 163 h 287"/>
                  <a:gd name="T24" fmla="*/ 98 w 333"/>
                  <a:gd name="T25" fmla="*/ 201 h 287"/>
                  <a:gd name="T26" fmla="*/ 59 w 333"/>
                  <a:gd name="T27" fmla="*/ 163 h 287"/>
                  <a:gd name="T28" fmla="*/ 59 w 333"/>
                  <a:gd name="T29" fmla="*/ 0 h 287"/>
                  <a:gd name="T30" fmla="*/ 0 w 333"/>
                  <a:gd name="T3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3" h="287">
                    <a:moveTo>
                      <a:pt x="0" y="0"/>
                    </a:moveTo>
                    <a:lnTo>
                      <a:pt x="0" y="162"/>
                    </a:lnTo>
                    <a:cubicBezTo>
                      <a:pt x="3" y="248"/>
                      <a:pt x="108" y="287"/>
                      <a:pt x="167" y="224"/>
                    </a:cubicBezTo>
                    <a:cubicBezTo>
                      <a:pt x="184" y="244"/>
                      <a:pt x="209" y="255"/>
                      <a:pt x="235" y="255"/>
                    </a:cubicBezTo>
                    <a:cubicBezTo>
                      <a:pt x="287" y="256"/>
                      <a:pt x="331" y="215"/>
                      <a:pt x="333" y="162"/>
                    </a:cubicBezTo>
                    <a:lnTo>
                      <a:pt x="333" y="0"/>
                    </a:lnTo>
                    <a:lnTo>
                      <a:pt x="274" y="0"/>
                    </a:lnTo>
                    <a:lnTo>
                      <a:pt x="274" y="163"/>
                    </a:lnTo>
                    <a:cubicBezTo>
                      <a:pt x="272" y="213"/>
                      <a:pt x="198" y="213"/>
                      <a:pt x="196" y="163"/>
                    </a:cubicBezTo>
                    <a:lnTo>
                      <a:pt x="196" y="0"/>
                    </a:lnTo>
                    <a:lnTo>
                      <a:pt x="137" y="0"/>
                    </a:lnTo>
                    <a:lnTo>
                      <a:pt x="137" y="163"/>
                    </a:lnTo>
                    <a:cubicBezTo>
                      <a:pt x="137" y="184"/>
                      <a:pt x="119" y="201"/>
                      <a:pt x="98" y="201"/>
                    </a:cubicBezTo>
                    <a:cubicBezTo>
                      <a:pt x="77" y="201"/>
                      <a:pt x="60" y="184"/>
                      <a:pt x="59" y="163"/>
                    </a:cubicBezTo>
                    <a:lnTo>
                      <a:pt x="5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Freeform 25">
                <a:extLst>
                  <a:ext uri="{FF2B5EF4-FFF2-40B4-BE49-F238E27FC236}">
                    <a16:creationId xmlns:a16="http://schemas.microsoft.com/office/drawing/2014/main" id="{65ACBFE5-8EE8-44C0-B1E2-6DBF73845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4425" y="236011"/>
                <a:ext cx="176283" cy="183204"/>
              </a:xfrm>
              <a:custGeom>
                <a:avLst/>
                <a:gdLst>
                  <a:gd name="T0" fmla="*/ 269 w 271"/>
                  <a:gd name="T1" fmla="*/ 157 h 281"/>
                  <a:gd name="T2" fmla="*/ 271 w 271"/>
                  <a:gd name="T3" fmla="*/ 137 h 281"/>
                  <a:gd name="T4" fmla="*/ 153 w 271"/>
                  <a:gd name="T5" fmla="*/ 7 h 281"/>
                  <a:gd name="T6" fmla="*/ 12 w 271"/>
                  <a:gd name="T7" fmla="*/ 113 h 281"/>
                  <a:gd name="T8" fmla="*/ 104 w 271"/>
                  <a:gd name="T9" fmla="*/ 263 h 281"/>
                  <a:gd name="T10" fmla="*/ 262 w 271"/>
                  <a:gd name="T11" fmla="*/ 184 h 281"/>
                  <a:gd name="T12" fmla="*/ 201 w 271"/>
                  <a:gd name="T13" fmla="*/ 184 h 281"/>
                  <a:gd name="T14" fmla="*/ 64 w 271"/>
                  <a:gd name="T15" fmla="*/ 130 h 281"/>
                  <a:gd name="T16" fmla="*/ 209 w 271"/>
                  <a:gd name="T17" fmla="*/ 103 h 281"/>
                  <a:gd name="T18" fmla="*/ 116 w 271"/>
                  <a:gd name="T19" fmla="*/ 103 h 281"/>
                  <a:gd name="T20" fmla="*/ 116 w 271"/>
                  <a:gd name="T21" fmla="*/ 157 h 281"/>
                  <a:gd name="T22" fmla="*/ 269 w 271"/>
                  <a:gd name="T23" fmla="*/ 157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1" h="281">
                    <a:moveTo>
                      <a:pt x="269" y="157"/>
                    </a:moveTo>
                    <a:cubicBezTo>
                      <a:pt x="271" y="150"/>
                      <a:pt x="271" y="144"/>
                      <a:pt x="271" y="137"/>
                    </a:cubicBezTo>
                    <a:cubicBezTo>
                      <a:pt x="271" y="70"/>
                      <a:pt x="220" y="13"/>
                      <a:pt x="153" y="7"/>
                    </a:cubicBezTo>
                    <a:cubicBezTo>
                      <a:pt x="86" y="0"/>
                      <a:pt x="25" y="46"/>
                      <a:pt x="12" y="113"/>
                    </a:cubicBezTo>
                    <a:cubicBezTo>
                      <a:pt x="0" y="179"/>
                      <a:pt x="39" y="244"/>
                      <a:pt x="104" y="263"/>
                    </a:cubicBezTo>
                    <a:cubicBezTo>
                      <a:pt x="169" y="281"/>
                      <a:pt x="238" y="247"/>
                      <a:pt x="262" y="184"/>
                    </a:cubicBezTo>
                    <a:lnTo>
                      <a:pt x="201" y="184"/>
                    </a:lnTo>
                    <a:cubicBezTo>
                      <a:pt x="154" y="245"/>
                      <a:pt x="57" y="206"/>
                      <a:pt x="64" y="130"/>
                    </a:cubicBezTo>
                    <a:cubicBezTo>
                      <a:pt x="72" y="53"/>
                      <a:pt x="175" y="34"/>
                      <a:pt x="209" y="103"/>
                    </a:cubicBezTo>
                    <a:lnTo>
                      <a:pt x="116" y="103"/>
                    </a:lnTo>
                    <a:lnTo>
                      <a:pt x="116" y="157"/>
                    </a:lnTo>
                    <a:lnTo>
                      <a:pt x="269" y="157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Freeform 26">
                <a:extLst>
                  <a:ext uri="{FF2B5EF4-FFF2-40B4-BE49-F238E27FC236}">
                    <a16:creationId xmlns:a16="http://schemas.microsoft.com/office/drawing/2014/main" id="{920383D7-F007-45F9-87FB-1528102E68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28142" y="170057"/>
                <a:ext cx="170176" cy="242643"/>
              </a:xfrm>
              <a:custGeom>
                <a:avLst/>
                <a:gdLst>
                  <a:gd name="T0" fmla="*/ 148 w 261"/>
                  <a:gd name="T1" fmla="*/ 316 h 372"/>
                  <a:gd name="T2" fmla="*/ 130 w 261"/>
                  <a:gd name="T3" fmla="*/ 318 h 372"/>
                  <a:gd name="T4" fmla="*/ 101 w 261"/>
                  <a:gd name="T5" fmla="*/ 312 h 372"/>
                  <a:gd name="T6" fmla="*/ 136 w 261"/>
                  <a:gd name="T7" fmla="*/ 164 h 372"/>
                  <a:gd name="T8" fmla="*/ 148 w 261"/>
                  <a:gd name="T9" fmla="*/ 316 h 372"/>
                  <a:gd name="T10" fmla="*/ 205 w 261"/>
                  <a:gd name="T11" fmla="*/ 0 h 372"/>
                  <a:gd name="T12" fmla="*/ 205 w 261"/>
                  <a:gd name="T13" fmla="*/ 138 h 372"/>
                  <a:gd name="T14" fmla="*/ 130 w 261"/>
                  <a:gd name="T15" fmla="*/ 113 h 372"/>
                  <a:gd name="T16" fmla="*/ 0 w 261"/>
                  <a:gd name="T17" fmla="*/ 242 h 372"/>
                  <a:gd name="T18" fmla="*/ 130 w 261"/>
                  <a:gd name="T19" fmla="*/ 372 h 372"/>
                  <a:gd name="T20" fmla="*/ 205 w 261"/>
                  <a:gd name="T21" fmla="*/ 347 h 372"/>
                  <a:gd name="T22" fmla="*/ 205 w 261"/>
                  <a:gd name="T23" fmla="*/ 369 h 372"/>
                  <a:gd name="T24" fmla="*/ 261 w 261"/>
                  <a:gd name="T25" fmla="*/ 369 h 372"/>
                  <a:gd name="T26" fmla="*/ 261 w 261"/>
                  <a:gd name="T27" fmla="*/ 0 h 372"/>
                  <a:gd name="T28" fmla="*/ 205 w 261"/>
                  <a:gd name="T29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48" y="316"/>
                    </a:moveTo>
                    <a:cubicBezTo>
                      <a:pt x="142" y="318"/>
                      <a:pt x="136" y="318"/>
                      <a:pt x="130" y="318"/>
                    </a:cubicBezTo>
                    <a:cubicBezTo>
                      <a:pt x="120" y="318"/>
                      <a:pt x="110" y="316"/>
                      <a:pt x="101" y="312"/>
                    </a:cubicBezTo>
                    <a:cubicBezTo>
                      <a:pt x="20" y="279"/>
                      <a:pt x="49" y="157"/>
                      <a:pt x="136" y="164"/>
                    </a:cubicBezTo>
                    <a:cubicBezTo>
                      <a:pt x="224" y="171"/>
                      <a:pt x="234" y="296"/>
                      <a:pt x="148" y="316"/>
                    </a:cubicBezTo>
                    <a:moveTo>
                      <a:pt x="205" y="0"/>
                    </a:moveTo>
                    <a:lnTo>
                      <a:pt x="205" y="138"/>
                    </a:lnTo>
                    <a:cubicBezTo>
                      <a:pt x="184" y="122"/>
                      <a:pt x="157" y="113"/>
                      <a:pt x="130" y="113"/>
                    </a:cubicBezTo>
                    <a:cubicBezTo>
                      <a:pt x="59" y="113"/>
                      <a:pt x="0" y="171"/>
                      <a:pt x="0" y="242"/>
                    </a:cubicBezTo>
                    <a:cubicBezTo>
                      <a:pt x="0" y="314"/>
                      <a:pt x="59" y="372"/>
                      <a:pt x="130" y="372"/>
                    </a:cubicBezTo>
                    <a:cubicBezTo>
                      <a:pt x="157" y="372"/>
                      <a:pt x="184" y="363"/>
                      <a:pt x="205" y="347"/>
                    </a:cubicBezTo>
                    <a:lnTo>
                      <a:pt x="205" y="369"/>
                    </a:lnTo>
                    <a:lnTo>
                      <a:pt x="261" y="369"/>
                    </a:lnTo>
                    <a:lnTo>
                      <a:pt x="261" y="0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27">
                <a:extLst>
                  <a:ext uri="{FF2B5EF4-FFF2-40B4-BE49-F238E27FC236}">
                    <a16:creationId xmlns:a16="http://schemas.microsoft.com/office/drawing/2014/main" id="{6D23BEE6-EA51-4DAB-BAFB-4CEB146B44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170057"/>
                <a:ext cx="170176" cy="242643"/>
              </a:xfrm>
              <a:custGeom>
                <a:avLst/>
                <a:gdLst>
                  <a:gd name="T0" fmla="*/ 160 w 261"/>
                  <a:gd name="T1" fmla="*/ 312 h 372"/>
                  <a:gd name="T2" fmla="*/ 131 w 261"/>
                  <a:gd name="T3" fmla="*/ 319 h 372"/>
                  <a:gd name="T4" fmla="*/ 114 w 261"/>
                  <a:gd name="T5" fmla="*/ 316 h 372"/>
                  <a:gd name="T6" fmla="*/ 125 w 261"/>
                  <a:gd name="T7" fmla="*/ 165 h 372"/>
                  <a:gd name="T8" fmla="*/ 160 w 261"/>
                  <a:gd name="T9" fmla="*/ 312 h 372"/>
                  <a:gd name="T10" fmla="*/ 131 w 261"/>
                  <a:gd name="T11" fmla="*/ 113 h 372"/>
                  <a:gd name="T12" fmla="*/ 56 w 261"/>
                  <a:gd name="T13" fmla="*/ 138 h 372"/>
                  <a:gd name="T14" fmla="*/ 56 w 261"/>
                  <a:gd name="T15" fmla="*/ 0 h 372"/>
                  <a:gd name="T16" fmla="*/ 0 w 261"/>
                  <a:gd name="T17" fmla="*/ 0 h 372"/>
                  <a:gd name="T18" fmla="*/ 0 w 261"/>
                  <a:gd name="T19" fmla="*/ 369 h 372"/>
                  <a:gd name="T20" fmla="*/ 56 w 261"/>
                  <a:gd name="T21" fmla="*/ 369 h 372"/>
                  <a:gd name="T22" fmla="*/ 56 w 261"/>
                  <a:gd name="T23" fmla="*/ 347 h 372"/>
                  <a:gd name="T24" fmla="*/ 131 w 261"/>
                  <a:gd name="T25" fmla="*/ 372 h 372"/>
                  <a:gd name="T26" fmla="*/ 261 w 261"/>
                  <a:gd name="T27" fmla="*/ 242 h 372"/>
                  <a:gd name="T28" fmla="*/ 131 w 261"/>
                  <a:gd name="T29" fmla="*/ 113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60" y="312"/>
                    </a:moveTo>
                    <a:cubicBezTo>
                      <a:pt x="151" y="316"/>
                      <a:pt x="141" y="319"/>
                      <a:pt x="131" y="319"/>
                    </a:cubicBezTo>
                    <a:cubicBezTo>
                      <a:pt x="125" y="318"/>
                      <a:pt x="119" y="318"/>
                      <a:pt x="114" y="316"/>
                    </a:cubicBezTo>
                    <a:cubicBezTo>
                      <a:pt x="28" y="296"/>
                      <a:pt x="38" y="172"/>
                      <a:pt x="125" y="165"/>
                    </a:cubicBezTo>
                    <a:cubicBezTo>
                      <a:pt x="212" y="158"/>
                      <a:pt x="241" y="279"/>
                      <a:pt x="160" y="312"/>
                    </a:cubicBezTo>
                    <a:close/>
                    <a:moveTo>
                      <a:pt x="131" y="113"/>
                    </a:moveTo>
                    <a:cubicBezTo>
                      <a:pt x="104" y="113"/>
                      <a:pt x="78" y="122"/>
                      <a:pt x="56" y="138"/>
                    </a:cubicBezTo>
                    <a:lnTo>
                      <a:pt x="56" y="0"/>
                    </a:lnTo>
                    <a:lnTo>
                      <a:pt x="0" y="0"/>
                    </a:lnTo>
                    <a:lnTo>
                      <a:pt x="0" y="369"/>
                    </a:lnTo>
                    <a:lnTo>
                      <a:pt x="56" y="369"/>
                    </a:lnTo>
                    <a:lnTo>
                      <a:pt x="56" y="347"/>
                    </a:lnTo>
                    <a:cubicBezTo>
                      <a:pt x="78" y="363"/>
                      <a:pt x="104" y="372"/>
                      <a:pt x="131" y="372"/>
                    </a:cubicBezTo>
                    <a:cubicBezTo>
                      <a:pt x="203" y="372"/>
                      <a:pt x="261" y="314"/>
                      <a:pt x="261" y="242"/>
                    </a:cubicBezTo>
                    <a:cubicBezTo>
                      <a:pt x="261" y="171"/>
                      <a:pt x="203" y="113"/>
                      <a:pt x="131" y="113"/>
                    </a:cubicBezTo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28">
                <a:extLst>
                  <a:ext uri="{FF2B5EF4-FFF2-40B4-BE49-F238E27FC236}">
                    <a16:creationId xmlns:a16="http://schemas.microsoft.com/office/drawing/2014/main" id="{AD560DDF-FC6B-4E6E-9A19-9354B138DD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495346"/>
                <a:ext cx="762535" cy="71653"/>
              </a:xfrm>
              <a:custGeom>
                <a:avLst/>
                <a:gdLst>
                  <a:gd name="T0" fmla="*/ 43 w 1170"/>
                  <a:gd name="T1" fmla="*/ 53 h 110"/>
                  <a:gd name="T2" fmla="*/ 48 w 1170"/>
                  <a:gd name="T3" fmla="*/ 9 h 110"/>
                  <a:gd name="T4" fmla="*/ 111 w 1170"/>
                  <a:gd name="T5" fmla="*/ 47 h 110"/>
                  <a:gd name="T6" fmla="*/ 61 w 1170"/>
                  <a:gd name="T7" fmla="*/ 29 h 110"/>
                  <a:gd name="T8" fmla="*/ 89 w 1170"/>
                  <a:gd name="T9" fmla="*/ 41 h 110"/>
                  <a:gd name="T10" fmla="*/ 149 w 1170"/>
                  <a:gd name="T11" fmla="*/ 28 h 110"/>
                  <a:gd name="T12" fmla="*/ 150 w 1170"/>
                  <a:gd name="T13" fmla="*/ 75 h 110"/>
                  <a:gd name="T14" fmla="*/ 140 w 1170"/>
                  <a:gd name="T15" fmla="*/ 52 h 110"/>
                  <a:gd name="T16" fmla="*/ 203 w 1170"/>
                  <a:gd name="T17" fmla="*/ 35 h 110"/>
                  <a:gd name="T18" fmla="*/ 187 w 1170"/>
                  <a:gd name="T19" fmla="*/ 86 h 110"/>
                  <a:gd name="T20" fmla="*/ 220 w 1170"/>
                  <a:gd name="T21" fmla="*/ 29 h 110"/>
                  <a:gd name="T22" fmla="*/ 229 w 1170"/>
                  <a:gd name="T23" fmla="*/ 57 h 110"/>
                  <a:gd name="T24" fmla="*/ 264 w 1170"/>
                  <a:gd name="T25" fmla="*/ 91 h 110"/>
                  <a:gd name="T26" fmla="*/ 279 w 1170"/>
                  <a:gd name="T27" fmla="*/ 94 h 110"/>
                  <a:gd name="T28" fmla="*/ 253 w 1170"/>
                  <a:gd name="T29" fmla="*/ 73 h 110"/>
                  <a:gd name="T30" fmla="*/ 312 w 1170"/>
                  <a:gd name="T31" fmla="*/ 10 h 110"/>
                  <a:gd name="T32" fmla="*/ 310 w 1170"/>
                  <a:gd name="T33" fmla="*/ 41 h 110"/>
                  <a:gd name="T34" fmla="*/ 372 w 1170"/>
                  <a:gd name="T35" fmla="*/ 56 h 110"/>
                  <a:gd name="T36" fmla="*/ 371 w 1170"/>
                  <a:gd name="T37" fmla="*/ 69 h 110"/>
                  <a:gd name="T38" fmla="*/ 357 w 1170"/>
                  <a:gd name="T39" fmla="*/ 52 h 110"/>
                  <a:gd name="T40" fmla="*/ 384 w 1170"/>
                  <a:gd name="T41" fmla="*/ 79 h 110"/>
                  <a:gd name="T42" fmla="*/ 500 w 1170"/>
                  <a:gd name="T43" fmla="*/ 46 h 110"/>
                  <a:gd name="T44" fmla="*/ 460 w 1170"/>
                  <a:gd name="T45" fmla="*/ 46 h 110"/>
                  <a:gd name="T46" fmla="*/ 448 w 1170"/>
                  <a:gd name="T47" fmla="*/ 86 h 110"/>
                  <a:gd name="T48" fmla="*/ 488 w 1170"/>
                  <a:gd name="T49" fmla="*/ 86 h 110"/>
                  <a:gd name="T50" fmla="*/ 577 w 1170"/>
                  <a:gd name="T51" fmla="*/ 47 h 110"/>
                  <a:gd name="T52" fmla="*/ 556 w 1170"/>
                  <a:gd name="T53" fmla="*/ 40 h 110"/>
                  <a:gd name="T54" fmla="*/ 548 w 1170"/>
                  <a:gd name="T55" fmla="*/ 87 h 110"/>
                  <a:gd name="T56" fmla="*/ 552 w 1170"/>
                  <a:gd name="T57" fmla="*/ 76 h 110"/>
                  <a:gd name="T58" fmla="*/ 632 w 1170"/>
                  <a:gd name="T59" fmla="*/ 69 h 110"/>
                  <a:gd name="T60" fmla="*/ 629 w 1170"/>
                  <a:gd name="T61" fmla="*/ 31 h 110"/>
                  <a:gd name="T62" fmla="*/ 611 w 1170"/>
                  <a:gd name="T63" fmla="*/ 75 h 110"/>
                  <a:gd name="T64" fmla="*/ 684 w 1170"/>
                  <a:gd name="T65" fmla="*/ 69 h 110"/>
                  <a:gd name="T66" fmla="*/ 680 w 1170"/>
                  <a:gd name="T67" fmla="*/ 31 h 110"/>
                  <a:gd name="T68" fmla="*/ 663 w 1170"/>
                  <a:gd name="T69" fmla="*/ 75 h 110"/>
                  <a:gd name="T70" fmla="*/ 743 w 1170"/>
                  <a:gd name="T71" fmla="*/ 56 h 110"/>
                  <a:gd name="T72" fmla="*/ 741 w 1170"/>
                  <a:gd name="T73" fmla="*/ 70 h 110"/>
                  <a:gd name="T74" fmla="*/ 727 w 1170"/>
                  <a:gd name="T75" fmla="*/ 52 h 110"/>
                  <a:gd name="T76" fmla="*/ 783 w 1170"/>
                  <a:gd name="T77" fmla="*/ 28 h 110"/>
                  <a:gd name="T78" fmla="*/ 756 w 1170"/>
                  <a:gd name="T79" fmla="*/ 43 h 110"/>
                  <a:gd name="T80" fmla="*/ 789 w 1170"/>
                  <a:gd name="T81" fmla="*/ 41 h 110"/>
                  <a:gd name="T82" fmla="*/ 805 w 1170"/>
                  <a:gd name="T83" fmla="*/ 79 h 110"/>
                  <a:gd name="T84" fmla="*/ 843 w 1170"/>
                  <a:gd name="T85" fmla="*/ 9 h 110"/>
                  <a:gd name="T86" fmla="*/ 900 w 1170"/>
                  <a:gd name="T87" fmla="*/ 58 h 110"/>
                  <a:gd name="T88" fmla="*/ 916 w 1170"/>
                  <a:gd name="T89" fmla="*/ 61 h 110"/>
                  <a:gd name="T90" fmla="*/ 924 w 1170"/>
                  <a:gd name="T91" fmla="*/ 39 h 110"/>
                  <a:gd name="T92" fmla="*/ 978 w 1170"/>
                  <a:gd name="T93" fmla="*/ 28 h 110"/>
                  <a:gd name="T94" fmla="*/ 977 w 1170"/>
                  <a:gd name="T95" fmla="*/ 86 h 110"/>
                  <a:gd name="T96" fmla="*/ 990 w 1170"/>
                  <a:gd name="T97" fmla="*/ 75 h 110"/>
                  <a:gd name="T98" fmla="*/ 1075 w 1170"/>
                  <a:gd name="T99" fmla="*/ 56 h 110"/>
                  <a:gd name="T100" fmla="*/ 1073 w 1170"/>
                  <a:gd name="T101" fmla="*/ 70 h 110"/>
                  <a:gd name="T102" fmla="*/ 1060 w 1170"/>
                  <a:gd name="T103" fmla="*/ 52 h 110"/>
                  <a:gd name="T104" fmla="*/ 1138 w 1170"/>
                  <a:gd name="T105" fmla="*/ 47 h 110"/>
                  <a:gd name="T106" fmla="*/ 1088 w 1170"/>
                  <a:gd name="T107" fmla="*/ 29 h 110"/>
                  <a:gd name="T108" fmla="*/ 1116 w 1170"/>
                  <a:gd name="T109" fmla="*/ 41 h 110"/>
                  <a:gd name="T110" fmla="*/ 1160 w 1170"/>
                  <a:gd name="T111" fmla="*/ 7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70" h="110">
                    <a:moveTo>
                      <a:pt x="49" y="86"/>
                    </a:moveTo>
                    <a:lnTo>
                      <a:pt x="49" y="72"/>
                    </a:lnTo>
                    <a:lnTo>
                      <a:pt x="16" y="72"/>
                    </a:lnTo>
                    <a:lnTo>
                      <a:pt x="16" y="53"/>
                    </a:lnTo>
                    <a:lnTo>
                      <a:pt x="43" y="53"/>
                    </a:lnTo>
                    <a:lnTo>
                      <a:pt x="43" y="39"/>
                    </a:lnTo>
                    <a:lnTo>
                      <a:pt x="16" y="39"/>
                    </a:lnTo>
                    <a:lnTo>
                      <a:pt x="16" y="22"/>
                    </a:lnTo>
                    <a:lnTo>
                      <a:pt x="47" y="22"/>
                    </a:lnTo>
                    <a:lnTo>
                      <a:pt x="48" y="9"/>
                    </a:lnTo>
                    <a:lnTo>
                      <a:pt x="0" y="9"/>
                    </a:lnTo>
                    <a:lnTo>
                      <a:pt x="0" y="86"/>
                    </a:lnTo>
                    <a:lnTo>
                      <a:pt x="49" y="86"/>
                    </a:lnTo>
                    <a:close/>
                    <a:moveTo>
                      <a:pt x="111" y="86"/>
                    </a:moveTo>
                    <a:lnTo>
                      <a:pt x="111" y="47"/>
                    </a:lnTo>
                    <a:cubicBezTo>
                      <a:pt x="111" y="42"/>
                      <a:pt x="110" y="38"/>
                      <a:pt x="108" y="34"/>
                    </a:cubicBezTo>
                    <a:cubicBezTo>
                      <a:pt x="105" y="30"/>
                      <a:pt x="100" y="27"/>
                      <a:pt x="94" y="28"/>
                    </a:cubicBezTo>
                    <a:cubicBezTo>
                      <a:pt x="88" y="29"/>
                      <a:pt x="81" y="32"/>
                      <a:pt x="76" y="37"/>
                    </a:cubicBezTo>
                    <a:cubicBezTo>
                      <a:pt x="76" y="34"/>
                      <a:pt x="76" y="32"/>
                      <a:pt x="75" y="29"/>
                    </a:cubicBezTo>
                    <a:lnTo>
                      <a:pt x="61" y="29"/>
                    </a:lnTo>
                    <a:cubicBezTo>
                      <a:pt x="61" y="29"/>
                      <a:pt x="62" y="36"/>
                      <a:pt x="62" y="43"/>
                    </a:cubicBezTo>
                    <a:lnTo>
                      <a:pt x="62" y="86"/>
                    </a:lnTo>
                    <a:lnTo>
                      <a:pt x="77" y="86"/>
                    </a:lnTo>
                    <a:lnTo>
                      <a:pt x="77" y="47"/>
                    </a:lnTo>
                    <a:cubicBezTo>
                      <a:pt x="80" y="44"/>
                      <a:pt x="84" y="42"/>
                      <a:pt x="89" y="41"/>
                    </a:cubicBezTo>
                    <a:cubicBezTo>
                      <a:pt x="93" y="41"/>
                      <a:pt x="96" y="42"/>
                      <a:pt x="96" y="48"/>
                    </a:cubicBezTo>
                    <a:lnTo>
                      <a:pt x="96" y="86"/>
                    </a:lnTo>
                    <a:lnTo>
                      <a:pt x="111" y="86"/>
                    </a:lnTo>
                    <a:close/>
                    <a:moveTo>
                      <a:pt x="173" y="56"/>
                    </a:moveTo>
                    <a:cubicBezTo>
                      <a:pt x="173" y="43"/>
                      <a:pt x="168" y="28"/>
                      <a:pt x="149" y="28"/>
                    </a:cubicBezTo>
                    <a:cubicBezTo>
                      <a:pt x="132" y="28"/>
                      <a:pt x="124" y="42"/>
                      <a:pt x="124" y="58"/>
                    </a:cubicBezTo>
                    <a:cubicBezTo>
                      <a:pt x="124" y="68"/>
                      <a:pt x="127" y="87"/>
                      <a:pt x="148" y="87"/>
                    </a:cubicBezTo>
                    <a:cubicBezTo>
                      <a:pt x="156" y="87"/>
                      <a:pt x="165" y="85"/>
                      <a:pt x="172" y="81"/>
                    </a:cubicBezTo>
                    <a:lnTo>
                      <a:pt x="172" y="70"/>
                    </a:lnTo>
                    <a:cubicBezTo>
                      <a:pt x="165" y="73"/>
                      <a:pt x="158" y="75"/>
                      <a:pt x="150" y="75"/>
                    </a:cubicBezTo>
                    <a:cubicBezTo>
                      <a:pt x="144" y="75"/>
                      <a:pt x="140" y="71"/>
                      <a:pt x="140" y="61"/>
                    </a:cubicBezTo>
                    <a:lnTo>
                      <a:pt x="173" y="61"/>
                    </a:lnTo>
                    <a:cubicBezTo>
                      <a:pt x="173" y="61"/>
                      <a:pt x="173" y="57"/>
                      <a:pt x="173" y="56"/>
                    </a:cubicBezTo>
                    <a:moveTo>
                      <a:pt x="158" y="52"/>
                    </a:moveTo>
                    <a:lnTo>
                      <a:pt x="140" y="52"/>
                    </a:lnTo>
                    <a:cubicBezTo>
                      <a:pt x="140" y="47"/>
                      <a:pt x="142" y="39"/>
                      <a:pt x="149" y="39"/>
                    </a:cubicBezTo>
                    <a:cubicBezTo>
                      <a:pt x="157" y="39"/>
                      <a:pt x="158" y="47"/>
                      <a:pt x="158" y="52"/>
                    </a:cubicBezTo>
                    <a:moveTo>
                      <a:pt x="220" y="29"/>
                    </a:moveTo>
                    <a:cubicBezTo>
                      <a:pt x="220" y="29"/>
                      <a:pt x="220" y="28"/>
                      <a:pt x="214" y="28"/>
                    </a:cubicBezTo>
                    <a:cubicBezTo>
                      <a:pt x="209" y="29"/>
                      <a:pt x="205" y="31"/>
                      <a:pt x="203" y="35"/>
                    </a:cubicBezTo>
                    <a:cubicBezTo>
                      <a:pt x="202" y="35"/>
                      <a:pt x="202" y="35"/>
                      <a:pt x="202" y="36"/>
                    </a:cubicBezTo>
                    <a:cubicBezTo>
                      <a:pt x="202" y="33"/>
                      <a:pt x="201" y="31"/>
                      <a:pt x="201" y="29"/>
                    </a:cubicBezTo>
                    <a:lnTo>
                      <a:pt x="186" y="29"/>
                    </a:lnTo>
                    <a:cubicBezTo>
                      <a:pt x="187" y="34"/>
                      <a:pt x="187" y="38"/>
                      <a:pt x="187" y="43"/>
                    </a:cubicBezTo>
                    <a:lnTo>
                      <a:pt x="187" y="86"/>
                    </a:lnTo>
                    <a:lnTo>
                      <a:pt x="202" y="86"/>
                    </a:lnTo>
                    <a:lnTo>
                      <a:pt x="202" y="46"/>
                    </a:lnTo>
                    <a:cubicBezTo>
                      <a:pt x="205" y="43"/>
                      <a:pt x="208" y="41"/>
                      <a:pt x="212" y="41"/>
                    </a:cubicBezTo>
                    <a:cubicBezTo>
                      <a:pt x="214" y="41"/>
                      <a:pt x="217" y="41"/>
                      <a:pt x="219" y="41"/>
                    </a:cubicBezTo>
                    <a:lnTo>
                      <a:pt x="220" y="29"/>
                    </a:lnTo>
                    <a:close/>
                    <a:moveTo>
                      <a:pt x="281" y="29"/>
                    </a:moveTo>
                    <a:lnTo>
                      <a:pt x="266" y="29"/>
                    </a:lnTo>
                    <a:cubicBezTo>
                      <a:pt x="266" y="30"/>
                      <a:pt x="266" y="31"/>
                      <a:pt x="266" y="33"/>
                    </a:cubicBezTo>
                    <a:cubicBezTo>
                      <a:pt x="262" y="30"/>
                      <a:pt x="257" y="28"/>
                      <a:pt x="252" y="28"/>
                    </a:cubicBezTo>
                    <a:cubicBezTo>
                      <a:pt x="236" y="28"/>
                      <a:pt x="229" y="40"/>
                      <a:pt x="229" y="57"/>
                    </a:cubicBezTo>
                    <a:cubicBezTo>
                      <a:pt x="229" y="68"/>
                      <a:pt x="232" y="86"/>
                      <a:pt x="249" y="86"/>
                    </a:cubicBezTo>
                    <a:cubicBezTo>
                      <a:pt x="255" y="86"/>
                      <a:pt x="261" y="83"/>
                      <a:pt x="265" y="78"/>
                    </a:cubicBezTo>
                    <a:cubicBezTo>
                      <a:pt x="265" y="78"/>
                      <a:pt x="265" y="82"/>
                      <a:pt x="265" y="83"/>
                    </a:cubicBezTo>
                    <a:lnTo>
                      <a:pt x="265" y="87"/>
                    </a:lnTo>
                    <a:cubicBezTo>
                      <a:pt x="265" y="88"/>
                      <a:pt x="264" y="90"/>
                      <a:pt x="264" y="91"/>
                    </a:cubicBezTo>
                    <a:cubicBezTo>
                      <a:pt x="263" y="95"/>
                      <a:pt x="260" y="97"/>
                      <a:pt x="254" y="97"/>
                    </a:cubicBezTo>
                    <a:cubicBezTo>
                      <a:pt x="246" y="97"/>
                      <a:pt x="239" y="95"/>
                      <a:pt x="232" y="92"/>
                    </a:cubicBezTo>
                    <a:lnTo>
                      <a:pt x="231" y="106"/>
                    </a:lnTo>
                    <a:cubicBezTo>
                      <a:pt x="238" y="109"/>
                      <a:pt x="246" y="110"/>
                      <a:pt x="254" y="110"/>
                    </a:cubicBezTo>
                    <a:cubicBezTo>
                      <a:pt x="268" y="110"/>
                      <a:pt x="277" y="105"/>
                      <a:pt x="279" y="94"/>
                    </a:cubicBezTo>
                    <a:cubicBezTo>
                      <a:pt x="280" y="91"/>
                      <a:pt x="280" y="88"/>
                      <a:pt x="280" y="85"/>
                    </a:cubicBezTo>
                    <a:lnTo>
                      <a:pt x="280" y="43"/>
                    </a:lnTo>
                    <a:cubicBezTo>
                      <a:pt x="280" y="36"/>
                      <a:pt x="281" y="29"/>
                      <a:pt x="281" y="29"/>
                    </a:cubicBezTo>
                    <a:moveTo>
                      <a:pt x="265" y="67"/>
                    </a:moveTo>
                    <a:cubicBezTo>
                      <a:pt x="262" y="71"/>
                      <a:pt x="258" y="73"/>
                      <a:pt x="253" y="73"/>
                    </a:cubicBezTo>
                    <a:cubicBezTo>
                      <a:pt x="246" y="73"/>
                      <a:pt x="244" y="63"/>
                      <a:pt x="244" y="57"/>
                    </a:cubicBezTo>
                    <a:cubicBezTo>
                      <a:pt x="244" y="51"/>
                      <a:pt x="245" y="40"/>
                      <a:pt x="254" y="40"/>
                    </a:cubicBezTo>
                    <a:cubicBezTo>
                      <a:pt x="258" y="40"/>
                      <a:pt x="261" y="41"/>
                      <a:pt x="265" y="43"/>
                    </a:cubicBezTo>
                    <a:lnTo>
                      <a:pt x="265" y="67"/>
                    </a:lnTo>
                    <a:close/>
                    <a:moveTo>
                      <a:pt x="312" y="10"/>
                    </a:moveTo>
                    <a:cubicBezTo>
                      <a:pt x="312" y="5"/>
                      <a:pt x="308" y="0"/>
                      <a:pt x="302" y="0"/>
                    </a:cubicBezTo>
                    <a:cubicBezTo>
                      <a:pt x="290" y="0"/>
                      <a:pt x="290" y="19"/>
                      <a:pt x="302" y="19"/>
                    </a:cubicBezTo>
                    <a:cubicBezTo>
                      <a:pt x="307" y="19"/>
                      <a:pt x="312" y="15"/>
                      <a:pt x="312" y="10"/>
                    </a:cubicBezTo>
                    <a:close/>
                    <a:moveTo>
                      <a:pt x="310" y="86"/>
                    </a:moveTo>
                    <a:lnTo>
                      <a:pt x="310" y="41"/>
                    </a:lnTo>
                    <a:cubicBezTo>
                      <a:pt x="310" y="37"/>
                      <a:pt x="310" y="33"/>
                      <a:pt x="309" y="29"/>
                    </a:cubicBezTo>
                    <a:lnTo>
                      <a:pt x="295" y="29"/>
                    </a:lnTo>
                    <a:lnTo>
                      <a:pt x="295" y="86"/>
                    </a:lnTo>
                    <a:lnTo>
                      <a:pt x="310" y="86"/>
                    </a:lnTo>
                    <a:close/>
                    <a:moveTo>
                      <a:pt x="372" y="56"/>
                    </a:moveTo>
                    <a:cubicBezTo>
                      <a:pt x="372" y="43"/>
                      <a:pt x="367" y="28"/>
                      <a:pt x="348" y="28"/>
                    </a:cubicBezTo>
                    <a:cubicBezTo>
                      <a:pt x="331" y="28"/>
                      <a:pt x="323" y="42"/>
                      <a:pt x="323" y="58"/>
                    </a:cubicBezTo>
                    <a:cubicBezTo>
                      <a:pt x="323" y="68"/>
                      <a:pt x="326" y="87"/>
                      <a:pt x="347" y="87"/>
                    </a:cubicBezTo>
                    <a:cubicBezTo>
                      <a:pt x="355" y="87"/>
                      <a:pt x="364" y="85"/>
                      <a:pt x="371" y="81"/>
                    </a:cubicBezTo>
                    <a:lnTo>
                      <a:pt x="371" y="69"/>
                    </a:lnTo>
                    <a:cubicBezTo>
                      <a:pt x="364" y="73"/>
                      <a:pt x="357" y="75"/>
                      <a:pt x="349" y="75"/>
                    </a:cubicBezTo>
                    <a:cubicBezTo>
                      <a:pt x="342" y="75"/>
                      <a:pt x="339" y="71"/>
                      <a:pt x="339" y="61"/>
                    </a:cubicBezTo>
                    <a:lnTo>
                      <a:pt x="372" y="61"/>
                    </a:lnTo>
                    <a:cubicBezTo>
                      <a:pt x="372" y="61"/>
                      <a:pt x="372" y="57"/>
                      <a:pt x="372" y="56"/>
                    </a:cubicBezTo>
                    <a:moveTo>
                      <a:pt x="357" y="52"/>
                    </a:moveTo>
                    <a:lnTo>
                      <a:pt x="339" y="52"/>
                    </a:lnTo>
                    <a:cubicBezTo>
                      <a:pt x="339" y="47"/>
                      <a:pt x="341" y="39"/>
                      <a:pt x="348" y="39"/>
                    </a:cubicBezTo>
                    <a:cubicBezTo>
                      <a:pt x="356" y="39"/>
                      <a:pt x="357" y="47"/>
                      <a:pt x="357" y="52"/>
                    </a:cubicBezTo>
                    <a:moveTo>
                      <a:pt x="403" y="79"/>
                    </a:moveTo>
                    <a:cubicBezTo>
                      <a:pt x="402" y="67"/>
                      <a:pt x="385" y="67"/>
                      <a:pt x="384" y="79"/>
                    </a:cubicBezTo>
                    <a:cubicBezTo>
                      <a:pt x="384" y="84"/>
                      <a:pt x="388" y="88"/>
                      <a:pt x="394" y="87"/>
                    </a:cubicBezTo>
                    <a:cubicBezTo>
                      <a:pt x="399" y="88"/>
                      <a:pt x="403" y="84"/>
                      <a:pt x="403" y="79"/>
                    </a:cubicBezTo>
                    <a:close/>
                    <a:moveTo>
                      <a:pt x="525" y="10"/>
                    </a:moveTo>
                    <a:lnTo>
                      <a:pt x="509" y="9"/>
                    </a:lnTo>
                    <a:lnTo>
                      <a:pt x="500" y="46"/>
                    </a:lnTo>
                    <a:cubicBezTo>
                      <a:pt x="499" y="52"/>
                      <a:pt x="497" y="63"/>
                      <a:pt x="497" y="65"/>
                    </a:cubicBezTo>
                    <a:cubicBezTo>
                      <a:pt x="496" y="63"/>
                      <a:pt x="494" y="52"/>
                      <a:pt x="493" y="46"/>
                    </a:cubicBezTo>
                    <a:lnTo>
                      <a:pt x="485" y="9"/>
                    </a:lnTo>
                    <a:lnTo>
                      <a:pt x="468" y="9"/>
                    </a:lnTo>
                    <a:lnTo>
                      <a:pt x="460" y="46"/>
                    </a:lnTo>
                    <a:cubicBezTo>
                      <a:pt x="458" y="52"/>
                      <a:pt x="457" y="62"/>
                      <a:pt x="456" y="65"/>
                    </a:cubicBezTo>
                    <a:cubicBezTo>
                      <a:pt x="456" y="62"/>
                      <a:pt x="454" y="52"/>
                      <a:pt x="453" y="46"/>
                    </a:cubicBezTo>
                    <a:lnTo>
                      <a:pt x="444" y="8"/>
                    </a:lnTo>
                    <a:lnTo>
                      <a:pt x="427" y="9"/>
                    </a:lnTo>
                    <a:lnTo>
                      <a:pt x="448" y="86"/>
                    </a:lnTo>
                    <a:lnTo>
                      <a:pt x="464" y="86"/>
                    </a:lnTo>
                    <a:lnTo>
                      <a:pt x="472" y="51"/>
                    </a:lnTo>
                    <a:cubicBezTo>
                      <a:pt x="473" y="45"/>
                      <a:pt x="476" y="31"/>
                      <a:pt x="476" y="31"/>
                    </a:cubicBezTo>
                    <a:cubicBezTo>
                      <a:pt x="476" y="31"/>
                      <a:pt x="479" y="45"/>
                      <a:pt x="480" y="51"/>
                    </a:cubicBezTo>
                    <a:lnTo>
                      <a:pt x="488" y="86"/>
                    </a:lnTo>
                    <a:lnTo>
                      <a:pt x="505" y="86"/>
                    </a:lnTo>
                    <a:lnTo>
                      <a:pt x="525" y="10"/>
                    </a:lnTo>
                    <a:close/>
                    <a:moveTo>
                      <a:pt x="578" y="86"/>
                    </a:moveTo>
                    <a:cubicBezTo>
                      <a:pt x="578" y="82"/>
                      <a:pt x="577" y="78"/>
                      <a:pt x="577" y="74"/>
                    </a:cubicBezTo>
                    <a:lnTo>
                      <a:pt x="577" y="47"/>
                    </a:lnTo>
                    <a:cubicBezTo>
                      <a:pt x="578" y="42"/>
                      <a:pt x="577" y="37"/>
                      <a:pt x="574" y="33"/>
                    </a:cubicBezTo>
                    <a:cubicBezTo>
                      <a:pt x="570" y="29"/>
                      <a:pt x="564" y="27"/>
                      <a:pt x="559" y="28"/>
                    </a:cubicBezTo>
                    <a:cubicBezTo>
                      <a:pt x="551" y="28"/>
                      <a:pt x="543" y="30"/>
                      <a:pt x="535" y="33"/>
                    </a:cubicBezTo>
                    <a:lnTo>
                      <a:pt x="536" y="45"/>
                    </a:lnTo>
                    <a:cubicBezTo>
                      <a:pt x="542" y="42"/>
                      <a:pt x="549" y="40"/>
                      <a:pt x="556" y="40"/>
                    </a:cubicBezTo>
                    <a:cubicBezTo>
                      <a:pt x="561" y="40"/>
                      <a:pt x="562" y="42"/>
                      <a:pt x="562" y="46"/>
                    </a:cubicBezTo>
                    <a:lnTo>
                      <a:pt x="562" y="52"/>
                    </a:lnTo>
                    <a:cubicBezTo>
                      <a:pt x="553" y="52"/>
                      <a:pt x="545" y="54"/>
                      <a:pt x="537" y="58"/>
                    </a:cubicBezTo>
                    <a:cubicBezTo>
                      <a:pt x="533" y="61"/>
                      <a:pt x="531" y="65"/>
                      <a:pt x="532" y="70"/>
                    </a:cubicBezTo>
                    <a:cubicBezTo>
                      <a:pt x="531" y="79"/>
                      <a:pt x="538" y="87"/>
                      <a:pt x="548" y="87"/>
                    </a:cubicBezTo>
                    <a:cubicBezTo>
                      <a:pt x="553" y="87"/>
                      <a:pt x="559" y="84"/>
                      <a:pt x="563" y="81"/>
                    </a:cubicBezTo>
                    <a:cubicBezTo>
                      <a:pt x="563" y="82"/>
                      <a:pt x="563" y="84"/>
                      <a:pt x="564" y="86"/>
                    </a:cubicBezTo>
                    <a:lnTo>
                      <a:pt x="578" y="86"/>
                    </a:lnTo>
                    <a:close/>
                    <a:moveTo>
                      <a:pt x="562" y="71"/>
                    </a:moveTo>
                    <a:cubicBezTo>
                      <a:pt x="559" y="74"/>
                      <a:pt x="556" y="75"/>
                      <a:pt x="552" y="76"/>
                    </a:cubicBezTo>
                    <a:cubicBezTo>
                      <a:pt x="548" y="76"/>
                      <a:pt x="547" y="72"/>
                      <a:pt x="547" y="69"/>
                    </a:cubicBezTo>
                    <a:cubicBezTo>
                      <a:pt x="547" y="67"/>
                      <a:pt x="547" y="65"/>
                      <a:pt x="549" y="64"/>
                    </a:cubicBezTo>
                    <a:cubicBezTo>
                      <a:pt x="553" y="62"/>
                      <a:pt x="557" y="60"/>
                      <a:pt x="562" y="61"/>
                    </a:cubicBezTo>
                    <a:lnTo>
                      <a:pt x="562" y="71"/>
                    </a:lnTo>
                    <a:close/>
                    <a:moveTo>
                      <a:pt x="632" y="69"/>
                    </a:moveTo>
                    <a:cubicBezTo>
                      <a:pt x="632" y="55"/>
                      <a:pt x="619" y="53"/>
                      <a:pt x="610" y="49"/>
                    </a:cubicBezTo>
                    <a:cubicBezTo>
                      <a:pt x="608" y="48"/>
                      <a:pt x="606" y="47"/>
                      <a:pt x="606" y="44"/>
                    </a:cubicBezTo>
                    <a:cubicBezTo>
                      <a:pt x="606" y="42"/>
                      <a:pt x="607" y="40"/>
                      <a:pt x="611" y="40"/>
                    </a:cubicBezTo>
                    <a:cubicBezTo>
                      <a:pt x="617" y="40"/>
                      <a:pt x="623" y="41"/>
                      <a:pt x="628" y="44"/>
                    </a:cubicBezTo>
                    <a:lnTo>
                      <a:pt x="629" y="31"/>
                    </a:lnTo>
                    <a:cubicBezTo>
                      <a:pt x="623" y="29"/>
                      <a:pt x="618" y="28"/>
                      <a:pt x="612" y="28"/>
                    </a:cubicBezTo>
                    <a:cubicBezTo>
                      <a:pt x="601" y="27"/>
                      <a:pt x="591" y="35"/>
                      <a:pt x="591" y="46"/>
                    </a:cubicBezTo>
                    <a:cubicBezTo>
                      <a:pt x="591" y="58"/>
                      <a:pt x="604" y="61"/>
                      <a:pt x="612" y="65"/>
                    </a:cubicBezTo>
                    <a:cubicBezTo>
                      <a:pt x="615" y="66"/>
                      <a:pt x="617" y="67"/>
                      <a:pt x="617" y="70"/>
                    </a:cubicBezTo>
                    <a:cubicBezTo>
                      <a:pt x="617" y="73"/>
                      <a:pt x="615" y="75"/>
                      <a:pt x="611" y="75"/>
                    </a:cubicBezTo>
                    <a:cubicBezTo>
                      <a:pt x="604" y="74"/>
                      <a:pt x="597" y="72"/>
                      <a:pt x="591" y="69"/>
                    </a:cubicBezTo>
                    <a:lnTo>
                      <a:pt x="590" y="83"/>
                    </a:lnTo>
                    <a:cubicBezTo>
                      <a:pt x="597" y="86"/>
                      <a:pt x="604" y="87"/>
                      <a:pt x="611" y="88"/>
                    </a:cubicBezTo>
                    <a:cubicBezTo>
                      <a:pt x="622" y="89"/>
                      <a:pt x="632" y="80"/>
                      <a:pt x="632" y="69"/>
                    </a:cubicBezTo>
                    <a:moveTo>
                      <a:pt x="684" y="69"/>
                    </a:moveTo>
                    <a:cubicBezTo>
                      <a:pt x="684" y="55"/>
                      <a:pt x="671" y="53"/>
                      <a:pt x="661" y="49"/>
                    </a:cubicBezTo>
                    <a:cubicBezTo>
                      <a:pt x="659" y="48"/>
                      <a:pt x="657" y="47"/>
                      <a:pt x="657" y="45"/>
                    </a:cubicBezTo>
                    <a:cubicBezTo>
                      <a:pt x="657" y="43"/>
                      <a:pt x="659" y="40"/>
                      <a:pt x="663" y="40"/>
                    </a:cubicBezTo>
                    <a:cubicBezTo>
                      <a:pt x="669" y="40"/>
                      <a:pt x="674" y="42"/>
                      <a:pt x="680" y="44"/>
                    </a:cubicBezTo>
                    <a:lnTo>
                      <a:pt x="680" y="31"/>
                    </a:lnTo>
                    <a:cubicBezTo>
                      <a:pt x="675" y="29"/>
                      <a:pt x="669" y="28"/>
                      <a:pt x="663" y="28"/>
                    </a:cubicBezTo>
                    <a:cubicBezTo>
                      <a:pt x="652" y="27"/>
                      <a:pt x="643" y="35"/>
                      <a:pt x="642" y="46"/>
                    </a:cubicBezTo>
                    <a:cubicBezTo>
                      <a:pt x="642" y="58"/>
                      <a:pt x="655" y="61"/>
                      <a:pt x="664" y="65"/>
                    </a:cubicBezTo>
                    <a:cubicBezTo>
                      <a:pt x="667" y="66"/>
                      <a:pt x="669" y="67"/>
                      <a:pt x="669" y="70"/>
                    </a:cubicBezTo>
                    <a:cubicBezTo>
                      <a:pt x="669" y="73"/>
                      <a:pt x="666" y="75"/>
                      <a:pt x="663" y="75"/>
                    </a:cubicBezTo>
                    <a:cubicBezTo>
                      <a:pt x="656" y="74"/>
                      <a:pt x="649" y="72"/>
                      <a:pt x="643" y="69"/>
                    </a:cubicBezTo>
                    <a:lnTo>
                      <a:pt x="642" y="83"/>
                    </a:lnTo>
                    <a:cubicBezTo>
                      <a:pt x="648" y="86"/>
                      <a:pt x="655" y="87"/>
                      <a:pt x="662" y="88"/>
                    </a:cubicBezTo>
                    <a:cubicBezTo>
                      <a:pt x="673" y="89"/>
                      <a:pt x="683" y="80"/>
                      <a:pt x="684" y="69"/>
                    </a:cubicBezTo>
                    <a:moveTo>
                      <a:pt x="743" y="56"/>
                    </a:moveTo>
                    <a:cubicBezTo>
                      <a:pt x="743" y="43"/>
                      <a:pt x="737" y="28"/>
                      <a:pt x="718" y="28"/>
                    </a:cubicBezTo>
                    <a:cubicBezTo>
                      <a:pt x="701" y="28"/>
                      <a:pt x="693" y="43"/>
                      <a:pt x="693" y="58"/>
                    </a:cubicBezTo>
                    <a:cubicBezTo>
                      <a:pt x="693" y="68"/>
                      <a:pt x="697" y="87"/>
                      <a:pt x="717" y="87"/>
                    </a:cubicBezTo>
                    <a:cubicBezTo>
                      <a:pt x="726" y="88"/>
                      <a:pt x="734" y="86"/>
                      <a:pt x="742" y="81"/>
                    </a:cubicBezTo>
                    <a:lnTo>
                      <a:pt x="741" y="70"/>
                    </a:lnTo>
                    <a:cubicBezTo>
                      <a:pt x="734" y="73"/>
                      <a:pt x="727" y="75"/>
                      <a:pt x="720" y="76"/>
                    </a:cubicBezTo>
                    <a:cubicBezTo>
                      <a:pt x="713" y="76"/>
                      <a:pt x="709" y="71"/>
                      <a:pt x="709" y="61"/>
                    </a:cubicBezTo>
                    <a:lnTo>
                      <a:pt x="742" y="61"/>
                    </a:lnTo>
                    <a:cubicBezTo>
                      <a:pt x="742" y="61"/>
                      <a:pt x="743" y="57"/>
                      <a:pt x="743" y="56"/>
                    </a:cubicBezTo>
                    <a:moveTo>
                      <a:pt x="727" y="52"/>
                    </a:moveTo>
                    <a:lnTo>
                      <a:pt x="710" y="52"/>
                    </a:lnTo>
                    <a:cubicBezTo>
                      <a:pt x="710" y="47"/>
                      <a:pt x="711" y="39"/>
                      <a:pt x="718" y="39"/>
                    </a:cubicBezTo>
                    <a:cubicBezTo>
                      <a:pt x="726" y="39"/>
                      <a:pt x="727" y="47"/>
                      <a:pt x="727" y="52"/>
                    </a:cubicBezTo>
                    <a:close/>
                    <a:moveTo>
                      <a:pt x="790" y="29"/>
                    </a:moveTo>
                    <a:cubicBezTo>
                      <a:pt x="790" y="29"/>
                      <a:pt x="789" y="28"/>
                      <a:pt x="783" y="28"/>
                    </a:cubicBezTo>
                    <a:cubicBezTo>
                      <a:pt x="779" y="29"/>
                      <a:pt x="775" y="31"/>
                      <a:pt x="772" y="35"/>
                    </a:cubicBezTo>
                    <a:cubicBezTo>
                      <a:pt x="772" y="35"/>
                      <a:pt x="771" y="35"/>
                      <a:pt x="771" y="36"/>
                    </a:cubicBezTo>
                    <a:cubicBezTo>
                      <a:pt x="771" y="34"/>
                      <a:pt x="771" y="31"/>
                      <a:pt x="770" y="29"/>
                    </a:cubicBezTo>
                    <a:lnTo>
                      <a:pt x="756" y="29"/>
                    </a:lnTo>
                    <a:cubicBezTo>
                      <a:pt x="756" y="34"/>
                      <a:pt x="756" y="38"/>
                      <a:pt x="756" y="43"/>
                    </a:cubicBezTo>
                    <a:lnTo>
                      <a:pt x="756" y="86"/>
                    </a:lnTo>
                    <a:lnTo>
                      <a:pt x="772" y="86"/>
                    </a:lnTo>
                    <a:lnTo>
                      <a:pt x="772" y="46"/>
                    </a:lnTo>
                    <a:cubicBezTo>
                      <a:pt x="774" y="43"/>
                      <a:pt x="777" y="42"/>
                      <a:pt x="781" y="41"/>
                    </a:cubicBezTo>
                    <a:cubicBezTo>
                      <a:pt x="784" y="41"/>
                      <a:pt x="786" y="41"/>
                      <a:pt x="789" y="41"/>
                    </a:cubicBezTo>
                    <a:lnTo>
                      <a:pt x="790" y="29"/>
                    </a:lnTo>
                    <a:close/>
                    <a:moveTo>
                      <a:pt x="805" y="79"/>
                    </a:moveTo>
                    <a:cubicBezTo>
                      <a:pt x="804" y="67"/>
                      <a:pt x="787" y="67"/>
                      <a:pt x="786" y="79"/>
                    </a:cubicBezTo>
                    <a:cubicBezTo>
                      <a:pt x="786" y="84"/>
                      <a:pt x="790" y="88"/>
                      <a:pt x="796" y="88"/>
                    </a:cubicBezTo>
                    <a:cubicBezTo>
                      <a:pt x="801" y="88"/>
                      <a:pt x="805" y="84"/>
                      <a:pt x="805" y="79"/>
                    </a:cubicBezTo>
                    <a:moveTo>
                      <a:pt x="891" y="86"/>
                    </a:moveTo>
                    <a:lnTo>
                      <a:pt x="891" y="72"/>
                    </a:lnTo>
                    <a:lnTo>
                      <a:pt x="859" y="72"/>
                    </a:lnTo>
                    <a:lnTo>
                      <a:pt x="859" y="9"/>
                    </a:lnTo>
                    <a:lnTo>
                      <a:pt x="843" y="9"/>
                    </a:lnTo>
                    <a:lnTo>
                      <a:pt x="843" y="86"/>
                    </a:lnTo>
                    <a:lnTo>
                      <a:pt x="891" y="86"/>
                    </a:lnTo>
                    <a:close/>
                    <a:moveTo>
                      <a:pt x="949" y="56"/>
                    </a:moveTo>
                    <a:cubicBezTo>
                      <a:pt x="949" y="43"/>
                      <a:pt x="944" y="28"/>
                      <a:pt x="924" y="28"/>
                    </a:cubicBezTo>
                    <a:cubicBezTo>
                      <a:pt x="907" y="28"/>
                      <a:pt x="900" y="43"/>
                      <a:pt x="900" y="58"/>
                    </a:cubicBezTo>
                    <a:cubicBezTo>
                      <a:pt x="900" y="68"/>
                      <a:pt x="903" y="87"/>
                      <a:pt x="923" y="87"/>
                    </a:cubicBezTo>
                    <a:cubicBezTo>
                      <a:pt x="932" y="88"/>
                      <a:pt x="940" y="86"/>
                      <a:pt x="948" y="81"/>
                    </a:cubicBezTo>
                    <a:lnTo>
                      <a:pt x="947" y="70"/>
                    </a:lnTo>
                    <a:cubicBezTo>
                      <a:pt x="941" y="73"/>
                      <a:pt x="933" y="75"/>
                      <a:pt x="926" y="76"/>
                    </a:cubicBezTo>
                    <a:cubicBezTo>
                      <a:pt x="919" y="76"/>
                      <a:pt x="916" y="71"/>
                      <a:pt x="916" y="61"/>
                    </a:cubicBezTo>
                    <a:lnTo>
                      <a:pt x="949" y="61"/>
                    </a:lnTo>
                    <a:cubicBezTo>
                      <a:pt x="949" y="61"/>
                      <a:pt x="949" y="57"/>
                      <a:pt x="949" y="56"/>
                    </a:cubicBezTo>
                    <a:moveTo>
                      <a:pt x="933" y="52"/>
                    </a:moveTo>
                    <a:lnTo>
                      <a:pt x="916" y="52"/>
                    </a:lnTo>
                    <a:cubicBezTo>
                      <a:pt x="916" y="47"/>
                      <a:pt x="917" y="39"/>
                      <a:pt x="924" y="39"/>
                    </a:cubicBezTo>
                    <a:cubicBezTo>
                      <a:pt x="932" y="39"/>
                      <a:pt x="933" y="47"/>
                      <a:pt x="933" y="52"/>
                    </a:cubicBezTo>
                    <a:close/>
                    <a:moveTo>
                      <a:pt x="1015" y="57"/>
                    </a:moveTo>
                    <a:cubicBezTo>
                      <a:pt x="1015" y="46"/>
                      <a:pt x="1012" y="28"/>
                      <a:pt x="993" y="28"/>
                    </a:cubicBezTo>
                    <a:cubicBezTo>
                      <a:pt x="988" y="28"/>
                      <a:pt x="982" y="30"/>
                      <a:pt x="978" y="34"/>
                    </a:cubicBezTo>
                    <a:cubicBezTo>
                      <a:pt x="978" y="34"/>
                      <a:pt x="978" y="30"/>
                      <a:pt x="978" y="28"/>
                    </a:cubicBezTo>
                    <a:lnTo>
                      <a:pt x="978" y="3"/>
                    </a:lnTo>
                    <a:lnTo>
                      <a:pt x="963" y="4"/>
                    </a:lnTo>
                    <a:lnTo>
                      <a:pt x="963" y="74"/>
                    </a:lnTo>
                    <a:cubicBezTo>
                      <a:pt x="963" y="78"/>
                      <a:pt x="962" y="82"/>
                      <a:pt x="962" y="86"/>
                    </a:cubicBezTo>
                    <a:lnTo>
                      <a:pt x="977" y="86"/>
                    </a:lnTo>
                    <a:cubicBezTo>
                      <a:pt x="977" y="85"/>
                      <a:pt x="977" y="83"/>
                      <a:pt x="977" y="82"/>
                    </a:cubicBezTo>
                    <a:cubicBezTo>
                      <a:pt x="982" y="85"/>
                      <a:pt x="987" y="87"/>
                      <a:pt x="993" y="87"/>
                    </a:cubicBezTo>
                    <a:cubicBezTo>
                      <a:pt x="1007" y="87"/>
                      <a:pt x="1015" y="74"/>
                      <a:pt x="1015" y="57"/>
                    </a:cubicBezTo>
                    <a:moveTo>
                      <a:pt x="999" y="57"/>
                    </a:moveTo>
                    <a:cubicBezTo>
                      <a:pt x="999" y="70"/>
                      <a:pt x="994" y="75"/>
                      <a:pt x="990" y="75"/>
                    </a:cubicBezTo>
                    <a:cubicBezTo>
                      <a:pt x="986" y="75"/>
                      <a:pt x="982" y="73"/>
                      <a:pt x="978" y="71"/>
                    </a:cubicBezTo>
                    <a:lnTo>
                      <a:pt x="978" y="45"/>
                    </a:lnTo>
                    <a:cubicBezTo>
                      <a:pt x="982" y="42"/>
                      <a:pt x="986" y="40"/>
                      <a:pt x="990" y="40"/>
                    </a:cubicBezTo>
                    <a:cubicBezTo>
                      <a:pt x="998" y="40"/>
                      <a:pt x="999" y="51"/>
                      <a:pt x="999" y="57"/>
                    </a:cubicBezTo>
                    <a:moveTo>
                      <a:pt x="1075" y="56"/>
                    </a:moveTo>
                    <a:cubicBezTo>
                      <a:pt x="1075" y="43"/>
                      <a:pt x="1070" y="28"/>
                      <a:pt x="1050" y="28"/>
                    </a:cubicBezTo>
                    <a:cubicBezTo>
                      <a:pt x="1033" y="28"/>
                      <a:pt x="1026" y="43"/>
                      <a:pt x="1026" y="58"/>
                    </a:cubicBezTo>
                    <a:cubicBezTo>
                      <a:pt x="1026" y="68"/>
                      <a:pt x="1029" y="87"/>
                      <a:pt x="1049" y="87"/>
                    </a:cubicBezTo>
                    <a:cubicBezTo>
                      <a:pt x="1058" y="88"/>
                      <a:pt x="1066" y="86"/>
                      <a:pt x="1074" y="81"/>
                    </a:cubicBezTo>
                    <a:lnTo>
                      <a:pt x="1073" y="70"/>
                    </a:lnTo>
                    <a:cubicBezTo>
                      <a:pt x="1067" y="73"/>
                      <a:pt x="1059" y="75"/>
                      <a:pt x="1052" y="76"/>
                    </a:cubicBezTo>
                    <a:cubicBezTo>
                      <a:pt x="1045" y="76"/>
                      <a:pt x="1042" y="71"/>
                      <a:pt x="1042" y="61"/>
                    </a:cubicBezTo>
                    <a:lnTo>
                      <a:pt x="1075" y="61"/>
                    </a:lnTo>
                    <a:cubicBezTo>
                      <a:pt x="1075" y="61"/>
                      <a:pt x="1075" y="57"/>
                      <a:pt x="1075" y="56"/>
                    </a:cubicBezTo>
                    <a:moveTo>
                      <a:pt x="1060" y="52"/>
                    </a:moveTo>
                    <a:lnTo>
                      <a:pt x="1042" y="52"/>
                    </a:lnTo>
                    <a:cubicBezTo>
                      <a:pt x="1042" y="47"/>
                      <a:pt x="1043" y="39"/>
                      <a:pt x="1050" y="39"/>
                    </a:cubicBezTo>
                    <a:cubicBezTo>
                      <a:pt x="1058" y="39"/>
                      <a:pt x="1060" y="47"/>
                      <a:pt x="1060" y="52"/>
                    </a:cubicBezTo>
                    <a:close/>
                    <a:moveTo>
                      <a:pt x="1138" y="86"/>
                    </a:moveTo>
                    <a:lnTo>
                      <a:pt x="1138" y="47"/>
                    </a:lnTo>
                    <a:cubicBezTo>
                      <a:pt x="1139" y="42"/>
                      <a:pt x="1138" y="38"/>
                      <a:pt x="1135" y="34"/>
                    </a:cubicBezTo>
                    <a:cubicBezTo>
                      <a:pt x="1132" y="30"/>
                      <a:pt x="1127" y="27"/>
                      <a:pt x="1121" y="28"/>
                    </a:cubicBezTo>
                    <a:cubicBezTo>
                      <a:pt x="1115" y="29"/>
                      <a:pt x="1108" y="32"/>
                      <a:pt x="1103" y="37"/>
                    </a:cubicBezTo>
                    <a:cubicBezTo>
                      <a:pt x="1103" y="34"/>
                      <a:pt x="1103" y="32"/>
                      <a:pt x="1102" y="29"/>
                    </a:cubicBezTo>
                    <a:lnTo>
                      <a:pt x="1088" y="29"/>
                    </a:lnTo>
                    <a:cubicBezTo>
                      <a:pt x="1088" y="29"/>
                      <a:pt x="1089" y="36"/>
                      <a:pt x="1089" y="43"/>
                    </a:cubicBezTo>
                    <a:lnTo>
                      <a:pt x="1089" y="86"/>
                    </a:lnTo>
                    <a:lnTo>
                      <a:pt x="1104" y="86"/>
                    </a:lnTo>
                    <a:lnTo>
                      <a:pt x="1104" y="48"/>
                    </a:lnTo>
                    <a:cubicBezTo>
                      <a:pt x="1107" y="44"/>
                      <a:pt x="1112" y="42"/>
                      <a:pt x="1116" y="41"/>
                    </a:cubicBezTo>
                    <a:cubicBezTo>
                      <a:pt x="1120" y="41"/>
                      <a:pt x="1123" y="42"/>
                      <a:pt x="1123" y="48"/>
                    </a:cubicBezTo>
                    <a:lnTo>
                      <a:pt x="1123" y="86"/>
                    </a:lnTo>
                    <a:lnTo>
                      <a:pt x="1138" y="86"/>
                    </a:lnTo>
                    <a:close/>
                    <a:moveTo>
                      <a:pt x="1170" y="79"/>
                    </a:moveTo>
                    <a:cubicBezTo>
                      <a:pt x="1170" y="74"/>
                      <a:pt x="1165" y="70"/>
                      <a:pt x="1160" y="70"/>
                    </a:cubicBezTo>
                    <a:cubicBezTo>
                      <a:pt x="1155" y="70"/>
                      <a:pt x="1151" y="74"/>
                      <a:pt x="1151" y="79"/>
                    </a:cubicBezTo>
                    <a:cubicBezTo>
                      <a:pt x="1151" y="84"/>
                      <a:pt x="1155" y="88"/>
                      <a:pt x="1160" y="88"/>
                    </a:cubicBezTo>
                    <a:cubicBezTo>
                      <a:pt x="1165" y="88"/>
                      <a:pt x="1170" y="84"/>
                      <a:pt x="1170" y="79"/>
                    </a:cubicBezTo>
                    <a:close/>
                  </a:path>
                </a:pathLst>
              </a:custGeom>
              <a:solidFill>
                <a:srgbClr val="57687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6939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bildplatzhalter 3">
            <a:extLst>
              <a:ext uri="{FF2B5EF4-FFF2-40B4-BE49-F238E27FC236}">
                <a16:creationId xmlns:a16="http://schemas.microsoft.com/office/drawing/2014/main" id="{51E4F40E-0654-4FAB-9FDD-139A768D05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13184" y="829175"/>
            <a:ext cx="3456000" cy="1944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9" name="Notizenplatzhalter 4">
            <a:extLst>
              <a:ext uri="{FF2B5EF4-FFF2-40B4-BE49-F238E27FC236}">
                <a16:creationId xmlns:a16="http://schemas.microsoft.com/office/drawing/2014/main" id="{35AF475C-9DAE-4F9D-8B16-53B17069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6836" y="3071333"/>
            <a:ext cx="5976000" cy="5544000"/>
          </a:xfrm>
          <a:prstGeom prst="rect">
            <a:avLst/>
          </a:prstGeom>
          <a:noFill/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Kopfzeilenplatzhalter 1">
            <a:extLst>
              <a:ext uri="{FF2B5EF4-FFF2-40B4-BE49-F238E27FC236}">
                <a16:creationId xmlns:a16="http://schemas.microsoft.com/office/drawing/2014/main" id="{EE96D575-2731-48B5-856B-1F801AD6B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3184" y="251544"/>
            <a:ext cx="4572000" cy="216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2E0A825E-744F-4B1D-B2D3-0698C18B93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4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3350F162-4709-44D5-9537-86D3B61E3C49}" type="datetime1">
              <a:rPr lang="de-DE" smtClean="0"/>
              <a:t>08.07.2024</a:t>
            </a:fld>
            <a:endParaRPr lang="de-DE"/>
          </a:p>
        </p:txBody>
      </p:sp>
      <p:sp>
        <p:nvSpPr>
          <p:cNvPr id="12" name="Fußzeilenplatzhalter 5">
            <a:extLst>
              <a:ext uri="{FF2B5EF4-FFF2-40B4-BE49-F238E27FC236}">
                <a16:creationId xmlns:a16="http://schemas.microsoft.com/office/drawing/2014/main" id="{FDDF738C-3551-4DAB-AE86-53A8EE605C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503238" y="8892076"/>
            <a:ext cx="29718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© BDEW e.V. | Bundesverband der Energie- und Wasserwirtschaft </a:t>
            </a:r>
          </a:p>
        </p:txBody>
      </p:sp>
      <p:sp>
        <p:nvSpPr>
          <p:cNvPr id="13" name="Foliennummernplatzhalter 6">
            <a:extLst>
              <a:ext uri="{FF2B5EF4-FFF2-40B4-BE49-F238E27FC236}">
                <a16:creationId xmlns:a16="http://schemas.microsoft.com/office/drawing/2014/main" id="{EC0FB421-FFC9-4275-867E-4FAF9DF0E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6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66601FD-528B-45EB-8AE5-02A378DBA802}"/>
              </a:ext>
            </a:extLst>
          </p:cNvPr>
          <p:cNvCxnSpPr/>
          <p:nvPr/>
        </p:nvCxnSpPr>
        <p:spPr>
          <a:xfrm>
            <a:off x="0" y="545189"/>
            <a:ext cx="68616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E3232490-A574-43F3-8B03-4079A9FE93C4}"/>
              </a:ext>
            </a:extLst>
          </p:cNvPr>
          <p:cNvGrpSpPr>
            <a:grpSpLocks noChangeAspect="1"/>
          </p:cNvGrpSpPr>
          <p:nvPr/>
        </p:nvGrpSpPr>
        <p:grpSpPr>
          <a:xfrm>
            <a:off x="5376666" y="0"/>
            <a:ext cx="1104108" cy="739329"/>
            <a:chOff x="5277612" y="-1340"/>
            <a:chExt cx="1104108" cy="739329"/>
          </a:xfrm>
        </p:grpSpPr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4B27EC9B-CDA3-4FD7-832D-98F12E646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612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7EEDE243-359D-4164-9216-663073BC5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3735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25">
              <a:extLst>
                <a:ext uri="{FF2B5EF4-FFF2-40B4-BE49-F238E27FC236}">
                  <a16:creationId xmlns:a16="http://schemas.microsoft.com/office/drawing/2014/main" id="{517DA62B-180F-4E43-98A2-67C5BFCBB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4425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793B4FAE-8BA2-482D-9F1D-A6E7C3E934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8142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40B018AB-9020-43A8-831B-FCC180A508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CBE3A827-CBCF-43B0-88AA-7D2629E75D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2" name="Foliennummernplatzhalter 6">
            <a:extLst>
              <a:ext uri="{FF2B5EF4-FFF2-40B4-BE49-F238E27FC236}">
                <a16:creationId xmlns:a16="http://schemas.microsoft.com/office/drawing/2014/main" id="{972408B9-09A5-4BD3-BE46-FDA5C286A27C}"/>
              </a:ext>
            </a:extLst>
          </p:cNvPr>
          <p:cNvSpPr txBox="1">
            <a:spLocks/>
          </p:cNvSpPr>
          <p:nvPr/>
        </p:nvSpPr>
        <p:spPr>
          <a:xfrm>
            <a:off x="4077072" y="2557175"/>
            <a:ext cx="72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91195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59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9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679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8239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2798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358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1918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6478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>
                <a:solidFill>
                  <a:schemeClr val="bg1"/>
                </a:solidFill>
              </a:rPr>
              <a:t>Folie </a:t>
            </a:r>
            <a:fld id="{6D4C9060-DEFA-4A83-8BDF-49E32732D5D6}" type="slidenum">
              <a:rPr lang="de-DE" smtClean="0">
                <a:solidFill>
                  <a:schemeClr val="bg1"/>
                </a:solidFill>
              </a:rPr>
              <a:pPr algn="l"/>
              <a:t>‹Nr.›</a:t>
            </a:fld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1248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12763" y="828675"/>
            <a:ext cx="3455987" cy="1944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fld id="{90E97737-B458-43E4-BE0B-0A9D3DB5C321}" type="datetime1">
              <a:rPr lang="de-DE" smtClean="0"/>
              <a:t>08.07.2024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14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448371"/>
            <a:ext cx="6480719" cy="1224144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17CD9BC7-37D0-4A0E-8FB2-9BCBCFBC5EF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1540F4D0-AD26-4735-85E9-D32DE2B02D2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56D0F867-9788-47F3-A179-72ADC6D2F0AF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0" name="Freeform 38">
                <a:extLst>
                  <a:ext uri="{FF2B5EF4-FFF2-40B4-BE49-F238E27FC236}">
                    <a16:creationId xmlns:a16="http://schemas.microsoft.com/office/drawing/2014/main" id="{309168E1-DA15-4F73-BE20-CEAC7655EB4C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1" name="Freeform 39">
                <a:extLst>
                  <a:ext uri="{FF2B5EF4-FFF2-40B4-BE49-F238E27FC236}">
                    <a16:creationId xmlns:a16="http://schemas.microsoft.com/office/drawing/2014/main" id="{51711CB5-FDD0-45BA-AF04-A449C06413E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9" name="Freeform 40">
                <a:extLst>
                  <a:ext uri="{FF2B5EF4-FFF2-40B4-BE49-F238E27FC236}">
                    <a16:creationId xmlns:a16="http://schemas.microsoft.com/office/drawing/2014/main" id="{B674A5F6-C446-4850-91C4-4386313632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0" name="Freeform 41">
                <a:extLst>
                  <a:ext uri="{FF2B5EF4-FFF2-40B4-BE49-F238E27FC236}">
                    <a16:creationId xmlns:a16="http://schemas.microsoft.com/office/drawing/2014/main" id="{1DEBB3CE-6DB7-4BD1-9115-2ADBF8BA7FC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1" name="Freeform 42">
                <a:extLst>
                  <a:ext uri="{FF2B5EF4-FFF2-40B4-BE49-F238E27FC236}">
                    <a16:creationId xmlns:a16="http://schemas.microsoft.com/office/drawing/2014/main" id="{398B1686-5CFD-4572-9AC3-C1BC150D359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4" name="Rechteck 23">
            <a:extLst>
              <a:ext uri="{FF2B5EF4-FFF2-40B4-BE49-F238E27FC236}">
                <a16:creationId xmlns:a16="http://schemas.microsoft.com/office/drawing/2014/main" id="{2EE0F0D4-6685-4EBF-BDDE-F1F07A75E28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00F04ABD-AB70-43C7-8E1E-84E50CA7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4754258-9DA9-4222-904E-38F8917A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93129" y="2329202"/>
            <a:ext cx="4711057" cy="12907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D596DB13-F412-4D9A-B389-421D1181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215" y="496656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89168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  <p15:guide id="3" pos="4354">
          <p15:clr>
            <a:srgbClr val="FBAE40"/>
          </p15:clr>
        </p15:guide>
        <p15:guide id="4" orient="horz" pos="285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30B11-90C1-48B5-A47B-C6C1867A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BBAA8B-5A9A-4984-A4EC-9CDEF82C883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7B639A-AFF6-4EDB-99AE-23678F46D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900303E-28C7-4FC4-AF8B-D64370D1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7EEE5B8C-0EC7-4871-80F8-5DCAB8D1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E16A24A-9139-4FF6-986E-80EA8546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39793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7DB84-1C76-4167-A28D-AD10C28D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DB10FA-C3B7-4C1C-B1C4-F19374D00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DE0DD5-8E4C-4F57-8A9C-9B3B37C6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98EEC750-0B2F-488E-9088-8FF75E3F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3F30E6A8-BBE1-47A0-80EF-02DC869E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3F6B8303-2540-4DAE-BF26-C7B544AA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43109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2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70E73-7B77-4078-A382-0C38BC2C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14319D-3A73-4DDF-ADE3-85B9FB5376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736D84-618E-496A-AC3D-E2A92EFA1FC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BD211A-3457-4834-84A1-AE172669D601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32345" y="3528789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801DFD5D-D5EC-4A24-BE5F-48A5500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2C41F924-1E8F-4D53-86CA-BC874913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BFFEC7D3-E135-4302-A206-2D371365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934398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D6122-9C49-4329-B4B5-6F4F6028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3E382-756A-44AF-86F7-F7E4606D4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9C7164-EA5E-4BD4-8F63-A774048A1426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B3F3531-153E-412B-A2C2-22CBB0989746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751735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7991A111-EF73-4046-A40F-93F22DC6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7CD87D2F-C9B2-46E6-B99C-2FB5729E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C5254AC-3CE8-4B54-9ECD-D0990234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99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, zwei Inhalte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6D3C2-FE42-433A-9008-EF24A5F6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13FA7A-E881-42F5-92F1-92C549E369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255" y="1800299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71D891-307D-499C-811E-856AA16698A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31453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625E5A9-BCAC-4FCB-93D6-30B8E48B481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2BF21BBF-C9FB-4867-B3D2-9D0B5440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DF6D0EBA-AD7F-49CD-B148-48B841A3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EA375505-4158-43A4-9442-7ED07FE1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314453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485CA-1478-439A-A4E7-B336017DFAB7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151A88-096E-42BD-AA5A-19671CAD70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ECC308-A649-4266-B1C6-4C9B6FA73A6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93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85A12CD-4454-4B4E-B18F-179F5C24486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3125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3D2CAA-22E9-4F5F-8A11-4A4908853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173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2FE41DB-56D6-4293-B48C-45816137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2F570F22-1430-4D12-9F56-7879F909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3923EF9-E923-4428-928A-FA602A25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62509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(ganzsei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E7B8209-2A83-4F31-8D75-7F62DE28F3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215438" cy="5184775"/>
          </a:xfrm>
          <a:solidFill>
            <a:srgbClr val="C20000"/>
          </a:solidFill>
        </p:spPr>
        <p:txBody>
          <a:bodyPr lIns="6408000" tIns="720000" rIns="576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360000" indent="0">
              <a:buNone/>
              <a:defRPr sz="26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524620A-E9D6-4F69-BD6E-074EC76BE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215438" cy="5184775"/>
          </a:xfrm>
          <a:custGeom>
            <a:avLst/>
            <a:gdLst>
              <a:gd name="connsiteX0" fmla="*/ 6192183 w 9215438"/>
              <a:gd name="connsiteY0" fmla="*/ 576163 h 5184775"/>
              <a:gd name="connsiteX1" fmla="*/ 6192183 w 9215438"/>
              <a:gd name="connsiteY1" fmla="*/ 3024163 h 5184775"/>
              <a:gd name="connsiteX2" fmla="*/ 8784183 w 9215438"/>
              <a:gd name="connsiteY2" fmla="*/ 3024163 h 5184775"/>
              <a:gd name="connsiteX3" fmla="*/ 8784183 w 9215438"/>
              <a:gd name="connsiteY3" fmla="*/ 576163 h 5184775"/>
              <a:gd name="connsiteX4" fmla="*/ 0 w 9215438"/>
              <a:gd name="connsiteY4" fmla="*/ 0 h 5184775"/>
              <a:gd name="connsiteX5" fmla="*/ 9215438 w 9215438"/>
              <a:gd name="connsiteY5" fmla="*/ 0 h 5184775"/>
              <a:gd name="connsiteX6" fmla="*/ 9215438 w 9215438"/>
              <a:gd name="connsiteY6" fmla="*/ 5184775 h 5184775"/>
              <a:gd name="connsiteX7" fmla="*/ 0 w 9215438"/>
              <a:gd name="connsiteY7" fmla="*/ 5184775 h 51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5184775">
                <a:moveTo>
                  <a:pt x="6192183" y="576163"/>
                </a:moveTo>
                <a:lnTo>
                  <a:pt x="6192183" y="3024163"/>
                </a:lnTo>
                <a:lnTo>
                  <a:pt x="8784183" y="3024163"/>
                </a:lnTo>
                <a:lnTo>
                  <a:pt x="8784183" y="576163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5184775"/>
                </a:lnTo>
                <a:lnTo>
                  <a:pt x="0" y="51847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576000"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D84E6C9-2B27-49BB-99EE-018CF284E6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4824651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B9FA5F2F-29BA-42B5-B323-CC6F9941277E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 rot="16200000">
            <a:off x="-359093" y="466135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ABF5829D-B1D3-4290-A36F-E11F4AABC14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 rot="16200000">
            <a:off x="-2249093" y="2066675"/>
            <a:ext cx="42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C699A843-664C-4B65-A0E7-48FEDD0D13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 rot="16200000">
            <a:off x="-215093" y="431667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55414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spaltig 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0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4" y="863600"/>
            <a:ext cx="5472063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482165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eispaltig 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2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60B593F-2A8C-4E25-8364-AD550B5127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9189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333164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großforma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F248B8E-B4D4-46D8-BAEC-058D25486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800" y="863600"/>
            <a:ext cx="8351838" cy="4105275"/>
          </a:xfrm>
          <a:solidFill>
            <a:srgbClr val="C00000"/>
          </a:solidFill>
        </p:spPr>
        <p:txBody>
          <a:bodyPr lIns="576000" tIns="576000" rIns="5544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149302-2969-427D-9DD1-3435C239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BEBE89-7CC6-4CBB-8D89-9C2B984FB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9A05AF-1D58-4CE6-BC08-E67A601E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7DD8A94-ECE8-4F6E-A93B-DA44BB13FA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863600"/>
            <a:ext cx="8351838" cy="4105275"/>
          </a:xfrm>
          <a:custGeom>
            <a:avLst/>
            <a:gdLst>
              <a:gd name="connsiteX0" fmla="*/ 359783 w 8351838"/>
              <a:gd name="connsiteY0" fmla="*/ 432643 h 4105275"/>
              <a:gd name="connsiteX1" fmla="*/ 359783 w 8351838"/>
              <a:gd name="connsiteY1" fmla="*/ 2880643 h 4105275"/>
              <a:gd name="connsiteX2" fmla="*/ 2951783 w 8351838"/>
              <a:gd name="connsiteY2" fmla="*/ 2880643 h 4105275"/>
              <a:gd name="connsiteX3" fmla="*/ 2951783 w 8351838"/>
              <a:gd name="connsiteY3" fmla="*/ 432643 h 4105275"/>
              <a:gd name="connsiteX4" fmla="*/ 0 w 8351838"/>
              <a:gd name="connsiteY4" fmla="*/ 0 h 4105275"/>
              <a:gd name="connsiteX5" fmla="*/ 8351838 w 8351838"/>
              <a:gd name="connsiteY5" fmla="*/ 0 h 4105275"/>
              <a:gd name="connsiteX6" fmla="*/ 8351838 w 8351838"/>
              <a:gd name="connsiteY6" fmla="*/ 4105275 h 4105275"/>
              <a:gd name="connsiteX7" fmla="*/ 0 w 8351838"/>
              <a:gd name="connsiteY7" fmla="*/ 4105275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51838" h="4105275">
                <a:moveTo>
                  <a:pt x="359783" y="432643"/>
                </a:moveTo>
                <a:lnTo>
                  <a:pt x="359783" y="2880643"/>
                </a:lnTo>
                <a:lnTo>
                  <a:pt x="2951783" y="2880643"/>
                </a:lnTo>
                <a:lnTo>
                  <a:pt x="2951783" y="432643"/>
                </a:lnTo>
                <a:close/>
                <a:moveTo>
                  <a:pt x="0" y="0"/>
                </a:moveTo>
                <a:lnTo>
                  <a:pt x="8351838" y="0"/>
                </a:lnTo>
                <a:lnTo>
                  <a:pt x="8351838" y="4105275"/>
                </a:lnTo>
                <a:lnTo>
                  <a:pt x="0" y="41052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144000" t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90645E2-B0AF-4FFF-B573-EE81DEFA61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0575" y="4752643"/>
            <a:ext cx="3673475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1530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74F5C-519F-401E-B8DC-ABBE966D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52DE8-4A9F-4A64-98A9-E56A24D1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2" y="1800225"/>
            <a:ext cx="8352382" cy="3168426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0DA6540-5AE8-42DF-B039-4E61F066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ED6B704C-088A-4A56-BE10-5A4D2C60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CD2D232A-A3F7-448E-B544-A4D3BD52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78776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randabfallend) + Titel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B93387-8199-4B37-AB48-6EFB10EC1B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863600"/>
            <a:ext cx="9215438" cy="4321175"/>
          </a:xfrm>
          <a:solidFill>
            <a:srgbClr val="C20000"/>
          </a:solidFill>
        </p:spPr>
        <p:txBody>
          <a:bodyPr lIns="6048000" tIns="828000" rIns="576000" bIns="2160000"/>
          <a:lstStyle>
            <a:lvl1pPr>
              <a:spcBef>
                <a:spcPts val="0"/>
              </a:spcBef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BAE4131-6CF5-43E9-9AF5-8F586457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1EE5BC-0FB7-4ADE-863C-3CD93DEA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31AD75-27EC-41C7-B35C-1BA97C64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E8BBB4D0-D6D2-4ED2-89FE-53F37DEBB7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863600"/>
            <a:ext cx="9215438" cy="4321175"/>
          </a:xfrm>
          <a:custGeom>
            <a:avLst/>
            <a:gdLst>
              <a:gd name="connsiteX0" fmla="*/ 6191895 w 9215438"/>
              <a:gd name="connsiteY0" fmla="*/ 649287 h 4321175"/>
              <a:gd name="connsiteX1" fmla="*/ 6191895 w 9215438"/>
              <a:gd name="connsiteY1" fmla="*/ 3097287 h 4321175"/>
              <a:gd name="connsiteX2" fmla="*/ 8783895 w 9215438"/>
              <a:gd name="connsiteY2" fmla="*/ 3097287 h 4321175"/>
              <a:gd name="connsiteX3" fmla="*/ 8783895 w 9215438"/>
              <a:gd name="connsiteY3" fmla="*/ 649287 h 4321175"/>
              <a:gd name="connsiteX4" fmla="*/ 0 w 9215438"/>
              <a:gd name="connsiteY4" fmla="*/ 0 h 4321175"/>
              <a:gd name="connsiteX5" fmla="*/ 9215438 w 9215438"/>
              <a:gd name="connsiteY5" fmla="*/ 0 h 4321175"/>
              <a:gd name="connsiteX6" fmla="*/ 9215438 w 9215438"/>
              <a:gd name="connsiteY6" fmla="*/ 4321175 h 4321175"/>
              <a:gd name="connsiteX7" fmla="*/ 0 w 9215438"/>
              <a:gd name="connsiteY7" fmla="*/ 4321175 h 432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4321175">
                <a:moveTo>
                  <a:pt x="6191895" y="649287"/>
                </a:moveTo>
                <a:lnTo>
                  <a:pt x="6191895" y="3097287"/>
                </a:lnTo>
                <a:lnTo>
                  <a:pt x="8783895" y="3097287"/>
                </a:lnTo>
                <a:lnTo>
                  <a:pt x="8783895" y="649287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4321175"/>
                </a:lnTo>
                <a:lnTo>
                  <a:pt x="0" y="43211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88F502E-137E-47BE-BAD7-2CDDCE67D4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4824635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303579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F79AF-9987-4D87-BF59-C9124DE9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CF0D1A3-9C30-4EBE-95A8-EC5188BC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662D49EB-C43D-4EDA-9303-261C4885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0CCE1D69-E2C3-4327-A150-99075746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743025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84CD471B-F069-4F58-8FFD-247DBBE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D5BC863-5791-4E61-BED5-2D160C72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D739D196-54BD-4D01-978C-007DE5A0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628914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34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000"/>
            <a:ext cx="51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000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7439" y="2880419"/>
            <a:ext cx="4519700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Mastertextformat bearbeiten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3097213"/>
            <a:ext cx="6191535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Mobilnummer: M 	+49 170 1234567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1800225"/>
            <a:ext cx="6192838" cy="100647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67"/>
            <a:ext cx="6192838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23" name="Textplatzhalter 24">
            <a:extLst>
              <a:ext uri="{FF2B5EF4-FFF2-40B4-BE49-F238E27FC236}">
                <a16:creationId xmlns:a16="http://schemas.microsoft.com/office/drawing/2014/main" id="{F4F5EB81-38D7-4A42-B793-141ABE3A8FC6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D9DC6B4B-61A5-4CCC-AC87-CBF8F097BCBB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39" name="Textplatzhalter 24">
            <a:extLst>
              <a:ext uri="{FF2B5EF4-FFF2-40B4-BE49-F238E27FC236}">
                <a16:creationId xmlns:a16="http://schemas.microsoft.com/office/drawing/2014/main" id="{9C2059AF-63B4-41CF-A58C-197AFF843DCB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</p:txBody>
      </p:sp>
    </p:spTree>
    <p:extLst>
      <p:ext uri="{BB962C8B-B14F-4D97-AF65-F5344CB8AC3E}">
        <p14:creationId xmlns:p14="http://schemas.microsoft.com/office/powerpoint/2010/main" val="1395665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 (2 A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619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619"/>
            <a:ext cx="51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63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16603"/>
            <a:ext cx="6480000" cy="720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  <a:p>
            <a:pPr marL="0" marR="0" lvl="0" indent="0" algn="l" defTabSz="69115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 sz="1600" noProof="0"/>
              <a:t>www.bdew.de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635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799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2" name="Textplatzhalter 31">
            <a:extLst>
              <a:ext uri="{FF2B5EF4-FFF2-40B4-BE49-F238E27FC236}">
                <a16:creationId xmlns:a16="http://schemas.microsoft.com/office/drawing/2014/main" id="{40CE4D16-94F3-43E3-8E4A-7FE8224C6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15975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43" name="Textplatzhalter 24">
            <a:extLst>
              <a:ext uri="{FF2B5EF4-FFF2-40B4-BE49-F238E27FC236}">
                <a16:creationId xmlns:a16="http://schemas.microsoft.com/office/drawing/2014/main" id="{95A9D64B-3BB8-46D4-993D-1EAB95B62116}"/>
              </a:ext>
            </a:extLst>
          </p:cNvPr>
          <p:cNvSpPr txBox="1">
            <a:spLocks/>
          </p:cNvSpPr>
          <p:nvPr/>
        </p:nvSpPr>
        <p:spPr>
          <a:xfrm>
            <a:off x="3816871" y="2880419"/>
            <a:ext cx="3095104" cy="216000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44" name="Textplatzhalter 27">
            <a:extLst>
              <a:ext uri="{FF2B5EF4-FFF2-40B4-BE49-F238E27FC236}">
                <a16:creationId xmlns:a16="http://schemas.microsoft.com/office/drawing/2014/main" id="{D0F4FE24-E53D-411B-A944-D68B5C9E7F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17416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45" name="Textplatzhalter 33">
            <a:extLst>
              <a:ext uri="{FF2B5EF4-FFF2-40B4-BE49-F238E27FC236}">
                <a16:creationId xmlns:a16="http://schemas.microsoft.com/office/drawing/2014/main" id="{BB7C219F-54D0-4600-AC8C-3C44A0E1E3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7416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6" name="Textplatzhalter 25">
            <a:extLst>
              <a:ext uri="{FF2B5EF4-FFF2-40B4-BE49-F238E27FC236}">
                <a16:creationId xmlns:a16="http://schemas.microsoft.com/office/drawing/2014/main" id="{963A6CA7-05F5-49B8-8BF2-2B91925FEAA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71815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7439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</p:spTree>
    <p:extLst>
      <p:ext uri="{BB962C8B-B14F-4D97-AF65-F5344CB8AC3E}">
        <p14:creationId xmlns:p14="http://schemas.microsoft.com/office/powerpoint/2010/main" val="1527291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D276E-5686-493E-B068-DFD91698E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970CB3-369A-459C-B8F5-D682DCF96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9047E442-FF05-4786-A3D3-663B6F41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11.07.2023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8CFE638E-559C-40A0-B414-45DFF2BF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SP-V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9BB6B2C9-A658-4A78-900F-9713B72E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03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21C730-CDAF-45FF-8EA4-7A247E800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11975" y="863599"/>
            <a:ext cx="1871663" cy="4105052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5D6D36-B938-481F-AB85-46AFF5F56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1255" y="863599"/>
            <a:ext cx="6192838" cy="41050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BC009F4A-D274-4CA1-9AF4-D9729107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11.07.2023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569329BF-4531-4866-A67A-9D864221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SP-V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8626483-6C39-43BD-82AA-0E18E56B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uppieren 239">
            <a:extLst>
              <a:ext uri="{FF2B5EF4-FFF2-40B4-BE49-F238E27FC236}">
                <a16:creationId xmlns:a16="http://schemas.microsoft.com/office/drawing/2014/main" id="{635DE3A3-5F75-4957-8585-713416C3BA25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241" name="Rectangle 6">
              <a:extLst>
                <a:ext uri="{FF2B5EF4-FFF2-40B4-BE49-F238E27FC236}">
                  <a16:creationId xmlns:a16="http://schemas.microsoft.com/office/drawing/2014/main" id="{FC072CB3-74F3-433F-A5FE-3F1AF3C617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242" name="Gruppieren 241">
              <a:extLst>
                <a:ext uri="{FF2B5EF4-FFF2-40B4-BE49-F238E27FC236}">
                  <a16:creationId xmlns:a16="http://schemas.microsoft.com/office/drawing/2014/main" id="{5FA7764E-1C3B-47DF-8BAD-7DDB70F8FEAE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3" name="Freeform 38">
                <a:extLst>
                  <a:ext uri="{FF2B5EF4-FFF2-40B4-BE49-F238E27FC236}">
                    <a16:creationId xmlns:a16="http://schemas.microsoft.com/office/drawing/2014/main" id="{A8E670C4-5CE3-4C4C-A26F-FED2E9185BB3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4" name="Freeform 39">
                <a:extLst>
                  <a:ext uri="{FF2B5EF4-FFF2-40B4-BE49-F238E27FC236}">
                    <a16:creationId xmlns:a16="http://schemas.microsoft.com/office/drawing/2014/main" id="{5F598DA8-679A-4759-BA95-A9F969FF5E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5" name="Freeform 40">
                <a:extLst>
                  <a:ext uri="{FF2B5EF4-FFF2-40B4-BE49-F238E27FC236}">
                    <a16:creationId xmlns:a16="http://schemas.microsoft.com/office/drawing/2014/main" id="{57BDC298-F3D1-4543-AFF4-AC01EDDB62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6" name="Freeform 41">
                <a:extLst>
                  <a:ext uri="{FF2B5EF4-FFF2-40B4-BE49-F238E27FC236}">
                    <a16:creationId xmlns:a16="http://schemas.microsoft.com/office/drawing/2014/main" id="{7A9A748A-CB83-4144-8F00-BC54166F02B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7" name="Freeform 42">
                <a:extLst>
                  <a:ext uri="{FF2B5EF4-FFF2-40B4-BE49-F238E27FC236}">
                    <a16:creationId xmlns:a16="http://schemas.microsoft.com/office/drawing/2014/main" id="{6CB0F4B4-6126-44F3-9253-1B13F4FFCE2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31" name="Bildplatzhalter 230">
            <a:extLst>
              <a:ext uri="{FF2B5EF4-FFF2-40B4-BE49-F238E27FC236}">
                <a16:creationId xmlns:a16="http://schemas.microsoft.com/office/drawing/2014/main" id="{5093C0B1-AC9E-468C-A24D-AF578C248A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223200" cy="3024435"/>
          </a:xfrm>
          <a:custGeom>
            <a:avLst/>
            <a:gdLst>
              <a:gd name="connsiteX0" fmla="*/ 143223 w 9215438"/>
              <a:gd name="connsiteY0" fmla="*/ 3024000 h 3024435"/>
              <a:gd name="connsiteX1" fmla="*/ 157623 w 9215438"/>
              <a:gd name="connsiteY1" fmla="*/ 3024000 h 3024435"/>
              <a:gd name="connsiteX2" fmla="*/ 157623 w 9215438"/>
              <a:gd name="connsiteY2" fmla="*/ 3024435 h 3024435"/>
              <a:gd name="connsiteX3" fmla="*/ 143223 w 9215438"/>
              <a:gd name="connsiteY3" fmla="*/ 3024435 h 3024435"/>
              <a:gd name="connsiteX4" fmla="*/ 9063563 w 9215438"/>
              <a:gd name="connsiteY4" fmla="*/ 1800000 h 3024435"/>
              <a:gd name="connsiteX5" fmla="*/ 9071223 w 9215438"/>
              <a:gd name="connsiteY5" fmla="*/ 1800000 h 3024435"/>
              <a:gd name="connsiteX6" fmla="*/ 9071223 w 9215438"/>
              <a:gd name="connsiteY6" fmla="*/ 1800263 h 3024435"/>
              <a:gd name="connsiteX7" fmla="*/ 9063563 w 9215438"/>
              <a:gd name="connsiteY7" fmla="*/ 1800263 h 3024435"/>
              <a:gd name="connsiteX8" fmla="*/ 157348 w 9215438"/>
              <a:gd name="connsiteY8" fmla="*/ 144435 h 3024435"/>
              <a:gd name="connsiteX9" fmla="*/ 157623 w 9215438"/>
              <a:gd name="connsiteY9" fmla="*/ 144435 h 3024435"/>
              <a:gd name="connsiteX10" fmla="*/ 157623 w 9215438"/>
              <a:gd name="connsiteY10" fmla="*/ 158400 h 3024435"/>
              <a:gd name="connsiteX11" fmla="*/ 157348 w 9215438"/>
              <a:gd name="connsiteY11" fmla="*/ 158400 h 3024435"/>
              <a:gd name="connsiteX12" fmla="*/ 9057815 w 9215438"/>
              <a:gd name="connsiteY12" fmla="*/ 144115 h 3024435"/>
              <a:gd name="connsiteX13" fmla="*/ 9057815 w 9215438"/>
              <a:gd name="connsiteY13" fmla="*/ 576115 h 3024435"/>
              <a:gd name="connsiteX14" fmla="*/ 9072215 w 9215438"/>
              <a:gd name="connsiteY14" fmla="*/ 576115 h 3024435"/>
              <a:gd name="connsiteX15" fmla="*/ 9072215 w 9215438"/>
              <a:gd name="connsiteY15" fmla="*/ 144115 h 3024435"/>
              <a:gd name="connsiteX16" fmla="*/ 0 w 9215438"/>
              <a:gd name="connsiteY16" fmla="*/ 0 h 3024435"/>
              <a:gd name="connsiteX17" fmla="*/ 9215438 w 9215438"/>
              <a:gd name="connsiteY17" fmla="*/ 0 h 3024435"/>
              <a:gd name="connsiteX18" fmla="*/ 9215438 w 9215438"/>
              <a:gd name="connsiteY18" fmla="*/ 3024000 h 3024435"/>
              <a:gd name="connsiteX19" fmla="*/ 9077963 w 9215438"/>
              <a:gd name="connsiteY19" fmla="*/ 3024000 h 3024435"/>
              <a:gd name="connsiteX20" fmla="*/ 9077963 w 9215438"/>
              <a:gd name="connsiteY20" fmla="*/ 1800000 h 3024435"/>
              <a:gd name="connsiteX21" fmla="*/ 9071223 w 9215438"/>
              <a:gd name="connsiteY21" fmla="*/ 1800000 h 3024435"/>
              <a:gd name="connsiteX22" fmla="*/ 9071223 w 9215438"/>
              <a:gd name="connsiteY22" fmla="*/ 576263 h 3024435"/>
              <a:gd name="connsiteX23" fmla="*/ 7270998 w 9215438"/>
              <a:gd name="connsiteY23" fmla="*/ 576263 h 3024435"/>
              <a:gd name="connsiteX24" fmla="*/ 7270998 w 9215438"/>
              <a:gd name="connsiteY24" fmla="*/ 1800263 h 3024435"/>
              <a:gd name="connsiteX25" fmla="*/ 9063563 w 9215438"/>
              <a:gd name="connsiteY25" fmla="*/ 1800263 h 3024435"/>
              <a:gd name="connsiteX26" fmla="*/ 9063563 w 9215438"/>
              <a:gd name="connsiteY26" fmla="*/ 3024000 h 3024435"/>
              <a:gd name="connsiteX27" fmla="*/ 157623 w 9215438"/>
              <a:gd name="connsiteY27" fmla="*/ 3024000 h 3024435"/>
              <a:gd name="connsiteX28" fmla="*/ 157623 w 9215438"/>
              <a:gd name="connsiteY28" fmla="*/ 158400 h 3024435"/>
              <a:gd name="connsiteX29" fmla="*/ 9056548 w 9215438"/>
              <a:gd name="connsiteY29" fmla="*/ 158400 h 3024435"/>
              <a:gd name="connsiteX30" fmla="*/ 9056548 w 9215438"/>
              <a:gd name="connsiteY30" fmla="*/ 144000 h 3024435"/>
              <a:gd name="connsiteX31" fmla="*/ 157348 w 9215438"/>
              <a:gd name="connsiteY31" fmla="*/ 144000 h 3024435"/>
              <a:gd name="connsiteX32" fmla="*/ 157348 w 9215438"/>
              <a:gd name="connsiteY32" fmla="*/ 144435 h 3024435"/>
              <a:gd name="connsiteX33" fmla="*/ 143223 w 9215438"/>
              <a:gd name="connsiteY33" fmla="*/ 144435 h 3024435"/>
              <a:gd name="connsiteX34" fmla="*/ 143223 w 9215438"/>
              <a:gd name="connsiteY34" fmla="*/ 3024000 h 3024435"/>
              <a:gd name="connsiteX35" fmla="*/ 0 w 9215438"/>
              <a:gd name="connsiteY35" fmla="*/ 3024000 h 3024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15438" h="3024435">
                <a:moveTo>
                  <a:pt x="143223" y="3024000"/>
                </a:moveTo>
                <a:lnTo>
                  <a:pt x="157623" y="3024000"/>
                </a:lnTo>
                <a:lnTo>
                  <a:pt x="157623" y="3024435"/>
                </a:lnTo>
                <a:lnTo>
                  <a:pt x="143223" y="3024435"/>
                </a:lnTo>
                <a:close/>
                <a:moveTo>
                  <a:pt x="9063563" y="1800000"/>
                </a:moveTo>
                <a:lnTo>
                  <a:pt x="9071223" y="1800000"/>
                </a:lnTo>
                <a:lnTo>
                  <a:pt x="9071223" y="1800263"/>
                </a:lnTo>
                <a:lnTo>
                  <a:pt x="9063563" y="1800263"/>
                </a:lnTo>
                <a:close/>
                <a:moveTo>
                  <a:pt x="157348" y="144435"/>
                </a:moveTo>
                <a:lnTo>
                  <a:pt x="157623" y="144435"/>
                </a:lnTo>
                <a:lnTo>
                  <a:pt x="157623" y="158400"/>
                </a:lnTo>
                <a:lnTo>
                  <a:pt x="157348" y="158400"/>
                </a:lnTo>
                <a:close/>
                <a:moveTo>
                  <a:pt x="9057815" y="144115"/>
                </a:moveTo>
                <a:lnTo>
                  <a:pt x="9057815" y="576115"/>
                </a:lnTo>
                <a:lnTo>
                  <a:pt x="9072215" y="576115"/>
                </a:lnTo>
                <a:lnTo>
                  <a:pt x="9072215" y="144115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3024000"/>
                </a:lnTo>
                <a:lnTo>
                  <a:pt x="9077963" y="3024000"/>
                </a:lnTo>
                <a:lnTo>
                  <a:pt x="9077963" y="1800000"/>
                </a:lnTo>
                <a:lnTo>
                  <a:pt x="9071223" y="1800000"/>
                </a:lnTo>
                <a:lnTo>
                  <a:pt x="9071223" y="576263"/>
                </a:lnTo>
                <a:lnTo>
                  <a:pt x="7270998" y="576263"/>
                </a:lnTo>
                <a:lnTo>
                  <a:pt x="7270998" y="1800263"/>
                </a:lnTo>
                <a:lnTo>
                  <a:pt x="9063563" y="1800263"/>
                </a:lnTo>
                <a:lnTo>
                  <a:pt x="9063563" y="3024000"/>
                </a:lnTo>
                <a:lnTo>
                  <a:pt x="157623" y="3024000"/>
                </a:lnTo>
                <a:lnTo>
                  <a:pt x="157623" y="158400"/>
                </a:lnTo>
                <a:lnTo>
                  <a:pt x="9056548" y="158400"/>
                </a:lnTo>
                <a:lnTo>
                  <a:pt x="9056548" y="144000"/>
                </a:lnTo>
                <a:lnTo>
                  <a:pt x="157348" y="144000"/>
                </a:lnTo>
                <a:lnTo>
                  <a:pt x="157348" y="144435"/>
                </a:lnTo>
                <a:lnTo>
                  <a:pt x="143223" y="144435"/>
                </a:lnTo>
                <a:lnTo>
                  <a:pt x="143223" y="3024000"/>
                </a:lnTo>
                <a:lnTo>
                  <a:pt x="0" y="3024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D8F7A42-0CF4-4998-960F-E80D43C7A03A}"/>
              </a:ext>
            </a:extLst>
          </p:cNvPr>
          <p:cNvSpPr/>
          <p:nvPr/>
        </p:nvSpPr>
        <p:spPr bwMode="grayWhite">
          <a:xfrm>
            <a:off x="1" y="3024675"/>
            <a:ext cx="9215438" cy="21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6" y="3528531"/>
            <a:ext cx="6911579" cy="360000"/>
          </a:xfrm>
        </p:spPr>
        <p:txBody>
          <a:bodyPr wrap="none" lIns="0" tIns="0" rIns="0" bIns="0"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4032611"/>
            <a:ext cx="6911579" cy="576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 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14FA0E42-6739-40CF-8134-93A20DC4BE70}"/>
              </a:ext>
            </a:extLst>
          </p:cNvPr>
          <p:cNvSpPr/>
          <p:nvPr/>
        </p:nvSpPr>
        <p:spPr>
          <a:xfrm>
            <a:off x="149617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49EA0F-470E-4848-8624-5CE19AA0E52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40000" y="4680000"/>
            <a:ext cx="720000" cy="216000"/>
          </a:xfrm>
          <a:noFill/>
        </p:spPr>
        <p:txBody>
          <a:bodyPr wrap="none" lIns="0" tIns="0" rIns="0" bIns="0" rtlCol="0" anchor="ctr" anchorCtr="0">
            <a:noAutofit/>
          </a:bodyPr>
          <a:lstStyle>
            <a:lvl1pPr>
              <a:defRPr lang="de-DE" smtClean="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3EA838E-5213-4879-A2D6-5CD6F8A3B6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 rot="16200000">
            <a:off x="-2540808" y="2412572"/>
            <a:ext cx="4932000" cy="14400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656861-D621-4470-819F-20325BEF236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 rot="16200000">
            <a:off x="-180793" y="499070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52EACCB3-6F83-434A-A6F3-B5929EB1E6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9655" y="2844981"/>
            <a:ext cx="3024000" cy="144000"/>
          </a:xfrm>
        </p:spPr>
        <p:txBody>
          <a:bodyPr/>
          <a:lstStyle>
            <a:lvl1pPr>
              <a:buNone/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de-DE" noProof="0" dirty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68224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05">
          <p15:clr>
            <a:srgbClr val="FBAE40"/>
          </p15:clr>
        </p15:guide>
        <p15:guide id="3" pos="90">
          <p15:clr>
            <a:srgbClr val="FBAE40"/>
          </p15:clr>
        </p15:guide>
        <p15:guide id="4" pos="5715">
          <p15:clr>
            <a:srgbClr val="FBAE40"/>
          </p15:clr>
        </p15:guide>
        <p15:guide id="5" orient="horz" pos="9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808515"/>
            <a:ext cx="6480719" cy="8640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tx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>
                <a:solidFill>
                  <a:schemeClr val="accent3"/>
                </a:solidFill>
              </a:rPr>
              <a:t>© BDEW Bundesverband der Energie- und Wasserwirtschaft e.V.</a:t>
            </a:r>
            <a:endParaRPr lang="de-DE" sz="1360" noProof="0">
              <a:solidFill>
                <a:schemeClr val="accent3"/>
              </a:solidFill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6F2CC88-6078-4650-B10F-62DED028F236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32F28EF8-2B04-45C2-9B26-9510F48E34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94932683-290B-4B67-BDD9-C6197234B468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BE818EE1-0E3A-4362-8C48-4CCF6127AF8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CDC0C4A8-EAED-4205-AB22-3CC884A28E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9495E6D8-0469-4EC8-B276-494CBFBC12D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B98C966D-3E44-4F27-A531-F53705858AA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A173408B-6BBB-44D4-A307-C06A5BDEEB97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7ECC6CEC-AE1E-414D-A76F-ECA365E7AAC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B2FFE1-9449-4524-B59A-BCF7BA45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/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6D70A9B-F304-429D-9874-167CE872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77862" y="2323426"/>
            <a:ext cx="4680000" cy="14400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74228F9-58B0-4A04-9678-5AEE367D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401" y="477142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0304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ennse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7B1C7-ECAC-4ABD-89EE-B8EB28BA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808000"/>
            <a:ext cx="6192000" cy="864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90000"/>
              </a:lnSpc>
              <a:defRPr sz="44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33626-529A-4399-8CFD-780BFF8E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3888603"/>
            <a:ext cx="6192000" cy="64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2C687E-C0DD-4B55-8E06-A4E29A0A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447B3-1D9E-42C0-90FF-2C7936C1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5975" y="4680000"/>
            <a:ext cx="4968000" cy="144000"/>
          </a:xfrm>
        </p:spPr>
        <p:txBody>
          <a:bodyPr lIns="0"/>
          <a:lstStyle/>
          <a:p>
            <a:r>
              <a:rPr lang="de-DE" noProof="0"/>
              <a:t>SP-V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8BC806-EFFB-4381-8642-8E13EA13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43" y="4680000"/>
            <a:ext cx="432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A2D23D7-6AD0-43B7-B038-34AC9047DEA6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F4B214D-B22B-4357-A7F8-C6D19E668ADC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2D655FC1-3977-429F-B6AC-5E6CF09E1B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93AA864C-15C1-434A-9403-4C92A806295B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4A1BB83E-FF50-42A6-9E47-43656823DDBA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FA07E67C-99BB-4E7F-8A73-DB182A30F3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7A95D535-94D8-4215-BF42-F9FFF9F401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D1B7050F-36DF-43DD-9B45-B743042BD4B6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7ED9D302-9A04-4ACB-B3DC-CB6FDC4CAC3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23" name="Rechteck 22">
            <a:extLst>
              <a:ext uri="{FF2B5EF4-FFF2-40B4-BE49-F238E27FC236}">
                <a16:creationId xmlns:a16="http://schemas.microsoft.com/office/drawing/2014/main" id="{D95895AD-2EE1-4D04-B165-048B6D5D9818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14B9CC2-6FD0-4A54-8D4D-A21A275AD5D5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15885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21F07DF-5638-4707-A3B6-0414065AFC7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31800" y="865188"/>
            <a:ext cx="8351838" cy="41036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01F4830-02D5-4CDC-BE53-87EEC2F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7AE9D3F6-60F6-40E1-936D-6A1E8C1B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3A1ACD44-38B1-42A9-BB2E-4E41A9AB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73524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5F6CD-5B21-422C-A388-D3982546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140728-C76C-4A8A-A0DB-32D3A80CC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515521-CF36-43DF-8006-6F4895FFA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F39A0076-9856-4316-A2C2-9B5A543A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013024DD-12C5-4418-B89A-1BE4467E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93751A8-9A06-48BF-8633-A9D401C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1921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F7DB9-3C09-4E53-BACB-FC9500A6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64267"/>
            <a:ext cx="8352383" cy="648000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03CE9B-65AD-4D10-96C7-6574CAEA6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703" y="1800371"/>
            <a:ext cx="4032000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730B2-7655-4C77-BB72-DD89EBE4E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453" y="2592651"/>
            <a:ext cx="403225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B141BF-BA70-4D25-B586-D6D1A6F95F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2280" y="1800299"/>
            <a:ext cx="4031903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3F4711-8A5E-47D8-B67C-49AFEA311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2183" y="2592651"/>
            <a:ext cx="403200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5E31B3D2-63E6-474A-95D3-E636EBC6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33958CA7-E040-4C1D-9C07-B71F4C84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7767F37B-BEB7-49B4-B2E9-4707BFD5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7782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51FDF-E61C-476D-937C-CD8F78E6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5" y="862979"/>
            <a:ext cx="4027370" cy="649288"/>
          </a:xfrm>
          <a:prstGeom prst="rect">
            <a:avLst/>
          </a:prstGeom>
        </p:spPr>
        <p:txBody>
          <a:bodyPr wrap="square" anchor="t" anchorCtr="0"/>
          <a:lstStyle>
            <a:lvl1pPr>
              <a:defRPr sz="26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08F3D8-E34D-4471-AAA3-9FE9BBCF3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1735" y="863376"/>
            <a:ext cx="4032000" cy="4105275"/>
          </a:xfrm>
        </p:spPr>
        <p:txBody>
          <a:bodyPr lIns="0" tIns="0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57C96F-418C-464D-8080-6AC22CEE4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255" y="1798127"/>
            <a:ext cx="4036881" cy="31705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78EB4EE-BA92-4E68-B7EA-93AAEF37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85208F1D-8CA3-4776-A3B9-981FEFEA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E7116FE7-B59D-4068-AE44-7C623B5E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558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14294F-37E1-4995-BB5C-4BBEDB79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37D52E-DCF5-49A0-8957-B9590782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255" y="1800972"/>
            <a:ext cx="8352382" cy="31676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70E68EB-2EBA-4AA0-905D-6DC44201C061}"/>
              </a:ext>
            </a:extLst>
          </p:cNvPr>
          <p:cNvCxnSpPr/>
          <p:nvPr/>
        </p:nvCxnSpPr>
        <p:spPr>
          <a:xfrm>
            <a:off x="0" y="576163"/>
            <a:ext cx="9215438" cy="0"/>
          </a:xfrm>
          <a:prstGeom prst="line">
            <a:avLst/>
          </a:prstGeom>
          <a:ln w="12700">
            <a:solidFill>
              <a:srgbClr val="C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umsplatzhalter 30">
            <a:extLst>
              <a:ext uri="{FF2B5EF4-FFF2-40B4-BE49-F238E27FC236}">
                <a16:creationId xmlns:a16="http://schemas.microsoft.com/office/drawing/2014/main" id="{C6A1126F-F439-448C-B4C0-8937B56FC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255" y="288131"/>
            <a:ext cx="504000" cy="144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11.07.2023</a:t>
            </a:r>
          </a:p>
        </p:txBody>
      </p:sp>
      <p:sp>
        <p:nvSpPr>
          <p:cNvPr id="32" name="Fußzeilenplatzhalter 31">
            <a:extLst>
              <a:ext uri="{FF2B5EF4-FFF2-40B4-BE49-F238E27FC236}">
                <a16:creationId xmlns:a16="http://schemas.microsoft.com/office/drawing/2014/main" id="{AF6C9F38-D91A-4AB3-8213-3BA0A947F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39951" y="288131"/>
            <a:ext cx="5256000" cy="144000"/>
          </a:xfrm>
          <a:prstGeom prst="rect">
            <a:avLst/>
          </a:prstGeom>
        </p:spPr>
        <p:txBody>
          <a:bodyPr vert="horz" wrap="none" lIns="72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SP-V</a:t>
            </a:r>
          </a:p>
        </p:txBody>
      </p:sp>
      <p:sp>
        <p:nvSpPr>
          <p:cNvPr id="33" name="Foliennummernplatzhalter 32">
            <a:extLst>
              <a:ext uri="{FF2B5EF4-FFF2-40B4-BE49-F238E27FC236}">
                <a16:creationId xmlns:a16="http://schemas.microsoft.com/office/drawing/2014/main" id="{2B2E0B9A-E114-4A8C-8624-65A071094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367" y="288147"/>
            <a:ext cx="216000" cy="144000"/>
          </a:xfrm>
          <a:prstGeom prst="rect">
            <a:avLst/>
          </a:prstGeom>
        </p:spPr>
        <p:txBody>
          <a:bodyPr vert="horz" wrap="none" lIns="36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B513A51-74B2-4394-A301-5C6DE9C9607B}"/>
              </a:ext>
            </a:extLst>
          </p:cNvPr>
          <p:cNvGrpSpPr>
            <a:grpSpLocks noChangeAspect="1"/>
          </p:cNvGrpSpPr>
          <p:nvPr/>
        </p:nvGrpSpPr>
        <p:grpSpPr bwMode="ltGray">
          <a:xfrm>
            <a:off x="7682056" y="21039"/>
            <a:ext cx="1104108" cy="739329"/>
            <a:chOff x="7682056" y="-1340"/>
            <a:chExt cx="1104108" cy="739329"/>
          </a:xfrm>
        </p:grpSpPr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83FC8CB0-9377-43DD-A543-4CC7FDF5F7B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682056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E18C45ED-ED04-41D3-A1DA-C162BCBCEEF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398179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DCF299C9-47A0-4FEC-95F4-EC8CEB959B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208869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6C17399E-4CB7-4794-AA31-56EB510FB90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8032586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2EBE080F-93F5-4210-BC0E-66F26D0AC1A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C0FE6EF4-F07A-4BEC-AF60-7AB3D6BD44C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75DF2EB5-E68F-4A5F-8B05-DCA7BFDCE920}"/>
              </a:ext>
            </a:extLst>
          </p:cNvPr>
          <p:cNvSpPr txBox="1"/>
          <p:nvPr/>
        </p:nvSpPr>
        <p:spPr>
          <a:xfrm>
            <a:off x="1022968" y="28813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32973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/>
  <p:txStyles>
    <p:titleStyle>
      <a:lvl1pPr algn="l" defTabSz="691157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500"/>
        </a:spcAft>
        <a:buClr>
          <a:schemeClr val="bg2"/>
        </a:buClr>
        <a:buFont typeface="Calibri" panose="020F050202020403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250"/>
        </a:spcAft>
        <a:buClr>
          <a:schemeClr val="bg2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691157" rtl="0" eaLnBrk="1" latinLnBrk="0" hangingPunct="1">
        <a:lnSpc>
          <a:spcPct val="90000"/>
        </a:lnSpc>
        <a:spcBef>
          <a:spcPts val="250"/>
        </a:spcBef>
        <a:spcAft>
          <a:spcPts val="150"/>
        </a:spcAft>
        <a:buClr>
          <a:schemeClr val="tx1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691157" rtl="0" eaLnBrk="1" latinLnBrk="0" hangingPunct="1">
        <a:lnSpc>
          <a:spcPct val="90000"/>
        </a:lnSpc>
        <a:spcBef>
          <a:spcPts val="150"/>
        </a:spcBef>
        <a:spcAft>
          <a:spcPts val="0"/>
        </a:spcAft>
        <a:buClr>
          <a:schemeClr val="tx1"/>
        </a:buClr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691157" rtl="0" eaLnBrk="1" latinLnBrk="0" hangingPunct="1">
        <a:lnSpc>
          <a:spcPct val="90000"/>
        </a:lnSpc>
        <a:spcBef>
          <a:spcPts val="100"/>
        </a:spcBef>
        <a:buClrTx/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900683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246262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591840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937419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1pPr>
      <a:lvl2pPr marL="345578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91157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3pPr>
      <a:lvl4pPr marL="1036735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382316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172789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07347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419051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76463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953">
          <p15:clr>
            <a:srgbClr val="F26B43"/>
          </p15:clr>
        </p15:guide>
        <p15:guide id="20" pos="272">
          <p15:clr>
            <a:srgbClr val="F26B43"/>
          </p15:clr>
        </p15:guide>
        <p15:guide id="21" pos="5533">
          <p15:clr>
            <a:srgbClr val="F26B43"/>
          </p15:clr>
        </p15:guide>
        <p15:guide id="22" pos="1451">
          <p15:clr>
            <a:srgbClr val="F26B43"/>
          </p15:clr>
        </p15:guide>
        <p15:guide id="23" pos="1632">
          <p15:clr>
            <a:srgbClr val="F26B43"/>
          </p15:clr>
        </p15:guide>
        <p15:guide id="24" pos="2812">
          <p15:clr>
            <a:srgbClr val="F26B43"/>
          </p15:clr>
        </p15:guide>
        <p15:guide id="25" pos="2993">
          <p15:clr>
            <a:srgbClr val="F26B43"/>
          </p15:clr>
        </p15:guide>
        <p15:guide id="26" pos="4173">
          <p15:clr>
            <a:srgbClr val="F26B43"/>
          </p15:clr>
        </p15:guide>
        <p15:guide id="27" pos="4354">
          <p15:clr>
            <a:srgbClr val="F26B43"/>
          </p15:clr>
        </p15:guide>
        <p15:guide id="28" orient="horz" pos="3130">
          <p15:clr>
            <a:srgbClr val="F26B43"/>
          </p15:clr>
        </p15:guide>
        <p15:guide id="29" orient="horz" pos="363">
          <p15:clr>
            <a:srgbClr val="F26B43"/>
          </p15:clr>
        </p15:guide>
        <p15:guide id="30" orient="horz" pos="1134">
          <p15:clr>
            <a:srgbClr val="F26B43"/>
          </p15:clr>
        </p15:guide>
        <p15:guide id="31" orient="horz" pos="544">
          <p15:clr>
            <a:srgbClr val="F26B43"/>
          </p15:clr>
        </p15:guide>
        <p15:guide id="32" orient="horz" pos="2041">
          <p15:clr>
            <a:srgbClr val="F26B43"/>
          </p15:clr>
        </p15:guide>
        <p15:guide id="33" orient="horz" pos="22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Ausschreibungen Wind an Land seit 2017:</a:t>
            </a:r>
            <a:br>
              <a:rPr lang="de-DE" dirty="0"/>
            </a:br>
            <a:r>
              <a:rPr lang="de-DE" dirty="0"/>
              <a:t>Nahezu dauerhafte Unterzeichnung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84799"/>
              </p:ext>
            </p:extLst>
          </p:nvPr>
        </p:nvGraphicFramePr>
        <p:xfrm>
          <a:off x="431255" y="1584275"/>
          <a:ext cx="8352381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03</a:t>
            </a:r>
            <a:r>
              <a:rPr lang="de-DE" noProof="0" dirty="0"/>
              <a:t>.07.2024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A28AA72-5F96-DCD5-466D-BAD3928AE30D}"/>
              </a:ext>
            </a:extLst>
          </p:cNvPr>
          <p:cNvSpPr txBox="1"/>
          <p:nvPr/>
        </p:nvSpPr>
        <p:spPr>
          <a:xfrm>
            <a:off x="599627" y="4962827"/>
            <a:ext cx="3216004" cy="15388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</a:pPr>
            <a:r>
              <a:rPr lang="de-DE" sz="1000" dirty="0"/>
              <a:t>Quelle: Bundesnetzagentur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DD1021-BF97-42BC-4FF5-9085CF1D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</p:spTree>
    <p:extLst>
      <p:ext uri="{BB962C8B-B14F-4D97-AF65-F5344CB8AC3E}">
        <p14:creationId xmlns:p14="http://schemas.microsoft.com/office/powerpoint/2010/main" val="6505638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PT-Vorlage_BDEW_14-12-2020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spcAft>
            <a:spcPts val="1000"/>
          </a:spcAft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 marL="360000" indent="-360000" algn="l">
          <a:spcBef>
            <a:spcPts val="500"/>
          </a:spcBef>
          <a:spcAft>
            <a:spcPts val="500"/>
          </a:spcAft>
          <a:buClr>
            <a:schemeClr val="bg2"/>
          </a:buClr>
          <a:buFont typeface="Calibri" panose="020F0502020204030204" pitchFamily="34" charset="0"/>
          <a:buChar char="•"/>
          <a:defRPr sz="1800" dirty="0" err="1" smtClean="0"/>
        </a:defPPr>
      </a:lstStyle>
    </a:txDef>
  </a:objectDefaults>
  <a:extraClrSchemeLst/>
  <a:custClrLst>
    <a:custClr name="BDEW-Rot/Energie">
      <a:srgbClr val="C20000"/>
    </a:custClr>
    <a:custClr name="BDEW-Blau/Wasser">
      <a:srgbClr val="0068AF"/>
    </a:custClr>
    <a:custClr name="BDEW-Grau">
      <a:srgbClr val="576874"/>
    </a:custClr>
    <a:custClr name="Gas">
      <a:srgbClr val="46AA28"/>
    </a:custClr>
    <a:custClr name="Strom">
      <a:srgbClr val="FF7F24"/>
    </a:custClr>
    <a:custClr name="Erneuerbare">
      <a:srgbClr val="99C200"/>
    </a:custClr>
    <a:custClr name="Wind">
      <a:srgbClr val="00AFD8"/>
    </a:custClr>
    <a:custClr name="Navy Blue">
      <a:srgbClr val="27408B"/>
    </a:custClr>
    <a:custClr name="Cadet Blue">
      <a:srgbClr val="5F9EA0"/>
    </a:custClr>
    <a:custClr name="Red">
      <a:srgbClr val="FF0000"/>
    </a:custClr>
    <a:custClr name="E 80 %">
      <a:srgbClr val="C84730"/>
    </a:custClr>
    <a:custClr name="W 80 %">
      <a:srgbClr val="1E7EBA"/>
    </a:custClr>
    <a:custClr name="G 80 %">
      <a:srgbClr val="748592"/>
    </a:custClr>
    <a:custClr name="Gas 80 %">
      <a:srgbClr val="62B748"/>
    </a:custClr>
    <a:custClr name="Fernwärme">
      <a:srgbClr val="7B0B6D"/>
    </a:custClr>
    <a:custClr name="Wasserstoff">
      <a:srgbClr val="20B2AA"/>
    </a:custClr>
    <a:custClr name="Mineralöl">
      <a:srgbClr val="477390"/>
    </a:custClr>
    <a:custClr name="Royal Blue">
      <a:srgbClr val="4069E1"/>
    </a:custClr>
    <a:custClr name="Ocean Green">
      <a:srgbClr val="00C5CD"/>
    </a:custClr>
    <a:custClr name="Orange Red">
      <a:srgbClr val="FF4500"/>
    </a:custClr>
    <a:custClr name="E 60 %">
      <a:srgbClr val="D5775B"/>
    </a:custClr>
    <a:custClr name="W 60 %">
      <a:srgbClr val="6C99C9"/>
    </a:custClr>
    <a:custClr name="G 60 %">
      <a:srgbClr val="94A2AE"/>
    </a:custClr>
    <a:custClr name="Gas 60 %">
      <a:srgbClr val="90CC7E"/>
    </a:custClr>
    <a:custClr name="Abwasser">
      <a:srgbClr val="6C99C9"/>
    </a:custClr>
    <a:custClr name="Holz">
      <a:srgbClr val="CD853F"/>
    </a:custClr>
    <a:custClr name="Kernenergie">
      <a:srgbClr val="4B4D72"/>
    </a:custClr>
    <a:custClr name="Dodger Blue">
      <a:srgbClr val="1E90FF"/>
    </a:custClr>
    <a:custClr name="Medium Aquamarine">
      <a:srgbClr val="66CDAA"/>
    </a:custClr>
    <a:custClr name="Blue Violet">
      <a:srgbClr val="8A2BE2"/>
    </a:custClr>
    <a:custClr name="E 40 %">
      <a:srgbClr val="E2A58C"/>
    </a:custClr>
    <a:custClr name="W 40 %">
      <a:srgbClr val="A0B8DB"/>
    </a:custClr>
    <a:custClr name="G 40 %">
      <a:srgbClr val="B5C0C9"/>
    </a:custClr>
    <a:custClr name="Gas 40 %">
      <a:srgbClr val="B5DDA9"/>
    </a:custClr>
    <a:custClr name="PV">
      <a:srgbClr val="FEC800"/>
    </a:custClr>
    <a:custClr name="Braunkohle">
      <a:srgbClr val="8C3725"/>
    </a:custClr>
    <a:custClr name="Steinkohle">
      <a:srgbClr val="333333"/>
    </a:custClr>
    <a:custClr name="Sky Blue">
      <a:srgbClr val="6CA6CD"/>
    </a:custClr>
    <a:custClr name="Green">
      <a:srgbClr val="96DC32"/>
    </a:custClr>
    <a:custClr name="Fuchsia">
      <a:srgbClr val="FF00FF"/>
    </a:custClr>
    <a:custClr name="E 20 %">
      <a:srgbClr val="F1D1C1"/>
    </a:custClr>
    <a:custClr name="W 20 %">
      <a:srgbClr val="D0DAED"/>
    </a:custClr>
    <a:custClr name="G 20 %">
      <a:srgbClr val="D8DFE4"/>
    </a:custClr>
    <a:custClr name="Gas 20 %">
      <a:srgbClr val="DAEED4"/>
    </a:custClr>
    <a:custClr name="Biomasse">
      <a:srgbClr val="C4DA80"/>
    </a:custClr>
    <a:custClr name="Wind Offshore">
      <a:srgbClr val="84CFE7"/>
    </a:custClr>
    <a:custClr name="Stone Grey">
      <a:srgbClr val="9C9C9C"/>
    </a:custClr>
    <a:custClr name="Blue Green">
      <a:srgbClr val="B4CDCD"/>
    </a:custClr>
    <a:custClr name="Chartreuse">
      <a:srgbClr val="7FFF00"/>
    </a:custClr>
    <a:custClr name="Turquois">
      <a:srgbClr val="00F5FF"/>
    </a:custClr>
  </a:custClrLst>
  <a:extLst>
    <a:ext uri="{05A4C25C-085E-4340-85A3-A5531E510DB2}">
      <thm15:themeFamily xmlns:thm15="http://schemas.microsoft.com/office/thememl/2012/main" name="PPT-Vorlage_BDEW_09-06-2021.potx" id="{78371293-6B6F-46EF-A667-51F5D4BDA53D}" vid="{A1296489-80FF-4F05-A2DA-6BC892482A17}"/>
    </a:ext>
  </a:extLst>
</a:theme>
</file>

<file path=ppt/theme/theme2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</Words>
  <Application>Microsoft Office PowerPoint</Application>
  <PresentationFormat>Benutzerdefiniert</PresentationFormat>
  <Paragraphs>10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PPT-Vorlage_BDEW_14-12-2020</vt:lpstr>
      <vt:lpstr>Ausschreibungen Wind an Land seit 2017: Nahezu dauerhafte Unterzeichnung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Bantle, Christian</dc:creator>
  <cp:lastModifiedBy>Troost, Christopher</cp:lastModifiedBy>
  <cp:revision>13</cp:revision>
  <dcterms:created xsi:type="dcterms:W3CDTF">2023-05-03T08:03:50Z</dcterms:created>
  <dcterms:modified xsi:type="dcterms:W3CDTF">2024-07-08T11:12:30Z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643403870</vt:i4>
  </property>
  <property fmtid="{D5CDD505-2E9C-101B-9397-08002B2CF9AE}" pid="3" name="_NewReviewCycle">
    <vt:lpwstr/>
  </property>
  <property fmtid="{D5CDD505-2E9C-101B-9397-08002B2CF9AE}" pid="4" name="_EmailSubject">
    <vt:lpwstr>bitte hier</vt:lpwstr>
  </property>
  <property fmtid="{D5CDD505-2E9C-101B-9397-08002B2CF9AE}" pid="5" name="_AuthorEmail">
    <vt:lpwstr>sven.kulka@bdew.de</vt:lpwstr>
  </property>
  <property fmtid="{D5CDD505-2E9C-101B-9397-08002B2CF9AE}" pid="6" name="_AuthorEmailDisplayName">
    <vt:lpwstr>Kulka, Sven</vt:lpwstr>
  </property>
</Properties>
</file>