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62" d="100"/>
          <a:sy n="162" d="100"/>
        </p:scale>
        <p:origin x="470" y="110"/>
      </p:cViewPr>
      <p:guideLst>
        <p:guide orient="horz" pos="163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lke, Constanze" userId="552a213c-7345-46fa-8acf-1dc0e6162ce8" providerId="ADAL" clId="{6AF7E3FC-2930-4E92-A9F5-CFC502882EE7}"/>
    <pc:docChg chg="modSld">
      <pc:chgData name="Mielke, Constanze" userId="552a213c-7345-46fa-8acf-1dc0e6162ce8" providerId="ADAL" clId="{6AF7E3FC-2930-4E92-A9F5-CFC502882EE7}" dt="2024-03-13T08:22:12.430" v="3" actId="27918"/>
      <pc:docMkLst>
        <pc:docMk/>
      </pc:docMkLst>
      <pc:sldChg chg="mod">
        <pc:chgData name="Mielke, Constanze" userId="552a213c-7345-46fa-8acf-1dc0e6162ce8" providerId="ADAL" clId="{6AF7E3FC-2930-4E92-A9F5-CFC502882EE7}" dt="2024-03-13T08:22:12.430" v="3" actId="27918"/>
        <pc:sldMkLst>
          <pc:docMk/>
          <pc:sldMk cId="650563891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6721241523824E-2"/>
          <c:y val="4.0931676525737502E-2"/>
          <c:w val="0.82780167715050357"/>
          <c:h val="0.694659777031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Ausschreibungsmenge in MW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2717806286314E-2"/>
                      <c:h val="4.6752225970750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6A-4FC7-8020-FF6502851A1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Tabelle1!$A$2:$A$33</c:f>
              <c:strCache>
                <c:ptCount val="32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</c:strCache>
            </c:strRef>
          </c:cat>
          <c:val>
            <c:numRef>
              <c:f>Tabelle1!$B$2:$B$33</c:f>
              <c:numCache>
                <c:formatCode>General</c:formatCode>
                <c:ptCount val="32"/>
                <c:pt idx="0">
                  <c:v>800</c:v>
                </c:pt>
                <c:pt idx="1">
                  <c:v>1000</c:v>
                </c:pt>
                <c:pt idx="2">
                  <c:v>1000</c:v>
                </c:pt>
                <c:pt idx="3">
                  <c:v>700</c:v>
                </c:pt>
                <c:pt idx="4">
                  <c:v>670</c:v>
                </c:pt>
                <c:pt idx="5">
                  <c:v>670</c:v>
                </c:pt>
                <c:pt idx="6">
                  <c:v>670</c:v>
                </c:pt>
                <c:pt idx="7">
                  <c:v>700</c:v>
                </c:pt>
                <c:pt idx="8">
                  <c:v>650</c:v>
                </c:pt>
                <c:pt idx="9">
                  <c:v>500</c:v>
                </c:pt>
                <c:pt idx="10">
                  <c:v>675</c:v>
                </c:pt>
                <c:pt idx="11">
                  <c:v>675</c:v>
                </c:pt>
                <c:pt idx="12">
                  <c:v>500</c:v>
                </c:pt>
                <c:pt idx="13">
                  <c:v>900</c:v>
                </c:pt>
                <c:pt idx="14">
                  <c:v>300</c:v>
                </c:pt>
                <c:pt idx="15">
                  <c:v>826</c:v>
                </c:pt>
                <c:pt idx="16">
                  <c:v>275</c:v>
                </c:pt>
                <c:pt idx="17">
                  <c:v>367</c:v>
                </c:pt>
                <c:pt idx="18">
                  <c:v>826</c:v>
                </c:pt>
                <c:pt idx="19">
                  <c:v>367</c:v>
                </c:pt>
                <c:pt idx="20">
                  <c:v>1500</c:v>
                </c:pt>
                <c:pt idx="21">
                  <c:v>1243</c:v>
                </c:pt>
                <c:pt idx="22">
                  <c:v>1492</c:v>
                </c:pt>
                <c:pt idx="23">
                  <c:v>1328</c:v>
                </c:pt>
                <c:pt idx="24">
                  <c:v>1320</c:v>
                </c:pt>
                <c:pt idx="25">
                  <c:v>1320</c:v>
                </c:pt>
                <c:pt idx="26">
                  <c:v>604</c:v>
                </c:pt>
                <c:pt idx="27">
                  <c:v>3210</c:v>
                </c:pt>
                <c:pt idx="28">
                  <c:v>2866</c:v>
                </c:pt>
                <c:pt idx="29" formatCode="0">
                  <c:v>1666.81</c:v>
                </c:pt>
                <c:pt idx="30" formatCode="0">
                  <c:v>2086.63</c:v>
                </c:pt>
                <c:pt idx="31" formatCode="0">
                  <c:v>2486.319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C-425E-9721-55E8DCFC176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Zuschlagsmenge in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Tabelle1!$A$2:$A$33</c:f>
              <c:strCache>
                <c:ptCount val="32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</c:strCache>
            </c:strRef>
          </c:cat>
          <c:val>
            <c:numRef>
              <c:f>Tabelle1!$C$2:$C$33</c:f>
              <c:numCache>
                <c:formatCode>General</c:formatCode>
                <c:ptCount val="32"/>
                <c:pt idx="0">
                  <c:v>807</c:v>
                </c:pt>
                <c:pt idx="1">
                  <c:v>1013</c:v>
                </c:pt>
                <c:pt idx="2">
                  <c:v>1000</c:v>
                </c:pt>
                <c:pt idx="3">
                  <c:v>709</c:v>
                </c:pt>
                <c:pt idx="4">
                  <c:v>604</c:v>
                </c:pt>
                <c:pt idx="5">
                  <c:v>666</c:v>
                </c:pt>
                <c:pt idx="6">
                  <c:v>363</c:v>
                </c:pt>
                <c:pt idx="7">
                  <c:v>476</c:v>
                </c:pt>
                <c:pt idx="8">
                  <c:v>270</c:v>
                </c:pt>
                <c:pt idx="9">
                  <c:v>208</c:v>
                </c:pt>
                <c:pt idx="10">
                  <c:v>179</c:v>
                </c:pt>
                <c:pt idx="11">
                  <c:v>204</c:v>
                </c:pt>
                <c:pt idx="12">
                  <c:v>509</c:v>
                </c:pt>
                <c:pt idx="13">
                  <c:v>523</c:v>
                </c:pt>
                <c:pt idx="14">
                  <c:v>151</c:v>
                </c:pt>
                <c:pt idx="15">
                  <c:v>464</c:v>
                </c:pt>
                <c:pt idx="16">
                  <c:v>191</c:v>
                </c:pt>
                <c:pt idx="17">
                  <c:v>285</c:v>
                </c:pt>
                <c:pt idx="18">
                  <c:v>659</c:v>
                </c:pt>
                <c:pt idx="19">
                  <c:v>400</c:v>
                </c:pt>
                <c:pt idx="20">
                  <c:v>691</c:v>
                </c:pt>
                <c:pt idx="21">
                  <c:v>1110</c:v>
                </c:pt>
                <c:pt idx="22">
                  <c:v>1494</c:v>
                </c:pt>
                <c:pt idx="23">
                  <c:v>1332</c:v>
                </c:pt>
                <c:pt idx="24">
                  <c:v>931</c:v>
                </c:pt>
                <c:pt idx="25">
                  <c:v>773</c:v>
                </c:pt>
                <c:pt idx="26">
                  <c:v>189</c:v>
                </c:pt>
                <c:pt idx="27">
                  <c:v>1441</c:v>
                </c:pt>
                <c:pt idx="28">
                  <c:v>1535</c:v>
                </c:pt>
                <c:pt idx="29" formatCode="0">
                  <c:v>1435.56</c:v>
                </c:pt>
                <c:pt idx="30" formatCode="0">
                  <c:v>1967.2149999999999</c:v>
                </c:pt>
                <c:pt idx="31" formatCode="0">
                  <c:v>1795.38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4018448"/>
        <c:axId val="384018776"/>
      </c:barChart>
      <c:lineChart>
        <c:grouping val="stacke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Durchschnittlicher, mengengewichteter Zuschlagswert in ct/kWh</c:v>
                </c:pt>
              </c:strCache>
            </c:strRef>
          </c:tx>
          <c:spPr>
            <a:ln w="2222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bg2"/>
              </a:solidFill>
              <a:ln w="9525">
                <a:noFill/>
                <a:round/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Tabelle1!$A$2:$A$33</c:f>
              <c:strCache>
                <c:ptCount val="32"/>
                <c:pt idx="0">
                  <c:v>05/2017</c:v>
                </c:pt>
                <c:pt idx="1">
                  <c:v>08/2017</c:v>
                </c:pt>
                <c:pt idx="2">
                  <c:v>11/2017</c:v>
                </c:pt>
                <c:pt idx="3">
                  <c:v>02/2018</c:v>
                </c:pt>
                <c:pt idx="4">
                  <c:v>05/2018</c:v>
                </c:pt>
                <c:pt idx="5">
                  <c:v>08/2018</c:v>
                </c:pt>
                <c:pt idx="6">
                  <c:v>10/2018</c:v>
                </c:pt>
                <c:pt idx="7">
                  <c:v>02/2019</c:v>
                </c:pt>
                <c:pt idx="8">
                  <c:v>05/2019</c:v>
                </c:pt>
                <c:pt idx="9">
                  <c:v>08/1919</c:v>
                </c:pt>
                <c:pt idx="10">
                  <c:v>09/1919</c:v>
                </c:pt>
                <c:pt idx="11">
                  <c:v>10/1919</c:v>
                </c:pt>
                <c:pt idx="12">
                  <c:v>12/1919</c:v>
                </c:pt>
                <c:pt idx="13">
                  <c:v>02/2020</c:v>
                </c:pt>
                <c:pt idx="14">
                  <c:v>03/2020</c:v>
                </c:pt>
                <c:pt idx="15">
                  <c:v>06/2020</c:v>
                </c:pt>
                <c:pt idx="16">
                  <c:v>07/2020</c:v>
                </c:pt>
                <c:pt idx="17">
                  <c:v>09/2020</c:v>
                </c:pt>
                <c:pt idx="18">
                  <c:v>10/2020</c:v>
                </c:pt>
                <c:pt idx="19">
                  <c:v>12/2020</c:v>
                </c:pt>
                <c:pt idx="20">
                  <c:v>02/2021</c:v>
                </c:pt>
                <c:pt idx="21">
                  <c:v>05/2021</c:v>
                </c:pt>
                <c:pt idx="22">
                  <c:v>09/2021</c:v>
                </c:pt>
                <c:pt idx="23">
                  <c:v>02/2022</c:v>
                </c:pt>
                <c:pt idx="24">
                  <c:v>05/2022</c:v>
                </c:pt>
                <c:pt idx="25">
                  <c:v>09/2022</c:v>
                </c:pt>
                <c:pt idx="26">
                  <c:v>12/2022</c:v>
                </c:pt>
                <c:pt idx="27">
                  <c:v>02/2023</c:v>
                </c:pt>
                <c:pt idx="28">
                  <c:v>05/2023</c:v>
                </c:pt>
                <c:pt idx="29">
                  <c:v>08/2023</c:v>
                </c:pt>
                <c:pt idx="30">
                  <c:v>11/2023</c:v>
                </c:pt>
                <c:pt idx="31">
                  <c:v>02/2024</c:v>
                </c:pt>
              </c:strCache>
            </c:strRef>
          </c:cat>
          <c:val>
            <c:numRef>
              <c:f>Tabelle1!$D$2:$D$33</c:f>
              <c:numCache>
                <c:formatCode>General</c:formatCode>
                <c:ptCount val="32"/>
                <c:pt idx="0">
                  <c:v>5.71</c:v>
                </c:pt>
                <c:pt idx="1">
                  <c:v>4.28</c:v>
                </c:pt>
                <c:pt idx="2">
                  <c:v>3.82</c:v>
                </c:pt>
                <c:pt idx="3">
                  <c:v>4.7300000000000004</c:v>
                </c:pt>
                <c:pt idx="4">
                  <c:v>5.73</c:v>
                </c:pt>
                <c:pt idx="5">
                  <c:v>6.16</c:v>
                </c:pt>
                <c:pt idx="6">
                  <c:v>6.26</c:v>
                </c:pt>
                <c:pt idx="7">
                  <c:v>6.11</c:v>
                </c:pt>
                <c:pt idx="8">
                  <c:v>6.13</c:v>
                </c:pt>
                <c:pt idx="9">
                  <c:v>6.2</c:v>
                </c:pt>
                <c:pt idx="10">
                  <c:v>6.2</c:v>
                </c:pt>
                <c:pt idx="11">
                  <c:v>6.2</c:v>
                </c:pt>
                <c:pt idx="12">
                  <c:v>6.11</c:v>
                </c:pt>
                <c:pt idx="13">
                  <c:v>6.18</c:v>
                </c:pt>
                <c:pt idx="14">
                  <c:v>6.07</c:v>
                </c:pt>
                <c:pt idx="15">
                  <c:v>6.14</c:v>
                </c:pt>
                <c:pt idx="16">
                  <c:v>6.14</c:v>
                </c:pt>
                <c:pt idx="17">
                  <c:v>6.2</c:v>
                </c:pt>
                <c:pt idx="18">
                  <c:v>6.11</c:v>
                </c:pt>
                <c:pt idx="19">
                  <c:v>5.91</c:v>
                </c:pt>
                <c:pt idx="20">
                  <c:v>6</c:v>
                </c:pt>
                <c:pt idx="21">
                  <c:v>5.91</c:v>
                </c:pt>
                <c:pt idx="22">
                  <c:v>5.79</c:v>
                </c:pt>
                <c:pt idx="23">
                  <c:v>5.76</c:v>
                </c:pt>
                <c:pt idx="24">
                  <c:v>5.85</c:v>
                </c:pt>
                <c:pt idx="25">
                  <c:v>5.84</c:v>
                </c:pt>
                <c:pt idx="26">
                  <c:v>5.87</c:v>
                </c:pt>
                <c:pt idx="27">
                  <c:v>7.34</c:v>
                </c:pt>
                <c:pt idx="28">
                  <c:v>7.34</c:v>
                </c:pt>
                <c:pt idx="29" formatCode="0.00">
                  <c:v>7.32</c:v>
                </c:pt>
                <c:pt idx="30" formatCode="0.00">
                  <c:v>7.31</c:v>
                </c:pt>
                <c:pt idx="31" formatCode="0.00">
                  <c:v>7.34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9-48D6-9711-7A693CDC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695360"/>
        <c:axId val="440700280"/>
      </c:lineChart>
      <c:catAx>
        <c:axId val="38401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cap="none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776"/>
        <c:crosses val="autoZero"/>
        <c:auto val="0"/>
        <c:lblAlgn val="ctr"/>
        <c:lblOffset val="100"/>
        <c:noMultiLvlLbl val="1"/>
      </c:catAx>
      <c:valAx>
        <c:axId val="38401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97" b="0" i="0" u="none" strike="noStrike" kern="1200" cap="all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  <a:endParaRPr lang="de-DE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97" b="0" i="0" u="none" strike="noStrike" kern="1200" cap="all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4018448"/>
        <c:crosses val="autoZero"/>
        <c:crossBetween val="between"/>
      </c:valAx>
      <c:valAx>
        <c:axId val="440700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cap="none" baseline="0" dirty="0">
                    <a:solidFill>
                      <a:schemeClr val="tx1"/>
                    </a:solidFill>
                  </a:rPr>
                  <a:t>ct/kWh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none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0695360"/>
        <c:crosses val="max"/>
        <c:crossBetween val="between"/>
      </c:valAx>
      <c:catAx>
        <c:axId val="44069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0700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331869559111316E-3"/>
          <c:y val="0.91902345317640444"/>
          <c:w val="0.99082273665437437"/>
          <c:h val="6.5181816532856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3AA5F9DD-2C21-4F0C-989B-9793206D0DC6}" type="datetime1">
              <a:rPr lang="de-DE" smtClean="0"/>
              <a:t>13.03.2024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350F162-4709-44D5-9537-86D3B61E3C49}" type="datetime1">
              <a:rPr lang="de-DE" smtClean="0"/>
              <a:t>13.03.2024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90E97737-B458-43E4-BE0B-0A9D3DB5C321}" type="datetime1">
              <a:rPr lang="de-DE" smtClean="0"/>
              <a:t>13.03.2024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11.07.2023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11.07.2023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11.07.2023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11.07.2023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Ausschreibungen Wind an Land seit 2017:</a:t>
            </a:r>
            <a:br>
              <a:rPr lang="de-DE" dirty="0"/>
            </a:br>
            <a:r>
              <a:rPr lang="de-DE" dirty="0"/>
              <a:t>Nahezu dauerhafte Unterzeichnung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063737"/>
              </p:ext>
            </p:extLst>
          </p:nvPr>
        </p:nvGraphicFramePr>
        <p:xfrm>
          <a:off x="431255" y="1584275"/>
          <a:ext cx="835238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dirty="0"/>
              <a:t>12.03.2023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28AA72-5F96-DCD5-466D-BAD3928AE30D}"/>
              </a:ext>
            </a:extLst>
          </p:cNvPr>
          <p:cNvSpPr txBox="1"/>
          <p:nvPr/>
        </p:nvSpPr>
        <p:spPr>
          <a:xfrm>
            <a:off x="599627" y="4962827"/>
            <a:ext cx="3216004" cy="153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000" dirty="0"/>
              <a:t>Quelle: Bundesnetzagentur; Stand: 03/2024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DD1021-BF97-42BC-4FF5-9085CF1D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</a:t>
            </a:r>
          </a:p>
        </p:txBody>
      </p:sp>
    </p:spTree>
    <p:extLst>
      <p:ext uri="{BB962C8B-B14F-4D97-AF65-F5344CB8AC3E}">
        <p14:creationId xmlns:p14="http://schemas.microsoft.com/office/powerpoint/2010/main" val="6505638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PPT-Vorlage_BDEW_14-12-2020</vt:lpstr>
      <vt:lpstr>Ausschreibungen Wind an Land seit 2017: Nahezu dauerhafte Unterzeichnung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Bantle, Christian</dc:creator>
  <cp:lastModifiedBy>Mielke, Constanze</cp:lastModifiedBy>
  <cp:revision>7</cp:revision>
  <dcterms:created xsi:type="dcterms:W3CDTF">2023-05-03T08:03:50Z</dcterms:created>
  <dcterms:modified xsi:type="dcterms:W3CDTF">2024-03-13T08:22:14Z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-365768510</vt:i4>
  </property>
  <property fmtid="{D5CDD505-2E9C-101B-9397-08002B2CF9AE}" pid="3" name="_NewReviewCycle">
    <vt:lpwstr/>
  </property>
  <property fmtid="{D5CDD505-2E9C-101B-9397-08002B2CF9AE}" pid="4" name="_EmailSubject">
    <vt:lpwstr>Bitte um Korrektur / Übersicht der Ausschreibungsmengen in MW - Erstellung PPTX </vt:lpwstr>
  </property>
  <property fmtid="{D5CDD505-2E9C-101B-9397-08002B2CF9AE}" pid="5" name="_AuthorEmail">
    <vt:lpwstr>constanze.mielke@bdew.de</vt:lpwstr>
  </property>
  <property fmtid="{D5CDD505-2E9C-101B-9397-08002B2CF9AE}" pid="6" name="_AuthorEmailDisplayName">
    <vt:lpwstr>Mielke, Constanze</vt:lpwstr>
  </property>
</Properties>
</file>