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43" r:id="rId2"/>
    <p:sldId id="320" r:id="rId3"/>
    <p:sldId id="321" r:id="rId4"/>
    <p:sldId id="312" r:id="rId5"/>
    <p:sldId id="319" r:id="rId6"/>
    <p:sldId id="344" r:id="rId7"/>
    <p:sldId id="345" r:id="rId8"/>
  </p:sldIdLst>
  <p:sldSz cx="9144000" cy="5143500" type="screen16x9"/>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
          <p15:clr>
            <a:srgbClr val="A4A3A4"/>
          </p15:clr>
        </p15:guide>
        <p15:guide id="2" orient="horz" pos="1620">
          <p15:clr>
            <a:srgbClr val="A4A3A4"/>
          </p15:clr>
        </p15:guide>
        <p15:guide id="3" orient="horz" pos="622">
          <p15:clr>
            <a:srgbClr val="A4A3A4"/>
          </p15:clr>
        </p15:guide>
        <p15:guide id="4" orient="horz" pos="804">
          <p15:clr>
            <a:srgbClr val="A4A3A4"/>
          </p15:clr>
        </p15:guide>
        <p15:guide id="5" orient="horz" pos="3026">
          <p15:clr>
            <a:srgbClr val="A4A3A4"/>
          </p15:clr>
        </p15:guide>
        <p15:guide id="6" pos="249">
          <p15:clr>
            <a:srgbClr val="A4A3A4"/>
          </p15:clr>
        </p15:guide>
        <p15:guide id="7" pos="5511">
          <p15:clr>
            <a:srgbClr val="A4A3A4"/>
          </p15:clr>
        </p15:guide>
        <p15:guide id="8" pos="2880">
          <p15:clr>
            <a:srgbClr val="A4A3A4"/>
          </p15:clr>
        </p15:guide>
        <p15:guide id="9" pos="2744">
          <p15:clr>
            <a:srgbClr val="A4A3A4"/>
          </p15:clr>
        </p15:guide>
        <p15:guide id="10" pos="3016">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F0470-B7D0-4F7A-F234-D7CB9F7495CB}" name="Holger Michel" initials="HM" userId="S::michel@laut-und-deutlich.com::d6176875-2c79-40fb-8a93-d9700a5ebba6" providerId="AD"/>
  <p188:author id="{E45CE686-5EF0-6153-6FDD-DE70E86CCFAB}" name="Sebastian Hackbart" initials="SH" userId="S::Sebastian.Hackbart@erdgas.info::1e4479a8-0fde-4e83-b208-fd6b8e70f10e" providerId="AD"/>
  <p188:author id="{649004D2-734A-4397-800A-F6A5886C7C20}" name="Beier, Livia" initials="BL" userId="S::livia.beier@bdew.de::fc2856dc-dc34-42cb-9d74-0bfffc7604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D31"/>
    <a:srgbClr val="17AFBA"/>
    <a:srgbClr val="DADD38"/>
    <a:srgbClr val="C7E7EF"/>
    <a:srgbClr val="FFFFFF"/>
    <a:srgbClr val="A3D8E3"/>
    <a:srgbClr val="A3D7E4"/>
    <a:srgbClr val="007A8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5"/>
    <p:restoredTop sz="47920" autoAdjust="0"/>
  </p:normalViewPr>
  <p:slideViewPr>
    <p:cSldViewPr>
      <p:cViewPr varScale="1">
        <p:scale>
          <a:sx n="69" d="100"/>
          <a:sy n="69" d="100"/>
        </p:scale>
        <p:origin x="1296" y="184"/>
      </p:cViewPr>
      <p:guideLst>
        <p:guide orient="horz" pos="305"/>
        <p:guide orient="horz" pos="1620"/>
        <p:guide orient="horz" pos="622"/>
        <p:guide orient="horz" pos="804"/>
        <p:guide orient="horz" pos="3026"/>
        <p:guide pos="249"/>
        <p:guide pos="5511"/>
        <p:guide pos="2880"/>
        <p:guide pos="2744"/>
        <p:guide pos="3016"/>
      </p:guideLst>
    </p:cSldViewPr>
  </p:slideViewPr>
  <p:notesTextViewPr>
    <p:cViewPr>
      <p:scale>
        <a:sx n="100" d="100"/>
        <a:sy n="100" d="100"/>
      </p:scale>
      <p:origin x="0" y="0"/>
    </p:cViewPr>
  </p:notesTextViewPr>
  <p:notesViewPr>
    <p:cSldViewPr>
      <p:cViewPr varScale="1">
        <p:scale>
          <a:sx n="83" d="100"/>
          <a:sy n="83" d="100"/>
        </p:scale>
        <p:origin x="-3468"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691F599E-955D-4F04-9839-CB7E8BE3331F}" type="datetimeFigureOut">
              <a:rPr lang="de-DE" smtClean="0"/>
              <a:pPr/>
              <a:t>30.06.23</a:t>
            </a:fld>
            <a:endParaRPr lang="de-DE"/>
          </a:p>
        </p:txBody>
      </p:sp>
      <p:sp>
        <p:nvSpPr>
          <p:cNvPr id="4" name="Fußzeilenplatzhalter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D34A2AD5-8D8A-49D2-A6A6-40541527BEEE}" type="slidenum">
              <a:rPr lang="de-DE" smtClean="0"/>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5225ED59-39B9-4410-A4A8-644CF8E792F0}" type="datetimeFigureOut">
              <a:rPr lang="de-DE" smtClean="0"/>
              <a:pPr/>
              <a:t>30.06.23</a:t>
            </a:fld>
            <a:endParaRPr lang="de-DE"/>
          </a:p>
        </p:txBody>
      </p:sp>
      <p:sp>
        <p:nvSpPr>
          <p:cNvPr id="4" name="Folienbildplatzhalt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BBF45E3B-0EAA-4CE1-91AC-D7D00C435DC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nSpc>
                <a:spcPct val="107000"/>
              </a:lnSpc>
              <a:spcAft>
                <a:spcPts val="800"/>
              </a:spcAft>
            </a:pPr>
            <a:endParaRPr lang="de-D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BBF45E3B-0EAA-4CE1-91AC-D7D00C435DC3}" type="slidenum">
              <a:rPr lang="de-DE" smtClean="0"/>
              <a:pPr/>
              <a:t>1</a:t>
            </a:fld>
            <a:endParaRPr lang="de-DE"/>
          </a:p>
        </p:txBody>
      </p:sp>
    </p:spTree>
    <p:extLst>
      <p:ext uri="{BB962C8B-B14F-4D97-AF65-F5344CB8AC3E}">
        <p14:creationId xmlns:p14="http://schemas.microsoft.com/office/powerpoint/2010/main" val="14514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BBF45E3B-0EAA-4CE1-91AC-D7D00C435DC3}" type="slidenum">
              <a:rPr lang="de-DE" smtClean="0"/>
              <a:pPr/>
              <a:t>2</a:t>
            </a:fld>
            <a:endParaRPr lang="de-DE"/>
          </a:p>
        </p:txBody>
      </p:sp>
    </p:spTree>
    <p:extLst>
      <p:ext uri="{BB962C8B-B14F-4D97-AF65-F5344CB8AC3E}">
        <p14:creationId xmlns:p14="http://schemas.microsoft.com/office/powerpoint/2010/main" val="256119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pPr>
              <a:lnSpc>
                <a:spcPct val="107000"/>
              </a:lnSpc>
              <a:spcAft>
                <a:spcPts val="800"/>
              </a:spcAf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Wege zu einem resilienten und klimaneutralen Energiesystem 2045 – </a:t>
            </a:r>
            <a:r>
              <a:rPr lang="de-DE" sz="1800" dirty="0">
                <a:effectLst/>
                <a:latin typeface="Calibri" panose="020F0502020204030204" pitchFamily="34" charset="0"/>
                <a:ea typeface="Times New Roman" panose="02020603050405020304" pitchFamily="18" charset="0"/>
                <a:cs typeface="Calibri" panose="020F0502020204030204" pitchFamily="34" charset="0"/>
              </a:rPr>
              <a:t>Transformationspfad für die neuen Gase</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3600"/>
              </a:spcBef>
              <a:spcAft>
                <a:spcPts val="2400"/>
              </a:spcAft>
            </a:pPr>
            <a:r>
              <a:rPr lang="de-DE" sz="1800" b="1" strike="sngStrike" kern="0" dirty="0">
                <a:solidFill>
                  <a:srgbClr val="2F5496"/>
                </a:solidFill>
                <a:effectLst/>
                <a:latin typeface="Calibri" panose="020F0502020204030204" pitchFamily="34" charset="0"/>
                <a:ea typeface="Yu Gothic Light" panose="020B0300000000000000" pitchFamily="34" charset="-128"/>
                <a:cs typeface="Times New Roman" panose="02020603050405020304" pitchFamily="18" charset="0"/>
              </a:rPr>
              <a:t> </a:t>
            </a:r>
            <a:endParaRPr lang="de-D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Weltweit befinden sich Wirtschaft und Gesellschaft in einer tiefgreifenden Transformation, um die Erderwärmung auf 1,5 Grad zu begrenzen. Deutschland hat sich dabei das Ziel gesetzt, bis zum Jahr 2045 klimaneutral zu werden. Wir unterstützen dieses Ziel bedingungslos. Die Energiewirtschaft entwickelt daher die erdgaszentrierten Geschäftsmodelle für eine klimaneutrale Zukunft weiter. Dafür ist der </a:t>
            </a:r>
            <a:r>
              <a:rPr lang="de-DE" sz="1800" b="1" dirty="0">
                <a:effectLst/>
                <a:latin typeface="Calibri" panose="020F0502020204030204" pitchFamily="34" charset="0"/>
                <a:ea typeface="Calibri" panose="020F0502020204030204" pitchFamily="34" charset="0"/>
                <a:cs typeface="Arial" panose="020B0604020202020204" pitchFamily="34" charset="0"/>
              </a:rPr>
              <a:t>Transformationspfad für die neuen Gase</a:t>
            </a:r>
            <a:r>
              <a:rPr lang="de-DE" sz="1800" dirty="0">
                <a:effectLst/>
                <a:latin typeface="Calibri" panose="020F0502020204030204" pitchFamily="34" charset="0"/>
                <a:ea typeface="Calibri" panose="020F0502020204030204" pitchFamily="34" charset="0"/>
                <a:cs typeface="Arial" panose="020B0604020202020204" pitchFamily="34" charset="0"/>
              </a:rPr>
              <a:t> die Grundlage. Er skizziert den Weg, um Deutschlands Energieversorgung klimaneutral und resilient zu gestalten.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Dabei macht der Transformationspfad deutlich, dass die Nutzung von fossilem, nicht-</a:t>
            </a:r>
            <a:r>
              <a:rPr lang="de-DE" sz="1800" dirty="0" err="1">
                <a:effectLst/>
                <a:latin typeface="Calibri" panose="020F0502020204030204" pitchFamily="34" charset="0"/>
                <a:ea typeface="Calibri" panose="020F0502020204030204" pitchFamily="34" charset="0"/>
                <a:cs typeface="Arial" panose="020B0604020202020204" pitchFamily="34" charset="0"/>
              </a:rPr>
              <a:t>dekarbonisiertem</a:t>
            </a:r>
            <a:r>
              <a:rPr lang="de-DE" sz="1800" dirty="0">
                <a:effectLst/>
                <a:latin typeface="Calibri" panose="020F0502020204030204" pitchFamily="34" charset="0"/>
                <a:ea typeface="Calibri" panose="020F0502020204030204" pitchFamily="34" charset="0"/>
                <a:cs typeface="Arial" panose="020B0604020202020204" pitchFamily="34" charset="0"/>
              </a:rPr>
              <a:t> Erdgas bis 2045 bedeutungslos werden wird. Neue Gase, wie Wasserstoff und seine Derivate sowie Biogas und Biomethan, werden zukünftig die bestimmende Rolle einnehmen. Dass sie für ein klimaneutrales Energiesystem unverzichtbar sind, darüber herrscht Einigkeit. Das künftige Energiesystem gründet daher auf einem Miteinander von strom- und gasbasierten Technologien.</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Doch damit die Transformation bis 2045 gelingt, muss sie beschleunigt werden. Dafür ist es unabdingbar, den Transformationspfad so abzusichern, dass eine möglichst krisenfeste und sozialverträgliche Energiewende erfolgen kann. Sowohl die Folgen des Angriffs Russlands auf die Ukraine als auch die Lieferkettenengpässe während der Corona-Pandemie haben die hohe Bedeutung von Resilienz deutlich gemacht: Im Transformationsprozess müssen wir gemeinsam dafür Sorge tragen, dass wir mit Energiepreiskrisen, Herausforderungen für die Versorgungssicherheit und Rückschritten bei der Absenkung von Treibhausgasemissionen umgehen können.</a:t>
            </a:r>
            <a:endParaRPr lang="de-D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BBF45E3B-0EAA-4CE1-91AC-D7D00C435DC3}" type="slidenum">
              <a:rPr lang="de-DE" smtClean="0"/>
              <a:pPr/>
              <a:t>3</a:t>
            </a:fld>
            <a:endParaRPr lang="de-DE"/>
          </a:p>
        </p:txBody>
      </p:sp>
    </p:spTree>
    <p:extLst>
      <p:ext uri="{BB962C8B-B14F-4D97-AF65-F5344CB8AC3E}">
        <p14:creationId xmlns:p14="http://schemas.microsoft.com/office/powerpoint/2010/main" val="221078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pPr marL="126900" indent="0" algn="l">
              <a:buFontTx/>
              <a:buNone/>
            </a:pPr>
            <a:r>
              <a:rPr lang="de-DE" sz="1200" b="1" kern="0" dirty="0">
                <a:latin typeface="Verdana" panose="020B0604030504040204" pitchFamily="34" charset="0"/>
                <a:ea typeface="Verdana" panose="020B0604030504040204" pitchFamily="34" charset="0"/>
                <a:cs typeface="Verdana" panose="020B0604030504040204" pitchFamily="34" charset="0"/>
              </a:rPr>
              <a:t>1. Auf dem Weg zur Klimaneutralität – </a:t>
            </a:r>
            <a:br>
              <a:rPr lang="de-DE" sz="1200" b="1" kern="0" dirty="0">
                <a:latin typeface="Verdana" panose="020B0604030504040204" pitchFamily="34" charset="0"/>
                <a:ea typeface="Verdana" panose="020B0604030504040204" pitchFamily="34" charset="0"/>
                <a:cs typeface="Verdana" panose="020B0604030504040204" pitchFamily="34" charset="0"/>
              </a:rPr>
            </a:br>
            <a:r>
              <a:rPr lang="de-DE" sz="1200" b="1" kern="0" dirty="0">
                <a:latin typeface="Verdana" panose="020B0604030504040204" pitchFamily="34" charset="0"/>
                <a:ea typeface="Verdana" panose="020B0604030504040204" pitchFamily="34" charset="0"/>
                <a:cs typeface="Verdana" panose="020B0604030504040204" pitchFamily="34" charset="0"/>
              </a:rPr>
              <a:t>Ein resilientes System mit grüner Stromerzeugung und neuen Gasen entsteht</a:t>
            </a:r>
          </a:p>
          <a:p>
            <a:pPr marL="126900" indent="0" algn="l">
              <a:buFontTx/>
              <a:buNone/>
            </a:pPr>
            <a:endParaRPr lang="de-DE" sz="1200" b="1" kern="0" dirty="0">
              <a:latin typeface="Verdana" panose="020B0604030504040204" pitchFamily="34" charset="0"/>
              <a:ea typeface="Verdana" panose="020B0604030504040204" pitchFamily="34" charset="0"/>
              <a:cs typeface="Verdana" panose="020B0604030504040204" pitchFamily="34" charset="0"/>
            </a:endParaRPr>
          </a:p>
          <a:p>
            <a:pPr marL="126900" indent="0" algn="l">
              <a:buFontTx/>
              <a:buNone/>
            </a:pPr>
            <a:r>
              <a:rPr lang="de-DE" sz="1200" b="1" dirty="0">
                <a:latin typeface="Verdana" panose="020B0604030504040204" pitchFamily="34" charset="0"/>
                <a:ea typeface="Verdana" panose="020B0604030504040204" pitchFamily="34" charset="0"/>
                <a:cs typeface="Verdana" panose="020B0604030504040204" pitchFamily="34" charset="0"/>
              </a:rPr>
              <a:t>2. In einem klimaneutralen Energiesystem sind neue Gase in Teilen von Industrie, Verkehr sowie Strom- und Wärmeversorgung unverzichtbar </a:t>
            </a:r>
          </a:p>
          <a:p>
            <a:pPr marL="126900" indent="0" algn="l">
              <a:buFontTx/>
              <a:buNone/>
            </a:pPr>
            <a:endParaRPr lang="de-DE" sz="1200" b="1" dirty="0">
              <a:latin typeface="Verdana" panose="020B0604030504040204" pitchFamily="34" charset="0"/>
              <a:ea typeface="Verdana" panose="020B0604030504040204" pitchFamily="34" charset="0"/>
              <a:cs typeface="Verdana" panose="020B0604030504040204" pitchFamily="34" charset="0"/>
            </a:endParaRPr>
          </a:p>
          <a:p>
            <a:pPr marL="126900" indent="0" algn="l">
              <a:buFontTx/>
              <a:buNone/>
            </a:pPr>
            <a:r>
              <a:rPr lang="de-DE" sz="1200" b="1" dirty="0">
                <a:latin typeface="Verdana" panose="020B0604030504040204" pitchFamily="34" charset="0"/>
                <a:ea typeface="Verdana" panose="020B0604030504040204" pitchFamily="34" charset="0"/>
                <a:cs typeface="Verdana" panose="020B0604030504040204" pitchFamily="34" charset="0"/>
              </a:rPr>
              <a:t>3. Neue Gase machen die Transformation und das Energiesystem resilient </a:t>
            </a:r>
          </a:p>
          <a:p>
            <a:pPr marL="126900" indent="0" algn="l">
              <a:buFontTx/>
              <a:buNone/>
            </a:pPr>
            <a:endParaRPr lang="de-DE" sz="1200" b="1" dirty="0">
              <a:latin typeface="Verdana" panose="020B0604030504040204" pitchFamily="34" charset="0"/>
              <a:ea typeface="Verdana" panose="020B0604030504040204" pitchFamily="34" charset="0"/>
              <a:cs typeface="Verdana" panose="020B0604030504040204" pitchFamily="34" charset="0"/>
            </a:endParaRPr>
          </a:p>
          <a:p>
            <a:pPr marL="126900" indent="0" algn="l">
              <a:buFontTx/>
              <a:buNone/>
            </a:pPr>
            <a:r>
              <a:rPr lang="de-DE" sz="1200" b="1" dirty="0">
                <a:latin typeface="Verdana" panose="020B0604030504040204" pitchFamily="34" charset="0"/>
                <a:ea typeface="Verdana" panose="020B0604030504040204" pitchFamily="34" charset="0"/>
                <a:cs typeface="Verdana" panose="020B0604030504040204" pitchFamily="34" charset="0"/>
              </a:rPr>
              <a:t>4. Die zukünftige Infrastruktur für neue Gase entsteht bedarfsgerecht aus der heutigen </a:t>
            </a:r>
          </a:p>
          <a:p>
            <a:pPr marL="126900" indent="0" algn="l">
              <a:buFontTx/>
              <a:buNone/>
            </a:pPr>
            <a:endParaRPr lang="de-DE" sz="1200" b="1"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Verdana" panose="020B0604030504040204" pitchFamily="34" charset="0"/>
                <a:ea typeface="Verdana" panose="020B0604030504040204" pitchFamily="34" charset="0"/>
                <a:cs typeface="Verdana" panose="020B0604030504040204" pitchFamily="34" charset="0"/>
              </a:rPr>
              <a:t>   5.</a:t>
            </a:r>
            <a:r>
              <a:rPr lang="de-DE" sz="1200" b="1" dirty="0">
                <a:ea typeface="Times New Roman" panose="02020603050405020304" pitchFamily="18" charset="0"/>
              </a:rPr>
              <a:t> </a:t>
            </a:r>
            <a:r>
              <a:rPr lang="de-DE" sz="1200" b="1" kern="0" dirty="0">
                <a:effectLst/>
                <a:ea typeface="Yu Gothic Light" panose="020B0300000000000000" pitchFamily="34" charset="-128"/>
                <a:cs typeface="Times New Roman" panose="02020603050405020304" pitchFamily="18" charset="0"/>
              </a:rPr>
              <a:t>Neue Gase werden in ausreichenden Mengen und zu vertretbaren Kosten verfügbar sein</a:t>
            </a:r>
          </a:p>
          <a:p>
            <a:pPr marL="126900" indent="0" algn="l">
              <a:buFontTx/>
              <a:buNone/>
            </a:pPr>
            <a:endParaRPr lang="de-DE" sz="1200" b="1" dirty="0">
              <a:latin typeface="Verdana" panose="020B0604030504040204" pitchFamily="34" charset="0"/>
              <a:ea typeface="Verdana" panose="020B0604030504040204" pitchFamily="34" charset="0"/>
              <a:cs typeface="Verdana" panose="020B0604030504040204" pitchFamily="34" charset="0"/>
            </a:endParaRPr>
          </a:p>
          <a:p>
            <a:pPr marL="126900" indent="0" algn="l">
              <a:buFontTx/>
              <a:buNone/>
            </a:pPr>
            <a:r>
              <a:rPr lang="de-DE" sz="1200" b="1" dirty="0">
                <a:latin typeface="Verdana" panose="020B0604030504040204" pitchFamily="34" charset="0"/>
                <a:ea typeface="Verdana" panose="020B0604030504040204" pitchFamily="34" charset="0"/>
                <a:cs typeface="Verdana" panose="020B0604030504040204" pitchFamily="34" charset="0"/>
              </a:rPr>
              <a:t>6. Die Transformation hin zu neuen Gasen braucht die richtigen politischen Leitplanken </a:t>
            </a:r>
          </a:p>
          <a:p>
            <a:pPr marL="126900" indent="0" algn="l">
              <a:buFontTx/>
              <a:buNone/>
            </a:pPr>
            <a:endParaRPr lang="de-DE" sz="1200" b="1" kern="0" dirty="0">
              <a:latin typeface="Verdana" panose="020B0604030504040204" pitchFamily="34" charset="0"/>
              <a:ea typeface="Verdana" panose="020B0604030504040204" pitchFamily="34" charset="0"/>
              <a:cs typeface="Verdana" panose="020B0604030504040204" pitchFamily="34" charset="0"/>
            </a:endParaRPr>
          </a:p>
          <a:p>
            <a:pPr marL="126900" indent="0" algn="l">
              <a:buFontTx/>
              <a:buNone/>
            </a:pPr>
            <a:endParaRPr lang="de-DE" sz="1200" b="1" kern="0" dirty="0">
              <a:latin typeface="Verdana" panose="020B0604030504040204" pitchFamily="34" charset="0"/>
              <a:ea typeface="Verdana" panose="020B0604030504040204" pitchFamily="34" charset="0"/>
              <a:cs typeface="Verdana" panose="020B0604030504040204" pitchFamily="34" charset="0"/>
            </a:endParaRPr>
          </a:p>
          <a:p>
            <a:pPr algn="l">
              <a:lnSpc>
                <a:spcPts val="1300"/>
              </a:lnSpc>
              <a:spcAft>
                <a:spcPts val="400"/>
              </a:spcAft>
            </a:pPr>
            <a:r>
              <a:rPr lang="de-DE" sz="1200" b="1" dirty="0">
                <a:latin typeface="Verdana" panose="020B0604030504040204" pitchFamily="34" charset="0"/>
                <a:ea typeface="Verdana" panose="020B0604030504040204" pitchFamily="34" charset="0"/>
                <a:cs typeface="Verdana" panose="020B0604030504040204" pitchFamily="34" charset="0"/>
              </a:rPr>
              <a:t>Biomethan</a:t>
            </a:r>
            <a:r>
              <a:rPr lang="de-DE" sz="1200" dirty="0">
                <a:latin typeface="Verdana" panose="020B0604030504040204" pitchFamily="34" charset="0"/>
                <a:ea typeface="Verdana" panose="020B0604030504040204" pitchFamily="34" charset="0"/>
                <a:cs typeface="Verdana" panose="020B0604030504040204" pitchFamily="34" charset="0"/>
              </a:rPr>
              <a:t> </a:t>
            </a:r>
          </a:p>
          <a:p>
            <a:pPr algn="l">
              <a:lnSpc>
                <a:spcPts val="1300"/>
              </a:lnSpc>
              <a:spcAft>
                <a:spcPts val="400"/>
              </a:spcAft>
            </a:pPr>
            <a:r>
              <a:rPr lang="de-DE" sz="1200" dirty="0">
                <a:latin typeface="Verdana" panose="020B0604030504040204" pitchFamily="34" charset="0"/>
                <a:ea typeface="Verdana" panose="020B0604030504040204" pitchFamily="34" charset="0"/>
                <a:cs typeface="Verdana" panose="020B0604030504040204" pitchFamily="34" charset="0"/>
              </a:rPr>
              <a:t>das aus heimisch produziertem und aufbereitetem Biogas stammt, welches in das lokale Gasnetz eingespeist wird. Hinzu kommt die Nutzung desjenigen Gases, das aus der Vergasung von Biomasse gewonnen wird sowie von aus dem Ausland stammendem Biomethan, das über das europäische Gasnetz nach Deutschland importiert wird. Im Text wird Biogas als Sammelbegriff sowohl für nicht aufbereitetes Biogas als </a:t>
            </a:r>
            <a:br>
              <a:rPr lang="de-DE" sz="1200" dirty="0">
                <a:latin typeface="Verdana" panose="020B0604030504040204" pitchFamily="34" charset="0"/>
                <a:ea typeface="Verdana" panose="020B0604030504040204" pitchFamily="34" charset="0"/>
                <a:cs typeface="Verdana" panose="020B0604030504040204" pitchFamily="34" charset="0"/>
              </a:rPr>
            </a:br>
            <a:r>
              <a:rPr lang="de-DE" sz="1200" dirty="0">
                <a:latin typeface="Verdana" panose="020B0604030504040204" pitchFamily="34" charset="0"/>
                <a:ea typeface="Verdana" panose="020B0604030504040204" pitchFamily="34" charset="0"/>
                <a:cs typeface="Verdana" panose="020B0604030504040204" pitchFamily="34" charset="0"/>
              </a:rPr>
              <a:t>auch für Biomethan verwendet.</a:t>
            </a:r>
          </a:p>
          <a:p>
            <a:pPr algn="l">
              <a:lnSpc>
                <a:spcPts val="1300"/>
              </a:lnSpc>
              <a:spcAft>
                <a:spcPts val="400"/>
              </a:spcAft>
            </a:pPr>
            <a:endParaRPr lang="de-DE" sz="1200" dirty="0">
              <a:latin typeface="Verdana" panose="020B0604030504040204" pitchFamily="34" charset="0"/>
              <a:ea typeface="Verdana" panose="020B0604030504040204" pitchFamily="34" charset="0"/>
              <a:cs typeface="Verdana" panose="020B0604030504040204" pitchFamily="34" charset="0"/>
            </a:endParaRPr>
          </a:p>
          <a:p>
            <a:pPr algn="l">
              <a:lnSpc>
                <a:spcPts val="1300"/>
              </a:lnSpc>
              <a:spcAft>
                <a:spcPts val="400"/>
              </a:spcAft>
            </a:pPr>
            <a:r>
              <a:rPr lang="nb-NO" sz="1200" b="1" dirty="0" err="1">
                <a:latin typeface="Verdana" panose="020B0604030504040204" pitchFamily="34" charset="0"/>
                <a:ea typeface="Verdana" panose="020B0604030504040204" pitchFamily="34" charset="0"/>
                <a:cs typeface="Verdana" panose="020B0604030504040204" pitchFamily="34" charset="0"/>
              </a:rPr>
              <a:t>Blauer</a:t>
            </a:r>
            <a:r>
              <a:rPr lang="nb-NO" sz="1200" b="1" dirty="0">
                <a:latin typeface="Verdana" panose="020B0604030504040204" pitchFamily="34" charset="0"/>
                <a:ea typeface="Verdana" panose="020B0604030504040204" pitchFamily="34" charset="0"/>
                <a:cs typeface="Verdana" panose="020B0604030504040204" pitchFamily="34" charset="0"/>
              </a:rPr>
              <a:t> </a:t>
            </a:r>
            <a:r>
              <a:rPr lang="nb-NO" sz="1200" b="1" dirty="0" err="1">
                <a:latin typeface="Verdana" panose="020B0604030504040204" pitchFamily="34" charset="0"/>
                <a:ea typeface="Verdana" panose="020B0604030504040204" pitchFamily="34" charset="0"/>
                <a:cs typeface="Verdana" panose="020B0604030504040204" pitchFamily="34" charset="0"/>
              </a:rPr>
              <a:t>Wasserstoff</a:t>
            </a:r>
            <a:r>
              <a:rPr lang="de-DE" sz="1200" b="1" dirty="0">
                <a:latin typeface="Verdana" panose="020B0604030504040204" pitchFamily="34" charset="0"/>
                <a:ea typeface="Verdana" panose="020B0604030504040204" pitchFamily="34" charset="0"/>
                <a:cs typeface="Verdana" panose="020B0604030504040204" pitchFamily="34" charset="0"/>
              </a:rPr>
              <a:t> </a:t>
            </a:r>
          </a:p>
          <a:p>
            <a:pPr algn="l">
              <a:lnSpc>
                <a:spcPts val="1300"/>
              </a:lnSpc>
              <a:spcAft>
                <a:spcPts val="400"/>
              </a:spcAft>
            </a:pPr>
            <a:r>
              <a:rPr lang="de-DE" sz="1200" dirty="0">
                <a:latin typeface="Verdana" panose="020B0604030504040204" pitchFamily="34" charset="0"/>
                <a:ea typeface="Verdana" panose="020B0604030504040204" pitchFamily="34" charset="0"/>
                <a:cs typeface="Verdana" panose="020B0604030504040204" pitchFamily="34" charset="0"/>
              </a:rPr>
              <a:t>der aus fossilem Erdgas per Reformierungsverfahren verbunden mit dem Einsatz der Carbon-Capture-and-Storage-Technologie gewonnen wird.</a:t>
            </a:r>
          </a:p>
          <a:p>
            <a:pPr algn="l">
              <a:lnSpc>
                <a:spcPts val="1300"/>
              </a:lnSpc>
              <a:spcAft>
                <a:spcPts val="400"/>
              </a:spcAft>
            </a:pPr>
            <a:endParaRPr lang="de-DE" sz="1200" dirty="0">
              <a:latin typeface="Verdana" panose="020B0604030504040204" pitchFamily="34" charset="0"/>
              <a:ea typeface="Verdana" panose="020B0604030504040204" pitchFamily="34" charset="0"/>
              <a:cs typeface="Verdana" panose="020B0604030504040204" pitchFamily="34" charset="0"/>
            </a:endParaRPr>
          </a:p>
          <a:p>
            <a:pPr algn="l">
              <a:lnSpc>
                <a:spcPts val="1300"/>
              </a:lnSpc>
              <a:spcAft>
                <a:spcPts val="400"/>
              </a:spcAft>
            </a:pPr>
            <a:r>
              <a:rPr lang="nb-NO" sz="1200" b="1" dirty="0" err="1">
                <a:latin typeface="Verdana" panose="020B0604030504040204" pitchFamily="34" charset="0"/>
                <a:ea typeface="Verdana" panose="020B0604030504040204" pitchFamily="34" charset="0"/>
                <a:cs typeface="Verdana" panose="020B0604030504040204" pitchFamily="34" charset="0"/>
              </a:rPr>
              <a:t>Türkiser</a:t>
            </a:r>
            <a:r>
              <a:rPr lang="nb-NO" sz="1200" b="1" dirty="0">
                <a:latin typeface="Verdana" panose="020B0604030504040204" pitchFamily="34" charset="0"/>
                <a:ea typeface="Verdana" panose="020B0604030504040204" pitchFamily="34" charset="0"/>
                <a:cs typeface="Verdana" panose="020B0604030504040204" pitchFamily="34" charset="0"/>
              </a:rPr>
              <a:t> </a:t>
            </a:r>
            <a:r>
              <a:rPr lang="nb-NO" sz="1200" b="1" dirty="0" err="1">
                <a:latin typeface="Verdana" panose="020B0604030504040204" pitchFamily="34" charset="0"/>
                <a:ea typeface="Verdana" panose="020B0604030504040204" pitchFamily="34" charset="0"/>
                <a:cs typeface="Verdana" panose="020B0604030504040204" pitchFamily="34" charset="0"/>
              </a:rPr>
              <a:t>Wasserstof</a:t>
            </a:r>
            <a:r>
              <a:rPr lang="de-DE" sz="1200" b="1" dirty="0">
                <a:latin typeface="Verdana" panose="020B0604030504040204" pitchFamily="34" charset="0"/>
                <a:ea typeface="Verdana" panose="020B0604030504040204" pitchFamily="34" charset="0"/>
                <a:cs typeface="Verdana" panose="020B0604030504040204" pitchFamily="34" charset="0"/>
              </a:rPr>
              <a:t>f, </a:t>
            </a:r>
          </a:p>
          <a:p>
            <a:pPr algn="l">
              <a:lnSpc>
                <a:spcPts val="1300"/>
              </a:lnSpc>
              <a:spcAft>
                <a:spcPts val="400"/>
              </a:spcAft>
            </a:pPr>
            <a:r>
              <a:rPr lang="de-DE" sz="1200" dirty="0">
                <a:latin typeface="Verdana" panose="020B0604030504040204" pitchFamily="34" charset="0"/>
                <a:ea typeface="Verdana" panose="020B0604030504040204" pitchFamily="34" charset="0"/>
                <a:cs typeface="Verdana" panose="020B0604030504040204" pitchFamily="34" charset="0"/>
              </a:rPr>
              <a:t>der ebenfalls aus fossilem Erdgas mittels Pyrolyse produziert wird. Bei seiner Erzeugung fällt fester Kohlenstoff als Nebenprodukt an, bei dessen Verwendung wiederum sichergestellt wird, dass keine Freisetzung dieses Kohlenstoffs in Form von Kohlendioxid erfolgt.</a:t>
            </a:r>
          </a:p>
          <a:p>
            <a:pPr algn="l">
              <a:lnSpc>
                <a:spcPts val="1300"/>
              </a:lnSpc>
              <a:spcAft>
                <a:spcPts val="400"/>
              </a:spcAft>
            </a:pPr>
            <a:endParaRPr lang="de-DE" sz="1200" dirty="0">
              <a:latin typeface="Verdana" panose="020B0604030504040204" pitchFamily="34" charset="0"/>
              <a:ea typeface="Verdana" panose="020B0604030504040204" pitchFamily="34" charset="0"/>
              <a:cs typeface="Verdana" panose="020B0604030504040204" pitchFamily="34" charset="0"/>
            </a:endParaRPr>
          </a:p>
          <a:p>
            <a:pPr algn="l">
              <a:lnSpc>
                <a:spcPts val="1300"/>
              </a:lnSpc>
              <a:spcAft>
                <a:spcPts val="400"/>
              </a:spcAft>
            </a:pPr>
            <a:r>
              <a:rPr lang="nb-NO" sz="1200" b="1" dirty="0" err="1">
                <a:latin typeface="Verdana" panose="020B0604030504040204" pitchFamily="34" charset="0"/>
                <a:ea typeface="Verdana" panose="020B0604030504040204" pitchFamily="34" charset="0"/>
                <a:cs typeface="Verdana" panose="020B0604030504040204" pitchFamily="34" charset="0"/>
              </a:rPr>
              <a:t>Grüner</a:t>
            </a:r>
            <a:r>
              <a:rPr lang="nb-NO" sz="1200" b="1" dirty="0">
                <a:latin typeface="Verdana" panose="020B0604030504040204" pitchFamily="34" charset="0"/>
                <a:ea typeface="Verdana" panose="020B0604030504040204" pitchFamily="34" charset="0"/>
                <a:cs typeface="Verdana" panose="020B0604030504040204" pitchFamily="34" charset="0"/>
              </a:rPr>
              <a:t> </a:t>
            </a:r>
            <a:r>
              <a:rPr lang="nb-NO" sz="1200" b="1" dirty="0" err="1">
                <a:latin typeface="Verdana" panose="020B0604030504040204" pitchFamily="34" charset="0"/>
                <a:ea typeface="Verdana" panose="020B0604030504040204" pitchFamily="34" charset="0"/>
                <a:cs typeface="Verdana" panose="020B0604030504040204" pitchFamily="34" charset="0"/>
              </a:rPr>
              <a:t>Wasserstoff</a:t>
            </a:r>
            <a:r>
              <a:rPr lang="nb-NO" sz="1200" dirty="0">
                <a:latin typeface="Verdana" panose="020B0604030504040204" pitchFamily="34" charset="0"/>
                <a:ea typeface="Verdana" panose="020B0604030504040204" pitchFamily="34" charset="0"/>
                <a:cs typeface="Verdana" panose="020B0604030504040204" pitchFamily="34" charset="0"/>
              </a:rPr>
              <a:t> </a:t>
            </a:r>
          </a:p>
          <a:p>
            <a:pPr algn="l">
              <a:lnSpc>
                <a:spcPts val="1300"/>
              </a:lnSpc>
              <a:spcAft>
                <a:spcPts val="400"/>
              </a:spcAft>
            </a:pPr>
            <a:r>
              <a:rPr lang="de-DE" sz="1200" dirty="0">
                <a:latin typeface="Verdana" panose="020B0604030504040204" pitchFamily="34" charset="0"/>
                <a:ea typeface="Verdana" panose="020B0604030504040204" pitchFamily="34" charset="0"/>
                <a:cs typeface="Verdana" panose="020B0604030504040204" pitchFamily="34" charset="0"/>
              </a:rPr>
              <a:t>der aus erneuerbarem Strom mittels Wasserelektrolyse gewonnen wird. </a:t>
            </a:r>
            <a:br>
              <a:rPr lang="de-DE" sz="1200" dirty="0">
                <a:latin typeface="Verdana" panose="020B0604030504040204" pitchFamily="34" charset="0"/>
                <a:ea typeface="Verdana" panose="020B0604030504040204" pitchFamily="34" charset="0"/>
                <a:cs typeface="Verdana" panose="020B0604030504040204" pitchFamily="34" charset="0"/>
              </a:rPr>
            </a:br>
            <a:r>
              <a:rPr lang="de-DE" sz="1200" dirty="0">
                <a:latin typeface="Verdana" panose="020B0604030504040204" pitchFamily="34" charset="0"/>
                <a:ea typeface="Verdana" panose="020B0604030504040204" pitchFamily="34" charset="0"/>
                <a:cs typeface="Verdana" panose="020B0604030504040204" pitchFamily="34" charset="0"/>
              </a:rPr>
              <a:t>Für die Produktion kommen zusätzliche erneuerbare Energieanlagen (Solar, </a:t>
            </a:r>
            <a:r>
              <a:rPr lang="de-DE" sz="1200" dirty="0" err="1">
                <a:latin typeface="Verdana" panose="020B0604030504040204" pitchFamily="34" charset="0"/>
                <a:ea typeface="Verdana" panose="020B0604030504040204" pitchFamily="34" charset="0"/>
                <a:cs typeface="Verdana" panose="020B0604030504040204" pitchFamily="34" charset="0"/>
              </a:rPr>
              <a:t>Onshorewind</a:t>
            </a:r>
            <a:r>
              <a:rPr lang="de-DE" sz="1200" dirty="0">
                <a:latin typeface="Verdana" panose="020B0604030504040204" pitchFamily="34" charset="0"/>
                <a:ea typeface="Verdana" panose="020B0604030504040204" pitchFamily="34" charset="0"/>
                <a:cs typeface="Verdana" panose="020B0604030504040204" pitchFamily="34" charset="0"/>
              </a:rPr>
              <a:t>, </a:t>
            </a:r>
            <a:r>
              <a:rPr lang="de-DE" sz="1200" dirty="0" err="1">
                <a:latin typeface="Verdana" panose="020B0604030504040204" pitchFamily="34" charset="0"/>
                <a:ea typeface="Verdana" panose="020B0604030504040204" pitchFamily="34" charset="0"/>
                <a:cs typeface="Verdana" panose="020B0604030504040204" pitchFamily="34" charset="0"/>
              </a:rPr>
              <a:t>Offshorewind</a:t>
            </a:r>
            <a:r>
              <a:rPr lang="de-DE" sz="1200" dirty="0">
                <a:latin typeface="Verdana" panose="020B0604030504040204" pitchFamily="34" charset="0"/>
                <a:ea typeface="Verdana" panose="020B0604030504040204" pitchFamily="34" charset="0"/>
                <a:cs typeface="Verdana" panose="020B0604030504040204" pitchFamily="34" charset="0"/>
              </a:rPr>
              <a:t>) zum Einsatz. Durch Methanisierung, z. B. über die Nutzung von CO2 aus der Auf-bereitung von Biomethan, kann synthetisches Erdgas  (SNG = </a:t>
            </a:r>
            <a:r>
              <a:rPr lang="de-DE" sz="1200" dirty="0" err="1">
                <a:latin typeface="Verdana" panose="020B0604030504040204" pitchFamily="34" charset="0"/>
                <a:ea typeface="Verdana" panose="020B0604030504040204" pitchFamily="34" charset="0"/>
                <a:cs typeface="Verdana" panose="020B0604030504040204" pitchFamily="34" charset="0"/>
              </a:rPr>
              <a:t>Synthetic</a:t>
            </a:r>
            <a:r>
              <a:rPr lang="de-DE" sz="1200" dirty="0">
                <a:latin typeface="Verdana" panose="020B0604030504040204" pitchFamily="34" charset="0"/>
                <a:ea typeface="Verdana" panose="020B0604030504040204" pitchFamily="34" charset="0"/>
                <a:cs typeface="Verdana" panose="020B0604030504040204" pitchFamily="34" charset="0"/>
              </a:rPr>
              <a:t> Natural Gas) erzeugt werden.</a:t>
            </a:r>
          </a:p>
          <a:p>
            <a:pPr algn="l">
              <a:lnSpc>
                <a:spcPts val="1300"/>
              </a:lnSpc>
              <a:spcAft>
                <a:spcPts val="400"/>
              </a:spcAft>
            </a:pPr>
            <a:endParaRPr lang="de-DE" sz="1200" dirty="0">
              <a:latin typeface="Verdana" panose="020B0604030504040204" pitchFamily="34" charset="0"/>
              <a:ea typeface="Verdana" panose="020B0604030504040204" pitchFamily="34" charset="0"/>
              <a:cs typeface="Verdana" panose="020B0604030504040204" pitchFamily="34" charset="0"/>
            </a:endParaRPr>
          </a:p>
          <a:p>
            <a:pPr algn="l">
              <a:lnSpc>
                <a:spcPts val="1300"/>
              </a:lnSpc>
              <a:spcAft>
                <a:spcPts val="400"/>
              </a:spcAft>
            </a:pPr>
            <a:endParaRPr lang="de-DE" sz="1200" dirty="0">
              <a:latin typeface="Verdana" panose="020B0604030504040204" pitchFamily="34" charset="0"/>
              <a:ea typeface="Verdana" panose="020B0604030504040204" pitchFamily="34" charset="0"/>
              <a:cs typeface="Verdana" panose="020B0604030504040204" pitchFamily="34" charset="0"/>
            </a:endParaRPr>
          </a:p>
          <a:p>
            <a:pPr marL="126900" indent="0" algn="l">
              <a:buFontTx/>
              <a:buNone/>
            </a:pPr>
            <a:endParaRPr lang="de-DE" sz="1200" b="1" kern="0" dirty="0">
              <a:latin typeface="Verdana" panose="020B0604030504040204" pitchFamily="34" charset="0"/>
              <a:ea typeface="Verdana" panose="020B0604030504040204" pitchFamily="34" charset="0"/>
              <a:cs typeface="Verdana" panose="020B0604030504040204" pitchFamily="34" charset="0"/>
            </a:endParaRPr>
          </a:p>
          <a:p>
            <a:pPr marL="355500" indent="-228600" algn="l">
              <a:buFont typeface="+mj-lt"/>
              <a:buAutoNum type="arabicParenR"/>
            </a:pPr>
            <a:endParaRPr lang="de-DE"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5"/>
          </p:nvPr>
        </p:nvSpPr>
        <p:spPr/>
        <p:txBody>
          <a:bodyPr/>
          <a:lstStyle/>
          <a:p>
            <a:fld id="{BBF45E3B-0EAA-4CE1-91AC-D7D00C435DC3}" type="slidenum">
              <a:rPr lang="de-DE" smtClean="0"/>
              <a:pPr/>
              <a:t>4</a:t>
            </a:fld>
            <a:endParaRPr lang="de-DE"/>
          </a:p>
        </p:txBody>
      </p:sp>
    </p:spTree>
    <p:extLst>
      <p:ext uri="{BB962C8B-B14F-4D97-AF65-F5344CB8AC3E}">
        <p14:creationId xmlns:p14="http://schemas.microsoft.com/office/powerpoint/2010/main" val="268875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pPr>
              <a:lnSpc>
                <a:spcPct val="107000"/>
              </a:lnSpc>
              <a:spcBef>
                <a:spcPts val="3600"/>
              </a:spcBef>
              <a:spcAft>
                <a:spcPts val="2400"/>
              </a:spcAft>
            </a:pPr>
            <a:r>
              <a:rPr lang="de-DE" sz="1200" b="1" kern="0" dirty="0">
                <a:solidFill>
                  <a:srgbClr val="2F5496"/>
                </a:solidFill>
                <a:effectLst/>
                <a:latin typeface="Verdana" panose="020B0604030504040204" pitchFamily="34" charset="0"/>
                <a:ea typeface="Verdana" panose="020B0604030504040204" pitchFamily="34" charset="0"/>
                <a:cs typeface="Verdana" panose="020B0604030504040204" pitchFamily="34" charset="0"/>
              </a:rPr>
              <a:t>Unser Angebot: Wir sind Partner von Politik und Gesellschaft für die Transformation hin zur Klimaneutralität</a:t>
            </a:r>
          </a:p>
          <a:p>
            <a:pPr>
              <a:lnSpc>
                <a:spcPct val="107000"/>
              </a:lnSpc>
              <a:spcAft>
                <a:spcPts val="800"/>
              </a:spcAft>
            </a:pPr>
            <a:endParaRPr lang="de-DE" sz="1200" dirty="0">
              <a:solidFill>
                <a:srgbClr val="262625"/>
              </a:solidFill>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de-DE" sz="1200" b="1" dirty="0">
                <a:solidFill>
                  <a:srgbClr val="262625"/>
                </a:solidFill>
                <a:effectLst/>
                <a:latin typeface="Verdana" panose="020B0604030504040204" pitchFamily="34" charset="0"/>
                <a:ea typeface="Verdana" panose="020B0604030504040204" pitchFamily="34" charset="0"/>
                <a:cs typeface="Verdana" panose="020B0604030504040204" pitchFamily="34" charset="0"/>
              </a:rPr>
              <a:t>Die Gaswirtschaft steht mit ihrem Know-how, Kapital und Gestaltungswillen als Partner für die Transformation des Energiesystems hin zur Klimaneutralität zur Verfügung</a:t>
            </a:r>
            <a:r>
              <a:rPr lang="de-DE" sz="1200" dirty="0">
                <a:solidFill>
                  <a:srgbClr val="262625"/>
                </a:solidFill>
                <a:effectLst/>
                <a:latin typeface="Verdana" panose="020B0604030504040204" pitchFamily="34" charset="0"/>
                <a:ea typeface="Verdana" panose="020B0604030504040204" pitchFamily="34" charset="0"/>
                <a:cs typeface="Verdana" panose="020B0604030504040204" pitchFamily="34" charset="0"/>
              </a:rPr>
              <a:t>: Wir </a:t>
            </a:r>
            <a:r>
              <a:rPr lang="de-DE" sz="1200" dirty="0">
                <a:solidFill>
                  <a:srgbClr val="1D1D1C"/>
                </a:solidFill>
                <a:effectLst/>
                <a:latin typeface="Verdana" panose="020B0604030504040204" pitchFamily="34" charset="0"/>
                <a:ea typeface="Verdana" panose="020B0604030504040204" pitchFamily="34" charset="0"/>
                <a:cs typeface="Verdana" panose="020B0604030504040204" pitchFamily="34" charset="0"/>
              </a:rPr>
              <a:t>besitzen signifikante </a:t>
            </a:r>
            <a:r>
              <a:rPr lang="de-DE" sz="1200" dirty="0">
                <a:solidFill>
                  <a:srgbClr val="262625"/>
                </a:solidFill>
                <a:effectLst/>
                <a:latin typeface="Verdana" panose="020B0604030504040204" pitchFamily="34" charset="0"/>
                <a:ea typeface="Verdana" panose="020B0604030504040204" pitchFamily="34" charset="0"/>
                <a:cs typeface="Verdana" panose="020B0604030504040204" pitchFamily="34" charset="0"/>
              </a:rPr>
              <a:t>Erfahrungen aus der Umstellung der L-Gas-Gebiete auf H-Gas und von Stadtgas auf Erdgas. Wir können die DVGW-Innovationsforschung, eine Vielzahl von Transformationsstudien sowie zahlreiche Demonstrations- und Pilotvorhaben aus der Gaswirtschaft einbringen. Auch für das neu entstehende Handlungsfeld Carbon Management, also Abscheidung, Transport, Speicherung und Weiterverwendung von Kohlenstoffdioxid, stellen wir unsere Expertise zur Verfügung. Wir bauen zudem unser Wissen kontinuierlich aus, erproben Lösungen für die Transformation und führen bereits jetzt erste Geschäftsmodelle in die Praxis ein.</a:t>
            </a:r>
            <a:endParaRPr lang="de-DE" sz="12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de-DE" sz="1200" dirty="0">
                <a:effectLst/>
                <a:latin typeface="Verdana" panose="020B0604030504040204" pitchFamily="34" charset="0"/>
                <a:ea typeface="Verdana" panose="020B0604030504040204" pitchFamily="34" charset="0"/>
                <a:cs typeface="Verdana" panose="020B0604030504040204" pitchFamily="34" charset="0"/>
              </a:rPr>
              <a:t> </a:t>
            </a:r>
          </a:p>
          <a:p>
            <a:pPr>
              <a:lnSpc>
                <a:spcPct val="107000"/>
              </a:lnSpc>
              <a:spcAft>
                <a:spcPts val="800"/>
              </a:spcAft>
            </a:pPr>
            <a:r>
              <a:rPr lang="de-DE" sz="1200" b="1" dirty="0">
                <a:effectLst/>
                <a:latin typeface="Verdana" panose="020B0604030504040204" pitchFamily="34" charset="0"/>
                <a:ea typeface="Verdana" panose="020B0604030504040204" pitchFamily="34" charset="0"/>
                <a:cs typeface="Verdana" panose="020B0604030504040204" pitchFamily="34" charset="0"/>
              </a:rPr>
              <a:t>Die Gaswirtschaft hat den Veränderungsprozess angestoßen: </a:t>
            </a:r>
            <a:r>
              <a:rPr lang="de-DE" sz="1200" dirty="0">
                <a:effectLst/>
                <a:latin typeface="Verdana" panose="020B0604030504040204" pitchFamily="34" charset="0"/>
                <a:ea typeface="Verdana" panose="020B0604030504040204" pitchFamily="34" charset="0"/>
                <a:cs typeface="Verdana" panose="020B0604030504040204" pitchFamily="34" charset="0"/>
              </a:rPr>
              <a:t>Die Transformation des Gassystems wird sowohl technisch als auch unternehmerisch umgesetzt. So testen wir die Wasserstoffverträglichkeit von Anwendungen und beraten die Industrie auf diesem Gebiet. Wir stellen die H2-Readiness der Gasinfrastruktur her, führen Marktabfragen zur Infrastrukturnutzung durch, entwickeln den Hydrogen-Backbone auf Fernleitungsebene und treiben die Weiterentwicklung der heutigen Gasverteilnetze für den Aufbau der Wasserstoffverteilnetzstruktur voran. Wir bauen Einkaufskompetenz auf internationalen Märkten auf und erzeugen dezentral Biomethan und grünen Wasserstoff. Und nicht zuletzt engagieren wir uns für den Aufbau eines EU-weiten Nachweis- und Handelssystems für erneuerbare und </a:t>
            </a:r>
            <a:r>
              <a:rPr lang="de-DE" sz="1200" dirty="0" err="1">
                <a:effectLst/>
                <a:latin typeface="Verdana" panose="020B0604030504040204" pitchFamily="34" charset="0"/>
                <a:ea typeface="Verdana" panose="020B0604030504040204" pitchFamily="34" charset="0"/>
                <a:cs typeface="Verdana" panose="020B0604030504040204" pitchFamily="34" charset="0"/>
              </a:rPr>
              <a:t>dekarbonisierte</a:t>
            </a:r>
            <a:r>
              <a:rPr lang="de-DE" sz="1200" dirty="0">
                <a:effectLst/>
                <a:latin typeface="Verdana" panose="020B0604030504040204" pitchFamily="34" charset="0"/>
                <a:ea typeface="Verdana" panose="020B0604030504040204" pitchFamily="34" charset="0"/>
                <a:cs typeface="Verdana" panose="020B0604030504040204" pitchFamily="34" charset="0"/>
              </a:rPr>
              <a:t> Gase. </a:t>
            </a:r>
          </a:p>
          <a:p>
            <a:pPr>
              <a:lnSpc>
                <a:spcPct val="107000"/>
              </a:lnSpc>
              <a:spcAft>
                <a:spcPts val="800"/>
              </a:spcAft>
            </a:pPr>
            <a:r>
              <a:rPr lang="de-DE"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de-DE" sz="12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Bef>
                <a:spcPts val="3600"/>
              </a:spcBef>
              <a:spcAft>
                <a:spcPts val="2400"/>
              </a:spcAft>
            </a:pPr>
            <a:r>
              <a:rPr lang="de-DE" sz="1200" b="0"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Wir sind der festen Überzeugung, dass die Transformation des Energiesystems hin zur Klimaneutralität nur integrativ und in umfassender Kooperation mit der gesamten Energiewirtschaft und sämtlichen relevanten politischen, gesellschaftlichen und wissenschaftlichen Akteuren gelingen kann. Deshalb freuen wir uns auf den Austausch mit Ihnen und bringen unsere Expertise und Gestaltungsmöglichkeiten jederzeit gerne ein.</a:t>
            </a:r>
            <a:r>
              <a:rPr lang="de-DE" sz="1200" b="1" kern="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de-DE" sz="1200" b="1" kern="0" dirty="0">
              <a:solidFill>
                <a:srgbClr val="2F5496"/>
              </a:solidFill>
              <a:effectLst/>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r>
              <a:rPr lang="de-DE" dirty="0">
                <a:latin typeface="Verdana" panose="020B0604030504040204" pitchFamily="34" charset="0"/>
                <a:ea typeface="Verdana" panose="020B0604030504040204" pitchFamily="34" charset="0"/>
                <a:cs typeface="Verdana" panose="020B0604030504040204" pitchFamily="34" charset="0"/>
              </a:rPr>
              <a:t>Die Handlungsfelder: </a:t>
            </a:r>
          </a:p>
          <a:p>
            <a:pPr algn="just"/>
            <a:endParaRPr lang="de-DE" dirty="0">
              <a:effectLst/>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itchFamily="2" charset="2"/>
              <a:buChar char="Ø"/>
            </a:pPr>
            <a:r>
              <a:rPr lang="de-DE" b="1" dirty="0">
                <a:effectLst/>
                <a:latin typeface="Verdana" panose="020B0604030504040204" pitchFamily="34" charset="0"/>
                <a:ea typeface="Verdana" panose="020B0604030504040204" pitchFamily="34" charset="0"/>
                <a:cs typeface="Verdana" panose="020B0604030504040204" pitchFamily="34" charset="0"/>
              </a:rPr>
              <a:t>Bereitstellung erneuerbarer und </a:t>
            </a:r>
            <a:r>
              <a:rPr lang="de-DE" b="1" dirty="0" err="1">
                <a:effectLst/>
                <a:latin typeface="Verdana" panose="020B0604030504040204" pitchFamily="34" charset="0"/>
                <a:ea typeface="Verdana" panose="020B0604030504040204" pitchFamily="34" charset="0"/>
                <a:cs typeface="Verdana" panose="020B0604030504040204" pitchFamily="34" charset="0"/>
              </a:rPr>
              <a:t>dekarbonisierter</a:t>
            </a:r>
            <a:r>
              <a:rPr lang="de-DE" b="1" dirty="0">
                <a:effectLst/>
                <a:latin typeface="Verdana" panose="020B0604030504040204" pitchFamily="34" charset="0"/>
                <a:ea typeface="Verdana" panose="020B0604030504040204" pitchFamily="34" charset="0"/>
                <a:cs typeface="Verdana" panose="020B0604030504040204" pitchFamily="34" charset="0"/>
              </a:rPr>
              <a:t> Gase, zum Beispiel: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Einkaufskompetenz auf internationalen Märkten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Handelskompetenz in Verbindung mit der Nutzung von Nachweissystemen (Zertifikate)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Dezentrale Erzeugung von Biogas, Biomethan und grünem Wasserstoff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Bereitstellen von Flexibilitätsoptionen für das Gesamtenergiesystem (Lastverschiebungspotenziale von Elektrolyseuren etc.) </a:t>
            </a:r>
          </a:p>
          <a:p>
            <a:endParaRPr lang="de-DE"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itchFamily="2" charset="2"/>
              <a:buChar char="Ø"/>
            </a:pPr>
            <a:r>
              <a:rPr lang="de-DE" b="1" dirty="0">
                <a:effectLst/>
                <a:latin typeface="Verdana" panose="020B0604030504040204" pitchFamily="34" charset="0"/>
                <a:ea typeface="Verdana" panose="020B0604030504040204" pitchFamily="34" charset="0"/>
                <a:cs typeface="Verdana" panose="020B0604030504040204" pitchFamily="34" charset="0"/>
              </a:rPr>
              <a:t>Gasinfrastrukturen (Fernleitungen, Verteilnetze, Gasspeicher), zum Beispiel: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Durchführen strukturierter Marktabfragen über die zukünftige Nutzung der Gasinfrastrukturen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Erproben der Wasserstofftauglichkeit der Gasinfrastrukturen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Ableiten neuer Standards für die Gasqualität in den Infrastrukturen (DVGW-Arbeitsblatt G-260</a:t>
            </a:r>
            <a:r>
              <a:rPr lang="de-DE" i="1" dirty="0">
                <a:effectLst/>
                <a:latin typeface="Verdana" panose="020B0604030504040204" pitchFamily="34" charset="0"/>
                <a:ea typeface="Verdana" panose="020B0604030504040204" pitchFamily="34" charset="0"/>
                <a:cs typeface="Verdana" panose="020B0604030504040204" pitchFamily="34" charset="0"/>
              </a:rPr>
              <a:t>83</a:t>
            </a:r>
            <a:r>
              <a:rPr lang="de-DE" dirty="0">
                <a:effectLst/>
                <a:latin typeface="Verdana" panose="020B0604030504040204" pitchFamily="34" charset="0"/>
                <a:ea typeface="Verdana" panose="020B0604030504040204" pitchFamily="34" charset="0"/>
                <a:cs typeface="Verdana" panose="020B0604030504040204" pitchFamily="34" charset="0"/>
              </a:rPr>
              <a:t>)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Entwickeln des Hydrogen-Backbone auf Fernleitungsebene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Entwickeln der Gasgebietstransformationspläne auf Verteilnetzebene </a:t>
            </a:r>
          </a:p>
          <a:p>
            <a:pPr algn="just"/>
            <a:endParaRPr lang="de-DE" dirty="0">
              <a:effectLst/>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itchFamily="2" charset="2"/>
              <a:buChar char="Ø"/>
            </a:pPr>
            <a:r>
              <a:rPr lang="de-DE" b="1" dirty="0">
                <a:effectLst/>
                <a:latin typeface="Verdana" panose="020B0604030504040204" pitchFamily="34" charset="0"/>
                <a:ea typeface="Verdana" panose="020B0604030504040204" pitchFamily="34" charset="0"/>
                <a:cs typeface="Verdana" panose="020B0604030504040204" pitchFamily="34" charset="0"/>
              </a:rPr>
              <a:t>Gasanwendungen, zum Beispiel: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Erproben, Testen und Prüfen der Wasserstoffverträglichkeit einer breiten Palette von Gasanwendungen inklusive zugehöriger Komponenten (Motoren, Heizkessel etc.) </a:t>
            </a:r>
          </a:p>
          <a:p>
            <a:pPr lvl="1" algn="just"/>
            <a:r>
              <a:rPr lang="de-DE" dirty="0">
                <a:effectLst/>
                <a:latin typeface="Verdana" panose="020B0604030504040204" pitchFamily="34" charset="0"/>
                <a:ea typeface="Verdana" panose="020B0604030504040204" pitchFamily="34" charset="0"/>
                <a:cs typeface="Verdana" panose="020B0604030504040204" pitchFamily="34" charset="0"/>
              </a:rPr>
              <a:t>• Auftreten als Partner der Industrie im Hinblick auf die Qualitätssicherung bei der Nutzung erneuerbarer und </a:t>
            </a:r>
            <a:r>
              <a:rPr lang="de-DE" dirty="0" err="1">
                <a:effectLst/>
                <a:latin typeface="Verdana" panose="020B0604030504040204" pitchFamily="34" charset="0"/>
                <a:ea typeface="Verdana" panose="020B0604030504040204" pitchFamily="34" charset="0"/>
                <a:cs typeface="Verdana" panose="020B0604030504040204" pitchFamily="34" charset="0"/>
              </a:rPr>
              <a:t>dekarbonisierter</a:t>
            </a:r>
            <a:r>
              <a:rPr lang="de-DE" dirty="0">
                <a:effectLst/>
                <a:latin typeface="Verdana" panose="020B0604030504040204" pitchFamily="34" charset="0"/>
                <a:ea typeface="Verdana" panose="020B0604030504040204" pitchFamily="34" charset="0"/>
                <a:cs typeface="Verdana" panose="020B0604030504040204" pitchFamily="34" charset="0"/>
              </a:rPr>
              <a:t> Gase (Qualitätssicherung für verschiedene Verbrennungsprozesse)</a:t>
            </a:r>
          </a:p>
          <a:p>
            <a:endParaRPr lang="de-DE"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itchFamily="2" charset="2"/>
              <a:buChar char="Ø"/>
            </a:pPr>
            <a:r>
              <a:rPr lang="de-DE" b="1" dirty="0">
                <a:effectLst/>
                <a:latin typeface="Verdana" panose="020B0604030504040204" pitchFamily="34" charset="0"/>
                <a:ea typeface="Verdana" panose="020B0604030504040204" pitchFamily="34" charset="0"/>
                <a:cs typeface="Verdana" panose="020B0604030504040204" pitchFamily="34" charset="0"/>
              </a:rPr>
              <a:t>Bündeln von Biogasanlagen für die Biomethan-Aufbereitung zur Erhöhung des inländischen Angebots an Biomethan </a:t>
            </a:r>
          </a:p>
          <a:p>
            <a:pPr marL="171450" indent="-171450" algn="just">
              <a:buFont typeface="Wingdings" pitchFamily="2" charset="2"/>
              <a:buChar char="Ø"/>
            </a:pPr>
            <a:endParaRPr lang="de-DE" b="1" dirty="0">
              <a:effectLst/>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itchFamily="2" charset="2"/>
              <a:buChar char="Ø"/>
            </a:pPr>
            <a:r>
              <a:rPr lang="de-DE" b="1" dirty="0">
                <a:effectLst/>
                <a:latin typeface="Verdana" panose="020B0604030504040204" pitchFamily="34" charset="0"/>
                <a:ea typeface="Verdana" panose="020B0604030504040204" pitchFamily="34" charset="0"/>
                <a:cs typeface="Verdana" panose="020B0604030504040204" pitchFamily="34" charset="0"/>
              </a:rPr>
              <a:t>Implementieren von Importstrategien für Biomethan inkl. Bio-LNG </a:t>
            </a:r>
          </a:p>
          <a:p>
            <a:pPr marL="171450" indent="-171450" algn="just">
              <a:buFont typeface="Wingdings" pitchFamily="2" charset="2"/>
              <a:buChar char="Ø"/>
            </a:pPr>
            <a:endParaRPr lang="de-DE" b="1" dirty="0">
              <a:effectLst/>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itchFamily="2" charset="2"/>
              <a:buChar char="Ø"/>
            </a:pPr>
            <a:r>
              <a:rPr lang="de-DE" b="1" dirty="0">
                <a:effectLst/>
                <a:latin typeface="Verdana" panose="020B0604030504040204" pitchFamily="34" charset="0"/>
                <a:ea typeface="Verdana" panose="020B0604030504040204" pitchFamily="34" charset="0"/>
                <a:cs typeface="Verdana" panose="020B0604030504040204" pitchFamily="34" charset="0"/>
              </a:rPr>
              <a:t>Erschließen der vorhandenen </a:t>
            </a:r>
            <a:r>
              <a:rPr lang="de-DE" b="1" dirty="0" err="1">
                <a:effectLst/>
                <a:latin typeface="Verdana" panose="020B0604030504040204" pitchFamily="34" charset="0"/>
                <a:ea typeface="Verdana" panose="020B0604030504040204" pitchFamily="34" charset="0"/>
                <a:cs typeface="Verdana" panose="020B0604030504040204" pitchFamily="34" charset="0"/>
              </a:rPr>
              <a:t>Biogasproduktionspo-tenziale</a:t>
            </a:r>
            <a:r>
              <a:rPr lang="de-DE" b="1" dirty="0">
                <a:effectLst/>
                <a:latin typeface="Verdana" panose="020B0604030504040204" pitchFamily="34" charset="0"/>
                <a:ea typeface="Verdana" panose="020B0604030504040204" pitchFamily="34" charset="0"/>
                <a:cs typeface="Verdana" panose="020B0604030504040204" pitchFamily="34" charset="0"/>
              </a:rPr>
              <a:t> aus Rest- und Abfallstoffen sowie aus nachwachsenden Rohstoffen bei Nachweis der gleichzeitigen Mobilisierung von sogenannten Mehrgewinnstrategien zur Steigerung natürlicher Treibhausgassenken und Schutz der Biodiversität </a:t>
            </a:r>
          </a:p>
          <a:p>
            <a:pPr marL="171450" indent="-171450" algn="just">
              <a:buFont typeface="Wingdings" pitchFamily="2" charset="2"/>
              <a:buChar char="Ø"/>
            </a:pPr>
            <a:endParaRPr lang="de-DE" b="1" dirty="0">
              <a:effectLst/>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itchFamily="2" charset="2"/>
              <a:buChar char="Ø"/>
            </a:pPr>
            <a:r>
              <a:rPr lang="de-DE" b="1" dirty="0">
                <a:effectLst/>
                <a:latin typeface="Verdana" panose="020B0604030504040204" pitchFamily="34" charset="0"/>
                <a:ea typeface="Verdana" panose="020B0604030504040204" pitchFamily="34" charset="0"/>
                <a:cs typeface="Verdana" panose="020B0604030504040204" pitchFamily="34" charset="0"/>
              </a:rPr>
              <a:t>Entwickeln von Lösungsbeiträgen für ein aktives Carbon Management in Verbindung mit der Abscheidung und Speicherung bzw. Nutzung von CO</a:t>
            </a:r>
            <a:r>
              <a:rPr lang="de-DE" b="1" i="1" dirty="0">
                <a:effectLst/>
                <a:latin typeface="Verdana" panose="020B0604030504040204" pitchFamily="34" charset="0"/>
                <a:ea typeface="Verdana" panose="020B0604030504040204" pitchFamily="34" charset="0"/>
                <a:cs typeface="Verdana" panose="020B0604030504040204" pitchFamily="34" charset="0"/>
              </a:rPr>
              <a:t>2</a:t>
            </a:r>
            <a:r>
              <a:rPr lang="de-DE" b="1" dirty="0">
                <a:effectLst/>
                <a:latin typeface="Verdana" panose="020B0604030504040204" pitchFamily="34" charset="0"/>
                <a:ea typeface="Verdana" panose="020B0604030504040204" pitchFamily="34" charset="0"/>
                <a:cs typeface="Verdana" panose="020B0604030504040204" pitchFamily="34" charset="0"/>
              </a:rPr>
              <a:t>-Emissionen aus Biomethan-Aufbereitungsanlagen (Stichwort: Generierung von Negativemissionen und langfristige Kohlenstoffbindung) </a:t>
            </a:r>
          </a:p>
          <a:p>
            <a:pPr marL="171450" indent="-171450" algn="just">
              <a:buFont typeface="Wingdings" pitchFamily="2" charset="2"/>
              <a:buChar char="Ø"/>
            </a:pPr>
            <a:endParaRPr lang="de-DE" b="1" dirty="0">
              <a:effectLst/>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itchFamily="2" charset="2"/>
              <a:buChar char="Ø"/>
            </a:pPr>
            <a:r>
              <a:rPr lang="de-DE" b="1" dirty="0">
                <a:effectLst/>
                <a:latin typeface="Verdana" panose="020B0604030504040204" pitchFamily="34" charset="0"/>
                <a:ea typeface="Verdana" panose="020B0604030504040204" pitchFamily="34" charset="0"/>
                <a:cs typeface="Verdana" panose="020B0604030504040204" pitchFamily="34" charset="0"/>
              </a:rPr>
              <a:t>Entwickeln dezentraler Energieversorgungskonzepte (Quartierskonzepte etc.) unter Nutzung von Biogas bzw. Biomethan zur Wärme- und Stromversorgung </a:t>
            </a:r>
          </a:p>
          <a:p>
            <a:endParaRPr lang="de-DE" b="1"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5"/>
          </p:nvPr>
        </p:nvSpPr>
        <p:spPr/>
        <p:txBody>
          <a:bodyPr/>
          <a:lstStyle/>
          <a:p>
            <a:fld id="{BBF45E3B-0EAA-4CE1-91AC-D7D00C435DC3}" type="slidenum">
              <a:rPr lang="de-DE" smtClean="0"/>
              <a:pPr/>
              <a:t>5</a:t>
            </a:fld>
            <a:endParaRPr lang="de-DE"/>
          </a:p>
        </p:txBody>
      </p:sp>
    </p:spTree>
    <p:extLst>
      <p:ext uri="{BB962C8B-B14F-4D97-AF65-F5344CB8AC3E}">
        <p14:creationId xmlns:p14="http://schemas.microsoft.com/office/powerpoint/2010/main" val="348471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F45E3B-0EAA-4CE1-91AC-D7D00C435DC3}" type="slidenum">
              <a:rPr lang="de-DE" smtClean="0"/>
              <a:pPr/>
              <a:t>6</a:t>
            </a:fld>
            <a:endParaRPr lang="de-DE"/>
          </a:p>
        </p:txBody>
      </p:sp>
    </p:spTree>
    <p:extLst>
      <p:ext uri="{BB962C8B-B14F-4D97-AF65-F5344CB8AC3E}">
        <p14:creationId xmlns:p14="http://schemas.microsoft.com/office/powerpoint/2010/main" val="245767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PNG Titelfolie 1">
    <p:spTree>
      <p:nvGrpSpPr>
        <p:cNvPr id="1" name=""/>
        <p:cNvGrpSpPr/>
        <p:nvPr/>
      </p:nvGrpSpPr>
      <p:grpSpPr>
        <a:xfrm>
          <a:off x="0" y="0"/>
          <a:ext cx="0" cy="0"/>
          <a:chOff x="0" y="0"/>
          <a:chExt cx="0" cy="0"/>
        </a:xfrm>
      </p:grpSpPr>
      <p:sp>
        <p:nvSpPr>
          <p:cNvPr id="7" name="Rechteck 6"/>
          <p:cNvSpPr/>
          <p:nvPr userDrawn="1"/>
        </p:nvSpPr>
        <p:spPr>
          <a:xfrm>
            <a:off x="0" y="14875"/>
            <a:ext cx="9144000" cy="5143500"/>
          </a:xfrm>
          <a:prstGeom prst="rect">
            <a:avLst/>
          </a:prstGeom>
          <a:gradFill flip="none" rotWithShape="1">
            <a:gsLst>
              <a:gs pos="0">
                <a:srgbClr val="A3D7E4">
                  <a:tint val="66000"/>
                  <a:satMod val="160000"/>
                </a:srgbClr>
              </a:gs>
              <a:gs pos="31000">
                <a:srgbClr val="A3D7E4">
                  <a:tint val="44500"/>
                  <a:satMod val="160000"/>
                </a:srgbClr>
              </a:gs>
              <a:gs pos="100000">
                <a:srgbClr val="A3D7E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chteck 7"/>
          <p:cNvSpPr/>
          <p:nvPr userDrawn="1"/>
        </p:nvSpPr>
        <p:spPr>
          <a:xfrm>
            <a:off x="0" y="-500084"/>
            <a:ext cx="6143668" cy="6143668"/>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chteck 11"/>
          <p:cNvSpPr/>
          <p:nvPr userDrawn="1"/>
        </p:nvSpPr>
        <p:spPr>
          <a:xfrm>
            <a:off x="6858016" y="428610"/>
            <a:ext cx="1285884" cy="1285884"/>
          </a:xfrm>
          <a:prstGeom prst="octagon">
            <a:avLst/>
          </a:prstGeom>
          <a:solidFill>
            <a:srgbClr val="17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chteck 12"/>
          <p:cNvSpPr/>
          <p:nvPr userDrawn="1"/>
        </p:nvSpPr>
        <p:spPr>
          <a:xfrm>
            <a:off x="5429256" y="42861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chteck 14"/>
          <p:cNvSpPr/>
          <p:nvPr userDrawn="1"/>
        </p:nvSpPr>
        <p:spPr>
          <a:xfrm>
            <a:off x="6858016" y="-100015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p:cNvSpPr/>
          <p:nvPr userDrawn="1"/>
        </p:nvSpPr>
        <p:spPr>
          <a:xfrm>
            <a:off x="8010548" y="2714626"/>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chteck 16"/>
          <p:cNvSpPr/>
          <p:nvPr userDrawn="1"/>
        </p:nvSpPr>
        <p:spPr>
          <a:xfrm>
            <a:off x="8286776" y="3214692"/>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flipH="1" flipV="1">
            <a:off x="7326204" y="1333415"/>
            <a:ext cx="960572" cy="2652700"/>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sp>
        <p:nvSpPr>
          <p:cNvPr id="19" name="Freihandform 18"/>
          <p:cNvSpPr/>
          <p:nvPr userDrawn="1"/>
        </p:nvSpPr>
        <p:spPr>
          <a:xfrm flipH="1" flipV="1">
            <a:off x="7063391" y="2815403"/>
            <a:ext cx="262813" cy="1704306"/>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0" name="Gruppieren 16"/>
          <p:cNvGrpSpPr/>
          <p:nvPr userDrawn="1"/>
        </p:nvGrpSpPr>
        <p:grpSpPr>
          <a:xfrm flipH="1" flipV="1">
            <a:off x="7281288" y="3987032"/>
            <a:ext cx="99791" cy="99791"/>
            <a:chOff x="8719425" y="1214428"/>
            <a:chExt cx="71438" cy="71438"/>
          </a:xfrm>
        </p:grpSpPr>
        <p:sp>
          <p:nvSpPr>
            <p:cNvPr id="21" name="Ellipse 20"/>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16"/>
          <p:cNvGrpSpPr/>
          <p:nvPr userDrawn="1"/>
        </p:nvGrpSpPr>
        <p:grpSpPr>
          <a:xfrm flipH="1" flipV="1">
            <a:off x="7012089" y="4528609"/>
            <a:ext cx="99791" cy="99791"/>
            <a:chOff x="8719425" y="1214428"/>
            <a:chExt cx="71438" cy="71438"/>
          </a:xfrm>
        </p:grpSpPr>
        <p:sp>
          <p:nvSpPr>
            <p:cNvPr id="24" name="Ellipse 23"/>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platzhalter 26"/>
          <p:cNvSpPr>
            <a:spLocks noGrp="1"/>
          </p:cNvSpPr>
          <p:nvPr>
            <p:ph type="body" sz="quarter" idx="10"/>
          </p:nvPr>
        </p:nvSpPr>
        <p:spPr>
          <a:xfrm>
            <a:off x="642910" y="1276350"/>
            <a:ext cx="4786346" cy="2652713"/>
          </a:xfrm>
        </p:spPr>
        <p:txBody>
          <a:bodyPr>
            <a:normAutofit/>
          </a:bodyPr>
          <a:lstStyle>
            <a:lvl1pPr marL="0" indent="0" algn="l">
              <a:lnSpc>
                <a:spcPct val="100000"/>
              </a:lnSpc>
              <a:spcBef>
                <a:spcPts val="0"/>
              </a:spcBef>
              <a:buFontTx/>
              <a:buNone/>
              <a:defRPr sz="3200" b="1" cap="all" baseline="0">
                <a:solidFill>
                  <a:schemeClr val="tx2"/>
                </a:solidFill>
                <a:latin typeface="+mj-lt"/>
              </a:defRPr>
            </a:lvl1pPr>
            <a:lvl2pPr>
              <a:buFontTx/>
              <a:buNone/>
              <a:defRPr sz="2800" b="1">
                <a:solidFill>
                  <a:schemeClr val="tx1"/>
                </a:solidFill>
                <a:latin typeface="+mj-lt"/>
              </a:defRPr>
            </a:lvl2pPr>
            <a:lvl3pPr>
              <a:buFontTx/>
              <a:buNone/>
              <a:defRPr sz="2800" b="1">
                <a:solidFill>
                  <a:schemeClr val="tx1"/>
                </a:solidFill>
                <a:latin typeface="+mj-lt"/>
              </a:defRPr>
            </a:lvl3pPr>
            <a:lvl4pPr>
              <a:buFontTx/>
              <a:buNone/>
              <a:defRPr sz="2800" b="1">
                <a:solidFill>
                  <a:schemeClr val="tx1"/>
                </a:solidFill>
                <a:latin typeface="+mj-lt"/>
              </a:defRPr>
            </a:lvl4pPr>
            <a:lvl5pPr>
              <a:buFontTx/>
              <a:buNone/>
              <a:defRPr sz="2800" b="1">
                <a:solidFill>
                  <a:schemeClr val="tx1"/>
                </a:solidFill>
                <a:latin typeface="+mj-lt"/>
              </a:defRPr>
            </a:lvl5pPr>
          </a:lstStyle>
          <a:p>
            <a:endParaRPr lang="de-DE" dirty="0">
              <a:solidFill>
                <a:schemeClr val="accent1"/>
              </a:solidFill>
            </a:endParaRPr>
          </a:p>
        </p:txBody>
      </p:sp>
      <p:sp>
        <p:nvSpPr>
          <p:cNvPr id="29" name="Textplatzhalter 28"/>
          <p:cNvSpPr>
            <a:spLocks noGrp="1"/>
          </p:cNvSpPr>
          <p:nvPr>
            <p:ph type="body" sz="quarter" idx="11" hasCustomPrompt="1"/>
          </p:nvPr>
        </p:nvSpPr>
        <p:spPr>
          <a:xfrm>
            <a:off x="642939" y="3093753"/>
            <a:ext cx="4786318" cy="928688"/>
          </a:xfrm>
        </p:spPr>
        <p:txBody>
          <a:bodyPr>
            <a:noAutofit/>
          </a:bodyPr>
          <a:lstStyle>
            <a:lvl1pPr marL="0" indent="0">
              <a:lnSpc>
                <a:spcPct val="100000"/>
              </a:lnSpc>
              <a:spcBef>
                <a:spcPts val="0"/>
              </a:spcBef>
              <a:buFontTx/>
              <a:buNone/>
              <a:defRPr sz="1800" b="1">
                <a:solidFill>
                  <a:schemeClr val="accent4"/>
                </a:solidFill>
                <a:latin typeface="+mj-lt"/>
              </a:defRPr>
            </a:lvl1pPr>
            <a:lvl2pPr indent="0">
              <a:spcBef>
                <a:spcPts val="0"/>
              </a:spcBef>
              <a:buFontTx/>
              <a:buNone/>
              <a:defRPr sz="2000" b="1">
                <a:solidFill>
                  <a:schemeClr val="accent4"/>
                </a:solidFill>
                <a:latin typeface="+mj-lt"/>
              </a:defRPr>
            </a:lvl2pPr>
            <a:lvl3pPr indent="0">
              <a:spcBef>
                <a:spcPts val="0"/>
              </a:spcBef>
              <a:buFontTx/>
              <a:buNone/>
              <a:defRPr sz="2000" b="1">
                <a:solidFill>
                  <a:schemeClr val="accent4"/>
                </a:solidFill>
                <a:latin typeface="+mj-lt"/>
              </a:defRPr>
            </a:lvl3pPr>
            <a:lvl4pPr indent="0">
              <a:spcBef>
                <a:spcPts val="0"/>
              </a:spcBef>
              <a:buFontTx/>
              <a:buNone/>
              <a:defRPr sz="2000" b="1">
                <a:solidFill>
                  <a:schemeClr val="accent4"/>
                </a:solidFill>
                <a:latin typeface="+mj-lt"/>
              </a:defRPr>
            </a:lvl4pPr>
            <a:lvl5pPr indent="0">
              <a:spcBef>
                <a:spcPts val="0"/>
              </a:spcBef>
              <a:buFontTx/>
              <a:buNone/>
              <a:defRPr sz="2000" b="1">
                <a:solidFill>
                  <a:schemeClr val="accent4"/>
                </a:solidFill>
                <a:latin typeface="+mj-lt"/>
              </a:defRPr>
            </a:lvl5pPr>
          </a:lstStyle>
          <a:p>
            <a:pPr lvl="0"/>
            <a:r>
              <a:rPr lang="de-DE" dirty="0"/>
              <a:t>Untertitel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PNG Titelfolie 2">
    <p:spTree>
      <p:nvGrpSpPr>
        <p:cNvPr id="1" name=""/>
        <p:cNvGrpSpPr/>
        <p:nvPr/>
      </p:nvGrpSpPr>
      <p:grpSpPr>
        <a:xfrm>
          <a:off x="0" y="0"/>
          <a:ext cx="0" cy="0"/>
          <a:chOff x="0" y="0"/>
          <a:chExt cx="0" cy="0"/>
        </a:xfrm>
      </p:grpSpPr>
      <p:sp>
        <p:nvSpPr>
          <p:cNvPr id="6" name="Achteck 5"/>
          <p:cNvSpPr/>
          <p:nvPr userDrawn="1"/>
        </p:nvSpPr>
        <p:spPr>
          <a:xfrm>
            <a:off x="395288" y="678643"/>
            <a:ext cx="3786214" cy="3786214"/>
          </a:xfrm>
          <a:prstGeom prst="octagon">
            <a:avLst/>
          </a:prstGeom>
          <a:blipFill dpi="0" rotWithShape="1">
            <a:blip r:embed="rId2" cstate="print"/>
            <a:srcRect/>
            <a:stretch>
              <a:fillRect l="-4000" r="-20000"/>
            </a:stretch>
          </a:bli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Achteck 9"/>
          <p:cNvSpPr/>
          <p:nvPr userDrawn="1"/>
        </p:nvSpPr>
        <p:spPr>
          <a:xfrm>
            <a:off x="-714412" y="364332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chteck 10"/>
          <p:cNvSpPr/>
          <p:nvPr userDrawn="1"/>
        </p:nvSpPr>
        <p:spPr>
          <a:xfrm>
            <a:off x="8238629" y="18493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chteck 11"/>
          <p:cNvSpPr/>
          <p:nvPr userDrawn="1"/>
        </p:nvSpPr>
        <p:spPr>
          <a:xfrm>
            <a:off x="7167059" y="-815202"/>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chteck 12"/>
          <p:cNvSpPr/>
          <p:nvPr userDrawn="1"/>
        </p:nvSpPr>
        <p:spPr>
          <a:xfrm>
            <a:off x="714348" y="364332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chteck 13"/>
          <p:cNvSpPr/>
          <p:nvPr userDrawn="1"/>
        </p:nvSpPr>
        <p:spPr>
          <a:xfrm>
            <a:off x="500034" y="714362"/>
            <a:ext cx="857256" cy="857256"/>
          </a:xfrm>
          <a:prstGeom prst="octagon">
            <a:avLst/>
          </a:prstGeom>
          <a:solidFill>
            <a:srgbClr val="17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26"/>
          <p:cNvSpPr>
            <a:spLocks noGrp="1"/>
          </p:cNvSpPr>
          <p:nvPr>
            <p:ph type="body" sz="quarter" idx="10" hasCustomPrompt="1"/>
          </p:nvPr>
        </p:nvSpPr>
        <p:spPr>
          <a:xfrm>
            <a:off x="4429124" y="1276350"/>
            <a:ext cx="4319589" cy="2652713"/>
          </a:xfrm>
        </p:spPr>
        <p:txBody>
          <a:bodyPr>
            <a:normAutofit/>
          </a:bodyPr>
          <a:lstStyle>
            <a:lvl1pPr marL="0" indent="0" algn="l">
              <a:lnSpc>
                <a:spcPct val="100000"/>
              </a:lnSpc>
              <a:spcBef>
                <a:spcPts val="0"/>
              </a:spcBef>
              <a:buFontTx/>
              <a:buNone/>
              <a:defRPr sz="3200" b="1" cap="all" baseline="0">
                <a:solidFill>
                  <a:schemeClr val="tx2"/>
                </a:solidFill>
                <a:latin typeface="+mj-lt"/>
              </a:defRPr>
            </a:lvl1pPr>
            <a:lvl2pPr>
              <a:buFontTx/>
              <a:buNone/>
              <a:defRPr sz="2800" b="1">
                <a:solidFill>
                  <a:schemeClr val="tx1"/>
                </a:solidFill>
                <a:latin typeface="+mj-lt"/>
              </a:defRPr>
            </a:lvl2pPr>
            <a:lvl3pPr>
              <a:buFontTx/>
              <a:buNone/>
              <a:defRPr sz="2800" b="1">
                <a:solidFill>
                  <a:schemeClr val="tx1"/>
                </a:solidFill>
                <a:latin typeface="+mj-lt"/>
              </a:defRPr>
            </a:lvl3pPr>
            <a:lvl4pPr>
              <a:buFontTx/>
              <a:buNone/>
              <a:defRPr sz="2800" b="1">
                <a:solidFill>
                  <a:schemeClr val="tx1"/>
                </a:solidFill>
                <a:latin typeface="+mj-lt"/>
              </a:defRPr>
            </a:lvl4pPr>
            <a:lvl5pPr>
              <a:buFontTx/>
              <a:buNone/>
              <a:defRPr sz="2800" b="1">
                <a:solidFill>
                  <a:schemeClr val="tx1"/>
                </a:solidFill>
                <a:latin typeface="+mj-lt"/>
              </a:defRPr>
            </a:lvl5pPr>
          </a:lstStyle>
          <a:p>
            <a:pPr lvl="0"/>
            <a:r>
              <a:rPr lang="de-DE" dirty="0"/>
              <a:t>Titel durch Klicken bearbeiten</a:t>
            </a:r>
          </a:p>
        </p:txBody>
      </p:sp>
      <p:sp>
        <p:nvSpPr>
          <p:cNvPr id="18" name="Textplatzhalter 28"/>
          <p:cNvSpPr>
            <a:spLocks noGrp="1"/>
          </p:cNvSpPr>
          <p:nvPr>
            <p:ph type="body" sz="quarter" idx="11" hasCustomPrompt="1"/>
          </p:nvPr>
        </p:nvSpPr>
        <p:spPr>
          <a:xfrm>
            <a:off x="4429152" y="3093753"/>
            <a:ext cx="4319561" cy="928688"/>
          </a:xfrm>
        </p:spPr>
        <p:txBody>
          <a:bodyPr>
            <a:noAutofit/>
          </a:bodyPr>
          <a:lstStyle>
            <a:lvl1pPr marL="0" indent="0">
              <a:lnSpc>
                <a:spcPct val="100000"/>
              </a:lnSpc>
              <a:spcBef>
                <a:spcPts val="0"/>
              </a:spcBef>
              <a:buFontTx/>
              <a:buNone/>
              <a:defRPr sz="1800" b="1">
                <a:solidFill>
                  <a:schemeClr val="accent4"/>
                </a:solidFill>
                <a:latin typeface="+mj-lt"/>
              </a:defRPr>
            </a:lvl1pPr>
            <a:lvl2pPr indent="0">
              <a:spcBef>
                <a:spcPts val="0"/>
              </a:spcBef>
              <a:buFontTx/>
              <a:buNone/>
              <a:defRPr sz="2000" b="1">
                <a:solidFill>
                  <a:schemeClr val="accent4"/>
                </a:solidFill>
                <a:latin typeface="+mj-lt"/>
              </a:defRPr>
            </a:lvl2pPr>
            <a:lvl3pPr indent="0">
              <a:spcBef>
                <a:spcPts val="0"/>
              </a:spcBef>
              <a:buFontTx/>
              <a:buNone/>
              <a:defRPr sz="2000" b="1">
                <a:solidFill>
                  <a:schemeClr val="accent4"/>
                </a:solidFill>
                <a:latin typeface="+mj-lt"/>
              </a:defRPr>
            </a:lvl3pPr>
            <a:lvl4pPr indent="0">
              <a:spcBef>
                <a:spcPts val="0"/>
              </a:spcBef>
              <a:buFontTx/>
              <a:buNone/>
              <a:defRPr sz="2000" b="1">
                <a:solidFill>
                  <a:schemeClr val="accent4"/>
                </a:solidFill>
                <a:latin typeface="+mj-lt"/>
              </a:defRPr>
            </a:lvl4pPr>
            <a:lvl5pPr indent="0">
              <a:spcBef>
                <a:spcPts val="0"/>
              </a:spcBef>
              <a:buFontTx/>
              <a:buNone/>
              <a:defRPr sz="2000" b="1">
                <a:solidFill>
                  <a:schemeClr val="accent4"/>
                </a:solidFill>
                <a:latin typeface="+mj-lt"/>
              </a:defRPr>
            </a:lvl5pPr>
          </a:lstStyle>
          <a:p>
            <a:pPr lvl="0"/>
            <a:r>
              <a:rPr lang="de-DE" dirty="0"/>
              <a:t>Untertitel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PNG Zwischentitel">
    <p:spTree>
      <p:nvGrpSpPr>
        <p:cNvPr id="1" name=""/>
        <p:cNvGrpSpPr/>
        <p:nvPr/>
      </p:nvGrpSpPr>
      <p:grpSpPr>
        <a:xfrm>
          <a:off x="0" y="0"/>
          <a:ext cx="0" cy="0"/>
          <a:chOff x="0" y="0"/>
          <a:chExt cx="0" cy="0"/>
        </a:xfrm>
      </p:grpSpPr>
      <p:sp>
        <p:nvSpPr>
          <p:cNvPr id="6" name="Achteck 5"/>
          <p:cNvSpPr/>
          <p:nvPr userDrawn="1"/>
        </p:nvSpPr>
        <p:spPr>
          <a:xfrm>
            <a:off x="5572132" y="3857634"/>
            <a:ext cx="2428892" cy="2428892"/>
          </a:xfrm>
          <a:prstGeom prst="octagon">
            <a:avLst/>
          </a:prstGeom>
          <a:solidFill>
            <a:srgbClr val="A3D7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chteck 6"/>
          <p:cNvSpPr/>
          <p:nvPr userDrawn="1"/>
        </p:nvSpPr>
        <p:spPr>
          <a:xfrm>
            <a:off x="1285852" y="-3250429"/>
            <a:ext cx="6500858" cy="6500858"/>
          </a:xfrm>
          <a:prstGeom prst="oc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userDrawn="1"/>
        </p:nvGrpSpPr>
        <p:grpSpPr>
          <a:xfrm flipH="1">
            <a:off x="357158" y="1928808"/>
            <a:ext cx="1919999" cy="4153174"/>
            <a:chOff x="-1071602" y="1934980"/>
            <a:chExt cx="1919999" cy="4153174"/>
          </a:xfrm>
        </p:grpSpPr>
        <p:grpSp>
          <p:nvGrpSpPr>
            <p:cNvPr id="13" name="Gruppieren 12"/>
            <p:cNvGrpSpPr/>
            <p:nvPr/>
          </p:nvGrpSpPr>
          <p:grpSpPr>
            <a:xfrm>
              <a:off x="-1071602" y="2000246"/>
              <a:ext cx="1882588" cy="4087908"/>
              <a:chOff x="6777318" y="1425387"/>
              <a:chExt cx="1882588" cy="4087908"/>
            </a:xfrm>
          </p:grpSpPr>
          <p:sp>
            <p:nvSpPr>
              <p:cNvPr id="20" name="Freihandform 9"/>
              <p:cNvSpPr/>
              <p:nvPr/>
            </p:nvSpPr>
            <p:spPr>
              <a:xfrm>
                <a:off x="6777318" y="2026025"/>
                <a:ext cx="1586753" cy="3487270"/>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Lst>
                <a:ahLst/>
                <a:cxnLst>
                  <a:cxn ang="0">
                    <a:pos x="connsiteX0" y="connsiteY0"/>
                  </a:cxn>
                  <a:cxn ang="0">
                    <a:pos x="connsiteX1" y="connsiteY1"/>
                  </a:cxn>
                  <a:cxn ang="0">
                    <a:pos x="connsiteX2" y="connsiteY2"/>
                  </a:cxn>
                  <a:cxn ang="0">
                    <a:pos x="connsiteX3" y="connsiteY3"/>
                  </a:cxn>
                </a:cxnLst>
                <a:rect l="l" t="t" r="r" b="b"/>
                <a:pathLst>
                  <a:path w="1586753" h="3487270">
                    <a:moveTo>
                      <a:pt x="0" y="3487270"/>
                    </a:moveTo>
                    <a:lnTo>
                      <a:pt x="1586753" y="2008094"/>
                    </a:lnTo>
                    <a:lnTo>
                      <a:pt x="1586753" y="0"/>
                    </a:lnTo>
                    <a:lnTo>
                      <a:pt x="1586753" y="26894"/>
                    </a:ln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Freihandform 10"/>
              <p:cNvSpPr/>
              <p:nvPr/>
            </p:nvSpPr>
            <p:spPr>
              <a:xfrm>
                <a:off x="8364071" y="1425387"/>
                <a:ext cx="295835" cy="1918447"/>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4" name="Gruppieren 13"/>
            <p:cNvGrpSpPr/>
            <p:nvPr/>
          </p:nvGrpSpPr>
          <p:grpSpPr>
            <a:xfrm>
              <a:off x="776959" y="1934980"/>
              <a:ext cx="71438" cy="71438"/>
              <a:chOff x="8719425" y="1214428"/>
              <a:chExt cx="71438" cy="71438"/>
            </a:xfrm>
          </p:grpSpPr>
          <p:sp>
            <p:nvSpPr>
              <p:cNvPr id="18" name="Ellipse 17"/>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6"/>
            <p:cNvGrpSpPr/>
            <p:nvPr/>
          </p:nvGrpSpPr>
          <p:grpSpPr>
            <a:xfrm>
              <a:off x="478602" y="2526506"/>
              <a:ext cx="71438" cy="71438"/>
              <a:chOff x="8719425" y="1214428"/>
              <a:chExt cx="71438" cy="71438"/>
            </a:xfrm>
          </p:grpSpPr>
          <p:sp>
            <p:nvSpPr>
              <p:cNvPr id="16" name="Ellipse 15"/>
              <p:cNvSpPr/>
              <p:nvPr/>
            </p:nvSpPr>
            <p:spPr>
              <a:xfrm>
                <a:off x="8719425" y="1214428"/>
                <a:ext cx="71438" cy="71438"/>
              </a:xfrm>
              <a:prstGeom prst="ellipse">
                <a:avLst/>
              </a:prstGeom>
              <a:solidFill>
                <a:schemeClr val="bg1"/>
              </a:solidFill>
              <a:ln w="9525">
                <a:solidFill>
                  <a:schemeClr val="accent6">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3" name="Textplatzhalter 22"/>
          <p:cNvSpPr>
            <a:spLocks noGrp="1"/>
          </p:cNvSpPr>
          <p:nvPr>
            <p:ph type="body" sz="quarter" idx="10" hasCustomPrompt="1"/>
          </p:nvPr>
        </p:nvSpPr>
        <p:spPr>
          <a:xfrm>
            <a:off x="1000116" y="1143008"/>
            <a:ext cx="2214562" cy="2571750"/>
          </a:xfrm>
        </p:spPr>
        <p:txBody>
          <a:bodyPr anchor="ctr" anchorCtr="0">
            <a:normAutofit/>
          </a:bodyPr>
          <a:lstStyle>
            <a:lvl1pPr marL="0" indent="0">
              <a:lnSpc>
                <a:spcPct val="100000"/>
              </a:lnSpc>
              <a:spcBef>
                <a:spcPts val="0"/>
              </a:spcBef>
              <a:buFontTx/>
              <a:buNone/>
              <a:defRPr sz="20000" b="1">
                <a:solidFill>
                  <a:schemeClr val="bg1"/>
                </a:solidFill>
              </a:defRPr>
            </a:lvl1pPr>
          </a:lstStyle>
          <a:p>
            <a:pPr lvl="0"/>
            <a:r>
              <a:rPr lang="de-DE" dirty="0"/>
              <a:t>6</a:t>
            </a:r>
          </a:p>
        </p:txBody>
      </p:sp>
      <p:sp>
        <p:nvSpPr>
          <p:cNvPr id="24" name="Textplatzhalter 22"/>
          <p:cNvSpPr>
            <a:spLocks noGrp="1"/>
          </p:cNvSpPr>
          <p:nvPr>
            <p:ph type="body" sz="quarter" idx="11" hasCustomPrompt="1"/>
          </p:nvPr>
        </p:nvSpPr>
        <p:spPr>
          <a:xfrm>
            <a:off x="890564" y="1285884"/>
            <a:ext cx="2214562" cy="2571750"/>
          </a:xfrm>
        </p:spPr>
        <p:txBody>
          <a:bodyPr anchor="ctr" anchorCtr="0">
            <a:normAutofit/>
          </a:bodyPr>
          <a:lstStyle>
            <a:lvl1pPr marL="0" indent="0">
              <a:lnSpc>
                <a:spcPct val="100000"/>
              </a:lnSpc>
              <a:spcBef>
                <a:spcPts val="0"/>
              </a:spcBef>
              <a:buFontTx/>
              <a:buNone/>
              <a:defRPr sz="20000" b="1">
                <a:solidFill>
                  <a:schemeClr val="bg2"/>
                </a:solidFill>
              </a:defRPr>
            </a:lvl1pPr>
          </a:lstStyle>
          <a:p>
            <a:pPr lvl="0"/>
            <a:r>
              <a:rPr lang="de-DE" dirty="0"/>
              <a:t>6</a:t>
            </a:r>
          </a:p>
        </p:txBody>
      </p:sp>
      <p:sp>
        <p:nvSpPr>
          <p:cNvPr id="26" name="Textplatzhalter 25"/>
          <p:cNvSpPr>
            <a:spLocks noGrp="1"/>
          </p:cNvSpPr>
          <p:nvPr>
            <p:ph type="body" sz="quarter" idx="12" hasCustomPrompt="1"/>
          </p:nvPr>
        </p:nvSpPr>
        <p:spPr>
          <a:xfrm>
            <a:off x="2857488" y="1801811"/>
            <a:ext cx="5643602" cy="1484319"/>
          </a:xfrm>
        </p:spPr>
        <p:txBody>
          <a:bodyPr anchor="ctr" anchorCtr="0">
            <a:normAutofit/>
          </a:bodyPr>
          <a:lstStyle>
            <a:lvl1pPr marL="0" indent="0">
              <a:lnSpc>
                <a:spcPts val="2900"/>
              </a:lnSpc>
              <a:spcBef>
                <a:spcPts val="0"/>
              </a:spcBef>
              <a:buFontTx/>
              <a:buNone/>
              <a:defRPr sz="2000" b="1" cap="all" baseline="0">
                <a:solidFill>
                  <a:schemeClr val="tx1"/>
                </a:solidFill>
                <a:latin typeface="+mj-lt"/>
              </a:defRPr>
            </a:lvl1pPr>
            <a:lvl2pPr indent="0">
              <a:lnSpc>
                <a:spcPct val="100000"/>
              </a:lnSpc>
              <a:spcBef>
                <a:spcPts val="0"/>
              </a:spcBef>
              <a:buFontTx/>
              <a:buNone/>
              <a:defRPr sz="3000" b="1">
                <a:solidFill>
                  <a:schemeClr val="tx1"/>
                </a:solidFill>
                <a:latin typeface="+mj-lt"/>
              </a:defRPr>
            </a:lvl2pPr>
            <a:lvl3pPr indent="0">
              <a:lnSpc>
                <a:spcPct val="100000"/>
              </a:lnSpc>
              <a:spcBef>
                <a:spcPts val="0"/>
              </a:spcBef>
              <a:buFontTx/>
              <a:buNone/>
              <a:defRPr sz="3000" b="1">
                <a:solidFill>
                  <a:schemeClr val="tx1"/>
                </a:solidFill>
                <a:latin typeface="+mj-lt"/>
              </a:defRPr>
            </a:lvl3pPr>
            <a:lvl4pPr indent="0">
              <a:lnSpc>
                <a:spcPct val="100000"/>
              </a:lnSpc>
              <a:spcBef>
                <a:spcPts val="0"/>
              </a:spcBef>
              <a:buFontTx/>
              <a:buNone/>
              <a:defRPr sz="3000" b="1">
                <a:solidFill>
                  <a:schemeClr val="tx1"/>
                </a:solidFill>
                <a:latin typeface="+mj-lt"/>
              </a:defRPr>
            </a:lvl4pPr>
            <a:lvl5pPr indent="0">
              <a:lnSpc>
                <a:spcPct val="100000"/>
              </a:lnSpc>
              <a:spcBef>
                <a:spcPts val="0"/>
              </a:spcBef>
              <a:buFontTx/>
              <a:buNone/>
              <a:defRPr sz="3000" b="1">
                <a:solidFill>
                  <a:schemeClr val="tx1"/>
                </a:solidFill>
                <a:latin typeface="+mj-lt"/>
              </a:defRPr>
            </a:lvl5pPr>
          </a:lstStyle>
          <a:p>
            <a:pPr lvl="0"/>
            <a:r>
              <a:rPr lang="de-DE" dirty="0"/>
              <a:t>Zwischentitel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PNG Inhaltsfolie 1-spaltig">
    <p:spTree>
      <p:nvGrpSpPr>
        <p:cNvPr id="1" name=""/>
        <p:cNvGrpSpPr/>
        <p:nvPr/>
      </p:nvGrpSpPr>
      <p:grpSpPr>
        <a:xfrm>
          <a:off x="0" y="0"/>
          <a:ext cx="0" cy="0"/>
          <a:chOff x="0" y="0"/>
          <a:chExt cx="0" cy="0"/>
        </a:xfrm>
      </p:grpSpPr>
      <p:sp>
        <p:nvSpPr>
          <p:cNvPr id="13" name="Achteck 12"/>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4" name="Datumsplatzhalter 3"/>
          <p:cNvSpPr>
            <a:spLocks noGrp="1"/>
          </p:cNvSpPr>
          <p:nvPr>
            <p:ph type="dt" sz="half" idx="10"/>
          </p:nvPr>
        </p:nvSpPr>
        <p:spPr>
          <a:xfrm>
            <a:off x="395288" y="4714890"/>
            <a:ext cx="747688" cy="273844"/>
          </a:xfrm>
        </p:spPr>
        <p:txBody>
          <a:bodyPr/>
          <a:lstStyle>
            <a:lvl1pPr>
              <a:defRPr sz="600" b="1" i="0" baseline="0">
                <a:solidFill>
                  <a:schemeClr val="accent6">
                    <a:lumMod val="65000"/>
                  </a:schemeClr>
                </a:solidFill>
              </a:defRPr>
            </a:lvl1pPr>
          </a:lstStyle>
          <a:p>
            <a:fld id="{82FC2BD9-4D8B-470C-B28F-B46574C12847}" type="datetime1">
              <a:rPr lang="de-DE" smtClean="0"/>
              <a:pPr/>
              <a:t>30.06.23</a:t>
            </a:fld>
            <a:endParaRPr lang="de-DE" dirty="0"/>
          </a:p>
        </p:txBody>
      </p:sp>
      <p:sp>
        <p:nvSpPr>
          <p:cNvPr id="10" name="Foliennummernplatzhalter 5"/>
          <p:cNvSpPr>
            <a:spLocks noGrp="1"/>
          </p:cNvSpPr>
          <p:nvPr>
            <p:ph type="sldNum" sz="quarter" idx="12"/>
          </p:nvPr>
        </p:nvSpPr>
        <p:spPr>
          <a:xfrm>
            <a:off x="8501090" y="4714890"/>
            <a:ext cx="428628" cy="273844"/>
          </a:xfrm>
        </p:spPr>
        <p:txBody>
          <a:bodyPr/>
          <a:lstStyle/>
          <a:p>
            <a:fld id="{68DA2074-C35A-43CA-8E67-28D6D94DF459}" type="slidenum">
              <a:rPr lang="de-DE" smtClean="0"/>
              <a:pPr/>
              <a:t>‹Nr.›</a:t>
            </a:fld>
            <a:endParaRPr lang="de-DE"/>
          </a:p>
        </p:txBody>
      </p:sp>
      <p:sp>
        <p:nvSpPr>
          <p:cNvPr id="11" name="Fußzeilenplatzhalter 4"/>
          <p:cNvSpPr>
            <a:spLocks noGrp="1"/>
          </p:cNvSpPr>
          <p:nvPr>
            <p:ph type="ftr" sz="quarter" idx="11"/>
          </p:nvPr>
        </p:nvSpPr>
        <p:spPr>
          <a:xfrm>
            <a:off x="3124200" y="4714890"/>
            <a:ext cx="5305452" cy="273844"/>
          </a:xfrm>
        </p:spPr>
        <p:txBody>
          <a:bodyPr/>
          <a:lstStyle>
            <a:lvl1pPr>
              <a:defRPr b="1"/>
            </a:lvl1pPr>
          </a:lstStyle>
          <a:p>
            <a:r>
              <a:rPr lang="de-DE" dirty="0"/>
              <a:t>WEGE ZU EINEM RESILIENTEN UND KLIMANEUTRALEN ENERGIESYSTEM 2045</a:t>
            </a:r>
          </a:p>
        </p:txBody>
      </p:sp>
      <p:sp>
        <p:nvSpPr>
          <p:cNvPr id="12" name="Titel 11"/>
          <p:cNvSpPr>
            <a:spLocks noGrp="1"/>
          </p:cNvSpPr>
          <p:nvPr>
            <p:ph type="title"/>
          </p:nvPr>
        </p:nvSpPr>
        <p:spPr>
          <a:xfrm>
            <a:off x="395287" y="357172"/>
            <a:ext cx="8353425" cy="558809"/>
          </a:xfrm>
        </p:spPr>
        <p:txBody>
          <a:bodyPr/>
          <a:lstStyle>
            <a:lvl1pPr>
              <a:lnSpc>
                <a:spcPts val="2800"/>
              </a:lnSpc>
              <a:defRPr sz="1800" cap="all" baseline="0"/>
            </a:lvl1pPr>
          </a:lstStyle>
          <a:p>
            <a:r>
              <a:rPr lang="de-DE" dirty="0"/>
              <a:t>Titelmasterformat durch Klicken bearbeiten</a:t>
            </a:r>
          </a:p>
        </p:txBody>
      </p:sp>
      <p:sp>
        <p:nvSpPr>
          <p:cNvPr id="15" name="Textplatzhalter 14"/>
          <p:cNvSpPr>
            <a:spLocks noGrp="1"/>
          </p:cNvSpPr>
          <p:nvPr>
            <p:ph type="body" sz="quarter" idx="13"/>
          </p:nvPr>
        </p:nvSpPr>
        <p:spPr>
          <a:xfrm>
            <a:off x="395287" y="1276349"/>
            <a:ext cx="8353425" cy="331152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PNG Inhaltsfolie 1-spaltig">
    <p:spTree>
      <p:nvGrpSpPr>
        <p:cNvPr id="1" name=""/>
        <p:cNvGrpSpPr/>
        <p:nvPr/>
      </p:nvGrpSpPr>
      <p:grpSpPr>
        <a:xfrm>
          <a:off x="0" y="0"/>
          <a:ext cx="0" cy="0"/>
          <a:chOff x="0" y="0"/>
          <a:chExt cx="0" cy="0"/>
        </a:xfrm>
      </p:grpSpPr>
      <p:sp>
        <p:nvSpPr>
          <p:cNvPr id="13" name="Achteck 12"/>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4" name="Datumsplatzhalter 3"/>
          <p:cNvSpPr>
            <a:spLocks noGrp="1"/>
          </p:cNvSpPr>
          <p:nvPr>
            <p:ph type="dt" sz="half" idx="10"/>
          </p:nvPr>
        </p:nvSpPr>
        <p:spPr>
          <a:xfrm>
            <a:off x="395288" y="4714890"/>
            <a:ext cx="747688" cy="273844"/>
          </a:xfrm>
        </p:spPr>
        <p:txBody>
          <a:bodyPr/>
          <a:lstStyle>
            <a:lvl1pPr>
              <a:defRPr sz="600" b="1" i="0" baseline="0">
                <a:solidFill>
                  <a:schemeClr val="accent6">
                    <a:lumMod val="65000"/>
                  </a:schemeClr>
                </a:solidFill>
              </a:defRPr>
            </a:lvl1pPr>
          </a:lstStyle>
          <a:p>
            <a:fld id="{82FC2BD9-4D8B-470C-B28F-B46574C12847}" type="datetime1">
              <a:rPr lang="de-DE" smtClean="0"/>
              <a:pPr/>
              <a:t>30.06.23</a:t>
            </a:fld>
            <a:endParaRPr lang="de-DE" dirty="0"/>
          </a:p>
        </p:txBody>
      </p:sp>
      <p:sp>
        <p:nvSpPr>
          <p:cNvPr id="10" name="Foliennummernplatzhalter 5"/>
          <p:cNvSpPr>
            <a:spLocks noGrp="1"/>
          </p:cNvSpPr>
          <p:nvPr>
            <p:ph type="sldNum" sz="quarter" idx="12"/>
          </p:nvPr>
        </p:nvSpPr>
        <p:spPr>
          <a:xfrm>
            <a:off x="8501090" y="4714890"/>
            <a:ext cx="428628" cy="273844"/>
          </a:xfrm>
        </p:spPr>
        <p:txBody>
          <a:bodyPr/>
          <a:lstStyle/>
          <a:p>
            <a:fld id="{68DA2074-C35A-43CA-8E67-28D6D94DF459}" type="slidenum">
              <a:rPr lang="de-DE" smtClean="0"/>
              <a:pPr/>
              <a:t>‹Nr.›</a:t>
            </a:fld>
            <a:endParaRPr lang="de-DE"/>
          </a:p>
        </p:txBody>
      </p:sp>
      <p:sp>
        <p:nvSpPr>
          <p:cNvPr id="11" name="Fußzeilenplatzhalter 4"/>
          <p:cNvSpPr>
            <a:spLocks noGrp="1"/>
          </p:cNvSpPr>
          <p:nvPr>
            <p:ph type="ftr" sz="quarter" idx="11"/>
          </p:nvPr>
        </p:nvSpPr>
        <p:spPr>
          <a:xfrm>
            <a:off x="3124200" y="4714890"/>
            <a:ext cx="5305452" cy="273844"/>
          </a:xfrm>
        </p:spPr>
        <p:txBody>
          <a:bodyPr/>
          <a:lstStyle>
            <a:lvl1pPr>
              <a:defRPr b="1"/>
            </a:lvl1pPr>
          </a:lstStyle>
          <a:p>
            <a:r>
              <a:rPr lang="de-DE" dirty="0"/>
              <a:t>WEGE ZU EINEM RESILIENTEN UND KLIMANEUTRALEN ENERGIESYSTEM 2045</a:t>
            </a:r>
          </a:p>
        </p:txBody>
      </p:sp>
      <p:sp>
        <p:nvSpPr>
          <p:cNvPr id="12" name="Titel 11"/>
          <p:cNvSpPr>
            <a:spLocks noGrp="1"/>
          </p:cNvSpPr>
          <p:nvPr>
            <p:ph type="title"/>
          </p:nvPr>
        </p:nvSpPr>
        <p:spPr>
          <a:xfrm>
            <a:off x="790575" y="512743"/>
            <a:ext cx="8353425" cy="558809"/>
          </a:xfrm>
        </p:spPr>
        <p:txBody>
          <a:bodyPr/>
          <a:lstStyle>
            <a:lvl1pPr>
              <a:defRPr sz="1600" cap="none" baseline="0">
                <a:solidFill>
                  <a:schemeClr val="tx2"/>
                </a:solidFill>
              </a:defRPr>
            </a:lvl1pPr>
          </a:lstStyle>
          <a:p>
            <a:r>
              <a:rPr lang="de-DE" dirty="0"/>
              <a:t>Titelmasterformat durch Klicken bearbeiten</a:t>
            </a:r>
          </a:p>
        </p:txBody>
      </p:sp>
      <p:sp>
        <p:nvSpPr>
          <p:cNvPr id="15" name="Textplatzhalter 14"/>
          <p:cNvSpPr>
            <a:spLocks noGrp="1"/>
          </p:cNvSpPr>
          <p:nvPr>
            <p:ph type="body" sz="quarter" idx="13"/>
          </p:nvPr>
        </p:nvSpPr>
        <p:spPr>
          <a:xfrm>
            <a:off x="395287" y="1276349"/>
            <a:ext cx="8353425" cy="3311525"/>
          </a:xfrm>
        </p:spPr>
        <p:txBody>
          <a:bodyPr>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8"/>
          <p:cNvSpPr>
            <a:spLocks noGrp="1"/>
          </p:cNvSpPr>
          <p:nvPr>
            <p:ph type="body" sz="quarter" idx="15" hasCustomPrompt="1"/>
          </p:nvPr>
        </p:nvSpPr>
        <p:spPr>
          <a:xfrm>
            <a:off x="252386" y="285734"/>
            <a:ext cx="461962" cy="773112"/>
          </a:xfrm>
        </p:spPr>
        <p:txBody>
          <a:bodyPr>
            <a:normAutofit/>
          </a:bodyPr>
          <a:lstStyle>
            <a:lvl1pPr marL="0" indent="0">
              <a:lnSpc>
                <a:spcPct val="100000"/>
              </a:lnSpc>
              <a:spcBef>
                <a:spcPts val="0"/>
              </a:spcBef>
              <a:buFontTx/>
              <a:buNone/>
              <a:defRPr sz="4400" b="1">
                <a:solidFill>
                  <a:schemeClr val="accent1"/>
                </a:solidFill>
              </a:defRPr>
            </a:lvl1pPr>
            <a:lvl2pPr>
              <a:buFontTx/>
              <a:buNone/>
              <a:defRPr/>
            </a:lvl2pPr>
            <a:lvl3pPr>
              <a:buFontTx/>
              <a:buNone/>
              <a:defRPr/>
            </a:lvl3pPr>
            <a:lvl4pPr>
              <a:buFontTx/>
              <a:buNone/>
              <a:defRPr/>
            </a:lvl4pPr>
            <a:lvl5pPr>
              <a:buFontTx/>
              <a:buNone/>
              <a:defRPr/>
            </a:lvl5pPr>
          </a:lstStyle>
          <a:p>
            <a:pPr lvl="0"/>
            <a:r>
              <a:rPr lang="de-DE" dirty="0"/>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PNG Inhaltsfolie 2-spaltig - Headline 1">
    <p:spTree>
      <p:nvGrpSpPr>
        <p:cNvPr id="1" name=""/>
        <p:cNvGrpSpPr/>
        <p:nvPr/>
      </p:nvGrpSpPr>
      <p:grpSpPr>
        <a:xfrm>
          <a:off x="0" y="0"/>
          <a:ext cx="0" cy="0"/>
          <a:chOff x="0" y="0"/>
          <a:chExt cx="0" cy="0"/>
        </a:xfrm>
      </p:grpSpPr>
      <p:sp>
        <p:nvSpPr>
          <p:cNvPr id="8" name="Achteck 7"/>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2" name="Titel 1"/>
          <p:cNvSpPr>
            <a:spLocks noGrp="1"/>
          </p:cNvSpPr>
          <p:nvPr>
            <p:ph type="title"/>
          </p:nvPr>
        </p:nvSpPr>
        <p:spPr>
          <a:xfrm>
            <a:off x="395287" y="357172"/>
            <a:ext cx="3960813" cy="1428754"/>
          </a:xfrm>
        </p:spPr>
        <p:txBody>
          <a:bodyPr/>
          <a:lstStyle>
            <a:lvl1pPr>
              <a:lnSpc>
                <a:spcPts val="2800"/>
              </a:lnSpc>
              <a:defRPr sz="1800" cap="all" baseline="0"/>
            </a:lvl1pPr>
          </a:lstStyle>
          <a:p>
            <a:r>
              <a:rPr lang="de-DE" dirty="0"/>
              <a:t>Titelmasterformat durch Klicken bearbeiten</a:t>
            </a:r>
          </a:p>
        </p:txBody>
      </p:sp>
      <p:sp>
        <p:nvSpPr>
          <p:cNvPr id="3" name="Datumsplatzhalter 2"/>
          <p:cNvSpPr>
            <a:spLocks noGrp="1"/>
          </p:cNvSpPr>
          <p:nvPr>
            <p:ph type="dt" sz="half" idx="10"/>
          </p:nvPr>
        </p:nvSpPr>
        <p:spPr/>
        <p:txBody>
          <a:bodyPr/>
          <a:lstStyle/>
          <a:p>
            <a:fld id="{741C5596-6965-4C74-AAC2-C2578548BCEA}" type="datetime1">
              <a:rPr lang="de-DE" smtClean="0"/>
              <a:pPr/>
              <a:t>30.06.23</a:t>
            </a:fld>
            <a:endParaRPr lang="de-DE" dirty="0"/>
          </a:p>
        </p:txBody>
      </p:sp>
      <p:sp>
        <p:nvSpPr>
          <p:cNvPr id="4" name="Fußzeilenplatzhalter 3"/>
          <p:cNvSpPr>
            <a:spLocks noGrp="1"/>
          </p:cNvSpPr>
          <p:nvPr>
            <p:ph type="ftr" sz="quarter" idx="11"/>
          </p:nvPr>
        </p:nvSpPr>
        <p:spPr/>
        <p:txBody>
          <a:bodyPr/>
          <a:lstStyle/>
          <a:p>
            <a:r>
              <a:rPr lang="de-DE"/>
              <a:t>WEGE ZU EINEM RESILIENTEN UND KLIMANEUTRALEN ENERGIESYSTEM 2045</a:t>
            </a:r>
            <a:endParaRPr lang="de-DE" dirty="0"/>
          </a:p>
        </p:txBody>
      </p:sp>
      <p:sp>
        <p:nvSpPr>
          <p:cNvPr id="5" name="Foliennummernplatzhalter 4"/>
          <p:cNvSpPr>
            <a:spLocks noGrp="1"/>
          </p:cNvSpPr>
          <p:nvPr>
            <p:ph type="sldNum" sz="quarter" idx="12"/>
          </p:nvPr>
        </p:nvSpPr>
        <p:spPr/>
        <p:txBody>
          <a:bodyPr/>
          <a:lstStyle/>
          <a:p>
            <a:fld id="{68DA2074-C35A-43CA-8E67-28D6D94DF459}" type="slidenum">
              <a:rPr lang="de-DE" smtClean="0"/>
              <a:pPr/>
              <a:t>‹Nr.›</a:t>
            </a:fld>
            <a:endParaRPr lang="de-DE" dirty="0"/>
          </a:p>
        </p:txBody>
      </p:sp>
      <p:sp>
        <p:nvSpPr>
          <p:cNvPr id="6" name="Textplatzhalter 14"/>
          <p:cNvSpPr>
            <a:spLocks noGrp="1"/>
          </p:cNvSpPr>
          <p:nvPr>
            <p:ph type="body" sz="quarter" idx="13"/>
          </p:nvPr>
        </p:nvSpPr>
        <p:spPr>
          <a:xfrm>
            <a:off x="395288" y="1785932"/>
            <a:ext cx="3960813" cy="2801943"/>
          </a:xfrm>
        </p:spPr>
        <p:txBody>
          <a:bodyPr/>
          <a:lstStyle>
            <a:lvl1pPr indent="0">
              <a:spcBef>
                <a:spcPts val="0"/>
              </a:spcBef>
              <a:defRPr/>
            </a:lvl1pPr>
            <a:lvl2pPr indent="0">
              <a:spcBef>
                <a:spcPts val="0"/>
              </a:spcBef>
              <a:defRPr/>
            </a:lvl2pPr>
            <a:lvl3pPr indent="0">
              <a:spcBef>
                <a:spcPts val="0"/>
              </a:spcBef>
              <a:defRPr/>
            </a:lvl3pPr>
            <a:lvl4pPr indent="0">
              <a:spcBef>
                <a:spcPts val="0"/>
              </a:spcBef>
              <a:defRPr/>
            </a:lvl4pPr>
            <a:lvl5pPr indent="0">
              <a:spcBef>
                <a:spcPts val="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14"/>
          <p:cNvSpPr>
            <a:spLocks noGrp="1"/>
          </p:cNvSpPr>
          <p:nvPr>
            <p:ph type="body" sz="quarter" idx="14"/>
          </p:nvPr>
        </p:nvSpPr>
        <p:spPr>
          <a:xfrm>
            <a:off x="4787900" y="484188"/>
            <a:ext cx="3960813" cy="4103687"/>
          </a:xfrm>
        </p:spPr>
        <p:txBody>
          <a:bodyPr/>
          <a:lstStyle>
            <a:lvl1pPr indent="0">
              <a:spcBef>
                <a:spcPts val="0"/>
              </a:spcBef>
              <a:defRPr/>
            </a:lvl1pPr>
            <a:lvl2pPr indent="0">
              <a:spcBef>
                <a:spcPts val="0"/>
              </a:spcBef>
              <a:defRPr/>
            </a:lvl2pPr>
            <a:lvl3pPr indent="0">
              <a:spcBef>
                <a:spcPts val="0"/>
              </a:spcBef>
              <a:defRPr/>
            </a:lvl3pPr>
            <a:lvl4pPr indent="0">
              <a:spcBef>
                <a:spcPts val="0"/>
              </a:spcBef>
              <a:defRPr/>
            </a:lvl4pPr>
            <a:lvl5pPr indent="0">
              <a:spcBef>
                <a:spcPts val="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PNG Inhaltsfolie 2-spaltig - Headline 2">
    <p:spTree>
      <p:nvGrpSpPr>
        <p:cNvPr id="1" name=""/>
        <p:cNvGrpSpPr/>
        <p:nvPr/>
      </p:nvGrpSpPr>
      <p:grpSpPr>
        <a:xfrm>
          <a:off x="0" y="0"/>
          <a:ext cx="0" cy="0"/>
          <a:chOff x="0" y="0"/>
          <a:chExt cx="0" cy="0"/>
        </a:xfrm>
      </p:grpSpPr>
      <p:sp>
        <p:nvSpPr>
          <p:cNvPr id="10" name="Achteck 9"/>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2" name="Titel 1"/>
          <p:cNvSpPr>
            <a:spLocks noGrp="1"/>
          </p:cNvSpPr>
          <p:nvPr>
            <p:ph type="title"/>
          </p:nvPr>
        </p:nvSpPr>
        <p:spPr>
          <a:xfrm>
            <a:off x="778471" y="478108"/>
            <a:ext cx="3529013" cy="714374"/>
          </a:xfrm>
        </p:spPr>
        <p:txBody>
          <a:bodyPr/>
          <a:lstStyle>
            <a:lvl1pPr>
              <a:lnSpc>
                <a:spcPct val="100000"/>
              </a:lnSpc>
              <a:defRPr sz="1600">
                <a:solidFill>
                  <a:schemeClr val="tx2"/>
                </a:solidFill>
              </a:defRPr>
            </a:lvl1pPr>
          </a:lstStyle>
          <a:p>
            <a:r>
              <a:rPr lang="de-DE" dirty="0"/>
              <a:t>Titelmasterformat durch Klicken bearbeiten</a:t>
            </a:r>
          </a:p>
        </p:txBody>
      </p:sp>
      <p:sp>
        <p:nvSpPr>
          <p:cNvPr id="3" name="Datumsplatzhalter 2"/>
          <p:cNvSpPr>
            <a:spLocks noGrp="1"/>
          </p:cNvSpPr>
          <p:nvPr>
            <p:ph type="dt" sz="half" idx="10"/>
          </p:nvPr>
        </p:nvSpPr>
        <p:spPr/>
        <p:txBody>
          <a:bodyPr/>
          <a:lstStyle/>
          <a:p>
            <a:fld id="{741C5596-6965-4C74-AAC2-C2578548BCEA}" type="datetime1">
              <a:rPr lang="de-DE" smtClean="0"/>
              <a:pPr/>
              <a:t>30.06.23</a:t>
            </a:fld>
            <a:endParaRPr lang="de-DE" dirty="0"/>
          </a:p>
        </p:txBody>
      </p:sp>
      <p:sp>
        <p:nvSpPr>
          <p:cNvPr id="4" name="Fußzeilenplatzhalter 3"/>
          <p:cNvSpPr>
            <a:spLocks noGrp="1"/>
          </p:cNvSpPr>
          <p:nvPr>
            <p:ph type="ftr" sz="quarter" idx="11"/>
          </p:nvPr>
        </p:nvSpPr>
        <p:spPr/>
        <p:txBody>
          <a:bodyPr/>
          <a:lstStyle/>
          <a:p>
            <a:r>
              <a:rPr lang="de-DE"/>
              <a:t>WEGE ZU EINEM RESILIENTEN UND KLIMANEUTRALEN ENERGIESYSTEM 2045</a:t>
            </a:r>
            <a:endParaRPr lang="de-DE" dirty="0"/>
          </a:p>
        </p:txBody>
      </p:sp>
      <p:sp>
        <p:nvSpPr>
          <p:cNvPr id="5" name="Foliennummernplatzhalter 4"/>
          <p:cNvSpPr>
            <a:spLocks noGrp="1"/>
          </p:cNvSpPr>
          <p:nvPr>
            <p:ph type="sldNum" sz="quarter" idx="12"/>
          </p:nvPr>
        </p:nvSpPr>
        <p:spPr/>
        <p:txBody>
          <a:bodyPr/>
          <a:lstStyle/>
          <a:p>
            <a:fld id="{68DA2074-C35A-43CA-8E67-28D6D94DF459}" type="slidenum">
              <a:rPr lang="de-DE" smtClean="0"/>
              <a:pPr/>
              <a:t>‹Nr.›</a:t>
            </a:fld>
            <a:endParaRPr lang="de-DE" dirty="0"/>
          </a:p>
        </p:txBody>
      </p:sp>
      <p:sp>
        <p:nvSpPr>
          <p:cNvPr id="6" name="Textplatzhalter 14"/>
          <p:cNvSpPr>
            <a:spLocks noGrp="1"/>
          </p:cNvSpPr>
          <p:nvPr>
            <p:ph type="body" sz="quarter" idx="13"/>
          </p:nvPr>
        </p:nvSpPr>
        <p:spPr>
          <a:xfrm>
            <a:off x="395288" y="1785932"/>
            <a:ext cx="3960813" cy="280194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14"/>
          <p:cNvSpPr>
            <a:spLocks noGrp="1"/>
          </p:cNvSpPr>
          <p:nvPr>
            <p:ph type="body" sz="quarter" idx="14"/>
          </p:nvPr>
        </p:nvSpPr>
        <p:spPr>
          <a:xfrm>
            <a:off x="4787900" y="484188"/>
            <a:ext cx="3960813" cy="4103687"/>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p:cNvSpPr>
            <a:spLocks noGrp="1"/>
          </p:cNvSpPr>
          <p:nvPr>
            <p:ph type="body" sz="quarter" idx="15" hasCustomPrompt="1"/>
          </p:nvPr>
        </p:nvSpPr>
        <p:spPr>
          <a:xfrm>
            <a:off x="252386" y="357172"/>
            <a:ext cx="461962" cy="773112"/>
          </a:xfrm>
        </p:spPr>
        <p:txBody>
          <a:bodyPr>
            <a:normAutofit/>
          </a:bodyPr>
          <a:lstStyle>
            <a:lvl1pPr marL="0" indent="0">
              <a:lnSpc>
                <a:spcPct val="100000"/>
              </a:lnSpc>
              <a:spcBef>
                <a:spcPts val="0"/>
              </a:spcBef>
              <a:buFontTx/>
              <a:buNone/>
              <a:defRPr sz="4400" b="1">
                <a:solidFill>
                  <a:schemeClr val="accent1"/>
                </a:solidFill>
              </a:defRPr>
            </a:lvl1pPr>
            <a:lvl2pPr>
              <a:buFontTx/>
              <a:buNone/>
              <a:defRPr/>
            </a:lvl2pPr>
            <a:lvl3pPr>
              <a:buFontTx/>
              <a:buNone/>
              <a:defRPr/>
            </a:lvl3pPr>
            <a:lvl4pPr>
              <a:buFontTx/>
              <a:buNone/>
              <a:defRPr/>
            </a:lvl4pPr>
            <a:lvl5pPr>
              <a:buFontTx/>
              <a:buNone/>
              <a:defRPr/>
            </a:lvl5pPr>
          </a:lstStyle>
          <a:p>
            <a:pPr lvl="0"/>
            <a:r>
              <a:rPr lang="de-DE" dirty="0"/>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PNG leere Folie">
    <p:spTree>
      <p:nvGrpSpPr>
        <p:cNvPr id="1" name=""/>
        <p:cNvGrpSpPr/>
        <p:nvPr/>
      </p:nvGrpSpPr>
      <p:grpSpPr>
        <a:xfrm>
          <a:off x="0" y="0"/>
          <a:ext cx="0" cy="0"/>
          <a:chOff x="0" y="0"/>
          <a:chExt cx="0" cy="0"/>
        </a:xfrm>
      </p:grpSpPr>
      <p:sp>
        <p:nvSpPr>
          <p:cNvPr id="6" name="Achteck 5"/>
          <p:cNvSpPr/>
          <p:nvPr userDrawn="1"/>
        </p:nvSpPr>
        <p:spPr>
          <a:xfrm>
            <a:off x="8663802" y="4733955"/>
            <a:ext cx="246080" cy="246080"/>
          </a:xfrm>
          <a:prstGeom prst="octagon">
            <a:avLst/>
          </a:prstGeom>
          <a:solidFill>
            <a:schemeClr val="bg1"/>
          </a:solidFill>
          <a:ln w="12700">
            <a:solidFill>
              <a:srgbClr val="C7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lumMod val="50000"/>
                  <a:lumOff val="50000"/>
                </a:schemeClr>
              </a:solidFill>
            </a:endParaRPr>
          </a:p>
        </p:txBody>
      </p:sp>
      <p:sp>
        <p:nvSpPr>
          <p:cNvPr id="3" name="Datumsplatzhalter 2"/>
          <p:cNvSpPr>
            <a:spLocks noGrp="1"/>
          </p:cNvSpPr>
          <p:nvPr>
            <p:ph type="dt" sz="half" idx="10"/>
          </p:nvPr>
        </p:nvSpPr>
        <p:spPr/>
        <p:txBody>
          <a:bodyPr/>
          <a:lstStyle/>
          <a:p>
            <a:fld id="{741C5596-6965-4C74-AAC2-C2578548BCEA}" type="datetime1">
              <a:rPr lang="de-DE" smtClean="0"/>
              <a:pPr/>
              <a:t>30.06.23</a:t>
            </a:fld>
            <a:endParaRPr lang="de-DE" dirty="0"/>
          </a:p>
        </p:txBody>
      </p:sp>
      <p:sp>
        <p:nvSpPr>
          <p:cNvPr id="4" name="Fußzeilenplatzhalter 3"/>
          <p:cNvSpPr>
            <a:spLocks noGrp="1"/>
          </p:cNvSpPr>
          <p:nvPr>
            <p:ph type="ftr" sz="quarter" idx="11"/>
          </p:nvPr>
        </p:nvSpPr>
        <p:spPr/>
        <p:txBody>
          <a:bodyPr/>
          <a:lstStyle/>
          <a:p>
            <a:r>
              <a:rPr lang="de-DE"/>
              <a:t>WEGE ZU EINEM RESILIENTEN UND KLIMANEUTRALEN ENERGIESYSTEM 2045</a:t>
            </a:r>
            <a:endParaRPr lang="de-DE" dirty="0"/>
          </a:p>
        </p:txBody>
      </p:sp>
      <p:sp>
        <p:nvSpPr>
          <p:cNvPr id="5" name="Foliennummernplatzhalter 4"/>
          <p:cNvSpPr>
            <a:spLocks noGrp="1"/>
          </p:cNvSpPr>
          <p:nvPr>
            <p:ph type="sldNum" sz="quarter" idx="12"/>
          </p:nvPr>
        </p:nvSpPr>
        <p:spPr/>
        <p:txBody>
          <a:bodyPr/>
          <a:lstStyle/>
          <a:p>
            <a:fld id="{68DA2074-C35A-43CA-8E67-28D6D94DF459}"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DEW Titelfolie 1">
    <p:spTree>
      <p:nvGrpSpPr>
        <p:cNvPr id="1" name=""/>
        <p:cNvGrpSpPr/>
        <p:nvPr/>
      </p:nvGrpSpPr>
      <p:grpSpPr>
        <a:xfrm>
          <a:off x="0" y="0"/>
          <a:ext cx="0" cy="0"/>
          <a:chOff x="0" y="0"/>
          <a:chExt cx="0" cy="0"/>
        </a:xfrm>
      </p:grpSpPr>
      <p:sp>
        <p:nvSpPr>
          <p:cNvPr id="7" name="Rechteck 6"/>
          <p:cNvSpPr/>
          <p:nvPr userDrawn="1"/>
        </p:nvSpPr>
        <p:spPr>
          <a:xfrm>
            <a:off x="0" y="0"/>
            <a:ext cx="9144000" cy="5143500"/>
          </a:xfrm>
          <a:prstGeom prst="rect">
            <a:avLst/>
          </a:prstGeom>
          <a:gradFill flip="none" rotWithShape="1">
            <a:gsLst>
              <a:gs pos="0">
                <a:srgbClr val="A3D7E4">
                  <a:tint val="66000"/>
                  <a:satMod val="160000"/>
                </a:srgbClr>
              </a:gs>
              <a:gs pos="31000">
                <a:srgbClr val="A3D7E4">
                  <a:tint val="44500"/>
                  <a:satMod val="160000"/>
                </a:srgbClr>
              </a:gs>
              <a:gs pos="100000">
                <a:srgbClr val="A3D7E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chteck 7"/>
          <p:cNvSpPr/>
          <p:nvPr userDrawn="1"/>
        </p:nvSpPr>
        <p:spPr>
          <a:xfrm>
            <a:off x="0" y="-500084"/>
            <a:ext cx="6143668" cy="6143668"/>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chteck 11"/>
          <p:cNvSpPr/>
          <p:nvPr userDrawn="1"/>
        </p:nvSpPr>
        <p:spPr>
          <a:xfrm>
            <a:off x="6858016" y="428610"/>
            <a:ext cx="1285884" cy="1285884"/>
          </a:xfrm>
          <a:prstGeom prst="octagon">
            <a:avLst/>
          </a:prstGeom>
          <a:solidFill>
            <a:srgbClr val="17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chteck 12"/>
          <p:cNvSpPr/>
          <p:nvPr userDrawn="1"/>
        </p:nvSpPr>
        <p:spPr>
          <a:xfrm>
            <a:off x="5429256" y="42861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chteck 13"/>
          <p:cNvSpPr/>
          <p:nvPr userDrawn="1"/>
        </p:nvSpPr>
        <p:spPr>
          <a:xfrm>
            <a:off x="8286776" y="42861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chteck 14"/>
          <p:cNvSpPr/>
          <p:nvPr userDrawn="1"/>
        </p:nvSpPr>
        <p:spPr>
          <a:xfrm>
            <a:off x="6858016" y="-100015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p:cNvSpPr/>
          <p:nvPr userDrawn="1"/>
        </p:nvSpPr>
        <p:spPr>
          <a:xfrm>
            <a:off x="8010548" y="2714626"/>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chteck 16"/>
          <p:cNvSpPr/>
          <p:nvPr userDrawn="1"/>
        </p:nvSpPr>
        <p:spPr>
          <a:xfrm>
            <a:off x="8286776" y="3214692"/>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userDrawn="1"/>
        </p:nvSpPr>
        <p:spPr>
          <a:xfrm flipH="1" flipV="1">
            <a:off x="7326204" y="1333415"/>
            <a:ext cx="960572" cy="2652700"/>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sp>
        <p:nvSpPr>
          <p:cNvPr id="19" name="Freihandform 18"/>
          <p:cNvSpPr/>
          <p:nvPr userDrawn="1"/>
        </p:nvSpPr>
        <p:spPr>
          <a:xfrm flipH="1" flipV="1">
            <a:off x="7063391" y="2815403"/>
            <a:ext cx="262813" cy="1704306"/>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0" name="Gruppieren 16"/>
          <p:cNvGrpSpPr/>
          <p:nvPr userDrawn="1"/>
        </p:nvGrpSpPr>
        <p:grpSpPr>
          <a:xfrm flipH="1" flipV="1">
            <a:off x="7281288" y="3987032"/>
            <a:ext cx="99791" cy="99791"/>
            <a:chOff x="8719425" y="1214428"/>
            <a:chExt cx="71438" cy="71438"/>
          </a:xfrm>
        </p:grpSpPr>
        <p:sp>
          <p:nvSpPr>
            <p:cNvPr id="21" name="Ellipse 20"/>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16"/>
          <p:cNvGrpSpPr/>
          <p:nvPr userDrawn="1"/>
        </p:nvGrpSpPr>
        <p:grpSpPr>
          <a:xfrm flipH="1" flipV="1">
            <a:off x="7012089" y="4528609"/>
            <a:ext cx="99791" cy="99791"/>
            <a:chOff x="8719425" y="1214428"/>
            <a:chExt cx="71438" cy="71438"/>
          </a:xfrm>
        </p:grpSpPr>
        <p:sp>
          <p:nvSpPr>
            <p:cNvPr id="24" name="Ellipse 23"/>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platzhalter 26"/>
          <p:cNvSpPr>
            <a:spLocks noGrp="1"/>
          </p:cNvSpPr>
          <p:nvPr>
            <p:ph type="body" sz="quarter" idx="10" hasCustomPrompt="1"/>
          </p:nvPr>
        </p:nvSpPr>
        <p:spPr>
          <a:xfrm>
            <a:off x="642910" y="1276350"/>
            <a:ext cx="4786346" cy="2652713"/>
          </a:xfrm>
        </p:spPr>
        <p:txBody>
          <a:bodyPr>
            <a:normAutofit/>
          </a:bodyPr>
          <a:lstStyle>
            <a:lvl1pPr marL="0" indent="0" algn="l">
              <a:lnSpc>
                <a:spcPct val="100000"/>
              </a:lnSpc>
              <a:spcBef>
                <a:spcPts val="0"/>
              </a:spcBef>
              <a:buFontTx/>
              <a:buNone/>
              <a:defRPr sz="3200" b="1" cap="all" baseline="0">
                <a:solidFill>
                  <a:schemeClr val="tx2"/>
                </a:solidFill>
                <a:latin typeface="+mj-lt"/>
              </a:defRPr>
            </a:lvl1pPr>
            <a:lvl2pPr>
              <a:buFontTx/>
              <a:buNone/>
              <a:defRPr sz="2800" b="1">
                <a:solidFill>
                  <a:schemeClr val="tx1"/>
                </a:solidFill>
                <a:latin typeface="+mj-lt"/>
              </a:defRPr>
            </a:lvl2pPr>
            <a:lvl3pPr>
              <a:buFontTx/>
              <a:buNone/>
              <a:defRPr sz="2800" b="1">
                <a:solidFill>
                  <a:schemeClr val="tx1"/>
                </a:solidFill>
                <a:latin typeface="+mj-lt"/>
              </a:defRPr>
            </a:lvl3pPr>
            <a:lvl4pPr>
              <a:buFontTx/>
              <a:buNone/>
              <a:defRPr sz="2800" b="1">
                <a:solidFill>
                  <a:schemeClr val="tx1"/>
                </a:solidFill>
                <a:latin typeface="+mj-lt"/>
              </a:defRPr>
            </a:lvl4pPr>
            <a:lvl5pPr>
              <a:buFontTx/>
              <a:buNone/>
              <a:defRPr sz="2800" b="1">
                <a:solidFill>
                  <a:schemeClr val="tx1"/>
                </a:solidFill>
                <a:latin typeface="+mj-lt"/>
              </a:defRPr>
            </a:lvl5pPr>
          </a:lstStyle>
          <a:p>
            <a:pPr lvl="0"/>
            <a:r>
              <a:rPr lang="de-DE" dirty="0"/>
              <a:t>Titel durch Klicken bearbeiten</a:t>
            </a:r>
          </a:p>
        </p:txBody>
      </p:sp>
      <p:sp>
        <p:nvSpPr>
          <p:cNvPr id="29" name="Textplatzhalter 28"/>
          <p:cNvSpPr>
            <a:spLocks noGrp="1"/>
          </p:cNvSpPr>
          <p:nvPr>
            <p:ph type="body" sz="quarter" idx="11" hasCustomPrompt="1"/>
          </p:nvPr>
        </p:nvSpPr>
        <p:spPr>
          <a:xfrm>
            <a:off x="642939" y="3093753"/>
            <a:ext cx="4786318" cy="928688"/>
          </a:xfrm>
        </p:spPr>
        <p:txBody>
          <a:bodyPr>
            <a:noAutofit/>
          </a:bodyPr>
          <a:lstStyle>
            <a:lvl1pPr marL="0" indent="0">
              <a:lnSpc>
                <a:spcPct val="100000"/>
              </a:lnSpc>
              <a:spcBef>
                <a:spcPts val="0"/>
              </a:spcBef>
              <a:buFontTx/>
              <a:buNone/>
              <a:defRPr sz="1800" b="1">
                <a:solidFill>
                  <a:schemeClr val="accent4"/>
                </a:solidFill>
                <a:latin typeface="+mj-lt"/>
              </a:defRPr>
            </a:lvl1pPr>
            <a:lvl2pPr indent="0">
              <a:spcBef>
                <a:spcPts val="0"/>
              </a:spcBef>
              <a:buFontTx/>
              <a:buNone/>
              <a:defRPr sz="2000" b="1">
                <a:solidFill>
                  <a:schemeClr val="accent4"/>
                </a:solidFill>
                <a:latin typeface="+mj-lt"/>
              </a:defRPr>
            </a:lvl2pPr>
            <a:lvl3pPr indent="0">
              <a:spcBef>
                <a:spcPts val="0"/>
              </a:spcBef>
              <a:buFontTx/>
              <a:buNone/>
              <a:defRPr sz="2000" b="1">
                <a:solidFill>
                  <a:schemeClr val="accent4"/>
                </a:solidFill>
                <a:latin typeface="+mj-lt"/>
              </a:defRPr>
            </a:lvl3pPr>
            <a:lvl4pPr indent="0">
              <a:spcBef>
                <a:spcPts val="0"/>
              </a:spcBef>
              <a:buFontTx/>
              <a:buNone/>
              <a:defRPr sz="2000" b="1">
                <a:solidFill>
                  <a:schemeClr val="accent4"/>
                </a:solidFill>
                <a:latin typeface="+mj-lt"/>
              </a:defRPr>
            </a:lvl4pPr>
            <a:lvl5pPr indent="0">
              <a:spcBef>
                <a:spcPts val="0"/>
              </a:spcBef>
              <a:buFontTx/>
              <a:buNone/>
              <a:defRPr sz="2000" b="1">
                <a:solidFill>
                  <a:schemeClr val="accent4"/>
                </a:solidFill>
                <a:latin typeface="+mj-lt"/>
              </a:defRPr>
            </a:lvl5pPr>
          </a:lstStyle>
          <a:p>
            <a:pPr lvl="0"/>
            <a:r>
              <a:rPr lang="de-DE" dirty="0"/>
              <a:t>Untertitel durch Klicken bearbeiten</a:t>
            </a:r>
          </a:p>
        </p:txBody>
      </p:sp>
    </p:spTree>
    <p:extLst>
      <p:ext uri="{BB962C8B-B14F-4D97-AF65-F5344CB8AC3E}">
        <p14:creationId xmlns:p14="http://schemas.microsoft.com/office/powerpoint/2010/main" val="371614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5287" y="428616"/>
            <a:ext cx="8353425" cy="558809"/>
          </a:xfrm>
          <a:prstGeom prst="rect">
            <a:avLst/>
          </a:prstGeom>
        </p:spPr>
        <p:txBody>
          <a:bodyPr vert="horz" lIns="91440" tIns="45720" rIns="91440" bIns="4572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395288" y="1276350"/>
            <a:ext cx="8353425" cy="3311525"/>
          </a:xfrm>
          <a:prstGeom prst="rect">
            <a:avLst/>
          </a:prstGeom>
        </p:spPr>
        <p:txBody>
          <a:bodyPr vert="horz" lIns="91440" tIns="45720" rIns="91440" bIns="4572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95288" y="4714890"/>
            <a:ext cx="819126" cy="273844"/>
          </a:xfrm>
          <a:prstGeom prst="rect">
            <a:avLst/>
          </a:prstGeom>
        </p:spPr>
        <p:txBody>
          <a:bodyPr vert="horz" lIns="91440" tIns="45720" rIns="91440" bIns="45720" rtlCol="0" anchor="ctr"/>
          <a:lstStyle>
            <a:lvl1pPr algn="l">
              <a:defRPr sz="600" b="1" i="0" baseline="0">
                <a:solidFill>
                  <a:schemeClr val="accent6">
                    <a:lumMod val="65000"/>
                  </a:schemeClr>
                </a:solidFill>
              </a:defRPr>
            </a:lvl1pPr>
          </a:lstStyle>
          <a:p>
            <a:fld id="{741C5596-6965-4C74-AAC2-C2578548BCEA}" type="datetime1">
              <a:rPr lang="de-DE" smtClean="0"/>
              <a:pPr/>
              <a:t>30.06.23</a:t>
            </a:fld>
            <a:endParaRPr lang="de-DE" dirty="0"/>
          </a:p>
        </p:txBody>
      </p:sp>
      <p:sp>
        <p:nvSpPr>
          <p:cNvPr id="5" name="Fußzeilenplatzhalter 4"/>
          <p:cNvSpPr>
            <a:spLocks noGrp="1"/>
          </p:cNvSpPr>
          <p:nvPr>
            <p:ph type="ftr" sz="quarter" idx="3"/>
          </p:nvPr>
        </p:nvSpPr>
        <p:spPr>
          <a:xfrm>
            <a:off x="3267076" y="4714890"/>
            <a:ext cx="5305452" cy="273844"/>
          </a:xfrm>
          <a:prstGeom prst="rect">
            <a:avLst/>
          </a:prstGeom>
        </p:spPr>
        <p:txBody>
          <a:bodyPr vert="horz" lIns="91440" tIns="45720" rIns="91440" bIns="45720" rtlCol="0" anchor="ctr"/>
          <a:lstStyle>
            <a:lvl1pPr algn="r">
              <a:defRPr sz="600" b="1" cap="all" baseline="0">
                <a:solidFill>
                  <a:schemeClr val="accent6">
                    <a:lumMod val="65000"/>
                  </a:schemeClr>
                </a:solidFill>
                <a:latin typeface="+mn-lt"/>
                <a:cs typeface="Arial" pitchFamily="34" charset="0"/>
              </a:defRPr>
            </a:lvl1pPr>
          </a:lstStyle>
          <a:p>
            <a:r>
              <a:rPr lang="de-DE" dirty="0"/>
              <a:t>WEGE ZU EINEM RESILIENTEN UND KLIMANEUTRALEN ENERGIESYSTEM 2045</a:t>
            </a:r>
          </a:p>
        </p:txBody>
      </p:sp>
      <p:sp>
        <p:nvSpPr>
          <p:cNvPr id="6" name="Foliennummernplatzhalter 5"/>
          <p:cNvSpPr>
            <a:spLocks noGrp="1"/>
          </p:cNvSpPr>
          <p:nvPr>
            <p:ph type="sldNum" sz="quarter" idx="4"/>
          </p:nvPr>
        </p:nvSpPr>
        <p:spPr>
          <a:xfrm>
            <a:off x="8501090" y="4714890"/>
            <a:ext cx="428628" cy="273844"/>
          </a:xfrm>
          <a:prstGeom prst="rect">
            <a:avLst/>
          </a:prstGeom>
        </p:spPr>
        <p:txBody>
          <a:bodyPr vert="horz" lIns="91440" tIns="45720" rIns="91440" bIns="45720" rtlCol="0" anchor="ctr"/>
          <a:lstStyle>
            <a:lvl1pPr algn="r">
              <a:defRPr sz="600" b="1" i="0" baseline="0">
                <a:solidFill>
                  <a:schemeClr val="accent6">
                    <a:lumMod val="65000"/>
                  </a:schemeClr>
                </a:solidFill>
              </a:defRPr>
            </a:lvl1pPr>
          </a:lstStyle>
          <a:p>
            <a:fld id="{68DA2074-C35A-43CA-8E67-28D6D94DF459}"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50" r:id="rId4"/>
    <p:sldLayoutId id="2147483659" r:id="rId5"/>
    <p:sldLayoutId id="2147483657" r:id="rId6"/>
    <p:sldLayoutId id="2147483658" r:id="rId7"/>
    <p:sldLayoutId id="2147483660" r:id="rId8"/>
    <p:sldLayoutId id="2147483661" r:id="rId9"/>
  </p:sldLayoutIdLst>
  <p:hf hdr="0" dt="0"/>
  <p:txStyles>
    <p:titleStyle>
      <a:lvl1pPr algn="l" defTabSz="914400" rtl="0" eaLnBrk="1" latinLnBrk="0" hangingPunct="1">
        <a:spcBef>
          <a:spcPct val="0"/>
        </a:spcBef>
        <a:buNone/>
        <a:defRPr sz="2000" b="1" i="0" u="none" strike="noStrike" kern="1200" baseline="0">
          <a:solidFill>
            <a:schemeClr val="tx1">
              <a:lumMod val="75000"/>
            </a:schemeClr>
          </a:solidFill>
          <a:latin typeface="Verdana" pitchFamily="34" charset="0"/>
          <a:ea typeface="Verdana" pitchFamily="34" charset="0"/>
          <a:cs typeface="Arial" pitchFamily="34" charset="0"/>
        </a:defRPr>
      </a:lvl1pPr>
    </p:titleStyle>
    <p:bodyStyle>
      <a:lvl1pPr marL="342900" indent="-216000" algn="l" defTabSz="914400" rtl="0" eaLnBrk="1" latinLnBrk="0" hangingPunct="1">
        <a:lnSpc>
          <a:spcPts val="1600"/>
        </a:lnSpc>
        <a:spcBef>
          <a:spcPts val="0"/>
        </a:spcBef>
        <a:buFontTx/>
        <a:buBlip>
          <a:blip r:embed="rId11"/>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mailto:annegret-claudine.agricola@gas.info"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mailto:robert.ostwald@dvgw.de" TargetMode="External"/><Relationship Id="rId5" Type="http://schemas.openxmlformats.org/officeDocument/2006/relationships/hyperlink" Target="mailto:ilka.gitzbrecht@bdew.de" TargetMode="External"/><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normAutofit fontScale="92500"/>
          </a:bodyPr>
          <a:lstStyle/>
          <a:p>
            <a:r>
              <a:rPr lang="de-DE" dirty="0"/>
              <a:t>Wege zu einem </a:t>
            </a:r>
            <a:r>
              <a:rPr lang="de-DE" dirty="0" err="1"/>
              <a:t>Resilienten</a:t>
            </a:r>
            <a:r>
              <a:rPr lang="de-DE" dirty="0"/>
              <a:t> und Klimaneutralen</a:t>
            </a:r>
          </a:p>
          <a:p>
            <a:r>
              <a:rPr lang="de-DE" dirty="0"/>
              <a:t>Energiesystem</a:t>
            </a:r>
          </a:p>
          <a:p>
            <a:r>
              <a:rPr lang="de-DE" dirty="0">
                <a:solidFill>
                  <a:schemeClr val="accent1"/>
                </a:solidFill>
              </a:rPr>
              <a:t>2045</a:t>
            </a:r>
          </a:p>
          <a:p>
            <a:endParaRPr lang="de-DE" dirty="0"/>
          </a:p>
        </p:txBody>
      </p:sp>
      <p:sp>
        <p:nvSpPr>
          <p:cNvPr id="3" name="Textplatzhalter 2"/>
          <p:cNvSpPr>
            <a:spLocks noGrp="1"/>
          </p:cNvSpPr>
          <p:nvPr>
            <p:ph type="body" sz="quarter" idx="11"/>
          </p:nvPr>
        </p:nvSpPr>
        <p:spPr>
          <a:xfrm>
            <a:off x="5660374" y="3159589"/>
            <a:ext cx="3088339" cy="928688"/>
          </a:xfrm>
        </p:spPr>
        <p:txBody>
          <a:bodyPr/>
          <a:lstStyle/>
          <a:p>
            <a:r>
              <a:rPr lang="de-DE" dirty="0"/>
              <a:t>Transformationspfad für die neuen Gase</a:t>
            </a:r>
          </a:p>
          <a:p>
            <a:endParaRPr lang="de-DE" dirty="0"/>
          </a:p>
        </p:txBody>
      </p:sp>
      <p:sp>
        <p:nvSpPr>
          <p:cNvPr id="6" name="Rechteckige Legende 5">
            <a:extLst>
              <a:ext uri="{FF2B5EF4-FFF2-40B4-BE49-F238E27FC236}">
                <a16:creationId xmlns:a16="http://schemas.microsoft.com/office/drawing/2014/main" id="{4882F6A7-0E83-E4A7-6B46-4B60630C376B}"/>
              </a:ext>
            </a:extLst>
          </p:cNvPr>
          <p:cNvSpPr/>
          <p:nvPr/>
        </p:nvSpPr>
        <p:spPr>
          <a:xfrm>
            <a:off x="3923928" y="46429"/>
            <a:ext cx="1512168" cy="1013153"/>
          </a:xfrm>
          <a:prstGeom prst="wedgeRectCallout">
            <a:avLst>
              <a:gd name="adj1" fmla="val -63361"/>
              <a:gd name="adj2" fmla="val 10713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Ihr Projektbild direkt im Folienmaster anpassen.</a:t>
            </a:r>
          </a:p>
        </p:txBody>
      </p:sp>
    </p:spTree>
    <p:extLst>
      <p:ext uri="{BB962C8B-B14F-4D97-AF65-F5344CB8AC3E}">
        <p14:creationId xmlns:p14="http://schemas.microsoft.com/office/powerpoint/2010/main" val="323502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normAutofit/>
          </a:bodyPr>
          <a:lstStyle/>
          <a:p>
            <a:r>
              <a:rPr lang="de-DE" dirty="0"/>
              <a:t>Wege zu einem </a:t>
            </a:r>
            <a:r>
              <a:rPr lang="de-DE" dirty="0" err="1"/>
              <a:t>Resilienten</a:t>
            </a:r>
            <a:r>
              <a:rPr lang="de-DE" dirty="0"/>
              <a:t> und Klimaneutralen</a:t>
            </a:r>
          </a:p>
          <a:p>
            <a:r>
              <a:rPr lang="de-DE" dirty="0"/>
              <a:t>Energiesystem</a:t>
            </a:r>
          </a:p>
          <a:p>
            <a:r>
              <a:rPr lang="de-DE" dirty="0">
                <a:solidFill>
                  <a:schemeClr val="accent1"/>
                </a:solidFill>
              </a:rPr>
              <a:t>2045</a:t>
            </a:r>
          </a:p>
        </p:txBody>
      </p:sp>
      <p:sp>
        <p:nvSpPr>
          <p:cNvPr id="5" name="Textplatzhalter 4"/>
          <p:cNvSpPr>
            <a:spLocks noGrp="1"/>
          </p:cNvSpPr>
          <p:nvPr>
            <p:ph type="body" sz="quarter" idx="11"/>
          </p:nvPr>
        </p:nvSpPr>
        <p:spPr>
          <a:xfrm>
            <a:off x="2032249" y="3277318"/>
            <a:ext cx="3429024" cy="928688"/>
          </a:xfrm>
        </p:spPr>
        <p:txBody>
          <a:bodyPr/>
          <a:lstStyle/>
          <a:p>
            <a:r>
              <a:rPr lang="de-DE" dirty="0"/>
              <a:t>Transformationspfad für die neuen Gase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hteck 58">
            <a:extLst>
              <a:ext uri="{FF2B5EF4-FFF2-40B4-BE49-F238E27FC236}">
                <a16:creationId xmlns:a16="http://schemas.microsoft.com/office/drawing/2014/main" id="{1A874B15-1B01-C886-115C-EB364E5B578A}"/>
              </a:ext>
            </a:extLst>
          </p:cNvPr>
          <p:cNvSpPr/>
          <p:nvPr/>
        </p:nvSpPr>
        <p:spPr>
          <a:xfrm>
            <a:off x="432000" y="432000"/>
            <a:ext cx="7128000" cy="28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F979B0F0-C285-E5C1-8AB9-5EF48B5E49B9}"/>
              </a:ext>
            </a:extLst>
          </p:cNvPr>
          <p:cNvSpPr>
            <a:spLocks noGrp="1"/>
          </p:cNvSpPr>
          <p:nvPr>
            <p:ph type="ftr" sz="quarter" idx="11"/>
          </p:nvPr>
        </p:nvSpPr>
        <p:spPr/>
        <p:txBody>
          <a:bodyPr/>
          <a:lstStyle/>
          <a:p>
            <a:r>
              <a:rPr lang="de-DE"/>
              <a:t>WEGE ZU EINEM RESILIENTEN UND KLIMANEUTRALEN ENERGIESYSTEM 2045</a:t>
            </a:r>
            <a:endParaRPr lang="de-DE" dirty="0"/>
          </a:p>
        </p:txBody>
      </p:sp>
      <p:sp>
        <p:nvSpPr>
          <p:cNvPr id="4" name="Titel 3">
            <a:extLst>
              <a:ext uri="{FF2B5EF4-FFF2-40B4-BE49-F238E27FC236}">
                <a16:creationId xmlns:a16="http://schemas.microsoft.com/office/drawing/2014/main" id="{DC9D3DDE-2403-6FE9-4004-E9C462AD0002}"/>
              </a:ext>
            </a:extLst>
          </p:cNvPr>
          <p:cNvSpPr>
            <a:spLocks noGrp="1"/>
          </p:cNvSpPr>
          <p:nvPr>
            <p:ph type="title"/>
          </p:nvPr>
        </p:nvSpPr>
        <p:spPr/>
        <p:txBody>
          <a:bodyPr/>
          <a:lstStyle/>
          <a:p>
            <a:r>
              <a:rPr lang="de-DE" dirty="0"/>
              <a:t>Der TRANSFORMATIONSPFAD FÜR DIE NEUEN GASE</a:t>
            </a:r>
          </a:p>
        </p:txBody>
      </p:sp>
      <p:sp>
        <p:nvSpPr>
          <p:cNvPr id="5" name="Textplatzhalter 4">
            <a:extLst>
              <a:ext uri="{FF2B5EF4-FFF2-40B4-BE49-F238E27FC236}">
                <a16:creationId xmlns:a16="http://schemas.microsoft.com/office/drawing/2014/main" id="{7A44111E-703B-2C72-86D0-0486C66F1DD0}"/>
              </a:ext>
            </a:extLst>
          </p:cNvPr>
          <p:cNvSpPr>
            <a:spLocks noGrp="1"/>
          </p:cNvSpPr>
          <p:nvPr>
            <p:ph type="body" sz="quarter" idx="13"/>
          </p:nvPr>
        </p:nvSpPr>
        <p:spPr>
          <a:xfrm>
            <a:off x="395287" y="1191600"/>
            <a:ext cx="4824785" cy="3311525"/>
          </a:xfrm>
        </p:spPr>
        <p:txBody>
          <a:bodyPr/>
          <a:lstStyle/>
          <a:p>
            <a:r>
              <a:rPr lang="de-DE" dirty="0"/>
              <a:t>Der Transformationspfad für die neuen Gase ist ein </a:t>
            </a:r>
            <a:r>
              <a:rPr lang="de-DE" b="1" dirty="0"/>
              <a:t>Gemeinschaftsprojekt</a:t>
            </a:r>
            <a:r>
              <a:rPr lang="de-DE" dirty="0"/>
              <a:t> der Verbände</a:t>
            </a:r>
          </a:p>
          <a:p>
            <a:pPr marL="126900" indent="0">
              <a:buNone/>
            </a:pPr>
            <a:endParaRPr lang="de-DE" dirty="0"/>
          </a:p>
          <a:p>
            <a:endParaRPr lang="de-DE" dirty="0"/>
          </a:p>
          <a:p>
            <a:endParaRPr lang="de-DE" dirty="0"/>
          </a:p>
          <a:p>
            <a:pPr marL="126900" indent="0">
              <a:buNone/>
            </a:pPr>
            <a:endParaRPr lang="de-DE" dirty="0"/>
          </a:p>
          <a:p>
            <a:r>
              <a:rPr lang="de-DE" dirty="0"/>
              <a:t>Unser gemeinsames </a:t>
            </a:r>
            <a:r>
              <a:rPr lang="de-DE" b="1" dirty="0"/>
              <a:t>Ziel: Klimaneutralität 2045 </a:t>
            </a:r>
          </a:p>
          <a:p>
            <a:pPr marL="126900" indent="0">
              <a:buNone/>
            </a:pPr>
            <a:endParaRPr lang="de-DE" dirty="0"/>
          </a:p>
          <a:p>
            <a:r>
              <a:rPr lang="de-DE" dirty="0">
                <a:ea typeface="Verdana" panose="020B0604030504040204" pitchFamily="34" charset="0"/>
                <a:cs typeface="Verdana" panose="020B0604030504040204" pitchFamily="34" charset="0"/>
              </a:rPr>
              <a:t>Die </a:t>
            </a:r>
            <a:r>
              <a:rPr lang="de-DE" sz="1100" dirty="0">
                <a:effectLst/>
                <a:ea typeface="Verdana" panose="020B0604030504040204" pitchFamily="34" charset="0"/>
                <a:cs typeface="Verdana" panose="020B0604030504040204" pitchFamily="34" charset="0"/>
              </a:rPr>
              <a:t>Nutzung von fossilem, nicht-</a:t>
            </a:r>
            <a:r>
              <a:rPr lang="de-DE" sz="1100" dirty="0" err="1">
                <a:effectLst/>
                <a:ea typeface="Verdana" panose="020B0604030504040204" pitchFamily="34" charset="0"/>
                <a:cs typeface="Verdana" panose="020B0604030504040204" pitchFamily="34" charset="0"/>
              </a:rPr>
              <a:t>dekarbonisiertem</a:t>
            </a:r>
            <a:r>
              <a:rPr lang="de-DE" sz="1100" dirty="0">
                <a:effectLst/>
                <a:ea typeface="Verdana" panose="020B0604030504040204" pitchFamily="34" charset="0"/>
                <a:cs typeface="Verdana" panose="020B0604030504040204" pitchFamily="34" charset="0"/>
              </a:rPr>
              <a:t> Erdgas wird bis 2045 bedeutungslos</a:t>
            </a:r>
          </a:p>
          <a:p>
            <a:endParaRPr lang="de-DE" sz="1100" dirty="0">
              <a:effectLst/>
              <a:ea typeface="Verdana" panose="020B0604030504040204" pitchFamily="34" charset="0"/>
              <a:cs typeface="Verdana" panose="020B0604030504040204" pitchFamily="34" charset="0"/>
            </a:endParaRPr>
          </a:p>
          <a:p>
            <a:r>
              <a:rPr lang="de-DE" sz="1100" b="1" dirty="0">
                <a:effectLst/>
                <a:ea typeface="Verdana" panose="020B0604030504040204" pitchFamily="34" charset="0"/>
                <a:cs typeface="Verdana" panose="020B0604030504040204" pitchFamily="34" charset="0"/>
              </a:rPr>
              <a:t>Neue Gase</a:t>
            </a:r>
            <a:r>
              <a:rPr lang="de-DE" sz="1100" dirty="0">
                <a:effectLst/>
                <a:ea typeface="Verdana" panose="020B0604030504040204" pitchFamily="34" charset="0"/>
                <a:cs typeface="Verdana" panose="020B0604030504040204" pitchFamily="34" charset="0"/>
              </a:rPr>
              <a:t>, wie Wasserstoff und seine Derivate sowie Biogas und Biomethan, werden zukünftig die bestimmende Rolle einnehmen</a:t>
            </a:r>
            <a:endParaRPr lang="de-DE" sz="1100" dirty="0">
              <a:effectLst/>
              <a:latin typeface="Calibri" panose="020F0502020204030204" pitchFamily="34" charset="0"/>
              <a:ea typeface="Calibri" panose="020F0502020204030204" pitchFamily="34" charset="0"/>
              <a:cs typeface="Arial" panose="020B0604020202020204" pitchFamily="34" charset="0"/>
            </a:endParaRPr>
          </a:p>
          <a:p>
            <a:endParaRPr lang="de-DE" dirty="0">
              <a:latin typeface="Calibri" panose="020F0502020204030204" pitchFamily="34" charset="0"/>
              <a:ea typeface="Verdana" panose="020B0604030504040204" pitchFamily="34" charset="0"/>
              <a:cs typeface="Arial" panose="020B0604020202020204" pitchFamily="34" charset="0"/>
            </a:endParaRPr>
          </a:p>
          <a:p>
            <a:r>
              <a:rPr lang="de-DE" sz="1100" dirty="0">
                <a:effectLst/>
                <a:ea typeface="Verdana" panose="020B0604030504040204" pitchFamily="34" charset="0"/>
                <a:cs typeface="Verdana" panose="020B0604030504040204" pitchFamily="34" charset="0"/>
              </a:rPr>
              <a:t>Wir wollen die </a:t>
            </a:r>
            <a:r>
              <a:rPr lang="de-DE" sz="1100" b="1" dirty="0">
                <a:effectLst/>
                <a:ea typeface="Verdana" panose="020B0604030504040204" pitchFamily="34" charset="0"/>
                <a:cs typeface="Verdana" panose="020B0604030504040204" pitchFamily="34" charset="0"/>
              </a:rPr>
              <a:t>Transformation absichern </a:t>
            </a:r>
            <a:r>
              <a:rPr lang="de-DE" sz="1100" dirty="0">
                <a:effectLst/>
                <a:ea typeface="Verdana" panose="020B0604030504040204" pitchFamily="34" charset="0"/>
                <a:cs typeface="Verdana" panose="020B0604030504040204" pitchFamily="34" charset="0"/>
              </a:rPr>
              <a:t>und die Energiewende aus der Branche heraus </a:t>
            </a:r>
            <a:r>
              <a:rPr lang="de-DE" sz="1100" b="1" dirty="0">
                <a:effectLst/>
                <a:ea typeface="Verdana" panose="020B0604030504040204" pitchFamily="34" charset="0"/>
                <a:cs typeface="Verdana" panose="020B0604030504040204" pitchFamily="34" charset="0"/>
              </a:rPr>
              <a:t>krisenfes</a:t>
            </a:r>
            <a:r>
              <a:rPr lang="de-DE" b="1" dirty="0">
                <a:ea typeface="Verdana" panose="020B0604030504040204" pitchFamily="34" charset="0"/>
                <a:cs typeface="Verdana" panose="020B0604030504040204" pitchFamily="34" charset="0"/>
              </a:rPr>
              <a:t>t und sozialverträglich </a:t>
            </a:r>
            <a:r>
              <a:rPr lang="de-DE" dirty="0">
                <a:ea typeface="Verdana" panose="020B0604030504040204" pitchFamily="34" charset="0"/>
                <a:cs typeface="Verdana" panose="020B0604030504040204" pitchFamily="34" charset="0"/>
              </a:rPr>
              <a:t>gestalten</a:t>
            </a:r>
            <a:r>
              <a:rPr lang="de-DE" sz="1100" dirty="0">
                <a:effectLst/>
                <a:ea typeface="Verdana" panose="020B0604030504040204" pitchFamily="34" charset="0"/>
                <a:cs typeface="Verdana" panose="020B0604030504040204" pitchFamily="34" charset="0"/>
              </a:rPr>
              <a:t> </a:t>
            </a:r>
            <a:r>
              <a:rPr lang="de-DE" dirty="0">
                <a:ea typeface="Verdana" panose="020B0604030504040204" pitchFamily="34" charset="0"/>
                <a:cs typeface="Verdana" panose="020B0604030504040204" pitchFamily="34" charset="0"/>
              </a:rPr>
              <a:t> </a:t>
            </a:r>
          </a:p>
          <a:p>
            <a:endParaRPr lang="de-DE" dirty="0"/>
          </a:p>
        </p:txBody>
      </p:sp>
      <p:pic>
        <p:nvPicPr>
          <p:cNvPr id="7" name="Grafik 6" descr="Ein Bild, das Text, Screenshot, Logo, Grafikdesign enthält.&#10;&#10;Automatisch generierte Beschreibung">
            <a:extLst>
              <a:ext uri="{FF2B5EF4-FFF2-40B4-BE49-F238E27FC236}">
                <a16:creationId xmlns:a16="http://schemas.microsoft.com/office/drawing/2014/main" id="{B4A362BC-AD16-9FB1-F3B7-34B471753E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86" t="13977" r="23113" b="11669"/>
          <a:stretch/>
        </p:blipFill>
        <p:spPr>
          <a:xfrm rot="1259015">
            <a:off x="4636629" y="646231"/>
            <a:ext cx="4423526" cy="4397129"/>
          </a:xfrm>
          <a:prstGeom prst="rect">
            <a:avLst/>
          </a:prstGeom>
        </p:spPr>
      </p:pic>
      <p:pic>
        <p:nvPicPr>
          <p:cNvPr id="56" name="Grafik 55" descr="DVGW-logo-1AC658A909-seeklogo.com.png">
            <a:extLst>
              <a:ext uri="{FF2B5EF4-FFF2-40B4-BE49-F238E27FC236}">
                <a16:creationId xmlns:a16="http://schemas.microsoft.com/office/drawing/2014/main" id="{1DE9B453-BDBC-37B7-F4DA-39EBB260CBAC}"/>
              </a:ext>
            </a:extLst>
          </p:cNvPr>
          <p:cNvPicPr>
            <a:picLocks noChangeAspect="1"/>
          </p:cNvPicPr>
          <p:nvPr/>
        </p:nvPicPr>
        <p:blipFill>
          <a:blip r:embed="rId4" cstate="print"/>
          <a:stretch>
            <a:fillRect/>
          </a:stretch>
        </p:blipFill>
        <p:spPr>
          <a:xfrm>
            <a:off x="1910302" y="1779662"/>
            <a:ext cx="615310" cy="367349"/>
          </a:xfrm>
          <a:prstGeom prst="rect">
            <a:avLst/>
          </a:prstGeom>
        </p:spPr>
      </p:pic>
      <p:pic>
        <p:nvPicPr>
          <p:cNvPr id="57" name="Grafik 56" descr="ey-bdew-logo.png">
            <a:extLst>
              <a:ext uri="{FF2B5EF4-FFF2-40B4-BE49-F238E27FC236}">
                <a16:creationId xmlns:a16="http://schemas.microsoft.com/office/drawing/2014/main" id="{3D486960-D998-CBC4-6ACA-95B2ABD4861D}"/>
              </a:ext>
            </a:extLst>
          </p:cNvPr>
          <p:cNvPicPr>
            <a:picLocks noChangeAspect="1"/>
          </p:cNvPicPr>
          <p:nvPr/>
        </p:nvPicPr>
        <p:blipFill>
          <a:blip r:embed="rId5" cstate="print"/>
          <a:stretch>
            <a:fillRect/>
          </a:stretch>
        </p:blipFill>
        <p:spPr>
          <a:xfrm>
            <a:off x="899592" y="1843781"/>
            <a:ext cx="746816" cy="497877"/>
          </a:xfrm>
          <a:prstGeom prst="rect">
            <a:avLst/>
          </a:prstGeom>
        </p:spPr>
      </p:pic>
      <p:pic>
        <p:nvPicPr>
          <p:cNvPr id="58" name="Grafik 57">
            <a:extLst>
              <a:ext uri="{FF2B5EF4-FFF2-40B4-BE49-F238E27FC236}">
                <a16:creationId xmlns:a16="http://schemas.microsoft.com/office/drawing/2014/main" id="{2AB280F7-DE14-9652-AB36-C8B1694BAB5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9506" y="1779662"/>
            <a:ext cx="600015" cy="537871"/>
          </a:xfrm>
          <a:prstGeom prst="rect">
            <a:avLst/>
          </a:prstGeom>
        </p:spPr>
      </p:pic>
    </p:spTree>
    <p:extLst>
      <p:ext uri="{BB962C8B-B14F-4D97-AF65-F5344CB8AC3E}">
        <p14:creationId xmlns:p14="http://schemas.microsoft.com/office/powerpoint/2010/main" val="147147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6544966-A658-97BD-BC6E-99BDC245D090}"/>
              </a:ext>
            </a:extLst>
          </p:cNvPr>
          <p:cNvSpPr/>
          <p:nvPr/>
        </p:nvSpPr>
        <p:spPr>
          <a:xfrm>
            <a:off x="432000" y="432000"/>
            <a:ext cx="7128000" cy="28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0">
            <a:extLst>
              <a:ext uri="{FF2B5EF4-FFF2-40B4-BE49-F238E27FC236}">
                <a16:creationId xmlns:a16="http://schemas.microsoft.com/office/drawing/2014/main" id="{03F667DD-3D4F-0D5E-7AA2-DCB70DF74727}"/>
              </a:ext>
            </a:extLst>
          </p:cNvPr>
          <p:cNvSpPr txBox="1">
            <a:spLocks/>
          </p:cNvSpPr>
          <p:nvPr/>
        </p:nvSpPr>
        <p:spPr>
          <a:xfrm>
            <a:off x="890856" y="1325164"/>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a:solidFill>
                  <a:schemeClr val="accent1"/>
                </a:solidFill>
                <a:latin typeface="Verdana" pitchFamily="34" charset="0"/>
                <a:ea typeface="Verdana" pitchFamily="34" charset="0"/>
                <a:cs typeface="Arial" pitchFamily="34" charset="0"/>
              </a:rPr>
              <a:t>1</a:t>
            </a:r>
            <a:endPar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endParaRPr>
          </a:p>
        </p:txBody>
      </p:sp>
      <p:sp>
        <p:nvSpPr>
          <p:cNvPr id="17" name="Textplatzhalter 4">
            <a:extLst>
              <a:ext uri="{FF2B5EF4-FFF2-40B4-BE49-F238E27FC236}">
                <a16:creationId xmlns:a16="http://schemas.microsoft.com/office/drawing/2014/main" id="{F1047122-9000-B44A-031B-9E3815F3B183}"/>
              </a:ext>
            </a:extLst>
          </p:cNvPr>
          <p:cNvSpPr txBox="1">
            <a:spLocks/>
          </p:cNvSpPr>
          <p:nvPr/>
        </p:nvSpPr>
        <p:spPr>
          <a:xfrm>
            <a:off x="1118604" y="939912"/>
            <a:ext cx="7268440" cy="3671893"/>
          </a:xfrm>
          <a:prstGeom prst="rect">
            <a:avLst/>
          </a:prstGeom>
        </p:spPr>
        <p:txBody>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500" indent="-228600">
              <a:buFont typeface="+mj-lt"/>
              <a:buAutoNum type="arabicParenR"/>
            </a:pPr>
            <a:endParaRPr lang="de-DE" dirty="0"/>
          </a:p>
        </p:txBody>
      </p:sp>
      <p:sp>
        <p:nvSpPr>
          <p:cNvPr id="20" name="Achteck 19">
            <a:extLst>
              <a:ext uri="{FF2B5EF4-FFF2-40B4-BE49-F238E27FC236}">
                <a16:creationId xmlns:a16="http://schemas.microsoft.com/office/drawing/2014/main" id="{00320023-8C69-45DA-3484-CB32DF4C2583}"/>
              </a:ext>
            </a:extLst>
          </p:cNvPr>
          <p:cNvSpPr/>
          <p:nvPr/>
        </p:nvSpPr>
        <p:spPr>
          <a:xfrm>
            <a:off x="890855" y="1231311"/>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10">
            <a:extLst>
              <a:ext uri="{FF2B5EF4-FFF2-40B4-BE49-F238E27FC236}">
                <a16:creationId xmlns:a16="http://schemas.microsoft.com/office/drawing/2014/main" id="{F10BC2FC-45EA-31B5-FE59-0ED329808435}"/>
              </a:ext>
            </a:extLst>
          </p:cNvPr>
          <p:cNvSpPr txBox="1">
            <a:spLocks/>
          </p:cNvSpPr>
          <p:nvPr/>
        </p:nvSpPr>
        <p:spPr>
          <a:xfrm>
            <a:off x="611560" y="2296826"/>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a:solidFill>
                  <a:schemeClr val="accent1"/>
                </a:solidFill>
                <a:latin typeface="Verdana" pitchFamily="34" charset="0"/>
                <a:ea typeface="Verdana" pitchFamily="34" charset="0"/>
                <a:cs typeface="Arial" pitchFamily="34" charset="0"/>
              </a:rPr>
              <a:t>2</a:t>
            </a:r>
            <a:endPar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endParaRPr>
          </a:p>
        </p:txBody>
      </p:sp>
      <p:sp>
        <p:nvSpPr>
          <p:cNvPr id="22" name="Achteck 21">
            <a:extLst>
              <a:ext uri="{FF2B5EF4-FFF2-40B4-BE49-F238E27FC236}">
                <a16:creationId xmlns:a16="http://schemas.microsoft.com/office/drawing/2014/main" id="{41BB1628-AADD-C74B-2528-230151C03E55}"/>
              </a:ext>
            </a:extLst>
          </p:cNvPr>
          <p:cNvSpPr/>
          <p:nvPr/>
        </p:nvSpPr>
        <p:spPr>
          <a:xfrm>
            <a:off x="616464" y="2202973"/>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itel 10">
            <a:extLst>
              <a:ext uri="{FF2B5EF4-FFF2-40B4-BE49-F238E27FC236}">
                <a16:creationId xmlns:a16="http://schemas.microsoft.com/office/drawing/2014/main" id="{FD73ADE9-80DB-A3B6-43A4-164D77788332}"/>
              </a:ext>
            </a:extLst>
          </p:cNvPr>
          <p:cNvSpPr txBox="1">
            <a:spLocks/>
          </p:cNvSpPr>
          <p:nvPr/>
        </p:nvSpPr>
        <p:spPr>
          <a:xfrm>
            <a:off x="317324" y="3180751"/>
            <a:ext cx="728816" cy="728818"/>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rPr>
              <a:t>3</a:t>
            </a:r>
          </a:p>
        </p:txBody>
      </p:sp>
      <p:sp>
        <p:nvSpPr>
          <p:cNvPr id="24" name="Achteck 23">
            <a:extLst>
              <a:ext uri="{FF2B5EF4-FFF2-40B4-BE49-F238E27FC236}">
                <a16:creationId xmlns:a16="http://schemas.microsoft.com/office/drawing/2014/main" id="{BF750DF2-59E5-99BD-30D8-943A5A1EC0D5}"/>
              </a:ext>
            </a:extLst>
          </p:cNvPr>
          <p:cNvSpPr/>
          <p:nvPr/>
        </p:nvSpPr>
        <p:spPr>
          <a:xfrm>
            <a:off x="323528" y="3180752"/>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itel 10">
            <a:extLst>
              <a:ext uri="{FF2B5EF4-FFF2-40B4-BE49-F238E27FC236}">
                <a16:creationId xmlns:a16="http://schemas.microsoft.com/office/drawing/2014/main" id="{8B41A64F-AB77-5669-5CB3-18CF02219721}"/>
              </a:ext>
            </a:extLst>
          </p:cNvPr>
          <p:cNvSpPr txBox="1">
            <a:spLocks/>
          </p:cNvSpPr>
          <p:nvPr/>
        </p:nvSpPr>
        <p:spPr>
          <a:xfrm>
            <a:off x="3987200" y="1325164"/>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a:solidFill>
                  <a:schemeClr val="accent1"/>
                </a:solidFill>
                <a:latin typeface="Verdana" pitchFamily="34" charset="0"/>
                <a:ea typeface="Verdana" pitchFamily="34" charset="0"/>
                <a:cs typeface="Arial" pitchFamily="34" charset="0"/>
              </a:rPr>
              <a:t>4</a:t>
            </a:r>
            <a:endPar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endParaRPr>
          </a:p>
        </p:txBody>
      </p:sp>
      <p:sp>
        <p:nvSpPr>
          <p:cNvPr id="26" name="Achteck 25">
            <a:extLst>
              <a:ext uri="{FF2B5EF4-FFF2-40B4-BE49-F238E27FC236}">
                <a16:creationId xmlns:a16="http://schemas.microsoft.com/office/drawing/2014/main" id="{2E68F37F-CD17-6DCF-B230-C34505202B68}"/>
              </a:ext>
            </a:extLst>
          </p:cNvPr>
          <p:cNvSpPr/>
          <p:nvPr/>
        </p:nvSpPr>
        <p:spPr>
          <a:xfrm>
            <a:off x="3987199" y="1231311"/>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itel 10">
            <a:extLst>
              <a:ext uri="{FF2B5EF4-FFF2-40B4-BE49-F238E27FC236}">
                <a16:creationId xmlns:a16="http://schemas.microsoft.com/office/drawing/2014/main" id="{C0FD11C1-ADB9-7B66-935B-07CC14B32EEA}"/>
              </a:ext>
            </a:extLst>
          </p:cNvPr>
          <p:cNvSpPr txBox="1">
            <a:spLocks/>
          </p:cNvSpPr>
          <p:nvPr/>
        </p:nvSpPr>
        <p:spPr>
          <a:xfrm>
            <a:off x="3694073" y="2294326"/>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rPr>
              <a:t>5</a:t>
            </a:r>
          </a:p>
        </p:txBody>
      </p:sp>
      <p:sp>
        <p:nvSpPr>
          <p:cNvPr id="28" name="Achteck 27">
            <a:extLst>
              <a:ext uri="{FF2B5EF4-FFF2-40B4-BE49-F238E27FC236}">
                <a16:creationId xmlns:a16="http://schemas.microsoft.com/office/drawing/2014/main" id="{673FAA1C-5FD8-4FE8-AA62-4C8A1B5F0115}"/>
              </a:ext>
            </a:extLst>
          </p:cNvPr>
          <p:cNvSpPr/>
          <p:nvPr/>
        </p:nvSpPr>
        <p:spPr>
          <a:xfrm>
            <a:off x="3694072" y="2200473"/>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itel 10">
            <a:extLst>
              <a:ext uri="{FF2B5EF4-FFF2-40B4-BE49-F238E27FC236}">
                <a16:creationId xmlns:a16="http://schemas.microsoft.com/office/drawing/2014/main" id="{E0295BA3-D957-1D39-A412-17C913848434}"/>
              </a:ext>
            </a:extLst>
          </p:cNvPr>
          <p:cNvSpPr txBox="1">
            <a:spLocks/>
          </p:cNvSpPr>
          <p:nvPr/>
        </p:nvSpPr>
        <p:spPr>
          <a:xfrm>
            <a:off x="3419873" y="3225180"/>
            <a:ext cx="728816" cy="577975"/>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a:solidFill>
                  <a:schemeClr val="accent1"/>
                </a:solidFill>
                <a:latin typeface="Verdana" pitchFamily="34" charset="0"/>
                <a:ea typeface="Verdana" pitchFamily="34" charset="0"/>
                <a:cs typeface="Arial" pitchFamily="34" charset="0"/>
              </a:rPr>
              <a:t>6</a:t>
            </a:r>
            <a:endParaRPr kumimoji="0" lang="de-DE" sz="3000" b="1" i="0" u="none" strike="noStrike" kern="1200" cap="none" spc="0" normalizeH="0" baseline="0" noProof="0" dirty="0">
              <a:ln>
                <a:noFill/>
              </a:ln>
              <a:solidFill>
                <a:schemeClr val="accent1"/>
              </a:solidFill>
              <a:effectLst/>
              <a:uLnTx/>
              <a:uFillTx/>
              <a:latin typeface="Verdana" pitchFamily="34" charset="0"/>
              <a:ea typeface="Verdana" pitchFamily="34" charset="0"/>
              <a:cs typeface="Arial" pitchFamily="34" charset="0"/>
            </a:endParaRPr>
          </a:p>
        </p:txBody>
      </p:sp>
      <p:sp>
        <p:nvSpPr>
          <p:cNvPr id="30" name="Achteck 29">
            <a:extLst>
              <a:ext uri="{FF2B5EF4-FFF2-40B4-BE49-F238E27FC236}">
                <a16:creationId xmlns:a16="http://schemas.microsoft.com/office/drawing/2014/main" id="{8478591F-2B08-49D3-B70E-6318CFA02D27}"/>
              </a:ext>
            </a:extLst>
          </p:cNvPr>
          <p:cNvSpPr/>
          <p:nvPr/>
        </p:nvSpPr>
        <p:spPr>
          <a:xfrm>
            <a:off x="3419872" y="3131327"/>
            <a:ext cx="728817" cy="728817"/>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platzhalter 31">
            <a:extLst>
              <a:ext uri="{FF2B5EF4-FFF2-40B4-BE49-F238E27FC236}">
                <a16:creationId xmlns:a16="http://schemas.microsoft.com/office/drawing/2014/main" id="{35FCBB29-03A5-DB76-EEE7-37986D3150BB}"/>
              </a:ext>
            </a:extLst>
          </p:cNvPr>
          <p:cNvSpPr>
            <a:spLocks noGrp="1"/>
          </p:cNvSpPr>
          <p:nvPr>
            <p:ph type="body" sz="quarter" idx="13"/>
          </p:nvPr>
        </p:nvSpPr>
        <p:spPr>
          <a:xfrm>
            <a:off x="1524148" y="1231310"/>
            <a:ext cx="2687812" cy="728817"/>
          </a:xfrm>
        </p:spPr>
        <p:txBody>
          <a:bodyPr anchor="ctr"/>
          <a:lstStyle/>
          <a:p>
            <a:r>
              <a:rPr lang="de-DE" b="1" dirty="0"/>
              <a:t>Klimaneutral 2045 –</a:t>
            </a:r>
            <a:br>
              <a:rPr lang="de-DE" b="1" dirty="0"/>
            </a:br>
            <a:r>
              <a:rPr lang="de-DE" b="1" dirty="0"/>
              <a:t>mit grünem Strom </a:t>
            </a:r>
            <a:br>
              <a:rPr lang="de-DE" b="1" dirty="0"/>
            </a:br>
            <a:r>
              <a:rPr lang="de-DE" b="1" dirty="0"/>
              <a:t>und neuen Gasen </a:t>
            </a:r>
          </a:p>
        </p:txBody>
      </p:sp>
      <p:sp>
        <p:nvSpPr>
          <p:cNvPr id="37" name="Textplatzhalter 14">
            <a:extLst>
              <a:ext uri="{FF2B5EF4-FFF2-40B4-BE49-F238E27FC236}">
                <a16:creationId xmlns:a16="http://schemas.microsoft.com/office/drawing/2014/main" id="{2FF64260-EB99-2558-DEFB-027E7B5C275F}"/>
              </a:ext>
            </a:extLst>
          </p:cNvPr>
          <p:cNvSpPr txBox="1">
            <a:spLocks/>
          </p:cNvSpPr>
          <p:nvPr/>
        </p:nvSpPr>
        <p:spPr>
          <a:xfrm>
            <a:off x="1267368" y="2211893"/>
            <a:ext cx="2613812" cy="728818"/>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t>Neue Gase sind unverzichtbar</a:t>
            </a:r>
          </a:p>
        </p:txBody>
      </p:sp>
      <p:sp>
        <p:nvSpPr>
          <p:cNvPr id="38" name="Textplatzhalter 14">
            <a:extLst>
              <a:ext uri="{FF2B5EF4-FFF2-40B4-BE49-F238E27FC236}">
                <a16:creationId xmlns:a16="http://schemas.microsoft.com/office/drawing/2014/main" id="{42A0D243-3993-B010-9D8B-FB2A69097022}"/>
              </a:ext>
            </a:extLst>
          </p:cNvPr>
          <p:cNvSpPr txBox="1">
            <a:spLocks/>
          </p:cNvSpPr>
          <p:nvPr/>
        </p:nvSpPr>
        <p:spPr>
          <a:xfrm>
            <a:off x="897414" y="3180751"/>
            <a:ext cx="2613812" cy="728818"/>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t>Neue Gase machen Transformation und Energiesystem resilient</a:t>
            </a:r>
          </a:p>
        </p:txBody>
      </p:sp>
      <p:sp>
        <p:nvSpPr>
          <p:cNvPr id="39" name="Textplatzhalter 31">
            <a:extLst>
              <a:ext uri="{FF2B5EF4-FFF2-40B4-BE49-F238E27FC236}">
                <a16:creationId xmlns:a16="http://schemas.microsoft.com/office/drawing/2014/main" id="{2123E695-2D90-6E1B-70C2-D94A3BCCEEAC}"/>
              </a:ext>
            </a:extLst>
          </p:cNvPr>
          <p:cNvSpPr txBox="1">
            <a:spLocks/>
          </p:cNvSpPr>
          <p:nvPr/>
        </p:nvSpPr>
        <p:spPr>
          <a:xfrm>
            <a:off x="4694491" y="1233810"/>
            <a:ext cx="3260073" cy="728817"/>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ea typeface="Times New Roman" panose="02020603050405020304" pitchFamily="18" charset="0"/>
              </a:rPr>
              <a:t>Die </a:t>
            </a:r>
            <a:r>
              <a:rPr lang="de-DE" sz="1100" b="1" dirty="0">
                <a:ea typeface="Times New Roman" panose="02020603050405020304" pitchFamily="18" charset="0"/>
              </a:rPr>
              <a:t>Infrastruktur für neue Gase entsteht bedarfsgerecht </a:t>
            </a:r>
            <a:br>
              <a:rPr lang="de-DE" sz="1100" b="1" dirty="0">
                <a:ea typeface="Times New Roman" panose="02020603050405020304" pitchFamily="18" charset="0"/>
              </a:rPr>
            </a:br>
            <a:r>
              <a:rPr lang="de-DE" sz="1100" b="1" dirty="0">
                <a:ea typeface="Times New Roman" panose="02020603050405020304" pitchFamily="18" charset="0"/>
              </a:rPr>
              <a:t>aus der heutigen</a:t>
            </a:r>
            <a:r>
              <a:rPr lang="de-DE" sz="1100" b="1" dirty="0"/>
              <a:t> </a:t>
            </a:r>
          </a:p>
        </p:txBody>
      </p:sp>
      <p:sp>
        <p:nvSpPr>
          <p:cNvPr id="98" name="Achteck 97">
            <a:extLst>
              <a:ext uri="{FF2B5EF4-FFF2-40B4-BE49-F238E27FC236}">
                <a16:creationId xmlns:a16="http://schemas.microsoft.com/office/drawing/2014/main" id="{ADA403EF-5187-D30E-67EC-9FECE64FEB5C}"/>
              </a:ext>
            </a:extLst>
          </p:cNvPr>
          <p:cNvSpPr/>
          <p:nvPr/>
        </p:nvSpPr>
        <p:spPr>
          <a:xfrm>
            <a:off x="6449958" y="2355726"/>
            <a:ext cx="3412398" cy="3375241"/>
          </a:xfrm>
          <a:prstGeom prst="oc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Textplatzhalter 14">
            <a:extLst>
              <a:ext uri="{FF2B5EF4-FFF2-40B4-BE49-F238E27FC236}">
                <a16:creationId xmlns:a16="http://schemas.microsoft.com/office/drawing/2014/main" id="{05541409-6445-286B-B469-9358855D50EF}"/>
              </a:ext>
            </a:extLst>
          </p:cNvPr>
          <p:cNvSpPr txBox="1">
            <a:spLocks/>
          </p:cNvSpPr>
          <p:nvPr/>
        </p:nvSpPr>
        <p:spPr>
          <a:xfrm>
            <a:off x="4406460" y="2202972"/>
            <a:ext cx="2613812" cy="728818"/>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3600"/>
              </a:spcBef>
              <a:spcAft>
                <a:spcPts val="2400"/>
              </a:spcAft>
            </a:pPr>
            <a:r>
              <a:rPr lang="de-DE" b="1" kern="0" dirty="0">
                <a:effectLst/>
                <a:ea typeface="Verdana" panose="020B0604030504040204" pitchFamily="34" charset="0"/>
                <a:cs typeface="Verdana" panose="020B0604030504040204" pitchFamily="34" charset="0"/>
              </a:rPr>
              <a:t>Ausreichende Mengen und vertretbare Kosten</a:t>
            </a:r>
          </a:p>
        </p:txBody>
      </p:sp>
      <p:sp>
        <p:nvSpPr>
          <p:cNvPr id="41" name="Textplatzhalter 14">
            <a:extLst>
              <a:ext uri="{FF2B5EF4-FFF2-40B4-BE49-F238E27FC236}">
                <a16:creationId xmlns:a16="http://schemas.microsoft.com/office/drawing/2014/main" id="{6AD32D17-F3CD-095E-CB40-4A09CE4B66F1}"/>
              </a:ext>
            </a:extLst>
          </p:cNvPr>
          <p:cNvSpPr txBox="1">
            <a:spLocks/>
          </p:cNvSpPr>
          <p:nvPr/>
        </p:nvSpPr>
        <p:spPr>
          <a:xfrm>
            <a:off x="4067944" y="3139076"/>
            <a:ext cx="2613812" cy="728818"/>
          </a:xfrm>
          <a:prstGeom prst="rect">
            <a:avLst/>
          </a:prstGeom>
        </p:spPr>
        <p:txBody>
          <a:bodyPr vert="horz" lIns="91440" tIns="45720" rIns="91440" bIns="45720" rtlCol="0" anchor="ctr">
            <a:noAutofit/>
          </a:bodyPr>
          <a:lstStyle>
            <a:lvl1pPr marL="342900" indent="-216000" algn="l" defTabSz="914400" rtl="0" eaLnBrk="1" latinLnBrk="0" hangingPunct="1">
              <a:lnSpc>
                <a:spcPts val="1600"/>
              </a:lnSpc>
              <a:spcBef>
                <a:spcPts val="0"/>
              </a:spcBef>
              <a:buFontTx/>
              <a:buBlip>
                <a:blip r:embed="rId3"/>
              </a:buBlip>
              <a:defRPr sz="1100" b="0" i="0" kern="1200" baseline="0">
                <a:solidFill>
                  <a:schemeClr val="tx1"/>
                </a:solidFill>
                <a:latin typeface="Verdana" pitchFamily="34" charset="0"/>
                <a:ea typeface="+mn-ea"/>
                <a:cs typeface="+mn-cs"/>
              </a:defRPr>
            </a:lvl1pPr>
            <a:lvl2pPr marL="74295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2pPr>
            <a:lvl3pPr marL="11430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3pPr>
            <a:lvl4pPr marL="16002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4pPr>
            <a:lvl5pPr marL="2057400" indent="-216000" algn="l" defTabSz="914400" rtl="0" eaLnBrk="1" latinLnBrk="0" hangingPunct="1">
              <a:lnSpc>
                <a:spcPts val="1600"/>
              </a:lnSpc>
              <a:spcBef>
                <a:spcPts val="0"/>
              </a:spcBef>
              <a:buClr>
                <a:schemeClr val="tx2"/>
              </a:buClr>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b="1" dirty="0"/>
              <a:t>Verlässliche politische Leitplanken erforderlich</a:t>
            </a:r>
          </a:p>
        </p:txBody>
      </p:sp>
      <p:sp>
        <p:nvSpPr>
          <p:cNvPr id="46" name="Foliennummernplatzhalter 2">
            <a:extLst>
              <a:ext uri="{FF2B5EF4-FFF2-40B4-BE49-F238E27FC236}">
                <a16:creationId xmlns:a16="http://schemas.microsoft.com/office/drawing/2014/main" id="{74E32A89-EBF3-B97A-191C-7DA359AA8735}"/>
              </a:ext>
            </a:extLst>
          </p:cNvPr>
          <p:cNvSpPr>
            <a:spLocks noGrp="1"/>
          </p:cNvSpPr>
          <p:nvPr>
            <p:ph type="sldNum" sz="quarter" idx="12"/>
          </p:nvPr>
        </p:nvSpPr>
        <p:spPr>
          <a:xfrm>
            <a:off x="14273682" y="3882397"/>
            <a:ext cx="428628" cy="273844"/>
          </a:xfrm>
        </p:spPr>
        <p:txBody>
          <a:bodyPr/>
          <a:lstStyle/>
          <a:p>
            <a:r>
              <a:rPr lang="de-DE" dirty="0"/>
              <a:t>0</a:t>
            </a:r>
            <a:fld id="{68DA2074-C35A-43CA-8E67-28D6D94DF459}" type="slidenum">
              <a:rPr lang="de-DE" smtClean="0"/>
              <a:pPr/>
              <a:t>4</a:t>
            </a:fld>
            <a:endParaRPr lang="de-DE" dirty="0"/>
          </a:p>
        </p:txBody>
      </p:sp>
      <p:sp>
        <p:nvSpPr>
          <p:cNvPr id="47" name="Achteck 46">
            <a:extLst>
              <a:ext uri="{FF2B5EF4-FFF2-40B4-BE49-F238E27FC236}">
                <a16:creationId xmlns:a16="http://schemas.microsoft.com/office/drawing/2014/main" id="{9085F810-9016-4F93-17DA-76F05E863DE1}"/>
              </a:ext>
            </a:extLst>
          </p:cNvPr>
          <p:cNvSpPr>
            <a:spLocks noChangeAspect="1"/>
          </p:cNvSpPr>
          <p:nvPr/>
        </p:nvSpPr>
        <p:spPr>
          <a:xfrm>
            <a:off x="7954565" y="2436869"/>
            <a:ext cx="828000" cy="828000"/>
          </a:xfrm>
          <a:prstGeom prst="octagon">
            <a:avLst/>
          </a:prstGeom>
          <a:solidFill>
            <a:srgbClr val="DADD3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Textfeld 47">
            <a:extLst>
              <a:ext uri="{FF2B5EF4-FFF2-40B4-BE49-F238E27FC236}">
                <a16:creationId xmlns:a16="http://schemas.microsoft.com/office/drawing/2014/main" id="{1D6E48C4-426B-2D3A-DECA-94CF4F33A3F6}"/>
              </a:ext>
            </a:extLst>
          </p:cNvPr>
          <p:cNvSpPr txBox="1"/>
          <p:nvPr/>
        </p:nvSpPr>
        <p:spPr>
          <a:xfrm>
            <a:off x="7817493" y="2716865"/>
            <a:ext cx="1094831" cy="245260"/>
          </a:xfrm>
          <a:prstGeom prst="rect">
            <a:avLst/>
          </a:prstGeom>
          <a:noFill/>
        </p:spPr>
        <p:txBody>
          <a:bodyPr wrap="square" rtlCol="0">
            <a:spAutoFit/>
          </a:bodyPr>
          <a:lstStyle/>
          <a:p>
            <a:pPr algn="ctr">
              <a:lnSpc>
                <a:spcPts val="1300"/>
              </a:lnSpc>
              <a:spcAft>
                <a:spcPts val="400"/>
              </a:spcAft>
            </a:pPr>
            <a:r>
              <a:rPr lang="de-DE" sz="900" dirty="0"/>
              <a:t>Biomethan </a:t>
            </a:r>
          </a:p>
        </p:txBody>
      </p:sp>
      <p:sp>
        <p:nvSpPr>
          <p:cNvPr id="49" name="Achteck 48">
            <a:extLst>
              <a:ext uri="{FF2B5EF4-FFF2-40B4-BE49-F238E27FC236}">
                <a16:creationId xmlns:a16="http://schemas.microsoft.com/office/drawing/2014/main" id="{949EA2EE-BBF0-D14F-7DE3-4B5D481B7844}"/>
              </a:ext>
            </a:extLst>
          </p:cNvPr>
          <p:cNvSpPr/>
          <p:nvPr/>
        </p:nvSpPr>
        <p:spPr>
          <a:xfrm>
            <a:off x="7143134" y="3051444"/>
            <a:ext cx="1027779" cy="1027779"/>
          </a:xfrm>
          <a:prstGeom prst="octagon">
            <a:avLst/>
          </a:prstGeom>
          <a:solidFill>
            <a:srgbClr val="DADD38">
              <a:alpha val="3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Textfeld 49">
            <a:extLst>
              <a:ext uri="{FF2B5EF4-FFF2-40B4-BE49-F238E27FC236}">
                <a16:creationId xmlns:a16="http://schemas.microsoft.com/office/drawing/2014/main" id="{DCC09E3A-E632-968F-8876-F5EC843B58E4}"/>
              </a:ext>
            </a:extLst>
          </p:cNvPr>
          <p:cNvSpPr txBox="1"/>
          <p:nvPr/>
        </p:nvSpPr>
        <p:spPr>
          <a:xfrm>
            <a:off x="7008376" y="3361334"/>
            <a:ext cx="1271201" cy="407997"/>
          </a:xfrm>
          <a:prstGeom prst="rect">
            <a:avLst/>
          </a:prstGeom>
          <a:noFill/>
        </p:spPr>
        <p:txBody>
          <a:bodyPr wrap="square" rtlCol="0" anchor="ctr">
            <a:spAutoFit/>
          </a:bodyPr>
          <a:lstStyle/>
          <a:p>
            <a:pPr algn="ctr">
              <a:lnSpc>
                <a:spcPts val="1300"/>
              </a:lnSpc>
              <a:spcAft>
                <a:spcPts val="400"/>
              </a:spcAft>
            </a:pPr>
            <a:r>
              <a:rPr lang="nb-NO" sz="900" dirty="0"/>
              <a:t>Grüner </a:t>
            </a:r>
            <a:r>
              <a:rPr lang="nb-NO" sz="900" dirty="0" err="1"/>
              <a:t>Wasserstoff</a:t>
            </a:r>
            <a:r>
              <a:rPr lang="nb-NO" sz="900" dirty="0"/>
              <a:t> </a:t>
            </a:r>
          </a:p>
        </p:txBody>
      </p:sp>
      <p:sp>
        <p:nvSpPr>
          <p:cNvPr id="51" name="Achteck 50">
            <a:extLst>
              <a:ext uri="{FF2B5EF4-FFF2-40B4-BE49-F238E27FC236}">
                <a16:creationId xmlns:a16="http://schemas.microsoft.com/office/drawing/2014/main" id="{93E2053F-19D7-FB1D-33FC-B991C3BBD7E7}"/>
              </a:ext>
            </a:extLst>
          </p:cNvPr>
          <p:cNvSpPr>
            <a:spLocks noChangeAspect="1"/>
          </p:cNvSpPr>
          <p:nvPr/>
        </p:nvSpPr>
        <p:spPr>
          <a:xfrm>
            <a:off x="7963967" y="3866440"/>
            <a:ext cx="828000" cy="828000"/>
          </a:xfrm>
          <a:prstGeom prst="octagon">
            <a:avLst/>
          </a:prstGeom>
          <a:solidFill>
            <a:srgbClr val="17AFBA">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Textfeld 51">
            <a:extLst>
              <a:ext uri="{FF2B5EF4-FFF2-40B4-BE49-F238E27FC236}">
                <a16:creationId xmlns:a16="http://schemas.microsoft.com/office/drawing/2014/main" id="{AAA75F4D-070E-A9A8-FC1E-6258582EAC5E}"/>
              </a:ext>
            </a:extLst>
          </p:cNvPr>
          <p:cNvSpPr txBox="1"/>
          <p:nvPr/>
        </p:nvSpPr>
        <p:spPr>
          <a:xfrm>
            <a:off x="7798350" y="4052705"/>
            <a:ext cx="1166138" cy="477054"/>
          </a:xfrm>
          <a:prstGeom prst="rect">
            <a:avLst/>
          </a:prstGeom>
          <a:noFill/>
        </p:spPr>
        <p:txBody>
          <a:bodyPr wrap="square" rtlCol="0">
            <a:spAutoFit/>
          </a:bodyPr>
          <a:lstStyle/>
          <a:p>
            <a:pPr algn="ctr">
              <a:lnSpc>
                <a:spcPts val="1300"/>
              </a:lnSpc>
              <a:spcAft>
                <a:spcPts val="400"/>
              </a:spcAft>
            </a:pPr>
            <a:r>
              <a:rPr lang="nb-NO" sz="900" dirty="0" err="1"/>
              <a:t>Türkiser</a:t>
            </a:r>
            <a:r>
              <a:rPr lang="nb-NO" sz="900" dirty="0"/>
              <a:t> </a:t>
            </a:r>
          </a:p>
          <a:p>
            <a:pPr algn="ctr">
              <a:lnSpc>
                <a:spcPts val="1300"/>
              </a:lnSpc>
              <a:spcAft>
                <a:spcPts val="400"/>
              </a:spcAft>
            </a:pPr>
            <a:r>
              <a:rPr lang="nb-NO" sz="900" dirty="0" err="1"/>
              <a:t>Wasserstof</a:t>
            </a:r>
            <a:r>
              <a:rPr lang="de-DE" sz="900" dirty="0"/>
              <a:t>f</a:t>
            </a:r>
          </a:p>
        </p:txBody>
      </p:sp>
      <p:sp>
        <p:nvSpPr>
          <p:cNvPr id="53" name="Achteck 52">
            <a:extLst>
              <a:ext uri="{FF2B5EF4-FFF2-40B4-BE49-F238E27FC236}">
                <a16:creationId xmlns:a16="http://schemas.microsoft.com/office/drawing/2014/main" id="{0007FF55-7928-589B-C552-0F613E4BA286}"/>
              </a:ext>
            </a:extLst>
          </p:cNvPr>
          <p:cNvSpPr>
            <a:spLocks noChangeAspect="1"/>
          </p:cNvSpPr>
          <p:nvPr/>
        </p:nvSpPr>
        <p:spPr>
          <a:xfrm>
            <a:off x="6522080" y="3860914"/>
            <a:ext cx="828000" cy="828000"/>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Textfeld 53">
            <a:extLst>
              <a:ext uri="{FF2B5EF4-FFF2-40B4-BE49-F238E27FC236}">
                <a16:creationId xmlns:a16="http://schemas.microsoft.com/office/drawing/2014/main" id="{B9E0A032-2D55-1CAA-FF89-BD5B3783DDFA}"/>
              </a:ext>
            </a:extLst>
          </p:cNvPr>
          <p:cNvSpPr txBox="1"/>
          <p:nvPr/>
        </p:nvSpPr>
        <p:spPr>
          <a:xfrm>
            <a:off x="6317633" y="4068474"/>
            <a:ext cx="1209707" cy="407997"/>
          </a:xfrm>
          <a:prstGeom prst="rect">
            <a:avLst/>
          </a:prstGeom>
          <a:noFill/>
        </p:spPr>
        <p:txBody>
          <a:bodyPr wrap="square" rtlCol="0">
            <a:spAutoFit/>
          </a:bodyPr>
          <a:lstStyle/>
          <a:p>
            <a:pPr algn="ctr">
              <a:lnSpc>
                <a:spcPts val="1300"/>
              </a:lnSpc>
              <a:spcAft>
                <a:spcPts val="400"/>
              </a:spcAft>
            </a:pPr>
            <a:r>
              <a:rPr lang="nb-NO" sz="900" dirty="0"/>
              <a:t>Blauer </a:t>
            </a:r>
            <a:r>
              <a:rPr lang="nb-NO" sz="900" dirty="0" err="1"/>
              <a:t>Wasserstoff</a:t>
            </a:r>
            <a:r>
              <a:rPr lang="de-DE" sz="900" dirty="0"/>
              <a:t> </a:t>
            </a:r>
          </a:p>
        </p:txBody>
      </p:sp>
      <p:grpSp>
        <p:nvGrpSpPr>
          <p:cNvPr id="55" name="Gruppieren 54">
            <a:extLst>
              <a:ext uri="{FF2B5EF4-FFF2-40B4-BE49-F238E27FC236}">
                <a16:creationId xmlns:a16="http://schemas.microsoft.com/office/drawing/2014/main" id="{8F47E578-3EE4-7E8E-68E2-9AA1A0354C96}"/>
              </a:ext>
            </a:extLst>
          </p:cNvPr>
          <p:cNvGrpSpPr>
            <a:grpSpLocks/>
          </p:cNvGrpSpPr>
          <p:nvPr/>
        </p:nvGrpSpPr>
        <p:grpSpPr>
          <a:xfrm>
            <a:off x="8453303" y="2356830"/>
            <a:ext cx="288000" cy="288000"/>
            <a:chOff x="2357422" y="1142990"/>
            <a:chExt cx="785818" cy="785818"/>
          </a:xfrm>
        </p:grpSpPr>
        <p:sp>
          <p:nvSpPr>
            <p:cNvPr id="56" name="Achteck 55">
              <a:extLst>
                <a:ext uri="{FF2B5EF4-FFF2-40B4-BE49-F238E27FC236}">
                  <a16:creationId xmlns:a16="http://schemas.microsoft.com/office/drawing/2014/main" id="{B55C5A6E-59C1-0C76-99BA-FC75AC33290F}"/>
                </a:ext>
              </a:extLst>
            </p:cNvPr>
            <p:cNvSpPr/>
            <p:nvPr/>
          </p:nvSpPr>
          <p:spPr>
            <a:xfrm>
              <a:off x="2357422" y="1142990"/>
              <a:ext cx="785818" cy="785818"/>
            </a:xfrm>
            <a:prstGeom prst="octagon">
              <a:avLst/>
            </a:prstGeom>
            <a:solidFill>
              <a:srgbClr val="FFFFFF"/>
            </a:solidFill>
            <a:ln w="38100">
              <a:solidFill>
                <a:srgbClr val="DAD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7" name="Grafik 56" descr="BDEW-Icon_Biomethan.png">
              <a:extLst>
                <a:ext uri="{FF2B5EF4-FFF2-40B4-BE49-F238E27FC236}">
                  <a16:creationId xmlns:a16="http://schemas.microsoft.com/office/drawing/2014/main" id="{EA72DB18-5717-CD58-6982-A81F3A770BEC}"/>
                </a:ext>
              </a:extLst>
            </p:cNvPr>
            <p:cNvPicPr>
              <a:picLocks noChangeAspect="1"/>
            </p:cNvPicPr>
            <p:nvPr/>
          </p:nvPicPr>
          <p:blipFill>
            <a:blip r:embed="rId4" cstate="print"/>
            <a:stretch>
              <a:fillRect/>
            </a:stretch>
          </p:blipFill>
          <p:spPr>
            <a:xfrm>
              <a:off x="2454602" y="1235192"/>
              <a:ext cx="571504" cy="571504"/>
            </a:xfrm>
            <a:prstGeom prst="rect">
              <a:avLst/>
            </a:prstGeom>
          </p:spPr>
        </p:pic>
      </p:grpSp>
      <p:grpSp>
        <p:nvGrpSpPr>
          <p:cNvPr id="58" name="Gruppieren 57">
            <a:extLst>
              <a:ext uri="{FF2B5EF4-FFF2-40B4-BE49-F238E27FC236}">
                <a16:creationId xmlns:a16="http://schemas.microsoft.com/office/drawing/2014/main" id="{AC7110B0-014F-2A50-A4F2-4CD2287C2986}"/>
              </a:ext>
            </a:extLst>
          </p:cNvPr>
          <p:cNvGrpSpPr>
            <a:grpSpLocks/>
          </p:cNvGrpSpPr>
          <p:nvPr/>
        </p:nvGrpSpPr>
        <p:grpSpPr>
          <a:xfrm>
            <a:off x="7180160" y="2875208"/>
            <a:ext cx="405503" cy="405503"/>
            <a:chOff x="6643702" y="642924"/>
            <a:chExt cx="785818" cy="785818"/>
          </a:xfrm>
        </p:grpSpPr>
        <p:sp>
          <p:nvSpPr>
            <p:cNvPr id="59" name="Achteck 58">
              <a:extLst>
                <a:ext uri="{FF2B5EF4-FFF2-40B4-BE49-F238E27FC236}">
                  <a16:creationId xmlns:a16="http://schemas.microsoft.com/office/drawing/2014/main" id="{6296B242-997B-05E0-223F-32D1136B670C}"/>
                </a:ext>
              </a:extLst>
            </p:cNvPr>
            <p:cNvSpPr/>
            <p:nvPr/>
          </p:nvSpPr>
          <p:spPr>
            <a:xfrm>
              <a:off x="6643702" y="642924"/>
              <a:ext cx="785818" cy="785818"/>
            </a:xfrm>
            <a:prstGeom prst="octagon">
              <a:avLst/>
            </a:prstGeom>
            <a:solidFill>
              <a:srgbClr val="FFFFFF"/>
            </a:solidFill>
            <a:ln w="38100">
              <a:solidFill>
                <a:srgbClr val="DAD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0" name="Grafik 59" descr="BDEW-Icon_GruenerWasserstoff.png">
              <a:extLst>
                <a:ext uri="{FF2B5EF4-FFF2-40B4-BE49-F238E27FC236}">
                  <a16:creationId xmlns:a16="http://schemas.microsoft.com/office/drawing/2014/main" id="{CB12A6B3-5C5C-1E6B-DCB4-C42184D0A419}"/>
                </a:ext>
              </a:extLst>
            </p:cNvPr>
            <p:cNvPicPr>
              <a:picLocks noChangeAspect="1"/>
            </p:cNvPicPr>
            <p:nvPr/>
          </p:nvPicPr>
          <p:blipFill>
            <a:blip r:embed="rId5" cstate="print"/>
            <a:stretch>
              <a:fillRect/>
            </a:stretch>
          </p:blipFill>
          <p:spPr>
            <a:xfrm>
              <a:off x="6799001" y="803328"/>
              <a:ext cx="484024" cy="484024"/>
            </a:xfrm>
            <a:prstGeom prst="rect">
              <a:avLst/>
            </a:prstGeom>
          </p:spPr>
        </p:pic>
      </p:grpSp>
      <p:grpSp>
        <p:nvGrpSpPr>
          <p:cNvPr id="61" name="Gruppieren 60">
            <a:extLst>
              <a:ext uri="{FF2B5EF4-FFF2-40B4-BE49-F238E27FC236}">
                <a16:creationId xmlns:a16="http://schemas.microsoft.com/office/drawing/2014/main" id="{C7488045-C85A-7B3A-0106-98D25B09E690}"/>
              </a:ext>
            </a:extLst>
          </p:cNvPr>
          <p:cNvGrpSpPr>
            <a:grpSpLocks/>
          </p:cNvGrpSpPr>
          <p:nvPr/>
        </p:nvGrpSpPr>
        <p:grpSpPr>
          <a:xfrm>
            <a:off x="6543236" y="3776477"/>
            <a:ext cx="288000" cy="288000"/>
            <a:chOff x="3810036" y="2714626"/>
            <a:chExt cx="785818" cy="785818"/>
          </a:xfrm>
        </p:grpSpPr>
        <p:sp>
          <p:nvSpPr>
            <p:cNvPr id="62" name="Achteck 61">
              <a:extLst>
                <a:ext uri="{FF2B5EF4-FFF2-40B4-BE49-F238E27FC236}">
                  <a16:creationId xmlns:a16="http://schemas.microsoft.com/office/drawing/2014/main" id="{BD31ED3B-5913-B39D-71B4-181DCE146727}"/>
                </a:ext>
              </a:extLst>
            </p:cNvPr>
            <p:cNvSpPr/>
            <p:nvPr/>
          </p:nvSpPr>
          <p:spPr>
            <a:xfrm>
              <a:off x="3810036" y="2714626"/>
              <a:ext cx="785818" cy="785818"/>
            </a:xfrm>
            <a:prstGeom prst="octagon">
              <a:avLst/>
            </a:prstGeom>
            <a:solidFill>
              <a:srgbClr val="FFFFFF"/>
            </a:solidFill>
            <a:ln w="38100">
              <a:solidFill>
                <a:srgbClr val="A3D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3" name="Grafik 62" descr="BDEW-Icon_BlauerWasserstoff.png">
              <a:extLst>
                <a:ext uri="{FF2B5EF4-FFF2-40B4-BE49-F238E27FC236}">
                  <a16:creationId xmlns:a16="http://schemas.microsoft.com/office/drawing/2014/main" id="{583DB31F-E4E5-95D4-BB46-D772612A7BF8}"/>
                </a:ext>
              </a:extLst>
            </p:cNvPr>
            <p:cNvPicPr>
              <a:picLocks noChangeAspect="1"/>
            </p:cNvPicPr>
            <p:nvPr/>
          </p:nvPicPr>
          <p:blipFill>
            <a:blip r:embed="rId6" cstate="print"/>
            <a:stretch>
              <a:fillRect/>
            </a:stretch>
          </p:blipFill>
          <p:spPr>
            <a:xfrm>
              <a:off x="3944961" y="2865453"/>
              <a:ext cx="500066" cy="500066"/>
            </a:xfrm>
            <a:prstGeom prst="rect">
              <a:avLst/>
            </a:prstGeom>
          </p:spPr>
        </p:pic>
      </p:grpSp>
      <p:grpSp>
        <p:nvGrpSpPr>
          <p:cNvPr id="64" name="Gruppieren 63">
            <a:extLst>
              <a:ext uri="{FF2B5EF4-FFF2-40B4-BE49-F238E27FC236}">
                <a16:creationId xmlns:a16="http://schemas.microsoft.com/office/drawing/2014/main" id="{E3730F37-4775-D65E-8674-ABCA6045847D}"/>
              </a:ext>
            </a:extLst>
          </p:cNvPr>
          <p:cNvGrpSpPr>
            <a:grpSpLocks/>
          </p:cNvGrpSpPr>
          <p:nvPr/>
        </p:nvGrpSpPr>
        <p:grpSpPr>
          <a:xfrm>
            <a:off x="8407910" y="3757251"/>
            <a:ext cx="288000" cy="288000"/>
            <a:chOff x="7715272" y="1643056"/>
            <a:chExt cx="785818" cy="785818"/>
          </a:xfrm>
        </p:grpSpPr>
        <p:sp>
          <p:nvSpPr>
            <p:cNvPr id="65" name="Achteck 64">
              <a:extLst>
                <a:ext uri="{FF2B5EF4-FFF2-40B4-BE49-F238E27FC236}">
                  <a16:creationId xmlns:a16="http://schemas.microsoft.com/office/drawing/2014/main" id="{2CE4613B-2A9F-7A65-879F-C813F494DC6A}"/>
                </a:ext>
              </a:extLst>
            </p:cNvPr>
            <p:cNvSpPr/>
            <p:nvPr/>
          </p:nvSpPr>
          <p:spPr>
            <a:xfrm>
              <a:off x="7715272" y="1643056"/>
              <a:ext cx="785818" cy="785818"/>
            </a:xfrm>
            <a:prstGeom prst="octagon">
              <a:avLst/>
            </a:prstGeom>
            <a:solidFill>
              <a:srgbClr val="FFFFFF"/>
            </a:solidFill>
            <a:ln w="38100">
              <a:solidFill>
                <a:srgbClr val="17A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6" name="Grafik 65" descr="BDEW-Icon_TürkiserWasserstoff.png">
              <a:extLst>
                <a:ext uri="{FF2B5EF4-FFF2-40B4-BE49-F238E27FC236}">
                  <a16:creationId xmlns:a16="http://schemas.microsoft.com/office/drawing/2014/main" id="{7F3C1DAB-A339-9AB7-CE4D-1020E60036C5}"/>
                </a:ext>
              </a:extLst>
            </p:cNvPr>
            <p:cNvPicPr>
              <a:picLocks noChangeAspect="1"/>
            </p:cNvPicPr>
            <p:nvPr/>
          </p:nvPicPr>
          <p:blipFill>
            <a:blip r:embed="rId7" cstate="print"/>
            <a:stretch>
              <a:fillRect/>
            </a:stretch>
          </p:blipFill>
          <p:spPr>
            <a:xfrm>
              <a:off x="7873271" y="1792323"/>
              <a:ext cx="484023" cy="484023"/>
            </a:xfrm>
            <a:prstGeom prst="rect">
              <a:avLst/>
            </a:prstGeom>
          </p:spPr>
        </p:pic>
      </p:grpSp>
      <p:sp>
        <p:nvSpPr>
          <p:cNvPr id="76" name="Achteck 75">
            <a:extLst>
              <a:ext uri="{FF2B5EF4-FFF2-40B4-BE49-F238E27FC236}">
                <a16:creationId xmlns:a16="http://schemas.microsoft.com/office/drawing/2014/main" id="{C9CA9B7C-6354-F5E2-2E97-BAB9E98C4B2B}"/>
              </a:ext>
            </a:extLst>
          </p:cNvPr>
          <p:cNvSpPr/>
          <p:nvPr/>
        </p:nvSpPr>
        <p:spPr>
          <a:xfrm>
            <a:off x="8236594" y="228500"/>
            <a:ext cx="1285884" cy="1285884"/>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Achteck 78">
            <a:extLst>
              <a:ext uri="{FF2B5EF4-FFF2-40B4-BE49-F238E27FC236}">
                <a16:creationId xmlns:a16="http://schemas.microsoft.com/office/drawing/2014/main" id="{D3707836-E61C-F1BD-DD90-B61B5F35C7C0}"/>
              </a:ext>
            </a:extLst>
          </p:cNvPr>
          <p:cNvSpPr/>
          <p:nvPr/>
        </p:nvSpPr>
        <p:spPr>
          <a:xfrm>
            <a:off x="3006475" y="4432293"/>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7" name="Gruppieren 96">
            <a:extLst>
              <a:ext uri="{FF2B5EF4-FFF2-40B4-BE49-F238E27FC236}">
                <a16:creationId xmlns:a16="http://schemas.microsoft.com/office/drawing/2014/main" id="{01A164A7-6226-1534-49A4-3844F9A97A66}"/>
              </a:ext>
            </a:extLst>
          </p:cNvPr>
          <p:cNvGrpSpPr/>
          <p:nvPr/>
        </p:nvGrpSpPr>
        <p:grpSpPr>
          <a:xfrm rot="5400000">
            <a:off x="1251756" y="3315431"/>
            <a:ext cx="1274687" cy="3294985"/>
            <a:chOff x="-1060156" y="1602940"/>
            <a:chExt cx="1274687" cy="3294985"/>
          </a:xfrm>
        </p:grpSpPr>
        <p:sp>
          <p:nvSpPr>
            <p:cNvPr id="89" name="Freihandform 88">
              <a:extLst>
                <a:ext uri="{FF2B5EF4-FFF2-40B4-BE49-F238E27FC236}">
                  <a16:creationId xmlns:a16="http://schemas.microsoft.com/office/drawing/2014/main" id="{61207C48-6D34-9117-9849-D87BA24661EE}"/>
                </a:ext>
              </a:extLst>
            </p:cNvPr>
            <p:cNvSpPr/>
            <p:nvPr/>
          </p:nvSpPr>
          <p:spPr>
            <a:xfrm flipH="1" flipV="1">
              <a:off x="-746041" y="1602940"/>
              <a:ext cx="960572" cy="2652700"/>
            </a:xfrm>
            <a:custGeom>
              <a:avLst/>
              <a:gdLst>
                <a:gd name="connsiteX0" fmla="*/ 0 w 2026024"/>
                <a:gd name="connsiteY0" fmla="*/ 3290047 h 3290047"/>
                <a:gd name="connsiteX1" fmla="*/ 2026024 w 2026024"/>
                <a:gd name="connsiteY1" fmla="*/ 2008094 h 3290047"/>
                <a:gd name="connsiteX2" fmla="*/ 2026024 w 2026024"/>
                <a:gd name="connsiteY2" fmla="*/ 0 h 3290047"/>
                <a:gd name="connsiteX3" fmla="*/ 2026024 w 2026024"/>
                <a:gd name="connsiteY3" fmla="*/ 26894 h 3290047"/>
                <a:gd name="connsiteX0" fmla="*/ 0 w 1658471"/>
                <a:gd name="connsiteY0" fmla="*/ 3370729 h 3370729"/>
                <a:gd name="connsiteX1" fmla="*/ 1658471 w 1658471"/>
                <a:gd name="connsiteY1" fmla="*/ 2008094 h 3370729"/>
                <a:gd name="connsiteX2" fmla="*/ 1658471 w 1658471"/>
                <a:gd name="connsiteY2" fmla="*/ 0 h 3370729"/>
                <a:gd name="connsiteX3" fmla="*/ 1658471 w 1658471"/>
                <a:gd name="connsiteY3" fmla="*/ 26894 h 3370729"/>
                <a:gd name="connsiteX0" fmla="*/ 0 w 1631577"/>
                <a:gd name="connsiteY0" fmla="*/ 3442447 h 3442447"/>
                <a:gd name="connsiteX1" fmla="*/ 1631577 w 1631577"/>
                <a:gd name="connsiteY1" fmla="*/ 2008094 h 3442447"/>
                <a:gd name="connsiteX2" fmla="*/ 1631577 w 1631577"/>
                <a:gd name="connsiteY2" fmla="*/ 0 h 3442447"/>
                <a:gd name="connsiteX3" fmla="*/ 1631577 w 1631577"/>
                <a:gd name="connsiteY3" fmla="*/ 26894 h 3442447"/>
                <a:gd name="connsiteX0" fmla="*/ 0 w 1586753"/>
                <a:gd name="connsiteY0" fmla="*/ 3487270 h 3487270"/>
                <a:gd name="connsiteX1" fmla="*/ 1586753 w 1586753"/>
                <a:gd name="connsiteY1" fmla="*/ 2008094 h 3487270"/>
                <a:gd name="connsiteX2" fmla="*/ 1586753 w 1586753"/>
                <a:gd name="connsiteY2" fmla="*/ 0 h 3487270"/>
                <a:gd name="connsiteX3" fmla="*/ 1586753 w 1586753"/>
                <a:gd name="connsiteY3" fmla="*/ 26894 h 3487270"/>
                <a:gd name="connsiteX0" fmla="*/ 0 w 1081265"/>
                <a:gd name="connsiteY0" fmla="*/ 2986004 h 2986004"/>
                <a:gd name="connsiteX1" fmla="*/ 1081265 w 1081265"/>
                <a:gd name="connsiteY1" fmla="*/ 2008094 h 2986004"/>
                <a:gd name="connsiteX2" fmla="*/ 1081265 w 1081265"/>
                <a:gd name="connsiteY2" fmla="*/ 0 h 2986004"/>
                <a:gd name="connsiteX3" fmla="*/ 1081265 w 1081265"/>
                <a:gd name="connsiteY3" fmla="*/ 26894 h 2986004"/>
              </a:gdLst>
              <a:ahLst/>
              <a:cxnLst>
                <a:cxn ang="0">
                  <a:pos x="connsiteX0" y="connsiteY0"/>
                </a:cxn>
                <a:cxn ang="0">
                  <a:pos x="connsiteX1" y="connsiteY1"/>
                </a:cxn>
                <a:cxn ang="0">
                  <a:pos x="connsiteX2" y="connsiteY2"/>
                </a:cxn>
                <a:cxn ang="0">
                  <a:pos x="connsiteX3" y="connsiteY3"/>
                </a:cxn>
              </a:cxnLst>
              <a:rect l="l" t="t" r="r" b="b"/>
              <a:pathLst>
                <a:path w="1081265" h="2986004">
                  <a:moveTo>
                    <a:pt x="0" y="2986004"/>
                  </a:moveTo>
                  <a:lnTo>
                    <a:pt x="1081265" y="2008094"/>
                  </a:lnTo>
                  <a:lnTo>
                    <a:pt x="1081265" y="0"/>
                  </a:lnTo>
                  <a:lnTo>
                    <a:pt x="108126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dirty="0"/>
                <a:t> </a:t>
              </a:r>
            </a:p>
          </p:txBody>
        </p:sp>
        <p:sp>
          <p:nvSpPr>
            <p:cNvPr id="90" name="Freihandform 89">
              <a:extLst>
                <a:ext uri="{FF2B5EF4-FFF2-40B4-BE49-F238E27FC236}">
                  <a16:creationId xmlns:a16="http://schemas.microsoft.com/office/drawing/2014/main" id="{DA57E623-7E10-46F6-0075-3B94EE118DAA}"/>
                </a:ext>
              </a:extLst>
            </p:cNvPr>
            <p:cNvSpPr/>
            <p:nvPr/>
          </p:nvSpPr>
          <p:spPr>
            <a:xfrm flipH="1" flipV="1">
              <a:off x="-1008854" y="3084928"/>
              <a:ext cx="262813" cy="1704306"/>
            </a:xfrm>
            <a:custGeom>
              <a:avLst/>
              <a:gdLst>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81200 h 1981200"/>
                <a:gd name="connsiteX1" fmla="*/ 295835 w 295835"/>
                <a:gd name="connsiteY1" fmla="*/ 1613647 h 1981200"/>
                <a:gd name="connsiteX2" fmla="*/ 295835 w 295835"/>
                <a:gd name="connsiteY2" fmla="*/ 0 h 1981200"/>
                <a:gd name="connsiteX3" fmla="*/ 295835 w 295835"/>
                <a:gd name="connsiteY3" fmla="*/ 26894 h 1981200"/>
                <a:gd name="connsiteX0" fmla="*/ 0 w 295835"/>
                <a:gd name="connsiteY0" fmla="*/ 1918447 h 1918447"/>
                <a:gd name="connsiteX1" fmla="*/ 295835 w 295835"/>
                <a:gd name="connsiteY1" fmla="*/ 1613647 h 1918447"/>
                <a:gd name="connsiteX2" fmla="*/ 295835 w 295835"/>
                <a:gd name="connsiteY2" fmla="*/ 0 h 1918447"/>
                <a:gd name="connsiteX3" fmla="*/ 295835 w 295835"/>
                <a:gd name="connsiteY3" fmla="*/ 26894 h 1918447"/>
              </a:gdLst>
              <a:ahLst/>
              <a:cxnLst>
                <a:cxn ang="0">
                  <a:pos x="connsiteX0" y="connsiteY0"/>
                </a:cxn>
                <a:cxn ang="0">
                  <a:pos x="connsiteX1" y="connsiteY1"/>
                </a:cxn>
                <a:cxn ang="0">
                  <a:pos x="connsiteX2" y="connsiteY2"/>
                </a:cxn>
                <a:cxn ang="0">
                  <a:pos x="connsiteX3" y="connsiteY3"/>
                </a:cxn>
              </a:cxnLst>
              <a:rect l="l" t="t" r="r" b="b"/>
              <a:pathLst>
                <a:path w="295835" h="1918447">
                  <a:moveTo>
                    <a:pt x="0" y="1918447"/>
                  </a:moveTo>
                  <a:lnTo>
                    <a:pt x="295835" y="1613647"/>
                  </a:lnTo>
                  <a:lnTo>
                    <a:pt x="295835" y="0"/>
                  </a:lnTo>
                  <a:lnTo>
                    <a:pt x="295835" y="26894"/>
                  </a:lnTo>
                </a:path>
              </a:pathLst>
            </a:cu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91" name="Gruppieren 16">
              <a:extLst>
                <a:ext uri="{FF2B5EF4-FFF2-40B4-BE49-F238E27FC236}">
                  <a16:creationId xmlns:a16="http://schemas.microsoft.com/office/drawing/2014/main" id="{11E34E34-30F4-393F-4D60-1DE83ACACA9C}"/>
                </a:ext>
              </a:extLst>
            </p:cNvPr>
            <p:cNvGrpSpPr/>
            <p:nvPr/>
          </p:nvGrpSpPr>
          <p:grpSpPr>
            <a:xfrm flipH="1" flipV="1">
              <a:off x="-790957" y="4256557"/>
              <a:ext cx="99791" cy="99791"/>
              <a:chOff x="8719425" y="1214428"/>
              <a:chExt cx="71438" cy="71438"/>
            </a:xfrm>
          </p:grpSpPr>
          <p:sp>
            <p:nvSpPr>
              <p:cNvPr id="92" name="Ellipse 20">
                <a:extLst>
                  <a:ext uri="{FF2B5EF4-FFF2-40B4-BE49-F238E27FC236}">
                    <a16:creationId xmlns:a16="http://schemas.microsoft.com/office/drawing/2014/main" id="{A6D5F600-09AF-3D0E-34DB-3D409FC01218}"/>
                  </a:ext>
                </a:extLst>
              </p:cNvPr>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Ellipse 21">
                <a:extLst>
                  <a:ext uri="{FF2B5EF4-FFF2-40B4-BE49-F238E27FC236}">
                    <a16:creationId xmlns:a16="http://schemas.microsoft.com/office/drawing/2014/main" id="{94903DF3-5147-7405-B229-84E327E02190}"/>
                  </a:ext>
                </a:extLst>
              </p:cNvPr>
              <p:cNvSpPr/>
              <p:nvPr/>
            </p:nvSpPr>
            <p:spPr>
              <a:xfrm>
                <a:off x="8739666" y="1234669"/>
                <a:ext cx="30957" cy="30957"/>
              </a:xfrm>
              <a:prstGeom prst="ellipse">
                <a:avLst/>
              </a:prstGeom>
              <a:solidFill>
                <a:srgbClr val="DADD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4" name="Gruppieren 16">
              <a:extLst>
                <a:ext uri="{FF2B5EF4-FFF2-40B4-BE49-F238E27FC236}">
                  <a16:creationId xmlns:a16="http://schemas.microsoft.com/office/drawing/2014/main" id="{0A3E9E6E-4D8F-8D8F-4E5E-EC8FE2D791AA}"/>
                </a:ext>
              </a:extLst>
            </p:cNvPr>
            <p:cNvGrpSpPr/>
            <p:nvPr/>
          </p:nvGrpSpPr>
          <p:grpSpPr>
            <a:xfrm flipH="1" flipV="1">
              <a:off x="-1060156" y="4798134"/>
              <a:ext cx="99791" cy="99791"/>
              <a:chOff x="8719425" y="1214428"/>
              <a:chExt cx="71438" cy="71438"/>
            </a:xfrm>
          </p:grpSpPr>
          <p:sp>
            <p:nvSpPr>
              <p:cNvPr id="95" name="Ellipse 23">
                <a:extLst>
                  <a:ext uri="{FF2B5EF4-FFF2-40B4-BE49-F238E27FC236}">
                    <a16:creationId xmlns:a16="http://schemas.microsoft.com/office/drawing/2014/main" id="{B5D6A9C7-27C9-D1FE-AB72-CDF757E4ABC8}"/>
                  </a:ext>
                </a:extLst>
              </p:cNvPr>
              <p:cNvSpPr/>
              <p:nvPr/>
            </p:nvSpPr>
            <p:spPr>
              <a:xfrm>
                <a:off x="8719425" y="1214428"/>
                <a:ext cx="71438" cy="71438"/>
              </a:xfrm>
              <a:prstGeom prst="ellipse">
                <a:avLst/>
              </a:prstGeom>
              <a:solidFill>
                <a:schemeClr val="bg1"/>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Ellipse 24">
                <a:extLst>
                  <a:ext uri="{FF2B5EF4-FFF2-40B4-BE49-F238E27FC236}">
                    <a16:creationId xmlns:a16="http://schemas.microsoft.com/office/drawing/2014/main" id="{DF6F9B50-4F5C-9395-0037-52BE84E42205}"/>
                  </a:ext>
                </a:extLst>
              </p:cNvPr>
              <p:cNvSpPr/>
              <p:nvPr/>
            </p:nvSpPr>
            <p:spPr>
              <a:xfrm>
                <a:off x="8739666" y="1234669"/>
                <a:ext cx="30957" cy="30957"/>
              </a:xfrm>
              <a:prstGeom prst="ellipse">
                <a:avLst/>
              </a:prstGeom>
              <a:solidFill>
                <a:srgbClr val="F59D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4" name="Titel 3">
            <a:extLst>
              <a:ext uri="{FF2B5EF4-FFF2-40B4-BE49-F238E27FC236}">
                <a16:creationId xmlns:a16="http://schemas.microsoft.com/office/drawing/2014/main" id="{2D111E88-05CB-70E4-1ED7-644247A1E01A}"/>
              </a:ext>
            </a:extLst>
          </p:cNvPr>
          <p:cNvSpPr>
            <a:spLocks noGrp="1"/>
          </p:cNvSpPr>
          <p:nvPr>
            <p:ph type="title"/>
          </p:nvPr>
        </p:nvSpPr>
        <p:spPr>
          <a:xfrm>
            <a:off x="395287" y="357172"/>
            <a:ext cx="8353425" cy="558809"/>
          </a:xfrm>
        </p:spPr>
        <p:txBody>
          <a:bodyPr/>
          <a:lstStyle/>
          <a:p>
            <a:pPr>
              <a:lnSpc>
                <a:spcPts val="2800"/>
              </a:lnSpc>
            </a:pPr>
            <a:r>
              <a:rPr lang="de-DE" sz="1800" dirty="0">
                <a:solidFill>
                  <a:schemeClr val="tx1"/>
                </a:solidFill>
              </a:rPr>
              <a:t>DER TRANSFORMATIONSPFAD FÜR DIE NEUEN GASE</a:t>
            </a:r>
          </a:p>
        </p:txBody>
      </p:sp>
    </p:spTree>
    <p:extLst>
      <p:ext uri="{BB962C8B-B14F-4D97-AF65-F5344CB8AC3E}">
        <p14:creationId xmlns:p14="http://schemas.microsoft.com/office/powerpoint/2010/main" val="318914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0909262-B3F2-4ADA-BEE9-08EE2A3D54D8}"/>
              </a:ext>
            </a:extLst>
          </p:cNvPr>
          <p:cNvSpPr>
            <a:spLocks noGrp="1"/>
          </p:cNvSpPr>
          <p:nvPr>
            <p:ph type="ftr" sz="quarter" idx="11"/>
          </p:nvPr>
        </p:nvSpPr>
        <p:spPr/>
        <p:txBody>
          <a:bodyPr/>
          <a:lstStyle/>
          <a:p>
            <a:r>
              <a:rPr lang="de-DE" dirty="0"/>
              <a:t>WEGE ZU EINEM RESILIENTEN UND KLIMANEUTRALEN ENERGIESYSTEM 2045</a:t>
            </a:r>
          </a:p>
        </p:txBody>
      </p:sp>
      <p:sp>
        <p:nvSpPr>
          <p:cNvPr id="4" name="Titel 3">
            <a:extLst>
              <a:ext uri="{FF2B5EF4-FFF2-40B4-BE49-F238E27FC236}">
                <a16:creationId xmlns:a16="http://schemas.microsoft.com/office/drawing/2014/main" id="{CAF667F8-D1DF-F477-2FB0-4DC685BCC049}"/>
              </a:ext>
            </a:extLst>
          </p:cNvPr>
          <p:cNvSpPr>
            <a:spLocks noGrp="1"/>
          </p:cNvSpPr>
          <p:nvPr>
            <p:ph type="title"/>
          </p:nvPr>
        </p:nvSpPr>
        <p:spPr>
          <a:xfrm>
            <a:off x="777600" y="478800"/>
            <a:ext cx="8353425" cy="558809"/>
          </a:xfrm>
        </p:spPr>
        <p:txBody>
          <a:bodyPr/>
          <a:lstStyle/>
          <a:p>
            <a:r>
              <a:rPr lang="de-DE" dirty="0"/>
              <a:t>Unser Angebot: </a:t>
            </a:r>
            <a:r>
              <a:rPr lang="de-DE" sz="1600" b="1" kern="0" dirty="0">
                <a:solidFill>
                  <a:schemeClr val="tx2"/>
                </a:solidFill>
                <a:effectLst/>
                <a:latin typeface="+mn-lt"/>
                <a:ea typeface="Yu Gothic Light" panose="020B0300000000000000" pitchFamily="34" charset="-128"/>
                <a:cs typeface="Times New Roman" panose="02020603050405020304" pitchFamily="18" charset="0"/>
              </a:rPr>
              <a:t>Wir sind Partner von Politik und Gesellschaft für die Transformation hin zur Klimaneutralität</a:t>
            </a:r>
            <a:r>
              <a:rPr lang="de-DE" dirty="0"/>
              <a:t> </a:t>
            </a:r>
          </a:p>
        </p:txBody>
      </p:sp>
      <p:sp>
        <p:nvSpPr>
          <p:cNvPr id="5" name="Textplatzhalter 4">
            <a:extLst>
              <a:ext uri="{FF2B5EF4-FFF2-40B4-BE49-F238E27FC236}">
                <a16:creationId xmlns:a16="http://schemas.microsoft.com/office/drawing/2014/main" id="{9053B2AB-926A-38FE-5570-753C82EA1B51}"/>
              </a:ext>
            </a:extLst>
          </p:cNvPr>
          <p:cNvSpPr>
            <a:spLocks noGrp="1"/>
          </p:cNvSpPr>
          <p:nvPr>
            <p:ph type="body" sz="quarter" idx="13"/>
          </p:nvPr>
        </p:nvSpPr>
        <p:spPr>
          <a:xfrm>
            <a:off x="396000" y="1191600"/>
            <a:ext cx="8353425" cy="1461432"/>
          </a:xfrm>
        </p:spPr>
        <p:txBody>
          <a:bodyPr/>
          <a:lstStyle/>
          <a:p>
            <a:r>
              <a:rPr lang="de-DE" dirty="0">
                <a:solidFill>
                  <a:srgbClr val="262625"/>
                </a:solidFill>
                <a:ea typeface="Verdana" panose="020B0604030504040204" pitchFamily="34" charset="0"/>
                <a:cs typeface="Verdana" panose="020B0604030504040204" pitchFamily="34" charset="0"/>
              </a:rPr>
              <a:t>Die Gaswirtschaft steht mit ihrem Know-how, Kapital und Gestaltungswillen als </a:t>
            </a:r>
            <a:br>
              <a:rPr lang="de-DE" dirty="0">
                <a:solidFill>
                  <a:srgbClr val="262625"/>
                </a:solidFill>
                <a:ea typeface="Verdana" panose="020B0604030504040204" pitchFamily="34" charset="0"/>
                <a:cs typeface="Verdana" panose="020B0604030504040204" pitchFamily="34" charset="0"/>
              </a:rPr>
            </a:br>
            <a:r>
              <a:rPr lang="de-DE" b="1" dirty="0">
                <a:solidFill>
                  <a:srgbClr val="262625"/>
                </a:solidFill>
                <a:ea typeface="Verdana" panose="020B0604030504040204" pitchFamily="34" charset="0"/>
                <a:cs typeface="Verdana" panose="020B0604030504040204" pitchFamily="34" charset="0"/>
              </a:rPr>
              <a:t>Partner für die Transformation </a:t>
            </a:r>
            <a:r>
              <a:rPr lang="de-DE" dirty="0">
                <a:solidFill>
                  <a:srgbClr val="262625"/>
                </a:solidFill>
                <a:ea typeface="Verdana" panose="020B0604030504040204" pitchFamily="34" charset="0"/>
                <a:cs typeface="Verdana" panose="020B0604030504040204" pitchFamily="34" charset="0"/>
              </a:rPr>
              <a:t>des Energiesystems hin zur Klimaneutralität zur Verfügung</a:t>
            </a:r>
          </a:p>
          <a:p>
            <a:r>
              <a:rPr lang="de-DE" dirty="0">
                <a:effectLst/>
                <a:ea typeface="Verdana" panose="020B0604030504040204" pitchFamily="34" charset="0"/>
                <a:cs typeface="Verdana" panose="020B0604030504040204" pitchFamily="34" charset="0"/>
              </a:rPr>
              <a:t>Wir wollen </a:t>
            </a:r>
            <a:r>
              <a:rPr lang="de-DE" b="1" dirty="0">
                <a:effectLst/>
                <a:ea typeface="Verdana" panose="020B0604030504040204" pitchFamily="34" charset="0"/>
                <a:cs typeface="Verdana" panose="020B0604030504040204" pitchFamily="34" charset="0"/>
              </a:rPr>
              <a:t>gemeinsam im Dialog </a:t>
            </a:r>
            <a:r>
              <a:rPr lang="de-DE" dirty="0">
                <a:effectLst/>
                <a:ea typeface="Verdana" panose="020B0604030504040204" pitchFamily="34" charset="0"/>
                <a:cs typeface="Verdana" panose="020B0604030504040204" pitchFamily="34" charset="0"/>
              </a:rPr>
              <a:t>den Weg zu einem resilienten und klimaneutralen </a:t>
            </a:r>
            <a:br>
              <a:rPr lang="de-DE" dirty="0">
                <a:effectLst/>
                <a:ea typeface="Verdana" panose="020B0604030504040204" pitchFamily="34" charset="0"/>
                <a:cs typeface="Verdana" panose="020B0604030504040204" pitchFamily="34" charset="0"/>
              </a:rPr>
            </a:br>
            <a:r>
              <a:rPr lang="de-DE" dirty="0">
                <a:effectLst/>
                <a:ea typeface="Verdana" panose="020B0604030504040204" pitchFamily="34" charset="0"/>
                <a:cs typeface="Verdana" panose="020B0604030504040204" pitchFamily="34" charset="0"/>
              </a:rPr>
              <a:t>Energiesystem beschreiten </a:t>
            </a:r>
          </a:p>
          <a:p>
            <a:r>
              <a:rPr lang="de-DE" dirty="0">
                <a:effectLst/>
                <a:ea typeface="Verdana" panose="020B0604030504040204" pitchFamily="34" charset="0"/>
                <a:cs typeface="Verdana" panose="020B0604030504040204" pitchFamily="34" charset="0"/>
              </a:rPr>
              <a:t>Ein </a:t>
            </a:r>
            <a:r>
              <a:rPr lang="de-DE" b="1" dirty="0">
                <a:effectLst/>
                <a:ea typeface="Verdana" panose="020B0604030504040204" pitchFamily="34" charset="0"/>
                <a:cs typeface="Verdana" panose="020B0604030504040204" pitchFamily="34" charset="0"/>
              </a:rPr>
              <a:t>Dialog von Politik, Wirtschaft und Gesellschaft </a:t>
            </a:r>
            <a:r>
              <a:rPr lang="de-DE" dirty="0">
                <a:effectLst/>
                <a:ea typeface="Verdana" panose="020B0604030504040204" pitchFamily="34" charset="0"/>
                <a:cs typeface="Verdana" panose="020B0604030504040204" pitchFamily="34" charset="0"/>
              </a:rPr>
              <a:t>ist erforderlich, um das </a:t>
            </a:r>
            <a:br>
              <a:rPr lang="de-DE" dirty="0">
                <a:effectLst/>
                <a:ea typeface="Verdana" panose="020B0604030504040204" pitchFamily="34" charset="0"/>
                <a:cs typeface="Verdana" panose="020B0604030504040204" pitchFamily="34" charset="0"/>
              </a:rPr>
            </a:br>
            <a:r>
              <a:rPr lang="de-DE" dirty="0">
                <a:effectLst/>
                <a:ea typeface="Verdana" panose="020B0604030504040204" pitchFamily="34" charset="0"/>
                <a:cs typeface="Verdana" panose="020B0604030504040204" pitchFamily="34" charset="0"/>
              </a:rPr>
              <a:t>Ziel Klimaneutralität 2045 zu erreichen. </a:t>
            </a:r>
            <a:endParaRPr lang="de-DE" dirty="0">
              <a:solidFill>
                <a:srgbClr val="262625"/>
              </a:solidFill>
              <a:ea typeface="Verdana" panose="020B0604030504040204" pitchFamily="34" charset="0"/>
              <a:cs typeface="Verdana" panose="020B0604030504040204" pitchFamily="34" charset="0"/>
            </a:endParaRPr>
          </a:p>
          <a:p>
            <a:pPr marL="126900" indent="0">
              <a:buNone/>
            </a:pPr>
            <a:endParaRPr lang="de-DE" dirty="0">
              <a:solidFill>
                <a:srgbClr val="262625"/>
              </a:solidFill>
              <a:ea typeface="Verdana" panose="020B0604030504040204" pitchFamily="34" charset="0"/>
              <a:cs typeface="Verdana" panose="020B0604030504040204" pitchFamily="34" charset="0"/>
            </a:endParaRPr>
          </a:p>
          <a:p>
            <a:pPr marL="126900" indent="0">
              <a:buNone/>
            </a:pPr>
            <a:r>
              <a:rPr lang="de-DE" b="1" dirty="0">
                <a:solidFill>
                  <a:srgbClr val="262625"/>
                </a:solidFill>
                <a:ea typeface="Verdana" panose="020B0604030504040204" pitchFamily="34" charset="0"/>
                <a:cs typeface="Verdana" panose="020B0604030504040204" pitchFamily="34" charset="0"/>
              </a:rPr>
              <a:t>Die wichtigsten Handlungsfelder: </a:t>
            </a:r>
          </a:p>
        </p:txBody>
      </p:sp>
      <p:sp>
        <p:nvSpPr>
          <p:cNvPr id="20" name="Achteck 19">
            <a:extLst>
              <a:ext uri="{FF2B5EF4-FFF2-40B4-BE49-F238E27FC236}">
                <a16:creationId xmlns:a16="http://schemas.microsoft.com/office/drawing/2014/main" id="{B818F6B4-3165-1FA3-BDA3-946F434829E2}"/>
              </a:ext>
            </a:extLst>
          </p:cNvPr>
          <p:cNvSpPr/>
          <p:nvPr/>
        </p:nvSpPr>
        <p:spPr>
          <a:xfrm>
            <a:off x="5670120" y="3088824"/>
            <a:ext cx="1517664" cy="1517664"/>
          </a:xfrm>
          <a:prstGeom prst="octagon">
            <a:avLst/>
          </a:prstGeom>
          <a:solidFill>
            <a:schemeClr val="bg1"/>
          </a:solidFill>
          <a:ln w="127000">
            <a:solidFill>
              <a:srgbClr val="F59D3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F6A0AFC3-163F-4E69-C559-9FFDA561149D}"/>
              </a:ext>
            </a:extLst>
          </p:cNvPr>
          <p:cNvSpPr txBox="1"/>
          <p:nvPr/>
        </p:nvSpPr>
        <p:spPr>
          <a:xfrm>
            <a:off x="5621607" y="3507854"/>
            <a:ext cx="1614689" cy="769441"/>
          </a:xfrm>
          <a:prstGeom prst="rect">
            <a:avLst/>
          </a:prstGeom>
          <a:noFill/>
        </p:spPr>
        <p:txBody>
          <a:bodyPr wrap="square">
            <a:spAutoFit/>
          </a:bodyPr>
          <a:lstStyle/>
          <a:p>
            <a:pPr algn="ctr"/>
            <a:r>
              <a:rPr lang="de-DE" sz="1100" b="1" dirty="0">
                <a:solidFill>
                  <a:srgbClr val="000000"/>
                </a:solidFill>
              </a:rPr>
              <a:t>Anwachsende Nachfrage nach </a:t>
            </a:r>
          </a:p>
          <a:p>
            <a:pPr algn="ctr"/>
            <a:r>
              <a:rPr lang="de-DE" sz="1100" b="1" dirty="0">
                <a:solidFill>
                  <a:srgbClr val="000000"/>
                </a:solidFill>
              </a:rPr>
              <a:t>Wasserstoff </a:t>
            </a:r>
          </a:p>
          <a:p>
            <a:pPr algn="ctr"/>
            <a:r>
              <a:rPr lang="de-DE" sz="1100" b="1" dirty="0">
                <a:solidFill>
                  <a:srgbClr val="000000"/>
                </a:solidFill>
              </a:rPr>
              <a:t>und Biomethan</a:t>
            </a:r>
          </a:p>
        </p:txBody>
      </p:sp>
      <p:sp>
        <p:nvSpPr>
          <p:cNvPr id="23" name="Achteck 22">
            <a:extLst>
              <a:ext uri="{FF2B5EF4-FFF2-40B4-BE49-F238E27FC236}">
                <a16:creationId xmlns:a16="http://schemas.microsoft.com/office/drawing/2014/main" id="{8F887141-63C5-5788-2199-5655135E6EB1}"/>
              </a:ext>
            </a:extLst>
          </p:cNvPr>
          <p:cNvSpPr/>
          <p:nvPr/>
        </p:nvSpPr>
        <p:spPr>
          <a:xfrm>
            <a:off x="3843996" y="3073900"/>
            <a:ext cx="1517664" cy="1517664"/>
          </a:xfrm>
          <a:prstGeom prst="octagon">
            <a:avLst/>
          </a:prstGeom>
          <a:solidFill>
            <a:schemeClr val="bg1"/>
          </a:solidFill>
          <a:ln w="127000">
            <a:solidFill>
              <a:srgbClr val="17AFB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9C495E36-4039-9FCE-D13D-457F4B7753EA}"/>
              </a:ext>
            </a:extLst>
          </p:cNvPr>
          <p:cNvSpPr txBox="1"/>
          <p:nvPr/>
        </p:nvSpPr>
        <p:spPr>
          <a:xfrm>
            <a:off x="3795483" y="3632212"/>
            <a:ext cx="1614689" cy="430887"/>
          </a:xfrm>
          <a:prstGeom prst="rect">
            <a:avLst/>
          </a:prstGeom>
          <a:noFill/>
        </p:spPr>
        <p:txBody>
          <a:bodyPr wrap="square">
            <a:spAutoFit/>
          </a:bodyPr>
          <a:lstStyle/>
          <a:p>
            <a:pPr algn="ctr"/>
            <a:r>
              <a:rPr lang="de-DE" sz="1100" b="1" dirty="0">
                <a:solidFill>
                  <a:srgbClr val="000000"/>
                </a:solidFill>
              </a:rPr>
              <a:t>Transformation der Infrastruktur</a:t>
            </a:r>
          </a:p>
        </p:txBody>
      </p:sp>
      <p:sp>
        <p:nvSpPr>
          <p:cNvPr id="25" name="Achteck 24">
            <a:extLst>
              <a:ext uri="{FF2B5EF4-FFF2-40B4-BE49-F238E27FC236}">
                <a16:creationId xmlns:a16="http://schemas.microsoft.com/office/drawing/2014/main" id="{F0EF5DB8-8CE0-A8E9-D125-9ACC8D002051}"/>
              </a:ext>
            </a:extLst>
          </p:cNvPr>
          <p:cNvSpPr/>
          <p:nvPr/>
        </p:nvSpPr>
        <p:spPr>
          <a:xfrm>
            <a:off x="1920848" y="3056457"/>
            <a:ext cx="1517664" cy="1517664"/>
          </a:xfrm>
          <a:prstGeom prst="octagon">
            <a:avLst/>
          </a:prstGeom>
          <a:solidFill>
            <a:schemeClr val="bg1"/>
          </a:solidFill>
          <a:ln w="127000">
            <a:solidFill>
              <a:srgbClr val="DADD38">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DD60E0CE-D1E5-780F-3FE8-BCB2EE54E0F6}"/>
              </a:ext>
            </a:extLst>
          </p:cNvPr>
          <p:cNvSpPr txBox="1"/>
          <p:nvPr/>
        </p:nvSpPr>
        <p:spPr>
          <a:xfrm>
            <a:off x="1872334" y="3435846"/>
            <a:ext cx="1614689" cy="769441"/>
          </a:xfrm>
          <a:prstGeom prst="rect">
            <a:avLst/>
          </a:prstGeom>
          <a:noFill/>
        </p:spPr>
        <p:txBody>
          <a:bodyPr wrap="square">
            <a:spAutoFit/>
          </a:bodyPr>
          <a:lstStyle/>
          <a:p>
            <a:pPr algn="ctr"/>
            <a:r>
              <a:rPr lang="de-DE" sz="1100" b="1" dirty="0">
                <a:solidFill>
                  <a:srgbClr val="000000"/>
                </a:solidFill>
              </a:rPr>
              <a:t> Erzeugung und Bereitstellung  von Wasserstoff und Biomethan </a:t>
            </a:r>
          </a:p>
        </p:txBody>
      </p:sp>
      <p:sp>
        <p:nvSpPr>
          <p:cNvPr id="40" name="Achteck 39">
            <a:extLst>
              <a:ext uri="{FF2B5EF4-FFF2-40B4-BE49-F238E27FC236}">
                <a16:creationId xmlns:a16="http://schemas.microsoft.com/office/drawing/2014/main" id="{59ABEE97-449D-1DF7-C692-D854E633F093}"/>
              </a:ext>
            </a:extLst>
          </p:cNvPr>
          <p:cNvSpPr/>
          <p:nvPr/>
        </p:nvSpPr>
        <p:spPr>
          <a:xfrm>
            <a:off x="466725" y="4649095"/>
            <a:ext cx="1003537" cy="1003537"/>
          </a:xfrm>
          <a:prstGeom prst="octagon">
            <a:avLst/>
          </a:prstGeom>
          <a:solidFill>
            <a:srgbClr val="A3D8E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Achteck 40">
            <a:extLst>
              <a:ext uri="{FF2B5EF4-FFF2-40B4-BE49-F238E27FC236}">
                <a16:creationId xmlns:a16="http://schemas.microsoft.com/office/drawing/2014/main" id="{E7197127-D51C-A7C6-B900-417E94694174}"/>
              </a:ext>
            </a:extLst>
          </p:cNvPr>
          <p:cNvSpPr/>
          <p:nvPr/>
        </p:nvSpPr>
        <p:spPr>
          <a:xfrm>
            <a:off x="-166693" y="4365474"/>
            <a:ext cx="561980" cy="561980"/>
          </a:xfrm>
          <a:prstGeom prst="octagon">
            <a:avLst/>
          </a:prstGeom>
          <a:solidFill>
            <a:srgbClr val="007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chteck 45">
            <a:extLst>
              <a:ext uri="{FF2B5EF4-FFF2-40B4-BE49-F238E27FC236}">
                <a16:creationId xmlns:a16="http://schemas.microsoft.com/office/drawing/2014/main" id="{E307D3A3-1D09-FE8B-3586-EFDBE4ED3136}"/>
              </a:ext>
            </a:extLst>
          </p:cNvPr>
          <p:cNvSpPr/>
          <p:nvPr/>
        </p:nvSpPr>
        <p:spPr>
          <a:xfrm>
            <a:off x="8174114" y="2378553"/>
            <a:ext cx="1272510" cy="1272510"/>
          </a:xfrm>
          <a:prstGeom prst="octagon">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860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3124200" y="4506024"/>
            <a:ext cx="5305452" cy="273844"/>
          </a:xfrm>
        </p:spPr>
        <p:txBody>
          <a:bodyPr/>
          <a:lstStyle/>
          <a:p>
            <a:r>
              <a:rPr lang="de-DE"/>
              <a:t>WEGE ZU EINEM RESILIENTEN UND KLIMANEUTRALEN ENERGIESYSTEM 2045</a:t>
            </a:r>
            <a:endParaRPr lang="de-DE" dirty="0"/>
          </a:p>
        </p:txBody>
      </p:sp>
      <p:sp>
        <p:nvSpPr>
          <p:cNvPr id="6" name="Rechteck 5"/>
          <p:cNvSpPr/>
          <p:nvPr/>
        </p:nvSpPr>
        <p:spPr>
          <a:xfrm>
            <a:off x="0" y="-20538"/>
            <a:ext cx="9180512" cy="5164038"/>
          </a:xfrm>
          <a:prstGeom prst="rect">
            <a:avLst/>
          </a:prstGeom>
          <a:gradFill flip="none" rotWithShape="1">
            <a:gsLst>
              <a:gs pos="0">
                <a:srgbClr val="A3D7E4">
                  <a:tint val="66000"/>
                  <a:satMod val="160000"/>
                </a:srgbClr>
              </a:gs>
              <a:gs pos="31000">
                <a:srgbClr val="A3D7E4">
                  <a:tint val="44500"/>
                  <a:satMod val="160000"/>
                </a:srgbClr>
              </a:gs>
              <a:gs pos="100000">
                <a:srgbClr val="A3D7E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descr="DVGW-logo-1AC658A909-seeklogo.com.png"/>
          <p:cNvPicPr>
            <a:picLocks noChangeAspect="1"/>
          </p:cNvPicPr>
          <p:nvPr/>
        </p:nvPicPr>
        <p:blipFill>
          <a:blip r:embed="rId3" cstate="print"/>
          <a:stretch>
            <a:fillRect/>
          </a:stretch>
        </p:blipFill>
        <p:spPr>
          <a:xfrm>
            <a:off x="3275811" y="3645588"/>
            <a:ext cx="615310" cy="367349"/>
          </a:xfrm>
          <a:prstGeom prst="rect">
            <a:avLst/>
          </a:prstGeom>
        </p:spPr>
      </p:pic>
      <p:pic>
        <p:nvPicPr>
          <p:cNvPr id="14" name="Grafik 13" descr="ey-bdew-logo.png"/>
          <p:cNvPicPr>
            <a:picLocks noChangeAspect="1"/>
          </p:cNvPicPr>
          <p:nvPr/>
        </p:nvPicPr>
        <p:blipFill>
          <a:blip r:embed="rId4" cstate="print"/>
          <a:stretch>
            <a:fillRect/>
          </a:stretch>
        </p:blipFill>
        <p:spPr>
          <a:xfrm>
            <a:off x="632198" y="3685582"/>
            <a:ext cx="746816" cy="497877"/>
          </a:xfrm>
          <a:prstGeom prst="rect">
            <a:avLst/>
          </a:prstGeom>
        </p:spPr>
      </p:pic>
      <p:sp>
        <p:nvSpPr>
          <p:cNvPr id="17" name="Titel 1"/>
          <p:cNvSpPr txBox="1">
            <a:spLocks/>
          </p:cNvSpPr>
          <p:nvPr/>
        </p:nvSpPr>
        <p:spPr>
          <a:xfrm>
            <a:off x="567783" y="3265200"/>
            <a:ext cx="3357586" cy="500066"/>
          </a:xfrm>
          <a:prstGeom prst="rect">
            <a:avLst/>
          </a:prstGeom>
        </p:spPr>
        <p:txBody>
          <a:bodyPr anchor="t"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100" b="1" i="0" u="none" strike="noStrike" kern="1200" cap="none" spc="0" normalizeH="0" baseline="0" noProof="0" dirty="0">
                <a:ln>
                  <a:noFill/>
                </a:ln>
                <a:solidFill>
                  <a:schemeClr val="tx1"/>
                </a:solidFill>
                <a:effectLst/>
                <a:uLnTx/>
                <a:uFillTx/>
                <a:latin typeface="Verdana" pitchFamily="34" charset="0"/>
                <a:ea typeface="Verdana" pitchFamily="34" charset="0"/>
                <a:cs typeface="Arial" pitchFamily="34" charset="0"/>
              </a:rPr>
              <a:t>Ansprechpartner</a:t>
            </a:r>
          </a:p>
        </p:txBody>
      </p:sp>
      <p:sp>
        <p:nvSpPr>
          <p:cNvPr id="18" name="Textfeld 17"/>
          <p:cNvSpPr txBox="1"/>
          <p:nvPr/>
        </p:nvSpPr>
        <p:spPr>
          <a:xfrm>
            <a:off x="565989" y="4169519"/>
            <a:ext cx="2747952" cy="600164"/>
          </a:xfrm>
          <a:prstGeom prst="rect">
            <a:avLst/>
          </a:prstGeom>
          <a:noFill/>
        </p:spPr>
        <p:txBody>
          <a:bodyPr wrap="square" rtlCol="0">
            <a:spAutoFit/>
          </a:bodyPr>
          <a:lstStyle/>
          <a:p>
            <a:r>
              <a:rPr lang="de-DE" sz="1100" b="1" dirty="0"/>
              <a:t>Ilka </a:t>
            </a:r>
            <a:r>
              <a:rPr lang="de-DE" sz="1100" b="1" dirty="0" err="1"/>
              <a:t>Gitzbrecht</a:t>
            </a:r>
            <a:endParaRPr lang="de-DE" sz="1100" b="1" dirty="0"/>
          </a:p>
          <a:p>
            <a:r>
              <a:rPr lang="de-DE" sz="1100" dirty="0"/>
              <a:t>Abteilungsleiterin</a:t>
            </a:r>
          </a:p>
          <a:p>
            <a:r>
              <a:rPr lang="de-DE" sz="1100" dirty="0">
                <a:hlinkClick r:id="rId5"/>
              </a:rPr>
              <a:t>ilka.gitzbrecht@bdew.de</a:t>
            </a:r>
            <a:endParaRPr lang="de-DE" sz="1100" dirty="0"/>
          </a:p>
        </p:txBody>
      </p:sp>
      <p:sp>
        <p:nvSpPr>
          <p:cNvPr id="20" name="Textfeld 19"/>
          <p:cNvSpPr txBox="1"/>
          <p:nvPr/>
        </p:nvSpPr>
        <p:spPr>
          <a:xfrm>
            <a:off x="3171065" y="4169519"/>
            <a:ext cx="2105010" cy="600164"/>
          </a:xfrm>
          <a:prstGeom prst="rect">
            <a:avLst/>
          </a:prstGeom>
          <a:noFill/>
        </p:spPr>
        <p:txBody>
          <a:bodyPr wrap="square" rtlCol="0">
            <a:spAutoFit/>
          </a:bodyPr>
          <a:lstStyle/>
          <a:p>
            <a:r>
              <a:rPr lang="de-DE" sz="1100" b="1" dirty="0"/>
              <a:t>Robert Ostwald</a:t>
            </a:r>
          </a:p>
          <a:p>
            <a:r>
              <a:rPr lang="de-DE" sz="1100" dirty="0"/>
              <a:t>Referent Politik</a:t>
            </a:r>
          </a:p>
          <a:p>
            <a:r>
              <a:rPr lang="de-DE" sz="1100" dirty="0">
                <a:hlinkClick r:id="rId6"/>
              </a:rPr>
              <a:t>robert.ostwald@dvgw.de</a:t>
            </a:r>
            <a:endParaRPr lang="de-DE" sz="1100" dirty="0"/>
          </a:p>
        </p:txBody>
      </p:sp>
      <p:sp>
        <p:nvSpPr>
          <p:cNvPr id="22" name="Textfeld 21"/>
          <p:cNvSpPr txBox="1"/>
          <p:nvPr/>
        </p:nvSpPr>
        <p:spPr>
          <a:xfrm>
            <a:off x="5704702" y="4169519"/>
            <a:ext cx="3105143" cy="600164"/>
          </a:xfrm>
          <a:prstGeom prst="rect">
            <a:avLst/>
          </a:prstGeom>
          <a:noFill/>
        </p:spPr>
        <p:txBody>
          <a:bodyPr wrap="square" rtlCol="0">
            <a:spAutoFit/>
          </a:bodyPr>
          <a:lstStyle/>
          <a:p>
            <a:r>
              <a:rPr lang="de-DE" sz="1100" b="1" dirty="0"/>
              <a:t>Annegret-Claudine Agricola</a:t>
            </a:r>
          </a:p>
          <a:p>
            <a:r>
              <a:rPr lang="de-DE" sz="1100" dirty="0"/>
              <a:t>Leiterin Public </a:t>
            </a:r>
            <a:r>
              <a:rPr lang="de-DE" sz="1100" dirty="0" err="1"/>
              <a:t>Affairs</a:t>
            </a:r>
            <a:endParaRPr lang="de-DE" sz="1100" dirty="0"/>
          </a:p>
          <a:p>
            <a:r>
              <a:rPr lang="de-DE" sz="1100" dirty="0">
                <a:hlinkClick r:id="rId7"/>
              </a:rPr>
              <a:t>annegret-claudine.agricola@gas.info</a:t>
            </a:r>
            <a:endParaRPr lang="de-DE" sz="1100" dirty="0"/>
          </a:p>
        </p:txBody>
      </p:sp>
      <p:sp>
        <p:nvSpPr>
          <p:cNvPr id="5" name="Achteck 4">
            <a:extLst>
              <a:ext uri="{FF2B5EF4-FFF2-40B4-BE49-F238E27FC236}">
                <a16:creationId xmlns:a16="http://schemas.microsoft.com/office/drawing/2014/main" id="{B90E904B-2CC4-5D16-BBA0-940CC23EBFBB}"/>
              </a:ext>
            </a:extLst>
          </p:cNvPr>
          <p:cNvSpPr/>
          <p:nvPr/>
        </p:nvSpPr>
        <p:spPr>
          <a:xfrm>
            <a:off x="7786710" y="2467002"/>
            <a:ext cx="962003" cy="962003"/>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chteck 15">
            <a:extLst>
              <a:ext uri="{FF2B5EF4-FFF2-40B4-BE49-F238E27FC236}">
                <a16:creationId xmlns:a16="http://schemas.microsoft.com/office/drawing/2014/main" id="{E8E4FE79-B3B1-A52F-6184-2EE563FF1CAB}"/>
              </a:ext>
            </a:extLst>
          </p:cNvPr>
          <p:cNvSpPr/>
          <p:nvPr/>
        </p:nvSpPr>
        <p:spPr>
          <a:xfrm>
            <a:off x="5786446" y="857238"/>
            <a:ext cx="1500198" cy="1500198"/>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platzhalter 24">
            <a:extLst>
              <a:ext uri="{FF2B5EF4-FFF2-40B4-BE49-F238E27FC236}">
                <a16:creationId xmlns:a16="http://schemas.microsoft.com/office/drawing/2014/main" id="{B17A75EB-E322-F6E0-3B75-991F66BEC1E5}"/>
              </a:ext>
            </a:extLst>
          </p:cNvPr>
          <p:cNvSpPr>
            <a:spLocks noGrp="1"/>
          </p:cNvSpPr>
          <p:nvPr>
            <p:ph type="body" sz="quarter" idx="13"/>
          </p:nvPr>
        </p:nvSpPr>
        <p:spPr>
          <a:xfrm>
            <a:off x="396000" y="1191600"/>
            <a:ext cx="4710086" cy="2070968"/>
          </a:xfrm>
        </p:spPr>
        <p:txBody>
          <a:bodyPr/>
          <a:lstStyle/>
          <a:p>
            <a:pPr marL="126900" indent="0">
              <a:lnSpc>
                <a:spcPct val="107000"/>
              </a:lnSpc>
              <a:spcBef>
                <a:spcPts val="3600"/>
              </a:spcBef>
              <a:spcAft>
                <a:spcPts val="2400"/>
              </a:spcAft>
              <a:buNone/>
            </a:pPr>
            <a:r>
              <a:rPr lang="de-DE" b="1" kern="0" dirty="0">
                <a:solidFill>
                  <a:srgbClr val="000000"/>
                </a:solidFill>
                <a:effectLst/>
                <a:latin typeface="+mn-lt"/>
                <a:ea typeface="Yu Gothic Light" panose="020B0300000000000000" pitchFamily="34" charset="-128"/>
                <a:cs typeface="Arial" panose="020B0604020202020204" pitchFamily="34" charset="0"/>
              </a:rPr>
              <a:t>Die Transformation des Energiesystems gelingt nur mit der gesamten Energiewirtschaft, mit Politik, Gesellschaft und Wissenschaft. Deshalb freuen wir </a:t>
            </a:r>
            <a:br>
              <a:rPr lang="de-DE" b="1" kern="0" dirty="0">
                <a:solidFill>
                  <a:srgbClr val="000000"/>
                </a:solidFill>
                <a:effectLst/>
                <a:latin typeface="+mn-lt"/>
                <a:ea typeface="Yu Gothic Light" panose="020B0300000000000000" pitchFamily="34" charset="-128"/>
                <a:cs typeface="Arial" panose="020B0604020202020204" pitchFamily="34" charset="0"/>
              </a:rPr>
            </a:br>
            <a:r>
              <a:rPr lang="de-DE" b="1" kern="0" dirty="0">
                <a:solidFill>
                  <a:srgbClr val="000000"/>
                </a:solidFill>
                <a:effectLst/>
                <a:latin typeface="+mn-lt"/>
                <a:ea typeface="Yu Gothic Light" panose="020B0300000000000000" pitchFamily="34" charset="-128"/>
                <a:cs typeface="Arial" panose="020B0604020202020204" pitchFamily="34" charset="0"/>
              </a:rPr>
              <a:t>uns auf den Austausch mit Ihnen und bringen unsere Expertise und Gestaltungsmöglichkeiten jederzeit gerne ein. </a:t>
            </a:r>
            <a:endParaRPr lang="de-DE" b="1" kern="0" dirty="0">
              <a:solidFill>
                <a:srgbClr val="2F5496"/>
              </a:solidFill>
              <a:effectLst/>
              <a:latin typeface="+mn-lt"/>
              <a:ea typeface="Yu Gothic Light" panose="020B0300000000000000" pitchFamily="34" charset="-128"/>
              <a:cs typeface="Times New Roman" panose="02020603050405020304" pitchFamily="18" charset="0"/>
            </a:endParaRPr>
          </a:p>
        </p:txBody>
      </p:sp>
      <p:pic>
        <p:nvPicPr>
          <p:cNvPr id="10" name="Grafik 9">
            <a:extLst>
              <a:ext uri="{FF2B5EF4-FFF2-40B4-BE49-F238E27FC236}">
                <a16:creationId xmlns:a16="http://schemas.microsoft.com/office/drawing/2014/main" id="{F7064489-6185-24EF-2DC8-F4E5DE3AE17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7918" y="3618055"/>
            <a:ext cx="600015" cy="537871"/>
          </a:xfrm>
          <a:prstGeom prst="rect">
            <a:avLst/>
          </a:prstGeom>
        </p:spPr>
      </p:pic>
      <p:sp>
        <p:nvSpPr>
          <p:cNvPr id="11" name="Achteck 10">
            <a:extLst>
              <a:ext uri="{FF2B5EF4-FFF2-40B4-BE49-F238E27FC236}">
                <a16:creationId xmlns:a16="http://schemas.microsoft.com/office/drawing/2014/main" id="{C90D19C1-3141-1E33-FE38-8A61FE0DFF1C}"/>
              </a:ext>
            </a:extLst>
          </p:cNvPr>
          <p:cNvSpPr/>
          <p:nvPr/>
        </p:nvSpPr>
        <p:spPr>
          <a:xfrm>
            <a:off x="6803946" y="-1005539"/>
            <a:ext cx="2281889" cy="2281889"/>
          </a:xfrm>
          <a:prstGeom prst="octag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BDEW-Keyvisual_final.png">
            <a:extLst>
              <a:ext uri="{FF2B5EF4-FFF2-40B4-BE49-F238E27FC236}">
                <a16:creationId xmlns:a16="http://schemas.microsoft.com/office/drawing/2014/main" id="{E6AB92C5-9DF7-8B58-6D8A-59211BDBD06A}"/>
              </a:ext>
            </a:extLst>
          </p:cNvPr>
          <p:cNvPicPr>
            <a:picLocks noChangeAspect="1"/>
          </p:cNvPicPr>
          <p:nvPr/>
        </p:nvPicPr>
        <p:blipFill>
          <a:blip r:embed="rId10"/>
          <a:stretch>
            <a:fillRect/>
          </a:stretch>
        </p:blipFill>
        <p:spPr>
          <a:xfrm>
            <a:off x="7086572" y="198210"/>
            <a:ext cx="1893054" cy="577542"/>
          </a:xfrm>
          <a:prstGeom prst="rect">
            <a:avLst/>
          </a:prstGeom>
        </p:spPr>
      </p:pic>
      <p:sp>
        <p:nvSpPr>
          <p:cNvPr id="23" name="Rechteck 22">
            <a:extLst>
              <a:ext uri="{FF2B5EF4-FFF2-40B4-BE49-F238E27FC236}">
                <a16:creationId xmlns:a16="http://schemas.microsoft.com/office/drawing/2014/main" id="{819025D6-7E32-A40C-2ECC-714CD995657F}"/>
              </a:ext>
            </a:extLst>
          </p:cNvPr>
          <p:cNvSpPr/>
          <p:nvPr/>
        </p:nvSpPr>
        <p:spPr>
          <a:xfrm>
            <a:off x="567783" y="648446"/>
            <a:ext cx="4510800" cy="27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itel 6">
            <a:extLst>
              <a:ext uri="{FF2B5EF4-FFF2-40B4-BE49-F238E27FC236}">
                <a16:creationId xmlns:a16="http://schemas.microsoft.com/office/drawing/2014/main" id="{9A5458D8-30B1-668A-9A76-40E3AAFDEDB7}"/>
              </a:ext>
            </a:extLst>
          </p:cNvPr>
          <p:cNvSpPr>
            <a:spLocks noGrp="1"/>
          </p:cNvSpPr>
          <p:nvPr>
            <p:ph type="title"/>
          </p:nvPr>
        </p:nvSpPr>
        <p:spPr>
          <a:xfrm>
            <a:off x="493545" y="555526"/>
            <a:ext cx="4937766" cy="919178"/>
          </a:xfrm>
        </p:spPr>
        <p:txBody>
          <a:bodyPr/>
          <a:lstStyle/>
          <a:p>
            <a:r>
              <a:rPr lang="de-DE" dirty="0"/>
              <a:t>GEMEINSAME TRANSFORMATION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WEGE ZU EINEM RESILIENTEN UND KLIMANEUTRALEN ENERGIESYSTEM 2045</a:t>
            </a:r>
            <a:endParaRPr lang="de-DE" dirty="0"/>
          </a:p>
        </p:txBody>
      </p:sp>
      <p:sp>
        <p:nvSpPr>
          <p:cNvPr id="6" name="Rechteck 5"/>
          <p:cNvSpPr/>
          <p:nvPr/>
        </p:nvSpPr>
        <p:spPr>
          <a:xfrm>
            <a:off x="0" y="0"/>
            <a:ext cx="9144000" cy="5143500"/>
          </a:xfrm>
          <a:prstGeom prst="rect">
            <a:avLst/>
          </a:prstGeom>
          <a:gradFill flip="none" rotWithShape="1">
            <a:gsLst>
              <a:gs pos="0">
                <a:srgbClr val="A3D7E4">
                  <a:tint val="66000"/>
                  <a:satMod val="160000"/>
                </a:srgbClr>
              </a:gs>
              <a:gs pos="31000">
                <a:srgbClr val="A3D7E4">
                  <a:tint val="44500"/>
                  <a:satMod val="160000"/>
                </a:srgbClr>
              </a:gs>
              <a:gs pos="100000">
                <a:srgbClr val="A3D7E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Achteck 6"/>
          <p:cNvSpPr/>
          <p:nvPr/>
        </p:nvSpPr>
        <p:spPr>
          <a:xfrm>
            <a:off x="7786710" y="2467002"/>
            <a:ext cx="962003" cy="962003"/>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chteck 7"/>
          <p:cNvSpPr/>
          <p:nvPr/>
        </p:nvSpPr>
        <p:spPr>
          <a:xfrm>
            <a:off x="5786446" y="857238"/>
            <a:ext cx="1500198" cy="1500198"/>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chteck 11"/>
          <p:cNvSpPr/>
          <p:nvPr/>
        </p:nvSpPr>
        <p:spPr>
          <a:xfrm>
            <a:off x="5357818" y="3232139"/>
            <a:ext cx="3143272" cy="3143272"/>
          </a:xfrm>
          <a:prstGeom prst="oct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DVGW-logo-1AC658A909-seeklogo.com.png"/>
          <p:cNvPicPr>
            <a:picLocks noChangeAspect="1"/>
          </p:cNvPicPr>
          <p:nvPr/>
        </p:nvPicPr>
        <p:blipFill>
          <a:blip r:embed="rId2" cstate="print"/>
          <a:stretch>
            <a:fillRect/>
          </a:stretch>
        </p:blipFill>
        <p:spPr>
          <a:xfrm>
            <a:off x="2187615" y="2143122"/>
            <a:ext cx="884187" cy="527872"/>
          </a:xfrm>
          <a:prstGeom prst="rect">
            <a:avLst/>
          </a:prstGeom>
        </p:spPr>
      </p:pic>
      <p:pic>
        <p:nvPicPr>
          <p:cNvPr id="14" name="Grafik 13" descr="ey-bdew-logo.png"/>
          <p:cNvPicPr>
            <a:picLocks noChangeAspect="1"/>
          </p:cNvPicPr>
          <p:nvPr/>
        </p:nvPicPr>
        <p:blipFill>
          <a:blip r:embed="rId3" cstate="print"/>
          <a:stretch>
            <a:fillRect/>
          </a:stretch>
        </p:blipFill>
        <p:spPr>
          <a:xfrm>
            <a:off x="345959" y="2252755"/>
            <a:ext cx="1073159" cy="715439"/>
          </a:xfrm>
          <a:prstGeom prst="rect">
            <a:avLst/>
          </a:prstGeom>
        </p:spPr>
      </p:pic>
      <p:pic>
        <p:nvPicPr>
          <p:cNvPr id="4" name="Grafik 3">
            <a:extLst>
              <a:ext uri="{FF2B5EF4-FFF2-40B4-BE49-F238E27FC236}">
                <a16:creationId xmlns:a16="http://schemas.microsoft.com/office/drawing/2014/main" id="{EEBCAADE-F8B2-4CD7-301E-CD39823386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95936" y="2171587"/>
            <a:ext cx="1010438" cy="905786"/>
          </a:xfrm>
          <a:prstGeom prst="rect">
            <a:avLst/>
          </a:prstGeom>
        </p:spPr>
      </p:pic>
      <p:sp>
        <p:nvSpPr>
          <p:cNvPr id="10" name="Achteck 9">
            <a:extLst>
              <a:ext uri="{FF2B5EF4-FFF2-40B4-BE49-F238E27FC236}">
                <a16:creationId xmlns:a16="http://schemas.microsoft.com/office/drawing/2014/main" id="{B9DF3904-2813-EE75-6EC4-D41D01094D7B}"/>
              </a:ext>
            </a:extLst>
          </p:cNvPr>
          <p:cNvSpPr/>
          <p:nvPr/>
        </p:nvSpPr>
        <p:spPr>
          <a:xfrm>
            <a:off x="6804000" y="-1004400"/>
            <a:ext cx="2286000" cy="2286000"/>
          </a:xfrm>
          <a:prstGeom prst="octag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BDEW-Keyvisual_final.png">
            <a:extLst>
              <a:ext uri="{FF2B5EF4-FFF2-40B4-BE49-F238E27FC236}">
                <a16:creationId xmlns:a16="http://schemas.microsoft.com/office/drawing/2014/main" id="{91F49BC1-3587-CCAB-7C08-16AE118E4831}"/>
              </a:ext>
            </a:extLst>
          </p:cNvPr>
          <p:cNvPicPr>
            <a:picLocks noChangeAspect="1"/>
          </p:cNvPicPr>
          <p:nvPr/>
        </p:nvPicPr>
        <p:blipFill>
          <a:blip r:embed="rId6"/>
          <a:stretch>
            <a:fillRect/>
          </a:stretch>
        </p:blipFill>
        <p:spPr>
          <a:xfrm>
            <a:off x="7086572" y="198210"/>
            <a:ext cx="1893054" cy="577542"/>
          </a:xfrm>
          <a:prstGeom prst="rect">
            <a:avLst/>
          </a:prstGeom>
        </p:spPr>
      </p:pic>
    </p:spTree>
  </p:cSld>
  <p:clrMapOvr>
    <a:masterClrMapping/>
  </p:clrMapOvr>
</p:sld>
</file>

<file path=ppt/theme/theme1.xml><?xml version="1.0" encoding="utf-8"?>
<a:theme xmlns:a="http://schemas.openxmlformats.org/drawingml/2006/main" name="Larissa-Design">
  <a:themeElements>
    <a:clrScheme name="BDEW">
      <a:dk1>
        <a:srgbClr val="2C2C2C"/>
      </a:dk1>
      <a:lt1>
        <a:sysClr val="window" lastClr="FFFFFF"/>
      </a:lt1>
      <a:dk2>
        <a:srgbClr val="007A89"/>
      </a:dk2>
      <a:lt2>
        <a:srgbClr val="A3D7E4"/>
      </a:lt2>
      <a:accent1>
        <a:srgbClr val="DADD38"/>
      </a:accent1>
      <a:accent2>
        <a:srgbClr val="F59D31"/>
      </a:accent2>
      <a:accent3>
        <a:srgbClr val="007A89"/>
      </a:accent3>
      <a:accent4>
        <a:srgbClr val="17AFBA"/>
      </a:accent4>
      <a:accent5>
        <a:srgbClr val="A3D7E4"/>
      </a:accent5>
      <a:accent6>
        <a:srgbClr val="FFFFFF"/>
      </a:accent6>
      <a:hlink>
        <a:srgbClr val="17AFBA"/>
      </a:hlink>
      <a:folHlink>
        <a:srgbClr val="007A89"/>
      </a:folHlink>
    </a:clrScheme>
    <a:fontScheme name="BDEW 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1442</Words>
  <Application>Microsoft Macintosh PowerPoint</Application>
  <PresentationFormat>Bildschirmpräsentation (16:9)</PresentationFormat>
  <Paragraphs>149</Paragraphs>
  <Slides>7</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vt:i4>
      </vt:variant>
    </vt:vector>
  </HeadingPairs>
  <TitlesOfParts>
    <vt:vector size="14" baseType="lpstr">
      <vt:lpstr>Arial</vt:lpstr>
      <vt:lpstr>Calibri</vt:lpstr>
      <vt:lpstr>Calibri Light</vt:lpstr>
      <vt:lpstr>Verdana</vt:lpstr>
      <vt:lpstr>Verdana</vt:lpstr>
      <vt:lpstr>Wingdings</vt:lpstr>
      <vt:lpstr>Larissa-Design</vt:lpstr>
      <vt:lpstr>PowerPoint-Präsentation</vt:lpstr>
      <vt:lpstr>PowerPoint-Präsentation</vt:lpstr>
      <vt:lpstr>Der TRANSFORMATIONSPFAD FÜR DIE NEUEN GASE</vt:lpstr>
      <vt:lpstr>DER TRANSFORMATIONSPFAD FÜR DIE NEUEN GASE</vt:lpstr>
      <vt:lpstr>Unser Angebot: Wir sind Partner von Politik und Gesellschaft für die Transformation hin zur Klimaneutralität </vt:lpstr>
      <vt:lpstr>GEMEINSAME TRANSFORMATION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Chef</dc:creator>
  <cp:lastModifiedBy>Friedrich Göring</cp:lastModifiedBy>
  <cp:revision>138</cp:revision>
  <dcterms:created xsi:type="dcterms:W3CDTF">2023-05-26T14:15:54Z</dcterms:created>
  <dcterms:modified xsi:type="dcterms:W3CDTF">2023-06-30T09:36:14Z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1205747197</vt:i4>
  </property>
  <property fmtid="{D5CDD505-2E9C-101B-9397-08002B2CF9AE}" pid="3" name="_NewReviewCycle">
    <vt:lpwstr/>
  </property>
  <property fmtid="{D5CDD505-2E9C-101B-9397-08002B2CF9AE}" pid="4" name="_EmailSubject">
    <vt:lpwstr>Bitte auf der BDEW-Seite aufnehmen</vt:lpwstr>
  </property>
  <property fmtid="{D5CDD505-2E9C-101B-9397-08002B2CF9AE}" pid="5" name="_AuthorEmail">
    <vt:lpwstr>Kim.Tran@bdew.de</vt:lpwstr>
  </property>
  <property fmtid="{D5CDD505-2E9C-101B-9397-08002B2CF9AE}" pid="6" name="_AuthorEmailDisplayName">
    <vt:lpwstr>Tran, Kim</vt:lpwstr>
  </property>
  <property fmtid="{D5CDD505-2E9C-101B-9397-08002B2CF9AE}" pid="7" name="_PreviousAdHocReviewCycleID">
    <vt:i4>2113943712</vt:i4>
  </property>
</Properties>
</file>