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olors1.xml" ContentType="application/vnd.ms-office.chartcolorstyl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145706364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5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592" y="68"/>
      </p:cViewPr>
      <p:guideLst>
        <p:guide orient="horz" pos="1633"/>
        <p:guide pos="52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46288094376925E-2"/>
          <c:y val="4.6742552242255708E-2"/>
          <c:w val="0.77496416889986219"/>
          <c:h val="0.8441598386968656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Tabelle1!$D$1</c:f>
              <c:strCache>
                <c:ptCount val="1"/>
                <c:pt idx="0">
                  <c:v>Kernenergie</c:v>
                </c:pt>
              </c:strCache>
            </c:strRef>
          </c:tx>
          <c:spPr>
            <a:solidFill>
              <a:srgbClr val="4B4D72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(Tabelle1!$D$13:$D$18,Tabelle1!$D$19:$D$22)</c:f>
              <c:numCache>
                <c:formatCode>General</c:formatCode>
                <c:ptCount val="10"/>
                <c:pt idx="0">
                  <c:v>0</c:v>
                </c:pt>
                <c:pt idx="1">
                  <c:v>1.1299999999999999</c:v>
                </c:pt>
                <c:pt idx="2">
                  <c:v>2.2599999999999998</c:v>
                </c:pt>
                <c:pt idx="3">
                  <c:v>1.32</c:v>
                </c:pt>
                <c:pt idx="4">
                  <c:v>0</c:v>
                </c:pt>
                <c:pt idx="5">
                  <c:v>5.89</c:v>
                </c:pt>
                <c:pt idx="6">
                  <c:v>0.19</c:v>
                </c:pt>
                <c:pt idx="7">
                  <c:v>0</c:v>
                </c:pt>
                <c:pt idx="8">
                  <c:v>0</c:v>
                </c:pt>
                <c:pt idx="9">
                  <c:v>0.99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61D8-466E-B9D1-CB75C218308B}"/>
            </c:ext>
          </c:extLst>
        </c:ser>
        <c:ser>
          <c:idx val="5"/>
          <c:order val="1"/>
          <c:tx>
            <c:strRef>
              <c:f>Tabelle1!$E$1</c:f>
              <c:strCache>
                <c:ptCount val="1"/>
                <c:pt idx="0">
                  <c:v>Braunkohle</c:v>
                </c:pt>
              </c:strCache>
            </c:strRef>
          </c:tx>
          <c:spPr>
            <a:solidFill>
              <a:srgbClr val="8C3725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(Tabelle1!$E$13:$E$18,Tabelle1!$E$19:$E$22)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1.1499999999999999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0.51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61D8-466E-B9D1-CB75C218308B}"/>
            </c:ext>
          </c:extLst>
        </c:ser>
        <c:ser>
          <c:idx val="10"/>
          <c:order val="2"/>
          <c:tx>
            <c:strRef>
              <c:f>Tabelle1!$F$1</c:f>
              <c:strCache>
                <c:ptCount val="1"/>
                <c:pt idx="0">
                  <c:v>Steinkohle</c:v>
                </c:pt>
              </c:strCache>
            </c:strRef>
          </c:tx>
          <c:spPr>
            <a:solidFill>
              <a:srgbClr val="333333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(Tabelle1!$F$13:$F$18,Tabelle1!$F$19:$F$22)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0.08</c:v>
                </c:pt>
                <c:pt idx="4">
                  <c:v>1.5</c:v>
                </c:pt>
                <c:pt idx="5">
                  <c:v>0.01</c:v>
                </c:pt>
                <c:pt idx="6">
                  <c:v>0.43</c:v>
                </c:pt>
                <c:pt idx="7">
                  <c:v>0</c:v>
                </c:pt>
                <c:pt idx="8">
                  <c:v>1.05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61D8-466E-B9D1-CB75C218308B}"/>
            </c:ext>
          </c:extLst>
        </c:ser>
        <c:ser>
          <c:idx val="9"/>
          <c:order val="3"/>
          <c:tx>
            <c:strRef>
              <c:f>Tabelle1!$G$1</c:f>
              <c:strCache>
                <c:ptCount val="1"/>
                <c:pt idx="0">
                  <c:v>Erdgas</c:v>
                </c:pt>
              </c:strCache>
            </c:strRef>
          </c:tx>
          <c:spPr>
            <a:solidFill>
              <a:srgbClr val="46AA28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(Tabelle1!$G$13:$G$18,Tabelle1!$G$19:$G$22)</c:f>
              <c:numCache>
                <c:formatCode>General</c:formatCode>
                <c:ptCount val="10"/>
                <c:pt idx="0">
                  <c:v>0.16</c:v>
                </c:pt>
                <c:pt idx="1">
                  <c:v>0.56000000000000005</c:v>
                </c:pt>
                <c:pt idx="2">
                  <c:v>0</c:v>
                </c:pt>
                <c:pt idx="3">
                  <c:v>0.17</c:v>
                </c:pt>
                <c:pt idx="4">
                  <c:v>0.84</c:v>
                </c:pt>
                <c:pt idx="5">
                  <c:v>0.39</c:v>
                </c:pt>
                <c:pt idx="6">
                  <c:v>1.75</c:v>
                </c:pt>
                <c:pt idx="7">
                  <c:v>0.05</c:v>
                </c:pt>
                <c:pt idx="8">
                  <c:v>0.2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61D8-466E-B9D1-CB75C218308B}"/>
            </c:ext>
          </c:extLst>
        </c:ser>
        <c:ser>
          <c:idx val="8"/>
          <c:order val="4"/>
          <c:tx>
            <c:strRef>
              <c:f>Tabelle1!$L$1</c:f>
              <c:strCache>
                <c:ptCount val="1"/>
                <c:pt idx="0">
                  <c:v>Sonstige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(Tabelle1!$L$13:$L$18,Tabelle1!$L$19:$L$22)</c:f>
              <c:numCache>
                <c:formatCode>General</c:formatCode>
                <c:ptCount val="10"/>
                <c:pt idx="0">
                  <c:v>0.36</c:v>
                </c:pt>
                <c:pt idx="1">
                  <c:v>0.31</c:v>
                </c:pt>
                <c:pt idx="2">
                  <c:v>1.31</c:v>
                </c:pt>
                <c:pt idx="3">
                  <c:v>0.1</c:v>
                </c:pt>
                <c:pt idx="4">
                  <c:v>0.6</c:v>
                </c:pt>
                <c:pt idx="5">
                  <c:v>0.12</c:v>
                </c:pt>
                <c:pt idx="6">
                  <c:v>2.33</c:v>
                </c:pt>
                <c:pt idx="7">
                  <c:v>0.08</c:v>
                </c:pt>
                <c:pt idx="8">
                  <c:v>7.0000000000000007E-2</c:v>
                </c:pt>
                <c:pt idx="9">
                  <c:v>0.13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61D8-466E-B9D1-CB75C218308B}"/>
            </c:ext>
          </c:extLst>
        </c:ser>
        <c:ser>
          <c:idx val="7"/>
          <c:order val="5"/>
          <c:tx>
            <c:strRef>
              <c:f>Tabelle1!$K$1</c:f>
              <c:strCache>
                <c:ptCount val="1"/>
                <c:pt idx="0">
                  <c:v>Sonstige EE</c:v>
                </c:pt>
              </c:strCache>
            </c:strRef>
          </c:tx>
          <c:spPr>
            <a:solidFill>
              <a:srgbClr val="99C200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(Tabelle1!$K$13:$K$18,Tabelle1!$K$19:$K$22)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0.02</c:v>
                </c:pt>
                <c:pt idx="8">
                  <c:v>0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61D8-466E-B9D1-CB75C218308B}"/>
            </c:ext>
          </c:extLst>
        </c:ser>
        <c:ser>
          <c:idx val="2"/>
          <c:order val="6"/>
          <c:tx>
            <c:strRef>
              <c:f>Tabelle1!$B$1</c:f>
              <c:strCache>
                <c:ptCount val="1"/>
                <c:pt idx="0">
                  <c:v>Wasser</c:v>
                </c:pt>
              </c:strCache>
            </c:strRef>
          </c:tx>
          <c:spPr>
            <a:solidFill>
              <a:srgbClr val="0068AF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(Tabelle1!$B$13:$B$18,Tabelle1!$B$19:$B$22)</c:f>
              <c:numCache>
                <c:formatCode>General</c:formatCode>
                <c:ptCount val="10"/>
                <c:pt idx="0">
                  <c:v>1.71</c:v>
                </c:pt>
                <c:pt idx="1">
                  <c:v>0.01</c:v>
                </c:pt>
                <c:pt idx="2">
                  <c:v>2.15</c:v>
                </c:pt>
                <c:pt idx="3">
                  <c:v>0.11</c:v>
                </c:pt>
                <c:pt idx="4">
                  <c:v>0</c:v>
                </c:pt>
                <c:pt idx="5">
                  <c:v>0.94</c:v>
                </c:pt>
                <c:pt idx="6">
                  <c:v>0</c:v>
                </c:pt>
                <c:pt idx="7">
                  <c:v>5.56</c:v>
                </c:pt>
                <c:pt idx="8">
                  <c:v>0.03</c:v>
                </c:pt>
                <c:pt idx="9">
                  <c:v>1.33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1D8-466E-B9D1-CB75C218308B}"/>
            </c:ext>
          </c:extLst>
        </c:ser>
        <c:ser>
          <c:idx val="3"/>
          <c:order val="7"/>
          <c:tx>
            <c:strRef>
              <c:f>Tabelle1!$C$1</c:f>
              <c:strCache>
                <c:ptCount val="1"/>
                <c:pt idx="0">
                  <c:v>Biomasse</c:v>
                </c:pt>
              </c:strCache>
            </c:strRef>
          </c:tx>
          <c:spPr>
            <a:solidFill>
              <a:srgbClr val="C4DA80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(Tabelle1!$C$13:$C$18,Tabelle1!$C$19:$C$22)</c:f>
              <c:numCache>
                <c:formatCode>General</c:formatCode>
                <c:ptCount val="10"/>
                <c:pt idx="0">
                  <c:v>0.04</c:v>
                </c:pt>
                <c:pt idx="1">
                  <c:v>0.03</c:v>
                </c:pt>
                <c:pt idx="2">
                  <c:v>0</c:v>
                </c:pt>
                <c:pt idx="3">
                  <c:v>0.1</c:v>
                </c:pt>
                <c:pt idx="4">
                  <c:v>1.73</c:v>
                </c:pt>
                <c:pt idx="5">
                  <c:v>0.06</c:v>
                </c:pt>
                <c:pt idx="6">
                  <c:v>0.01</c:v>
                </c:pt>
                <c:pt idx="7">
                  <c:v>0</c:v>
                </c:pt>
                <c:pt idx="8">
                  <c:v>0.04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61D8-466E-B9D1-CB75C218308B}"/>
            </c:ext>
          </c:extLst>
        </c:ser>
        <c:ser>
          <c:idx val="0"/>
          <c:order val="8"/>
          <c:tx>
            <c:strRef>
              <c:f>Tabelle1!$H$1</c:f>
              <c:strCache>
                <c:ptCount val="1"/>
                <c:pt idx="0">
                  <c:v>Wind an Land</c:v>
                </c:pt>
              </c:strCache>
            </c:strRef>
          </c:tx>
          <c:spPr>
            <a:solidFill>
              <a:srgbClr val="00AFD8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(Tabelle1!$H$13:$H$18,Tabelle1!$H$19:$H$22)</c:f>
              <c:numCache>
                <c:formatCode>General</c:formatCode>
                <c:ptCount val="10"/>
                <c:pt idx="0">
                  <c:v>0.33</c:v>
                </c:pt>
                <c:pt idx="1">
                  <c:v>0.2</c:v>
                </c:pt>
                <c:pt idx="2">
                  <c:v>0.01</c:v>
                </c:pt>
                <c:pt idx="3">
                  <c:v>0.02</c:v>
                </c:pt>
                <c:pt idx="4">
                  <c:v>4</c:v>
                </c:pt>
                <c:pt idx="5">
                  <c:v>1.01</c:v>
                </c:pt>
                <c:pt idx="6">
                  <c:v>0.36</c:v>
                </c:pt>
                <c:pt idx="7">
                  <c:v>0.51</c:v>
                </c:pt>
                <c:pt idx="8">
                  <c:v>0.36</c:v>
                </c:pt>
                <c:pt idx="9">
                  <c:v>0.79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1D8-466E-B9D1-CB75C218308B}"/>
            </c:ext>
          </c:extLst>
        </c:ser>
        <c:ser>
          <c:idx val="1"/>
          <c:order val="9"/>
          <c:tx>
            <c:strRef>
              <c:f>Tabelle1!$I$1</c:f>
              <c:strCache>
                <c:ptCount val="1"/>
                <c:pt idx="0">
                  <c:v>Wind auf See</c:v>
                </c:pt>
              </c:strCache>
            </c:strRef>
          </c:tx>
          <c:spPr>
            <a:solidFill>
              <a:srgbClr val="84CFE7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(Tabelle1!$I$13:$I$18,Tabelle1!$I$19:$I$22)</c:f>
              <c:numCache>
                <c:formatCode>General</c:formatCode>
                <c:ptCount val="10"/>
                <c:pt idx="0">
                  <c:v>0</c:v>
                </c:pt>
                <c:pt idx="1">
                  <c:v>0.27</c:v>
                </c:pt>
                <c:pt idx="2">
                  <c:v>0</c:v>
                </c:pt>
                <c:pt idx="3">
                  <c:v>0</c:v>
                </c:pt>
                <c:pt idx="4">
                  <c:v>3.21</c:v>
                </c:pt>
                <c:pt idx="5">
                  <c:v>0.03</c:v>
                </c:pt>
                <c:pt idx="6">
                  <c:v>0.56000000000000005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1D8-466E-B9D1-CB75C218308B}"/>
            </c:ext>
          </c:extLst>
        </c:ser>
        <c:ser>
          <c:idx val="6"/>
          <c:order val="10"/>
          <c:tx>
            <c:strRef>
              <c:f>Tabelle1!$J$1</c:f>
              <c:strCache>
                <c:ptCount val="1"/>
                <c:pt idx="0">
                  <c:v>Photovoltaik</c:v>
                </c:pt>
              </c:strCache>
            </c:strRef>
          </c:tx>
          <c:spPr>
            <a:solidFill>
              <a:srgbClr val="FEC800"/>
            </a:solidFill>
            <a:ln>
              <a:noFill/>
            </a:ln>
            <a:effectLst/>
          </c:spPr>
          <c:invertIfNegative val="0"/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(Tabelle1!$J$13:$J$18,Tabelle1!$J$19:$J$22)</c:f>
              <c:numCache>
                <c:formatCode>General</c:formatCode>
                <c:ptCount val="10"/>
                <c:pt idx="0">
                  <c:v>7.0000000000000007E-2</c:v>
                </c:pt>
                <c:pt idx="1">
                  <c:v>0.23</c:v>
                </c:pt>
                <c:pt idx="2">
                  <c:v>0.21</c:v>
                </c:pt>
                <c:pt idx="3">
                  <c:v>0.09</c:v>
                </c:pt>
                <c:pt idx="4">
                  <c:v>1.2</c:v>
                </c:pt>
                <c:pt idx="5">
                  <c:v>0.35</c:v>
                </c:pt>
                <c:pt idx="6">
                  <c:v>0.04</c:v>
                </c:pt>
                <c:pt idx="7">
                  <c:v>0</c:v>
                </c:pt>
                <c:pt idx="8">
                  <c:v>0.2</c:v>
                </c:pt>
                <c:pt idx="9">
                  <c:v>0.02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61D8-466E-B9D1-CB75C2183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2840512"/>
        <c:axId val="2119346592"/>
      </c:barChart>
      <c:lineChart>
        <c:grouping val="standard"/>
        <c:varyColors val="0"/>
        <c:ser>
          <c:idx val="11"/>
          <c:order val="11"/>
          <c:tx>
            <c:strRef>
              <c:f>Tabelle1!$M$1</c:f>
              <c:strCache>
                <c:ptCount val="1"/>
                <c:pt idx="0">
                  <c:v>EE - Anteil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2549913E-0D3E-4CEF-AB6F-5F1138BD5699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A8F-45D5-9F7E-8F92549D58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A1B300F-1FE0-49C8-9E72-205A32FA1AF8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A8F-45D5-9F7E-8F92549D58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A3AC200-2F82-45A9-B189-14162CA6901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A8F-45D5-9F7E-8F92549D58D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56A6030-160A-4714-B374-66A629CEC895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A8F-45D5-9F7E-8F92549D58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0D0A1BD-53A9-4AA9-91BE-B2D15EAA396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A8F-45D5-9F7E-8F92549D58D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36B428C-E2A5-4F30-BE15-AE455A9EDD2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A8F-45D5-9F7E-8F92549D58D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95795FC-5A50-4493-9F46-72736BC645E3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A8F-45D5-9F7E-8F92549D58D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EC20944-7953-41F3-A68D-D4BC33DD71D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A8F-45D5-9F7E-8F92549D58D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C06EB2F-ABF6-4833-9A25-FB5BD7BF52A3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A8F-45D5-9F7E-8F92549D58D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6A35A0ED-EEF8-4A46-B483-D1BB9B3EFF1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A8F-45D5-9F7E-8F92549D58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99C2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(Tabelle1!$A$13:$A$18,Tabelle1!$A$19:$A$22)</c:f>
              <c:strCache>
                <c:ptCount val="10"/>
                <c:pt idx="0">
                  <c:v>AT</c:v>
                </c:pt>
                <c:pt idx="1">
                  <c:v>BE</c:v>
                </c:pt>
                <c:pt idx="2">
                  <c:v>CH</c:v>
                </c:pt>
                <c:pt idx="3">
                  <c:v>CZ</c:v>
                </c:pt>
                <c:pt idx="4">
                  <c:v>DK</c:v>
                </c:pt>
                <c:pt idx="5">
                  <c:v>FR</c:v>
                </c:pt>
                <c:pt idx="6">
                  <c:v>NL</c:v>
                </c:pt>
                <c:pt idx="7">
                  <c:v>NO</c:v>
                </c:pt>
                <c:pt idx="8">
                  <c:v>PL</c:v>
                </c:pt>
                <c:pt idx="9">
                  <c:v>SE</c:v>
                </c:pt>
              </c:strCache>
              <c:extLst/>
            </c:strRef>
          </c:cat>
          <c:val>
            <c:numRef>
              <c:f>(Tabelle1!$M$13:$M$18,Tabelle1!$M$19:$M$22)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</c:numCache>
              <c:extLst/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Tabelle1!$N$13:$N$22</c15:f>
                <c15:dlblRangeCache>
                  <c:ptCount val="10"/>
                  <c:pt idx="0">
                    <c:v>81%</c:v>
                  </c:pt>
                  <c:pt idx="1">
                    <c:v>27%</c:v>
                  </c:pt>
                  <c:pt idx="2">
                    <c:v>40%</c:v>
                  </c:pt>
                  <c:pt idx="3">
                    <c:v>13%</c:v>
                  </c:pt>
                  <c:pt idx="4">
                    <c:v>78%</c:v>
                  </c:pt>
                  <c:pt idx="5">
                    <c:v>27%</c:v>
                  </c:pt>
                  <c:pt idx="6">
                    <c:v>17%</c:v>
                  </c:pt>
                  <c:pt idx="7">
                    <c:v>98%</c:v>
                  </c:pt>
                  <c:pt idx="8">
                    <c:v>26%</c:v>
                  </c:pt>
                  <c:pt idx="9">
                    <c:v>66%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218-4026-9CBD-249AB943C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840512"/>
        <c:axId val="2119346592"/>
      </c:lineChart>
      <c:catAx>
        <c:axId val="21128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19346592"/>
        <c:crosses val="autoZero"/>
        <c:auto val="1"/>
        <c:lblAlgn val="ctr"/>
        <c:lblOffset val="100"/>
        <c:noMultiLvlLbl val="0"/>
      </c:catAx>
      <c:valAx>
        <c:axId val="2119346592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400" b="1">
                    <a:solidFill>
                      <a:schemeClr val="tx1"/>
                    </a:solidFill>
                  </a:rPr>
                  <a:t>in Mrd. kWh</a:t>
                </a:r>
              </a:p>
            </c:rich>
          </c:tx>
          <c:layout>
            <c:manualLayout>
              <c:xMode val="edge"/>
              <c:yMode val="edge"/>
              <c:x val="0"/>
              <c:y val="0.316165311823063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128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85993622656820856"/>
          <c:y val="3.0605669141040504E-2"/>
          <c:w val="0.13094062639144455"/>
          <c:h val="0.87431608319104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844333D3-40AD-44D7-9FBD-3696B0D4CB9E}" type="datetime1">
              <a:rPr lang="de-DE" smtClean="0"/>
              <a:t>11.03.2024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C710CB1-0056-496C-A791-1CD8E497A669}" type="datetime1">
              <a:rPr lang="de-DE" smtClean="0"/>
              <a:t>11.03.2024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/>
              <a:t>Erklärung der Berechnung</a:t>
            </a:r>
          </a:p>
          <a:p>
            <a:pPr marL="0" indent="0">
              <a:buFontTx/>
              <a:buNone/>
            </a:pPr>
            <a:endParaRPr lang="de-DE"/>
          </a:p>
          <a:p>
            <a:pPr marL="0" indent="0">
              <a:buFontTx/>
              <a:buNone/>
            </a:pPr>
            <a:r>
              <a:rPr lang="de-DE"/>
              <a:t>Kernaussagen:</a:t>
            </a:r>
          </a:p>
          <a:p>
            <a:pPr marL="0" indent="0">
              <a:buFontTx/>
              <a:buNone/>
            </a:pPr>
            <a:r>
              <a:rPr lang="de-DE"/>
              <a:t>Europa wird grüner. Skandinavien und Österreich exportieren hauptsächlich Erneuerbare.</a:t>
            </a:r>
          </a:p>
          <a:p>
            <a:pPr marL="0" indent="0">
              <a:buFontTx/>
              <a:buNone/>
            </a:pPr>
            <a:r>
              <a:rPr lang="de-DE"/>
              <a:t>Viel Fossil und Kernkraft kommt aus Frankreich und Schweiz.</a:t>
            </a:r>
          </a:p>
          <a:p>
            <a:pPr marL="0" indent="0">
              <a:buFontTx/>
              <a:buNone/>
            </a:pPr>
            <a:endParaRPr lang="de-DE"/>
          </a:p>
          <a:p>
            <a:pPr marL="0" indent="0">
              <a:buFontTx/>
              <a:buNone/>
            </a:pPr>
            <a:r>
              <a:rPr lang="de-DE"/>
              <a:t>Angreifbare Methodik:</a:t>
            </a:r>
          </a:p>
          <a:p>
            <a:pPr marL="0" indent="0">
              <a:buFontTx/>
              <a:buNone/>
            </a:pPr>
            <a:r>
              <a:rPr lang="de-DE"/>
              <a:t>Nur die Menge oberhalb der Nachfrage, wir zu Grenzübergreifenden Austausch freigegeben.</a:t>
            </a:r>
          </a:p>
          <a:p>
            <a:pPr marL="0" indent="0">
              <a:buFontTx/>
              <a:buNone/>
            </a:pPr>
            <a:endParaRPr lang="de-DE"/>
          </a:p>
          <a:p>
            <a:pPr marL="0" indent="0">
              <a:buFontTx/>
              <a:buNone/>
            </a:pPr>
            <a:r>
              <a:rPr lang="de-DE"/>
              <a:t>Potentielle Rückfragen:</a:t>
            </a:r>
          </a:p>
          <a:p>
            <a:pPr marL="0" indent="0">
              <a:buFontTx/>
              <a:buNone/>
            </a:pPr>
            <a:r>
              <a:rPr lang="de-DE"/>
              <a:t>Warum importieren wir aus DK so viel?</a:t>
            </a:r>
          </a:p>
          <a:p>
            <a:pPr marL="0" indent="0">
              <a:buFontTx/>
              <a:buNone/>
            </a:pPr>
            <a:r>
              <a:rPr lang="de-DE"/>
              <a:t>Was ist das Graue bei NL und warum ist es so groß?</a:t>
            </a:r>
          </a:p>
          <a:p>
            <a:pPr marL="0" indent="0">
              <a:buFontTx/>
              <a:buNone/>
            </a:pPr>
            <a:endParaRPr lang="de-DE"/>
          </a:p>
          <a:p>
            <a:pPr marL="0" indent="0">
              <a:buFontTx/>
              <a:buNone/>
            </a:pPr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DE"/>
              <a:t>Autor | Präsentationstitel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AEB8E36-F8CB-40AC-9E19-2CF59BBEC8DC}" type="datetime1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BDEW e.V. | Bundesverband der Energie- und Wasserwirtschaft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93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04.01.2024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SP-V/CT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04.01.2024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SP-V/CT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SP-V/CT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04.01.2024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SP-V/CT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8D276-583B-708F-C109-E5217C12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Importierter Energiemix bei Importüberschuss 2023 </a:t>
            </a:r>
            <a:br>
              <a:rPr lang="de-DE" dirty="0"/>
            </a:br>
            <a:r>
              <a:rPr lang="de-DE" sz="1600" b="0" dirty="0">
                <a:solidFill>
                  <a:srgbClr val="C20000"/>
                </a:solidFill>
              </a:rPr>
              <a:t>01.01. – 31.12.2023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BBA54E-BC5E-D389-107E-0AB541E0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565A2-71F3-4D10-6AFF-34AE0DE9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4847BE-D5F9-0272-EE3F-15426829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1</a:t>
            </a:fld>
            <a:endParaRPr lang="de-DE" noProof="0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4FFD038A-D27B-FFCE-D32B-CEB9F5AF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55" y="4860993"/>
            <a:ext cx="281487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>
              <a:spcAft>
                <a:spcPts val="400"/>
              </a:spcAft>
              <a:buClr>
                <a:schemeClr val="tx2"/>
              </a:buClr>
              <a:defRPr sz="1000" i="1"/>
            </a:lvl1pPr>
          </a:lstStyle>
          <a:p>
            <a:pPr lvl="0">
              <a:buClr>
                <a:srgbClr val="000000"/>
              </a:buClr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Quellen: BDEW (eigene Berechnung auf Basis </a:t>
            </a:r>
            <a:r>
              <a:rPr kumimoji="0" lang="de-DE" sz="1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entso</a:t>
            </a: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-e)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881F2BA4-0515-6772-C5FA-8FB343EC4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477914"/>
              </p:ext>
            </p:extLst>
          </p:nvPr>
        </p:nvGraphicFramePr>
        <p:xfrm>
          <a:off x="431255" y="1504316"/>
          <a:ext cx="8352381" cy="334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>
            <a:extLst>
              <a:ext uri="{FF2B5EF4-FFF2-40B4-BE49-F238E27FC236}">
                <a16:creationId xmlns:a16="http://schemas.microsoft.com/office/drawing/2014/main" id="{4FAC964E-AF34-55CB-FF0C-E679F8803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871" y="2117534"/>
            <a:ext cx="1368152" cy="869024"/>
          </a:xfrm>
          <a:prstGeom prst="rect">
            <a:avLst/>
          </a:prstGeom>
          <a:solidFill>
            <a:schemeClr val="bg1"/>
          </a:solidFill>
          <a:ln w="22225">
            <a:solidFill>
              <a:srgbClr val="748592"/>
            </a:solidFill>
          </a:ln>
        </p:spPr>
        <p:txBody>
          <a:bodyPr wrap="square" lIns="0" tIns="0" rIns="0" bIns="0" rtlCol="0" anchor="ctr">
            <a:noAutofit/>
          </a:bodyPr>
          <a:lstStyle>
            <a:defPPr>
              <a:defRPr lang="de-DE"/>
            </a:defPPr>
            <a:lvl1pPr>
              <a:spcAft>
                <a:spcPts val="400"/>
              </a:spcAft>
              <a:buClr>
                <a:schemeClr val="tx2"/>
              </a:buClr>
              <a:defRPr sz="1000" i="1"/>
            </a:lvl1pPr>
          </a:lstStyle>
          <a:p>
            <a:pPr lvl="0" algn="ctr">
              <a:buClr>
                <a:srgbClr val="000000"/>
              </a:buClr>
              <a:defRPr/>
            </a:pPr>
            <a:r>
              <a:rPr lang="de-DE" sz="1600" b="1" i="0">
                <a:solidFill>
                  <a:srgbClr val="99C200"/>
                </a:solidFill>
                <a:latin typeface="Calibri"/>
                <a:cs typeface="Calibri"/>
              </a:rPr>
              <a:t>Anteil Erneuerbarer Energien</a:t>
            </a:r>
            <a:endParaRPr kumimoji="0" lang="de-DE" sz="1100" b="1" i="0" u="none" strike="noStrike" kern="1200" cap="none" spc="0" normalizeH="0" baseline="0" noProof="0">
              <a:ln>
                <a:noFill/>
              </a:ln>
              <a:solidFill>
                <a:srgbClr val="99C2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49841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117</Words>
  <Application>Microsoft Office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PPT-Vorlage_BDEW_14-12-2020</vt:lpstr>
      <vt:lpstr>Importierter Energiemix bei Importüberschuss 2023  01.01. – 31.12.2023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Importierter Energiemix bei Importüberschuss  01.01. – 30.11.2023</dc:title>
  <dc:creator>Bantle, Christian</dc:creator>
  <cp:lastModifiedBy>Bantle, Christian</cp:lastModifiedBy>
  <cp:revision>12</cp:revision>
  <dcterms:created xsi:type="dcterms:W3CDTF">2024-03-11T09:29:48Z</dcterms:created>
  <dcterms:modified xsi:type="dcterms:W3CDTF">2024-03-11T15:47:59Z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153472982</vt:i4>
  </property>
  <property fmtid="{D5CDD505-2E9C-101B-9397-08002B2CF9AE}" pid="3" name="_NewReviewCycle">
    <vt:lpwstr/>
  </property>
  <property fmtid="{D5CDD505-2E9C-101B-9397-08002B2CF9AE}" pid="4" name="_EmailSubject">
    <vt:lpwstr>Ihre Anfrage: Importierter Strommix/Stromim- und -export nach Energieträgern für das Jahr 2022</vt:lpwstr>
  </property>
  <property fmtid="{D5CDD505-2E9C-101B-9397-08002B2CF9AE}" pid="5" name="_AuthorEmail">
    <vt:lpwstr>christian.bantle@bdew.de</vt:lpwstr>
  </property>
  <property fmtid="{D5CDD505-2E9C-101B-9397-08002B2CF9AE}" pid="6" name="_AuthorEmailDisplayName">
    <vt:lpwstr>Bantle, Christian</vt:lpwstr>
  </property>
</Properties>
</file>