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charts/chart15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14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2.xml" ContentType="application/vnd.openxmlformats-officedocument.drawingml.chart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41"/>
  </p:notesMasterIdLst>
  <p:handoutMasterIdLst>
    <p:handoutMasterId r:id="rId42"/>
  </p:handoutMasterIdLst>
  <p:sldIdLst>
    <p:sldId id="4557" r:id="rId2"/>
    <p:sldId id="2147375658" r:id="rId3"/>
    <p:sldId id="4802" r:id="rId4"/>
    <p:sldId id="2147375713" r:id="rId5"/>
    <p:sldId id="2147375674" r:id="rId6"/>
    <p:sldId id="2147375714" r:id="rId7"/>
    <p:sldId id="2145706378" r:id="rId8"/>
    <p:sldId id="2147375719" r:id="rId9"/>
    <p:sldId id="2147375715" r:id="rId10"/>
    <p:sldId id="4602" r:id="rId11"/>
    <p:sldId id="4603" r:id="rId12"/>
    <p:sldId id="2147375720" r:id="rId13"/>
    <p:sldId id="4569" r:id="rId14"/>
    <p:sldId id="2147375717" r:id="rId15"/>
    <p:sldId id="2147375646" r:id="rId16"/>
    <p:sldId id="2147375647" r:id="rId17"/>
    <p:sldId id="4572" r:id="rId18"/>
    <p:sldId id="2147375718" r:id="rId19"/>
    <p:sldId id="2147375651" r:id="rId20"/>
    <p:sldId id="2720" r:id="rId21"/>
    <p:sldId id="4576" r:id="rId22"/>
    <p:sldId id="2147375716" r:id="rId23"/>
    <p:sldId id="2147375656" r:id="rId24"/>
    <p:sldId id="260" r:id="rId25"/>
    <p:sldId id="564" r:id="rId26"/>
    <p:sldId id="2147375623" r:id="rId27"/>
    <p:sldId id="2147375599" r:id="rId28"/>
    <p:sldId id="2147375604" r:id="rId29"/>
    <p:sldId id="2147375612" r:id="rId30"/>
    <p:sldId id="2147375655" r:id="rId31"/>
    <p:sldId id="2147375607" r:id="rId32"/>
    <p:sldId id="2147375605" r:id="rId33"/>
    <p:sldId id="2147375649" r:id="rId34"/>
    <p:sldId id="2147375619" r:id="rId35"/>
    <p:sldId id="4592" r:id="rId36"/>
    <p:sldId id="2147375617" r:id="rId37"/>
    <p:sldId id="2145706393" r:id="rId38"/>
    <p:sldId id="4806" r:id="rId39"/>
    <p:sldId id="2147375721" r:id="rId40"/>
  </p:sldIdLst>
  <p:sldSz cx="9215438" cy="5184775"/>
  <p:notesSz cx="6858000" cy="9144000"/>
  <p:custDataLst>
    <p:tags r:id="rId43"/>
  </p:custDataLst>
  <p:defaultTextStyle>
    <a:defPPr>
      <a:defRPr lang="de-DE"/>
    </a:defPPr>
    <a:lvl1pPr marL="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48" userDrawn="1">
          <p15:clr>
            <a:srgbClr val="A4A3A4"/>
          </p15:clr>
        </p15:guide>
        <p15:guide id="2" orient="horz" pos="1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etternich" initials="MM" lastIdx="2" clrIdx="0">
    <p:extLst>
      <p:ext uri="{19B8F6BF-5375-455C-9EA6-DF929625EA0E}">
        <p15:presenceInfo xmlns:p15="http://schemas.microsoft.com/office/powerpoint/2012/main" userId="S::metternich@mitcon.de::ca75dda2-14f2-40fc-bbd6-f67efad6a5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91B800"/>
    <a:srgbClr val="FF00FF"/>
    <a:srgbClr val="CC00CC"/>
    <a:srgbClr val="FF99FF"/>
    <a:srgbClr val="BCE4FF"/>
    <a:srgbClr val="C85100"/>
    <a:srgbClr val="CEECF6"/>
    <a:srgbClr val="4BDD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6517" autoAdjust="0"/>
  </p:normalViewPr>
  <p:slideViewPr>
    <p:cSldViewPr>
      <p:cViewPr varScale="1">
        <p:scale>
          <a:sx n="110" d="100"/>
          <a:sy n="110" d="100"/>
        </p:scale>
        <p:origin x="636" y="85"/>
      </p:cViewPr>
      <p:guideLst>
        <p:guide pos="2948"/>
        <p:guide orient="horz" pos="16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67654444327951E-2"/>
          <c:y val="8.3447879313646001E-2"/>
          <c:w val="0.90203234555567202"/>
          <c:h val="0.87392860604140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Mineralöl</c:v>
                </c:pt>
              </c:strCache>
            </c:strRef>
          </c:tx>
          <c:spPr>
            <a:solidFill>
              <a:srgbClr val="477390"/>
            </a:solidFill>
            <a:ln w="2534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20-4E69-BFE4-4488C7144503}"/>
              </c:ext>
            </c:extLst>
          </c:dPt>
          <c:dLbls>
            <c:dLbl>
              <c:idx val="0"/>
              <c:layout>
                <c:manualLayout>
                  <c:x val="-1.7767410010821555E-17"/>
                  <c:y val="7.5062581698960166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0-4E69-BFE4-4488C7144503}"/>
                </c:ext>
              </c:extLst>
            </c:dLbl>
            <c:numFmt formatCode="\+0.0&quot; %&quot;;\-0.0&quot; %&quot;;0.0&quot; %&quot;" sourceLinked="0"/>
            <c:spPr>
              <a:noFill/>
              <a:ln w="25345">
                <a:noFill/>
              </a:ln>
            </c:spPr>
            <c:txPr>
              <a:bodyPr wrap="square"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Sheet1!$B$2:$B$2</c:f>
              <c:numCache>
                <c:formatCode>\+0.0;\ \-0.0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20-4E69-BFE4-4488C7144503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Erdgas</c:v>
                </c:pt>
              </c:strCache>
            </c:strRef>
          </c:tx>
          <c:spPr>
            <a:solidFill>
              <a:schemeClr val="accent4"/>
            </a:solidFill>
            <a:ln w="2534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382853012499448E-3"/>
                  <c:y val="-3.7513562322862471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0-4E69-BFE4-4488C7144503}"/>
                </c:ext>
              </c:extLst>
            </c:dLbl>
            <c:numFmt formatCode="\+0.0&quot; %&quot;;\-0.0&quot; %&quot;;0.0&quot; %&quot;" sourceLinked="0"/>
            <c:spPr>
              <a:noFill/>
              <a:ln w="25345">
                <a:noFill/>
              </a:ln>
            </c:spPr>
            <c:txPr>
              <a:bodyPr wrap="none" anchorCtr="0"/>
              <a:lstStyle/>
              <a:p>
                <a:pPr algn="l"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Sheet1!$B$3:$B$3</c:f>
              <c:numCache>
                <c:formatCode>\+0.0;\ \-0.0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0-4E69-BFE4-4488C7144503}"/>
            </c:ext>
          </c:extLst>
        </c:ser>
        <c:ser>
          <c:idx val="6"/>
          <c:order val="2"/>
          <c:tx>
            <c:strRef>
              <c:f>Sheet1!$A$4</c:f>
              <c:strCache>
                <c:ptCount val="1"/>
                <c:pt idx="0">
                  <c:v>Erneuerbare 
Energien</c:v>
                </c:pt>
              </c:strCache>
            </c:strRef>
          </c:tx>
          <c:spPr>
            <a:solidFill>
              <a:srgbClr val="99C200"/>
            </a:solidFill>
            <a:ln w="25345">
              <a:noFill/>
            </a:ln>
            <a:effectLst/>
          </c:spPr>
          <c:invertIfNegative val="0"/>
          <c:dLbls>
            <c:numFmt formatCode="\+0.0&quot; %&quot;;\-0.0&quot; %&quot;;0.0&quot; 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Sheet1!$B$4:$B$4</c:f>
              <c:numCache>
                <c:formatCode>\+0.0;\ \-0.0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20-4E69-BFE4-4488C7144503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rgbClr val="333333"/>
            </a:solidFill>
            <a:ln w="2534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062581698960166E-3"/>
                </c:manualLayout>
              </c:layout>
              <c:tx>
                <c:rich>
                  <a:bodyPr wrap="none" anchorCtr="0"/>
                  <a:lstStyle/>
                  <a:p>
                    <a:pPr algn="ctr">
                      <a:defRPr lang="de-DE" sz="1200" b="1" i="0" u="none" strike="noStrike" baseline="0">
                        <a:solidFill>
                          <a:schemeClr val="tx1"/>
                        </a:solidFill>
                        <a:latin typeface="+mj-lt"/>
                        <a:ea typeface="Arial"/>
                        <a:cs typeface="Arial"/>
                      </a:defRPr>
                    </a:pPr>
                    <a:fld id="{09216671-4603-4189-BB76-EAD9215E2DA4}" type="SERIESNAME">
                      <a:rPr lang="en-US">
                        <a:solidFill>
                          <a:schemeClr val="tx1"/>
                        </a:solidFill>
                      </a:rPr>
                      <a:pPr algn="ctr">
                        <a:defRPr lang="de-DE" sz="1200" b="1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defRPr>
                      </a:pPr>
                      <a:t>[DATENREIHENNAME]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828F22A-288F-4E72-9EC2-3CEC2B15CCC0}" type="VALUE">
                      <a:rPr lang="en-US" baseline="0">
                        <a:solidFill>
                          <a:schemeClr val="tx1"/>
                        </a:solidFill>
                      </a:rPr>
                      <a:pPr algn="ctr">
                        <a:defRPr lang="de-DE" sz="1200" b="1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defRPr>
                      </a:pPr>
                      <a:t>[WERT]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\+0.0&quot; %&quot;;\-0.0&quot; %&quot;;0.0&quot; %&quot;" sourceLinked="0"/>
              <c:spPr>
                <a:noFill/>
                <a:ln w="25345">
                  <a:noFill/>
                </a:ln>
              </c:sp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20-4E69-BFE4-4488C7144503}"/>
                </c:ext>
              </c:extLst>
            </c:dLbl>
            <c:numFmt formatCode="\+0.0&quot; %&quot;;\-0.0&quot; %&quot;;0.0&quot; %&quot;" sourceLinked="0"/>
            <c:spPr>
              <a:noFill/>
              <a:ln w="25345">
                <a:noFill/>
              </a:ln>
            </c:spPr>
            <c:txPr>
              <a:bodyPr wrap="none" anchorCtr="0"/>
              <a:lstStyle/>
              <a:p>
                <a:pPr algn="l">
                  <a:defRPr lang="de-DE"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Sheet1!$B$5:$B$5</c:f>
              <c:numCache>
                <c:formatCode>\+0.0;\ \-0.0</c:formatCode>
                <c:ptCount val="1"/>
                <c:pt idx="0">
                  <c:v>-2.6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20-4E69-BFE4-4488C7144503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8C3725"/>
            </a:solidFill>
            <a:ln w="2534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0684912078327E-3"/>
                </c:manualLayout>
              </c:layout>
              <c:tx>
                <c:rich>
                  <a:bodyPr vertOverflow="overflow" horzOverflow="overflow" wrap="none">
                    <a:sp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+mj-lt"/>
                        <a:ea typeface="Arial"/>
                        <a:cs typeface="Arial"/>
                      </a:defRPr>
                    </a:pPr>
                    <a:fld id="{9DA98BD3-1573-46E9-BD15-09DCC669D153}" type="SERIESNAM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defRPr>
                      </a:pPr>
                      <a:t>[DATENREIHENNAME]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B17C7DA-7ABC-4BF9-AB92-19ADBD837AC4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200" b="1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defRPr>
                      </a:pPr>
                      <a:t>[WERT]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\+0.0&quot; %&quot;;\-0.0&quot; %&quot;;0.0&quot; %&quot;" sourceLinked="0"/>
              <c:spPr>
                <a:noFill/>
                <a:ln w="25345">
                  <a:noFill/>
                </a:ln>
              </c:sp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20-4E69-BFE4-4488C7144503}"/>
                </c:ext>
              </c:extLst>
            </c:dLbl>
            <c:numFmt formatCode="\+0.0&quot; %&quot;;\-0.0&quot; %&quot;;0.0&quot; %&quot;" sourceLinked="0"/>
            <c:spPr>
              <a:noFill/>
              <a:ln w="25345">
                <a:noFill/>
              </a:ln>
            </c:spPr>
            <c:txPr>
              <a:bodyPr vertOverflow="overflow" horzOverflow="overflow" wrap="none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Sheet1!$B$6:$B$6</c:f>
              <c:numCache>
                <c:formatCode>\+0.0;\ \-0.0</c:formatCode>
                <c:ptCount val="1"/>
                <c:pt idx="0">
                  <c:v>-3.8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20-4E69-BFE4-4488C7144503}"/>
            </c:ext>
          </c:extLst>
        </c:ser>
        <c:ser>
          <c:idx val="7"/>
          <c:order val="5"/>
          <c:tx>
            <c:strRef>
              <c:f>Sheet1!$A$7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rgbClr val="B5C0C9"/>
            </a:solidFill>
            <a:ln w="25345">
              <a:noFill/>
            </a:ln>
            <a:effectLst/>
          </c:spPr>
          <c:invertIfNegative val="0"/>
          <c:dLbls>
            <c:numFmt formatCode="\+0.0&quot; %&quot;;\-0.0&quot; %&quot;;0.0&quot; %&quot;" sourceLinked="0"/>
            <c:spPr>
              <a:noFill/>
              <a:ln w="25345">
                <a:noFill/>
              </a:ln>
            </c:spPr>
            <c:txPr>
              <a:bodyPr wrap="none"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Rate</c:v>
                </c:pt>
              </c:strCache>
            </c:strRef>
          </c:cat>
          <c:val>
            <c:numRef>
              <c:f>Sheet1!$B$7:$B$7</c:f>
              <c:numCache>
                <c:formatCode>\+0.0;\ \-0.0</c:formatCode>
                <c:ptCount val="1"/>
                <c:pt idx="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20-4E69-BFE4-4488C7144503}"/>
            </c:ext>
          </c:extLst>
        </c:ser>
        <c:dLbls>
          <c:showLegendKey val="0"/>
          <c:showVal val="1"/>
          <c:showCatName val="0"/>
          <c:showSerName val="1"/>
          <c:showPercent val="0"/>
          <c:showBubbleSize val="0"/>
          <c:separator> </c:separator>
        </c:dLbls>
        <c:gapWidth val="50"/>
        <c:overlap val="-70"/>
        <c:axId val="48461312"/>
        <c:axId val="48462848"/>
      </c:barChart>
      <c:catAx>
        <c:axId val="484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8462848"/>
        <c:crosses val="autoZero"/>
        <c:auto val="1"/>
        <c:lblAlgn val="ctr"/>
        <c:lblOffset val="100"/>
        <c:noMultiLvlLbl val="0"/>
      </c:catAx>
      <c:valAx>
        <c:axId val="48462848"/>
        <c:scaling>
          <c:orientation val="minMax"/>
          <c:max val="5"/>
          <c:min val="-5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de-DE" sz="1400" dirty="0">
                    <a:latin typeface="+mn-lt"/>
                  </a:rPr>
                  <a:t>Änderungsraten</a:t>
                </a:r>
                <a:r>
                  <a:rPr lang="de-DE" sz="1400" baseline="0" dirty="0">
                    <a:latin typeface="+mn-lt"/>
                  </a:rPr>
                  <a:t> in %</a:t>
                </a:r>
                <a:endParaRPr lang="de-DE" sz="14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7638396241374825E-3"/>
              <c:y val="0.22587531645420011"/>
            </c:manualLayout>
          </c:layout>
          <c:overlay val="0"/>
        </c:title>
        <c:numFmt formatCode="\+0;\ \-0" sourceLinked="0"/>
        <c:majorTickMark val="out"/>
        <c:minorTickMark val="none"/>
        <c:tickLblPos val="nextTo"/>
        <c:spPr>
          <a:ln w="9504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48461312"/>
        <c:crosses val="autoZero"/>
        <c:crossBetween val="between"/>
        <c:majorUnit val="1"/>
      </c:valAx>
      <c:spPr>
        <a:noFill/>
        <a:ln w="253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b="0" dirty="0">
                <a:solidFill>
                  <a:schemeClr val="bg2"/>
                </a:solidFill>
                <a:effectLst/>
              </a:rPr>
              <a:t>Bruttostromerzeugung 2025 bisher</a:t>
            </a:r>
            <a:r>
              <a:rPr lang="de-DE" sz="1600" b="0">
                <a:solidFill>
                  <a:schemeClr val="bg2"/>
                </a:solidFill>
                <a:effectLst/>
              </a:rPr>
              <a:t>: 215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Mrd. kWh*</a:t>
            </a:r>
            <a:br>
              <a:rPr lang="de-DE" sz="1600" b="0" dirty="0">
                <a:solidFill>
                  <a:schemeClr val="bg2"/>
                </a:solidFill>
                <a:effectLst/>
              </a:rPr>
            </a:br>
            <a:r>
              <a:rPr lang="de-DE" sz="1600" b="0" dirty="0">
                <a:solidFill>
                  <a:schemeClr val="bg2"/>
                </a:solidFill>
                <a:effectLst/>
              </a:rPr>
              <a:t>(Veränderung zum Vorjahreszeitraum gesamt</a:t>
            </a:r>
            <a:r>
              <a:rPr lang="de-DE" sz="1600" b="0">
                <a:solidFill>
                  <a:schemeClr val="bg2"/>
                </a:solidFill>
                <a:effectLst/>
              </a:rPr>
              <a:t>: -0,5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%)</a:t>
            </a:r>
          </a:p>
        </c:rich>
      </c:tx>
      <c:layout>
        <c:manualLayout>
          <c:xMode val="edge"/>
          <c:yMode val="edge"/>
          <c:x val="1.3837672617692004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130505778844549E-2"/>
          <c:y val="0.18866029992317246"/>
          <c:w val="0.72157152417746728"/>
          <c:h val="0.69410512209769815"/>
        </c:manualLayout>
      </c:layout>
      <c:barChart>
        <c:barDir val="col"/>
        <c:grouping val="stacked"/>
        <c:varyColors val="0"/>
        <c:ser>
          <c:idx val="4"/>
          <c:order val="1"/>
          <c:tx>
            <c:strRef>
              <c:f>'2025'!$A$7</c:f>
              <c:strCache>
                <c:ptCount val="1"/>
                <c:pt idx="0">
                  <c:v>Wasser</c:v>
                </c:pt>
              </c:strCache>
            </c:strRef>
          </c:tx>
          <c:spPr>
            <a:solidFill>
              <a:srgbClr val="0068A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'2025'!$B$7:$M$7</c:f>
              <c:numCache>
                <c:formatCode>#,##0.000</c:formatCode>
                <c:ptCount val="12"/>
                <c:pt idx="0">
                  <c:v>1.6812800503521534</c:v>
                </c:pt>
                <c:pt idx="1">
                  <c:v>1.3689169575624247</c:v>
                </c:pt>
                <c:pt idx="2">
                  <c:v>1.1373935237470696</c:v>
                </c:pt>
                <c:pt idx="3">
                  <c:v>1.0963495915160697</c:v>
                </c:pt>
                <c:pt idx="4">
                  <c:v>1.1880966291368269</c:v>
                </c:pt>
                <c:pt idx="5">
                  <c:v>1.371197925702164</c:v>
                </c:pt>
                <c:pt idx="6">
                  <c:v>1.4247113945501928</c:v>
                </c:pt>
                <c:pt idx="7">
                  <c:v>1.4959161288549265</c:v>
                </c:pt>
                <c:pt idx="8">
                  <c:v>1.4807524005414492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3-4728-9758-9806550BD491}"/>
            </c:ext>
          </c:extLst>
        </c:ser>
        <c:ser>
          <c:idx val="8"/>
          <c:order val="2"/>
          <c:tx>
            <c:strRef>
              <c:f>'2025'!$A$11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4DA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'2025'!$B$11:$M$11</c:f>
              <c:numCache>
                <c:formatCode>#,##0.000</c:formatCode>
                <c:ptCount val="12"/>
                <c:pt idx="0">
                  <c:v>3.8736249553158704</c:v>
                </c:pt>
                <c:pt idx="1">
                  <c:v>3.5096815597269626</c:v>
                </c:pt>
                <c:pt idx="2">
                  <c:v>3.7558595777616279</c:v>
                </c:pt>
                <c:pt idx="3">
                  <c:v>3.6204080653495443</c:v>
                </c:pt>
                <c:pt idx="4">
                  <c:v>3.6505913045156313</c:v>
                </c:pt>
                <c:pt idx="5">
                  <c:v>3.3456253970473968</c:v>
                </c:pt>
                <c:pt idx="6">
                  <c:v>3.4090394948688711</c:v>
                </c:pt>
                <c:pt idx="7">
                  <c:v>3.3999256553578818</c:v>
                </c:pt>
                <c:pt idx="8">
                  <c:v>3.3680915560344009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3-4728-9758-9806550BD491}"/>
            </c:ext>
          </c:extLst>
        </c:ser>
        <c:ser>
          <c:idx val="9"/>
          <c:order val="3"/>
          <c:tx>
            <c:strRef>
              <c:f>'2025'!$A$12</c:f>
              <c:strCache>
                <c:ptCount val="1"/>
                <c:pt idx="0">
                  <c:v>Siedlungsabfälle (50%)</c:v>
                </c:pt>
              </c:strCache>
            </c:strRef>
          </c:tx>
          <c:spPr>
            <a:solidFill>
              <a:srgbClr val="94A2AE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'2025'!$B$12:$M$12</c:f>
              <c:numCache>
                <c:formatCode>#,##0.000</c:formatCode>
                <c:ptCount val="12"/>
                <c:pt idx="0">
                  <c:v>0.46036031697331997</c:v>
                </c:pt>
                <c:pt idx="1">
                  <c:v>0.41634825755732091</c:v>
                </c:pt>
                <c:pt idx="2">
                  <c:v>0.47073380853674923</c:v>
                </c:pt>
                <c:pt idx="3">
                  <c:v>0.46189081754044747</c:v>
                </c:pt>
                <c:pt idx="4">
                  <c:v>0.43253516190146274</c:v>
                </c:pt>
                <c:pt idx="5">
                  <c:v>0.45456812643785632</c:v>
                </c:pt>
                <c:pt idx="6">
                  <c:v>0.46687057824352268</c:v>
                </c:pt>
                <c:pt idx="7">
                  <c:v>0.45498967307591104</c:v>
                </c:pt>
                <c:pt idx="8">
                  <c:v>0.38289469732301379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3-4728-9758-9806550BD491}"/>
            </c:ext>
          </c:extLst>
        </c:ser>
        <c:ser>
          <c:idx val="7"/>
          <c:order val="4"/>
          <c:tx>
            <c:strRef>
              <c:f>'2025'!$A$10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'2025'!$B$10:$M$10</c:f>
              <c:numCache>
                <c:formatCode>#,##0.000</c:formatCode>
                <c:ptCount val="12"/>
                <c:pt idx="0">
                  <c:v>2.0241928763187604</c:v>
                </c:pt>
                <c:pt idx="1">
                  <c:v>3.5970521002346936</c:v>
                </c:pt>
                <c:pt idx="2">
                  <c:v>7.8621990349924147</c:v>
                </c:pt>
                <c:pt idx="3">
                  <c:v>10.285542809600951</c:v>
                </c:pt>
                <c:pt idx="4">
                  <c:v>11.754948730588801</c:v>
                </c:pt>
                <c:pt idx="5">
                  <c:v>12.284708812364684</c:v>
                </c:pt>
                <c:pt idx="6">
                  <c:v>10.816251045508318</c:v>
                </c:pt>
                <c:pt idx="7">
                  <c:v>11.82675514771211</c:v>
                </c:pt>
                <c:pt idx="8">
                  <c:v>7.9729147546940133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13-4728-9758-9806550BD491}"/>
            </c:ext>
          </c:extLst>
        </c:ser>
        <c:ser>
          <c:idx val="6"/>
          <c:order val="5"/>
          <c:tx>
            <c:strRef>
              <c:f>'2025'!$A$9</c:f>
              <c:strCache>
                <c:ptCount val="1"/>
                <c:pt idx="0">
                  <c:v>Wind auf See</c:v>
                </c:pt>
              </c:strCache>
            </c:strRef>
          </c:tx>
          <c:spPr>
            <a:solidFill>
              <a:srgbClr val="00AFD8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'2025'!$B$9:$M$9</c:f>
              <c:numCache>
                <c:formatCode>#,##0.000</c:formatCode>
                <c:ptCount val="12"/>
                <c:pt idx="0">
                  <c:v>2.5855000000000001</c:v>
                </c:pt>
                <c:pt idx="1">
                  <c:v>2.2976999999999999</c:v>
                </c:pt>
                <c:pt idx="2">
                  <c:v>1.919</c:v>
                </c:pt>
                <c:pt idx="3">
                  <c:v>1.0957999999999999</c:v>
                </c:pt>
                <c:pt idx="4">
                  <c:v>1.8851</c:v>
                </c:pt>
                <c:pt idx="5">
                  <c:v>1.8782000000000001</c:v>
                </c:pt>
                <c:pt idx="6">
                  <c:v>1.5848</c:v>
                </c:pt>
                <c:pt idx="7">
                  <c:v>1.7261</c:v>
                </c:pt>
                <c:pt idx="8">
                  <c:v>2.4491999999999998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3-4728-9758-9806550BD491}"/>
            </c:ext>
          </c:extLst>
        </c:ser>
        <c:ser>
          <c:idx val="5"/>
          <c:order val="6"/>
          <c:tx>
            <c:strRef>
              <c:f>'2025'!$A$8</c:f>
              <c:strCache>
                <c:ptCount val="1"/>
                <c:pt idx="0">
                  <c:v>Wind an Land</c:v>
                </c:pt>
              </c:strCache>
            </c:strRef>
          </c:tx>
          <c:spPr>
            <a:solidFill>
              <a:srgbClr val="84CFE7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'2025'!$B$8:$M$8</c:f>
              <c:numCache>
                <c:formatCode>#,##0.000</c:formatCode>
                <c:ptCount val="12"/>
                <c:pt idx="0">
                  <c:v>13.084200000000001</c:v>
                </c:pt>
                <c:pt idx="1">
                  <c:v>7.2403999999999993</c:v>
                </c:pt>
                <c:pt idx="2">
                  <c:v>6.5042999999999997</c:v>
                </c:pt>
                <c:pt idx="3">
                  <c:v>5.9098000000000006</c:v>
                </c:pt>
                <c:pt idx="4">
                  <c:v>7.9344999999999999</c:v>
                </c:pt>
                <c:pt idx="5">
                  <c:v>8.7174999999999994</c:v>
                </c:pt>
                <c:pt idx="6">
                  <c:v>6.2907000000000002</c:v>
                </c:pt>
                <c:pt idx="7">
                  <c:v>5.4874999999999998</c:v>
                </c:pt>
                <c:pt idx="8">
                  <c:v>9.7515999999999998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13-4728-9758-9806550BD491}"/>
            </c:ext>
          </c:extLst>
        </c:ser>
        <c:ser>
          <c:idx val="10"/>
          <c:order val="7"/>
          <c:tx>
            <c:strRef>
              <c:f>'2025'!$A$13</c:f>
              <c:strCache>
                <c:ptCount val="1"/>
                <c:pt idx="0">
                  <c:v>Geothermie</c:v>
                </c:pt>
              </c:strCache>
            </c:strRef>
          </c:tx>
          <c:spPr>
            <a:solidFill>
              <a:srgbClr val="C20000"/>
            </a:solidFill>
            <a:ln>
              <a:noFill/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'2025'!$B$13:$M$13</c:f>
              <c:numCache>
                <c:formatCode>#,##0.000</c:formatCode>
                <c:ptCount val="12"/>
                <c:pt idx="0">
                  <c:v>2.3864999999999997E-2</c:v>
                </c:pt>
                <c:pt idx="1">
                  <c:v>2.1402999999999998E-2</c:v>
                </c:pt>
                <c:pt idx="2">
                  <c:v>2.2321000000000001E-2</c:v>
                </c:pt>
                <c:pt idx="3">
                  <c:v>2.0146000000000001E-2</c:v>
                </c:pt>
                <c:pt idx="4">
                  <c:v>1.6847999999999998E-2</c:v>
                </c:pt>
                <c:pt idx="5">
                  <c:v>1.3317000000000001E-2</c:v>
                </c:pt>
                <c:pt idx="6">
                  <c:v>1.2183999999999999E-2</c:v>
                </c:pt>
                <c:pt idx="7">
                  <c:v>1.4087000000000001E-2</c:v>
                </c:pt>
                <c:pt idx="8">
                  <c:v>1.6438089238663155E-2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13-4728-9758-9806550BD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2680192"/>
        <c:axId val="32776192"/>
      </c:barChart>
      <c:lineChart>
        <c:grouping val="standard"/>
        <c:varyColors val="0"/>
        <c:ser>
          <c:idx val="1"/>
          <c:order val="0"/>
          <c:tx>
            <c:strRef>
              <c:f>'2025'!$A$17</c:f>
              <c:strCache>
                <c:ptCount val="1"/>
                <c:pt idx="0">
                  <c:v>Vorjahr gesamt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4.1472630018403574E-2"/>
                  <c:y val="-4.504790797630423E-2"/>
                </c:manualLayout>
              </c:layout>
              <c:tx>
                <c:rich>
                  <a:bodyPr/>
                  <a:lstStyle/>
                  <a:p>
                    <a:fld id="{C390019B-C6F3-4B30-A080-55FAD0F0BD02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A13-4728-9758-9806550BD491}"/>
                </c:ext>
              </c:extLst>
            </c:dLbl>
            <c:dLbl>
              <c:idx val="1"/>
              <c:layout>
                <c:manualLayout>
                  <c:x val="-3.519379855925505E-2"/>
                  <c:y val="-4.6245505616605447E-2"/>
                </c:manualLayout>
              </c:layout>
              <c:tx>
                <c:rich>
                  <a:bodyPr/>
                  <a:lstStyle/>
                  <a:p>
                    <a:fld id="{3F0F550F-9A75-4935-B43D-960793356D33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A13-4728-9758-9806550BD491}"/>
                </c:ext>
              </c:extLst>
            </c:dLbl>
            <c:dLbl>
              <c:idx val="2"/>
              <c:layout>
                <c:manualLayout>
                  <c:x val="-3.2228176018967943E-2"/>
                  <c:y val="-5.2817773836141675E-2"/>
                </c:manualLayout>
              </c:layout>
              <c:tx>
                <c:rich>
                  <a:bodyPr/>
                  <a:lstStyle/>
                  <a:p>
                    <a:fld id="{57A224F9-93E5-4673-8C9B-4F454F7523D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A13-4728-9758-9806550BD491}"/>
                </c:ext>
              </c:extLst>
            </c:dLbl>
            <c:dLbl>
              <c:idx val="3"/>
              <c:layout>
                <c:manualLayout>
                  <c:x val="-3.4067472539025971E-2"/>
                  <c:y val="-5.0522717583246335E-2"/>
                </c:manualLayout>
              </c:layout>
              <c:tx>
                <c:rich>
                  <a:bodyPr/>
                  <a:lstStyle/>
                  <a:p>
                    <a:fld id="{61F0C30F-68D1-43C8-9883-81FE48DB4752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A13-4728-9758-9806550BD491}"/>
                </c:ext>
              </c:extLst>
            </c:dLbl>
            <c:dLbl>
              <c:idx val="4"/>
              <c:layout>
                <c:manualLayout>
                  <c:x val="-3.67188647350341E-2"/>
                  <c:y val="-8.3836448272221836E-2"/>
                </c:manualLayout>
              </c:layout>
              <c:tx>
                <c:rich>
                  <a:bodyPr/>
                  <a:lstStyle/>
                  <a:p>
                    <a:fld id="{8ED42157-AE91-4143-921D-DB3B890766C3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A13-4728-9758-9806550BD491}"/>
                </c:ext>
              </c:extLst>
            </c:dLbl>
            <c:dLbl>
              <c:idx val="5"/>
              <c:layout>
                <c:manualLayout>
                  <c:x val="-3.5162092646797788E-2"/>
                  <c:y val="-0.11485512270830207"/>
                </c:manualLayout>
              </c:layout>
              <c:tx>
                <c:rich>
                  <a:bodyPr/>
                  <a:lstStyle/>
                  <a:p>
                    <a:fld id="{52CAD52E-5785-4460-ABED-C8185BB81A00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A13-4728-9758-9806550BD491}"/>
                </c:ext>
              </c:extLst>
            </c:dLbl>
            <c:dLbl>
              <c:idx val="6"/>
              <c:layout>
                <c:manualLayout>
                  <c:x val="-3.0731279780279151E-2"/>
                  <c:y val="-5.6264293217928307E-2"/>
                </c:manualLayout>
              </c:layout>
              <c:tx>
                <c:rich>
                  <a:bodyPr/>
                  <a:lstStyle/>
                  <a:p>
                    <a:fld id="{EEEB41FC-329C-4C20-B6BC-D64F2EC12FBF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A13-4728-9758-9806550BD491}"/>
                </c:ext>
              </c:extLst>
            </c:dLbl>
            <c:dLbl>
              <c:idx val="7"/>
              <c:layout>
                <c:manualLayout>
                  <c:x val="-4.1149677601552623E-2"/>
                  <c:y val="-7.6943409508648461E-2"/>
                </c:manualLayout>
              </c:layout>
              <c:tx>
                <c:rich>
                  <a:bodyPr/>
                  <a:lstStyle/>
                  <a:p>
                    <a:fld id="{EC0EC7F3-512C-4E5E-8D29-BC1AA4383B13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A13-4728-9758-9806550BD491}"/>
                </c:ext>
              </c:extLst>
            </c:dLbl>
            <c:dLbl>
              <c:idx val="8"/>
              <c:layout>
                <c:manualLayout>
                  <c:x val="-3.5221968496345332E-2"/>
                  <c:y val="-8.3836448272221906E-2"/>
                </c:manualLayout>
              </c:layout>
              <c:tx>
                <c:rich>
                  <a:bodyPr/>
                  <a:lstStyle/>
                  <a:p>
                    <a:fld id="{A68D3AA7-2A37-4211-817E-FDF2260485B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A13-4728-9758-9806550BD491}"/>
                </c:ext>
              </c:extLst>
            </c:dLbl>
            <c:dLbl>
              <c:idx val="9"/>
              <c:layout>
                <c:manualLayout>
                  <c:x val="-3.9712657212411462E-2"/>
                  <c:y val="-0.13898075838080898"/>
                </c:manualLayout>
              </c:layout>
              <c:tx>
                <c:rich>
                  <a:bodyPr/>
                  <a:lstStyle/>
                  <a:p>
                    <a:fld id="{A96B1D3C-9A70-499E-9B66-8221D665AED6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A13-4728-9758-9806550BD491}"/>
                </c:ext>
              </c:extLst>
            </c:dLbl>
            <c:dLbl>
              <c:idx val="10"/>
              <c:layout>
                <c:manualLayout>
                  <c:x val="-3.9712657212411573E-2"/>
                  <c:y val="-5.9710812599715057E-2"/>
                </c:manualLayout>
              </c:layout>
              <c:tx>
                <c:rich>
                  <a:bodyPr/>
                  <a:lstStyle/>
                  <a:p>
                    <a:fld id="{7FD95155-F6AF-4D43-B6C5-A82A12B5A95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A13-4728-9758-9806550BD491}"/>
                </c:ext>
              </c:extLst>
            </c:dLbl>
            <c:dLbl>
              <c:idx val="11"/>
              <c:layout>
                <c:manualLayout>
                  <c:x val="-3.8215760973722861E-2"/>
                  <c:y val="-5.6264293217928307E-2"/>
                </c:manualLayout>
              </c:layout>
              <c:tx>
                <c:rich>
                  <a:bodyPr/>
                  <a:lstStyle/>
                  <a:p>
                    <a:fld id="{DEBE0E35-79E7-43C5-90B3-39AFC6EA864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A13-4728-9758-9806550BD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'2025'!$B$17:$M$17</c:f>
              <c:numCache>
                <c:formatCode>#,##0.000</c:formatCode>
                <c:ptCount val="12"/>
                <c:pt idx="0">
                  <c:v>26.770397906279765</c:v>
                </c:pt>
                <c:pt idx="1">
                  <c:v>25.488515156308413</c:v>
                </c:pt>
                <c:pt idx="2">
                  <c:v>23.450661884065148</c:v>
                </c:pt>
                <c:pt idx="3">
                  <c:v>24.821140650909822</c:v>
                </c:pt>
                <c:pt idx="4">
                  <c:v>23.604863715818166</c:v>
                </c:pt>
                <c:pt idx="5">
                  <c:v>22.943355122595971</c:v>
                </c:pt>
                <c:pt idx="6">
                  <c:v>23.59966646229514</c:v>
                </c:pt>
                <c:pt idx="7">
                  <c:v>22.268981142563014</c:v>
                </c:pt>
                <c:pt idx="8">
                  <c:v>23.341332148392588</c:v>
                </c:pt>
                <c:pt idx="9">
                  <c:v>20.756704697726768</c:v>
                </c:pt>
                <c:pt idx="10">
                  <c:v>19.8288891912464</c:v>
                </c:pt>
                <c:pt idx="11">
                  <c:v>23.522947021685919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'2025'!$B$18:$M$18</c15:f>
                <c15:dlblRangeCache>
                  <c:ptCount val="12"/>
                  <c:pt idx="0">
                    <c:v>-11,3%</c:v>
                  </c:pt>
                  <c:pt idx="1">
                    <c:v>-27,6%</c:v>
                  </c:pt>
                  <c:pt idx="2">
                    <c:v>-7,6%</c:v>
                  </c:pt>
                  <c:pt idx="3">
                    <c:v>-9,4%</c:v>
                  </c:pt>
                  <c:pt idx="4">
                    <c:v>+13,8%</c:v>
                  </c:pt>
                  <c:pt idx="5">
                    <c:v>+22,3%</c:v>
                  </c:pt>
                  <c:pt idx="6">
                    <c:v>+1,7%</c:v>
                  </c:pt>
                  <c:pt idx="7">
                    <c:v>+9,6%</c:v>
                  </c:pt>
                  <c:pt idx="8">
                    <c:v>+8,9%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DA13-4728-9758-9806550BD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0192"/>
        <c:axId val="32776192"/>
      </c:lineChart>
      <c:catAx>
        <c:axId val="3268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32776192"/>
        <c:crosses val="autoZero"/>
        <c:auto val="1"/>
        <c:lblAlgn val="ctr"/>
        <c:lblOffset val="100"/>
        <c:noMultiLvlLbl val="0"/>
      </c:catAx>
      <c:valAx>
        <c:axId val="32776192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rgbClr val="B5C0C9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de-DE" sz="1400" b="1"/>
                  <a:t>in Mrd. kWh</a:t>
                </a:r>
              </a:p>
            </c:rich>
          </c:tx>
          <c:layout>
            <c:manualLayout>
              <c:xMode val="edge"/>
              <c:yMode val="edge"/>
              <c:x val="0"/>
              <c:y val="0.3330452860144974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326801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0812041457661066"/>
          <c:y val="0.17265949446887915"/>
          <c:w val="0.19033129967603393"/>
          <c:h val="0.49706353834876993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b="0" dirty="0">
                <a:solidFill>
                  <a:schemeClr val="bg2"/>
                </a:solidFill>
                <a:effectLst/>
              </a:rPr>
              <a:t>Bruttostromerzeugung 2025 bisher</a:t>
            </a:r>
            <a:r>
              <a:rPr lang="de-DE" sz="1600" b="0">
                <a:solidFill>
                  <a:schemeClr val="bg2"/>
                </a:solidFill>
                <a:effectLst/>
              </a:rPr>
              <a:t>: 151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Mrd. kWh* </a:t>
            </a:r>
            <a:br>
              <a:rPr lang="de-DE" sz="1600" b="0" dirty="0">
                <a:solidFill>
                  <a:schemeClr val="bg2"/>
                </a:solidFill>
                <a:effectLst/>
              </a:rPr>
            </a:br>
            <a:r>
              <a:rPr lang="de-DE" sz="1600" b="0" dirty="0">
                <a:solidFill>
                  <a:schemeClr val="bg2"/>
                </a:solidFill>
                <a:effectLst/>
              </a:rPr>
              <a:t>(Veränderung zum Vorjahreszeitraum</a:t>
            </a:r>
            <a:r>
              <a:rPr lang="de-DE" sz="1600" b="0" baseline="0" dirty="0">
                <a:solidFill>
                  <a:schemeClr val="bg2"/>
                </a:solidFill>
                <a:effectLst/>
              </a:rPr>
              <a:t> gesamt</a:t>
            </a:r>
            <a:r>
              <a:rPr lang="de-DE" sz="1600" b="0">
                <a:solidFill>
                  <a:schemeClr val="bg2"/>
                </a:solidFill>
                <a:effectLst/>
              </a:rPr>
              <a:t>: +3,7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%)</a:t>
            </a:r>
          </a:p>
        </c:rich>
      </c:tx>
      <c:layout>
        <c:manualLayout>
          <c:xMode val="edge"/>
          <c:yMode val="edge"/>
          <c:x val="8.0976187517047915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778622096255127E-2"/>
          <c:y val="0.1879325049296883"/>
          <c:w val="0.71236049531101353"/>
          <c:h val="0.7063145548698837"/>
        </c:manualLayout>
      </c:layout>
      <c:barChart>
        <c:barDir val="col"/>
        <c:grouping val="stacked"/>
        <c:varyColors val="0"/>
        <c:ser>
          <c:idx val="5"/>
          <c:order val="1"/>
          <c:tx>
            <c:strRef>
              <c:f>'2025'!$A$3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8C3725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'2025'!$B$3:$M$3</c:f>
              <c:numCache>
                <c:formatCode>#,##0.000</c:formatCode>
                <c:ptCount val="12"/>
                <c:pt idx="0">
                  <c:v>7.5696909999999997</c:v>
                </c:pt>
                <c:pt idx="1">
                  <c:v>7.8354160000000004</c:v>
                </c:pt>
                <c:pt idx="2">
                  <c:v>8.0405748199999998</c:v>
                </c:pt>
                <c:pt idx="3">
                  <c:v>5.879429</c:v>
                </c:pt>
                <c:pt idx="4">
                  <c:v>4.603618</c:v>
                </c:pt>
                <c:pt idx="5">
                  <c:v>4.0737406959999998</c:v>
                </c:pt>
                <c:pt idx="6">
                  <c:v>6.3181683139999993</c:v>
                </c:pt>
                <c:pt idx="7">
                  <c:v>5.0409095079999995</c:v>
                </c:pt>
                <c:pt idx="8">
                  <c:v>5.2392337600000003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9-4065-A3A1-DEFD10CDA204}"/>
            </c:ext>
          </c:extLst>
        </c:ser>
        <c:ser>
          <c:idx val="6"/>
          <c:order val="2"/>
          <c:tx>
            <c:strRef>
              <c:f>'2025'!$A$4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rgbClr val="33333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'2025'!$B$4:$M$4</c:f>
              <c:numCache>
                <c:formatCode>#,##0.000</c:formatCode>
                <c:ptCount val="12"/>
                <c:pt idx="0">
                  <c:v>3.8276783311617808</c:v>
                </c:pt>
                <c:pt idx="1">
                  <c:v>4.4690259287457295</c:v>
                </c:pt>
                <c:pt idx="2">
                  <c:v>3.0409419906265418</c:v>
                </c:pt>
                <c:pt idx="3">
                  <c:v>2.4723385392015391</c:v>
                </c:pt>
                <c:pt idx="4">
                  <c:v>0.92865777275234429</c:v>
                </c:pt>
                <c:pt idx="5">
                  <c:v>1.3484230552712384</c:v>
                </c:pt>
                <c:pt idx="6">
                  <c:v>2.0253672892561982</c:v>
                </c:pt>
                <c:pt idx="7">
                  <c:v>1.3910602690739664</c:v>
                </c:pt>
                <c:pt idx="8">
                  <c:v>1.4891579094464853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9-4065-A3A1-DEFD10CDA204}"/>
            </c:ext>
          </c:extLst>
        </c:ser>
        <c:ser>
          <c:idx val="7"/>
          <c:order val="3"/>
          <c:tx>
            <c:strRef>
              <c:f>'2025'!$A$5</c:f>
              <c:strCache>
                <c:ptCount val="1"/>
                <c:pt idx="0">
                  <c:v>Erdgas</c:v>
                </c:pt>
              </c:strCache>
            </c:strRef>
          </c:tx>
          <c:spPr>
            <a:solidFill>
              <a:srgbClr val="46AA28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'2025'!$B$5:$M$5</c:f>
              <c:numCache>
                <c:formatCode>#,##0.000</c:formatCode>
                <c:ptCount val="12"/>
                <c:pt idx="0">
                  <c:v>10.219609645613735</c:v>
                </c:pt>
                <c:pt idx="1">
                  <c:v>9.9347366330715996</c:v>
                </c:pt>
                <c:pt idx="2">
                  <c:v>8.2122316666666659</c:v>
                </c:pt>
                <c:pt idx="3">
                  <c:v>6.1036746639213071</c:v>
                </c:pt>
                <c:pt idx="4">
                  <c:v>5.2495507646362602</c:v>
                </c:pt>
                <c:pt idx="5">
                  <c:v>4.4966035497165642</c:v>
                </c:pt>
                <c:pt idx="6">
                  <c:v>5.3027694594309738</c:v>
                </c:pt>
                <c:pt idx="7">
                  <c:v>4.9095377281748975</c:v>
                </c:pt>
                <c:pt idx="8">
                  <c:v>5.6255360698513872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E9-4065-A3A1-DEFD10CDA204}"/>
            </c:ext>
          </c:extLst>
        </c:ser>
        <c:ser>
          <c:idx val="0"/>
          <c:order val="4"/>
          <c:tx>
            <c:strRef>
              <c:f>'2025'!$A$6</c:f>
              <c:strCache>
                <c:ptCount val="1"/>
                <c:pt idx="0">
                  <c:v>Mineralölprodukte</c:v>
                </c:pt>
              </c:strCache>
            </c:strRef>
          </c:tx>
          <c:spPr>
            <a:solidFill>
              <a:srgbClr val="47739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'2025'!$B$6:$M$6</c:f>
              <c:numCache>
                <c:formatCode>#,##0.000</c:formatCode>
                <c:ptCount val="12"/>
                <c:pt idx="0">
                  <c:v>0.40418073497688745</c:v>
                </c:pt>
                <c:pt idx="1">
                  <c:v>0.36356460750853248</c:v>
                </c:pt>
                <c:pt idx="2">
                  <c:v>0.3805675508720931</c:v>
                </c:pt>
                <c:pt idx="3">
                  <c:v>0.34022585866261396</c:v>
                </c:pt>
                <c:pt idx="4">
                  <c:v>0.33139596565032797</c:v>
                </c:pt>
                <c:pt idx="5">
                  <c:v>0.33320269230769228</c:v>
                </c:pt>
                <c:pt idx="6">
                  <c:v>0.32732744355758264</c:v>
                </c:pt>
                <c:pt idx="7">
                  <c:v>0.29279411253620186</c:v>
                </c:pt>
                <c:pt idx="8">
                  <c:v>0.29430946636663657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9-4065-A3A1-DEFD10CDA204}"/>
            </c:ext>
          </c:extLst>
        </c:ser>
        <c:ser>
          <c:idx val="8"/>
          <c:order val="5"/>
          <c:tx>
            <c:strRef>
              <c:f>'2025'!$A$14</c:f>
              <c:strCache>
                <c:ptCount val="1"/>
                <c:pt idx="0">
                  <c:v>Sonst. konv. Energietr.</c:v>
                </c:pt>
              </c:strCache>
            </c:strRef>
          </c:tx>
          <c:spPr>
            <a:solidFill>
              <a:srgbClr val="B5C0C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'2025'!$B$14:$M$14</c:f>
              <c:numCache>
                <c:formatCode>#,##0.000</c:formatCode>
                <c:ptCount val="12"/>
                <c:pt idx="0">
                  <c:v>1.357710812687408</c:v>
                </c:pt>
                <c:pt idx="1">
                  <c:v>1.3087652969125756</c:v>
                </c:pt>
                <c:pt idx="2">
                  <c:v>1.5649143979062023</c:v>
                </c:pt>
                <c:pt idx="3">
                  <c:v>1.4026623837594989</c:v>
                </c:pt>
                <c:pt idx="4">
                  <c:v>1.392808792853186</c:v>
                </c:pt>
                <c:pt idx="5">
                  <c:v>1.3632459790836073</c:v>
                </c:pt>
                <c:pt idx="6">
                  <c:v>1.3737387091802367</c:v>
                </c:pt>
                <c:pt idx="7">
                  <c:v>1.3534385815781005</c:v>
                </c:pt>
                <c:pt idx="8">
                  <c:v>1.2520882655385459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E9-4065-A3A1-DEFD10CD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7559680"/>
        <c:axId val="97561216"/>
      </c:barChart>
      <c:lineChart>
        <c:grouping val="standard"/>
        <c:varyColors val="0"/>
        <c:ser>
          <c:idx val="1"/>
          <c:order val="0"/>
          <c:tx>
            <c:strRef>
              <c:f>'2025'!$A$17</c:f>
              <c:strCache>
                <c:ptCount val="1"/>
                <c:pt idx="0">
                  <c:v>Vorjahr insgesamt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9188645111543283E-2"/>
                  <c:y val="-5.379912100728715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28CA08-4D3A-4CE3-90C5-172E70E5D827}" type="CELLRANGE">
                      <a:rPr lang="en-US"/>
                      <a:pPr algn="ctr">
                        <a:defRPr lang="en-US"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EE9-4065-A3A1-DEFD10CDA204}"/>
                </c:ext>
              </c:extLst>
            </c:dLbl>
            <c:dLbl>
              <c:idx val="1"/>
              <c:layout>
                <c:manualLayout>
                  <c:x val="-3.565304029304029E-2"/>
                  <c:y val="-0.125845929971141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565AB2D8-3E08-4595-825C-E6E9FB08A6A0}" type="CELLREF">
                      <a:rPr lang="en-US" sz="1200" b="1" smtClean="0"/>
                      <a:pPr>
                        <a:defRPr sz="1200" b="1"/>
                      </a:pPr>
                      <a:t>[ZELLBEZ]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{565AB2D8-3E08-4595-825C-E6E9FB08A6A0}</c15:txfldGUID>
                      <c15:f>'2025'!$C$18</c15:f>
                      <c15:dlblFieldTableCache>
                        <c:ptCount val="1"/>
                        <c:pt idx="0">
                          <c:v>+30,1%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7EE9-4065-A3A1-DEFD10CDA204}"/>
                </c:ext>
              </c:extLst>
            </c:dLbl>
            <c:dLbl>
              <c:idx val="2"/>
              <c:layout>
                <c:manualLayout>
                  <c:x val="-3.4895423565964839E-2"/>
                  <c:y val="-6.506598359710409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B539C104-9D63-418B-ADCA-1AC8B9F93311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EE9-4065-A3A1-DEFD10CDA204}"/>
                </c:ext>
              </c:extLst>
            </c:dLbl>
            <c:dLbl>
              <c:idx val="3"/>
              <c:layout>
                <c:manualLayout>
                  <c:x val="-4.457005672437829E-2"/>
                  <c:y val="-6.50659835971040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fld id="{AEA2F254-26EE-40D9-97DE-609447974136}" type="CELLREF">
                      <a:rPr lang="en-US" sz="1200" b="1" smtClean="0"/>
                      <a:pPr>
                        <a:defRPr sz="1200" b="1"/>
                      </a:pPr>
                      <a:t>[ZELLBEZ]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12277539817843E-2"/>
                      <c:h val="6.6286708236756711E-2"/>
                    </c:manualLayout>
                  </c15:layout>
                  <c15:dlblFieldTable>
                    <c15:dlblFTEntry>
                      <c15:txfldGUID>{AEA2F254-26EE-40D9-97DE-609447974136}</c15:txfldGUID>
                      <c15:f>'2025'!$E$18</c15:f>
                      <c15:dlblFieldTableCache>
                        <c:ptCount val="1"/>
                        <c:pt idx="0">
                          <c:v>+10,0%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7EE9-4065-A3A1-DEFD10CDA204}"/>
                </c:ext>
              </c:extLst>
            </c:dLbl>
            <c:dLbl>
              <c:idx val="4"/>
              <c:layout>
                <c:manualLayout>
                  <c:x val="-3.0275382387158968E-2"/>
                  <c:y val="-5.75547418705594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CCA5E7FB-869B-426A-BFA9-9364F9F70845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EE9-4065-A3A1-DEFD10CDA204}"/>
                </c:ext>
              </c:extLst>
            </c:dLbl>
            <c:dLbl>
              <c:idx val="5"/>
              <c:layout>
                <c:manualLayout>
                  <c:x val="-3.621755753674849E-2"/>
                  <c:y val="-5.755474187055942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A21EFC88-4BE5-46B8-9BA4-880788BEE024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EE9-4065-A3A1-DEFD10CDA204}"/>
                </c:ext>
              </c:extLst>
            </c:dLbl>
            <c:dLbl>
              <c:idx val="6"/>
              <c:layout>
                <c:manualLayout>
                  <c:x val="-3.7703101324145942E-2"/>
                  <c:y val="-6.50659835971042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A88F2400-FF10-4A27-8826-A7BB26E29DBD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EE9-4065-A3A1-DEFD10CDA204}"/>
                </c:ext>
              </c:extLst>
            </c:dLbl>
            <c:dLbl>
              <c:idx val="7"/>
              <c:layout>
                <c:manualLayout>
                  <c:x val="-3.7863384615384618E-2"/>
                  <c:y val="-5.489027504135306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C91F3E89-C003-48A2-8FE1-97177E5DF9E6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E9-4065-A3A1-DEFD10CDA204}"/>
                </c:ext>
              </c:extLst>
            </c:dLbl>
            <c:dLbl>
              <c:idx val="8"/>
              <c:layout>
                <c:manualLayout>
                  <c:x val="-3.9194842490842603E-2"/>
                  <c:y val="-3.994435406294374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6FEF0DDE-2FE2-4B50-B8CB-82428BFF641F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EE9-4065-A3A1-DEFD10CDA204}"/>
                </c:ext>
              </c:extLst>
            </c:dLbl>
            <c:dLbl>
              <c:idx val="9"/>
              <c:layout>
                <c:manualLayout>
                  <c:x val="-3.770315018315018E-2"/>
                  <c:y val="-6.3439093314584846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D3675D-4E1C-4F7E-BA7B-D0B734C1E7AD}" type="CELLRANGE">
                      <a:rPr lang="en-US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EE9-4065-A3A1-DEFD10CDA204}"/>
                </c:ext>
              </c:extLst>
            </c:dLbl>
            <c:dLbl>
              <c:idx val="10"/>
              <c:layout>
                <c:manualLayout>
                  <c:x val="-3.7699985347985458E-2"/>
                  <c:y val="-4.75320400149334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3AB0791E-5A42-41BF-BA76-D148BC001DB8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EE9-4065-A3A1-DEFD10CDA204}"/>
                </c:ext>
              </c:extLst>
            </c:dLbl>
            <c:dLbl>
              <c:idx val="11"/>
              <c:layout>
                <c:manualLayout>
                  <c:x val="-3.621134065934066E-2"/>
                  <c:y val="-5.032687219147440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0DC62C1C-C42E-49FC-932B-1056B41D19AB}" type="CELLRANGE">
                      <a:rPr lang="en-US"/>
                      <a:pPr>
                        <a:defRPr sz="1200" b="1"/>
                      </a:pPr>
                      <a:t>[ZELLBEREICH]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EE9-4065-A3A1-DEFD10CDA20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'2025'!$B$17:$M$17</c:f>
              <c:numCache>
                <c:formatCode>#,##0.000</c:formatCode>
                <c:ptCount val="12"/>
                <c:pt idx="0">
                  <c:v>22.687327937832521</c:v>
                </c:pt>
                <c:pt idx="1">
                  <c:v>18.38435972161124</c:v>
                </c:pt>
                <c:pt idx="2">
                  <c:v>19.016737259097201</c:v>
                </c:pt>
                <c:pt idx="3">
                  <c:v>14.722145323350139</c:v>
                </c:pt>
                <c:pt idx="4">
                  <c:v>13.756651697434759</c:v>
                </c:pt>
                <c:pt idx="5">
                  <c:v>14.004675112488354</c:v>
                </c:pt>
                <c:pt idx="6">
                  <c:v>13.850756844757626</c:v>
                </c:pt>
                <c:pt idx="7">
                  <c:v>14.497877186149786</c:v>
                </c:pt>
                <c:pt idx="8">
                  <c:v>14.807446389627577</c:v>
                </c:pt>
                <c:pt idx="9">
                  <c:v>18.813291677664289</c:v>
                </c:pt>
                <c:pt idx="10">
                  <c:v>23.352198917883541</c:v>
                </c:pt>
                <c:pt idx="11">
                  <c:v>20.89416327350818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'2025'!$B$18:$M$18</c15:f>
                <c15:dlblRangeCache>
                  <c:ptCount val="12"/>
                  <c:pt idx="0">
                    <c:v>+3,0%</c:v>
                  </c:pt>
                  <c:pt idx="1">
                    <c:v>+30,1%</c:v>
                  </c:pt>
                  <c:pt idx="2">
                    <c:v>+11,7%</c:v>
                  </c:pt>
                  <c:pt idx="3">
                    <c:v>+10,0%</c:v>
                  </c:pt>
                  <c:pt idx="4">
                    <c:v>-9,1%</c:v>
                  </c:pt>
                  <c:pt idx="5">
                    <c:v>-17,1%</c:v>
                  </c:pt>
                  <c:pt idx="6">
                    <c:v>+10,8%</c:v>
                  </c:pt>
                  <c:pt idx="7">
                    <c:v>-10,4%</c:v>
                  </c:pt>
                  <c:pt idx="8">
                    <c:v>-6,1%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7EE9-4065-A3A1-DEFD10CD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59680"/>
        <c:axId val="97561216"/>
      </c:lineChart>
      <c:catAx>
        <c:axId val="9755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7561216"/>
        <c:crosses val="autoZero"/>
        <c:auto val="1"/>
        <c:lblAlgn val="ctr"/>
        <c:lblOffset val="100"/>
        <c:noMultiLvlLbl val="0"/>
      </c:catAx>
      <c:valAx>
        <c:axId val="97561216"/>
        <c:scaling>
          <c:orientation val="minMax"/>
          <c:max val="40"/>
        </c:scaling>
        <c:delete val="0"/>
        <c:axPos val="l"/>
        <c:majorGridlines>
          <c:spPr>
            <a:ln w="9525">
              <a:solidFill>
                <a:srgbClr val="B5C0C9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de-DE" sz="1400" b="1"/>
                  <a:t>in Mrd. kWh</a:t>
                </a:r>
              </a:p>
            </c:rich>
          </c:tx>
          <c:layout>
            <c:manualLayout>
              <c:xMode val="edge"/>
              <c:yMode val="edge"/>
              <c:x val="1.2239302791688573E-3"/>
              <c:y val="0.3451655489815552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755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4703409056001"/>
          <c:y val="0.14826544095573307"/>
          <c:w val="0.19395816980817404"/>
          <c:h val="0.53107722073433916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1741077369001E-2"/>
          <c:y val="4.7830055419529532E-2"/>
          <c:w val="0.71194532269423805"/>
          <c:h val="0.83457344983816251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8AF">
                <a:lumMod val="20000"/>
                <a:lumOff val="80000"/>
              </a:srgbClr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2"/>
                <c:pt idx="0">
                  <c:v>3.3774414174544063</c:v>
                </c:pt>
                <c:pt idx="1">
                  <c:v>3.2706214743379318</c:v>
                </c:pt>
                <c:pt idx="2">
                  <c:v>2.8499957633076223</c:v>
                </c:pt>
                <c:pt idx="3">
                  <c:v>2.8878636609291517</c:v>
                </c:pt>
                <c:pt idx="4">
                  <c:v>2.5493925406825659</c:v>
                </c:pt>
                <c:pt idx="5">
                  <c:v>2.6671947648084373</c:v>
                </c:pt>
                <c:pt idx="6">
                  <c:v>2.5421001412176087</c:v>
                </c:pt>
                <c:pt idx="7">
                  <c:v>2.4796891333279185</c:v>
                </c:pt>
                <c:pt idx="8">
                  <c:v>2.7885542197838062</c:v>
                </c:pt>
                <c:pt idx="9">
                  <c:v>2.6218918264328628</c:v>
                </c:pt>
                <c:pt idx="10">
                  <c:v>2.8211242366776137</c:v>
                </c:pt>
                <c:pt idx="11">
                  <c:v>3.0838283512756326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7-47B2-951B-A4E4FE082B6B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AFD8"/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2"/>
                <c:pt idx="0">
                  <c:v>3.011613950778016</c:v>
                </c:pt>
                <c:pt idx="1">
                  <c:v>2.5450058055163969</c:v>
                </c:pt>
                <c:pt idx="2">
                  <c:v>2.4991189108474301</c:v>
                </c:pt>
                <c:pt idx="3">
                  <c:v>2.5211954759843742</c:v>
                </c:pt>
                <c:pt idx="4">
                  <c:v>2.7043772906599859</c:v>
                </c:pt>
                <c:pt idx="5">
                  <c:v>2.8253469940308071</c:v>
                </c:pt>
                <c:pt idx="6">
                  <c:v>2.5811181920009725</c:v>
                </c:pt>
                <c:pt idx="7">
                  <c:v>2.5214804180990011</c:v>
                </c:pt>
                <c:pt idx="8">
                  <c:v>2.7954360620499914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7-47B2-951B-A4E4FE082B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0"/>
        <c:axId val="158209152"/>
        <c:axId val="1582106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Durchschnitt 2005-2024</c:v>
                </c:pt>
              </c:strCache>
            </c:strRef>
          </c:tx>
          <c:spPr>
            <a:ln w="44450">
              <a:solidFill>
                <a:srgbClr val="00206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marker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2"/>
                <c:pt idx="0">
                  <c:v>3.2700295562443649</c:v>
                </c:pt>
                <c:pt idx="1">
                  <c:v>3.1571039680138573</c:v>
                </c:pt>
                <c:pt idx="2">
                  <c:v>3.0401635094466695</c:v>
                </c:pt>
                <c:pt idx="3">
                  <c:v>2.8447053904624413</c:v>
                </c:pt>
                <c:pt idx="4">
                  <c:v>2.7456966702069532</c:v>
                </c:pt>
                <c:pt idx="5">
                  <c:v>2.6524537982649239</c:v>
                </c:pt>
                <c:pt idx="6">
                  <c:v>2.6651891700788934</c:v>
                </c:pt>
                <c:pt idx="7">
                  <c:v>2.6048554684716967</c:v>
                </c:pt>
                <c:pt idx="8">
                  <c:v>2.6755480010859349</c:v>
                </c:pt>
                <c:pt idx="9">
                  <c:v>2.8331974069667889</c:v>
                </c:pt>
                <c:pt idx="10">
                  <c:v>2.9907174846033504</c:v>
                </c:pt>
                <c:pt idx="11">
                  <c:v>3.1485261666420383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17-47B2-951B-A4E4FE082B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209152"/>
        <c:axId val="158210688"/>
      </c:lineChart>
      <c:catAx>
        <c:axId val="1582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58210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210688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de-DE" sz="1400" b="1" i="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Durchschnittliche Windstärke </a:t>
                </a:r>
                <a:br>
                  <a:rPr lang="de-DE" sz="1400" b="1" i="0" baseline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1400" b="1" i="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in bft</a:t>
                </a:r>
                <a:endParaRPr 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9393496377683577E-4"/>
              <c:y val="3.3517503275320777E-2"/>
            </c:manualLayout>
          </c:layout>
          <c:overlay val="0"/>
          <c:spPr>
            <a:noFill/>
            <a:ln w="27321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024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58209152"/>
        <c:crosses val="autoZero"/>
        <c:crossBetween val="between"/>
      </c:valAx>
      <c:spPr>
        <a:noFill/>
        <a:ln w="27321">
          <a:noFill/>
        </a:ln>
      </c:spPr>
    </c:plotArea>
    <c:legend>
      <c:legendPos val="r"/>
      <c:layout>
        <c:manualLayout>
          <c:xMode val="edge"/>
          <c:yMode val="edge"/>
          <c:x val="0.81834561446234955"/>
          <c:y val="0.39397976269887719"/>
          <c:w val="0.18013376217306898"/>
          <c:h val="0.46725910915164498"/>
        </c:manualLayout>
      </c:layout>
      <c:overlay val="0"/>
      <c:spPr>
        <a:noFill/>
        <a:ln w="27321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1741077369001E-2"/>
          <c:y val="2.6873905290896755E-2"/>
          <c:w val="0.71042469932965657"/>
          <c:h val="0.8145298470957663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EC800">
                <a:lumMod val="40000"/>
                <a:lumOff val="60000"/>
              </a:srgbClr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2"/>
                <c:pt idx="0">
                  <c:v>73.121160216693355</c:v>
                </c:pt>
                <c:pt idx="1">
                  <c:v>54.143699828980679</c:v>
                </c:pt>
                <c:pt idx="2">
                  <c:v>123.74425836174724</c:v>
                </c:pt>
                <c:pt idx="3">
                  <c:v>154.49516454755408</c:v>
                </c:pt>
                <c:pt idx="4">
                  <c:v>210.4360280153864</c:v>
                </c:pt>
                <c:pt idx="5">
                  <c:v>209.856631426322</c:v>
                </c:pt>
                <c:pt idx="6">
                  <c:v>239.34385942839657</c:v>
                </c:pt>
                <c:pt idx="7">
                  <c:v>265.95353338177006</c:v>
                </c:pt>
                <c:pt idx="8">
                  <c:v>179.56343433476977</c:v>
                </c:pt>
                <c:pt idx="9">
                  <c:v>97.042094896258064</c:v>
                </c:pt>
                <c:pt idx="10">
                  <c:v>53.183137101207414</c:v>
                </c:pt>
                <c:pt idx="11">
                  <c:v>36.049749433619382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A-4579-A821-B56DB5321B3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EC800"/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2"/>
                <c:pt idx="0">
                  <c:v>59.942724580023743</c:v>
                </c:pt>
                <c:pt idx="1">
                  <c:v>90.358519172283394</c:v>
                </c:pt>
                <c:pt idx="2">
                  <c:v>195.41817835627478</c:v>
                </c:pt>
                <c:pt idx="3">
                  <c:v>245.65903911647177</c:v>
                </c:pt>
                <c:pt idx="4">
                  <c:v>254.21291145633694</c:v>
                </c:pt>
                <c:pt idx="5">
                  <c:v>281.28052841491251</c:v>
                </c:pt>
                <c:pt idx="6">
                  <c:v>193.43020015047085</c:v>
                </c:pt>
                <c:pt idx="7">
                  <c:v>255.29407630315691</c:v>
                </c:pt>
                <c:pt idx="8">
                  <c:v>157.01309963601193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A-4579-A821-B56DB5321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0"/>
        <c:axId val="30432640"/>
        <c:axId val="3044672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Durchschnitt 2005-2024</c:v>
                </c:pt>
              </c:strCache>
            </c:strRef>
          </c:tx>
          <c:spPr>
            <a:ln w="44450">
              <a:solidFill>
                <a:srgbClr val="00206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marker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2"/>
                <c:pt idx="0">
                  <c:v>52.608989266302068</c:v>
                </c:pt>
                <c:pt idx="1">
                  <c:v>80.485817119897106</c:v>
                </c:pt>
                <c:pt idx="2">
                  <c:v>142.4916401058241</c:v>
                </c:pt>
                <c:pt idx="3">
                  <c:v>195.73246142495668</c:v>
                </c:pt>
                <c:pt idx="4">
                  <c:v>216.97517669428967</c:v>
                </c:pt>
                <c:pt idx="5">
                  <c:v>235.17153029685687</c:v>
                </c:pt>
                <c:pt idx="6">
                  <c:v>238.32660667031286</c:v>
                </c:pt>
                <c:pt idx="7">
                  <c:v>212.5080523111497</c:v>
                </c:pt>
                <c:pt idx="8">
                  <c:v>173.35649431264326</c:v>
                </c:pt>
                <c:pt idx="9">
                  <c:v>114.49646258928173</c:v>
                </c:pt>
                <c:pt idx="10">
                  <c:v>59.917850695564326</c:v>
                </c:pt>
                <c:pt idx="11">
                  <c:v>44.506727605199714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8A-4579-A821-B56DB5321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432640"/>
        <c:axId val="30446720"/>
      </c:lineChart>
      <c:catAx>
        <c:axId val="304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30446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446720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de-DE" b="1">
                    <a:latin typeface="Calibri" panose="020F0502020204030204" pitchFamily="34" charset="0"/>
                    <a:cs typeface="Calibri" panose="020F0502020204030204" pitchFamily="34" charset="0"/>
                  </a:rPr>
                  <a:t>Monatliche Sonnenscheindauer in h</a:t>
                </a:r>
              </a:p>
            </c:rich>
          </c:tx>
          <c:layout>
            <c:manualLayout>
              <c:xMode val="edge"/>
              <c:yMode val="edge"/>
              <c:x val="1.4467474105699847E-3"/>
              <c:y val="2.1012102946049577E-3"/>
            </c:manualLayout>
          </c:layout>
          <c:overlay val="0"/>
          <c:spPr>
            <a:noFill/>
            <a:ln w="2732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0245">
            <a:noFill/>
          </a:ln>
        </c:spPr>
        <c:txPr>
          <a:bodyPr rot="0" vert="horz"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30432640"/>
        <c:crosses val="autoZero"/>
        <c:crossBetween val="between"/>
      </c:valAx>
      <c:spPr>
        <a:noFill/>
        <a:ln w="27321">
          <a:noFill/>
        </a:ln>
      </c:spPr>
    </c:plotArea>
    <c:legend>
      <c:legendPos val="r"/>
      <c:layout>
        <c:manualLayout>
          <c:xMode val="edge"/>
          <c:yMode val="edge"/>
          <c:x val="0.81834561446234932"/>
          <c:y val="0.36470799867451448"/>
          <c:w val="0.18013376217306898"/>
          <c:h val="0.45495242453410767"/>
        </c:manualLayout>
      </c:layout>
      <c:overlay val="0"/>
      <c:spPr>
        <a:noFill/>
        <a:ln w="27321">
          <a:noFill/>
        </a:ln>
      </c:spPr>
      <c:txPr>
        <a:bodyPr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1741077369001E-2"/>
          <c:y val="2.6873905290896755E-2"/>
          <c:w val="0.71042469932965657"/>
          <c:h val="0.8145298470957663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0B8DB"/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Sheet1!$C$2:$C$14</c:f>
              <c:numCache>
                <c:formatCode>#,##0.000</c:formatCode>
                <c:ptCount val="12"/>
                <c:pt idx="0">
                  <c:v>71.11735999028329</c:v>
                </c:pt>
                <c:pt idx="1">
                  <c:v>56.361689904959192</c:v>
                </c:pt>
                <c:pt idx="2">
                  <c:v>48.538708223191847</c:v>
                </c:pt>
                <c:pt idx="3">
                  <c:v>55.975431242078123</c:v>
                </c:pt>
                <c:pt idx="4">
                  <c:v>160.64624441042324</c:v>
                </c:pt>
                <c:pt idx="5">
                  <c:v>117.58978599383192</c:v>
                </c:pt>
                <c:pt idx="6">
                  <c:v>103.36375266856056</c:v>
                </c:pt>
                <c:pt idx="7">
                  <c:v>69.699137131733224</c:v>
                </c:pt>
                <c:pt idx="8">
                  <c:v>117.93611812345134</c:v>
                </c:pt>
                <c:pt idx="9">
                  <c:v>62.377657171786439</c:v>
                </c:pt>
                <c:pt idx="10">
                  <c:v>48.112974029318799</c:v>
                </c:pt>
                <c:pt idx="11">
                  <c:v>44.513837490698464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E-485D-B466-700B515DDB6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8AF"/>
            </a:solidFill>
            <a:ln w="2732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Sheet1!$D$2:$D$14</c:f>
              <c:numCache>
                <c:formatCode>#,##0.000</c:formatCode>
                <c:ptCount val="12"/>
                <c:pt idx="0">
                  <c:v>72.276048225785033</c:v>
                </c:pt>
                <c:pt idx="1">
                  <c:v>23.98388779344128</c:v>
                </c:pt>
                <c:pt idx="2">
                  <c:v>24.567215808988426</c:v>
                </c:pt>
                <c:pt idx="3">
                  <c:v>25.343042891730718</c:v>
                </c:pt>
                <c:pt idx="4">
                  <c:v>58.799987405973887</c:v>
                </c:pt>
                <c:pt idx="5">
                  <c:v>61.680908603483459</c:v>
                </c:pt>
                <c:pt idx="6">
                  <c:v>121.86961927595745</c:v>
                </c:pt>
                <c:pt idx="7">
                  <c:v>68.39332456287471</c:v>
                </c:pt>
                <c:pt idx="8">
                  <c:v>101.66297852859275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E-485D-B466-700B515DDB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0"/>
        <c:axId val="30250112"/>
        <c:axId val="302516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Durchschnitt 2004-2025</c:v>
                </c:pt>
              </c:strCache>
            </c:strRef>
          </c:tx>
          <c:spPr>
            <a:ln w="44450">
              <a:solidFill>
                <a:srgbClr val="00206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Sheet1!$B$2:$B$14</c:f>
              <c:numCache>
                <c:formatCode>#,##0.000</c:formatCode>
                <c:ptCount val="12"/>
                <c:pt idx="0">
                  <c:v>52.801828916741101</c:v>
                </c:pt>
                <c:pt idx="1">
                  <c:v>42.99013890833838</c:v>
                </c:pt>
                <c:pt idx="2">
                  <c:v>44.829913795007215</c:v>
                </c:pt>
                <c:pt idx="3">
                  <c:v>45.730932325392075</c:v>
                </c:pt>
                <c:pt idx="4">
                  <c:v>87.579963414632729</c:v>
                </c:pt>
                <c:pt idx="5">
                  <c:v>86.826089394640576</c:v>
                </c:pt>
                <c:pt idx="6">
                  <c:v>87.929028505424938</c:v>
                </c:pt>
                <c:pt idx="7">
                  <c:v>94.238948404140487</c:v>
                </c:pt>
                <c:pt idx="8">
                  <c:v>60.806893805810454</c:v>
                </c:pt>
                <c:pt idx="9">
                  <c:v>52.814261439632411</c:v>
                </c:pt>
                <c:pt idx="10">
                  <c:v>52.012751650873824</c:v>
                </c:pt>
                <c:pt idx="11">
                  <c:v>58.737573285842849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FE-485D-B466-700B515DDB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250112"/>
        <c:axId val="30251648"/>
      </c:lineChart>
      <c:catAx>
        <c:axId val="3025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30251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251648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de-DE" sz="1400" b="1" i="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Monatliche Niederschlagsmenge in mm</a:t>
                </a:r>
                <a:endParaRPr 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2463091357854417E-4"/>
              <c:y val="1.2024048096192385E-2"/>
            </c:manualLayout>
          </c:layout>
          <c:overlay val="0"/>
          <c:spPr>
            <a:noFill/>
            <a:ln w="2732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024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30250112"/>
        <c:crosses val="autoZero"/>
        <c:crossBetween val="between"/>
      </c:valAx>
      <c:spPr>
        <a:noFill/>
        <a:ln w="27321">
          <a:noFill/>
        </a:ln>
      </c:spPr>
    </c:plotArea>
    <c:legend>
      <c:legendPos val="r"/>
      <c:layout>
        <c:manualLayout>
          <c:xMode val="edge"/>
          <c:yMode val="edge"/>
          <c:x val="0.81834561446234955"/>
          <c:y val="0.36069998264245023"/>
          <c:w val="0.18013376217306898"/>
          <c:h val="0.46296845659823577"/>
        </c:manualLayout>
      </c:layout>
      <c:overlay val="0"/>
      <c:spPr>
        <a:noFill/>
        <a:ln w="27321">
          <a:noFill/>
        </a:ln>
      </c:spPr>
      <c:txPr>
        <a:bodyPr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8938053097439E-2"/>
          <c:y val="3.9108498971289422E-2"/>
          <c:w val="0.8860650793274486"/>
          <c:h val="0.72093087198218975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Monatssaldo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8100">
              <a:noFill/>
              <a:prstDash val="solid"/>
            </a:ln>
          </c:spPr>
          <c:invertIfNegative val="0"/>
          <c:cat>
            <c:numRef>
              <c:f>Sheet1!$A$2:$A$169</c:f>
              <c:numCache>
                <c:formatCode>mmm\-yy</c:formatCode>
                <c:ptCount val="16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  <c:pt idx="162">
                  <c:v>45839</c:v>
                </c:pt>
                <c:pt idx="163">
                  <c:v>45870</c:v>
                </c:pt>
                <c:pt idx="164">
                  <c:v>45901</c:v>
                </c:pt>
                <c:pt idx="165">
                  <c:v>45931</c:v>
                </c:pt>
                <c:pt idx="166">
                  <c:v>45962</c:v>
                </c:pt>
                <c:pt idx="167">
                  <c:v>45992</c:v>
                </c:pt>
              </c:numCache>
            </c:num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117</c:v>
                </c:pt>
                <c:pt idx="1">
                  <c:v>497</c:v>
                </c:pt>
                <c:pt idx="2">
                  <c:v>379</c:v>
                </c:pt>
                <c:pt idx="3">
                  <c:v>12</c:v>
                </c:pt>
                <c:pt idx="4">
                  <c:v>-523</c:v>
                </c:pt>
                <c:pt idx="5">
                  <c:v>-786</c:v>
                </c:pt>
                <c:pt idx="6">
                  <c:v>-922</c:v>
                </c:pt>
                <c:pt idx="7">
                  <c:v>-527</c:v>
                </c:pt>
                <c:pt idx="8">
                  <c:v>-916</c:v>
                </c:pt>
                <c:pt idx="9">
                  <c:v>-411</c:v>
                </c:pt>
                <c:pt idx="10">
                  <c:v>43</c:v>
                </c:pt>
                <c:pt idx="11">
                  <c:v>266</c:v>
                </c:pt>
                <c:pt idx="12">
                  <c:v>420</c:v>
                </c:pt>
                <c:pt idx="13">
                  <c:v>844</c:v>
                </c:pt>
                <c:pt idx="14">
                  <c:v>975</c:v>
                </c:pt>
                <c:pt idx="15">
                  <c:v>67</c:v>
                </c:pt>
                <c:pt idx="16">
                  <c:v>-118</c:v>
                </c:pt>
                <c:pt idx="17">
                  <c:v>-397</c:v>
                </c:pt>
                <c:pt idx="18">
                  <c:v>-848</c:v>
                </c:pt>
                <c:pt idx="19">
                  <c:v>-540</c:v>
                </c:pt>
                <c:pt idx="20">
                  <c:v>91</c:v>
                </c:pt>
                <c:pt idx="21">
                  <c:v>715</c:v>
                </c:pt>
                <c:pt idx="22">
                  <c:v>590</c:v>
                </c:pt>
                <c:pt idx="23">
                  <c:v>667</c:v>
                </c:pt>
                <c:pt idx="24">
                  <c:v>458</c:v>
                </c:pt>
                <c:pt idx="25">
                  <c:v>945</c:v>
                </c:pt>
                <c:pt idx="26">
                  <c:v>372</c:v>
                </c:pt>
                <c:pt idx="27">
                  <c:v>103</c:v>
                </c:pt>
                <c:pt idx="28">
                  <c:v>38</c:v>
                </c:pt>
                <c:pt idx="29">
                  <c:v>-113</c:v>
                </c:pt>
                <c:pt idx="30">
                  <c:v>-515</c:v>
                </c:pt>
                <c:pt idx="31">
                  <c:v>443</c:v>
                </c:pt>
                <c:pt idx="32">
                  <c:v>-125</c:v>
                </c:pt>
                <c:pt idx="33">
                  <c:v>240</c:v>
                </c:pt>
                <c:pt idx="34">
                  <c:v>436</c:v>
                </c:pt>
                <c:pt idx="35">
                  <c:v>795</c:v>
                </c:pt>
                <c:pt idx="36">
                  <c:v>644</c:v>
                </c:pt>
                <c:pt idx="37">
                  <c:v>696</c:v>
                </c:pt>
                <c:pt idx="38">
                  <c:v>607</c:v>
                </c:pt>
                <c:pt idx="39">
                  <c:v>263</c:v>
                </c:pt>
                <c:pt idx="40">
                  <c:v>-264</c:v>
                </c:pt>
                <c:pt idx="41">
                  <c:v>-518</c:v>
                </c:pt>
                <c:pt idx="42">
                  <c:v>-526</c:v>
                </c:pt>
                <c:pt idx="43">
                  <c:v>-571</c:v>
                </c:pt>
                <c:pt idx="44">
                  <c:v>-662</c:v>
                </c:pt>
                <c:pt idx="45">
                  <c:v>-6</c:v>
                </c:pt>
                <c:pt idx="46">
                  <c:v>496</c:v>
                </c:pt>
                <c:pt idx="47">
                  <c:v>319</c:v>
                </c:pt>
                <c:pt idx="48">
                  <c:v>459</c:v>
                </c:pt>
                <c:pt idx="49">
                  <c:v>400</c:v>
                </c:pt>
                <c:pt idx="50">
                  <c:v>179</c:v>
                </c:pt>
                <c:pt idx="51">
                  <c:v>265</c:v>
                </c:pt>
                <c:pt idx="52">
                  <c:v>-300</c:v>
                </c:pt>
                <c:pt idx="53">
                  <c:v>-644</c:v>
                </c:pt>
                <c:pt idx="54">
                  <c:v>-284</c:v>
                </c:pt>
                <c:pt idx="55">
                  <c:v>-441</c:v>
                </c:pt>
                <c:pt idx="56">
                  <c:v>-1016</c:v>
                </c:pt>
                <c:pt idx="57">
                  <c:v>-93</c:v>
                </c:pt>
                <c:pt idx="58">
                  <c:v>410</c:v>
                </c:pt>
                <c:pt idx="59">
                  <c:v>621</c:v>
                </c:pt>
                <c:pt idx="60">
                  <c:v>674</c:v>
                </c:pt>
                <c:pt idx="61">
                  <c:v>1014</c:v>
                </c:pt>
                <c:pt idx="62">
                  <c:v>557</c:v>
                </c:pt>
                <c:pt idx="63">
                  <c:v>211</c:v>
                </c:pt>
                <c:pt idx="64">
                  <c:v>-214</c:v>
                </c:pt>
                <c:pt idx="65">
                  <c:v>-254</c:v>
                </c:pt>
                <c:pt idx="66">
                  <c:v>-647</c:v>
                </c:pt>
                <c:pt idx="67">
                  <c:v>-368</c:v>
                </c:pt>
                <c:pt idx="68">
                  <c:v>-530</c:v>
                </c:pt>
                <c:pt idx="69">
                  <c:v>101</c:v>
                </c:pt>
                <c:pt idx="70">
                  <c:v>0</c:v>
                </c:pt>
                <c:pt idx="71">
                  <c:v>490</c:v>
                </c:pt>
                <c:pt idx="72">
                  <c:v>493</c:v>
                </c:pt>
                <c:pt idx="73">
                  <c:v>496</c:v>
                </c:pt>
                <c:pt idx="74">
                  <c:v>452</c:v>
                </c:pt>
                <c:pt idx="75">
                  <c:v>278</c:v>
                </c:pt>
                <c:pt idx="76">
                  <c:v>-240</c:v>
                </c:pt>
                <c:pt idx="77">
                  <c:v>-744</c:v>
                </c:pt>
                <c:pt idx="78">
                  <c:v>-413</c:v>
                </c:pt>
                <c:pt idx="79">
                  <c:v>-177</c:v>
                </c:pt>
                <c:pt idx="80">
                  <c:v>-413</c:v>
                </c:pt>
                <c:pt idx="81">
                  <c:v>38</c:v>
                </c:pt>
                <c:pt idx="82">
                  <c:v>213</c:v>
                </c:pt>
                <c:pt idx="83">
                  <c:v>634</c:v>
                </c:pt>
                <c:pt idx="84">
                  <c:v>546</c:v>
                </c:pt>
                <c:pt idx="85">
                  <c:v>613</c:v>
                </c:pt>
                <c:pt idx="86">
                  <c:v>304</c:v>
                </c:pt>
                <c:pt idx="87">
                  <c:v>-559</c:v>
                </c:pt>
                <c:pt idx="88">
                  <c:v>-642</c:v>
                </c:pt>
                <c:pt idx="89">
                  <c:v>-373</c:v>
                </c:pt>
                <c:pt idx="90">
                  <c:v>-960</c:v>
                </c:pt>
                <c:pt idx="91">
                  <c:v>-538</c:v>
                </c:pt>
                <c:pt idx="92">
                  <c:v>-738</c:v>
                </c:pt>
                <c:pt idx="93">
                  <c:v>-447</c:v>
                </c:pt>
                <c:pt idx="94">
                  <c:v>-25</c:v>
                </c:pt>
                <c:pt idx="95">
                  <c:v>295</c:v>
                </c:pt>
                <c:pt idx="96">
                  <c:v>225</c:v>
                </c:pt>
                <c:pt idx="97">
                  <c:v>194</c:v>
                </c:pt>
                <c:pt idx="98">
                  <c:v>-540</c:v>
                </c:pt>
                <c:pt idx="99">
                  <c:v>-796</c:v>
                </c:pt>
                <c:pt idx="100">
                  <c:v>-998</c:v>
                </c:pt>
                <c:pt idx="101">
                  <c:v>-1261</c:v>
                </c:pt>
                <c:pt idx="102">
                  <c:v>-854</c:v>
                </c:pt>
                <c:pt idx="103">
                  <c:v>-778</c:v>
                </c:pt>
                <c:pt idx="104">
                  <c:v>-1285</c:v>
                </c:pt>
                <c:pt idx="105">
                  <c:v>-227</c:v>
                </c:pt>
                <c:pt idx="106">
                  <c:v>-122</c:v>
                </c:pt>
                <c:pt idx="107">
                  <c:v>55</c:v>
                </c:pt>
                <c:pt idx="108">
                  <c:v>5632</c:v>
                </c:pt>
                <c:pt idx="109">
                  <c:v>818</c:v>
                </c:pt>
                <c:pt idx="110">
                  <c:v>371</c:v>
                </c:pt>
                <c:pt idx="111">
                  <c:v>6</c:v>
                </c:pt>
                <c:pt idx="112">
                  <c:v>2622</c:v>
                </c:pt>
                <c:pt idx="113">
                  <c:v>-357</c:v>
                </c:pt>
                <c:pt idx="114">
                  <c:v>-196</c:v>
                </c:pt>
                <c:pt idx="115">
                  <c:v>210</c:v>
                </c:pt>
                <c:pt idx="116">
                  <c:v>-185</c:v>
                </c:pt>
                <c:pt idx="117">
                  <c:v>3418</c:v>
                </c:pt>
                <c:pt idx="118">
                  <c:v>1083</c:v>
                </c:pt>
                <c:pt idx="119">
                  <c:v>1595</c:v>
                </c:pt>
                <c:pt idx="120">
                  <c:v>2022</c:v>
                </c:pt>
                <c:pt idx="121">
                  <c:v>945</c:v>
                </c:pt>
                <c:pt idx="122">
                  <c:v>1010</c:v>
                </c:pt>
                <c:pt idx="123">
                  <c:v>569</c:v>
                </c:pt>
                <c:pt idx="124">
                  <c:v>480</c:v>
                </c:pt>
                <c:pt idx="125">
                  <c:v>418</c:v>
                </c:pt>
                <c:pt idx="126">
                  <c:v>815</c:v>
                </c:pt>
                <c:pt idx="127">
                  <c:v>536</c:v>
                </c:pt>
                <c:pt idx="128">
                  <c:v>-618</c:v>
                </c:pt>
                <c:pt idx="129">
                  <c:v>-557</c:v>
                </c:pt>
                <c:pt idx="130">
                  <c:v>-609</c:v>
                </c:pt>
                <c:pt idx="131">
                  <c:v>-603</c:v>
                </c:pt>
                <c:pt idx="132">
                  <c:v>-58</c:v>
                </c:pt>
                <c:pt idx="133">
                  <c:v>-412</c:v>
                </c:pt>
                <c:pt idx="134">
                  <c:v>-631</c:v>
                </c:pt>
                <c:pt idx="135">
                  <c:v>-882</c:v>
                </c:pt>
                <c:pt idx="136">
                  <c:v>-1208</c:v>
                </c:pt>
                <c:pt idx="137">
                  <c:v>-1610</c:v>
                </c:pt>
                <c:pt idx="138">
                  <c:v>-1900</c:v>
                </c:pt>
                <c:pt idx="139">
                  <c:v>-1854</c:v>
                </c:pt>
                <c:pt idx="140">
                  <c:v>-1773</c:v>
                </c:pt>
                <c:pt idx="141">
                  <c:v>-1500</c:v>
                </c:pt>
                <c:pt idx="142">
                  <c:v>-1252</c:v>
                </c:pt>
                <c:pt idx="143">
                  <c:v>-1080</c:v>
                </c:pt>
                <c:pt idx="144">
                  <c:v>-145</c:v>
                </c:pt>
                <c:pt idx="145">
                  <c:v>-879</c:v>
                </c:pt>
                <c:pt idx="146">
                  <c:v>389</c:v>
                </c:pt>
                <c:pt idx="147">
                  <c:v>352</c:v>
                </c:pt>
                <c:pt idx="148">
                  <c:v>1395</c:v>
                </c:pt>
                <c:pt idx="149">
                  <c:v>-904</c:v>
                </c:pt>
                <c:pt idx="150">
                  <c:v>-304</c:v>
                </c:pt>
                <c:pt idx="151">
                  <c:v>-489</c:v>
                </c:pt>
                <c:pt idx="152">
                  <c:v>223</c:v>
                </c:pt>
                <c:pt idx="153" formatCode="#,##0">
                  <c:v>-135</c:v>
                </c:pt>
                <c:pt idx="154" formatCode="#,##0">
                  <c:v>396</c:v>
                </c:pt>
                <c:pt idx="155" formatCode="#,##0">
                  <c:v>-79</c:v>
                </c:pt>
                <c:pt idx="156" formatCode="#,##0">
                  <c:v>876</c:v>
                </c:pt>
                <c:pt idx="157" formatCode="#,##0">
                  <c:v>101</c:v>
                </c:pt>
                <c:pt idx="158" formatCode="#,##0">
                  <c:v>-588</c:v>
                </c:pt>
                <c:pt idx="159" formatCode="#,##0">
                  <c:v>-172</c:v>
                </c:pt>
                <c:pt idx="160" formatCode="#,##0">
                  <c:v>-133</c:v>
                </c:pt>
                <c:pt idx="161" formatCode="#,##0">
                  <c:v>86</c:v>
                </c:pt>
                <c:pt idx="162" formatCode="#,##0">
                  <c:v>-206.61457164000001</c:v>
                </c:pt>
                <c:pt idx="163" formatCode="#,##0">
                  <c:v>914.98347318999993</c:v>
                </c:pt>
                <c:pt idx="164" formatCode="#,##0">
                  <c:v>632.52993876000028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C-4077-B0EF-D5EEE29C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7834496"/>
        <c:axId val="77873152"/>
      </c:barChart>
      <c:lineChart>
        <c:grouping val="standar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EEG-Kontostand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olid"/>
            </a:ln>
          </c:spPr>
          <c:marker>
            <c:symbol val="circle"/>
            <c:size val="3"/>
            <c:spPr>
              <a:solidFill>
                <a:schemeClr val="accent5"/>
              </a:solidFill>
              <a:ln>
                <a:noFill/>
                <a:prstDash val="solid"/>
              </a:ln>
            </c:spPr>
          </c:marker>
          <c:dLbls>
            <c:dLbl>
              <c:idx val="164"/>
              <c:layout>
                <c:manualLayout>
                  <c:x val="-1.3567746321366137E-2"/>
                  <c:y val="-3.5271664022680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6-4D49-B16B-8754C3862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91B800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Sheet1!$A$2:$A$169</c:f>
              <c:numCache>
                <c:formatCode>mmm\-yy</c:formatCode>
                <c:ptCount val="16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  <c:pt idx="162">
                  <c:v>45839</c:v>
                </c:pt>
                <c:pt idx="163">
                  <c:v>45870</c:v>
                </c:pt>
                <c:pt idx="164">
                  <c:v>45901</c:v>
                </c:pt>
                <c:pt idx="165">
                  <c:v>45931</c:v>
                </c:pt>
                <c:pt idx="166">
                  <c:v>45962</c:v>
                </c:pt>
                <c:pt idx="167">
                  <c:v>45992</c:v>
                </c:pt>
              </c:numCache>
            </c:numRef>
          </c:cat>
          <c:val>
            <c:numRef>
              <c:f>Sheet1!$B$2:$B$169</c:f>
              <c:numCache>
                <c:formatCode>General</c:formatCode>
                <c:ptCount val="168"/>
                <c:pt idx="0">
                  <c:v>197</c:v>
                </c:pt>
                <c:pt idx="1">
                  <c:v>694</c:v>
                </c:pt>
                <c:pt idx="2">
                  <c:v>1073</c:v>
                </c:pt>
                <c:pt idx="3">
                  <c:v>1085</c:v>
                </c:pt>
                <c:pt idx="4">
                  <c:v>562</c:v>
                </c:pt>
                <c:pt idx="5">
                  <c:v>-224</c:v>
                </c:pt>
                <c:pt idx="6">
                  <c:v>-1146</c:v>
                </c:pt>
                <c:pt idx="7">
                  <c:v>-1673</c:v>
                </c:pt>
                <c:pt idx="8">
                  <c:v>-2589</c:v>
                </c:pt>
                <c:pt idx="9">
                  <c:v>-3000</c:v>
                </c:pt>
                <c:pt idx="10">
                  <c:v>-2957</c:v>
                </c:pt>
                <c:pt idx="11">
                  <c:v>-2691</c:v>
                </c:pt>
                <c:pt idx="12">
                  <c:v>-2271</c:v>
                </c:pt>
                <c:pt idx="13">
                  <c:v>-1427</c:v>
                </c:pt>
                <c:pt idx="14">
                  <c:v>-452</c:v>
                </c:pt>
                <c:pt idx="15">
                  <c:v>-385</c:v>
                </c:pt>
                <c:pt idx="16">
                  <c:v>-503</c:v>
                </c:pt>
                <c:pt idx="17">
                  <c:v>-900</c:v>
                </c:pt>
                <c:pt idx="18">
                  <c:v>-1748</c:v>
                </c:pt>
                <c:pt idx="19">
                  <c:v>-2288</c:v>
                </c:pt>
                <c:pt idx="20">
                  <c:v>-2197</c:v>
                </c:pt>
                <c:pt idx="21">
                  <c:v>-1482</c:v>
                </c:pt>
                <c:pt idx="22">
                  <c:v>-892</c:v>
                </c:pt>
                <c:pt idx="23">
                  <c:v>-225</c:v>
                </c:pt>
                <c:pt idx="24">
                  <c:v>233</c:v>
                </c:pt>
                <c:pt idx="25">
                  <c:v>1178</c:v>
                </c:pt>
                <c:pt idx="26">
                  <c:v>1550</c:v>
                </c:pt>
                <c:pt idx="27">
                  <c:v>1653</c:v>
                </c:pt>
                <c:pt idx="28">
                  <c:v>1691</c:v>
                </c:pt>
                <c:pt idx="29">
                  <c:v>1578</c:v>
                </c:pt>
                <c:pt idx="30">
                  <c:v>1063</c:v>
                </c:pt>
                <c:pt idx="31">
                  <c:v>1506</c:v>
                </c:pt>
                <c:pt idx="32">
                  <c:v>1381</c:v>
                </c:pt>
                <c:pt idx="33">
                  <c:v>1621</c:v>
                </c:pt>
                <c:pt idx="34">
                  <c:v>2057</c:v>
                </c:pt>
                <c:pt idx="35">
                  <c:v>2852</c:v>
                </c:pt>
                <c:pt idx="36">
                  <c:v>3496</c:v>
                </c:pt>
                <c:pt idx="37">
                  <c:v>4192</c:v>
                </c:pt>
                <c:pt idx="38">
                  <c:v>4799</c:v>
                </c:pt>
                <c:pt idx="39">
                  <c:v>5062</c:v>
                </c:pt>
                <c:pt idx="40">
                  <c:v>4798</c:v>
                </c:pt>
                <c:pt idx="41">
                  <c:v>4280</c:v>
                </c:pt>
                <c:pt idx="42">
                  <c:v>3754</c:v>
                </c:pt>
                <c:pt idx="43">
                  <c:v>3183</c:v>
                </c:pt>
                <c:pt idx="44">
                  <c:v>2521</c:v>
                </c:pt>
                <c:pt idx="45">
                  <c:v>2515</c:v>
                </c:pt>
                <c:pt idx="46">
                  <c:v>3011</c:v>
                </c:pt>
                <c:pt idx="47">
                  <c:v>3330</c:v>
                </c:pt>
                <c:pt idx="48">
                  <c:v>3789</c:v>
                </c:pt>
                <c:pt idx="49">
                  <c:v>4189</c:v>
                </c:pt>
                <c:pt idx="50">
                  <c:v>4368</c:v>
                </c:pt>
                <c:pt idx="51">
                  <c:v>4633</c:v>
                </c:pt>
                <c:pt idx="52">
                  <c:v>4333</c:v>
                </c:pt>
                <c:pt idx="53">
                  <c:v>3689</c:v>
                </c:pt>
                <c:pt idx="54">
                  <c:v>3405</c:v>
                </c:pt>
                <c:pt idx="55">
                  <c:v>2964</c:v>
                </c:pt>
                <c:pt idx="56">
                  <c:v>1948</c:v>
                </c:pt>
                <c:pt idx="57">
                  <c:v>1855</c:v>
                </c:pt>
                <c:pt idx="58">
                  <c:v>2265</c:v>
                </c:pt>
                <c:pt idx="59">
                  <c:v>2886</c:v>
                </c:pt>
                <c:pt idx="60">
                  <c:v>3560</c:v>
                </c:pt>
                <c:pt idx="61">
                  <c:v>4574</c:v>
                </c:pt>
                <c:pt idx="62">
                  <c:v>5131</c:v>
                </c:pt>
                <c:pt idx="63">
                  <c:v>5342</c:v>
                </c:pt>
                <c:pt idx="64">
                  <c:v>5128</c:v>
                </c:pt>
                <c:pt idx="65">
                  <c:v>4874</c:v>
                </c:pt>
                <c:pt idx="66">
                  <c:v>4227</c:v>
                </c:pt>
                <c:pt idx="67">
                  <c:v>3859</c:v>
                </c:pt>
                <c:pt idx="68">
                  <c:v>3329</c:v>
                </c:pt>
                <c:pt idx="69">
                  <c:v>3430</c:v>
                </c:pt>
                <c:pt idx="70">
                  <c:v>3430</c:v>
                </c:pt>
                <c:pt idx="71">
                  <c:v>3920</c:v>
                </c:pt>
                <c:pt idx="72">
                  <c:v>4413</c:v>
                </c:pt>
                <c:pt idx="73">
                  <c:v>4909</c:v>
                </c:pt>
                <c:pt idx="74">
                  <c:v>5361</c:v>
                </c:pt>
                <c:pt idx="75">
                  <c:v>5639</c:v>
                </c:pt>
                <c:pt idx="76">
                  <c:v>5399</c:v>
                </c:pt>
                <c:pt idx="77">
                  <c:v>4655</c:v>
                </c:pt>
                <c:pt idx="78">
                  <c:v>4242</c:v>
                </c:pt>
                <c:pt idx="79">
                  <c:v>4065</c:v>
                </c:pt>
                <c:pt idx="80">
                  <c:v>3652</c:v>
                </c:pt>
                <c:pt idx="81">
                  <c:v>3690</c:v>
                </c:pt>
                <c:pt idx="82">
                  <c:v>3903</c:v>
                </c:pt>
                <c:pt idx="83">
                  <c:v>4537</c:v>
                </c:pt>
                <c:pt idx="84">
                  <c:v>5083</c:v>
                </c:pt>
                <c:pt idx="85">
                  <c:v>5696</c:v>
                </c:pt>
                <c:pt idx="86">
                  <c:v>6000</c:v>
                </c:pt>
                <c:pt idx="87">
                  <c:v>5441</c:v>
                </c:pt>
                <c:pt idx="88">
                  <c:v>4799</c:v>
                </c:pt>
                <c:pt idx="89">
                  <c:v>4426</c:v>
                </c:pt>
                <c:pt idx="90">
                  <c:v>3466</c:v>
                </c:pt>
                <c:pt idx="91">
                  <c:v>2928</c:v>
                </c:pt>
                <c:pt idx="92">
                  <c:v>2190</c:v>
                </c:pt>
                <c:pt idx="93">
                  <c:v>1743</c:v>
                </c:pt>
                <c:pt idx="94">
                  <c:v>1718</c:v>
                </c:pt>
                <c:pt idx="95">
                  <c:v>2013</c:v>
                </c:pt>
                <c:pt idx="96">
                  <c:v>2238</c:v>
                </c:pt>
                <c:pt idx="97">
                  <c:v>2432</c:v>
                </c:pt>
                <c:pt idx="98">
                  <c:v>1892</c:v>
                </c:pt>
                <c:pt idx="99">
                  <c:v>1096</c:v>
                </c:pt>
                <c:pt idx="100">
                  <c:v>98</c:v>
                </c:pt>
                <c:pt idx="101">
                  <c:v>-1163</c:v>
                </c:pt>
                <c:pt idx="102">
                  <c:v>-2017</c:v>
                </c:pt>
                <c:pt idx="103">
                  <c:v>-2795</c:v>
                </c:pt>
                <c:pt idx="104">
                  <c:v>-4080</c:v>
                </c:pt>
                <c:pt idx="105">
                  <c:v>-4307</c:v>
                </c:pt>
                <c:pt idx="106">
                  <c:v>-4429</c:v>
                </c:pt>
                <c:pt idx="107">
                  <c:v>-4374</c:v>
                </c:pt>
                <c:pt idx="108">
                  <c:v>1258</c:v>
                </c:pt>
                <c:pt idx="109">
                  <c:v>2076</c:v>
                </c:pt>
                <c:pt idx="110">
                  <c:v>2447</c:v>
                </c:pt>
                <c:pt idx="111">
                  <c:v>2453</c:v>
                </c:pt>
                <c:pt idx="112">
                  <c:v>5075</c:v>
                </c:pt>
                <c:pt idx="113">
                  <c:v>4718</c:v>
                </c:pt>
                <c:pt idx="114">
                  <c:v>4522</c:v>
                </c:pt>
                <c:pt idx="115">
                  <c:v>4732</c:v>
                </c:pt>
                <c:pt idx="116">
                  <c:v>4547</c:v>
                </c:pt>
                <c:pt idx="117">
                  <c:v>7965</c:v>
                </c:pt>
                <c:pt idx="118">
                  <c:v>9048</c:v>
                </c:pt>
                <c:pt idx="119">
                  <c:v>10643</c:v>
                </c:pt>
                <c:pt idx="120">
                  <c:v>12665</c:v>
                </c:pt>
                <c:pt idx="121">
                  <c:v>13610</c:v>
                </c:pt>
                <c:pt idx="122">
                  <c:v>14620</c:v>
                </c:pt>
                <c:pt idx="123">
                  <c:v>15189</c:v>
                </c:pt>
                <c:pt idx="124">
                  <c:v>15669</c:v>
                </c:pt>
                <c:pt idx="125">
                  <c:v>16087</c:v>
                </c:pt>
                <c:pt idx="126">
                  <c:v>16902</c:v>
                </c:pt>
                <c:pt idx="127">
                  <c:v>17438</c:v>
                </c:pt>
                <c:pt idx="128">
                  <c:v>16820</c:v>
                </c:pt>
                <c:pt idx="129">
                  <c:v>16263</c:v>
                </c:pt>
                <c:pt idx="130">
                  <c:v>15654</c:v>
                </c:pt>
                <c:pt idx="131">
                  <c:v>15051</c:v>
                </c:pt>
                <c:pt idx="132">
                  <c:v>14993</c:v>
                </c:pt>
                <c:pt idx="133">
                  <c:v>14581</c:v>
                </c:pt>
                <c:pt idx="134">
                  <c:v>13950</c:v>
                </c:pt>
                <c:pt idx="135">
                  <c:v>13068</c:v>
                </c:pt>
                <c:pt idx="136">
                  <c:v>11860</c:v>
                </c:pt>
                <c:pt idx="137">
                  <c:v>10250</c:v>
                </c:pt>
                <c:pt idx="138">
                  <c:v>8350</c:v>
                </c:pt>
                <c:pt idx="139">
                  <c:v>6496</c:v>
                </c:pt>
                <c:pt idx="140">
                  <c:v>4723</c:v>
                </c:pt>
                <c:pt idx="141">
                  <c:v>3223</c:v>
                </c:pt>
                <c:pt idx="142">
                  <c:v>1971</c:v>
                </c:pt>
                <c:pt idx="143">
                  <c:v>891</c:v>
                </c:pt>
                <c:pt idx="144">
                  <c:v>746</c:v>
                </c:pt>
                <c:pt idx="145">
                  <c:v>-133</c:v>
                </c:pt>
                <c:pt idx="146">
                  <c:v>256</c:v>
                </c:pt>
                <c:pt idx="147">
                  <c:v>608</c:v>
                </c:pt>
                <c:pt idx="148">
                  <c:v>2003</c:v>
                </c:pt>
                <c:pt idx="149">
                  <c:v>1099</c:v>
                </c:pt>
                <c:pt idx="150">
                  <c:v>795</c:v>
                </c:pt>
                <c:pt idx="151">
                  <c:v>306</c:v>
                </c:pt>
                <c:pt idx="152">
                  <c:v>529</c:v>
                </c:pt>
                <c:pt idx="153" formatCode="#,##0">
                  <c:v>394</c:v>
                </c:pt>
                <c:pt idx="154" formatCode="#,##0">
                  <c:v>790</c:v>
                </c:pt>
                <c:pt idx="155" formatCode="#,##0">
                  <c:v>711</c:v>
                </c:pt>
                <c:pt idx="156" formatCode="#,##0">
                  <c:v>1587</c:v>
                </c:pt>
                <c:pt idx="157" formatCode="#,##0">
                  <c:v>1688</c:v>
                </c:pt>
                <c:pt idx="158" formatCode="#,##0">
                  <c:v>1100</c:v>
                </c:pt>
                <c:pt idx="159" formatCode="#,##0">
                  <c:v>928</c:v>
                </c:pt>
                <c:pt idx="160" formatCode="#,##0">
                  <c:v>795</c:v>
                </c:pt>
                <c:pt idx="161" formatCode="#,##0">
                  <c:v>881</c:v>
                </c:pt>
                <c:pt idx="162" formatCode="#,##0">
                  <c:v>674.38542835999999</c:v>
                </c:pt>
                <c:pt idx="163" formatCode="#,##0">
                  <c:v>1589.3689015499999</c:v>
                </c:pt>
                <c:pt idx="164" formatCode="#,##0">
                  <c:v>2221.8988403100002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4C-4077-B0EF-D5EEE29C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34496"/>
        <c:axId val="77873152"/>
      </c:lineChart>
      <c:dateAx>
        <c:axId val="77834496"/>
        <c:scaling>
          <c:orientation val="minMax"/>
        </c:scaling>
        <c:delete val="0"/>
        <c:axPos val="b"/>
        <c:minorGridlines>
          <c:spPr>
            <a:ln w="9525"/>
          </c:spPr>
        </c:minorGridlines>
        <c:numFmt formatCode="mmm\-yy" sourceLinked="1"/>
        <c:majorTickMark val="none"/>
        <c:minorTickMark val="none"/>
        <c:tickLblPos val="low"/>
        <c:spPr>
          <a:ln w="9525">
            <a:solidFill>
              <a:srgbClr val="B5C0C9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77873152"/>
        <c:crosses val="autoZero"/>
        <c:auto val="1"/>
        <c:lblOffset val="100"/>
        <c:baseTimeUnit val="months"/>
        <c:majorUnit val="3"/>
        <c:majorTimeUnit val="months"/>
        <c:minorUnit val="12"/>
        <c:minorTimeUnit val="months"/>
      </c:dateAx>
      <c:valAx>
        <c:axId val="77873152"/>
        <c:scaling>
          <c:orientation val="minMax"/>
          <c:max val="20000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de-DE" sz="1400">
                    <a:latin typeface="+mn-lt"/>
                  </a:rPr>
                  <a:t>in Mio. €</a:t>
                </a:r>
              </a:p>
            </c:rich>
          </c:tx>
          <c:layout>
            <c:manualLayout>
              <c:xMode val="edge"/>
              <c:yMode val="edge"/>
              <c:x val="1.4023260508644923E-3"/>
              <c:y val="0.2745998389172275"/>
            </c:manualLayout>
          </c:layout>
          <c:overlay val="0"/>
          <c:spPr>
            <a:noFill/>
            <a:ln w="25352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9507">
            <a:noFill/>
          </a:ln>
        </c:spPr>
        <c:txPr>
          <a:bodyPr rot="0" vert="horz"/>
          <a:lstStyle/>
          <a:p>
            <a:pPr>
              <a:defRPr sz="1148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77834496"/>
        <c:crosses val="autoZero"/>
        <c:crossBetween val="between"/>
        <c:majorUnit val="2500"/>
      </c:valAx>
      <c:spPr>
        <a:noFill/>
        <a:ln w="9525">
          <a:solidFill>
            <a:srgbClr val="B5C0C9"/>
          </a:solidFill>
        </a:ln>
      </c:spPr>
    </c:plotArea>
    <c:legend>
      <c:legendPos val="b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51627064162297E-2"/>
          <c:y val="3.6753401642368219E-2"/>
          <c:w val="0.89785532209102825"/>
          <c:h val="0.73493367635077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FF7F24"/>
            </a:solidFill>
            <a:ln w="25205">
              <a:noFill/>
            </a:ln>
          </c:spPr>
          <c:invertIfNegative val="0"/>
          <c:cat>
            <c:strRef>
              <c:f>Sheet1!$A$2:$A$82</c:f>
              <c:strCache>
                <c:ptCount val="33"/>
                <c:pt idx="0">
                  <c:v>Jan 23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 24</c:v>
                </c:pt>
                <c:pt idx="13">
                  <c:v>Feb</c:v>
                </c:pt>
                <c:pt idx="14">
                  <c:v>Mrz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 25</c:v>
                </c:pt>
                <c:pt idx="25">
                  <c:v>Feb</c:v>
                </c:pt>
                <c:pt idx="26">
                  <c:v>Mrz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</c:strCache>
            </c:strRef>
          </c:cat>
          <c:val>
            <c:numRef>
              <c:f>Sheet1!$B$2:$B$82</c:f>
              <c:numCache>
                <c:formatCode>#,##0.0</c:formatCode>
                <c:ptCount val="33"/>
                <c:pt idx="0">
                  <c:v>-8.0397200000000009</c:v>
                </c:pt>
                <c:pt idx="1">
                  <c:v>-7.0569470000000001</c:v>
                </c:pt>
                <c:pt idx="2">
                  <c:v>-6.4316560000000003</c:v>
                </c:pt>
                <c:pt idx="3">
                  <c:v>-5.0032100000000002</c:v>
                </c:pt>
                <c:pt idx="4">
                  <c:v>-3.426126</c:v>
                </c:pt>
                <c:pt idx="5">
                  <c:v>-3.0597339999999997</c:v>
                </c:pt>
                <c:pt idx="6">
                  <c:v>-4.0058790000000002</c:v>
                </c:pt>
                <c:pt idx="7">
                  <c:v>-3.046297</c:v>
                </c:pt>
                <c:pt idx="8">
                  <c:v>-3.0508350000000002</c:v>
                </c:pt>
                <c:pt idx="9">
                  <c:v>-4.8613729999999995</c:v>
                </c:pt>
                <c:pt idx="10">
                  <c:v>-5.3858969999999999</c:v>
                </c:pt>
                <c:pt idx="11">
                  <c:v>-7.3828860000000001</c:v>
                </c:pt>
                <c:pt idx="12">
                  <c:v>-6.9043259256949998</c:v>
                </c:pt>
                <c:pt idx="13">
                  <c:v>-5.6116958778240003</c:v>
                </c:pt>
                <c:pt idx="14">
                  <c:v>-4.6607507741039997</c:v>
                </c:pt>
                <c:pt idx="15">
                  <c:v>-3.6639016421710005</c:v>
                </c:pt>
                <c:pt idx="16">
                  <c:v>-3.7298148270210003</c:v>
                </c:pt>
                <c:pt idx="17">
                  <c:v>-3.6310883434490004</c:v>
                </c:pt>
                <c:pt idx="18">
                  <c:v>-3.8537185797309998</c:v>
                </c:pt>
                <c:pt idx="19">
                  <c:v>-3.9209951202839992</c:v>
                </c:pt>
                <c:pt idx="20">
                  <c:v>-4.1128735232730005</c:v>
                </c:pt>
                <c:pt idx="21">
                  <c:v>-4.1452628119200003</c:v>
                </c:pt>
                <c:pt idx="22">
                  <c:v>-5.3693709138430004</c:v>
                </c:pt>
                <c:pt idx="23">
                  <c:v>-6.4012168970440007</c:v>
                </c:pt>
                <c:pt idx="24">
                  <c:v>-6.2376514137229995</c:v>
                </c:pt>
                <c:pt idx="25">
                  <c:v>-5.2253318703859994</c:v>
                </c:pt>
                <c:pt idx="26">
                  <c:v>-4.6815391814270004</c:v>
                </c:pt>
                <c:pt idx="27">
                  <c:v>-4.0670438250679997</c:v>
                </c:pt>
                <c:pt idx="28">
                  <c:v>-4.6075463545620003</c:v>
                </c:pt>
                <c:pt idx="29">
                  <c:v>-4.874580780644</c:v>
                </c:pt>
                <c:pt idx="30">
                  <c:v>-3.9526821578129998</c:v>
                </c:pt>
                <c:pt idx="31">
                  <c:v>-3.773775028662</c:v>
                </c:pt>
                <c:pt idx="32">
                  <c:v>-4.878679378059001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1-486E-908A-48A458219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FFAD75"/>
            </a:solidFill>
            <a:ln w="25205">
              <a:noFill/>
            </a:ln>
          </c:spPr>
          <c:invertIfNegative val="0"/>
          <c:cat>
            <c:strRef>
              <c:f>Sheet1!$A$2:$A$82</c:f>
              <c:strCache>
                <c:ptCount val="33"/>
                <c:pt idx="0">
                  <c:v>Jan 23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 24</c:v>
                </c:pt>
                <c:pt idx="13">
                  <c:v>Feb</c:v>
                </c:pt>
                <c:pt idx="14">
                  <c:v>Mrz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 25</c:v>
                </c:pt>
                <c:pt idx="25">
                  <c:v>Feb</c:v>
                </c:pt>
                <c:pt idx="26">
                  <c:v>Mrz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</c:strCache>
            </c:strRef>
          </c:cat>
          <c:val>
            <c:numRef>
              <c:f>Sheet1!$C$2:$C$82</c:f>
              <c:numCache>
                <c:formatCode>#,##0.0</c:formatCode>
                <c:ptCount val="33"/>
                <c:pt idx="0">
                  <c:v>4.2376280000000008</c:v>
                </c:pt>
                <c:pt idx="1">
                  <c:v>3.9557890000000002</c:v>
                </c:pt>
                <c:pt idx="2">
                  <c:v>4.0833810000000001</c:v>
                </c:pt>
                <c:pt idx="3">
                  <c:v>5.0844809999999994</c:v>
                </c:pt>
                <c:pt idx="4">
                  <c:v>6.4990950000000005</c:v>
                </c:pt>
                <c:pt idx="5">
                  <c:v>6.8862120000000004</c:v>
                </c:pt>
                <c:pt idx="6">
                  <c:v>7.0897820000000005</c:v>
                </c:pt>
                <c:pt idx="7">
                  <c:v>8.4958330000000011</c:v>
                </c:pt>
                <c:pt idx="8">
                  <c:v>7.308789</c:v>
                </c:pt>
                <c:pt idx="9">
                  <c:v>5.9301100000000009</c:v>
                </c:pt>
                <c:pt idx="10">
                  <c:v>4.9630410000000005</c:v>
                </c:pt>
                <c:pt idx="11">
                  <c:v>4.5366109999999997</c:v>
                </c:pt>
                <c:pt idx="12">
                  <c:v>5.2679153655999986</c:v>
                </c:pt>
                <c:pt idx="13">
                  <c:v>5.3679644997999985</c:v>
                </c:pt>
                <c:pt idx="14">
                  <c:v>5.8809103289999998</c:v>
                </c:pt>
                <c:pt idx="15">
                  <c:v>6.0344654150000014</c:v>
                </c:pt>
                <c:pt idx="16">
                  <c:v>7.1435264243999992</c:v>
                </c:pt>
                <c:pt idx="17">
                  <c:v>7.1940412776000002</c:v>
                </c:pt>
                <c:pt idx="18">
                  <c:v>8.2273141395999989</c:v>
                </c:pt>
                <c:pt idx="19">
                  <c:v>8.2108392061999993</c:v>
                </c:pt>
                <c:pt idx="20">
                  <c:v>6.7507215438000001</c:v>
                </c:pt>
                <c:pt idx="21">
                  <c:v>7.6241900857999987</c:v>
                </c:pt>
                <c:pt idx="22">
                  <c:v>6.5555929227999998</c:v>
                </c:pt>
                <c:pt idx="23">
                  <c:v>6.1721608783999988</c:v>
                </c:pt>
                <c:pt idx="24">
                  <c:v>6.2955262434000003</c:v>
                </c:pt>
                <c:pt idx="25">
                  <c:v>6.3060617118</c:v>
                </c:pt>
                <c:pt idx="26">
                  <c:v>6.3981082512</c:v>
                </c:pt>
                <c:pt idx="27">
                  <c:v>6.3959677493999996</c:v>
                </c:pt>
                <c:pt idx="28">
                  <c:v>6.1718449626000007</c:v>
                </c:pt>
                <c:pt idx="29">
                  <c:v>5.7073358998000003</c:v>
                </c:pt>
                <c:pt idx="30">
                  <c:v>6.8505504016000005</c:v>
                </c:pt>
                <c:pt idx="31">
                  <c:v>7.0412623517999995</c:v>
                </c:pt>
                <c:pt idx="32">
                  <c:v>6.523621233000001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1-486E-908A-48A45821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0209920"/>
        <c:axId val="2002118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Saldo</c:v>
                </c:pt>
              </c:strCache>
            </c:strRef>
          </c:tx>
          <c:spPr>
            <a:ln w="31750">
              <a:solidFill>
                <a:srgbClr val="576874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576874"/>
              </a:solidFill>
              <a:ln>
                <a:solidFill>
                  <a:srgbClr val="576874"/>
                </a:solidFill>
              </a:ln>
            </c:spPr>
          </c:marker>
          <c:cat>
            <c:strRef>
              <c:f>Sheet1!$A$2:$A$82</c:f>
              <c:strCache>
                <c:ptCount val="33"/>
                <c:pt idx="0">
                  <c:v>Jan 23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 24</c:v>
                </c:pt>
                <c:pt idx="13">
                  <c:v>Feb</c:v>
                </c:pt>
                <c:pt idx="14">
                  <c:v>Mrz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 25</c:v>
                </c:pt>
                <c:pt idx="25">
                  <c:v>Feb</c:v>
                </c:pt>
                <c:pt idx="26">
                  <c:v>Mrz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</c:strCache>
            </c:strRef>
          </c:cat>
          <c:val>
            <c:numRef>
              <c:f>Sheet1!$D$2:$D$82</c:f>
              <c:numCache>
                <c:formatCode>#,##0.0</c:formatCode>
                <c:ptCount val="33"/>
                <c:pt idx="0">
                  <c:v>-3.802092</c:v>
                </c:pt>
                <c:pt idx="1">
                  <c:v>-3.1011579999999999</c:v>
                </c:pt>
                <c:pt idx="2">
                  <c:v>-2.3482750000000001</c:v>
                </c:pt>
                <c:pt idx="3">
                  <c:v>8.1270999999999205E-2</c:v>
                </c:pt>
                <c:pt idx="4">
                  <c:v>3.0729690000000005</c:v>
                </c:pt>
                <c:pt idx="5">
                  <c:v>3.8264780000000007</c:v>
                </c:pt>
                <c:pt idx="6">
                  <c:v>3.0839030000000003</c:v>
                </c:pt>
                <c:pt idx="7">
                  <c:v>5.449536000000001</c:v>
                </c:pt>
                <c:pt idx="8">
                  <c:v>4.2579539999999998</c:v>
                </c:pt>
                <c:pt idx="9">
                  <c:v>1.0687370000000014</c:v>
                </c:pt>
                <c:pt idx="10">
                  <c:v>-0.42285599999999945</c:v>
                </c:pt>
                <c:pt idx="11">
                  <c:v>-2.8462750000000003</c:v>
                </c:pt>
                <c:pt idx="12">
                  <c:v>-1.6364105600950012</c:v>
                </c:pt>
                <c:pt idx="13">
                  <c:v>-0.2437313780240018</c:v>
                </c:pt>
                <c:pt idx="14">
                  <c:v>1.220159554896</c:v>
                </c:pt>
                <c:pt idx="15">
                  <c:v>2.370563772829001</c:v>
                </c:pt>
                <c:pt idx="16">
                  <c:v>3.4137115973789989</c:v>
                </c:pt>
                <c:pt idx="17">
                  <c:v>3.5629529341509998</c:v>
                </c:pt>
                <c:pt idx="18">
                  <c:v>4.3735955598689991</c:v>
                </c:pt>
                <c:pt idx="19">
                  <c:v>4.2898440859160001</c:v>
                </c:pt>
                <c:pt idx="20">
                  <c:v>2.6378480205269996</c:v>
                </c:pt>
                <c:pt idx="21">
                  <c:v>3.4789272738799983</c:v>
                </c:pt>
                <c:pt idx="22">
                  <c:v>1.1862220089569995</c:v>
                </c:pt>
                <c:pt idx="23">
                  <c:v>-0.22905601864400182</c:v>
                </c:pt>
                <c:pt idx="24">
                  <c:v>5.7874829677000861E-2</c:v>
                </c:pt>
                <c:pt idx="25">
                  <c:v>1.0807298414140005</c:v>
                </c:pt>
                <c:pt idx="26">
                  <c:v>1.7165690697729996</c:v>
                </c:pt>
                <c:pt idx="27">
                  <c:v>2.3289239243319999</c:v>
                </c:pt>
                <c:pt idx="28">
                  <c:v>1.5642986080380004</c:v>
                </c:pt>
                <c:pt idx="29">
                  <c:v>0.83275511915600031</c:v>
                </c:pt>
                <c:pt idx="30">
                  <c:v>2.8978682437870007</c:v>
                </c:pt>
                <c:pt idx="31">
                  <c:v>3.2674873231379995</c:v>
                </c:pt>
                <c:pt idx="32">
                  <c:v>1.644941854941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1-486E-908A-48A45821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09920"/>
        <c:axId val="200211840"/>
      </c:lineChart>
      <c:dateAx>
        <c:axId val="200209920"/>
        <c:scaling>
          <c:orientation val="minMax"/>
        </c:scaling>
        <c:delete val="0"/>
        <c:axPos val="b"/>
        <c:majorGridlines>
          <c:spPr>
            <a:ln w="9525">
              <a:solidFill>
                <a:srgbClr val="B5C0C9"/>
              </a:solidFill>
            </a:ln>
          </c:spPr>
        </c:majorGridlines>
        <c:minorGridlines>
          <c:spPr>
            <a:ln w="12700">
              <a:solidFill>
                <a:schemeClr val="tx1"/>
              </a:solidFill>
            </a:ln>
          </c:spPr>
        </c:minorGridlines>
        <c:numFmt formatCode="General" sourceLinked="1"/>
        <c:majorTickMark val="none"/>
        <c:minorTickMark val="none"/>
        <c:tickLblPos val="low"/>
        <c:spPr>
          <a:ln w="12700">
            <a:solidFill>
              <a:srgbClr val="B5C0C9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00211840"/>
        <c:crosses val="autoZero"/>
        <c:auto val="0"/>
        <c:lblOffset val="100"/>
        <c:baseTimeUnit val="months"/>
        <c:majorUnit val="1"/>
        <c:minorUnit val="12"/>
      </c:dateAx>
      <c:valAx>
        <c:axId val="200211840"/>
        <c:scaling>
          <c:orientation val="minMax"/>
          <c:max val="10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de-DE" sz="1400" b="1">
                    <a:latin typeface="+mj-lt"/>
                  </a:rPr>
                  <a:t>Physikalischer Lastfluss in Mrd. kWh </a:t>
                </a:r>
              </a:p>
            </c:rich>
          </c:tx>
          <c:layout>
            <c:manualLayout>
              <c:xMode val="edge"/>
              <c:yMode val="edge"/>
              <c:x val="1.5747262146284873E-3"/>
              <c:y val="3.1437479168981209E-3"/>
            </c:manualLayout>
          </c:layout>
          <c:overlay val="0"/>
          <c:spPr>
            <a:noFill/>
            <a:ln w="25205">
              <a:noFill/>
            </a:ln>
          </c:spPr>
        </c:title>
        <c:numFmt formatCode="#,##0.0" sourceLinked="1"/>
        <c:majorTickMark val="out"/>
        <c:minorTickMark val="none"/>
        <c:tickLblPos val="nextTo"/>
        <c:spPr>
          <a:ln w="9452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00209920"/>
        <c:crosses val="autoZero"/>
        <c:crossBetween val="between"/>
        <c:majorUnit val="2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87968068514106E-2"/>
          <c:y val="4.1290769762998628E-2"/>
          <c:w val="0.56920237198087409"/>
          <c:h val="0.8493175969042483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Tabelle1!$A$2</c:f>
              <c:strCache>
                <c:ptCount val="1"/>
                <c:pt idx="0">
                  <c:v>in neuen Wohngebäuden mit 
1 Wohnung</c:v>
                </c:pt>
              </c:strCache>
            </c:strRef>
          </c:tx>
          <c:spPr>
            <a:solidFill>
              <a:srgbClr val="C2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Tabelle1!$B$2:$C$2</c:f>
              <c:numCache>
                <c:formatCode>#,##0</c:formatCode>
                <c:ptCount val="2"/>
                <c:pt idx="0">
                  <c:v>28323</c:v>
                </c:pt>
                <c:pt idx="1">
                  <c:v>33258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A-48F7-9EB6-1654947488CA}"/>
            </c:ext>
          </c:extLst>
        </c:ser>
        <c:ser>
          <c:idx val="2"/>
          <c:order val="1"/>
          <c:tx>
            <c:strRef>
              <c:f>Tabelle1!$A$3</c:f>
              <c:strCache>
                <c:ptCount val="1"/>
                <c:pt idx="0">
                  <c:v>in neuen Wohngebäuden mit 
2 Wohnungen</c:v>
                </c:pt>
              </c:strCache>
            </c:strRef>
          </c:tx>
          <c:spPr>
            <a:solidFill>
              <a:srgbClr val="C8473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Tabelle1!$B$3:$C$3</c:f>
              <c:numCache>
                <c:formatCode>#,##0</c:formatCode>
                <c:ptCount val="2"/>
                <c:pt idx="0">
                  <c:v>9740</c:v>
                </c:pt>
                <c:pt idx="1">
                  <c:v>9466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7C-4714-8AC6-6804ADF22073}"/>
            </c:ext>
          </c:extLst>
        </c:ser>
        <c:ser>
          <c:idx val="3"/>
          <c:order val="2"/>
          <c:tx>
            <c:strRef>
              <c:f>Tabelle1!$A$4</c:f>
              <c:strCache>
                <c:ptCount val="1"/>
                <c:pt idx="0">
                  <c:v>in neuen Wohngebäuden mit 
3 und mehr Wohnungen</c:v>
                </c:pt>
              </c:strCache>
            </c:strRef>
          </c:tx>
          <c:spPr>
            <a:solidFill>
              <a:srgbClr val="D5775B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Tabelle1!$B$4:$C$4</c:f>
              <c:numCache>
                <c:formatCode>#,##0</c:formatCode>
                <c:ptCount val="2"/>
                <c:pt idx="0">
                  <c:v>82445</c:v>
                </c:pt>
                <c:pt idx="1">
                  <c:v>93138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7C-4714-8AC6-6804ADF22073}"/>
            </c:ext>
          </c:extLst>
        </c:ser>
        <c:ser>
          <c:idx val="5"/>
          <c:order val="3"/>
          <c:tx>
            <c:strRef>
              <c:f>Tabelle1!$A$5</c:f>
              <c:strCache>
                <c:ptCount val="1"/>
                <c:pt idx="0">
                  <c:v>in neuen Nicht-Wohngebäuden</c:v>
                </c:pt>
              </c:strCache>
            </c:strRef>
          </c:tx>
          <c:spPr>
            <a:solidFill>
              <a:srgbClr val="F1D1C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9067255416807397E-2"/>
                  <c:y val="7.838632794309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7C-4714-8AC6-6804ADF22073}"/>
                </c:ext>
              </c:extLst>
            </c:dLbl>
            <c:dLbl>
              <c:idx val="1"/>
              <c:layout>
                <c:manualLayout>
                  <c:x val="7.9067255416807286E-2"/>
                  <c:y val="-3.59266519461673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7C-4714-8AC6-6804ADF22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Tabelle1!$B$5:$C$5</c:f>
              <c:numCache>
                <c:formatCode>#,##0</c:formatCode>
                <c:ptCount val="2"/>
                <c:pt idx="0">
                  <c:v>3612</c:v>
                </c:pt>
                <c:pt idx="1">
                  <c:v>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7C-4714-8AC6-6804ADF22073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in bestehenden Wohngebäuden</c:v>
                </c:pt>
              </c:strCache>
            </c:strRef>
          </c:tx>
          <c:spPr>
            <a:solidFill>
              <a:srgbClr val="B5C0C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26-4CE4-AA89-843735713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Tabelle1!$B$6:$C$6</c:f>
              <c:numCache>
                <c:formatCode>#,##0</c:formatCode>
                <c:ptCount val="2"/>
                <c:pt idx="0">
                  <c:v>25993</c:v>
                </c:pt>
                <c:pt idx="1">
                  <c:v>27400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7C-4714-8AC6-6804ADF22073}"/>
            </c:ext>
          </c:extLst>
        </c:ser>
        <c:ser>
          <c:idx val="6"/>
          <c:order val="5"/>
          <c:tx>
            <c:strRef>
              <c:f>Tabelle1!$A$7</c:f>
              <c:strCache>
                <c:ptCount val="1"/>
                <c:pt idx="0">
                  <c:v>in bestehenden Nicht-Wohngebäuden</c:v>
                </c:pt>
              </c:strCache>
            </c:strRef>
          </c:tx>
          <c:spPr>
            <a:solidFill>
              <a:srgbClr val="576874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067255416807397E-2"/>
                  <c:y val="-1.79633259730836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7C-4714-8AC6-6804ADF22073}"/>
                </c:ext>
              </c:extLst>
            </c:dLbl>
            <c:dLbl>
              <c:idx val="1"/>
              <c:layout>
                <c:manualLayout>
                  <c:x val="8.05877795594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7C-4714-8AC6-6804ADF22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B5C0C9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Tabelle1!$B$7:$C$7</c:f>
              <c:numCache>
                <c:formatCode>#,##0</c:formatCode>
                <c:ptCount val="2"/>
                <c:pt idx="0">
                  <c:v>971</c:v>
                </c:pt>
                <c:pt idx="1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7C-4714-8AC6-6804ADF22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772552"/>
        <c:axId val="531774520"/>
      </c:barChart>
      <c:lineChart>
        <c:grouping val="standard"/>
        <c:varyColors val="0"/>
        <c:ser>
          <c:idx val="0"/>
          <c:order val="6"/>
          <c:tx>
            <c:strRef>
              <c:f>Tabelle1!$A$8</c:f>
              <c:strCache>
                <c:ptCount val="1"/>
                <c:pt idx="0">
                  <c:v>Wohn- und Nichtwohnbau nach Gebäudeart (ohne Wohnheime)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1. - 3. Quartal 2024</c:v>
                </c:pt>
                <c:pt idx="1">
                  <c:v>1. - 3. Quartal 2025</c:v>
                </c:pt>
              </c:strCache>
            </c:strRef>
          </c:cat>
          <c:val>
            <c:numRef>
              <c:f>Tabelle1!$B$8:$C$8</c:f>
              <c:numCache>
                <c:formatCode>#,##0</c:formatCode>
                <c:ptCount val="2"/>
                <c:pt idx="0">
                  <c:v>151084</c:v>
                </c:pt>
                <c:pt idx="1">
                  <c:v>167192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C5-4838-A121-488DC7C7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772552"/>
        <c:axId val="531774520"/>
      </c:lineChart>
      <c:catAx>
        <c:axId val="53177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5C0C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1774520"/>
        <c:crosses val="autoZero"/>
        <c:auto val="1"/>
        <c:lblAlgn val="ctr"/>
        <c:lblOffset val="100"/>
        <c:noMultiLvlLbl val="1"/>
      </c:catAx>
      <c:valAx>
        <c:axId val="53177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5C0C9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177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7687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94A2AE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E2A58C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D5775B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8473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2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lnSpc>
                <a:spcPts val="100"/>
              </a:lnSpc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67062591491836887"/>
          <c:y val="8.19450744776382E-2"/>
          <c:w val="0.3278534617170496"/>
          <c:h val="0.91805501388642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3064926535965"/>
          <c:y val="1.8679094587028926E-2"/>
          <c:w val="0.8569422472766921"/>
          <c:h val="0.81126332492405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Gas²</c:v>
                </c:pt>
              </c:strCache>
            </c:strRef>
          </c:tx>
          <c:spPr>
            <a:solidFill>
              <a:srgbClr val="46AA28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Tabelle1!$B$2:$L$2</c:f>
              <c:numCache>
                <c:formatCode>0.0</c:formatCode>
                <c:ptCount val="11"/>
                <c:pt idx="0">
                  <c:v>50.3</c:v>
                </c:pt>
                <c:pt idx="1">
                  <c:v>44.2</c:v>
                </c:pt>
                <c:pt idx="2">
                  <c:v>39.299999999999997</c:v>
                </c:pt>
                <c:pt idx="3">
                  <c:v>38.6</c:v>
                </c:pt>
                <c:pt idx="4">
                  <c:v>36.700000000000003</c:v>
                </c:pt>
                <c:pt idx="5">
                  <c:v>33.200000000000003</c:v>
                </c:pt>
                <c:pt idx="6">
                  <c:v>26.196460521671394</c:v>
                </c:pt>
                <c:pt idx="7">
                  <c:v>17.439036812860021</c:v>
                </c:pt>
                <c:pt idx="8" formatCode="#,##0.0">
                  <c:v>10.257418328184967</c:v>
                </c:pt>
                <c:pt idx="9">
                  <c:v>5.1543041515302743</c:v>
                </c:pt>
                <c:pt idx="10">
                  <c:v>3.7052100133230486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B-4F1B-8F7D-431BF5AAAEC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Wärmepumpen¹</c:v>
                </c:pt>
              </c:strCache>
            </c:strRef>
          </c:tx>
          <c:spPr>
            <a:solidFill>
              <a:srgbClr val="99C20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Tabelle1!$B$3:$L$3</c:f>
              <c:numCache>
                <c:formatCode>0.0</c:formatCode>
                <c:ptCount val="11"/>
                <c:pt idx="0">
                  <c:v>20.7</c:v>
                </c:pt>
                <c:pt idx="1">
                  <c:v>23.3</c:v>
                </c:pt>
                <c:pt idx="2">
                  <c:v>27.2</c:v>
                </c:pt>
                <c:pt idx="3">
                  <c:v>28.8</c:v>
                </c:pt>
                <c:pt idx="4">
                  <c:v>29.8</c:v>
                </c:pt>
                <c:pt idx="5">
                  <c:v>35.5</c:v>
                </c:pt>
                <c:pt idx="6">
                  <c:v>43.626687277109021</c:v>
                </c:pt>
                <c:pt idx="7">
                  <c:v>50.702707320840034</c:v>
                </c:pt>
                <c:pt idx="8" formatCode="#,##0.0">
                  <c:v>55.863053449405598</c:v>
                </c:pt>
                <c:pt idx="9">
                  <c:v>64.565754807859705</c:v>
                </c:pt>
                <c:pt idx="10">
                  <c:v>67.159385737325564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B-4F1B-8F7D-431BF5AAAECA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Fernwärme</c:v>
                </c:pt>
              </c:strCache>
            </c:strRef>
          </c:tx>
          <c:spPr>
            <a:solidFill>
              <a:srgbClr val="7B0B6D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Tabelle1!$B$4:$L$4</c:f>
              <c:numCache>
                <c:formatCode>0.0</c:formatCode>
                <c:ptCount val="11"/>
                <c:pt idx="0">
                  <c:v>20.8</c:v>
                </c:pt>
                <c:pt idx="1">
                  <c:v>24</c:v>
                </c:pt>
                <c:pt idx="2">
                  <c:v>25.2</c:v>
                </c:pt>
                <c:pt idx="3">
                  <c:v>25.2</c:v>
                </c:pt>
                <c:pt idx="4">
                  <c:v>26.8</c:v>
                </c:pt>
                <c:pt idx="5">
                  <c:v>24.4</c:v>
                </c:pt>
                <c:pt idx="6">
                  <c:v>22.658807921225915</c:v>
                </c:pt>
                <c:pt idx="7">
                  <c:v>23.745822694965547</c:v>
                </c:pt>
                <c:pt idx="8" formatCode="#,##0.0">
                  <c:v>26.56369933539268</c:v>
                </c:pt>
                <c:pt idx="9">
                  <c:v>24.231380787131069</c:v>
                </c:pt>
                <c:pt idx="10">
                  <c:v>22.765584461117733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B-4F1B-8F7D-431BF5AAAECA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rgbClr val="FF7F24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Tabelle1!$B$5:$L$5</c:f>
              <c:numCache>
                <c:formatCode>0.0</c:formatCode>
                <c:ptCount val="11"/>
                <c:pt idx="0">
                  <c:v>0.7</c:v>
                </c:pt>
                <c:pt idx="1">
                  <c:v>0.9</c:v>
                </c:pt>
                <c:pt idx="2">
                  <c:v>0.7</c:v>
                </c:pt>
                <c:pt idx="3">
                  <c:v>1.1000000000000001</c:v>
                </c:pt>
                <c:pt idx="4">
                  <c:v>0.9</c:v>
                </c:pt>
                <c:pt idx="5">
                  <c:v>1.3</c:v>
                </c:pt>
                <c:pt idx="6">
                  <c:v>1.429240862230553</c:v>
                </c:pt>
                <c:pt idx="7">
                  <c:v>1.6173605018352213</c:v>
                </c:pt>
                <c:pt idx="8" formatCode="#,##0.0">
                  <c:v>1.7307872320509221</c:v>
                </c:pt>
                <c:pt idx="9">
                  <c:v>2.1001381135316444</c:v>
                </c:pt>
                <c:pt idx="10">
                  <c:v>2.3126007993829325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EB-4F1B-8F7D-431BF5AAAECA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Holz/Holzpellets</c:v>
                </c:pt>
              </c:strCache>
            </c:strRef>
          </c:tx>
          <c:spPr>
            <a:solidFill>
              <a:srgbClr val="CD853F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Tabelle1!$B$6:$L$6</c:f>
              <c:numCache>
                <c:formatCode>0.0</c:formatCode>
                <c:ptCount val="11"/>
                <c:pt idx="0">
                  <c:v>5.3</c:v>
                </c:pt>
                <c:pt idx="1">
                  <c:v>5.3</c:v>
                </c:pt>
                <c:pt idx="2">
                  <c:v>5.5</c:v>
                </c:pt>
                <c:pt idx="3">
                  <c:v>4.4000000000000004</c:v>
                </c:pt>
                <c:pt idx="4">
                  <c:v>4.2</c:v>
                </c:pt>
                <c:pt idx="5">
                  <c:v>4.0999999999999996</c:v>
                </c:pt>
                <c:pt idx="6">
                  <c:v>4.5019413576114609</c:v>
                </c:pt>
                <c:pt idx="7">
                  <c:v>4.8517529072728651</c:v>
                </c:pt>
                <c:pt idx="8" formatCode="#,##0.0">
                  <c:v>3.9843676869793128</c:v>
                </c:pt>
                <c:pt idx="9">
                  <c:v>2.476758626292638</c:v>
                </c:pt>
                <c:pt idx="10">
                  <c:v>2.7494565598485377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EB-4F1B-8F7D-431BF5AAAECA}"/>
            </c:ext>
          </c:extLst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Solarthermie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Tabelle1!$B$7:$L$7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0.4</c:v>
                </c:pt>
                <c:pt idx="3">
                  <c:v>0.6</c:v>
                </c:pt>
                <c:pt idx="4">
                  <c:v>0.4</c:v>
                </c:pt>
                <c:pt idx="5">
                  <c:v>0.5</c:v>
                </c:pt>
                <c:pt idx="6" formatCode="0.0">
                  <c:v>0.46799498533331713</c:v>
                </c:pt>
                <c:pt idx="7" formatCode="0.0">
                  <c:v>0.51721361842516012</c:v>
                </c:pt>
                <c:pt idx="8" formatCode="#,##0.0">
                  <c:v>0.39361602546101282</c:v>
                </c:pt>
                <c:pt idx="9" formatCode="0.0">
                  <c:v>0.46482747414723596</c:v>
                </c:pt>
                <c:pt idx="10" formatCode="0.0">
                  <c:v>0.63249421499193603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EB-4F1B-8F7D-431BF5AAAECA}"/>
            </c:ext>
          </c:extLst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Heizöl</c:v>
                </c:pt>
              </c:strCache>
            </c:strRef>
          </c:tx>
          <c:spPr>
            <a:solidFill>
              <a:srgbClr val="47739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Tabelle1!$B$8:$L$8</c:f>
              <c:numCache>
                <c:formatCode>0.0</c:formatCode>
                <c:ptCount val="11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0.3</c:v>
                </c:pt>
                <c:pt idx="6">
                  <c:v>0.27416351221412139</c:v>
                </c:pt>
                <c:pt idx="7">
                  <c:v>0.16101313407136497</c:v>
                </c:pt>
                <c:pt idx="8" formatCode="#,##0.0">
                  <c:v>0.13479359730412804</c:v>
                </c:pt>
                <c:pt idx="9">
                  <c:v>0.12592704355799028</c:v>
                </c:pt>
                <c:pt idx="10">
                  <c:v>6.5212818175443513E-2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EB-4F1B-8F7D-431BF5AAAECA}"/>
            </c:ext>
          </c:extLst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rgbClr val="999999"/>
            </a:solidFill>
            <a:ln w="9525">
              <a:solidFill>
                <a:schemeClr val="bg1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0B-4930-B6DB-07844BD35D71}"/>
              </c:ext>
            </c:extLst>
          </c:dPt>
          <c:cat>
            <c:strRef>
              <c:f>Tabelle1!$B$1:$L$1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Q1-3 2025</c:v>
                </c:pt>
              </c:strCache>
            </c:strRef>
          </c:cat>
          <c:val>
            <c:numRef>
              <c:f>Tabelle1!$B$9:$L$9</c:f>
              <c:numCache>
                <c:formatCode>0.0</c:formatCode>
                <c:ptCount val="11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0.79999999999999993</c:v>
                </c:pt>
                <c:pt idx="4">
                  <c:v>0.79999999999999993</c:v>
                </c:pt>
                <c:pt idx="5">
                  <c:v>0.8</c:v>
                </c:pt>
                <c:pt idx="6">
                  <c:v>0.84470356260421864</c:v>
                </c:pt>
                <c:pt idx="7">
                  <c:v>0.96509300972979373</c:v>
                </c:pt>
                <c:pt idx="8" formatCode="#,##0.0">
                  <c:v>1.0722643452213798</c:v>
                </c:pt>
                <c:pt idx="9">
                  <c:v>0.8809089959494435</c:v>
                </c:pt>
                <c:pt idx="10">
                  <c:v>0.61005539583479418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A-4F22-A32D-51BA8B959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7904256"/>
        <c:axId val="87905792"/>
      </c:barChart>
      <c:catAx>
        <c:axId val="8790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1100" b="0"/>
            </a:pPr>
            <a:endParaRPr lang="de-DE"/>
          </a:p>
        </c:txPr>
        <c:crossAx val="87905792"/>
        <c:crosses val="autoZero"/>
        <c:auto val="1"/>
        <c:lblAlgn val="ctr"/>
        <c:lblOffset val="100"/>
        <c:noMultiLvlLbl val="0"/>
      </c:catAx>
      <c:valAx>
        <c:axId val="87905792"/>
        <c:scaling>
          <c:orientation val="minMax"/>
        </c:scaling>
        <c:delete val="0"/>
        <c:axPos val="b"/>
        <c:majorGridlines>
          <c:spPr>
            <a:ln w="9525">
              <a:solidFill>
                <a:srgbClr val="B5C0C9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790425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596150381050098E-2"/>
          <c:y val="0.92434884496037906"/>
          <c:w val="0.89999990421894016"/>
          <c:h val="7.5651155039620915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12709056202221E-2"/>
          <c:y val="1.8679094587028926E-2"/>
          <c:w val="0.88706661151515764"/>
          <c:h val="0.797019862084647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Gas¹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Tabelle1!$B$2:$AB$2</c:f>
              <c:numCache>
                <c:formatCode>0.0</c:formatCode>
                <c:ptCount val="27"/>
                <c:pt idx="0">
                  <c:v>40.105536559413984</c:v>
                </c:pt>
                <c:pt idx="1">
                  <c:v>40.785268650682887</c:v>
                </c:pt>
                <c:pt idx="2">
                  <c:v>41.453069276867893</c:v>
                </c:pt>
                <c:pt idx="3">
                  <c:v>42.091492636790761</c:v>
                </c:pt>
                <c:pt idx="4">
                  <c:v>42.765652524014172</c:v>
                </c:pt>
                <c:pt idx="5">
                  <c:v>43.483520086381581</c:v>
                </c:pt>
                <c:pt idx="6">
                  <c:v>44.279547954199501</c:v>
                </c:pt>
                <c:pt idx="7">
                  <c:v>45.150462889886995</c:v>
                </c:pt>
                <c:pt idx="8">
                  <c:v>45.921263245208841</c:v>
                </c:pt>
                <c:pt idx="9">
                  <c:v>46.616722695137781</c:v>
                </c:pt>
                <c:pt idx="10">
                  <c:v>47.310008710513017</c:v>
                </c:pt>
                <c:pt idx="11">
                  <c:v>47.938274661910057</c:v>
                </c:pt>
                <c:pt idx="12">
                  <c:v>48.607063499739411</c:v>
                </c:pt>
                <c:pt idx="13">
                  <c:v>49.405167983456778</c:v>
                </c:pt>
                <c:pt idx="14">
                  <c:v>50.117703554373385</c:v>
                </c:pt>
                <c:pt idx="15">
                  <c:v>50.922772658467736</c:v>
                </c:pt>
                <c:pt idx="16">
                  <c:v>51.585816794736182</c:v>
                </c:pt>
                <c:pt idx="17">
                  <c:v>52.383036010654067</c:v>
                </c:pt>
                <c:pt idx="18">
                  <c:v>53.243431099162876</c:v>
                </c:pt>
                <c:pt idx="19">
                  <c:v>54.023612793204443</c:v>
                </c:pt>
                <c:pt idx="20">
                  <c:v>54.692187068197953</c:v>
                </c:pt>
                <c:pt idx="21">
                  <c:v>55.321664105064613</c:v>
                </c:pt>
                <c:pt idx="22">
                  <c:v>55.811406260342402</c:v>
                </c:pt>
                <c:pt idx="23">
                  <c:v>56.272385352453014</c:v>
                </c:pt>
                <c:pt idx="24">
                  <c:v>56.38869146860884</c:v>
                </c:pt>
                <c:pt idx="25">
                  <c:v>56.152138489301969</c:v>
                </c:pt>
                <c:pt idx="26">
                  <c:v>56.141785385617617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3-4DB7-B682-C0E5E701F1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Fernwärme</c:v>
                </c:pt>
              </c:strCache>
            </c:strRef>
          </c:tx>
          <c:spPr>
            <a:solidFill>
              <a:srgbClr val="7B0B6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Tabelle1!$B$3:$AB$3</c:f>
              <c:numCache>
                <c:formatCode>0.0</c:formatCode>
                <c:ptCount val="27"/>
                <c:pt idx="0">
                  <c:v>14.295339396326849</c:v>
                </c:pt>
                <c:pt idx="1">
                  <c:v>14.229909434979023</c:v>
                </c:pt>
                <c:pt idx="2">
                  <c:v>14.171096677709542</c:v>
                </c:pt>
                <c:pt idx="3">
                  <c:v>14.130170274863792</c:v>
                </c:pt>
                <c:pt idx="4">
                  <c:v>14.110919750890467</c:v>
                </c:pt>
                <c:pt idx="5">
                  <c:v>14.106634123400843</c:v>
                </c:pt>
                <c:pt idx="6">
                  <c:v>14.113588396199289</c:v>
                </c:pt>
                <c:pt idx="7">
                  <c:v>14.117598723572756</c:v>
                </c:pt>
                <c:pt idx="8">
                  <c:v>14.143481671154454</c:v>
                </c:pt>
                <c:pt idx="9">
                  <c:v>14.155045059020384</c:v>
                </c:pt>
                <c:pt idx="10">
                  <c:v>14.176930065378031</c:v>
                </c:pt>
                <c:pt idx="11">
                  <c:v>14.213472601913129</c:v>
                </c:pt>
                <c:pt idx="12">
                  <c:v>14.261004286692836</c:v>
                </c:pt>
                <c:pt idx="13">
                  <c:v>14.312026986580721</c:v>
                </c:pt>
                <c:pt idx="14">
                  <c:v>14.370302912464034</c:v>
                </c:pt>
                <c:pt idx="15">
                  <c:v>14.433715828922889</c:v>
                </c:pt>
                <c:pt idx="16">
                  <c:v>14.517632962698677</c:v>
                </c:pt>
                <c:pt idx="17">
                  <c:v>14.593451481380484</c:v>
                </c:pt>
                <c:pt idx="18">
                  <c:v>14.676135664816847</c:v>
                </c:pt>
                <c:pt idx="19">
                  <c:v>14.75865956642043</c:v>
                </c:pt>
                <c:pt idx="20">
                  <c:v>14.849754013010697</c:v>
                </c:pt>
                <c:pt idx="21">
                  <c:v>14.949155022106401</c:v>
                </c:pt>
                <c:pt idx="22">
                  <c:v>15.050676445343841</c:v>
                </c:pt>
                <c:pt idx="23">
                  <c:v>15.146614456157916</c:v>
                </c:pt>
                <c:pt idx="24">
                  <c:v>15.243117327871159</c:v>
                </c:pt>
                <c:pt idx="25">
                  <c:v>15.342775016610117</c:v>
                </c:pt>
                <c:pt idx="26">
                  <c:v>15.478272327421621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3-4DB7-B682-C0E5E701F1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rgbClr val="FF7F24"/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Tabelle1!$B$4:$AB$4</c:f>
              <c:numCache>
                <c:formatCode>0.0</c:formatCode>
                <c:ptCount val="27"/>
                <c:pt idx="0">
                  <c:v>5.8544301147766227</c:v>
                </c:pt>
                <c:pt idx="1">
                  <c:v>5.6661097115326005</c:v>
                </c:pt>
                <c:pt idx="2">
                  <c:v>5.4886677633873111</c:v>
                </c:pt>
                <c:pt idx="3">
                  <c:v>5.3266616424518691</c:v>
                </c:pt>
                <c:pt idx="4">
                  <c:v>5.1814428961569847</c:v>
                </c:pt>
                <c:pt idx="5">
                  <c:v>5.047454251620862</c:v>
                </c:pt>
                <c:pt idx="6">
                  <c:v>4.8954319077886224</c:v>
                </c:pt>
                <c:pt idx="7">
                  <c:v>4.7230408436011722</c:v>
                </c:pt>
                <c:pt idx="8">
                  <c:v>4.5371533173233818</c:v>
                </c:pt>
                <c:pt idx="9">
                  <c:v>4.4867797366665352</c:v>
                </c:pt>
                <c:pt idx="10">
                  <c:v>4.3015633396149235</c:v>
                </c:pt>
                <c:pt idx="11">
                  <c:v>4.1746949354188159</c:v>
                </c:pt>
                <c:pt idx="12">
                  <c:v>4.0346814348860542</c:v>
                </c:pt>
                <c:pt idx="13">
                  <c:v>3.7867646097852674</c:v>
                </c:pt>
                <c:pt idx="14">
                  <c:v>3.6563036556637387</c:v>
                </c:pt>
                <c:pt idx="15">
                  <c:v>3.4982611399935122</c:v>
                </c:pt>
                <c:pt idx="16">
                  <c:v>3.3725330626990702</c:v>
                </c:pt>
                <c:pt idx="17">
                  <c:v>3.2656298414026965</c:v>
                </c:pt>
                <c:pt idx="18">
                  <c:v>3.0508939721677684</c:v>
                </c:pt>
                <c:pt idx="19">
                  <c:v>2.9103613179730119</c:v>
                </c:pt>
                <c:pt idx="20">
                  <c:v>2.8669855120956469</c:v>
                </c:pt>
                <c:pt idx="21">
                  <c:v>2.7898980845415613</c:v>
                </c:pt>
                <c:pt idx="22">
                  <c:v>2.7169672751163563</c:v>
                </c:pt>
                <c:pt idx="23">
                  <c:v>2.6313862161186461</c:v>
                </c:pt>
                <c:pt idx="24">
                  <c:v>2.5753616229672476</c:v>
                </c:pt>
                <c:pt idx="25">
                  <c:v>2.5204027387554646</c:v>
                </c:pt>
                <c:pt idx="26">
                  <c:v>2.4717789741533305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3-4DB7-B682-C0E5E701F13D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Elektro-Wärmepumpen, 
Solar-/Geothermie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9D1-4373-9CFF-D211C7428F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D1-4373-9CFF-D211C7428F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D1-4373-9CFF-D211C7428F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D1-4373-9CFF-D211C7428F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D1-4373-9CFF-D211C7428F6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D1-4373-9CFF-D211C7428F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D1-4373-9CFF-D211C7428F6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D1-4373-9CFF-D211C7428F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D1-4373-9CFF-D211C7428F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D1-4373-9CFF-D211C7428F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D1-4373-9CFF-D211C7428F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D1-4373-9CFF-D211C7428F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D1-4373-9CFF-D211C7428F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D1-4373-9CFF-D211C7428F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D1-4373-9CFF-D211C7428F6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D1-4373-9CFF-D211C7428F6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9D1-4373-9CFF-D211C7428F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D1-4373-9CFF-D211C7428F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D1-4373-9CFF-D211C7428F6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9D1-4373-9CFF-D211C7428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Tabelle1!$B$5:$AB$5</c:f>
              <c:numCache>
                <c:formatCode>0.0</c:formatCode>
                <c:ptCount val="27"/>
                <c:pt idx="0">
                  <c:v>0.23210504211574048</c:v>
                </c:pt>
                <c:pt idx="1">
                  <c:v>0.24760195328142046</c:v>
                </c:pt>
                <c:pt idx="2">
                  <c:v>0.26298608585248473</c:v>
                </c:pt>
                <c:pt idx="3">
                  <c:v>0.27819361275896909</c:v>
                </c:pt>
                <c:pt idx="4">
                  <c:v>0.29421545003240429</c:v>
                </c:pt>
                <c:pt idx="5">
                  <c:v>0.3120997683143833</c:v>
                </c:pt>
                <c:pt idx="6">
                  <c:v>0.33605829112207308</c:v>
                </c:pt>
                <c:pt idx="7">
                  <c:v>0.37429812372247145</c:v>
                </c:pt>
                <c:pt idx="8">
                  <c:v>0.48109402909097687</c:v>
                </c:pt>
                <c:pt idx="9">
                  <c:v>0.5871431017191574</c:v>
                </c:pt>
                <c:pt idx="10">
                  <c:v>0.72481762297837993</c:v>
                </c:pt>
                <c:pt idx="11">
                  <c:v>0.83784606597408617</c:v>
                </c:pt>
                <c:pt idx="12">
                  <c:v>0.9474607117920687</c:v>
                </c:pt>
                <c:pt idx="13">
                  <c:v>1.0702901701553471</c:v>
                </c:pt>
                <c:pt idx="14">
                  <c:v>1.1902813911395789</c:v>
                </c:pt>
                <c:pt idx="15">
                  <c:v>1.3105836255710057</c:v>
                </c:pt>
                <c:pt idx="16">
                  <c:v>1.4252789097641863</c:v>
                </c:pt>
                <c:pt idx="17">
                  <c:v>1.5359292230594368</c:v>
                </c:pt>
                <c:pt idx="18">
                  <c:v>1.6678907738787125</c:v>
                </c:pt>
                <c:pt idx="19">
                  <c:v>1.8232447315051601</c:v>
                </c:pt>
                <c:pt idx="20">
                  <c:v>1.9906588092245916</c:v>
                </c:pt>
                <c:pt idx="21">
                  <c:v>2.1598957563990031</c:v>
                </c:pt>
                <c:pt idx="22">
                  <c:v>2.3999772254999763</c:v>
                </c:pt>
                <c:pt idx="23">
                  <c:v>2.7281633366531861</c:v>
                </c:pt>
                <c:pt idx="24">
                  <c:v>3.1943720449885347</c:v>
                </c:pt>
                <c:pt idx="25">
                  <c:v>3.9545971708438725</c:v>
                </c:pt>
                <c:pt idx="26">
                  <c:v>4.3501369008950528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3-4DB7-B682-C0E5E701F13D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Holz</c:v>
                </c:pt>
              </c:strCache>
            </c:strRef>
          </c:tx>
          <c:spPr>
            <a:solidFill>
              <a:srgbClr val="CD853F"/>
            </a:solidFill>
            <a:ln w="952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93-4DB7-B682-C0E5E701F1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93-4DB7-B682-C0E5E701F1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93-4DB7-B682-C0E5E701F1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93-4DB7-B682-C0E5E701F1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93-4DB7-B682-C0E5E701F1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93-4DB7-B682-C0E5E701F1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93-4DB7-B682-C0E5E701F1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93-4DB7-B682-C0E5E701F13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93-4DB7-B682-C0E5E701F13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93-4DB7-B682-C0E5E701F1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93-4DB7-B682-C0E5E701F13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93-4DB7-B682-C0E5E701F13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93-4DB7-B682-C0E5E701F13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D93-4DB7-B682-C0E5E701F13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93-4DB7-B682-C0E5E701F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Tabelle1!$B$6:$AB$6</c:f>
              <c:numCache>
                <c:formatCode>0.0</c:formatCode>
                <c:ptCount val="27"/>
                <c:pt idx="0">
                  <c:v>2.6435569856444583</c:v>
                </c:pt>
                <c:pt idx="1">
                  <c:v>2.7619133505235771</c:v>
                </c:pt>
                <c:pt idx="2">
                  <c:v>2.8794516587950172</c:v>
                </c:pt>
                <c:pt idx="3">
                  <c:v>2.9994701395538126</c:v>
                </c:pt>
                <c:pt idx="4">
                  <c:v>3.124124587844308</c:v>
                </c:pt>
                <c:pt idx="5">
                  <c:v>3.251450496523645</c:v>
                </c:pt>
                <c:pt idx="6">
                  <c:v>3.3796194685666885</c:v>
                </c:pt>
                <c:pt idx="7">
                  <c:v>3.5059089967844734</c:v>
                </c:pt>
                <c:pt idx="8">
                  <c:v>3.6338835606176758</c:v>
                </c:pt>
                <c:pt idx="9">
                  <c:v>3.7594319720400842</c:v>
                </c:pt>
                <c:pt idx="10">
                  <c:v>3.887215363770105</c:v>
                </c:pt>
                <c:pt idx="11">
                  <c:v>4.0165462844459672</c:v>
                </c:pt>
                <c:pt idx="12">
                  <c:v>4.0047844977058968</c:v>
                </c:pt>
                <c:pt idx="13">
                  <c:v>4.0094837571461239</c:v>
                </c:pt>
                <c:pt idx="14">
                  <c:v>4.0167930374690419</c:v>
                </c:pt>
                <c:pt idx="15">
                  <c:v>4.0263024930145264</c:v>
                </c:pt>
                <c:pt idx="16">
                  <c:v>4.0430858484052861</c:v>
                </c:pt>
                <c:pt idx="17">
                  <c:v>4.0544331416203478</c:v>
                </c:pt>
                <c:pt idx="18">
                  <c:v>4.0633741844260003</c:v>
                </c:pt>
                <c:pt idx="19">
                  <c:v>4.0719229277237359</c:v>
                </c:pt>
                <c:pt idx="20">
                  <c:v>4.0828463602190803</c:v>
                </c:pt>
                <c:pt idx="21">
                  <c:v>4.0890537284604811</c:v>
                </c:pt>
                <c:pt idx="22">
                  <c:v>4.0938845127986268</c:v>
                </c:pt>
                <c:pt idx="23">
                  <c:v>4.0927093037089284</c:v>
                </c:pt>
                <c:pt idx="24">
                  <c:v>4.0926280731661411</c:v>
                </c:pt>
                <c:pt idx="25">
                  <c:v>4.0942471942916168</c:v>
                </c:pt>
                <c:pt idx="26">
                  <c:v>4.1052450611900531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3-4DB7-B682-C0E5E701F13D}"/>
            </c:ext>
          </c:extLst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Heizöl</c:v>
                </c:pt>
              </c:strCache>
            </c:strRef>
          </c:tx>
          <c:spPr>
            <a:solidFill>
              <a:srgbClr val="47739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Tabelle1!$B$7:$AB$7</c:f>
              <c:numCache>
                <c:formatCode>0.0</c:formatCode>
                <c:ptCount val="27"/>
                <c:pt idx="0">
                  <c:v>33.026936671006098</c:v>
                </c:pt>
                <c:pt idx="1">
                  <c:v>32.667910556361548</c:v>
                </c:pt>
                <c:pt idx="2">
                  <c:v>32.296829663953929</c:v>
                </c:pt>
                <c:pt idx="3">
                  <c:v>31.90946495543113</c:v>
                </c:pt>
                <c:pt idx="4">
                  <c:v>31.432051259019001</c:v>
                </c:pt>
                <c:pt idx="5">
                  <c:v>30.873602818591475</c:v>
                </c:pt>
                <c:pt idx="6">
                  <c:v>30.232966639386884</c:v>
                </c:pt>
                <c:pt idx="7">
                  <c:v>29.527058642938776</c:v>
                </c:pt>
                <c:pt idx="8">
                  <c:v>28.838882682373676</c:v>
                </c:pt>
                <c:pt idx="9">
                  <c:v>28.107387361367213</c:v>
                </c:pt>
                <c:pt idx="10">
                  <c:v>27.46532831588004</c:v>
                </c:pt>
                <c:pt idx="11">
                  <c:v>26.835924677808386</c:v>
                </c:pt>
                <c:pt idx="12">
                  <c:v>26.311046803461309</c:v>
                </c:pt>
                <c:pt idx="13">
                  <c:v>25.731072270914854</c:v>
                </c:pt>
                <c:pt idx="14">
                  <c:v>25.112099120921009</c:v>
                </c:pt>
                <c:pt idx="15">
                  <c:v>24.420043899797452</c:v>
                </c:pt>
                <c:pt idx="16">
                  <c:v>23.814709023102068</c:v>
                </c:pt>
                <c:pt idx="17">
                  <c:v>23.073634085003913</c:v>
                </c:pt>
                <c:pt idx="18">
                  <c:v>22.349875601280569</c:v>
                </c:pt>
                <c:pt idx="19">
                  <c:v>21.608402277015418</c:v>
                </c:pt>
                <c:pt idx="20">
                  <c:v>20.85680428184817</c:v>
                </c:pt>
                <c:pt idx="21">
                  <c:v>20.170918294574278</c:v>
                </c:pt>
                <c:pt idx="22">
                  <c:v>19.547389013621732</c:v>
                </c:pt>
                <c:pt idx="23">
                  <c:v>18.887110010357596</c:v>
                </c:pt>
                <c:pt idx="24">
                  <c:v>18.274017267551308</c:v>
                </c:pt>
                <c:pt idx="25">
                  <c:v>17.728551244957632</c:v>
                </c:pt>
                <c:pt idx="26">
                  <c:v>17.269328028597069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93-4DB7-B682-C0E5E701F13D}"/>
            </c:ext>
          </c:extLst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Sonstige²</c:v>
                </c:pt>
              </c:strCache>
            </c:strRef>
          </c:tx>
          <c:spPr>
            <a:solidFill>
              <a:srgbClr val="B5C0C9"/>
            </a:solidFill>
          </c:spPr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9D1-4373-9CFF-D211C7428F6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9D1-4373-9CFF-D211C7428F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9D1-4373-9CFF-D211C7428F6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9D1-4373-9CFF-D211C7428F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9D1-4373-9CFF-D211C7428F6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9D1-4373-9CFF-D211C7428F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9D1-4373-9CFF-D211C7428F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9D1-4373-9CFF-D211C7428F6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9D1-4373-9CFF-D211C7428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Tabelle1!$B$1:$AB$1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Tabelle1!$B$8:$AB$8</c:f>
              <c:numCache>
                <c:formatCode>0.0</c:formatCode>
                <c:ptCount val="27"/>
                <c:pt idx="0">
                  <c:v>3.8420952307162555</c:v>
                </c:pt>
                <c:pt idx="1">
                  <c:v>3.6412863426389523</c:v>
                </c:pt>
                <c:pt idx="2">
                  <c:v>3.4478988734338167</c:v>
                </c:pt>
                <c:pt idx="3">
                  <c:v>3.2645467381496593</c:v>
                </c:pt>
                <c:pt idx="4">
                  <c:v>3.0915935320426584</c:v>
                </c:pt>
                <c:pt idx="5">
                  <c:v>2.9252384551672046</c:v>
                </c:pt>
                <c:pt idx="6">
                  <c:v>2.7627873427369463</c:v>
                </c:pt>
                <c:pt idx="7">
                  <c:v>2.6016317794933648</c:v>
                </c:pt>
                <c:pt idx="8">
                  <c:v>2.4442414942310005</c:v>
                </c:pt>
                <c:pt idx="9">
                  <c:v>2.2874900740488386</c:v>
                </c:pt>
                <c:pt idx="10">
                  <c:v>2.1341365818655089</c:v>
                </c:pt>
                <c:pt idx="11">
                  <c:v>1.9832407725295538</c:v>
                </c:pt>
                <c:pt idx="12">
                  <c:v>1.8339587657224257</c:v>
                </c:pt>
                <c:pt idx="13">
                  <c:v>1.6851942219609064</c:v>
                </c:pt>
                <c:pt idx="14">
                  <c:v>1.5365163279692078</c:v>
                </c:pt>
                <c:pt idx="15">
                  <c:v>1.3883203542328857</c:v>
                </c:pt>
                <c:pt idx="16">
                  <c:v>1.2409433985945375</c:v>
                </c:pt>
                <c:pt idx="17">
                  <c:v>1.0938862168790533</c:v>
                </c:pt>
                <c:pt idx="18">
                  <c:v>0.94839870426721939</c:v>
                </c:pt>
                <c:pt idx="19">
                  <c:v>0.80379638615779936</c:v>
                </c:pt>
                <c:pt idx="20">
                  <c:v>0.66076395540387267</c:v>
                </c:pt>
                <c:pt idx="21">
                  <c:v>0.51941500885366554</c:v>
                </c:pt>
                <c:pt idx="22">
                  <c:v>0.37969926727707909</c:v>
                </c:pt>
                <c:pt idx="23">
                  <c:v>0.24163132455071457</c:v>
                </c:pt>
                <c:pt idx="24">
                  <c:v>0.23181219484677318</c:v>
                </c:pt>
                <c:pt idx="25">
                  <c:v>0.20728814523934103</c:v>
                </c:pt>
                <c:pt idx="26">
                  <c:v>0.18345332212525262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FDC-B606-F859D5618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6794112"/>
        <c:axId val="56800384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Tabelle1!$A$9</c15:sqref>
                        </c15:formulaRef>
                      </c:ext>
                    </c:extLst>
                    <c:strCache>
                      <c:ptCount val="1"/>
                      <c:pt idx="0">
                        <c:v>Anzahl der Wohnungen in Mio.</c:v>
                      </c:pt>
                    </c:strCache>
                  </c:strRef>
                </c:tx>
                <c:spPr>
                  <a:solidFill>
                    <a:srgbClr val="B5C0C9"/>
                  </a:solidFill>
                  <a:ln w="9525">
                    <a:solidFill>
                      <a:schemeClr val="bg1"/>
                    </a:solidFill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Tabelle1!$B$1:$AB$1</c15:sqref>
                        </c15:formulaRef>
                      </c:ext>
                    </c:extLst>
                    <c:strCache>
                      <c:ptCount val="27"/>
                      <c:pt idx="0">
                        <c:v>1998</c:v>
                      </c:pt>
                      <c:pt idx="1">
                        <c:v>1999</c:v>
                      </c:pt>
                      <c:pt idx="2">
                        <c:v>2000</c:v>
                      </c:pt>
                      <c:pt idx="3">
                        <c:v>2001</c:v>
                      </c:pt>
                      <c:pt idx="4">
                        <c:v>2002</c:v>
                      </c:pt>
                      <c:pt idx="5">
                        <c:v>2003</c:v>
                      </c:pt>
                      <c:pt idx="6">
                        <c:v>2004</c:v>
                      </c:pt>
                      <c:pt idx="7">
                        <c:v>2005</c:v>
                      </c:pt>
                      <c:pt idx="8">
                        <c:v>2006</c:v>
                      </c:pt>
                      <c:pt idx="9">
                        <c:v>2007</c:v>
                      </c:pt>
                      <c:pt idx="10">
                        <c:v>2008</c:v>
                      </c:pt>
                      <c:pt idx="11">
                        <c:v>2009</c:v>
                      </c:pt>
                      <c:pt idx="12">
                        <c:v>2010</c:v>
                      </c:pt>
                      <c:pt idx="13">
                        <c:v>2011</c:v>
                      </c:pt>
                      <c:pt idx="14">
                        <c:v>2012</c:v>
                      </c:pt>
                      <c:pt idx="15">
                        <c:v>2013</c:v>
                      </c:pt>
                      <c:pt idx="16">
                        <c:v>2014</c:v>
                      </c:pt>
                      <c:pt idx="17">
                        <c:v>2015</c:v>
                      </c:pt>
                      <c:pt idx="18">
                        <c:v>2016</c:v>
                      </c:pt>
                      <c:pt idx="19">
                        <c:v>2017</c:v>
                      </c:pt>
                      <c:pt idx="20">
                        <c:v>2018</c:v>
                      </c:pt>
                      <c:pt idx="21">
                        <c:v>2019</c:v>
                      </c:pt>
                      <c:pt idx="22">
                        <c:v>2020</c:v>
                      </c:pt>
                      <c:pt idx="23">
                        <c:v>2021</c:v>
                      </c:pt>
                      <c:pt idx="24">
                        <c:v>2022</c:v>
                      </c:pt>
                      <c:pt idx="25">
                        <c:v>2023</c:v>
                      </c:pt>
                      <c:pt idx="26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Tabelle1!$B$9:$AB$9</c15:sqref>
                        </c15:formulaRef>
                      </c:ext>
                    </c:extLst>
                    <c:numCache>
                      <c:formatCode>0.0</c:formatCode>
                      <c:ptCount val="27"/>
                      <c:pt idx="0">
                        <c:v>37.476665166666663</c:v>
                      </c:pt>
                      <c:pt idx="1">
                        <c:v>37.947800333333326</c:v>
                      </c:pt>
                      <c:pt idx="2">
                        <c:v>38.391119500000002</c:v>
                      </c:pt>
                      <c:pt idx="3">
                        <c:v>38.767583500000001</c:v>
                      </c:pt>
                      <c:pt idx="4">
                        <c:v>39.057035666666664</c:v>
                      </c:pt>
                      <c:pt idx="5">
                        <c:v>39.291965833333336</c:v>
                      </c:pt>
                      <c:pt idx="6">
                        <c:v>39.499333999999998</c:v>
                      </c:pt>
                      <c:pt idx="7">
                        <c:v>39.712826166666666</c:v>
                      </c:pt>
                      <c:pt idx="8">
                        <c:v>39.892965333333336</c:v>
                      </c:pt>
                      <c:pt idx="9">
                        <c:v>40.086701499999997</c:v>
                      </c:pt>
                      <c:pt idx="10">
                        <c:v>40.244763666666664</c:v>
                      </c:pt>
                      <c:pt idx="11">
                        <c:v>40.377201833333338</c:v>
                      </c:pt>
                      <c:pt idx="12">
                        <c:v>40.495787</c:v>
                      </c:pt>
                      <c:pt idx="13">
                        <c:v>40.622910545454545</c:v>
                      </c:pt>
                      <c:pt idx="14">
                        <c:v>40.772352090909095</c:v>
                      </c:pt>
                      <c:pt idx="15">
                        <c:v>40.939596636363632</c:v>
                      </c:pt>
                      <c:pt idx="16">
                        <c:v>41.119656181818179</c:v>
                      </c:pt>
                      <c:pt idx="17">
                        <c:v>41.336160727272727</c:v>
                      </c:pt>
                      <c:pt idx="18">
                        <c:v>41.551034272727271</c:v>
                      </c:pt>
                      <c:pt idx="19">
                        <c:v>41.797696818181819</c:v>
                      </c:pt>
                      <c:pt idx="20">
                        <c:v>42.052427363636369</c:v>
                      </c:pt>
                      <c:pt idx="21">
                        <c:v>42.310326909090904</c:v>
                      </c:pt>
                      <c:pt idx="22">
                        <c:v>42.577141454545455</c:v>
                      </c:pt>
                      <c:pt idx="23">
                        <c:v>42.860337000000001</c:v>
                      </c:pt>
                      <c:pt idx="24">
                        <c:v>43.138368999999997</c:v>
                      </c:pt>
                      <c:pt idx="25">
                        <c:v>43.417822999999999</c:v>
                      </c:pt>
                      <c:pt idx="26">
                        <c:v>43.607823000000003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450-4FDC-B606-F859D5618986}"/>
                  </c:ext>
                </c:extLst>
              </c15:ser>
            </c15:filteredBarSeries>
          </c:ext>
        </c:extLst>
      </c:barChart>
      <c:catAx>
        <c:axId val="56794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de-DE" sz="1400" b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Anteile der Energieträger in %</a:t>
                </a:r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3430737042552853E-4"/>
              <c:y val="8.3630252548162823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900" b="0"/>
            </a:pPr>
            <a:endParaRPr lang="de-DE"/>
          </a:p>
        </c:txPr>
        <c:crossAx val="5680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00384"/>
        <c:scaling>
          <c:orientation val="minMax"/>
        </c:scaling>
        <c:delete val="0"/>
        <c:axPos val="b"/>
        <c:majorGridlines>
          <c:spPr>
            <a:ln w="9525">
              <a:solidFill>
                <a:srgbClr val="B5C0C9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900"/>
            </a:pPr>
            <a:endParaRPr lang="de-DE"/>
          </a:p>
        </c:txPr>
        <c:crossAx val="56794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031846782864346E-2"/>
          <c:y val="0.87924032416677744"/>
          <c:w val="0.98424474874692525"/>
          <c:h val="0.10918944128939936"/>
        </c:manualLayout>
      </c:layout>
      <c:overlay val="0"/>
      <c:txPr>
        <a:bodyPr/>
        <a:lstStyle/>
        <a:p>
          <a:pPr algn="just">
            <a:defRPr sz="1200" b="1"/>
          </a:pPr>
          <a:endParaRPr lang="de-DE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2202244701275E-2"/>
          <c:y val="8.1945306092160844E-2"/>
          <c:w val="0.91219599230046688"/>
          <c:h val="0.6327457438043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Veränderung gegenüber Vorjahresquartal in % (Ursprungswerte)</c:v>
                </c:pt>
              </c:strCache>
            </c:strRef>
          </c:tx>
          <c:spPr>
            <a:solidFill>
              <a:srgbClr val="C20000"/>
            </a:solidFill>
            <a:ln w="26832">
              <a:noFill/>
            </a:ln>
          </c:spPr>
          <c:invertIfNegative val="0"/>
          <c:dLbls>
            <c:dLbl>
              <c:idx val="0"/>
              <c:layout>
                <c:manualLayout>
                  <c:x val="8.9386119099136392E-4"/>
                  <c:y val="5.81455829647458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D-4EDA-82A8-DB9D3FE61CE1}"/>
                </c:ext>
              </c:extLst>
            </c:dLbl>
            <c:numFmt formatCode="0.0" sourceLinked="0"/>
            <c:spPr>
              <a:noFill/>
              <a:ln w="2683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</c:strCache>
            </c:strRef>
          </c:cat>
          <c:val>
            <c:numRef>
              <c:f>Sheet1!$B$2:$B$33</c:f>
              <c:numCache>
                <c:formatCode>0.0</c:formatCode>
                <c:ptCount val="32"/>
                <c:pt idx="0">
                  <c:v>1.4</c:v>
                </c:pt>
                <c:pt idx="1">
                  <c:v>2.2000000000000002</c:v>
                </c:pt>
                <c:pt idx="2">
                  <c:v>0.4</c:v>
                </c:pt>
                <c:pt idx="3">
                  <c:v>0.4</c:v>
                </c:pt>
                <c:pt idx="4">
                  <c:v>1.2</c:v>
                </c:pt>
                <c:pt idx="5">
                  <c:v>0.1</c:v>
                </c:pt>
                <c:pt idx="6">
                  <c:v>2</c:v>
                </c:pt>
                <c:pt idx="7">
                  <c:v>0.6</c:v>
                </c:pt>
                <c:pt idx="8">
                  <c:v>-1.5</c:v>
                </c:pt>
                <c:pt idx="9">
                  <c:v>-10.8</c:v>
                </c:pt>
                <c:pt idx="10">
                  <c:v>-3.2</c:v>
                </c:pt>
                <c:pt idx="11">
                  <c:v>-1.1000000000000001</c:v>
                </c:pt>
                <c:pt idx="12">
                  <c:v>-0.7</c:v>
                </c:pt>
                <c:pt idx="13">
                  <c:v>12</c:v>
                </c:pt>
                <c:pt idx="14">
                  <c:v>2.8</c:v>
                </c:pt>
                <c:pt idx="15">
                  <c:v>2.4</c:v>
                </c:pt>
                <c:pt idx="16">
                  <c:v>4</c:v>
                </c:pt>
                <c:pt idx="17">
                  <c:v>1.5</c:v>
                </c:pt>
                <c:pt idx="18">
                  <c:v>1.6</c:v>
                </c:pt>
                <c:pt idx="19">
                  <c:v>0.2</c:v>
                </c:pt>
                <c:pt idx="20">
                  <c:v>0</c:v>
                </c:pt>
                <c:pt idx="21">
                  <c:v>-1.1000000000000001</c:v>
                </c:pt>
                <c:pt idx="22">
                  <c:v>-1.3</c:v>
                </c:pt>
                <c:pt idx="23">
                  <c:v>-1</c:v>
                </c:pt>
                <c:pt idx="24">
                  <c:v>-1.1000000000000001</c:v>
                </c:pt>
                <c:pt idx="25">
                  <c:v>-0.3</c:v>
                </c:pt>
                <c:pt idx="26">
                  <c:v>-0.2</c:v>
                </c:pt>
                <c:pt idx="27">
                  <c:v>-0.4</c:v>
                </c:pt>
                <c:pt idx="28">
                  <c:v>0</c:v>
                </c:pt>
                <c:pt idx="29">
                  <c:v>-0.1</c:v>
                </c:pt>
                <c:pt idx="30" formatCode="General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055-4E38-935F-6F545F92B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90"/>
        <c:axId val="192027264"/>
        <c:axId val="192057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Veränderung gegenüber Vorquartal in % (saison- und kalenderbereinigt)</c:v>
                </c:pt>
              </c:strCache>
            </c:strRef>
          </c:tx>
          <c:spPr>
            <a:ln w="40247">
              <a:solidFill>
                <a:srgbClr val="0068AF"/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strRef>
              <c:f>Sheet1!$A$2:$A$33</c:f>
              <c:strCache>
                <c:ptCount val="3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-0.55003377400365139</c:v>
                </c:pt>
                <c:pt idx="1">
                  <c:v>0.78594993207840957</c:v>
                </c:pt>
                <c:pt idx="2">
                  <c:v>-0.65466448445172887</c:v>
                </c:pt>
                <c:pt idx="3">
                  <c:v>0.44577962980909547</c:v>
                </c:pt>
                <c:pt idx="4">
                  <c:v>0.65605402797876877</c:v>
                </c:pt>
                <c:pt idx="5">
                  <c:v>5.7509824595044279E-2</c:v>
                </c:pt>
                <c:pt idx="6">
                  <c:v>0.38317846537026412</c:v>
                </c:pt>
                <c:pt idx="7">
                  <c:v>-0.33400133600535753</c:v>
                </c:pt>
                <c:pt idx="8">
                  <c:v>-2.0298736116430547</c:v>
                </c:pt>
                <c:pt idx="9">
                  <c:v>-8.8741204065676271</c:v>
                </c:pt>
                <c:pt idx="10">
                  <c:v>8.6765336765336656</c:v>
                </c:pt>
                <c:pt idx="11">
                  <c:v>0.96713707687752049</c:v>
                </c:pt>
                <c:pt idx="12">
                  <c:v>-0.61577558400938415</c:v>
                </c:pt>
                <c:pt idx="13">
                  <c:v>2.3505114083398837</c:v>
                </c:pt>
                <c:pt idx="14">
                  <c:v>8.6480253675418339E-2</c:v>
                </c:pt>
                <c:pt idx="15">
                  <c:v>0.53763440860214473</c:v>
                </c:pt>
                <c:pt idx="16">
                  <c:v>0.67799847211614406</c:v>
                </c:pt>
                <c:pt idx="17">
                  <c:v>0.15175946125391704</c:v>
                </c:pt>
                <c:pt idx="18">
                  <c:v>0.29358840799318386</c:v>
                </c:pt>
                <c:pt idx="19">
                  <c:v>-0.34938621340887721</c:v>
                </c:pt>
                <c:pt idx="20">
                  <c:v>-0.47379891973847066</c:v>
                </c:pt>
                <c:pt idx="21">
                  <c:v>-7.6168713700837998E-2</c:v>
                </c:pt>
                <c:pt idx="22">
                  <c:v>0</c:v>
                </c:pt>
                <c:pt idx="23">
                  <c:v>-0.27632205812292909</c:v>
                </c:pt>
                <c:pt idx="24">
                  <c:v>-0.10510223581118794</c:v>
                </c:pt>
                <c:pt idx="25">
                  <c:v>-0.25824964131993511</c:v>
                </c:pt>
                <c:pt idx="26">
                  <c:v>1.9179133103193635E-2</c:v>
                </c:pt>
                <c:pt idx="27">
                  <c:v>0.18216682646212234</c:v>
                </c:pt>
                <c:pt idx="28">
                  <c:v>0.30624940185663263</c:v>
                </c:pt>
                <c:pt idx="29">
                  <c:v>-0.2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055-4E38-935F-6F545F92B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027264"/>
        <c:axId val="192057728"/>
      </c:lineChart>
      <c:dateAx>
        <c:axId val="192027264"/>
        <c:scaling>
          <c:orientation val="minMax"/>
        </c:scaling>
        <c:delete val="0"/>
        <c:axPos val="b"/>
        <c:majorGridlines>
          <c:spPr>
            <a:ln w="9525">
              <a:solidFill>
                <a:srgbClr val="B5C0C9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92057728"/>
        <c:crosses val="autoZero"/>
        <c:auto val="0"/>
        <c:lblOffset val="100"/>
        <c:baseTimeUnit val="days"/>
        <c:majorUnit val="1"/>
        <c:minorUnit val="4"/>
      </c:dateAx>
      <c:valAx>
        <c:axId val="192057728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de-DE" sz="1400">
                    <a:latin typeface="Calibri" panose="020F0502020204030204" pitchFamily="34" charset="0"/>
                    <a:cs typeface="Calibri" panose="020F0502020204030204" pitchFamily="34" charset="0"/>
                  </a:rPr>
                  <a:t>in %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92027264"/>
        <c:crosses val="autoZero"/>
        <c:crossBetween val="between"/>
      </c:valAx>
      <c:spPr>
        <a:noFill/>
        <a:ln w="26832">
          <a:noFill/>
        </a:ln>
      </c:spPr>
    </c:plotArea>
    <c:legend>
      <c:legendPos val="b"/>
      <c:layout>
        <c:manualLayout>
          <c:xMode val="edge"/>
          <c:yMode val="edge"/>
          <c:x val="0"/>
          <c:y val="0.8635558357047789"/>
          <c:w val="0.99956320991858316"/>
          <c:h val="9.7640894343000911E-2"/>
        </c:manualLayout>
      </c:layout>
      <c:overlay val="0"/>
      <c:spPr>
        <a:noFill/>
        <a:ln w="2683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+mj-lt"/>
              </a:defRPr>
            </a:pPr>
            <a:r>
              <a:rPr lang="de-DE" sz="1400" b="1" dirty="0">
                <a:latin typeface="+mj-lt"/>
              </a:rPr>
              <a:t>Haushalte</a:t>
            </a:r>
          </a:p>
        </c:rich>
      </c:tx>
      <c:layout>
        <c:manualLayout>
          <c:xMode val="edge"/>
          <c:yMode val="edge"/>
          <c:x val="8.7911687973366903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713928273561413E-2"/>
          <c:y val="8.3239141736390632E-2"/>
          <c:w val="0.92249773240405364"/>
          <c:h val="0.64458991143627264"/>
        </c:manualLayout>
      </c:layout>
      <c:lineChart>
        <c:grouping val="standard"/>
        <c:varyColors val="0"/>
        <c:ser>
          <c:idx val="6"/>
          <c:order val="0"/>
          <c:tx>
            <c:strRef>
              <c:f>Sheet1!$B$2</c:f>
              <c:strCache>
                <c:ptCount val="1"/>
                <c:pt idx="0">
                  <c:v>Strom</c:v>
                </c:pt>
              </c:strCache>
            </c:strRef>
          </c:tx>
          <c:spPr>
            <a:ln w="19050">
              <a:solidFill>
                <a:srgbClr val="FF7F24"/>
              </a:solidFill>
              <a:prstDash val="solid"/>
            </a:ln>
          </c:spPr>
          <c:marker>
            <c:symbol val="none"/>
          </c:marker>
          <c:cat>
            <c:numRef>
              <c:f>Sheet1!$A$3:$A$182</c:f>
              <c:numCache>
                <c:formatCode>mm\/yy</c:formatCode>
                <c:ptCount val="18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Sheet1!$B$3:$B$182</c:f>
              <c:numCache>
                <c:formatCode>General</c:formatCode>
                <c:ptCount val="180"/>
                <c:pt idx="0">
                  <c:v>87.1</c:v>
                </c:pt>
                <c:pt idx="1">
                  <c:v>87.1</c:v>
                </c:pt>
                <c:pt idx="2">
                  <c:v>87</c:v>
                </c:pt>
                <c:pt idx="3">
                  <c:v>86.8</c:v>
                </c:pt>
                <c:pt idx="4">
                  <c:v>86.8</c:v>
                </c:pt>
                <c:pt idx="5">
                  <c:v>86.8</c:v>
                </c:pt>
                <c:pt idx="6">
                  <c:v>86.8</c:v>
                </c:pt>
                <c:pt idx="7">
                  <c:v>86.8</c:v>
                </c:pt>
                <c:pt idx="8">
                  <c:v>86.8</c:v>
                </c:pt>
                <c:pt idx="9">
                  <c:v>86.8</c:v>
                </c:pt>
                <c:pt idx="10">
                  <c:v>86.8</c:v>
                </c:pt>
                <c:pt idx="11">
                  <c:v>86.8</c:v>
                </c:pt>
                <c:pt idx="12">
                  <c:v>87</c:v>
                </c:pt>
                <c:pt idx="13">
                  <c:v>87.1</c:v>
                </c:pt>
                <c:pt idx="14">
                  <c:v>87</c:v>
                </c:pt>
                <c:pt idx="15">
                  <c:v>87.7</c:v>
                </c:pt>
                <c:pt idx="16">
                  <c:v>87.7</c:v>
                </c:pt>
                <c:pt idx="17">
                  <c:v>87.7</c:v>
                </c:pt>
                <c:pt idx="18">
                  <c:v>87.8</c:v>
                </c:pt>
                <c:pt idx="19">
                  <c:v>87.8</c:v>
                </c:pt>
                <c:pt idx="20">
                  <c:v>87.7</c:v>
                </c:pt>
                <c:pt idx="21">
                  <c:v>87.8</c:v>
                </c:pt>
                <c:pt idx="22">
                  <c:v>87.8</c:v>
                </c:pt>
                <c:pt idx="23">
                  <c:v>87.8</c:v>
                </c:pt>
                <c:pt idx="24">
                  <c:v>88.5</c:v>
                </c:pt>
                <c:pt idx="25">
                  <c:v>88.9</c:v>
                </c:pt>
                <c:pt idx="26">
                  <c:v>88.9</c:v>
                </c:pt>
                <c:pt idx="27">
                  <c:v>89.4</c:v>
                </c:pt>
                <c:pt idx="28">
                  <c:v>89.4</c:v>
                </c:pt>
                <c:pt idx="29">
                  <c:v>89.9</c:v>
                </c:pt>
                <c:pt idx="30">
                  <c:v>89.9</c:v>
                </c:pt>
                <c:pt idx="31">
                  <c:v>89.9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89.8</c:v>
                </c:pt>
                <c:pt idx="37">
                  <c:v>89.8</c:v>
                </c:pt>
                <c:pt idx="38">
                  <c:v>89.9</c:v>
                </c:pt>
                <c:pt idx="39">
                  <c:v>89.9</c:v>
                </c:pt>
                <c:pt idx="40">
                  <c:v>89.5</c:v>
                </c:pt>
                <c:pt idx="41">
                  <c:v>89.5</c:v>
                </c:pt>
                <c:pt idx="42">
                  <c:v>89.5</c:v>
                </c:pt>
                <c:pt idx="43">
                  <c:v>89.5</c:v>
                </c:pt>
                <c:pt idx="44">
                  <c:v>89.5</c:v>
                </c:pt>
                <c:pt idx="45">
                  <c:v>89.5</c:v>
                </c:pt>
                <c:pt idx="46">
                  <c:v>89.5</c:v>
                </c:pt>
                <c:pt idx="47">
                  <c:v>89.5</c:v>
                </c:pt>
                <c:pt idx="48">
                  <c:v>90.8</c:v>
                </c:pt>
                <c:pt idx="49">
                  <c:v>91.3</c:v>
                </c:pt>
                <c:pt idx="50">
                  <c:v>91.6</c:v>
                </c:pt>
                <c:pt idx="51">
                  <c:v>92.4</c:v>
                </c:pt>
                <c:pt idx="52">
                  <c:v>92.5</c:v>
                </c:pt>
                <c:pt idx="53">
                  <c:v>92.6</c:v>
                </c:pt>
                <c:pt idx="54">
                  <c:v>92.6</c:v>
                </c:pt>
                <c:pt idx="55">
                  <c:v>92.9</c:v>
                </c:pt>
                <c:pt idx="56">
                  <c:v>92.9</c:v>
                </c:pt>
                <c:pt idx="57">
                  <c:v>92.9</c:v>
                </c:pt>
                <c:pt idx="58">
                  <c:v>92.9</c:v>
                </c:pt>
                <c:pt idx="59">
                  <c:v>93</c:v>
                </c:pt>
                <c:pt idx="60">
                  <c:v>95.5</c:v>
                </c:pt>
                <c:pt idx="61">
                  <c:v>96.2</c:v>
                </c:pt>
                <c:pt idx="62">
                  <c:v>97.5</c:v>
                </c:pt>
                <c:pt idx="63">
                  <c:v>98.5</c:v>
                </c:pt>
                <c:pt idx="64">
                  <c:v>99</c:v>
                </c:pt>
                <c:pt idx="65">
                  <c:v>99</c:v>
                </c:pt>
                <c:pt idx="66">
                  <c:v>98.8</c:v>
                </c:pt>
                <c:pt idx="67">
                  <c:v>98.8</c:v>
                </c:pt>
                <c:pt idx="68">
                  <c:v>98.8</c:v>
                </c:pt>
                <c:pt idx="69">
                  <c:v>98.8</c:v>
                </c:pt>
                <c:pt idx="70">
                  <c:v>98.8</c:v>
                </c:pt>
                <c:pt idx="71">
                  <c:v>99</c:v>
                </c:pt>
                <c:pt idx="72">
                  <c:v>99.1</c:v>
                </c:pt>
                <c:pt idx="73">
                  <c:v>99.2</c:v>
                </c:pt>
                <c:pt idx="74">
                  <c:v>99.4</c:v>
                </c:pt>
                <c:pt idx="75">
                  <c:v>99.4</c:v>
                </c:pt>
                <c:pt idx="76">
                  <c:v>99.4</c:v>
                </c:pt>
                <c:pt idx="77">
                  <c:v>99.6</c:v>
                </c:pt>
                <c:pt idx="78">
                  <c:v>99.5</c:v>
                </c:pt>
                <c:pt idx="79">
                  <c:v>100.2</c:v>
                </c:pt>
                <c:pt idx="80">
                  <c:v>100.5</c:v>
                </c:pt>
                <c:pt idx="81">
                  <c:v>100.6</c:v>
                </c:pt>
                <c:pt idx="82">
                  <c:v>101.6</c:v>
                </c:pt>
                <c:pt idx="83">
                  <c:v>101.8</c:v>
                </c:pt>
                <c:pt idx="84">
                  <c:v>108.3</c:v>
                </c:pt>
                <c:pt idx="85">
                  <c:v>108.4</c:v>
                </c:pt>
                <c:pt idx="86">
                  <c:v>114.2</c:v>
                </c:pt>
                <c:pt idx="87">
                  <c:v>115.6</c:v>
                </c:pt>
                <c:pt idx="88">
                  <c:v>115.7</c:v>
                </c:pt>
                <c:pt idx="89">
                  <c:v>116.2</c:v>
                </c:pt>
                <c:pt idx="90">
                  <c:v>110.3</c:v>
                </c:pt>
                <c:pt idx="91">
                  <c:v>114.7</c:v>
                </c:pt>
                <c:pt idx="92">
                  <c:v>121.7</c:v>
                </c:pt>
                <c:pt idx="93">
                  <c:v>126.3</c:v>
                </c:pt>
                <c:pt idx="94">
                  <c:v>127</c:v>
                </c:pt>
                <c:pt idx="95">
                  <c:v>125.4</c:v>
                </c:pt>
                <c:pt idx="96">
                  <c:v>142.19999999999999</c:v>
                </c:pt>
                <c:pt idx="97">
                  <c:v>141.4</c:v>
                </c:pt>
                <c:pt idx="98">
                  <c:v>140</c:v>
                </c:pt>
                <c:pt idx="99">
                  <c:v>137.80000000000001</c:v>
                </c:pt>
                <c:pt idx="100">
                  <c:v>137.6</c:v>
                </c:pt>
                <c:pt idx="101">
                  <c:v>134.6</c:v>
                </c:pt>
                <c:pt idx="102">
                  <c:v>133.1</c:v>
                </c:pt>
                <c:pt idx="103">
                  <c:v>133.6</c:v>
                </c:pt>
                <c:pt idx="104">
                  <c:v>133.6</c:v>
                </c:pt>
                <c:pt idx="105">
                  <c:v>130.1</c:v>
                </c:pt>
                <c:pt idx="106">
                  <c:v>130</c:v>
                </c:pt>
                <c:pt idx="107">
                  <c:v>129.9</c:v>
                </c:pt>
                <c:pt idx="108">
                  <c:v>130.30000000000001</c:v>
                </c:pt>
                <c:pt idx="109">
                  <c:v>129.5</c:v>
                </c:pt>
                <c:pt idx="110">
                  <c:v>129.1</c:v>
                </c:pt>
                <c:pt idx="111">
                  <c:v>130</c:v>
                </c:pt>
                <c:pt idx="112">
                  <c:v>130.4</c:v>
                </c:pt>
                <c:pt idx="113">
                  <c:v>130.19999999999999</c:v>
                </c:pt>
                <c:pt idx="114">
                  <c:v>130.1</c:v>
                </c:pt>
                <c:pt idx="115">
                  <c:v>130.1</c:v>
                </c:pt>
                <c:pt idx="116">
                  <c:v>130.4</c:v>
                </c:pt>
                <c:pt idx="117">
                  <c:v>129.9</c:v>
                </c:pt>
                <c:pt idx="118">
                  <c:v>130.19999999999999</c:v>
                </c:pt>
                <c:pt idx="119">
                  <c:v>130.4</c:v>
                </c:pt>
                <c:pt idx="120">
                  <c:v>126.8</c:v>
                </c:pt>
                <c:pt idx="121" formatCode="#,##0.0">
                  <c:v>127.6</c:v>
                </c:pt>
                <c:pt idx="122" formatCode="#,##0.0">
                  <c:v>127.4</c:v>
                </c:pt>
                <c:pt idx="123" formatCode="#,##0.0">
                  <c:v>127.8</c:v>
                </c:pt>
                <c:pt idx="124" formatCode="#,##0.0">
                  <c:v>127.6</c:v>
                </c:pt>
                <c:pt idx="125" formatCode="#,##0.0">
                  <c:v>127.6</c:v>
                </c:pt>
                <c:pt idx="126" formatCode="#,##0.0">
                  <c:v>128</c:v>
                </c:pt>
                <c:pt idx="127" formatCode="#,##0.0">
                  <c:v>127.4</c:v>
                </c:pt>
                <c:pt idx="128" formatCode="#,##0.0">
                  <c:v>127.3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5-49E1-9510-1A506CB4AEE7}"/>
            </c:ext>
          </c:extLst>
        </c:ser>
        <c:ser>
          <c:idx val="4"/>
          <c:order val="1"/>
          <c:tx>
            <c:strRef>
              <c:f>Sheet1!$C$2</c:f>
              <c:strCache>
                <c:ptCount val="1"/>
                <c:pt idx="0">
                  <c:v>Erdgas</c:v>
                </c:pt>
              </c:strCache>
            </c:strRef>
          </c:tx>
          <c:spPr>
            <a:ln w="19050">
              <a:solidFill>
                <a:srgbClr val="46AA28"/>
              </a:solidFill>
              <a:prstDash val="solid"/>
            </a:ln>
          </c:spPr>
          <c:marker>
            <c:symbol val="none"/>
          </c:marker>
          <c:cat>
            <c:numRef>
              <c:f>Sheet1!$A$3:$A$182</c:f>
              <c:numCache>
                <c:formatCode>mm\/yy</c:formatCode>
                <c:ptCount val="18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Sheet1!$C$3:$C$182</c:f>
              <c:numCache>
                <c:formatCode>General</c:formatCode>
                <c:ptCount val="180"/>
                <c:pt idx="0">
                  <c:v>99.4</c:v>
                </c:pt>
                <c:pt idx="1">
                  <c:v>99.4</c:v>
                </c:pt>
                <c:pt idx="2">
                  <c:v>99.3</c:v>
                </c:pt>
                <c:pt idx="3">
                  <c:v>99.2</c:v>
                </c:pt>
                <c:pt idx="4">
                  <c:v>99.1</c:v>
                </c:pt>
                <c:pt idx="5">
                  <c:v>99.1</c:v>
                </c:pt>
                <c:pt idx="6">
                  <c:v>98.9</c:v>
                </c:pt>
                <c:pt idx="7">
                  <c:v>98.9</c:v>
                </c:pt>
                <c:pt idx="8">
                  <c:v>98.8</c:v>
                </c:pt>
                <c:pt idx="9">
                  <c:v>98.7</c:v>
                </c:pt>
                <c:pt idx="10">
                  <c:v>98.7</c:v>
                </c:pt>
                <c:pt idx="11">
                  <c:v>98.5</c:v>
                </c:pt>
                <c:pt idx="12">
                  <c:v>97.3</c:v>
                </c:pt>
                <c:pt idx="13">
                  <c:v>97.1</c:v>
                </c:pt>
                <c:pt idx="14">
                  <c:v>97.1</c:v>
                </c:pt>
                <c:pt idx="15">
                  <c:v>96.8</c:v>
                </c:pt>
                <c:pt idx="16">
                  <c:v>96.7</c:v>
                </c:pt>
                <c:pt idx="17">
                  <c:v>96.5</c:v>
                </c:pt>
                <c:pt idx="18">
                  <c:v>96.1</c:v>
                </c:pt>
                <c:pt idx="19">
                  <c:v>95.9</c:v>
                </c:pt>
                <c:pt idx="20">
                  <c:v>95.6</c:v>
                </c:pt>
                <c:pt idx="21">
                  <c:v>94.8</c:v>
                </c:pt>
                <c:pt idx="22">
                  <c:v>94.6</c:v>
                </c:pt>
                <c:pt idx="23">
                  <c:v>95.6</c:v>
                </c:pt>
                <c:pt idx="24">
                  <c:v>93.6</c:v>
                </c:pt>
                <c:pt idx="25">
                  <c:v>93.4</c:v>
                </c:pt>
                <c:pt idx="26">
                  <c:v>93.3</c:v>
                </c:pt>
                <c:pt idx="27">
                  <c:v>93.1</c:v>
                </c:pt>
                <c:pt idx="28">
                  <c:v>93</c:v>
                </c:pt>
                <c:pt idx="29">
                  <c:v>93</c:v>
                </c:pt>
                <c:pt idx="30">
                  <c:v>92.9</c:v>
                </c:pt>
                <c:pt idx="31">
                  <c:v>92.9</c:v>
                </c:pt>
                <c:pt idx="32">
                  <c:v>92.9</c:v>
                </c:pt>
                <c:pt idx="33">
                  <c:v>92.9</c:v>
                </c:pt>
                <c:pt idx="34">
                  <c:v>92.9</c:v>
                </c:pt>
                <c:pt idx="35">
                  <c:v>92.9</c:v>
                </c:pt>
                <c:pt idx="36">
                  <c:v>92.1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  <c:pt idx="40">
                  <c:v>92</c:v>
                </c:pt>
                <c:pt idx="41">
                  <c:v>91.3</c:v>
                </c:pt>
                <c:pt idx="42">
                  <c:v>91.2</c:v>
                </c:pt>
                <c:pt idx="43">
                  <c:v>91.1</c:v>
                </c:pt>
                <c:pt idx="44">
                  <c:v>91.1</c:v>
                </c:pt>
                <c:pt idx="45">
                  <c:v>91.2</c:v>
                </c:pt>
                <c:pt idx="46">
                  <c:v>91.3</c:v>
                </c:pt>
                <c:pt idx="47">
                  <c:v>91.5</c:v>
                </c:pt>
                <c:pt idx="48">
                  <c:v>94</c:v>
                </c:pt>
                <c:pt idx="49">
                  <c:v>94.2</c:v>
                </c:pt>
                <c:pt idx="50">
                  <c:v>94.4</c:v>
                </c:pt>
                <c:pt idx="51">
                  <c:v>94.9</c:v>
                </c:pt>
                <c:pt idx="52">
                  <c:v>95</c:v>
                </c:pt>
                <c:pt idx="53">
                  <c:v>95.1</c:v>
                </c:pt>
                <c:pt idx="54">
                  <c:v>95.3</c:v>
                </c:pt>
                <c:pt idx="55">
                  <c:v>95.4</c:v>
                </c:pt>
                <c:pt idx="56">
                  <c:v>95.5</c:v>
                </c:pt>
                <c:pt idx="57">
                  <c:v>95.9</c:v>
                </c:pt>
                <c:pt idx="58">
                  <c:v>96</c:v>
                </c:pt>
                <c:pt idx="59">
                  <c:v>96.2</c:v>
                </c:pt>
                <c:pt idx="60">
                  <c:v>96.4</c:v>
                </c:pt>
                <c:pt idx="61">
                  <c:v>96.5</c:v>
                </c:pt>
                <c:pt idx="62">
                  <c:v>96.6</c:v>
                </c:pt>
                <c:pt idx="63">
                  <c:v>96.6</c:v>
                </c:pt>
                <c:pt idx="64">
                  <c:v>96.6</c:v>
                </c:pt>
                <c:pt idx="65">
                  <c:v>96.5</c:v>
                </c:pt>
                <c:pt idx="66">
                  <c:v>97</c:v>
                </c:pt>
                <c:pt idx="67">
                  <c:v>97.2</c:v>
                </c:pt>
                <c:pt idx="68">
                  <c:v>97</c:v>
                </c:pt>
                <c:pt idx="69">
                  <c:v>97</c:v>
                </c:pt>
                <c:pt idx="70">
                  <c:v>96.7</c:v>
                </c:pt>
                <c:pt idx="71">
                  <c:v>96.8</c:v>
                </c:pt>
                <c:pt idx="72">
                  <c:v>98.3</c:v>
                </c:pt>
                <c:pt idx="73">
                  <c:v>98.5</c:v>
                </c:pt>
                <c:pt idx="74">
                  <c:v>98.7</c:v>
                </c:pt>
                <c:pt idx="75">
                  <c:v>98.6</c:v>
                </c:pt>
                <c:pt idx="76">
                  <c:v>98.7</c:v>
                </c:pt>
                <c:pt idx="77">
                  <c:v>98.8</c:v>
                </c:pt>
                <c:pt idx="78">
                  <c:v>99</c:v>
                </c:pt>
                <c:pt idx="79">
                  <c:v>99.4</c:v>
                </c:pt>
                <c:pt idx="80">
                  <c:v>99.9</c:v>
                </c:pt>
                <c:pt idx="81">
                  <c:v>101.4</c:v>
                </c:pt>
                <c:pt idx="82">
                  <c:v>103.2</c:v>
                </c:pt>
                <c:pt idx="83">
                  <c:v>105.7</c:v>
                </c:pt>
                <c:pt idx="84">
                  <c:v>129.80000000000001</c:v>
                </c:pt>
                <c:pt idx="85">
                  <c:v>133.6</c:v>
                </c:pt>
                <c:pt idx="86">
                  <c:v>139.9</c:v>
                </c:pt>
                <c:pt idx="87">
                  <c:v>145.4</c:v>
                </c:pt>
                <c:pt idx="88">
                  <c:v>153.1</c:v>
                </c:pt>
                <c:pt idx="89">
                  <c:v>158.6</c:v>
                </c:pt>
                <c:pt idx="90">
                  <c:v>173.3</c:v>
                </c:pt>
                <c:pt idx="91">
                  <c:v>182.6</c:v>
                </c:pt>
                <c:pt idx="92">
                  <c:v>194.9</c:v>
                </c:pt>
                <c:pt idx="93">
                  <c:v>236.7</c:v>
                </c:pt>
                <c:pt idx="94">
                  <c:v>243.7</c:v>
                </c:pt>
                <c:pt idx="95">
                  <c:v>247.2</c:v>
                </c:pt>
                <c:pt idx="96">
                  <c:v>216.7</c:v>
                </c:pt>
                <c:pt idx="97">
                  <c:v>218</c:v>
                </c:pt>
                <c:pt idx="98">
                  <c:v>219.6</c:v>
                </c:pt>
                <c:pt idx="99">
                  <c:v>218.8</c:v>
                </c:pt>
                <c:pt idx="100">
                  <c:v>217.3</c:v>
                </c:pt>
                <c:pt idx="101">
                  <c:v>215.2</c:v>
                </c:pt>
                <c:pt idx="102">
                  <c:v>213</c:v>
                </c:pt>
                <c:pt idx="103">
                  <c:v>211.6</c:v>
                </c:pt>
                <c:pt idx="104">
                  <c:v>209.1</c:v>
                </c:pt>
                <c:pt idx="105">
                  <c:v>206.4</c:v>
                </c:pt>
                <c:pt idx="106">
                  <c:v>200.2</c:v>
                </c:pt>
                <c:pt idx="107">
                  <c:v>198.8</c:v>
                </c:pt>
                <c:pt idx="108">
                  <c:v>203.3</c:v>
                </c:pt>
                <c:pt idx="109">
                  <c:v>201.6</c:v>
                </c:pt>
                <c:pt idx="110">
                  <c:v>199.3</c:v>
                </c:pt>
                <c:pt idx="111">
                  <c:v>186.2</c:v>
                </c:pt>
                <c:pt idx="112">
                  <c:v>185.4</c:v>
                </c:pt>
                <c:pt idx="113">
                  <c:v>185.3</c:v>
                </c:pt>
                <c:pt idx="114">
                  <c:v>185.2</c:v>
                </c:pt>
                <c:pt idx="115">
                  <c:v>184.4</c:v>
                </c:pt>
                <c:pt idx="116">
                  <c:v>184.5</c:v>
                </c:pt>
                <c:pt idx="117">
                  <c:v>184.1</c:v>
                </c:pt>
                <c:pt idx="118">
                  <c:v>184.6</c:v>
                </c:pt>
                <c:pt idx="119">
                  <c:v>185.6</c:v>
                </c:pt>
                <c:pt idx="120">
                  <c:v>183.8</c:v>
                </c:pt>
                <c:pt idx="121" formatCode="#,##0.0">
                  <c:v>184.9</c:v>
                </c:pt>
                <c:pt idx="122" formatCode="#,##0.0">
                  <c:v>185.5</c:v>
                </c:pt>
                <c:pt idx="123" formatCode="#,##0.0">
                  <c:v>185.9</c:v>
                </c:pt>
                <c:pt idx="124" formatCode="#,##0.0">
                  <c:v>185.3</c:v>
                </c:pt>
                <c:pt idx="125" formatCode="#,##0.0">
                  <c:v>185.4</c:v>
                </c:pt>
                <c:pt idx="126" formatCode="#,##0.0">
                  <c:v>185.6</c:v>
                </c:pt>
                <c:pt idx="127" formatCode="#,##0.0">
                  <c:v>185.7</c:v>
                </c:pt>
                <c:pt idx="128" formatCode="#,##0.0">
                  <c:v>185.7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45-49E1-9510-1A506CB4AEE7}"/>
            </c:ext>
          </c:extLst>
        </c:ser>
        <c:ser>
          <c:idx val="0"/>
          <c:order val="2"/>
          <c:tx>
            <c:strRef>
              <c:f>Sheet1!$D$2</c:f>
              <c:strCache>
                <c:ptCount val="1"/>
                <c:pt idx="0">
                  <c:v>Fernwärme</c:v>
                </c:pt>
              </c:strCache>
            </c:strRef>
          </c:tx>
          <c:spPr>
            <a:ln w="19050">
              <a:solidFill>
                <a:srgbClr val="7B0B6D"/>
              </a:solidFill>
              <a:prstDash val="solid"/>
            </a:ln>
          </c:spPr>
          <c:marker>
            <c:symbol val="none"/>
          </c:marker>
          <c:cat>
            <c:numRef>
              <c:f>Sheet1!$A$3:$A$182</c:f>
              <c:numCache>
                <c:formatCode>mm\/yy</c:formatCode>
                <c:ptCount val="18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Sheet1!$D$3:$D$182</c:f>
              <c:numCache>
                <c:formatCode>General</c:formatCode>
                <c:ptCount val="180"/>
                <c:pt idx="0">
                  <c:v>104.5</c:v>
                </c:pt>
                <c:pt idx="1">
                  <c:v>104.3</c:v>
                </c:pt>
                <c:pt idx="2">
                  <c:v>104.2</c:v>
                </c:pt>
                <c:pt idx="3">
                  <c:v>103.1</c:v>
                </c:pt>
                <c:pt idx="4">
                  <c:v>103.1</c:v>
                </c:pt>
                <c:pt idx="5">
                  <c:v>103.1</c:v>
                </c:pt>
                <c:pt idx="6">
                  <c:v>102.1</c:v>
                </c:pt>
                <c:pt idx="7">
                  <c:v>102.1</c:v>
                </c:pt>
                <c:pt idx="8">
                  <c:v>102.1</c:v>
                </c:pt>
                <c:pt idx="9">
                  <c:v>101.4</c:v>
                </c:pt>
                <c:pt idx="10">
                  <c:v>101.4</c:v>
                </c:pt>
                <c:pt idx="11">
                  <c:v>101.4</c:v>
                </c:pt>
                <c:pt idx="12">
                  <c:v>100</c:v>
                </c:pt>
                <c:pt idx="13">
                  <c:v>99.6</c:v>
                </c:pt>
                <c:pt idx="14">
                  <c:v>99.6</c:v>
                </c:pt>
                <c:pt idx="15">
                  <c:v>97.7</c:v>
                </c:pt>
                <c:pt idx="16">
                  <c:v>97.6</c:v>
                </c:pt>
                <c:pt idx="17">
                  <c:v>97.6</c:v>
                </c:pt>
                <c:pt idx="18">
                  <c:v>96.3</c:v>
                </c:pt>
                <c:pt idx="19">
                  <c:v>95.8</c:v>
                </c:pt>
                <c:pt idx="20">
                  <c:v>95.8</c:v>
                </c:pt>
                <c:pt idx="21">
                  <c:v>94.8</c:v>
                </c:pt>
                <c:pt idx="22">
                  <c:v>94.7</c:v>
                </c:pt>
                <c:pt idx="23">
                  <c:v>94.7</c:v>
                </c:pt>
                <c:pt idx="24">
                  <c:v>93.4</c:v>
                </c:pt>
                <c:pt idx="25">
                  <c:v>93.5</c:v>
                </c:pt>
                <c:pt idx="26">
                  <c:v>93.3</c:v>
                </c:pt>
                <c:pt idx="27">
                  <c:v>93.8</c:v>
                </c:pt>
                <c:pt idx="28">
                  <c:v>93.8</c:v>
                </c:pt>
                <c:pt idx="29">
                  <c:v>93.8</c:v>
                </c:pt>
                <c:pt idx="30">
                  <c:v>94.2</c:v>
                </c:pt>
                <c:pt idx="31">
                  <c:v>94.2</c:v>
                </c:pt>
                <c:pt idx="32">
                  <c:v>94.3</c:v>
                </c:pt>
                <c:pt idx="33">
                  <c:v>94.4</c:v>
                </c:pt>
                <c:pt idx="34">
                  <c:v>94.4</c:v>
                </c:pt>
                <c:pt idx="35">
                  <c:v>94.3</c:v>
                </c:pt>
                <c:pt idx="36">
                  <c:v>94.9</c:v>
                </c:pt>
                <c:pt idx="37">
                  <c:v>94.9</c:v>
                </c:pt>
                <c:pt idx="38">
                  <c:v>94.9</c:v>
                </c:pt>
                <c:pt idx="39">
                  <c:v>95.5</c:v>
                </c:pt>
                <c:pt idx="40">
                  <c:v>95.6</c:v>
                </c:pt>
                <c:pt idx="41">
                  <c:v>95.6</c:v>
                </c:pt>
                <c:pt idx="42">
                  <c:v>96.1</c:v>
                </c:pt>
                <c:pt idx="43">
                  <c:v>96.3</c:v>
                </c:pt>
                <c:pt idx="44">
                  <c:v>96.4</c:v>
                </c:pt>
                <c:pt idx="45">
                  <c:v>97.3</c:v>
                </c:pt>
                <c:pt idx="46">
                  <c:v>97.5</c:v>
                </c:pt>
                <c:pt idx="47">
                  <c:v>97.5</c:v>
                </c:pt>
                <c:pt idx="48">
                  <c:v>99.2</c:v>
                </c:pt>
                <c:pt idx="49">
                  <c:v>99.6</c:v>
                </c:pt>
                <c:pt idx="50">
                  <c:v>99.9</c:v>
                </c:pt>
                <c:pt idx="51">
                  <c:v>100.6</c:v>
                </c:pt>
                <c:pt idx="52">
                  <c:v>100.9</c:v>
                </c:pt>
                <c:pt idx="53">
                  <c:v>101</c:v>
                </c:pt>
                <c:pt idx="54">
                  <c:v>100.8</c:v>
                </c:pt>
                <c:pt idx="55">
                  <c:v>101</c:v>
                </c:pt>
                <c:pt idx="56">
                  <c:v>101</c:v>
                </c:pt>
                <c:pt idx="57">
                  <c:v>100.8</c:v>
                </c:pt>
                <c:pt idx="58">
                  <c:v>100.8</c:v>
                </c:pt>
                <c:pt idx="59">
                  <c:v>100.8</c:v>
                </c:pt>
                <c:pt idx="60">
                  <c:v>100.9</c:v>
                </c:pt>
                <c:pt idx="61">
                  <c:v>100.9</c:v>
                </c:pt>
                <c:pt idx="62">
                  <c:v>101</c:v>
                </c:pt>
                <c:pt idx="63">
                  <c:v>100.6</c:v>
                </c:pt>
                <c:pt idx="64">
                  <c:v>100.5</c:v>
                </c:pt>
                <c:pt idx="65">
                  <c:v>100.5</c:v>
                </c:pt>
                <c:pt idx="66">
                  <c:v>100.2</c:v>
                </c:pt>
                <c:pt idx="67">
                  <c:v>100.1</c:v>
                </c:pt>
                <c:pt idx="68">
                  <c:v>100.1</c:v>
                </c:pt>
                <c:pt idx="69">
                  <c:v>98.8</c:v>
                </c:pt>
                <c:pt idx="70">
                  <c:v>98.6</c:v>
                </c:pt>
                <c:pt idx="71">
                  <c:v>98.9</c:v>
                </c:pt>
                <c:pt idx="72">
                  <c:v>97.8</c:v>
                </c:pt>
                <c:pt idx="73">
                  <c:v>98</c:v>
                </c:pt>
                <c:pt idx="74">
                  <c:v>98.1</c:v>
                </c:pt>
                <c:pt idx="75">
                  <c:v>98.4</c:v>
                </c:pt>
                <c:pt idx="76">
                  <c:v>98.4</c:v>
                </c:pt>
                <c:pt idx="77">
                  <c:v>98.3</c:v>
                </c:pt>
                <c:pt idx="78">
                  <c:v>99.5</c:v>
                </c:pt>
                <c:pt idx="79">
                  <c:v>99.8</c:v>
                </c:pt>
                <c:pt idx="80">
                  <c:v>100.1</c:v>
                </c:pt>
                <c:pt idx="81">
                  <c:v>102.9</c:v>
                </c:pt>
                <c:pt idx="82">
                  <c:v>104.3</c:v>
                </c:pt>
                <c:pt idx="83">
                  <c:v>104.3</c:v>
                </c:pt>
                <c:pt idx="84">
                  <c:v>112.1</c:v>
                </c:pt>
                <c:pt idx="85">
                  <c:v>113.4</c:v>
                </c:pt>
                <c:pt idx="86">
                  <c:v>114.6</c:v>
                </c:pt>
                <c:pt idx="87">
                  <c:v>122.1</c:v>
                </c:pt>
                <c:pt idx="88">
                  <c:v>122.9</c:v>
                </c:pt>
                <c:pt idx="89">
                  <c:v>125.7</c:v>
                </c:pt>
                <c:pt idx="90">
                  <c:v>134.6</c:v>
                </c:pt>
                <c:pt idx="91">
                  <c:v>136.69999999999999</c:v>
                </c:pt>
                <c:pt idx="92">
                  <c:v>137.1</c:v>
                </c:pt>
                <c:pt idx="93">
                  <c:v>156.30000000000001</c:v>
                </c:pt>
                <c:pt idx="94">
                  <c:v>159.4</c:v>
                </c:pt>
                <c:pt idx="95">
                  <c:v>159.6</c:v>
                </c:pt>
                <c:pt idx="96">
                  <c:v>167.7</c:v>
                </c:pt>
                <c:pt idx="97">
                  <c:v>155.80000000000001</c:v>
                </c:pt>
                <c:pt idx="98">
                  <c:v>157.5</c:v>
                </c:pt>
                <c:pt idx="99">
                  <c:v>162.19999999999999</c:v>
                </c:pt>
                <c:pt idx="100">
                  <c:v>162.1</c:v>
                </c:pt>
                <c:pt idx="101">
                  <c:v>162.30000000000001</c:v>
                </c:pt>
                <c:pt idx="102">
                  <c:v>161.80000000000001</c:v>
                </c:pt>
                <c:pt idx="103">
                  <c:v>161.1</c:v>
                </c:pt>
                <c:pt idx="104">
                  <c:v>161.19999999999999</c:v>
                </c:pt>
                <c:pt idx="105">
                  <c:v>159.6</c:v>
                </c:pt>
                <c:pt idx="106">
                  <c:v>160.1</c:v>
                </c:pt>
                <c:pt idx="107">
                  <c:v>160.1</c:v>
                </c:pt>
                <c:pt idx="108">
                  <c:v>187.7</c:v>
                </c:pt>
                <c:pt idx="109">
                  <c:v>188.1</c:v>
                </c:pt>
                <c:pt idx="110">
                  <c:v>188.6</c:v>
                </c:pt>
                <c:pt idx="111">
                  <c:v>184.8</c:v>
                </c:pt>
                <c:pt idx="112">
                  <c:v>185.4</c:v>
                </c:pt>
                <c:pt idx="113">
                  <c:v>185</c:v>
                </c:pt>
                <c:pt idx="114">
                  <c:v>189.7</c:v>
                </c:pt>
                <c:pt idx="115">
                  <c:v>189.3</c:v>
                </c:pt>
                <c:pt idx="116">
                  <c:v>190.4</c:v>
                </c:pt>
                <c:pt idx="117">
                  <c:v>188.2</c:v>
                </c:pt>
                <c:pt idx="118">
                  <c:v>187.7</c:v>
                </c:pt>
                <c:pt idx="119">
                  <c:v>187.7</c:v>
                </c:pt>
                <c:pt idx="120">
                  <c:v>184.9</c:v>
                </c:pt>
                <c:pt idx="121" formatCode="#,##0.0">
                  <c:v>185</c:v>
                </c:pt>
                <c:pt idx="122" formatCode="#,##0.0">
                  <c:v>185</c:v>
                </c:pt>
                <c:pt idx="123" formatCode="#,##0.0">
                  <c:v>184.6</c:v>
                </c:pt>
                <c:pt idx="124" formatCode="#,##0.0">
                  <c:v>184.4</c:v>
                </c:pt>
                <c:pt idx="125" formatCode="#,##0.0">
                  <c:v>184.4</c:v>
                </c:pt>
                <c:pt idx="126" formatCode="#,##0.0">
                  <c:v>185.8</c:v>
                </c:pt>
                <c:pt idx="127" formatCode="#,##0.0">
                  <c:v>185.8</c:v>
                </c:pt>
                <c:pt idx="128" formatCode="#,##0.0">
                  <c:v>185.7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45-49E1-9510-1A506CB4AEE7}"/>
            </c:ext>
          </c:extLst>
        </c:ser>
        <c:ser>
          <c:idx val="2"/>
          <c:order val="3"/>
          <c:tx>
            <c:strRef>
              <c:f>Sheet1!$E$2</c:f>
              <c:strCache>
                <c:ptCount val="1"/>
                <c:pt idx="0">
                  <c:v>Heizöl</c:v>
                </c:pt>
              </c:strCache>
            </c:strRef>
          </c:tx>
          <c:spPr>
            <a:ln w="19050">
              <a:solidFill>
                <a:srgbClr val="477390"/>
              </a:solidFill>
              <a:prstDash val="solid"/>
            </a:ln>
          </c:spPr>
          <c:marker>
            <c:symbol val="none"/>
          </c:marker>
          <c:cat>
            <c:numRef>
              <c:f>Sheet1!$A$3:$A$182</c:f>
              <c:numCache>
                <c:formatCode>mm\/yy</c:formatCode>
                <c:ptCount val="18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Sheet1!$E$3:$E$182</c:f>
              <c:numCache>
                <c:formatCode>General</c:formatCode>
                <c:ptCount val="180"/>
                <c:pt idx="0">
                  <c:v>74.2</c:v>
                </c:pt>
                <c:pt idx="1">
                  <c:v>90.2</c:v>
                </c:pt>
                <c:pt idx="2">
                  <c:v>86.2</c:v>
                </c:pt>
                <c:pt idx="3">
                  <c:v>90.4</c:v>
                </c:pt>
                <c:pt idx="4">
                  <c:v>92.6</c:v>
                </c:pt>
                <c:pt idx="5">
                  <c:v>89</c:v>
                </c:pt>
                <c:pt idx="6">
                  <c:v>85.2</c:v>
                </c:pt>
                <c:pt idx="7">
                  <c:v>78.5</c:v>
                </c:pt>
                <c:pt idx="8">
                  <c:v>76.599999999999994</c:v>
                </c:pt>
                <c:pt idx="9">
                  <c:v>75</c:v>
                </c:pt>
                <c:pt idx="10">
                  <c:v>75.5</c:v>
                </c:pt>
                <c:pt idx="11">
                  <c:v>61.2</c:v>
                </c:pt>
                <c:pt idx="12">
                  <c:v>54.4</c:v>
                </c:pt>
                <c:pt idx="13">
                  <c:v>56.4</c:v>
                </c:pt>
                <c:pt idx="14">
                  <c:v>62.7</c:v>
                </c:pt>
                <c:pt idx="15">
                  <c:v>64.2</c:v>
                </c:pt>
                <c:pt idx="16">
                  <c:v>71.099999999999994</c:v>
                </c:pt>
                <c:pt idx="17">
                  <c:v>71.5</c:v>
                </c:pt>
                <c:pt idx="18">
                  <c:v>68</c:v>
                </c:pt>
                <c:pt idx="19">
                  <c:v>69.8</c:v>
                </c:pt>
                <c:pt idx="20">
                  <c:v>68.2</c:v>
                </c:pt>
                <c:pt idx="21">
                  <c:v>77.8</c:v>
                </c:pt>
                <c:pt idx="22">
                  <c:v>71.900000000000006</c:v>
                </c:pt>
                <c:pt idx="23">
                  <c:v>82.7</c:v>
                </c:pt>
                <c:pt idx="24">
                  <c:v>82.2</c:v>
                </c:pt>
                <c:pt idx="25">
                  <c:v>83.6</c:v>
                </c:pt>
                <c:pt idx="26">
                  <c:v>78.3</c:v>
                </c:pt>
                <c:pt idx="27">
                  <c:v>82.5</c:v>
                </c:pt>
                <c:pt idx="28">
                  <c:v>77.400000000000006</c:v>
                </c:pt>
                <c:pt idx="29">
                  <c:v>71.8</c:v>
                </c:pt>
                <c:pt idx="30">
                  <c:v>73.5</c:v>
                </c:pt>
                <c:pt idx="31">
                  <c:v>73.7</c:v>
                </c:pt>
                <c:pt idx="32">
                  <c:v>78.900000000000006</c:v>
                </c:pt>
                <c:pt idx="33">
                  <c:v>80.8</c:v>
                </c:pt>
                <c:pt idx="34">
                  <c:v>82.9</c:v>
                </c:pt>
                <c:pt idx="35">
                  <c:v>84.7</c:v>
                </c:pt>
                <c:pt idx="36">
                  <c:v>88.1</c:v>
                </c:pt>
                <c:pt idx="37">
                  <c:v>82.3</c:v>
                </c:pt>
                <c:pt idx="38">
                  <c:v>84.1</c:v>
                </c:pt>
                <c:pt idx="39">
                  <c:v>90.1</c:v>
                </c:pt>
                <c:pt idx="40">
                  <c:v>97.9</c:v>
                </c:pt>
                <c:pt idx="41">
                  <c:v>95.8</c:v>
                </c:pt>
                <c:pt idx="42">
                  <c:v>94.5</c:v>
                </c:pt>
                <c:pt idx="43">
                  <c:v>98.2</c:v>
                </c:pt>
                <c:pt idx="44">
                  <c:v>106</c:v>
                </c:pt>
                <c:pt idx="45">
                  <c:v>111.3</c:v>
                </c:pt>
                <c:pt idx="46">
                  <c:v>113.7</c:v>
                </c:pt>
                <c:pt idx="47">
                  <c:v>93.6</c:v>
                </c:pt>
                <c:pt idx="48">
                  <c:v>90.6</c:v>
                </c:pt>
                <c:pt idx="49">
                  <c:v>95.3</c:v>
                </c:pt>
                <c:pt idx="50">
                  <c:v>94.5</c:v>
                </c:pt>
                <c:pt idx="51">
                  <c:v>97.5</c:v>
                </c:pt>
                <c:pt idx="52">
                  <c:v>99.2</c:v>
                </c:pt>
                <c:pt idx="53">
                  <c:v>91</c:v>
                </c:pt>
                <c:pt idx="54">
                  <c:v>94.3</c:v>
                </c:pt>
                <c:pt idx="55">
                  <c:v>91</c:v>
                </c:pt>
                <c:pt idx="56">
                  <c:v>97.9</c:v>
                </c:pt>
                <c:pt idx="57">
                  <c:v>93.2</c:v>
                </c:pt>
                <c:pt idx="58">
                  <c:v>92.3</c:v>
                </c:pt>
                <c:pt idx="59">
                  <c:v>94.3</c:v>
                </c:pt>
                <c:pt idx="60">
                  <c:v>91.2</c:v>
                </c:pt>
                <c:pt idx="61">
                  <c:v>85.8</c:v>
                </c:pt>
                <c:pt idx="62">
                  <c:v>67.099999999999994</c:v>
                </c:pt>
                <c:pt idx="63">
                  <c:v>60.7</c:v>
                </c:pt>
                <c:pt idx="64">
                  <c:v>57.9</c:v>
                </c:pt>
                <c:pt idx="65">
                  <c:v>60.7</c:v>
                </c:pt>
                <c:pt idx="66">
                  <c:v>63.3</c:v>
                </c:pt>
                <c:pt idx="67">
                  <c:v>62.3</c:v>
                </c:pt>
                <c:pt idx="68">
                  <c:v>55.8</c:v>
                </c:pt>
                <c:pt idx="69">
                  <c:v>59.4</c:v>
                </c:pt>
                <c:pt idx="70">
                  <c:v>59.3</c:v>
                </c:pt>
                <c:pt idx="71">
                  <c:v>66.900000000000006</c:v>
                </c:pt>
                <c:pt idx="72">
                  <c:v>81.7</c:v>
                </c:pt>
                <c:pt idx="73">
                  <c:v>89.2</c:v>
                </c:pt>
                <c:pt idx="74">
                  <c:v>93.7</c:v>
                </c:pt>
                <c:pt idx="75">
                  <c:v>91.4</c:v>
                </c:pt>
                <c:pt idx="76">
                  <c:v>93.9</c:v>
                </c:pt>
                <c:pt idx="77">
                  <c:v>97.6</c:v>
                </c:pt>
                <c:pt idx="78">
                  <c:v>100.7</c:v>
                </c:pt>
                <c:pt idx="79">
                  <c:v>98.2</c:v>
                </c:pt>
                <c:pt idx="80">
                  <c:v>103.2</c:v>
                </c:pt>
                <c:pt idx="81">
                  <c:v>120.8</c:v>
                </c:pt>
                <c:pt idx="82">
                  <c:v>117.4</c:v>
                </c:pt>
                <c:pt idx="83">
                  <c:v>112.3</c:v>
                </c:pt>
                <c:pt idx="84">
                  <c:v>125.9</c:v>
                </c:pt>
                <c:pt idx="85">
                  <c:v>136.80000000000001</c:v>
                </c:pt>
                <c:pt idx="86">
                  <c:v>216.2</c:v>
                </c:pt>
                <c:pt idx="87">
                  <c:v>181.1</c:v>
                </c:pt>
                <c:pt idx="88">
                  <c:v>178.7</c:v>
                </c:pt>
                <c:pt idx="89">
                  <c:v>212.6</c:v>
                </c:pt>
                <c:pt idx="90">
                  <c:v>205.8</c:v>
                </c:pt>
                <c:pt idx="91">
                  <c:v>196.7</c:v>
                </c:pt>
                <c:pt idx="92">
                  <c:v>189.8</c:v>
                </c:pt>
                <c:pt idx="93">
                  <c:v>209.1</c:v>
                </c:pt>
                <c:pt idx="94">
                  <c:v>175.7</c:v>
                </c:pt>
                <c:pt idx="95">
                  <c:v>164.1</c:v>
                </c:pt>
                <c:pt idx="96">
                  <c:v>159.9</c:v>
                </c:pt>
                <c:pt idx="97">
                  <c:v>148.69999999999999</c:v>
                </c:pt>
                <c:pt idx="98">
                  <c:v>141.1</c:v>
                </c:pt>
                <c:pt idx="99">
                  <c:v>136.80000000000001</c:v>
                </c:pt>
                <c:pt idx="100">
                  <c:v>122.9</c:v>
                </c:pt>
                <c:pt idx="101">
                  <c:v>126.4</c:v>
                </c:pt>
                <c:pt idx="102">
                  <c:v>130.19999999999999</c:v>
                </c:pt>
                <c:pt idx="103">
                  <c:v>150.4</c:v>
                </c:pt>
                <c:pt idx="104">
                  <c:v>166.7</c:v>
                </c:pt>
                <c:pt idx="105">
                  <c:v>163</c:v>
                </c:pt>
                <c:pt idx="106">
                  <c:v>148.19999999999999</c:v>
                </c:pt>
                <c:pt idx="107">
                  <c:v>141.4</c:v>
                </c:pt>
                <c:pt idx="108">
                  <c:v>143.4</c:v>
                </c:pt>
                <c:pt idx="109">
                  <c:v>151.1</c:v>
                </c:pt>
                <c:pt idx="110">
                  <c:v>147.1</c:v>
                </c:pt>
                <c:pt idx="111">
                  <c:v>149.1</c:v>
                </c:pt>
                <c:pt idx="112">
                  <c:v>138.30000000000001</c:v>
                </c:pt>
                <c:pt idx="113">
                  <c:v>141.5</c:v>
                </c:pt>
                <c:pt idx="114">
                  <c:v>139.30000000000001</c:v>
                </c:pt>
                <c:pt idx="115">
                  <c:v>133.6</c:v>
                </c:pt>
                <c:pt idx="116">
                  <c:v>122.7</c:v>
                </c:pt>
                <c:pt idx="117">
                  <c:v>128.19999999999999</c:v>
                </c:pt>
                <c:pt idx="118">
                  <c:v>129.6</c:v>
                </c:pt>
                <c:pt idx="119">
                  <c:v>133.4</c:v>
                </c:pt>
                <c:pt idx="120">
                  <c:v>145.5</c:v>
                </c:pt>
                <c:pt idx="121" formatCode="#,##0.0">
                  <c:v>139.19999999999999</c:v>
                </c:pt>
                <c:pt idx="122" formatCode="#,##0.0">
                  <c:v>129.30000000000001</c:v>
                </c:pt>
                <c:pt idx="123" formatCode="#,##0.0">
                  <c:v>125.4</c:v>
                </c:pt>
                <c:pt idx="124" formatCode="#,##0.0">
                  <c:v>124</c:v>
                </c:pt>
                <c:pt idx="125" formatCode="#,##0.0">
                  <c:v>132.6</c:v>
                </c:pt>
                <c:pt idx="126" formatCode="#,##0.0">
                  <c:v>132.1</c:v>
                </c:pt>
                <c:pt idx="127" formatCode="#,##0.0">
                  <c:v>124.9</c:v>
                </c:pt>
                <c:pt idx="128" formatCode="#,##0.0">
                  <c:v>129.6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45-49E1-9510-1A506CB4A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361408"/>
        <c:axId val="171362944"/>
      </c:lineChart>
      <c:dateAx>
        <c:axId val="171361408"/>
        <c:scaling>
          <c:orientation val="minMax"/>
        </c:scaling>
        <c:delete val="0"/>
        <c:axPos val="b"/>
        <c:majorGridlines>
          <c:spPr>
            <a:ln w="6350">
              <a:solidFill>
                <a:srgbClr val="B5C0C9"/>
              </a:solidFill>
            </a:ln>
          </c:spPr>
        </c:majorGridlines>
        <c:numFmt formatCode="mm\/yy" sourceLinked="0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0">
                <a:latin typeface="+mj-lt"/>
              </a:defRPr>
            </a:pPr>
            <a:endParaRPr lang="de-DE"/>
          </a:p>
        </c:txPr>
        <c:crossAx val="171362944"/>
        <c:crosses val="autoZero"/>
        <c:auto val="1"/>
        <c:lblOffset val="100"/>
        <c:baseTimeUnit val="months"/>
        <c:majorUnit val="1"/>
        <c:majorTimeUnit val="years"/>
      </c:dateAx>
      <c:valAx>
        <c:axId val="171362944"/>
        <c:scaling>
          <c:orientation val="minMax"/>
          <c:max val="400"/>
        </c:scaling>
        <c:delete val="0"/>
        <c:axPos val="l"/>
        <c:majorGridlines>
          <c:spPr>
            <a:ln w="6350">
              <a:solidFill>
                <a:srgbClr val="B5C0C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910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171361408"/>
        <c:crosses val="autoZero"/>
        <c:crossBetween val="between"/>
      </c:valAx>
      <c:spPr>
        <a:noFill/>
        <a:ln w="9525">
          <a:noFill/>
        </a:ln>
      </c:spPr>
    </c:plotArea>
    <c:legend>
      <c:legendPos val="b"/>
      <c:layout>
        <c:manualLayout>
          <c:xMode val="edge"/>
          <c:yMode val="edge"/>
          <c:x val="1.5204249336280643E-2"/>
          <c:y val="0.87321121550699865"/>
          <c:w val="0.95134640212390187"/>
          <c:h val="8.5396459591732587E-2"/>
        </c:manualLayout>
      </c:layout>
      <c:overlay val="0"/>
      <c:spPr>
        <a:noFill/>
        <a:ln w="24268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+mj-lt"/>
              </a:defRPr>
            </a:pPr>
            <a:r>
              <a:rPr lang="de-DE" sz="1400" b="1" dirty="0">
                <a:latin typeface="+mj-lt"/>
              </a:rPr>
              <a:t>Industrie</a:t>
            </a:r>
          </a:p>
        </c:rich>
      </c:tx>
      <c:layout>
        <c:manualLayout>
          <c:xMode val="edge"/>
          <c:yMode val="edge"/>
          <c:x val="8.8836382144247175E-2"/>
          <c:y val="3.67412108225142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713928273561413E-2"/>
          <c:y val="8.3239093574077952E-2"/>
          <c:w val="0.92249773240405364"/>
          <c:h val="0.64458982777629747"/>
        </c:manualLayout>
      </c:layout>
      <c:lineChart>
        <c:grouping val="standard"/>
        <c:varyColors val="0"/>
        <c:ser>
          <c:idx val="6"/>
          <c:order val="0"/>
          <c:tx>
            <c:strRef>
              <c:f>Sheet1!$B$2</c:f>
              <c:strCache>
                <c:ptCount val="1"/>
                <c:pt idx="0">
                  <c:v>Strom</c:v>
                </c:pt>
              </c:strCache>
            </c:strRef>
          </c:tx>
          <c:spPr>
            <a:ln w="19050">
              <a:solidFill>
                <a:srgbClr val="FF7F24"/>
              </a:solidFill>
              <a:prstDash val="solid"/>
            </a:ln>
          </c:spPr>
          <c:marker>
            <c:symbol val="none"/>
          </c:marker>
          <c:cat>
            <c:numRef>
              <c:f>Sheet1!$A$3:$A$186</c:f>
              <c:numCache>
                <c:formatCode>mm\/yy</c:formatCode>
                <c:ptCount val="18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Sheet1!$B$3:$B$186</c:f>
              <c:numCache>
                <c:formatCode>General</c:formatCode>
                <c:ptCount val="184"/>
                <c:pt idx="0">
                  <c:v>65.2</c:v>
                </c:pt>
                <c:pt idx="1">
                  <c:v>66.7</c:v>
                </c:pt>
                <c:pt idx="2">
                  <c:v>65.599999999999994</c:v>
                </c:pt>
                <c:pt idx="3">
                  <c:v>65.2</c:v>
                </c:pt>
                <c:pt idx="4">
                  <c:v>64.400000000000006</c:v>
                </c:pt>
                <c:pt idx="5">
                  <c:v>65</c:v>
                </c:pt>
                <c:pt idx="6">
                  <c:v>65.8</c:v>
                </c:pt>
                <c:pt idx="7">
                  <c:v>65.099999999999994</c:v>
                </c:pt>
                <c:pt idx="8">
                  <c:v>64.7</c:v>
                </c:pt>
                <c:pt idx="9">
                  <c:v>65.400000000000006</c:v>
                </c:pt>
                <c:pt idx="10">
                  <c:v>64.5</c:v>
                </c:pt>
                <c:pt idx="11">
                  <c:v>63.7</c:v>
                </c:pt>
                <c:pt idx="12">
                  <c:v>63</c:v>
                </c:pt>
                <c:pt idx="13">
                  <c:v>60.9</c:v>
                </c:pt>
                <c:pt idx="14">
                  <c:v>61.4</c:v>
                </c:pt>
                <c:pt idx="15">
                  <c:v>61.7</c:v>
                </c:pt>
                <c:pt idx="16">
                  <c:v>62.1</c:v>
                </c:pt>
                <c:pt idx="17">
                  <c:v>63.6</c:v>
                </c:pt>
                <c:pt idx="18">
                  <c:v>64.099999999999994</c:v>
                </c:pt>
                <c:pt idx="19">
                  <c:v>63.9</c:v>
                </c:pt>
                <c:pt idx="20">
                  <c:v>64.099999999999994</c:v>
                </c:pt>
                <c:pt idx="21">
                  <c:v>67.400000000000006</c:v>
                </c:pt>
                <c:pt idx="22">
                  <c:v>68.3</c:v>
                </c:pt>
                <c:pt idx="23">
                  <c:v>67.099999999999994</c:v>
                </c:pt>
                <c:pt idx="24">
                  <c:v>71.099999999999994</c:v>
                </c:pt>
                <c:pt idx="25">
                  <c:v>69.7</c:v>
                </c:pt>
                <c:pt idx="26">
                  <c:v>68.2</c:v>
                </c:pt>
                <c:pt idx="27">
                  <c:v>68.2</c:v>
                </c:pt>
                <c:pt idx="28">
                  <c:v>68.3</c:v>
                </c:pt>
                <c:pt idx="29">
                  <c:v>68.599999999999994</c:v>
                </c:pt>
                <c:pt idx="30">
                  <c:v>69.400000000000006</c:v>
                </c:pt>
                <c:pt idx="31">
                  <c:v>69.5</c:v>
                </c:pt>
                <c:pt idx="32">
                  <c:v>71</c:v>
                </c:pt>
                <c:pt idx="33">
                  <c:v>70.400000000000006</c:v>
                </c:pt>
                <c:pt idx="34">
                  <c:v>72.099999999999994</c:v>
                </c:pt>
                <c:pt idx="35">
                  <c:v>71.599999999999994</c:v>
                </c:pt>
                <c:pt idx="36">
                  <c:v>70.900000000000006</c:v>
                </c:pt>
                <c:pt idx="37">
                  <c:v>71.7</c:v>
                </c:pt>
                <c:pt idx="38">
                  <c:v>71.5</c:v>
                </c:pt>
                <c:pt idx="39">
                  <c:v>72</c:v>
                </c:pt>
                <c:pt idx="40">
                  <c:v>73.7</c:v>
                </c:pt>
                <c:pt idx="41">
                  <c:v>75.7</c:v>
                </c:pt>
                <c:pt idx="42">
                  <c:v>77.7</c:v>
                </c:pt>
                <c:pt idx="43">
                  <c:v>79.599999999999994</c:v>
                </c:pt>
                <c:pt idx="44">
                  <c:v>81.7</c:v>
                </c:pt>
                <c:pt idx="45">
                  <c:v>81.5</c:v>
                </c:pt>
                <c:pt idx="46">
                  <c:v>81.400000000000006</c:v>
                </c:pt>
                <c:pt idx="47">
                  <c:v>81.099999999999994</c:v>
                </c:pt>
                <c:pt idx="48">
                  <c:v>80.400000000000006</c:v>
                </c:pt>
                <c:pt idx="49">
                  <c:v>78.5</c:v>
                </c:pt>
                <c:pt idx="50">
                  <c:v>76.900000000000006</c:v>
                </c:pt>
                <c:pt idx="51">
                  <c:v>78.7</c:v>
                </c:pt>
                <c:pt idx="52">
                  <c:v>78.599999999999994</c:v>
                </c:pt>
                <c:pt idx="53">
                  <c:v>77.3</c:v>
                </c:pt>
                <c:pt idx="54">
                  <c:v>79.900000000000006</c:v>
                </c:pt>
                <c:pt idx="55">
                  <c:v>78.599999999999994</c:v>
                </c:pt>
                <c:pt idx="56">
                  <c:v>78.7</c:v>
                </c:pt>
                <c:pt idx="57">
                  <c:v>78.5</c:v>
                </c:pt>
                <c:pt idx="58">
                  <c:v>78.3</c:v>
                </c:pt>
                <c:pt idx="59">
                  <c:v>76.400000000000006</c:v>
                </c:pt>
                <c:pt idx="60">
                  <c:v>76.900000000000006</c:v>
                </c:pt>
                <c:pt idx="61">
                  <c:v>74.599999999999994</c:v>
                </c:pt>
                <c:pt idx="62">
                  <c:v>72.5</c:v>
                </c:pt>
                <c:pt idx="63">
                  <c:v>72</c:v>
                </c:pt>
                <c:pt idx="64">
                  <c:v>71.599999999999994</c:v>
                </c:pt>
                <c:pt idx="65">
                  <c:v>73.8</c:v>
                </c:pt>
                <c:pt idx="66">
                  <c:v>75.599999999999994</c:v>
                </c:pt>
                <c:pt idx="67">
                  <c:v>75.900000000000006</c:v>
                </c:pt>
                <c:pt idx="68">
                  <c:v>77.900000000000006</c:v>
                </c:pt>
                <c:pt idx="69">
                  <c:v>76.099999999999994</c:v>
                </c:pt>
                <c:pt idx="70">
                  <c:v>76.2</c:v>
                </c:pt>
                <c:pt idx="71">
                  <c:v>79.2</c:v>
                </c:pt>
                <c:pt idx="72">
                  <c:v>82.5</c:v>
                </c:pt>
                <c:pt idx="73">
                  <c:v>82.8</c:v>
                </c:pt>
                <c:pt idx="74">
                  <c:v>83.4</c:v>
                </c:pt>
                <c:pt idx="75">
                  <c:v>85.4</c:v>
                </c:pt>
                <c:pt idx="76">
                  <c:v>88.1</c:v>
                </c:pt>
                <c:pt idx="77">
                  <c:v>90.1</c:v>
                </c:pt>
                <c:pt idx="78">
                  <c:v>93.4</c:v>
                </c:pt>
                <c:pt idx="79">
                  <c:v>96.7</c:v>
                </c:pt>
                <c:pt idx="80">
                  <c:v>107.8</c:v>
                </c:pt>
                <c:pt idx="81">
                  <c:v>121.7</c:v>
                </c:pt>
                <c:pt idx="82">
                  <c:v>118.5</c:v>
                </c:pt>
                <c:pt idx="83">
                  <c:v>149.6</c:v>
                </c:pt>
                <c:pt idx="84">
                  <c:v>138.6</c:v>
                </c:pt>
                <c:pt idx="85">
                  <c:v>139.1</c:v>
                </c:pt>
                <c:pt idx="86">
                  <c:v>164.7</c:v>
                </c:pt>
                <c:pt idx="87">
                  <c:v>158.1</c:v>
                </c:pt>
                <c:pt idx="88">
                  <c:v>159.1</c:v>
                </c:pt>
                <c:pt idx="89">
                  <c:v>166.9</c:v>
                </c:pt>
                <c:pt idx="90">
                  <c:v>211.8</c:v>
                </c:pt>
                <c:pt idx="91">
                  <c:v>277.10000000000002</c:v>
                </c:pt>
                <c:pt idx="92">
                  <c:v>261</c:v>
                </c:pt>
                <c:pt idx="93">
                  <c:v>217.5</c:v>
                </c:pt>
                <c:pt idx="94">
                  <c:v>190.4</c:v>
                </c:pt>
                <c:pt idx="95">
                  <c:v>191.6</c:v>
                </c:pt>
                <c:pt idx="96">
                  <c:v>136.19999999999999</c:v>
                </c:pt>
                <c:pt idx="97">
                  <c:v>129.80000000000001</c:v>
                </c:pt>
                <c:pt idx="98">
                  <c:v>119.7</c:v>
                </c:pt>
                <c:pt idx="99">
                  <c:v>119.8</c:v>
                </c:pt>
                <c:pt idx="100">
                  <c:v>114.2</c:v>
                </c:pt>
                <c:pt idx="101">
                  <c:v>115.6</c:v>
                </c:pt>
                <c:pt idx="102">
                  <c:v>113.8</c:v>
                </c:pt>
                <c:pt idx="103">
                  <c:v>114.5</c:v>
                </c:pt>
                <c:pt idx="104">
                  <c:v>112.5</c:v>
                </c:pt>
                <c:pt idx="105">
                  <c:v>113.6</c:v>
                </c:pt>
                <c:pt idx="106">
                  <c:v>110.6</c:v>
                </c:pt>
                <c:pt idx="107">
                  <c:v>103.9</c:v>
                </c:pt>
                <c:pt idx="108">
                  <c:v>105.5</c:v>
                </c:pt>
                <c:pt idx="109">
                  <c:v>100.5</c:v>
                </c:pt>
                <c:pt idx="110">
                  <c:v>101.3</c:v>
                </c:pt>
                <c:pt idx="111">
                  <c:v>104.4</c:v>
                </c:pt>
                <c:pt idx="112">
                  <c:v>105.6</c:v>
                </c:pt>
                <c:pt idx="113">
                  <c:v>107.1</c:v>
                </c:pt>
                <c:pt idx="114">
                  <c:v>106.2</c:v>
                </c:pt>
                <c:pt idx="115">
                  <c:v>110.6</c:v>
                </c:pt>
                <c:pt idx="116">
                  <c:v>106.8</c:v>
                </c:pt>
                <c:pt idx="117">
                  <c:v>107.7</c:v>
                </c:pt>
                <c:pt idx="118">
                  <c:v>114</c:v>
                </c:pt>
                <c:pt idx="119">
                  <c:v>113.5</c:v>
                </c:pt>
                <c:pt idx="120">
                  <c:v>112.7</c:v>
                </c:pt>
                <c:pt idx="121" formatCode="#,##0.0">
                  <c:v>111.8</c:v>
                </c:pt>
                <c:pt idx="122" formatCode="#,##0.0">
                  <c:v>105.6</c:v>
                </c:pt>
                <c:pt idx="123" formatCode="#,##0.0">
                  <c:v>102.2</c:v>
                </c:pt>
                <c:pt idx="124" formatCode="#,##0.0">
                  <c:v>103.2</c:v>
                </c:pt>
                <c:pt idx="125" formatCode="#,##0.0">
                  <c:v>103.5</c:v>
                </c:pt>
                <c:pt idx="126" formatCode="#,##0.0">
                  <c:v>103.9</c:v>
                </c:pt>
                <c:pt idx="127" formatCode="#,##0.0">
                  <c:v>102.8</c:v>
                </c:pt>
                <c:pt idx="128" formatCode="#,##0.0">
                  <c:v>104.3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8-409E-AFC0-0B6739FC1EC5}"/>
            </c:ext>
          </c:extLst>
        </c:ser>
        <c:ser>
          <c:idx val="4"/>
          <c:order val="1"/>
          <c:tx>
            <c:strRef>
              <c:f>Sheet1!$C$2</c:f>
              <c:strCache>
                <c:ptCount val="1"/>
                <c:pt idx="0">
                  <c:v>Erdgas</c:v>
                </c:pt>
              </c:strCache>
            </c:strRef>
          </c:tx>
          <c:spPr>
            <a:ln w="19050">
              <a:solidFill>
                <a:srgbClr val="46AA28"/>
              </a:solidFill>
              <a:prstDash val="solid"/>
            </a:ln>
          </c:spPr>
          <c:marker>
            <c:symbol val="none"/>
          </c:marker>
          <c:cat>
            <c:numRef>
              <c:f>Sheet1!$A$3:$A$186</c:f>
              <c:numCache>
                <c:formatCode>mm\/yy</c:formatCode>
                <c:ptCount val="18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Sheet1!$C$3:$C$186</c:f>
              <c:numCache>
                <c:formatCode>General</c:formatCode>
                <c:ptCount val="184"/>
                <c:pt idx="0">
                  <c:v>82</c:v>
                </c:pt>
                <c:pt idx="1">
                  <c:v>79.8</c:v>
                </c:pt>
                <c:pt idx="2">
                  <c:v>81.599999999999994</c:v>
                </c:pt>
                <c:pt idx="3">
                  <c:v>79.8</c:v>
                </c:pt>
                <c:pt idx="4">
                  <c:v>80.099999999999994</c:v>
                </c:pt>
                <c:pt idx="5">
                  <c:v>79.2</c:v>
                </c:pt>
                <c:pt idx="6">
                  <c:v>78.099999999999994</c:v>
                </c:pt>
                <c:pt idx="7">
                  <c:v>77.599999999999994</c:v>
                </c:pt>
                <c:pt idx="8">
                  <c:v>75.8</c:v>
                </c:pt>
                <c:pt idx="9">
                  <c:v>74.2</c:v>
                </c:pt>
                <c:pt idx="10">
                  <c:v>73.2</c:v>
                </c:pt>
                <c:pt idx="11">
                  <c:v>72.2</c:v>
                </c:pt>
                <c:pt idx="12">
                  <c:v>67.7</c:v>
                </c:pt>
                <c:pt idx="13">
                  <c:v>65.099999999999994</c:v>
                </c:pt>
                <c:pt idx="14">
                  <c:v>64.599999999999994</c:v>
                </c:pt>
                <c:pt idx="15">
                  <c:v>63.8</c:v>
                </c:pt>
                <c:pt idx="16">
                  <c:v>63.7</c:v>
                </c:pt>
                <c:pt idx="17">
                  <c:v>65.2</c:v>
                </c:pt>
                <c:pt idx="18">
                  <c:v>66.099999999999994</c:v>
                </c:pt>
                <c:pt idx="19">
                  <c:v>66.099999999999994</c:v>
                </c:pt>
                <c:pt idx="20">
                  <c:v>63.9</c:v>
                </c:pt>
                <c:pt idx="21">
                  <c:v>64.7</c:v>
                </c:pt>
                <c:pt idx="22">
                  <c:v>67.2</c:v>
                </c:pt>
                <c:pt idx="23">
                  <c:v>68.099999999999994</c:v>
                </c:pt>
                <c:pt idx="24">
                  <c:v>71.3</c:v>
                </c:pt>
                <c:pt idx="25">
                  <c:v>71.400000000000006</c:v>
                </c:pt>
                <c:pt idx="26">
                  <c:v>70.7</c:v>
                </c:pt>
                <c:pt idx="27">
                  <c:v>69.400000000000006</c:v>
                </c:pt>
                <c:pt idx="28">
                  <c:v>69.3</c:v>
                </c:pt>
                <c:pt idx="29">
                  <c:v>68.900000000000006</c:v>
                </c:pt>
                <c:pt idx="30">
                  <c:v>68.599999999999994</c:v>
                </c:pt>
                <c:pt idx="31">
                  <c:v>68.400000000000006</c:v>
                </c:pt>
                <c:pt idx="32">
                  <c:v>69.3</c:v>
                </c:pt>
                <c:pt idx="33">
                  <c:v>69.8</c:v>
                </c:pt>
                <c:pt idx="34">
                  <c:v>70.3</c:v>
                </c:pt>
                <c:pt idx="35">
                  <c:v>71.8</c:v>
                </c:pt>
                <c:pt idx="36">
                  <c:v>72.5</c:v>
                </c:pt>
                <c:pt idx="37">
                  <c:v>71.099999999999994</c:v>
                </c:pt>
                <c:pt idx="38">
                  <c:v>71.8</c:v>
                </c:pt>
                <c:pt idx="39">
                  <c:v>73.7</c:v>
                </c:pt>
                <c:pt idx="40">
                  <c:v>74.099999999999994</c:v>
                </c:pt>
                <c:pt idx="41">
                  <c:v>75.3</c:v>
                </c:pt>
                <c:pt idx="42">
                  <c:v>76</c:v>
                </c:pt>
                <c:pt idx="43">
                  <c:v>76.7</c:v>
                </c:pt>
                <c:pt idx="44">
                  <c:v>78.900000000000006</c:v>
                </c:pt>
                <c:pt idx="45">
                  <c:v>82.7</c:v>
                </c:pt>
                <c:pt idx="46">
                  <c:v>84.1</c:v>
                </c:pt>
                <c:pt idx="47">
                  <c:v>82.4</c:v>
                </c:pt>
                <c:pt idx="48">
                  <c:v>81</c:v>
                </c:pt>
                <c:pt idx="49">
                  <c:v>80.5</c:v>
                </c:pt>
                <c:pt idx="50">
                  <c:v>76.900000000000006</c:v>
                </c:pt>
                <c:pt idx="51">
                  <c:v>75</c:v>
                </c:pt>
                <c:pt idx="52">
                  <c:v>72.2</c:v>
                </c:pt>
                <c:pt idx="53">
                  <c:v>69.400000000000006</c:v>
                </c:pt>
                <c:pt idx="54">
                  <c:v>66.3</c:v>
                </c:pt>
                <c:pt idx="55">
                  <c:v>64.7</c:v>
                </c:pt>
                <c:pt idx="56">
                  <c:v>64.8</c:v>
                </c:pt>
                <c:pt idx="57">
                  <c:v>64.8</c:v>
                </c:pt>
                <c:pt idx="58">
                  <c:v>65.5</c:v>
                </c:pt>
                <c:pt idx="59">
                  <c:v>68.8</c:v>
                </c:pt>
                <c:pt idx="60">
                  <c:v>66.8</c:v>
                </c:pt>
                <c:pt idx="61">
                  <c:v>62.8</c:v>
                </c:pt>
                <c:pt idx="62">
                  <c:v>58.8</c:v>
                </c:pt>
                <c:pt idx="63">
                  <c:v>55.6</c:v>
                </c:pt>
                <c:pt idx="64">
                  <c:v>53.6</c:v>
                </c:pt>
                <c:pt idx="65">
                  <c:v>51.1</c:v>
                </c:pt>
                <c:pt idx="66">
                  <c:v>50.4</c:v>
                </c:pt>
                <c:pt idx="67">
                  <c:v>50</c:v>
                </c:pt>
                <c:pt idx="68">
                  <c:v>53.4</c:v>
                </c:pt>
                <c:pt idx="69">
                  <c:v>58</c:v>
                </c:pt>
                <c:pt idx="70">
                  <c:v>61.9</c:v>
                </c:pt>
                <c:pt idx="71">
                  <c:v>64.2</c:v>
                </c:pt>
                <c:pt idx="72">
                  <c:v>73.7</c:v>
                </c:pt>
                <c:pt idx="73">
                  <c:v>75.8</c:v>
                </c:pt>
                <c:pt idx="74">
                  <c:v>74.7</c:v>
                </c:pt>
                <c:pt idx="75">
                  <c:v>75.900000000000006</c:v>
                </c:pt>
                <c:pt idx="76">
                  <c:v>79.8</c:v>
                </c:pt>
                <c:pt idx="77">
                  <c:v>83.2</c:v>
                </c:pt>
                <c:pt idx="78">
                  <c:v>89.9</c:v>
                </c:pt>
                <c:pt idx="79">
                  <c:v>97.1</c:v>
                </c:pt>
                <c:pt idx="80">
                  <c:v>108.1</c:v>
                </c:pt>
                <c:pt idx="81">
                  <c:v>136.1</c:v>
                </c:pt>
                <c:pt idx="82">
                  <c:v>144.69999999999999</c:v>
                </c:pt>
                <c:pt idx="83">
                  <c:v>160.80000000000001</c:v>
                </c:pt>
                <c:pt idx="84">
                  <c:v>176.5</c:v>
                </c:pt>
                <c:pt idx="85">
                  <c:v>179</c:v>
                </c:pt>
                <c:pt idx="86">
                  <c:v>185.3</c:v>
                </c:pt>
                <c:pt idx="87">
                  <c:v>212.2</c:v>
                </c:pt>
                <c:pt idx="88">
                  <c:v>201.6</c:v>
                </c:pt>
                <c:pt idx="89">
                  <c:v>198.4</c:v>
                </c:pt>
                <c:pt idx="90">
                  <c:v>226.9</c:v>
                </c:pt>
                <c:pt idx="91">
                  <c:v>297.7</c:v>
                </c:pt>
                <c:pt idx="92">
                  <c:v>335.8</c:v>
                </c:pt>
                <c:pt idx="93">
                  <c:v>321.5</c:v>
                </c:pt>
                <c:pt idx="94">
                  <c:v>240.2</c:v>
                </c:pt>
                <c:pt idx="95">
                  <c:v>238.1</c:v>
                </c:pt>
                <c:pt idx="96">
                  <c:v>233.4</c:v>
                </c:pt>
                <c:pt idx="97">
                  <c:v>214.8</c:v>
                </c:pt>
                <c:pt idx="98">
                  <c:v>206.1</c:v>
                </c:pt>
                <c:pt idx="99">
                  <c:v>202</c:v>
                </c:pt>
                <c:pt idx="100">
                  <c:v>193.2</c:v>
                </c:pt>
                <c:pt idx="101">
                  <c:v>183.6</c:v>
                </c:pt>
                <c:pt idx="102">
                  <c:v>179.9</c:v>
                </c:pt>
                <c:pt idx="103">
                  <c:v>175.7</c:v>
                </c:pt>
                <c:pt idx="104">
                  <c:v>180</c:v>
                </c:pt>
                <c:pt idx="105">
                  <c:v>181</c:v>
                </c:pt>
                <c:pt idx="106">
                  <c:v>181</c:v>
                </c:pt>
                <c:pt idx="107">
                  <c:v>177.2</c:v>
                </c:pt>
                <c:pt idx="108">
                  <c:v>161.69999999999999</c:v>
                </c:pt>
                <c:pt idx="109">
                  <c:v>151.30000000000001</c:v>
                </c:pt>
                <c:pt idx="110">
                  <c:v>147.80000000000001</c:v>
                </c:pt>
                <c:pt idx="111">
                  <c:v>149.5</c:v>
                </c:pt>
                <c:pt idx="112">
                  <c:v>150.9</c:v>
                </c:pt>
                <c:pt idx="113">
                  <c:v>153.19999999999999</c:v>
                </c:pt>
                <c:pt idx="114">
                  <c:v>155.1</c:v>
                </c:pt>
                <c:pt idx="115">
                  <c:v>156</c:v>
                </c:pt>
                <c:pt idx="116">
                  <c:v>156.80000000000001</c:v>
                </c:pt>
                <c:pt idx="117">
                  <c:v>159.80000000000001</c:v>
                </c:pt>
                <c:pt idx="118">
                  <c:v>162.4</c:v>
                </c:pt>
                <c:pt idx="119">
                  <c:v>164.1</c:v>
                </c:pt>
                <c:pt idx="120">
                  <c:v>164.6</c:v>
                </c:pt>
                <c:pt idx="121" formatCode="#,##0.0">
                  <c:v>168.5</c:v>
                </c:pt>
                <c:pt idx="122" formatCode="#,##0.0">
                  <c:v>168</c:v>
                </c:pt>
                <c:pt idx="123" formatCode="#,##0.0">
                  <c:v>160.19999999999999</c:v>
                </c:pt>
                <c:pt idx="124" formatCode="#,##0.0">
                  <c:v>154</c:v>
                </c:pt>
                <c:pt idx="125" formatCode="#,##0.0">
                  <c:v>155.1</c:v>
                </c:pt>
                <c:pt idx="126" formatCode="#,##0.0">
                  <c:v>154</c:v>
                </c:pt>
                <c:pt idx="127" formatCode="#,##0.0">
                  <c:v>151.4</c:v>
                </c:pt>
                <c:pt idx="128" formatCode="#,##0.0">
                  <c:v>150.69999999999999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A8-409E-AFC0-0B6739FC1EC5}"/>
            </c:ext>
          </c:extLst>
        </c:ser>
        <c:ser>
          <c:idx val="0"/>
          <c:order val="2"/>
          <c:tx>
            <c:strRef>
              <c:f>Sheet1!$D$2</c:f>
              <c:strCache>
                <c:ptCount val="1"/>
                <c:pt idx="0">
                  <c:v>Fernwärme</c:v>
                </c:pt>
              </c:strCache>
            </c:strRef>
          </c:tx>
          <c:spPr>
            <a:ln w="19050">
              <a:solidFill>
                <a:srgbClr val="7B0B6D"/>
              </a:solidFill>
              <a:prstDash val="solid"/>
            </a:ln>
          </c:spPr>
          <c:marker>
            <c:symbol val="none"/>
          </c:marker>
          <c:cat>
            <c:numRef>
              <c:f>Sheet1!$A$3:$A$186</c:f>
              <c:numCache>
                <c:formatCode>mm\/yy</c:formatCode>
                <c:ptCount val="18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Sheet1!$D$3:$D$186</c:f>
              <c:numCache>
                <c:formatCode>General</c:formatCode>
                <c:ptCount val="184"/>
                <c:pt idx="0">
                  <c:v>104.5</c:v>
                </c:pt>
                <c:pt idx="1">
                  <c:v>104.3</c:v>
                </c:pt>
                <c:pt idx="2">
                  <c:v>104.2</c:v>
                </c:pt>
                <c:pt idx="3">
                  <c:v>103.1</c:v>
                </c:pt>
                <c:pt idx="4">
                  <c:v>103.1</c:v>
                </c:pt>
                <c:pt idx="5">
                  <c:v>103.1</c:v>
                </c:pt>
                <c:pt idx="6">
                  <c:v>102.1</c:v>
                </c:pt>
                <c:pt idx="7">
                  <c:v>102.1</c:v>
                </c:pt>
                <c:pt idx="8">
                  <c:v>102.1</c:v>
                </c:pt>
                <c:pt idx="9">
                  <c:v>101.4</c:v>
                </c:pt>
                <c:pt idx="10">
                  <c:v>101.4</c:v>
                </c:pt>
                <c:pt idx="11">
                  <c:v>101.4</c:v>
                </c:pt>
                <c:pt idx="12">
                  <c:v>100</c:v>
                </c:pt>
                <c:pt idx="13">
                  <c:v>99.6</c:v>
                </c:pt>
                <c:pt idx="14">
                  <c:v>99.6</c:v>
                </c:pt>
                <c:pt idx="15">
                  <c:v>97.7</c:v>
                </c:pt>
                <c:pt idx="16">
                  <c:v>97.6</c:v>
                </c:pt>
                <c:pt idx="17">
                  <c:v>97.6</c:v>
                </c:pt>
                <c:pt idx="18">
                  <c:v>96.3</c:v>
                </c:pt>
                <c:pt idx="19">
                  <c:v>95.8</c:v>
                </c:pt>
                <c:pt idx="20">
                  <c:v>95.8</c:v>
                </c:pt>
                <c:pt idx="21">
                  <c:v>94.8</c:v>
                </c:pt>
                <c:pt idx="22">
                  <c:v>94.7</c:v>
                </c:pt>
                <c:pt idx="23">
                  <c:v>94.7</c:v>
                </c:pt>
                <c:pt idx="24">
                  <c:v>93.4</c:v>
                </c:pt>
                <c:pt idx="25">
                  <c:v>93.5</c:v>
                </c:pt>
                <c:pt idx="26">
                  <c:v>93.3</c:v>
                </c:pt>
                <c:pt idx="27">
                  <c:v>93.8</c:v>
                </c:pt>
                <c:pt idx="28">
                  <c:v>93.8</c:v>
                </c:pt>
                <c:pt idx="29">
                  <c:v>93.8</c:v>
                </c:pt>
                <c:pt idx="30">
                  <c:v>94.2</c:v>
                </c:pt>
                <c:pt idx="31">
                  <c:v>94.2</c:v>
                </c:pt>
                <c:pt idx="32">
                  <c:v>94.3</c:v>
                </c:pt>
                <c:pt idx="33">
                  <c:v>94.4</c:v>
                </c:pt>
                <c:pt idx="34">
                  <c:v>94.4</c:v>
                </c:pt>
                <c:pt idx="35">
                  <c:v>94.3</c:v>
                </c:pt>
                <c:pt idx="36">
                  <c:v>94.9</c:v>
                </c:pt>
                <c:pt idx="37">
                  <c:v>94.9</c:v>
                </c:pt>
                <c:pt idx="38">
                  <c:v>94.9</c:v>
                </c:pt>
                <c:pt idx="39">
                  <c:v>95.5</c:v>
                </c:pt>
                <c:pt idx="40">
                  <c:v>95.6</c:v>
                </c:pt>
                <c:pt idx="41">
                  <c:v>95.6</c:v>
                </c:pt>
                <c:pt idx="42">
                  <c:v>96.1</c:v>
                </c:pt>
                <c:pt idx="43">
                  <c:v>96.3</c:v>
                </c:pt>
                <c:pt idx="44">
                  <c:v>96.4</c:v>
                </c:pt>
                <c:pt idx="45">
                  <c:v>97.3</c:v>
                </c:pt>
                <c:pt idx="46">
                  <c:v>97.5</c:v>
                </c:pt>
                <c:pt idx="47">
                  <c:v>97.5</c:v>
                </c:pt>
                <c:pt idx="48">
                  <c:v>99.2</c:v>
                </c:pt>
                <c:pt idx="49">
                  <c:v>99.6</c:v>
                </c:pt>
                <c:pt idx="50">
                  <c:v>99.9</c:v>
                </c:pt>
                <c:pt idx="51">
                  <c:v>100.6</c:v>
                </c:pt>
                <c:pt idx="52">
                  <c:v>100.9</c:v>
                </c:pt>
                <c:pt idx="53">
                  <c:v>101</c:v>
                </c:pt>
                <c:pt idx="54">
                  <c:v>100.8</c:v>
                </c:pt>
                <c:pt idx="55">
                  <c:v>101</c:v>
                </c:pt>
                <c:pt idx="56">
                  <c:v>101</c:v>
                </c:pt>
                <c:pt idx="57">
                  <c:v>100.8</c:v>
                </c:pt>
                <c:pt idx="58">
                  <c:v>100.8</c:v>
                </c:pt>
                <c:pt idx="59">
                  <c:v>100.8</c:v>
                </c:pt>
                <c:pt idx="60">
                  <c:v>100.9</c:v>
                </c:pt>
                <c:pt idx="61">
                  <c:v>100.9</c:v>
                </c:pt>
                <c:pt idx="62">
                  <c:v>101</c:v>
                </c:pt>
                <c:pt idx="63">
                  <c:v>100.6</c:v>
                </c:pt>
                <c:pt idx="64">
                  <c:v>100.5</c:v>
                </c:pt>
                <c:pt idx="65">
                  <c:v>100.5</c:v>
                </c:pt>
                <c:pt idx="66">
                  <c:v>100.2</c:v>
                </c:pt>
                <c:pt idx="67">
                  <c:v>100.1</c:v>
                </c:pt>
                <c:pt idx="68">
                  <c:v>100.1</c:v>
                </c:pt>
                <c:pt idx="69">
                  <c:v>98.8</c:v>
                </c:pt>
                <c:pt idx="70">
                  <c:v>98.6</c:v>
                </c:pt>
                <c:pt idx="71">
                  <c:v>98.9</c:v>
                </c:pt>
                <c:pt idx="72">
                  <c:v>97.8</c:v>
                </c:pt>
                <c:pt idx="73">
                  <c:v>98</c:v>
                </c:pt>
                <c:pt idx="74">
                  <c:v>98.1</c:v>
                </c:pt>
                <c:pt idx="75">
                  <c:v>98.4</c:v>
                </c:pt>
                <c:pt idx="76">
                  <c:v>98.4</c:v>
                </c:pt>
                <c:pt idx="77">
                  <c:v>98.3</c:v>
                </c:pt>
                <c:pt idx="78">
                  <c:v>99.5</c:v>
                </c:pt>
                <c:pt idx="79">
                  <c:v>99.8</c:v>
                </c:pt>
                <c:pt idx="80">
                  <c:v>100.1</c:v>
                </c:pt>
                <c:pt idx="81">
                  <c:v>102.9</c:v>
                </c:pt>
                <c:pt idx="82">
                  <c:v>104.3</c:v>
                </c:pt>
                <c:pt idx="83">
                  <c:v>104.3</c:v>
                </c:pt>
                <c:pt idx="84">
                  <c:v>112.1</c:v>
                </c:pt>
                <c:pt idx="85">
                  <c:v>113.4</c:v>
                </c:pt>
                <c:pt idx="86">
                  <c:v>114.6</c:v>
                </c:pt>
                <c:pt idx="87">
                  <c:v>122.1</c:v>
                </c:pt>
                <c:pt idx="88">
                  <c:v>122.9</c:v>
                </c:pt>
                <c:pt idx="89">
                  <c:v>125.7</c:v>
                </c:pt>
                <c:pt idx="90">
                  <c:v>134.6</c:v>
                </c:pt>
                <c:pt idx="91">
                  <c:v>136.69999999999999</c:v>
                </c:pt>
                <c:pt idx="92">
                  <c:v>137.1</c:v>
                </c:pt>
                <c:pt idx="93">
                  <c:v>156.30000000000001</c:v>
                </c:pt>
                <c:pt idx="94">
                  <c:v>159.4</c:v>
                </c:pt>
                <c:pt idx="95">
                  <c:v>159.6</c:v>
                </c:pt>
                <c:pt idx="96">
                  <c:v>167.7</c:v>
                </c:pt>
                <c:pt idx="97">
                  <c:v>155.80000000000001</c:v>
                </c:pt>
                <c:pt idx="98">
                  <c:v>157.5</c:v>
                </c:pt>
                <c:pt idx="99">
                  <c:v>162.19999999999999</c:v>
                </c:pt>
                <c:pt idx="100">
                  <c:v>162.1</c:v>
                </c:pt>
                <c:pt idx="101">
                  <c:v>162.30000000000001</c:v>
                </c:pt>
                <c:pt idx="102">
                  <c:v>161.80000000000001</c:v>
                </c:pt>
                <c:pt idx="103">
                  <c:v>161.1</c:v>
                </c:pt>
                <c:pt idx="104">
                  <c:v>161.19999999999999</c:v>
                </c:pt>
                <c:pt idx="105">
                  <c:v>159.6</c:v>
                </c:pt>
                <c:pt idx="106">
                  <c:v>160.1</c:v>
                </c:pt>
                <c:pt idx="107">
                  <c:v>160.1</c:v>
                </c:pt>
                <c:pt idx="108">
                  <c:v>187.7</c:v>
                </c:pt>
                <c:pt idx="109">
                  <c:v>188.1</c:v>
                </c:pt>
                <c:pt idx="110">
                  <c:v>188.6</c:v>
                </c:pt>
                <c:pt idx="111">
                  <c:v>184.8</c:v>
                </c:pt>
                <c:pt idx="112">
                  <c:v>185.4</c:v>
                </c:pt>
                <c:pt idx="113">
                  <c:v>185</c:v>
                </c:pt>
                <c:pt idx="114">
                  <c:v>189.7</c:v>
                </c:pt>
                <c:pt idx="115">
                  <c:v>189.3</c:v>
                </c:pt>
                <c:pt idx="116">
                  <c:v>190.4</c:v>
                </c:pt>
                <c:pt idx="117">
                  <c:v>188.2</c:v>
                </c:pt>
                <c:pt idx="118">
                  <c:v>187.7</c:v>
                </c:pt>
                <c:pt idx="119">
                  <c:v>187.7</c:v>
                </c:pt>
                <c:pt idx="120">
                  <c:v>184.9</c:v>
                </c:pt>
                <c:pt idx="121" formatCode="#,##0.0">
                  <c:v>185</c:v>
                </c:pt>
                <c:pt idx="122" formatCode="#,##0.0">
                  <c:v>185</c:v>
                </c:pt>
                <c:pt idx="123" formatCode="#,##0.0">
                  <c:v>184.6</c:v>
                </c:pt>
                <c:pt idx="124" formatCode="#,##0.0">
                  <c:v>184.4</c:v>
                </c:pt>
                <c:pt idx="125" formatCode="#,##0.0">
                  <c:v>184.4</c:v>
                </c:pt>
                <c:pt idx="126" formatCode="#,##0.0">
                  <c:v>185.8</c:v>
                </c:pt>
                <c:pt idx="127" formatCode="#,##0.0">
                  <c:v>185.8</c:v>
                </c:pt>
                <c:pt idx="128" formatCode="#,##0.0">
                  <c:v>185.7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A8-409E-AFC0-0B6739FC1EC5}"/>
            </c:ext>
          </c:extLst>
        </c:ser>
        <c:ser>
          <c:idx val="2"/>
          <c:order val="3"/>
          <c:tx>
            <c:strRef>
              <c:f>Sheet1!$E$2</c:f>
              <c:strCache>
                <c:ptCount val="1"/>
                <c:pt idx="0">
                  <c:v>Heizöl</c:v>
                </c:pt>
              </c:strCache>
            </c:strRef>
          </c:tx>
          <c:spPr>
            <a:ln w="19050">
              <a:solidFill>
                <a:srgbClr val="477390"/>
              </a:solidFill>
              <a:prstDash val="solid"/>
            </a:ln>
          </c:spPr>
          <c:marker>
            <c:symbol val="none"/>
          </c:marker>
          <c:cat>
            <c:numRef>
              <c:f>Sheet1!$A$3:$A$186</c:f>
              <c:numCache>
                <c:formatCode>mm\/yy</c:formatCode>
                <c:ptCount val="18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Sheet1!$E$3:$E$186</c:f>
              <c:numCache>
                <c:formatCode>General</c:formatCode>
                <c:ptCount val="184"/>
                <c:pt idx="0">
                  <c:v>74.2</c:v>
                </c:pt>
                <c:pt idx="1">
                  <c:v>90.2</c:v>
                </c:pt>
                <c:pt idx="2">
                  <c:v>86.2</c:v>
                </c:pt>
                <c:pt idx="3">
                  <c:v>90.4</c:v>
                </c:pt>
                <c:pt idx="4">
                  <c:v>92.6</c:v>
                </c:pt>
                <c:pt idx="5">
                  <c:v>89</c:v>
                </c:pt>
                <c:pt idx="6">
                  <c:v>85.2</c:v>
                </c:pt>
                <c:pt idx="7">
                  <c:v>78.5</c:v>
                </c:pt>
                <c:pt idx="8">
                  <c:v>76.599999999999994</c:v>
                </c:pt>
                <c:pt idx="9">
                  <c:v>75</c:v>
                </c:pt>
                <c:pt idx="10">
                  <c:v>75.5</c:v>
                </c:pt>
                <c:pt idx="11">
                  <c:v>61.2</c:v>
                </c:pt>
                <c:pt idx="12">
                  <c:v>54.4</c:v>
                </c:pt>
                <c:pt idx="13">
                  <c:v>56.4</c:v>
                </c:pt>
                <c:pt idx="14">
                  <c:v>62.7</c:v>
                </c:pt>
                <c:pt idx="15">
                  <c:v>64.2</c:v>
                </c:pt>
                <c:pt idx="16">
                  <c:v>71.099999999999994</c:v>
                </c:pt>
                <c:pt idx="17">
                  <c:v>71.5</c:v>
                </c:pt>
                <c:pt idx="18">
                  <c:v>68</c:v>
                </c:pt>
                <c:pt idx="19">
                  <c:v>69.8</c:v>
                </c:pt>
                <c:pt idx="20">
                  <c:v>68.2</c:v>
                </c:pt>
                <c:pt idx="21">
                  <c:v>77.8</c:v>
                </c:pt>
                <c:pt idx="22">
                  <c:v>71.900000000000006</c:v>
                </c:pt>
                <c:pt idx="23">
                  <c:v>82.7</c:v>
                </c:pt>
                <c:pt idx="24">
                  <c:v>82.2</c:v>
                </c:pt>
                <c:pt idx="25">
                  <c:v>83.6</c:v>
                </c:pt>
                <c:pt idx="26">
                  <c:v>78.3</c:v>
                </c:pt>
                <c:pt idx="27">
                  <c:v>82.5</c:v>
                </c:pt>
                <c:pt idx="28">
                  <c:v>77.400000000000006</c:v>
                </c:pt>
                <c:pt idx="29">
                  <c:v>71.8</c:v>
                </c:pt>
                <c:pt idx="30">
                  <c:v>73.5</c:v>
                </c:pt>
                <c:pt idx="31">
                  <c:v>73.7</c:v>
                </c:pt>
                <c:pt idx="32">
                  <c:v>78.900000000000006</c:v>
                </c:pt>
                <c:pt idx="33">
                  <c:v>80.8</c:v>
                </c:pt>
                <c:pt idx="34">
                  <c:v>82.9</c:v>
                </c:pt>
                <c:pt idx="35">
                  <c:v>84.7</c:v>
                </c:pt>
                <c:pt idx="36">
                  <c:v>88.1</c:v>
                </c:pt>
                <c:pt idx="37">
                  <c:v>82.3</c:v>
                </c:pt>
                <c:pt idx="38">
                  <c:v>84.1</c:v>
                </c:pt>
                <c:pt idx="39">
                  <c:v>90.1</c:v>
                </c:pt>
                <c:pt idx="40">
                  <c:v>97.9</c:v>
                </c:pt>
                <c:pt idx="41">
                  <c:v>95.8</c:v>
                </c:pt>
                <c:pt idx="42">
                  <c:v>94.5</c:v>
                </c:pt>
                <c:pt idx="43">
                  <c:v>98.2</c:v>
                </c:pt>
                <c:pt idx="44">
                  <c:v>106</c:v>
                </c:pt>
                <c:pt idx="45">
                  <c:v>111.3</c:v>
                </c:pt>
                <c:pt idx="46">
                  <c:v>113.7</c:v>
                </c:pt>
                <c:pt idx="47">
                  <c:v>93.6</c:v>
                </c:pt>
                <c:pt idx="48">
                  <c:v>90.6</c:v>
                </c:pt>
                <c:pt idx="49">
                  <c:v>95.3</c:v>
                </c:pt>
                <c:pt idx="50">
                  <c:v>94.5</c:v>
                </c:pt>
                <c:pt idx="51">
                  <c:v>97.5</c:v>
                </c:pt>
                <c:pt idx="52">
                  <c:v>99.2</c:v>
                </c:pt>
                <c:pt idx="53">
                  <c:v>91</c:v>
                </c:pt>
                <c:pt idx="54">
                  <c:v>94.3</c:v>
                </c:pt>
                <c:pt idx="55">
                  <c:v>91</c:v>
                </c:pt>
                <c:pt idx="56">
                  <c:v>97.9</c:v>
                </c:pt>
                <c:pt idx="57">
                  <c:v>93.2</c:v>
                </c:pt>
                <c:pt idx="58">
                  <c:v>92.3</c:v>
                </c:pt>
                <c:pt idx="59">
                  <c:v>94.3</c:v>
                </c:pt>
                <c:pt idx="60">
                  <c:v>91.2</c:v>
                </c:pt>
                <c:pt idx="61">
                  <c:v>85.8</c:v>
                </c:pt>
                <c:pt idx="62">
                  <c:v>67.099999999999994</c:v>
                </c:pt>
                <c:pt idx="63">
                  <c:v>60.7</c:v>
                </c:pt>
                <c:pt idx="64">
                  <c:v>57.9</c:v>
                </c:pt>
                <c:pt idx="65">
                  <c:v>60.7</c:v>
                </c:pt>
                <c:pt idx="66">
                  <c:v>63.3</c:v>
                </c:pt>
                <c:pt idx="67">
                  <c:v>62.3</c:v>
                </c:pt>
                <c:pt idx="68">
                  <c:v>55.8</c:v>
                </c:pt>
                <c:pt idx="69">
                  <c:v>59.4</c:v>
                </c:pt>
                <c:pt idx="70">
                  <c:v>59.3</c:v>
                </c:pt>
                <c:pt idx="71">
                  <c:v>66.900000000000006</c:v>
                </c:pt>
                <c:pt idx="72">
                  <c:v>81.7</c:v>
                </c:pt>
                <c:pt idx="73">
                  <c:v>89.2</c:v>
                </c:pt>
                <c:pt idx="74">
                  <c:v>93.7</c:v>
                </c:pt>
                <c:pt idx="75">
                  <c:v>91.4</c:v>
                </c:pt>
                <c:pt idx="76">
                  <c:v>93.9</c:v>
                </c:pt>
                <c:pt idx="77">
                  <c:v>97.6</c:v>
                </c:pt>
                <c:pt idx="78">
                  <c:v>100.7</c:v>
                </c:pt>
                <c:pt idx="79">
                  <c:v>98.2</c:v>
                </c:pt>
                <c:pt idx="80">
                  <c:v>103.2</c:v>
                </c:pt>
                <c:pt idx="81">
                  <c:v>120.8</c:v>
                </c:pt>
                <c:pt idx="82">
                  <c:v>117.4</c:v>
                </c:pt>
                <c:pt idx="83">
                  <c:v>112.3</c:v>
                </c:pt>
                <c:pt idx="84">
                  <c:v>125.9</c:v>
                </c:pt>
                <c:pt idx="85">
                  <c:v>136.80000000000001</c:v>
                </c:pt>
                <c:pt idx="86">
                  <c:v>216.2</c:v>
                </c:pt>
                <c:pt idx="87">
                  <c:v>181.1</c:v>
                </c:pt>
                <c:pt idx="88">
                  <c:v>178.7</c:v>
                </c:pt>
                <c:pt idx="89">
                  <c:v>212.6</c:v>
                </c:pt>
                <c:pt idx="90">
                  <c:v>205.8</c:v>
                </c:pt>
                <c:pt idx="91">
                  <c:v>196.7</c:v>
                </c:pt>
                <c:pt idx="92">
                  <c:v>189.8</c:v>
                </c:pt>
                <c:pt idx="93">
                  <c:v>209.1</c:v>
                </c:pt>
                <c:pt idx="94">
                  <c:v>175.7</c:v>
                </c:pt>
                <c:pt idx="95">
                  <c:v>164.1</c:v>
                </c:pt>
                <c:pt idx="96">
                  <c:v>159.9</c:v>
                </c:pt>
                <c:pt idx="97">
                  <c:v>148.69999999999999</c:v>
                </c:pt>
                <c:pt idx="98">
                  <c:v>141.1</c:v>
                </c:pt>
                <c:pt idx="99">
                  <c:v>136.80000000000001</c:v>
                </c:pt>
                <c:pt idx="100">
                  <c:v>122.9</c:v>
                </c:pt>
                <c:pt idx="101">
                  <c:v>126.4</c:v>
                </c:pt>
                <c:pt idx="102">
                  <c:v>130.19999999999999</c:v>
                </c:pt>
                <c:pt idx="103">
                  <c:v>150.4</c:v>
                </c:pt>
                <c:pt idx="104">
                  <c:v>166.7</c:v>
                </c:pt>
                <c:pt idx="105">
                  <c:v>163</c:v>
                </c:pt>
                <c:pt idx="106">
                  <c:v>148.19999999999999</c:v>
                </c:pt>
                <c:pt idx="107">
                  <c:v>141.4</c:v>
                </c:pt>
                <c:pt idx="108">
                  <c:v>143.4</c:v>
                </c:pt>
                <c:pt idx="109">
                  <c:v>151.1</c:v>
                </c:pt>
                <c:pt idx="110">
                  <c:v>147.1</c:v>
                </c:pt>
                <c:pt idx="111">
                  <c:v>149.1</c:v>
                </c:pt>
                <c:pt idx="112">
                  <c:v>138.30000000000001</c:v>
                </c:pt>
                <c:pt idx="113">
                  <c:v>141.5</c:v>
                </c:pt>
                <c:pt idx="114">
                  <c:v>139.30000000000001</c:v>
                </c:pt>
                <c:pt idx="115">
                  <c:v>133.6</c:v>
                </c:pt>
                <c:pt idx="116">
                  <c:v>122.7</c:v>
                </c:pt>
                <c:pt idx="117">
                  <c:v>128.19999999999999</c:v>
                </c:pt>
                <c:pt idx="118">
                  <c:v>129.6</c:v>
                </c:pt>
                <c:pt idx="119">
                  <c:v>133.4</c:v>
                </c:pt>
                <c:pt idx="120">
                  <c:v>145.5</c:v>
                </c:pt>
                <c:pt idx="121" formatCode="#,##0.0">
                  <c:v>139.19999999999999</c:v>
                </c:pt>
                <c:pt idx="122" formatCode="#,##0.0">
                  <c:v>129.30000000000001</c:v>
                </c:pt>
                <c:pt idx="123" formatCode="#,##0.0">
                  <c:v>125.4</c:v>
                </c:pt>
                <c:pt idx="124" formatCode="#,##0.0">
                  <c:v>124</c:v>
                </c:pt>
                <c:pt idx="125" formatCode="#,##0.0">
                  <c:v>132.6</c:v>
                </c:pt>
                <c:pt idx="126" formatCode="#,##0.0">
                  <c:v>132.1</c:v>
                </c:pt>
                <c:pt idx="127" formatCode="#,##0.0">
                  <c:v>124.9</c:v>
                </c:pt>
                <c:pt idx="128" formatCode="#,##0.0">
                  <c:v>129.6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A8-409E-AFC0-0B6739FC1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361408"/>
        <c:axId val="171362944"/>
      </c:lineChart>
      <c:dateAx>
        <c:axId val="171361408"/>
        <c:scaling>
          <c:orientation val="minMax"/>
        </c:scaling>
        <c:delete val="0"/>
        <c:axPos val="b"/>
        <c:majorGridlines>
          <c:spPr>
            <a:ln w="6350">
              <a:solidFill>
                <a:srgbClr val="B5C0C9"/>
              </a:solidFill>
            </a:ln>
          </c:spPr>
        </c:majorGridlines>
        <c:numFmt formatCode="mm\/yy" sourceLinked="0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0">
                <a:latin typeface="+mj-lt"/>
              </a:defRPr>
            </a:pPr>
            <a:endParaRPr lang="de-DE"/>
          </a:p>
        </c:txPr>
        <c:crossAx val="171362944"/>
        <c:crosses val="autoZero"/>
        <c:auto val="1"/>
        <c:lblOffset val="100"/>
        <c:baseTimeUnit val="months"/>
        <c:majorUnit val="1"/>
        <c:majorTimeUnit val="years"/>
      </c:dateAx>
      <c:valAx>
        <c:axId val="171362944"/>
        <c:scaling>
          <c:orientation val="minMax"/>
        </c:scaling>
        <c:delete val="0"/>
        <c:axPos val="l"/>
        <c:majorGridlines>
          <c:spPr>
            <a:ln w="6350">
              <a:solidFill>
                <a:srgbClr val="B5C0C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171361408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02985287616533E-2"/>
          <c:y val="0.12510493979034515"/>
          <c:w val="0.90775853058210509"/>
          <c:h val="0.7647392509099583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25400">
              <a:solidFill>
                <a:srgbClr val="FF7F24"/>
              </a:solidFill>
              <a:prstDash val="solid"/>
            </a:ln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A6-46C6-9295-C7D85F5F92E8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D-48EB-9012-D4B86845E25C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A6-46C6-9295-C7D85F5F92E8}"/>
                </c:ext>
              </c:extLst>
            </c:dLbl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CD-48EB-9012-D4B86845E25C}"/>
                </c:ext>
              </c:extLst>
            </c:dLbl>
            <c:dLbl>
              <c:idx val="6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6-46C6-9295-C7D85F5F92E8}"/>
                </c:ext>
              </c:extLst>
            </c:dLbl>
            <c:dLbl>
              <c:idx val="7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CD-48EB-9012-D4B86845E25C}"/>
                </c:ext>
              </c:extLst>
            </c:dLbl>
            <c:dLbl>
              <c:idx val="8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6-46C6-9295-C7D85F5F92E8}"/>
                </c:ext>
              </c:extLst>
            </c:dLbl>
            <c:dLbl>
              <c:idx val="92"/>
              <c:layout>
                <c:manualLayout>
                  <c:x val="-3.2828223453912488E-2"/>
                  <c:y val="-4.5087667765642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7415"/>
                      </a:solidFill>
                      <a:latin typeface="+mj-lt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93-4E02-A447-0CB537835338}"/>
                </c:ext>
              </c:extLst>
            </c:dLbl>
            <c:dLbl>
              <c:idx val="9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CD-48EB-9012-D4B86845E25C}"/>
                </c:ext>
              </c:extLst>
            </c:dLbl>
            <c:dLbl>
              <c:idx val="10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CD-48EB-9012-D4B86845E25C}"/>
                </c:ext>
              </c:extLst>
            </c:dLbl>
            <c:dLbl>
              <c:idx val="1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A6-46C6-9295-C7D85F5F9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2"/>
                      </a:solidFill>
                      <a:prstDash val="dash"/>
                    </a:ln>
                  </c:spPr>
                </c15:leaderLines>
              </c:ext>
            </c:extLst>
          </c:dLbls>
          <c:cat>
            <c:numRef>
              <c:f>Sheet1!$A$50:$A$176</c:f>
              <c:numCache>
                <c:formatCode>mmm\-yy</c:formatCode>
                <c:ptCount val="12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</c:numCache>
            </c:numRef>
          </c:cat>
          <c:val>
            <c:numRef>
              <c:f>Sheet1!$B$50:$B$176</c:f>
              <c:numCache>
                <c:formatCode>0.0</c:formatCode>
                <c:ptCount val="127"/>
                <c:pt idx="0">
                  <c:v>99.891642277740075</c:v>
                </c:pt>
                <c:pt idx="1">
                  <c:v>100.5114079415071</c:v>
                </c:pt>
                <c:pt idx="2">
                  <c:v>100.6207783527601</c:v>
                </c:pt>
                <c:pt idx="3">
                  <c:v>100.21975351149911</c:v>
                </c:pt>
                <c:pt idx="4">
                  <c:v>99.818728670238102</c:v>
                </c:pt>
                <c:pt idx="5">
                  <c:v>99.551378776064098</c:v>
                </c:pt>
                <c:pt idx="6">
                  <c:v>99.782271866487093</c:v>
                </c:pt>
                <c:pt idx="7">
                  <c:v>99.344790221475094</c:v>
                </c:pt>
                <c:pt idx="8">
                  <c:v>98.65211095020608</c:v>
                </c:pt>
                <c:pt idx="9">
                  <c:v>98.323999716447091</c:v>
                </c:pt>
                <c:pt idx="10">
                  <c:v>101.42282803528209</c:v>
                </c:pt>
                <c:pt idx="11">
                  <c:v>101.86030968029409</c:v>
                </c:pt>
                <c:pt idx="12">
                  <c:v>100.6936919602621</c:v>
                </c:pt>
                <c:pt idx="13">
                  <c:v>98.834394968961078</c:v>
                </c:pt>
                <c:pt idx="14">
                  <c:v>97.63132044517809</c:v>
                </c:pt>
                <c:pt idx="15">
                  <c:v>97.959431678937079</c:v>
                </c:pt>
                <c:pt idx="16">
                  <c:v>98.943765380214089</c:v>
                </c:pt>
                <c:pt idx="17">
                  <c:v>100.9488895865191</c:v>
                </c:pt>
                <c:pt idx="18">
                  <c:v>101.3134576240291</c:v>
                </c:pt>
                <c:pt idx="19">
                  <c:v>101.78739607279211</c:v>
                </c:pt>
                <c:pt idx="20">
                  <c:v>101.6415688577881</c:v>
                </c:pt>
                <c:pt idx="21">
                  <c:v>106.2837352020821</c:v>
                </c:pt>
                <c:pt idx="22">
                  <c:v>111.41199226305611</c:v>
                </c:pt>
                <c:pt idx="23">
                  <c:v>110.3912017580281</c:v>
                </c:pt>
                <c:pt idx="24">
                  <c:v>112.7244371980921</c:v>
                </c:pt>
                <c:pt idx="25">
                  <c:v>113.7816845068711</c:v>
                </c:pt>
                <c:pt idx="26">
                  <c:v>113.1619188431041</c:v>
                </c:pt>
                <c:pt idx="27">
                  <c:v>112.0682147305741</c:v>
                </c:pt>
                <c:pt idx="28">
                  <c:v>112.48139183975211</c:v>
                </c:pt>
                <c:pt idx="29">
                  <c:v>113.1619188431041</c:v>
                </c:pt>
                <c:pt idx="30">
                  <c:v>112.9431780205981</c:v>
                </c:pt>
                <c:pt idx="31">
                  <c:v>112.6515235905901</c:v>
                </c:pt>
                <c:pt idx="32">
                  <c:v>114.2920797593851</c:v>
                </c:pt>
                <c:pt idx="33">
                  <c:v>115.2764134606621</c:v>
                </c:pt>
                <c:pt idx="34">
                  <c:v>114.1097957406301</c:v>
                </c:pt>
                <c:pt idx="35">
                  <c:v>113.9639685256261</c:v>
                </c:pt>
                <c:pt idx="36">
                  <c:v>113.9639685256261</c:v>
                </c:pt>
                <c:pt idx="37">
                  <c:v>113.0160916281001</c:v>
                </c:pt>
                <c:pt idx="38">
                  <c:v>112.79735080559411</c:v>
                </c:pt>
                <c:pt idx="39">
                  <c:v>114.18270934813209</c:v>
                </c:pt>
                <c:pt idx="40">
                  <c:v>116.5888583956981</c:v>
                </c:pt>
                <c:pt idx="41">
                  <c:v>119.0679210507661</c:v>
                </c:pt>
                <c:pt idx="42">
                  <c:v>119.8699707332881</c:v>
                </c:pt>
                <c:pt idx="43">
                  <c:v>120.41682278955309</c:v>
                </c:pt>
                <c:pt idx="44">
                  <c:v>124.49998480966509</c:v>
                </c:pt>
                <c:pt idx="45">
                  <c:v>127.8661630226741</c:v>
                </c:pt>
                <c:pt idx="46">
                  <c:v>125.63014572594609</c:v>
                </c:pt>
                <c:pt idx="47">
                  <c:v>126.6144794272231</c:v>
                </c:pt>
                <c:pt idx="48">
                  <c:v>126.8696770534801</c:v>
                </c:pt>
                <c:pt idx="49">
                  <c:v>124.93746645467709</c:v>
                </c:pt>
                <c:pt idx="50">
                  <c:v>122.8958854446211</c:v>
                </c:pt>
                <c:pt idx="51">
                  <c:v>122.54346967502811</c:v>
                </c:pt>
                <c:pt idx="52">
                  <c:v>122.4948606033601</c:v>
                </c:pt>
                <c:pt idx="53">
                  <c:v>120.59910680830809</c:v>
                </c:pt>
                <c:pt idx="54">
                  <c:v>121.9480085470951</c:v>
                </c:pt>
                <c:pt idx="55">
                  <c:v>122.93234224837209</c:v>
                </c:pt>
                <c:pt idx="56">
                  <c:v>121.5226791700001</c:v>
                </c:pt>
                <c:pt idx="57">
                  <c:v>123.0052558558741</c:v>
                </c:pt>
                <c:pt idx="58">
                  <c:v>124.3177007909101</c:v>
                </c:pt>
                <c:pt idx="59">
                  <c:v>123.98958955715111</c:v>
                </c:pt>
                <c:pt idx="60">
                  <c:v>123.4062806971351</c:v>
                </c:pt>
                <c:pt idx="61">
                  <c:v>120.8178476308141</c:v>
                </c:pt>
                <c:pt idx="62">
                  <c:v>117.4881262215561</c:v>
                </c:pt>
                <c:pt idx="63">
                  <c:v>116.1513767506861</c:v>
                </c:pt>
                <c:pt idx="64">
                  <c:v>116.0420063394331</c:v>
                </c:pt>
                <c:pt idx="65">
                  <c:v>116.00554953568211</c:v>
                </c:pt>
                <c:pt idx="66">
                  <c:v>117.57319209697511</c:v>
                </c:pt>
                <c:pt idx="67">
                  <c:v>117.7311715798961</c:v>
                </c:pt>
                <c:pt idx="68">
                  <c:v>118.33878497574609</c:v>
                </c:pt>
                <c:pt idx="69">
                  <c:v>118.3752417794971</c:v>
                </c:pt>
                <c:pt idx="70">
                  <c:v>117.0992536482121</c:v>
                </c:pt>
                <c:pt idx="71">
                  <c:v>119.2866618732721</c:v>
                </c:pt>
                <c:pt idx="72">
                  <c:v>122.3854901921071</c:v>
                </c:pt>
                <c:pt idx="73">
                  <c:v>124.5364416134161</c:v>
                </c:pt>
                <c:pt idx="74">
                  <c:v>126.2863681934641</c:v>
                </c:pt>
                <c:pt idx="75">
                  <c:v>129.4945669235521</c:v>
                </c:pt>
                <c:pt idx="76">
                  <c:v>133.94229698117411</c:v>
                </c:pt>
                <c:pt idx="77">
                  <c:v>139.1920767213181</c:v>
                </c:pt>
                <c:pt idx="78">
                  <c:v>140.54097846010509</c:v>
                </c:pt>
                <c:pt idx="79">
                  <c:v>143.9679180126991</c:v>
                </c:pt>
                <c:pt idx="80">
                  <c:v>152.71755091293909</c:v>
                </c:pt>
                <c:pt idx="81">
                  <c:v>165.8055434595482</c:v>
                </c:pt>
                <c:pt idx="82">
                  <c:v>168.21169250711421</c:v>
                </c:pt>
                <c:pt idx="83">
                  <c:v>200.7676182567572</c:v>
                </c:pt>
                <c:pt idx="84">
                  <c:v>211.1942641295432</c:v>
                </c:pt>
                <c:pt idx="85">
                  <c:v>199.16351889171321</c:v>
                </c:pt>
                <c:pt idx="86">
                  <c:v>230.62574052882621</c:v>
                </c:pt>
                <c:pt idx="87">
                  <c:v>239.70348466282519</c:v>
                </c:pt>
                <c:pt idx="88">
                  <c:v>242.34052680081419</c:v>
                </c:pt>
                <c:pt idx="89">
                  <c:v>256.54652799578719</c:v>
                </c:pt>
                <c:pt idx="90">
                  <c:v>280.79030249020218</c:v>
                </c:pt>
                <c:pt idx="91">
                  <c:v>411.0869190962764</c:v>
                </c:pt>
                <c:pt idx="92">
                  <c:v>462.92849403019841</c:v>
                </c:pt>
                <c:pt idx="93">
                  <c:v>421.07608332405039</c:v>
                </c:pt>
                <c:pt idx="94">
                  <c:v>360.99527074240228</c:v>
                </c:pt>
                <c:pt idx="95">
                  <c:v>337.59000273426028</c:v>
                </c:pt>
                <c:pt idx="96">
                  <c:v>261.39528289467017</c:v>
                </c:pt>
                <c:pt idx="97">
                  <c:v>209.99118960576021</c:v>
                </c:pt>
                <c:pt idx="98">
                  <c:v>178.7477087911532</c:v>
                </c:pt>
                <c:pt idx="99">
                  <c:v>168.10232209586121</c:v>
                </c:pt>
                <c:pt idx="100">
                  <c:v>160.2398047535622</c:v>
                </c:pt>
                <c:pt idx="101">
                  <c:v>148.2333640515661</c:v>
                </c:pt>
                <c:pt idx="102">
                  <c:v>153.6289710067141</c:v>
                </c:pt>
                <c:pt idx="103">
                  <c:v>152.53526689418419</c:v>
                </c:pt>
                <c:pt idx="104">
                  <c:v>150.82179711788709</c:v>
                </c:pt>
                <c:pt idx="105">
                  <c:v>148.6222366249101</c:v>
                </c:pt>
                <c:pt idx="106">
                  <c:v>144.00437481645011</c:v>
                </c:pt>
                <c:pt idx="107">
                  <c:v>133.17670410240311</c:v>
                </c:pt>
                <c:pt idx="108">
                  <c:v>128.40086281102211</c:v>
                </c:pt>
                <c:pt idx="109">
                  <c:v>121.72926772458911</c:v>
                </c:pt>
                <c:pt idx="110">
                  <c:v>114.18270934813209</c:v>
                </c:pt>
                <c:pt idx="111">
                  <c:v>116.63746746736609</c:v>
                </c:pt>
                <c:pt idx="112">
                  <c:v>125.4114049034401</c:v>
                </c:pt>
                <c:pt idx="113">
                  <c:v>127.45298591349609</c:v>
                </c:pt>
                <c:pt idx="114">
                  <c:v>127.3800723059941</c:v>
                </c:pt>
                <c:pt idx="115">
                  <c:v>128.6196036335281</c:v>
                </c:pt>
                <c:pt idx="116">
                  <c:v>127.4043768418281</c:v>
                </c:pt>
                <c:pt idx="117">
                  <c:v>123.1510830708781</c:v>
                </c:pt>
                <c:pt idx="118">
                  <c:v>131.0257526810941</c:v>
                </c:pt>
                <c:pt idx="119">
                  <c:v>134.12458099992909</c:v>
                </c:pt>
                <c:pt idx="120">
                  <c:v>135.50993954246709</c:v>
                </c:pt>
                <c:pt idx="121">
                  <c:v>139.22853352506911</c:v>
                </c:pt>
                <c:pt idx="122">
                  <c:v>133.11594276281809</c:v>
                </c:pt>
                <c:pt idx="123">
                  <c:v>127.7446403435041</c:v>
                </c:pt>
                <c:pt idx="124">
                  <c:v>127.0519610722351</c:v>
                </c:pt>
                <c:pt idx="125">
                  <c:v>128.40086281102211</c:v>
                </c:pt>
                <c:pt idx="126">
                  <c:v>126.8696770534801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1F-471A-9D25-615119BE2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052224"/>
        <c:axId val="208053760"/>
      </c:lineChart>
      <c:dateAx>
        <c:axId val="208052224"/>
        <c:scaling>
          <c:orientation val="minMax"/>
        </c:scaling>
        <c:delete val="0"/>
        <c:axPos val="b"/>
        <c:majorGridlines>
          <c:spPr>
            <a:ln>
              <a:solidFill>
                <a:srgbClr val="B5C0C9"/>
              </a:solidFill>
            </a:ln>
          </c:spPr>
        </c:majorGridlines>
        <c:numFmt formatCode="mm\/yy" sourceLinked="0"/>
        <c:majorTickMark val="out"/>
        <c:minorTickMark val="none"/>
        <c:tickLblPos val="nextTo"/>
        <c:spPr>
          <a:noFill/>
          <a:ln w="9525">
            <a:noFill/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08053760"/>
        <c:crosses val="autoZero"/>
        <c:auto val="0"/>
        <c:lblOffset val="60"/>
        <c:baseTimeUnit val="months"/>
        <c:majorUnit val="1"/>
        <c:majorTimeUnit val="years"/>
      </c:dateAx>
      <c:valAx>
        <c:axId val="208053760"/>
        <c:scaling>
          <c:orientation val="minMax"/>
          <c:max val="600"/>
        </c:scaling>
        <c:delete val="0"/>
        <c:axPos val="l"/>
        <c:majorGridlines>
          <c:spPr>
            <a:ln>
              <a:solidFill>
                <a:srgbClr val="B5C0C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de-DE" sz="1400" b="1">
                    <a:latin typeface="+mj-lt"/>
                  </a:rPr>
                  <a:t>Index 2015 = 100</a:t>
                </a:r>
              </a:p>
            </c:rich>
          </c:tx>
          <c:layout>
            <c:manualLayout>
              <c:xMode val="edge"/>
              <c:yMode val="edge"/>
              <c:x val="6.2086309514802589E-2"/>
              <c:y val="5.3171702528177461E-2"/>
            </c:manualLayout>
          </c:layout>
          <c:overlay val="0"/>
          <c:spPr>
            <a:noFill/>
            <a:ln w="25577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 w="952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ln>
                  <a:noFill/>
                </a:ln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08052224"/>
        <c:crosses val="autoZero"/>
        <c:crossBetween val="midCat"/>
        <c:majorUnit val="100"/>
      </c:valAx>
      <c:spPr>
        <a:noFill/>
        <a:ln w="952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67258177182072E-2"/>
          <c:y val="2.9358875230776512E-2"/>
          <c:w val="0.90608223004325517"/>
          <c:h val="0.7431552869518565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Haushalte </c:v>
                </c:pt>
              </c:strCache>
            </c:strRef>
          </c:tx>
          <c:spPr>
            <a:ln w="25400">
              <a:solidFill>
                <a:srgbClr val="90CC7E"/>
              </a:solidFill>
              <a:prstDash val="solid"/>
            </a:ln>
          </c:spPr>
          <c:marker>
            <c:symbol val="none"/>
          </c:marker>
          <c:dLbls>
            <c:dLbl>
              <c:idx val="128"/>
              <c:layout>
                <c:manualLayout>
                  <c:x val="-2.2421263408180337E-2"/>
                  <c:y val="-8.01603206412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7-4918-A32B-5A6F1594A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62B748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Sheet1!$A$2:$A$217</c:f>
              <c:numCache>
                <c:formatCode>mmm\-yy</c:formatCode>
                <c:ptCount val="13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  <c:pt idx="129">
                  <c:v>45931</c:v>
                </c:pt>
                <c:pt idx="130">
                  <c:v>45962</c:v>
                </c:pt>
                <c:pt idx="131">
                  <c:v>45992</c:v>
                </c:pt>
              </c:numCache>
            </c:numRef>
          </c:cat>
          <c:val>
            <c:numRef>
              <c:f>Sheet1!$B$2:$B$217</c:f>
              <c:numCache>
                <c:formatCode>0.0</c:formatCode>
                <c:ptCount val="132"/>
                <c:pt idx="0">
                  <c:v>99.38892245720038</c:v>
                </c:pt>
                <c:pt idx="1">
                  <c:v>99.38892245720038</c:v>
                </c:pt>
                <c:pt idx="2">
                  <c:v>99.289929506545789</c:v>
                </c:pt>
                <c:pt idx="3">
                  <c:v>99.190936555891213</c:v>
                </c:pt>
                <c:pt idx="4">
                  <c:v>99.091943605236622</c:v>
                </c:pt>
                <c:pt idx="5" formatCode="General">
                  <c:v>99.091943605236622</c:v>
                </c:pt>
                <c:pt idx="6" formatCode="General">
                  <c:v>98.89395770392747</c:v>
                </c:pt>
                <c:pt idx="7" formatCode="General">
                  <c:v>98.89395770392747</c:v>
                </c:pt>
                <c:pt idx="8">
                  <c:v>98.794964753272879</c:v>
                </c:pt>
                <c:pt idx="9">
                  <c:v>98.695971802618303</c:v>
                </c:pt>
                <c:pt idx="10">
                  <c:v>98.695971802618303</c:v>
                </c:pt>
                <c:pt idx="11">
                  <c:v>98.497985901309136</c:v>
                </c:pt>
                <c:pt idx="12">
                  <c:v>97.310070493454162</c:v>
                </c:pt>
                <c:pt idx="13">
                  <c:v>97.112084592144996</c:v>
                </c:pt>
                <c:pt idx="14">
                  <c:v>97.112084592144996</c:v>
                </c:pt>
                <c:pt idx="15">
                  <c:v>96.815105740181252</c:v>
                </c:pt>
                <c:pt idx="16">
                  <c:v>96.716112789526676</c:v>
                </c:pt>
                <c:pt idx="17">
                  <c:v>96.518126888217509</c:v>
                </c:pt>
                <c:pt idx="18">
                  <c:v>96.122155085599175</c:v>
                </c:pt>
                <c:pt idx="19">
                  <c:v>95.924169184290022</c:v>
                </c:pt>
                <c:pt idx="20">
                  <c:v>95.627190332326265</c:v>
                </c:pt>
                <c:pt idx="21">
                  <c:v>94.835246727089611</c:v>
                </c:pt>
                <c:pt idx="22">
                  <c:v>94.637260825780444</c:v>
                </c:pt>
                <c:pt idx="23">
                  <c:v>95.627190332326265</c:v>
                </c:pt>
                <c:pt idx="24" formatCode="General">
                  <c:v>93.647331319234624</c:v>
                </c:pt>
                <c:pt idx="25" formatCode="General">
                  <c:v>93.449345417925471</c:v>
                </c:pt>
                <c:pt idx="26" formatCode="General">
                  <c:v>93.251359516616304</c:v>
                </c:pt>
                <c:pt idx="27" formatCode="General">
                  <c:v>93.053373615307137</c:v>
                </c:pt>
                <c:pt idx="28" formatCode="General">
                  <c:v>92.954380664652575</c:v>
                </c:pt>
                <c:pt idx="29" formatCode="General">
                  <c:v>92.954380664652575</c:v>
                </c:pt>
                <c:pt idx="30">
                  <c:v>92.855387713997985</c:v>
                </c:pt>
                <c:pt idx="31">
                  <c:v>92.855387713997985</c:v>
                </c:pt>
                <c:pt idx="32">
                  <c:v>92.855387713997985</c:v>
                </c:pt>
                <c:pt idx="33">
                  <c:v>92.855387713997985</c:v>
                </c:pt>
                <c:pt idx="34">
                  <c:v>92.855387713997985</c:v>
                </c:pt>
                <c:pt idx="35">
                  <c:v>92.855387713997985</c:v>
                </c:pt>
                <c:pt idx="36">
                  <c:v>92.063444108761331</c:v>
                </c:pt>
                <c:pt idx="37">
                  <c:v>91.964451158106755</c:v>
                </c:pt>
                <c:pt idx="38">
                  <c:v>91.964451158106755</c:v>
                </c:pt>
                <c:pt idx="39">
                  <c:v>91.964451158106755</c:v>
                </c:pt>
                <c:pt idx="40">
                  <c:v>91.964451158106755</c:v>
                </c:pt>
                <c:pt idx="41">
                  <c:v>91.271500503524678</c:v>
                </c:pt>
                <c:pt idx="42">
                  <c:v>91.172507552870101</c:v>
                </c:pt>
                <c:pt idx="43">
                  <c:v>91.073514602215525</c:v>
                </c:pt>
                <c:pt idx="44">
                  <c:v>91.073514602215525</c:v>
                </c:pt>
                <c:pt idx="45">
                  <c:v>91.172507552870101</c:v>
                </c:pt>
                <c:pt idx="46">
                  <c:v>91.271500503524692</c:v>
                </c:pt>
                <c:pt idx="47">
                  <c:v>91.469486404833859</c:v>
                </c:pt>
                <c:pt idx="48">
                  <c:v>94.043303121852986</c:v>
                </c:pt>
                <c:pt idx="49">
                  <c:v>94.241289023162153</c:v>
                </c:pt>
                <c:pt idx="50">
                  <c:v>94.43927492447132</c:v>
                </c:pt>
                <c:pt idx="51">
                  <c:v>94.93423967774423</c:v>
                </c:pt>
                <c:pt idx="52">
                  <c:v>95.033232628398807</c:v>
                </c:pt>
                <c:pt idx="53">
                  <c:v>95.132225579053383</c:v>
                </c:pt>
                <c:pt idx="54">
                  <c:v>95.33021148036255</c:v>
                </c:pt>
                <c:pt idx="55">
                  <c:v>95.429204431017141</c:v>
                </c:pt>
                <c:pt idx="56">
                  <c:v>95.528197381671717</c:v>
                </c:pt>
                <c:pt idx="57">
                  <c:v>95.924169184290051</c:v>
                </c:pt>
                <c:pt idx="58">
                  <c:v>96.023162134944627</c:v>
                </c:pt>
                <c:pt idx="59">
                  <c:v>96.221148036253794</c:v>
                </c:pt>
                <c:pt idx="60">
                  <c:v>96.419133937562961</c:v>
                </c:pt>
                <c:pt idx="61">
                  <c:v>96.518126888217537</c:v>
                </c:pt>
                <c:pt idx="62">
                  <c:v>96.617119838872114</c:v>
                </c:pt>
                <c:pt idx="63">
                  <c:v>96.617119838872114</c:v>
                </c:pt>
                <c:pt idx="64">
                  <c:v>96.617119838872114</c:v>
                </c:pt>
                <c:pt idx="65">
                  <c:v>96.518126888217523</c:v>
                </c:pt>
                <c:pt idx="66">
                  <c:v>97.013091641490433</c:v>
                </c:pt>
                <c:pt idx="67">
                  <c:v>97.2110775427996</c:v>
                </c:pt>
                <c:pt idx="68">
                  <c:v>97.013091641490433</c:v>
                </c:pt>
                <c:pt idx="69">
                  <c:v>97.013091641490433</c:v>
                </c:pt>
                <c:pt idx="70">
                  <c:v>96.71611278952669</c:v>
                </c:pt>
                <c:pt idx="71">
                  <c:v>96.815105740181266</c:v>
                </c:pt>
                <c:pt idx="72">
                  <c:v>98.3</c:v>
                </c:pt>
                <c:pt idx="73">
                  <c:v>98.5</c:v>
                </c:pt>
                <c:pt idx="74">
                  <c:v>98.7</c:v>
                </c:pt>
                <c:pt idx="75">
                  <c:v>98.6</c:v>
                </c:pt>
                <c:pt idx="76">
                  <c:v>98.7</c:v>
                </c:pt>
                <c:pt idx="77">
                  <c:v>98.8</c:v>
                </c:pt>
                <c:pt idx="78">
                  <c:v>99</c:v>
                </c:pt>
                <c:pt idx="79">
                  <c:v>99.4</c:v>
                </c:pt>
                <c:pt idx="80">
                  <c:v>99.9</c:v>
                </c:pt>
                <c:pt idx="81">
                  <c:v>101.4</c:v>
                </c:pt>
                <c:pt idx="82">
                  <c:v>103.2</c:v>
                </c:pt>
                <c:pt idx="83">
                  <c:v>105.7</c:v>
                </c:pt>
                <c:pt idx="84">
                  <c:v>129.80000000000001</c:v>
                </c:pt>
                <c:pt idx="85">
                  <c:v>133.6</c:v>
                </c:pt>
                <c:pt idx="86">
                  <c:v>139.9</c:v>
                </c:pt>
                <c:pt idx="87">
                  <c:v>145.4</c:v>
                </c:pt>
                <c:pt idx="88">
                  <c:v>153.1</c:v>
                </c:pt>
                <c:pt idx="89">
                  <c:v>158.6</c:v>
                </c:pt>
                <c:pt idx="90">
                  <c:v>173.3</c:v>
                </c:pt>
                <c:pt idx="91">
                  <c:v>182.6</c:v>
                </c:pt>
                <c:pt idx="92">
                  <c:v>194.9</c:v>
                </c:pt>
                <c:pt idx="93">
                  <c:v>236.7</c:v>
                </c:pt>
                <c:pt idx="94">
                  <c:v>243.7</c:v>
                </c:pt>
                <c:pt idx="95">
                  <c:v>247.2</c:v>
                </c:pt>
                <c:pt idx="96">
                  <c:v>216.7</c:v>
                </c:pt>
                <c:pt idx="97">
                  <c:v>218</c:v>
                </c:pt>
                <c:pt idx="98">
                  <c:v>219.6</c:v>
                </c:pt>
                <c:pt idx="99">
                  <c:v>218.8</c:v>
                </c:pt>
                <c:pt idx="100">
                  <c:v>217.3</c:v>
                </c:pt>
                <c:pt idx="101">
                  <c:v>215.2</c:v>
                </c:pt>
                <c:pt idx="102">
                  <c:v>213</c:v>
                </c:pt>
                <c:pt idx="103">
                  <c:v>211.6</c:v>
                </c:pt>
                <c:pt idx="104">
                  <c:v>209.1</c:v>
                </c:pt>
                <c:pt idx="105">
                  <c:v>206.4</c:v>
                </c:pt>
                <c:pt idx="106">
                  <c:v>200.2</c:v>
                </c:pt>
                <c:pt idx="107">
                  <c:v>198.8</c:v>
                </c:pt>
                <c:pt idx="108">
                  <c:v>203.3</c:v>
                </c:pt>
                <c:pt idx="109">
                  <c:v>201.6</c:v>
                </c:pt>
                <c:pt idx="110">
                  <c:v>199.3</c:v>
                </c:pt>
                <c:pt idx="111">
                  <c:v>186.2</c:v>
                </c:pt>
                <c:pt idx="112">
                  <c:v>185.4</c:v>
                </c:pt>
                <c:pt idx="113">
                  <c:v>185.3</c:v>
                </c:pt>
                <c:pt idx="114">
                  <c:v>185.2</c:v>
                </c:pt>
                <c:pt idx="115">
                  <c:v>184.4</c:v>
                </c:pt>
                <c:pt idx="116">
                  <c:v>184.5</c:v>
                </c:pt>
                <c:pt idx="117">
                  <c:v>184.1</c:v>
                </c:pt>
                <c:pt idx="118">
                  <c:v>184.6</c:v>
                </c:pt>
                <c:pt idx="119">
                  <c:v>185.6</c:v>
                </c:pt>
                <c:pt idx="120" formatCode="General">
                  <c:v>183.8</c:v>
                </c:pt>
                <c:pt idx="121" formatCode="#,##0.0">
                  <c:v>184.9</c:v>
                </c:pt>
                <c:pt idx="122" formatCode="#,##0.0">
                  <c:v>185.5</c:v>
                </c:pt>
                <c:pt idx="123" formatCode="#,##0.0">
                  <c:v>185.9</c:v>
                </c:pt>
                <c:pt idx="124" formatCode="#,##0.0">
                  <c:v>185.3</c:v>
                </c:pt>
                <c:pt idx="125" formatCode="#,##0.0">
                  <c:v>185.4</c:v>
                </c:pt>
                <c:pt idx="126" formatCode="#,##0.0">
                  <c:v>185.6</c:v>
                </c:pt>
                <c:pt idx="127" formatCode="#,##0.0">
                  <c:v>185.7</c:v>
                </c:pt>
                <c:pt idx="128" formatCode="#,##0.0">
                  <c:v>185.7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4-4991-9BA7-19554392187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Industrie</c:v>
                </c:pt>
              </c:strCache>
            </c:strRef>
          </c:tx>
          <c:spPr>
            <a:ln w="25400">
              <a:solidFill>
                <a:srgbClr val="46AA28"/>
              </a:solidFill>
              <a:prstDash val="solid"/>
            </a:ln>
          </c:spPr>
          <c:marker>
            <c:symbol val="none"/>
          </c:marker>
          <c:dLbls>
            <c:dLbl>
              <c:idx val="128"/>
              <c:layout>
                <c:manualLayout>
                  <c:x val="-2.989501787757378E-2"/>
                  <c:y val="6.4128256513026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46AA2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07-4918-A32B-5A6F1594A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90CC7E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Sheet1!$A$2:$A$217</c:f>
              <c:numCache>
                <c:formatCode>mmm\-yy</c:formatCode>
                <c:ptCount val="13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  <c:pt idx="129">
                  <c:v>45931</c:v>
                </c:pt>
                <c:pt idx="130">
                  <c:v>45962</c:v>
                </c:pt>
                <c:pt idx="131">
                  <c:v>45992</c:v>
                </c:pt>
              </c:numCache>
            </c:numRef>
          </c:cat>
          <c:val>
            <c:numRef>
              <c:f>Sheet1!$C$2:$C$217</c:f>
              <c:numCache>
                <c:formatCode>0.0</c:formatCode>
                <c:ptCount val="132"/>
                <c:pt idx="0">
                  <c:v>82.027243928194352</c:v>
                </c:pt>
                <c:pt idx="1">
                  <c:v>79.848152059134151</c:v>
                </c:pt>
                <c:pt idx="2">
                  <c:v>81.560295670538594</c:v>
                </c:pt>
                <c:pt idx="3">
                  <c:v>79.848152059134165</c:v>
                </c:pt>
                <c:pt idx="4">
                  <c:v>80.081626187962044</c:v>
                </c:pt>
                <c:pt idx="5" formatCode="General">
                  <c:v>79.22555438225983</c:v>
                </c:pt>
                <c:pt idx="6" formatCode="General">
                  <c:v>78.136008447729736</c:v>
                </c:pt>
                <c:pt idx="7" formatCode="General">
                  <c:v>77.59123548046469</c:v>
                </c:pt>
                <c:pt idx="8" formatCode="General">
                  <c:v>75.801267159450958</c:v>
                </c:pt>
                <c:pt idx="9" formatCode="General">
                  <c:v>74.244772967265106</c:v>
                </c:pt>
                <c:pt idx="10" formatCode="General">
                  <c:v>73.233051742344287</c:v>
                </c:pt>
                <c:pt idx="11" formatCode="General">
                  <c:v>72.221330517423482</c:v>
                </c:pt>
                <c:pt idx="12" formatCode="General">
                  <c:v>67.707497360084517</c:v>
                </c:pt>
                <c:pt idx="13" formatCode="General">
                  <c:v>65.13928194297786</c:v>
                </c:pt>
                <c:pt idx="14" formatCode="General">
                  <c:v>64.594508975712813</c:v>
                </c:pt>
                <c:pt idx="15" formatCode="General">
                  <c:v>63.81626187961988</c:v>
                </c:pt>
                <c:pt idx="16" formatCode="General">
                  <c:v>63.738437170010585</c:v>
                </c:pt>
                <c:pt idx="17" formatCode="General">
                  <c:v>65.217106652587134</c:v>
                </c:pt>
                <c:pt idx="18" formatCode="General">
                  <c:v>66.073178458289362</c:v>
                </c:pt>
                <c:pt idx="19" formatCode="General">
                  <c:v>66.073178458289362</c:v>
                </c:pt>
                <c:pt idx="20" formatCode="General">
                  <c:v>63.894086589229161</c:v>
                </c:pt>
                <c:pt idx="21" formatCode="General">
                  <c:v>64.672333685322087</c:v>
                </c:pt>
                <c:pt idx="22" formatCode="General">
                  <c:v>67.162724392819456</c:v>
                </c:pt>
                <c:pt idx="23" formatCode="General">
                  <c:v>68.096620908130973</c:v>
                </c:pt>
                <c:pt idx="24">
                  <c:v>71.287434002111965</c:v>
                </c:pt>
                <c:pt idx="25">
                  <c:v>71.443083421330556</c:v>
                </c:pt>
                <c:pt idx="26">
                  <c:v>70.66483632523763</c:v>
                </c:pt>
                <c:pt idx="27">
                  <c:v>69.41964097148896</c:v>
                </c:pt>
                <c:pt idx="28">
                  <c:v>69.263991552270369</c:v>
                </c:pt>
                <c:pt idx="29">
                  <c:v>68.874868004223899</c:v>
                </c:pt>
                <c:pt idx="30">
                  <c:v>68.563569165786717</c:v>
                </c:pt>
                <c:pt idx="31">
                  <c:v>68.40791974656814</c:v>
                </c:pt>
                <c:pt idx="32">
                  <c:v>69.341816261879643</c:v>
                </c:pt>
                <c:pt idx="33">
                  <c:v>69.808764519535401</c:v>
                </c:pt>
                <c:pt idx="34">
                  <c:v>70.275712777191146</c:v>
                </c:pt>
                <c:pt idx="35">
                  <c:v>71.754382259767709</c:v>
                </c:pt>
                <c:pt idx="36">
                  <c:v>72.454804646251333</c:v>
                </c:pt>
                <c:pt idx="37">
                  <c:v>71.053959873284072</c:v>
                </c:pt>
                <c:pt idx="38">
                  <c:v>71.754382259767709</c:v>
                </c:pt>
                <c:pt idx="39">
                  <c:v>73.700000000000017</c:v>
                </c:pt>
                <c:pt idx="40">
                  <c:v>74.089123548046473</c:v>
                </c:pt>
                <c:pt idx="41">
                  <c:v>75.334318901795143</c:v>
                </c:pt>
                <c:pt idx="42">
                  <c:v>76.034741288278781</c:v>
                </c:pt>
                <c:pt idx="43">
                  <c:v>76.657338965153116</c:v>
                </c:pt>
                <c:pt idx="44">
                  <c:v>78.914255543822605</c:v>
                </c:pt>
                <c:pt idx="45">
                  <c:v>82.649841605068644</c:v>
                </c:pt>
                <c:pt idx="46">
                  <c:v>84.128511087645194</c:v>
                </c:pt>
                <c:pt idx="47">
                  <c:v>82.416367476240765</c:v>
                </c:pt>
                <c:pt idx="48">
                  <c:v>81.01552270327349</c:v>
                </c:pt>
                <c:pt idx="49">
                  <c:v>80.470749736008443</c:v>
                </c:pt>
                <c:pt idx="50">
                  <c:v>76.890813093980981</c:v>
                </c:pt>
                <c:pt idx="51">
                  <c:v>75.023020063357961</c:v>
                </c:pt>
                <c:pt idx="52">
                  <c:v>72.221330517423425</c:v>
                </c:pt>
                <c:pt idx="53">
                  <c:v>69.419640971488903</c:v>
                </c:pt>
                <c:pt idx="54">
                  <c:v>66.306652587117199</c:v>
                </c:pt>
                <c:pt idx="55">
                  <c:v>64.672333685322045</c:v>
                </c:pt>
                <c:pt idx="56">
                  <c:v>64.750158394931347</c:v>
                </c:pt>
                <c:pt idx="57">
                  <c:v>64.750158394931347</c:v>
                </c:pt>
                <c:pt idx="58">
                  <c:v>65.45058078141497</c:v>
                </c:pt>
                <c:pt idx="59">
                  <c:v>68.797043294614554</c:v>
                </c:pt>
                <c:pt idx="60">
                  <c:v>66.773600844772943</c:v>
                </c:pt>
                <c:pt idx="61">
                  <c:v>62.804540654699039</c:v>
                </c:pt>
                <c:pt idx="62">
                  <c:v>58.757655755015833</c:v>
                </c:pt>
                <c:pt idx="63">
                  <c:v>55.644667370644129</c:v>
                </c:pt>
                <c:pt idx="64">
                  <c:v>53.621224920802526</c:v>
                </c:pt>
                <c:pt idx="65">
                  <c:v>51.130834213305164</c:v>
                </c:pt>
                <c:pt idx="66">
                  <c:v>50.352587117212245</c:v>
                </c:pt>
                <c:pt idx="67">
                  <c:v>49.963463569165782</c:v>
                </c:pt>
                <c:pt idx="68">
                  <c:v>53.387750791974639</c:v>
                </c:pt>
                <c:pt idx="69">
                  <c:v>57.979408658922907</c:v>
                </c:pt>
                <c:pt idx="70">
                  <c:v>61.948468848996825</c:v>
                </c:pt>
                <c:pt idx="71">
                  <c:v>64.205385427666315</c:v>
                </c:pt>
                <c:pt idx="72">
                  <c:v>73.7</c:v>
                </c:pt>
                <c:pt idx="73">
                  <c:v>75.8</c:v>
                </c:pt>
                <c:pt idx="74">
                  <c:v>74.7</c:v>
                </c:pt>
                <c:pt idx="75">
                  <c:v>75.900000000000006</c:v>
                </c:pt>
                <c:pt idx="76">
                  <c:v>79.8</c:v>
                </c:pt>
                <c:pt idx="77">
                  <c:v>83.2</c:v>
                </c:pt>
                <c:pt idx="78">
                  <c:v>89.9</c:v>
                </c:pt>
                <c:pt idx="79">
                  <c:v>97.1</c:v>
                </c:pt>
                <c:pt idx="80">
                  <c:v>108.1</c:v>
                </c:pt>
                <c:pt idx="81">
                  <c:v>136.1</c:v>
                </c:pt>
                <c:pt idx="82">
                  <c:v>144.69999999999999</c:v>
                </c:pt>
                <c:pt idx="83">
                  <c:v>160.80000000000001</c:v>
                </c:pt>
                <c:pt idx="84">
                  <c:v>176.5</c:v>
                </c:pt>
                <c:pt idx="85">
                  <c:v>179</c:v>
                </c:pt>
                <c:pt idx="86">
                  <c:v>185.3</c:v>
                </c:pt>
                <c:pt idx="87">
                  <c:v>212.2</c:v>
                </c:pt>
                <c:pt idx="88">
                  <c:v>201.6</c:v>
                </c:pt>
                <c:pt idx="89">
                  <c:v>198.4</c:v>
                </c:pt>
                <c:pt idx="90">
                  <c:v>226.9</c:v>
                </c:pt>
                <c:pt idx="91">
                  <c:v>297.7</c:v>
                </c:pt>
                <c:pt idx="92">
                  <c:v>335.8</c:v>
                </c:pt>
                <c:pt idx="93">
                  <c:v>321.5</c:v>
                </c:pt>
                <c:pt idx="94">
                  <c:v>240.2</c:v>
                </c:pt>
                <c:pt idx="95">
                  <c:v>238.1</c:v>
                </c:pt>
                <c:pt idx="96">
                  <c:v>233.4</c:v>
                </c:pt>
                <c:pt idx="97">
                  <c:v>214.8</c:v>
                </c:pt>
                <c:pt idx="98">
                  <c:v>206.1</c:v>
                </c:pt>
                <c:pt idx="99">
                  <c:v>202</c:v>
                </c:pt>
                <c:pt idx="100">
                  <c:v>193.2</c:v>
                </c:pt>
                <c:pt idx="101">
                  <c:v>183.6</c:v>
                </c:pt>
                <c:pt idx="102">
                  <c:v>179.9</c:v>
                </c:pt>
                <c:pt idx="103">
                  <c:v>175.7</c:v>
                </c:pt>
                <c:pt idx="104">
                  <c:v>180</c:v>
                </c:pt>
                <c:pt idx="105">
                  <c:v>181</c:v>
                </c:pt>
                <c:pt idx="106">
                  <c:v>181</c:v>
                </c:pt>
                <c:pt idx="107">
                  <c:v>177.2</c:v>
                </c:pt>
                <c:pt idx="108">
                  <c:v>161.69999999999999</c:v>
                </c:pt>
                <c:pt idx="109">
                  <c:v>151.30000000000001</c:v>
                </c:pt>
                <c:pt idx="110">
                  <c:v>147.80000000000001</c:v>
                </c:pt>
                <c:pt idx="111">
                  <c:v>149.5</c:v>
                </c:pt>
                <c:pt idx="112">
                  <c:v>150.9</c:v>
                </c:pt>
                <c:pt idx="113">
                  <c:v>153.19999999999999</c:v>
                </c:pt>
                <c:pt idx="114">
                  <c:v>155.1</c:v>
                </c:pt>
                <c:pt idx="115">
                  <c:v>156</c:v>
                </c:pt>
                <c:pt idx="116">
                  <c:v>156.80000000000001</c:v>
                </c:pt>
                <c:pt idx="117">
                  <c:v>159.80000000000001</c:v>
                </c:pt>
                <c:pt idx="118">
                  <c:v>162.4</c:v>
                </c:pt>
                <c:pt idx="119">
                  <c:v>164.1</c:v>
                </c:pt>
                <c:pt idx="120" formatCode="General">
                  <c:v>164.6</c:v>
                </c:pt>
                <c:pt idx="121" formatCode="#,##0.0">
                  <c:v>168.5</c:v>
                </c:pt>
                <c:pt idx="122" formatCode="#,##0.0">
                  <c:v>168</c:v>
                </c:pt>
                <c:pt idx="123" formatCode="#,##0.0">
                  <c:v>160.19999999999999</c:v>
                </c:pt>
                <c:pt idx="124" formatCode="#,##0.0">
                  <c:v>154</c:v>
                </c:pt>
                <c:pt idx="125" formatCode="#,##0.0">
                  <c:v>155.1</c:v>
                </c:pt>
                <c:pt idx="126" formatCode="#,##0.0">
                  <c:v>154</c:v>
                </c:pt>
                <c:pt idx="127" formatCode="#,##0.0">
                  <c:v>151.4</c:v>
                </c:pt>
                <c:pt idx="128" formatCode="#,##0.0">
                  <c:v>150.69999999999999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64-4991-9BA7-1955439218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0366592"/>
        <c:axId val="100368384"/>
      </c:lineChart>
      <c:dateAx>
        <c:axId val="100366592"/>
        <c:scaling>
          <c:orientation val="minMax"/>
          <c:max val="45930"/>
        </c:scaling>
        <c:delete val="0"/>
        <c:axPos val="b"/>
        <c:majorGridlines>
          <c:spPr>
            <a:ln w="9525">
              <a:solidFill>
                <a:srgbClr val="B5C0C9"/>
              </a:solidFill>
            </a:ln>
          </c:spPr>
        </c:majorGridlines>
        <c:numFmt formatCode="mmm\-yy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00368384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100368384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noFill/>
          <a:ln w="14510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00366592"/>
        <c:crosses val="autoZero"/>
        <c:crossBetween val="between"/>
      </c:valAx>
      <c:spPr>
        <a:noFill/>
        <a:ln w="9525">
          <a:solidFill>
            <a:srgbClr val="B5C0C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82204444099621E-2"/>
          <c:y val="3.9631704353589065E-2"/>
          <c:w val="0.89264727245367814"/>
          <c:h val="0.73451564546415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Energiewirtschaft Ist</c:v>
                </c:pt>
              </c:strCache>
            </c:strRef>
          </c:tx>
          <c:spPr>
            <a:solidFill>
              <a:srgbClr val="94A2AE"/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CF-4CCF-BD47-A7CE92DB810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CF-4CCF-BD47-A7CE92DB8100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ECF-4CCF-BD47-A7CE92DB8100}"/>
              </c:ext>
            </c:extLst>
          </c:dPt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ECF-4CCF-BD47-A7CE92DB810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ECF-4CCF-BD47-A7CE92DB8100}"/>
                </c:ext>
              </c:extLst>
            </c:dLbl>
            <c:dLbl>
              <c:idx val="17"/>
              <c:tx>
                <c:rich>
                  <a:bodyPr rot="-540000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179-183</a:t>
                    </a:r>
                  </a:p>
                </c:rich>
              </c:tx>
              <c:numFmt formatCode="#,##0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CF-4CCF-BD47-A7CE92DB810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179-183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ECF-4CCF-BD47-A7CE92DB81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Tabelle1!$A$2:$A$22</c:f>
              <c:strCache>
                <c:ptCount val="21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2022/
Ziel**</c:v>
                </c:pt>
                <c:pt idx="13">
                  <c:v>2023</c:v>
                </c:pt>
                <c:pt idx="14">
                  <c:v>2024*</c:v>
                </c:pt>
                <c:pt idx="20">
                  <c:v>Ziel
2030**</c:v>
                </c:pt>
              </c:strCache>
            </c:strRef>
          </c:cat>
          <c:val>
            <c:numRef>
              <c:f>Tabelle1!$B$2:$B$22</c:f>
              <c:numCache>
                <c:formatCode>0</c:formatCode>
                <c:ptCount val="21"/>
                <c:pt idx="0">
                  <c:v>474.77220432062688</c:v>
                </c:pt>
                <c:pt idx="1">
                  <c:v>406.93598225156478</c:v>
                </c:pt>
                <c:pt idx="2">
                  <c:v>390.84367773868405</c:v>
                </c:pt>
                <c:pt idx="3">
                  <c:v>402.60094170216644</c:v>
                </c:pt>
                <c:pt idx="4">
                  <c:v>372.63707419132606</c:v>
                </c:pt>
                <c:pt idx="5">
                  <c:v>351.32140085469337</c:v>
                </c:pt>
                <c:pt idx="6">
                  <c:v>346.32871761389902</c:v>
                </c:pt>
                <c:pt idx="7">
                  <c:v>326.50069104369044</c:v>
                </c:pt>
                <c:pt idx="8">
                  <c:v>310.8510664619198</c:v>
                </c:pt>
                <c:pt idx="9">
                  <c:v>258.28302963996083</c:v>
                </c:pt>
                <c:pt idx="10">
                  <c:v>219.03765428068593</c:v>
                </c:pt>
                <c:pt idx="11">
                  <c:v>246.421430453738</c:v>
                </c:pt>
                <c:pt idx="12">
                  <c:v>256.67041825982216</c:v>
                </c:pt>
                <c:pt idx="13">
                  <c:v>202.58241705156237</c:v>
                </c:pt>
                <c:pt idx="14">
                  <c:v>184.99388634258281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CF-4CCF-BD47-A7CE92DB810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Ziele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3ECF-4CCF-BD47-A7CE92DB8100}"/>
              </c:ext>
            </c:extLst>
          </c:dPt>
          <c:dPt>
            <c:idx val="12"/>
            <c:invertIfNegative val="0"/>
            <c:bubble3D val="0"/>
            <c:spPr>
              <a:solidFill>
                <a:srgbClr val="C2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3ECF-4CCF-BD47-A7CE92DB810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3ECF-4CCF-BD47-A7CE92DB8100}"/>
              </c:ext>
            </c:extLst>
          </c:dPt>
          <c:dPt>
            <c:idx val="20"/>
            <c:invertIfNegative val="0"/>
            <c:bubble3D val="0"/>
            <c:spPr>
              <a:solidFill>
                <a:srgbClr val="C2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3ECF-4CCF-BD47-A7CE92DB810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3ECF-4CCF-BD47-A7CE92DB8100}"/>
              </c:ext>
            </c:extLst>
          </c:dPt>
          <c:dLbls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CF-4CCF-BD47-A7CE92DB8100}"/>
                </c:ext>
              </c:extLst>
            </c:dLbl>
            <c:dLbl>
              <c:idx val="1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CF-4CCF-BD47-A7CE92DB8100}"/>
                </c:ext>
              </c:extLst>
            </c:dLbl>
            <c:dLbl>
              <c:idx val="1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CF-4CCF-BD47-A7CE92DB8100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CF-4CCF-BD47-A7CE92DB8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Tabelle1!$A$2:$A$22</c:f>
              <c:strCache>
                <c:ptCount val="21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2022/
Ziel**</c:v>
                </c:pt>
                <c:pt idx="13">
                  <c:v>2023</c:v>
                </c:pt>
                <c:pt idx="14">
                  <c:v>2024*</c:v>
                </c:pt>
                <c:pt idx="20">
                  <c:v>Ziel
2030**</c:v>
                </c:pt>
              </c:strCache>
            </c:strRef>
          </c:cat>
          <c:val>
            <c:numRef>
              <c:f>Tabelle1!$C$2:$C$22</c:f>
              <c:numCache>
                <c:formatCode>General</c:formatCode>
                <c:ptCount val="21"/>
                <c:pt idx="12">
                  <c:v>257</c:v>
                </c:pt>
                <c:pt idx="2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CF-4CCF-BD47-A7CE92DB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4853888"/>
        <c:axId val="384855424"/>
      </c:barChart>
      <c:catAx>
        <c:axId val="38485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 rot="-5400000" vert="horz" anchor="t" anchorCtr="0"/>
          <a:lstStyle/>
          <a:p>
            <a:pPr>
              <a:defRPr sz="1200" b="1"/>
            </a:pPr>
            <a:endParaRPr lang="de-DE"/>
          </a:p>
        </c:txPr>
        <c:crossAx val="384855424"/>
        <c:crosses val="autoZero"/>
        <c:auto val="1"/>
        <c:lblAlgn val="ctr"/>
        <c:lblOffset val="100"/>
        <c:noMultiLvlLbl val="0"/>
      </c:catAx>
      <c:valAx>
        <c:axId val="384855424"/>
        <c:scaling>
          <c:orientation val="minMax"/>
          <c:max val="500"/>
        </c:scaling>
        <c:delete val="0"/>
        <c:axPos val="l"/>
        <c:majorGridlines>
          <c:spPr>
            <a:ln w="9525">
              <a:solidFill>
                <a:srgbClr val="B5C0C9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/>
                  <a:t>Mio. t CO</a:t>
                </a:r>
                <a:r>
                  <a:rPr lang="de-DE" sz="1400" baseline="-25000" dirty="0"/>
                  <a:t>2</a:t>
                </a:r>
                <a:r>
                  <a:rPr lang="de-DE" sz="1400" dirty="0"/>
                  <a:t> äquivalent</a:t>
                </a:r>
              </a:p>
            </c:rich>
          </c:tx>
          <c:layout>
            <c:manualLayout>
              <c:xMode val="edge"/>
              <c:yMode val="edge"/>
              <c:x val="0"/>
              <c:y val="0.1350963344010856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de-DE"/>
          </a:p>
        </c:txPr>
        <c:crossAx val="38485388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684582959392"/>
          <c:y val="5.7414987455225414E-2"/>
          <c:w val="0.85543022472867924"/>
          <c:h val="0.7725981096050368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Energiewirtschaft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94A2AE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2-41BE-88CD-6C22AC24554E}"/>
              </c:ext>
            </c:extLst>
          </c:dPt>
          <c:dPt>
            <c:idx val="15"/>
            <c:invertIfNegative val="0"/>
            <c:bubble3D val="0"/>
            <c:spPr>
              <a:solidFill>
                <a:srgbClr val="94A2A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2-41BE-88CD-6C22AC24554E}"/>
              </c:ext>
            </c:extLst>
          </c:dPt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32-41BE-88CD-6C22AC24554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32-41BE-88CD-6C22AC245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Tabelle1!$B$2:$B$27</c:f>
              <c:numCache>
                <c:formatCode>0</c:formatCode>
                <c:ptCount val="19"/>
                <c:pt idx="0">
                  <c:v>474.77220432062688</c:v>
                </c:pt>
                <c:pt idx="1">
                  <c:v>390.84367773868405</c:v>
                </c:pt>
                <c:pt idx="2">
                  <c:v>372.63707419132606</c:v>
                </c:pt>
                <c:pt idx="3">
                  <c:v>219.03765428068593</c:v>
                </c:pt>
                <c:pt idx="4">
                  <c:v>246.421430453738</c:v>
                </c:pt>
                <c:pt idx="5">
                  <c:v>256.67041825982216</c:v>
                </c:pt>
                <c:pt idx="6">
                  <c:v>202.58241705156237</c:v>
                </c:pt>
                <c:pt idx="7">
                  <c:v>184.99388634258281</c:v>
                </c:pt>
                <c:pt idx="9" formatCode="General">
                  <c:v>108</c:v>
                </c:pt>
                <c:pt idx="12" formatCode="General">
                  <c:v>287</c:v>
                </c:pt>
                <c:pt idx="15" formatCode="General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6-476C-8FD2-9255F0A00B60}"/>
            </c:ext>
          </c:extLst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D8DFE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Tabelle1!$C$2:$C$27</c:f>
              <c:numCache>
                <c:formatCode>0</c:formatCode>
                <c:ptCount val="19"/>
                <c:pt idx="0">
                  <c:v>277.7030828141236</c:v>
                </c:pt>
                <c:pt idx="1">
                  <c:v>202.59785035506664</c:v>
                </c:pt>
                <c:pt idx="2">
                  <c:v>184.05948457331422</c:v>
                </c:pt>
                <c:pt idx="3">
                  <c:v>172.5772476282672</c:v>
                </c:pt>
                <c:pt idx="4">
                  <c:v>180.29299681195212</c:v>
                </c:pt>
                <c:pt idx="5">
                  <c:v>164.3651491960417</c:v>
                </c:pt>
                <c:pt idx="6">
                  <c:v>152.92373867221883</c:v>
                </c:pt>
                <c:pt idx="7">
                  <c:v>153.00727310826122</c:v>
                </c:pt>
                <c:pt idx="9" formatCode="General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6-476C-8FD2-9255F0A00B60}"/>
            </c:ext>
          </c:extLst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Gebäude</c:v>
                </c:pt>
              </c:strCache>
            </c:strRef>
          </c:tx>
          <c:spPr>
            <a:solidFill>
              <a:srgbClr val="6C99C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Tabelle1!$D$2:$D$27</c:f>
              <c:numCache>
                <c:formatCode>0</c:formatCode>
                <c:ptCount val="19"/>
                <c:pt idx="0">
                  <c:v>210.02731690962818</c:v>
                </c:pt>
                <c:pt idx="1">
                  <c:v>166.78955078696234</c:v>
                </c:pt>
                <c:pt idx="2">
                  <c:v>142.93341752797332</c:v>
                </c:pt>
                <c:pt idx="3">
                  <c:v>122.49711358722101</c:v>
                </c:pt>
                <c:pt idx="4">
                  <c:v>119.28678221917644</c:v>
                </c:pt>
                <c:pt idx="5">
                  <c:v>110.51463428514957</c:v>
                </c:pt>
                <c:pt idx="6">
                  <c:v>102.93300019870455</c:v>
                </c:pt>
                <c:pt idx="7">
                  <c:v>100.5362340247776</c:v>
                </c:pt>
                <c:pt idx="9" formatCode="General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6-476C-8FD2-9255F0A00B60}"/>
            </c:ext>
          </c:extLst>
        </c:ser>
        <c:ser>
          <c:idx val="4"/>
          <c:order val="3"/>
          <c:tx>
            <c:strRef>
              <c:f>Tabelle1!$E$1</c:f>
              <c:strCache>
                <c:ptCount val="1"/>
                <c:pt idx="0">
                  <c:v>Verkehr</c:v>
                </c:pt>
              </c:strCache>
            </c:strRef>
          </c:tx>
          <c:spPr>
            <a:solidFill>
              <a:srgbClr val="0068A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Tabelle1!$E$2:$E$27</c:f>
              <c:numCache>
                <c:formatCode>0</c:formatCode>
                <c:ptCount val="19"/>
                <c:pt idx="0">
                  <c:v>163.35536656567436</c:v>
                </c:pt>
                <c:pt idx="1">
                  <c:v>180.58638104834094</c:v>
                </c:pt>
                <c:pt idx="2">
                  <c:v>150.44816555507819</c:v>
                </c:pt>
                <c:pt idx="3">
                  <c:v>146.38574268349811</c:v>
                </c:pt>
                <c:pt idx="4">
                  <c:v>144.5990299664432</c:v>
                </c:pt>
                <c:pt idx="5">
                  <c:v>147.69087538349461</c:v>
                </c:pt>
                <c:pt idx="6">
                  <c:v>145.13115862852723</c:v>
                </c:pt>
                <c:pt idx="7">
                  <c:v>143.05476824815369</c:v>
                </c:pt>
                <c:pt idx="9" formatCode="General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86-476C-8FD2-9255F0A00B60}"/>
            </c:ext>
          </c:extLst>
        </c:ser>
        <c:ser>
          <c:idx val="5"/>
          <c:order val="4"/>
          <c:tx>
            <c:strRef>
              <c:f>Tabelle1!$F$1</c:f>
              <c:strCache>
                <c:ptCount val="1"/>
                <c:pt idx="0">
                  <c:v>Landwirtschaft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Tabelle1!$F$2:$F$27</c:f>
              <c:numCache>
                <c:formatCode>0</c:formatCode>
                <c:ptCount val="19"/>
                <c:pt idx="0">
                  <c:v>84.989159157195388</c:v>
                </c:pt>
                <c:pt idx="1">
                  <c:v>71.957098586081315</c:v>
                </c:pt>
                <c:pt idx="2">
                  <c:v>67.979732572680106</c:v>
                </c:pt>
                <c:pt idx="3">
                  <c:v>66.374140111942722</c:v>
                </c:pt>
                <c:pt idx="4">
                  <c:v>64.911079484091061</c:v>
                </c:pt>
                <c:pt idx="5">
                  <c:v>63.902022380878968</c:v>
                </c:pt>
                <c:pt idx="6">
                  <c:v>62.959986688698208</c:v>
                </c:pt>
                <c:pt idx="7">
                  <c:v>62.110993623271767</c:v>
                </c:pt>
                <c:pt idx="9" formatCode="General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86-476C-8FD2-9255F0A00B60}"/>
            </c:ext>
          </c:extLst>
        </c:ser>
        <c:ser>
          <c:idx val="6"/>
          <c:order val="5"/>
          <c:tx>
            <c:strRef>
              <c:f>Tabelle1!$G$1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rgbClr val="5768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Tabelle1!$G$2:$G$27</c:f>
              <c:numCache>
                <c:formatCode>0</c:formatCode>
                <c:ptCount val="19"/>
                <c:pt idx="0">
                  <c:v>41.550208209684953</c:v>
                </c:pt>
                <c:pt idx="1">
                  <c:v>29.572460032452174</c:v>
                </c:pt>
                <c:pt idx="2">
                  <c:v>12.191951804297188</c:v>
                </c:pt>
                <c:pt idx="3">
                  <c:v>6.1214434396600081</c:v>
                </c:pt>
                <c:pt idx="4">
                  <c:v>5.9154360453990105</c:v>
                </c:pt>
                <c:pt idx="5">
                  <c:v>5.6496139083900427</c:v>
                </c:pt>
                <c:pt idx="6">
                  <c:v>5.4900232878830186</c:v>
                </c:pt>
                <c:pt idx="7">
                  <c:v>5.355503945398727</c:v>
                </c:pt>
                <c:pt idx="9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86-476C-8FD2-9255F0A0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48325960"/>
        <c:axId val="448330552"/>
      </c:barChart>
      <c:lineChart>
        <c:grouping val="standard"/>
        <c:varyColors val="0"/>
        <c:ser>
          <c:idx val="7"/>
          <c:order val="6"/>
          <c:tx>
            <c:strRef>
              <c:f>Tabelle1!$H$1</c:f>
              <c:strCache>
                <c:ptCount val="1"/>
                <c:pt idx="0">
                  <c:v> 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Tabelle1!$A$2:$A$27</c:f>
              <c:strCache>
                <c:ptCount val="1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  <c:pt idx="9">
                  <c:v>2030-
Ziel**</c:v>
                </c:pt>
                <c:pt idx="12">
                  <c:v>2035-
Ziel**</c:v>
                </c:pt>
                <c:pt idx="15">
                  <c:v>2040-
Ziel**</c:v>
                </c:pt>
              </c:strCache>
            </c:strRef>
          </c:cat>
          <c:val>
            <c:numRef>
              <c:f>Tabelle1!$H$2:$H$27</c:f>
              <c:numCache>
                <c:formatCode>0</c:formatCode>
                <c:ptCount val="19"/>
                <c:pt idx="0">
                  <c:v>1252.3973379769336</c:v>
                </c:pt>
                <c:pt idx="1">
                  <c:v>1042.3470185475874</c:v>
                </c:pt>
                <c:pt idx="2">
                  <c:v>930.24982622466905</c:v>
                </c:pt>
                <c:pt idx="3">
                  <c:v>732.993341731275</c:v>
                </c:pt>
                <c:pt idx="4">
                  <c:v>761.42675498079984</c:v>
                </c:pt>
                <c:pt idx="5">
                  <c:v>748.79271341377705</c:v>
                </c:pt>
                <c:pt idx="6">
                  <c:v>672.0203245275942</c:v>
                </c:pt>
                <c:pt idx="7">
                  <c:v>649.05865929244578</c:v>
                </c:pt>
                <c:pt idx="9">
                  <c:v>438</c:v>
                </c:pt>
                <c:pt idx="12">
                  <c:v>287</c:v>
                </c:pt>
                <c:pt idx="15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86-476C-8FD2-9255F0A0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325960"/>
        <c:axId val="448330552"/>
      </c:lineChart>
      <c:catAx>
        <c:axId val="44832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8330552"/>
        <c:crosses val="autoZero"/>
        <c:auto val="1"/>
        <c:lblAlgn val="ctr"/>
        <c:lblOffset val="100"/>
        <c:noMultiLvlLbl val="0"/>
      </c:catAx>
      <c:valAx>
        <c:axId val="44833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5C0C9"/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44832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5850082341156E-2"/>
          <c:y val="2.6873905290896755E-2"/>
          <c:w val="0.71102013712430723"/>
          <c:h val="0.8157341454562667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2A58C"/>
            </a:solidFill>
            <a:ln w="28031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2"/>
                <c:pt idx="0">
                  <c:v>2.0584832898751451</c:v>
                </c:pt>
                <c:pt idx="1">
                  <c:v>7.0872650750485651</c:v>
                </c:pt>
                <c:pt idx="2">
                  <c:v>8.0458564474421816</c:v>
                </c:pt>
                <c:pt idx="3">
                  <c:v>10.417804388190891</c:v>
                </c:pt>
                <c:pt idx="4">
                  <c:v>15.286176467831597</c:v>
                </c:pt>
                <c:pt idx="5">
                  <c:v>17.015677784286733</c:v>
                </c:pt>
                <c:pt idx="6">
                  <c:v>19.176515031768528</c:v>
                </c:pt>
                <c:pt idx="7">
                  <c:v>20.288587914443806</c:v>
                </c:pt>
                <c:pt idx="8">
                  <c:v>15.734033680674459</c:v>
                </c:pt>
                <c:pt idx="9">
                  <c:v>11.565570387894214</c:v>
                </c:pt>
                <c:pt idx="10">
                  <c:v>5.7072600310058208</c:v>
                </c:pt>
                <c:pt idx="11">
                  <c:v>3.4502629453726494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D-43CA-8919-700BFABBDE66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 w="28031"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 w="28031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BE-495B-8AF0-0C1939FC29DA}"/>
              </c:ext>
            </c:extLst>
          </c:dPt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2"/>
                <c:pt idx="0">
                  <c:v>2.4205644262693524</c:v>
                </c:pt>
                <c:pt idx="1">
                  <c:v>2.2526468590706874</c:v>
                </c:pt>
                <c:pt idx="2">
                  <c:v>6.699718788069454</c:v>
                </c:pt>
                <c:pt idx="3">
                  <c:v>11.006129939624904</c:v>
                </c:pt>
                <c:pt idx="4">
                  <c:v>13.466418357340299</c:v>
                </c:pt>
                <c:pt idx="5">
                  <c:v>18.959074165096663</c:v>
                </c:pt>
                <c:pt idx="6">
                  <c:v>18.796726649775284</c:v>
                </c:pt>
                <c:pt idx="7">
                  <c:v>18.688299275641903</c:v>
                </c:pt>
                <c:pt idx="8">
                  <c:v>15.032518206799399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D-43CA-8919-700BFABBD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0"/>
        <c:axId val="30595712"/>
        <c:axId val="306016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Durchschnitt 2005-2024</c:v>
                </c:pt>
              </c:strCache>
            </c:strRef>
          </c:tx>
          <c:spPr>
            <a:ln w="44450">
              <a:solidFill>
                <a:srgbClr val="00206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marker>
          <c:dLbls>
            <c:delete val="1"/>
          </c:dLbls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2"/>
                <c:pt idx="0">
                  <c:v>1.9000832681743014</c:v>
                </c:pt>
                <c:pt idx="1">
                  <c:v>2.6096899941273146</c:v>
                </c:pt>
                <c:pt idx="2">
                  <c:v>5.5110662398577066</c:v>
                </c:pt>
                <c:pt idx="3">
                  <c:v>9.736903664795646</c:v>
                </c:pt>
                <c:pt idx="4">
                  <c:v>13.617763502373709</c:v>
                </c:pt>
                <c:pt idx="5">
                  <c:v>17.465106875943853</c:v>
                </c:pt>
                <c:pt idx="6">
                  <c:v>19.17796659471405</c:v>
                </c:pt>
                <c:pt idx="7">
                  <c:v>18.495378673064657</c:v>
                </c:pt>
                <c:pt idx="8">
                  <c:v>15.007346462199925</c:v>
                </c:pt>
                <c:pt idx="9">
                  <c:v>10.698142300573723</c:v>
                </c:pt>
                <c:pt idx="10">
                  <c:v>6.0041763135818789</c:v>
                </c:pt>
                <c:pt idx="11">
                  <c:v>3.0940783457151744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2D-43CA-8919-700BFABBD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595712"/>
        <c:axId val="30601600"/>
      </c:lineChart>
      <c:catAx>
        <c:axId val="305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30601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601600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de-DE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Durchschnittliche Temperatur </a:t>
                </a:r>
                <a:br>
                  <a:rPr lang="de-DE" sz="14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in °C</a:t>
                </a:r>
              </a:p>
            </c:rich>
          </c:tx>
          <c:layout>
            <c:manualLayout>
              <c:xMode val="edge"/>
              <c:yMode val="edge"/>
              <c:x val="0"/>
              <c:y val="5.3675855648304561E-3"/>
            </c:manualLayout>
          </c:layout>
          <c:overlay val="0"/>
          <c:spPr>
            <a:noFill/>
            <a:ln w="2803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0511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30595712"/>
        <c:crosses val="autoZero"/>
        <c:crossBetween val="between"/>
      </c:valAx>
      <c:spPr>
        <a:noFill/>
        <a:ln w="28031">
          <a:noFill/>
        </a:ln>
      </c:spPr>
    </c:plotArea>
    <c:legend>
      <c:legendPos val="r"/>
      <c:layout>
        <c:manualLayout>
          <c:xMode val="edge"/>
          <c:yMode val="edge"/>
          <c:x val="0.81808710849037058"/>
          <c:y val="0.36282391554763072"/>
          <c:w val="0.18039226814504786"/>
          <c:h val="0.45471289034762441"/>
        </c:manualLayout>
      </c:layout>
      <c:overlay val="0"/>
      <c:spPr>
        <a:noFill/>
        <a:ln w="28031">
          <a:noFill/>
        </a:ln>
      </c:spPr>
      <c:txPr>
        <a:bodyPr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23999259460674E-2"/>
          <c:y val="2.6873905290896755E-2"/>
          <c:w val="0.71081814565847667"/>
          <c:h val="0.8133157653890458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5C0C9"/>
            </a:solidFill>
            <a:ln w="27973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555.94647228049644</c:v>
                </c:pt>
                <c:pt idx="1">
                  <c:v>375.55521982476358</c:v>
                </c:pt>
                <c:pt idx="2">
                  <c:v>369.20898660155098</c:v>
                </c:pt>
                <c:pt idx="3">
                  <c:v>267.62170559308265</c:v>
                </c:pt>
                <c:pt idx="4">
                  <c:v>89.25801713916637</c:v>
                </c:pt>
                <c:pt idx="5">
                  <c:v>54.976107006897806</c:v>
                </c:pt>
                <c:pt idx="6">
                  <c:v>14.717699394992291</c:v>
                </c:pt>
                <c:pt idx="7">
                  <c:v>0.81456809466551572</c:v>
                </c:pt>
                <c:pt idx="8">
                  <c:v>99.163269765671956</c:v>
                </c:pt>
                <c:pt idx="9">
                  <c:v>252.90930624187982</c:v>
                </c:pt>
                <c:pt idx="10">
                  <c:v>428.52449181952443</c:v>
                </c:pt>
                <c:pt idx="11">
                  <c:v>511.87353584228254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BF9-B451-9B2D25B5EEF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76874"/>
            </a:solidFill>
            <a:ln w="27973"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545.45461336501012</c:v>
                </c:pt>
                <c:pt idx="1">
                  <c:v>497.42286627525584</c:v>
                </c:pt>
                <c:pt idx="2">
                  <c:v>411.4524232309218</c:v>
                </c:pt>
                <c:pt idx="3">
                  <c:v>255.5406149156336</c:v>
                </c:pt>
                <c:pt idx="4">
                  <c:v>176.79764784997829</c:v>
                </c:pt>
                <c:pt idx="5">
                  <c:v>23.07498602865568</c:v>
                </c:pt>
                <c:pt idx="6">
                  <c:v>7.9469827371057047</c:v>
                </c:pt>
                <c:pt idx="7">
                  <c:v>18.60029177549826</c:v>
                </c:pt>
                <c:pt idx="8">
                  <c:v>106.98774170857804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BF9-B451-9B2D25B5EE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0"/>
        <c:axId val="185506432"/>
        <c:axId val="1855495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langjähriges Mittel 2005-2024</c:v>
                </c:pt>
              </c:strCache>
            </c:strRef>
          </c:tx>
          <c:spPr>
            <a:ln w="41959">
              <a:solidFill>
                <a:srgbClr val="00206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561.15637133869279</c:v>
                </c:pt>
                <c:pt idx="1">
                  <c:v>490.8839370694883</c:v>
                </c:pt>
                <c:pt idx="2">
                  <c:v>448.6410424167666</c:v>
                </c:pt>
                <c:pt idx="3">
                  <c:v>296.29459803297652</c:v>
                </c:pt>
                <c:pt idx="4">
                  <c:v>168.98745774275636</c:v>
                </c:pt>
                <c:pt idx="5">
                  <c:v>52.051582870509755</c:v>
                </c:pt>
                <c:pt idx="6">
                  <c:v>18.822574693869537</c:v>
                </c:pt>
                <c:pt idx="7">
                  <c:v>25.485380619148163</c:v>
                </c:pt>
                <c:pt idx="8">
                  <c:v>115.06894446756402</c:v>
                </c:pt>
                <c:pt idx="9">
                  <c:v>275.57187771907962</c:v>
                </c:pt>
                <c:pt idx="10">
                  <c:v>418.99238034984211</c:v>
                </c:pt>
                <c:pt idx="11">
                  <c:v>524.59328088334621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DD-4BF9-B451-9B2D25B5EE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506432"/>
        <c:axId val="185549568"/>
      </c:lineChart>
      <c:catAx>
        <c:axId val="1855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B5C0C9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85549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549568"/>
        <c:scaling>
          <c:orientation val="minMax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de-DE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Gradtagzahl*</a:t>
                </a:r>
              </a:p>
            </c:rich>
          </c:tx>
          <c:layout>
            <c:manualLayout>
              <c:xMode val="edge"/>
              <c:yMode val="edge"/>
              <c:x val="0"/>
              <c:y val="0.23263377147996778"/>
            </c:manualLayout>
          </c:layout>
          <c:overlay val="0"/>
          <c:spPr>
            <a:noFill/>
            <a:ln w="2797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049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185506432"/>
        <c:crosses val="autoZero"/>
        <c:crossBetween val="between"/>
      </c:valAx>
      <c:spPr>
        <a:noFill/>
        <a:ln w="27973">
          <a:noFill/>
        </a:ln>
      </c:spPr>
    </c:plotArea>
    <c:legend>
      <c:legendPos val="r"/>
      <c:layout>
        <c:manualLayout>
          <c:xMode val="edge"/>
          <c:yMode val="edge"/>
          <c:x val="0.82791799840945191"/>
          <c:y val="0.42082022312341227"/>
          <c:w val="0.17208200159054809"/>
          <c:h val="0.41888028024553048"/>
        </c:manualLayout>
      </c:layout>
      <c:overlay val="0"/>
      <c:spPr>
        <a:noFill/>
        <a:ln w="27973">
          <a:noFill/>
        </a:ln>
      </c:spPr>
      <c:txPr>
        <a:bodyPr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baseline="0">
                <a:solidFill>
                  <a:schemeClr val="bg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r>
              <a:rPr lang="de-DE" sz="1600" b="0" dirty="0">
                <a:solidFill>
                  <a:schemeClr val="bg2"/>
                </a:solidFill>
                <a:effectLst/>
              </a:rPr>
              <a:t>2025 bisher</a:t>
            </a:r>
            <a:r>
              <a:rPr lang="de-DE" sz="1600" b="0">
                <a:solidFill>
                  <a:schemeClr val="bg2"/>
                </a:solidFill>
                <a:effectLst/>
              </a:rPr>
              <a:t>: 595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Mrd. kWh* </a:t>
            </a:r>
            <a:br>
              <a:rPr lang="de-DE" sz="1600" b="0" dirty="0">
                <a:solidFill>
                  <a:schemeClr val="bg2"/>
                </a:solidFill>
                <a:effectLst/>
              </a:rPr>
            </a:br>
            <a:r>
              <a:rPr lang="de-DE" sz="1600" b="0" dirty="0">
                <a:solidFill>
                  <a:schemeClr val="bg2"/>
                </a:solidFill>
                <a:effectLst/>
              </a:rPr>
              <a:t>(Veränderung gegenüber </a:t>
            </a:r>
            <a:r>
              <a:rPr lang="de-DE" sz="1600" b="0">
                <a:solidFill>
                  <a:schemeClr val="bg2"/>
                </a:solidFill>
                <a:effectLst/>
              </a:rPr>
              <a:t>Vorjahreszeitraum bisher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gesamt</a:t>
            </a:r>
            <a:r>
              <a:rPr lang="de-DE" sz="1600" b="0">
                <a:solidFill>
                  <a:schemeClr val="bg2"/>
                </a:solidFill>
                <a:effectLst/>
              </a:rPr>
              <a:t>: +3,7 %)</a:t>
            </a:r>
            <a:endParaRPr lang="de-DE" sz="1600" b="0" dirty="0">
              <a:solidFill>
                <a:schemeClr val="bg2"/>
              </a:solidFill>
              <a:effectLst/>
            </a:endParaRPr>
          </a:p>
        </c:rich>
      </c:tx>
      <c:layout>
        <c:manualLayout>
          <c:xMode val="edge"/>
          <c:yMode val="edge"/>
          <c:x val="1.5164381899793764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31875618277078"/>
          <c:y val="0.1837275282170294"/>
          <c:w val="0.70967719919854766"/>
          <c:h val="0.6464757516654529"/>
        </c:manualLayout>
      </c:layout>
      <c:barChart>
        <c:barDir val="col"/>
        <c:grouping val="clustered"/>
        <c:varyColors val="0"/>
        <c:ser>
          <c:idx val="13"/>
          <c:order val="0"/>
          <c:tx>
            <c:v/>
          </c:tx>
          <c:spPr>
            <a:noFill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Sheet1!$O$2:$O$13</c:f>
              <c:numCache>
                <c:formatCode>\+0.0%;\-0.0%;\±0.0%</c:formatCode>
                <c:ptCount val="12"/>
                <c:pt idx="0">
                  <c:v>9.4669668843563315E-3</c:v>
                </c:pt>
                <c:pt idx="1">
                  <c:v>0.31774174435795244</c:v>
                </c:pt>
                <c:pt idx="2">
                  <c:v>1.6144472999361392E-2</c:v>
                </c:pt>
                <c:pt idx="3">
                  <c:v>-0.11593977874595918</c:v>
                </c:pt>
                <c:pt idx="4">
                  <c:v>4.1359809384498902E-2</c:v>
                </c:pt>
                <c:pt idx="5">
                  <c:v>-7.1802449818882064E-2</c:v>
                </c:pt>
                <c:pt idx="6">
                  <c:v>-2.2575245857982873E-2</c:v>
                </c:pt>
                <c:pt idx="7">
                  <c:v>6.3677670122299856E-2</c:v>
                </c:pt>
                <c:pt idx="8">
                  <c:v>-3.0343288951402481E-2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C0-4AA9-9962-5D3E10683495}"/>
            </c:ext>
          </c:extLst>
        </c:ser>
        <c:ser>
          <c:idx val="11"/>
          <c:order val="1"/>
          <c:tx>
            <c:strRef>
              <c:f>Sheet1!$M$1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8CB88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Sheet1!$M$2:$M$13</c:f>
              <c:numCache>
                <c:formatCode>0.0</c:formatCode>
                <c:ptCount val="12"/>
                <c:pt idx="0">
                  <c:v>122.99354068216559</c:v>
                </c:pt>
                <c:pt idx="1">
                  <c:v>87.242773534563071</c:v>
                </c:pt>
                <c:pt idx="2">
                  <c:v>85.263779606510198</c:v>
                </c:pt>
                <c:pt idx="3">
                  <c:v>68.332048917220646</c:v>
                </c:pt>
                <c:pt idx="4">
                  <c:v>47.084407369702596</c:v>
                </c:pt>
                <c:pt idx="5">
                  <c:v>41.478968729831934</c:v>
                </c:pt>
                <c:pt idx="6">
                  <c:v>39.787357397505737</c:v>
                </c:pt>
                <c:pt idx="7">
                  <c:v>36.974907240771145</c:v>
                </c:pt>
                <c:pt idx="8">
                  <c:v>44.719482491949293</c:v>
                </c:pt>
                <c:pt idx="9">
                  <c:v>62.804589223690222</c:v>
                </c:pt>
                <c:pt idx="10">
                  <c:v>96.954925187476334</c:v>
                </c:pt>
                <c:pt idx="11">
                  <c:v>110.21275609365523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C0-4AA9-9962-5D3E10683495}"/>
            </c:ext>
          </c:extLst>
        </c:ser>
        <c:ser>
          <c:idx val="12"/>
          <c:order val="2"/>
          <c:tx>
            <c:strRef>
              <c:f>Sheet1!$N$1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6AA28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FC0-4AA9-9962-5D3E1068349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+mn-lt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Sheet1!$N$2:$N$13</c:f>
              <c:numCache>
                <c:formatCode>0.0</c:formatCode>
                <c:ptCount val="12"/>
                <c:pt idx="0">
                  <c:v>124.15791645879338</c:v>
                </c:pt>
                <c:pt idx="1">
                  <c:v>114.96344458006095</c:v>
                </c:pt>
                <c:pt idx="2">
                  <c:v>86.640318394190999</c:v>
                </c:pt>
                <c:pt idx="3">
                  <c:v>60.409646284500027</c:v>
                </c:pt>
                <c:pt idx="4">
                  <c:v>49.031809483495593</c:v>
                </c:pt>
                <c:pt idx="5">
                  <c:v>38.500677159069198</c:v>
                </c:pt>
                <c:pt idx="6">
                  <c:v>38.889148022217611</c:v>
                </c:pt>
                <c:pt idx="7">
                  <c:v>39.329383186851608</c:v>
                </c:pt>
                <c:pt idx="8">
                  <c:v>43.362546312938889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FC0-4AA9-9962-5D3E10683495}"/>
            </c:ext>
          </c:extLst>
        </c:ser>
        <c:ser>
          <c:idx val="1"/>
          <c:order val="4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</c:numRef>
          </c:val>
          <c:extLst>
            <c:ext xmlns:c16="http://schemas.microsoft.com/office/drawing/2014/chart" uri="{C3380CC4-5D6E-409C-BE32-E72D297353CC}">
              <c16:uniqueId val="{00000010-4FC0-4AA9-9962-5D3E10683495}"/>
            </c:ext>
          </c:extLst>
        </c:ser>
        <c:ser>
          <c:idx val="0"/>
          <c:order val="5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</c:numRef>
          </c:val>
          <c:extLst>
            <c:ext xmlns:c16="http://schemas.microsoft.com/office/drawing/2014/chart" uri="{C3380CC4-5D6E-409C-BE32-E72D297353CC}">
              <c16:uniqueId val="{00000011-4FC0-4AA9-9962-5D3E10683495}"/>
            </c:ext>
          </c:extLst>
        </c:ser>
        <c:ser>
          <c:idx val="2"/>
          <c:order val="6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Sheet1!$D$2:$D$13</c:f>
            </c:numRef>
          </c:val>
          <c:extLst>
            <c:ext xmlns:c16="http://schemas.microsoft.com/office/drawing/2014/chart" uri="{C3380CC4-5D6E-409C-BE32-E72D297353CC}">
              <c16:uniqueId val="{00000016-4FC0-4AA9-9962-5D3E10683495}"/>
            </c:ext>
          </c:extLst>
        </c:ser>
        <c:ser>
          <c:idx val="3"/>
          <c:order val="7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Sheet1!$E$2:$E$13</c:f>
            </c:numRef>
          </c:val>
          <c:extLst>
            <c:ext xmlns:c16="http://schemas.microsoft.com/office/drawing/2014/chart" uri="{C3380CC4-5D6E-409C-BE32-E72D297353CC}">
              <c16:uniqueId val="{00000017-4FC0-4AA9-9962-5D3E10683495}"/>
            </c:ext>
          </c:extLst>
        </c:ser>
        <c:ser>
          <c:idx val="4"/>
          <c:order val="8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Sheet1!$F$2:$F$13</c:f>
            </c:numRef>
          </c:val>
          <c:extLst>
            <c:ext xmlns:c16="http://schemas.microsoft.com/office/drawing/2014/chart" uri="{C3380CC4-5D6E-409C-BE32-E72D297353CC}">
              <c16:uniqueId val="{00000018-4FC0-4AA9-9962-5D3E10683495}"/>
            </c:ext>
          </c:extLst>
        </c:ser>
        <c:ser>
          <c:idx val="5"/>
          <c:order val="9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Sheet1!$G$2:$G$13</c:f>
            </c:numRef>
          </c:val>
          <c:extLst>
            <c:ext xmlns:c16="http://schemas.microsoft.com/office/drawing/2014/chart" uri="{C3380CC4-5D6E-409C-BE32-E72D297353CC}">
              <c16:uniqueId val="{00000019-4FC0-4AA9-9962-5D3E10683495}"/>
            </c:ext>
          </c:extLst>
        </c:ser>
        <c:ser>
          <c:idx val="6"/>
          <c:order val="10"/>
          <c:tx>
            <c:strRef>
              <c:f>Sheet1!$H$1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Sheet1!$H$2:$H$13</c:f>
            </c:numRef>
          </c:val>
          <c:extLst>
            <c:ext xmlns:c16="http://schemas.microsoft.com/office/drawing/2014/chart" uri="{C3380CC4-5D6E-409C-BE32-E72D297353CC}">
              <c16:uniqueId val="{0000001A-4FC0-4AA9-9962-5D3E10683495}"/>
            </c:ext>
          </c:extLst>
        </c:ser>
        <c:ser>
          <c:idx val="7"/>
          <c:order val="11"/>
          <c:tx>
            <c:strRef>
              <c:f>Sheet1!$I$1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Sheet1!$I$2:$I$13</c:f>
            </c:numRef>
          </c:val>
          <c:extLst>
            <c:ext xmlns:c16="http://schemas.microsoft.com/office/drawing/2014/chart" uri="{C3380CC4-5D6E-409C-BE32-E72D297353CC}">
              <c16:uniqueId val="{0000001B-4FC0-4AA9-9962-5D3E10683495}"/>
            </c:ext>
          </c:extLst>
        </c:ser>
        <c:ser>
          <c:idx val="8"/>
          <c:order val="12"/>
          <c:tx>
            <c:strRef>
              <c:f>Sheet1!$J$1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Sheet1!$J$2:$J$13</c:f>
            </c:numRef>
          </c:val>
          <c:extLst>
            <c:ext xmlns:c16="http://schemas.microsoft.com/office/drawing/2014/chart" uri="{C3380CC4-5D6E-409C-BE32-E72D297353CC}">
              <c16:uniqueId val="{0000001C-4FC0-4AA9-9962-5D3E10683495}"/>
            </c:ext>
          </c:extLst>
        </c:ser>
        <c:ser>
          <c:idx val="9"/>
          <c:order val="13"/>
          <c:tx>
            <c:strRef>
              <c:f>Sheet1!$K$1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Sheet1!$K$2:$K$13</c:f>
            </c:numRef>
          </c:val>
          <c:extLst>
            <c:ext xmlns:c16="http://schemas.microsoft.com/office/drawing/2014/chart" uri="{C3380CC4-5D6E-409C-BE32-E72D297353CC}">
              <c16:uniqueId val="{0000001D-4FC0-4AA9-9962-5D3E10683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50"/>
        <c:axId val="88618880"/>
        <c:axId val="88620032"/>
      </c:barChart>
      <c:lineChart>
        <c:grouping val="standard"/>
        <c:varyColors val="0"/>
        <c:ser>
          <c:idx val="10"/>
          <c:order val="3"/>
          <c:tx>
            <c:strRef>
              <c:f>Sheet1!$L$1</c:f>
              <c:strCache>
                <c:ptCount val="1"/>
                <c:pt idx="0">
                  <c:v>10-jähriges Mittel</c:v>
                </c:pt>
              </c:strCache>
            </c:strRef>
          </c:tx>
          <c:spPr>
            <a:ln w="38100">
              <a:solidFill>
                <a:srgbClr val="00004D"/>
              </a:solidFill>
            </a:ln>
            <a:effectLst/>
          </c:spPr>
          <c:marker>
            <c:symbol val="circle"/>
            <c:size val="9"/>
            <c:spPr>
              <a:solidFill>
                <a:srgbClr val="00004D"/>
              </a:solidFill>
              <a:ln>
                <a:solidFill>
                  <a:srgbClr val="00004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363696804064738E-2"/>
                  <c:y val="-4.4519633396000714E-2"/>
                </c:manualLayout>
              </c:layout>
              <c:tx>
                <c:rich>
                  <a:bodyPr/>
                  <a:lstStyle/>
                  <a:p>
                    <a:fld id="{C44372F8-53E4-4AC4-99D2-708EE5F18DB0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4FC0-4AA9-9962-5D3E10683495}"/>
                </c:ext>
              </c:extLst>
            </c:dLbl>
            <c:dLbl>
              <c:idx val="1"/>
              <c:layout>
                <c:manualLayout>
                  <c:x val="-3.5286083825837429E-2"/>
                  <c:y val="-9.2810161010916548E-2"/>
                </c:manualLayout>
              </c:layout>
              <c:tx>
                <c:rich>
                  <a:bodyPr/>
                  <a:lstStyle/>
                  <a:p>
                    <a:fld id="{48F79DE9-A806-4A64-8A89-514A6DEF1097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4FC0-4AA9-9962-5D3E10683495}"/>
                </c:ext>
              </c:extLst>
            </c:dLbl>
            <c:dLbl>
              <c:idx val="2"/>
              <c:layout>
                <c:manualLayout>
                  <c:x val="-2.9456871542640387E-2"/>
                  <c:y val="-5.3592334643650659E-2"/>
                </c:manualLayout>
              </c:layout>
              <c:tx>
                <c:rich>
                  <a:bodyPr/>
                  <a:lstStyle/>
                  <a:p>
                    <a:fld id="{59CB89F3-6AB7-4B6C-99F9-5E30DA33BBD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4FC0-4AA9-9962-5D3E10683495}"/>
                </c:ext>
              </c:extLst>
            </c:dLbl>
            <c:dLbl>
              <c:idx val="3"/>
              <c:layout>
                <c:manualLayout>
                  <c:x val="-3.0793486432296169E-2"/>
                  <c:y val="-5.4427928986498036E-2"/>
                </c:manualLayout>
              </c:layout>
              <c:tx>
                <c:rich>
                  <a:bodyPr/>
                  <a:lstStyle/>
                  <a:p>
                    <a:fld id="{9350D706-E3D9-4168-B42F-7570A0875F8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4FC0-4AA9-9962-5D3E10683495}"/>
                </c:ext>
              </c:extLst>
            </c:dLbl>
            <c:dLbl>
              <c:idx val="4"/>
              <c:layout>
                <c:manualLayout>
                  <c:x val="-3.2257386606244817E-2"/>
                  <c:y val="-4.366454452230388E-2"/>
                </c:manualLayout>
              </c:layout>
              <c:tx>
                <c:rich>
                  <a:bodyPr/>
                  <a:lstStyle/>
                  <a:p>
                    <a:fld id="{60F51DD9-BF10-4939-B661-D823392EE186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4FC0-4AA9-9962-5D3E10683495}"/>
                </c:ext>
              </c:extLst>
            </c:dLbl>
            <c:dLbl>
              <c:idx val="5"/>
              <c:layout>
                <c:manualLayout>
                  <c:x val="-3.2563062335878461E-2"/>
                  <c:y val="-4.9469374893180589E-2"/>
                </c:manualLayout>
              </c:layout>
              <c:tx>
                <c:rich>
                  <a:bodyPr/>
                  <a:lstStyle/>
                  <a:p>
                    <a:fld id="{2BF3A0FC-4302-4D8A-B367-80CD7A822AC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4FC0-4AA9-9962-5D3E10683495}"/>
                </c:ext>
              </c:extLst>
            </c:dLbl>
            <c:dLbl>
              <c:idx val="6"/>
              <c:layout>
                <c:manualLayout>
                  <c:x val="-3.0724254948431767E-2"/>
                  <c:y val="-4.953586419766539E-2"/>
                </c:manualLayout>
              </c:layout>
              <c:tx>
                <c:rich>
                  <a:bodyPr/>
                  <a:lstStyle/>
                  <a:p>
                    <a:fld id="{CF7F0EEE-76A6-4DA3-8766-5C9106528CF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4FC0-4AA9-9962-5D3E10683495}"/>
                </c:ext>
              </c:extLst>
            </c:dLbl>
            <c:dLbl>
              <c:idx val="7"/>
              <c:layout>
                <c:manualLayout>
                  <c:x val="-3.0844352784180629E-2"/>
                  <c:y val="-5.5366336950948621E-2"/>
                </c:manualLayout>
              </c:layout>
              <c:tx>
                <c:rich>
                  <a:bodyPr/>
                  <a:lstStyle/>
                  <a:p>
                    <a:fld id="{1A9D38AA-0003-4D27-BEE6-02C85F9AE767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4FC0-4AA9-9962-5D3E1068349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B1AB04F-98E0-4C32-ABB4-5FABF7B953CD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4FC0-4AA9-9962-5D3E10683495}"/>
                </c:ext>
              </c:extLst>
            </c:dLbl>
            <c:dLbl>
              <c:idx val="9"/>
              <c:layout>
                <c:manualLayout>
                  <c:x val="-4.0268717623447622E-2"/>
                  <c:y val="-6.0109383011451037E-2"/>
                </c:manualLayout>
              </c:layout>
              <c:tx>
                <c:rich>
                  <a:bodyPr/>
                  <a:lstStyle/>
                  <a:p>
                    <a:fld id="{D46064BC-C48C-41FD-A007-5C4A1B331A6D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4FC0-4AA9-9962-5D3E10683495}"/>
                </c:ext>
              </c:extLst>
            </c:dLbl>
            <c:dLbl>
              <c:idx val="10"/>
              <c:layout>
                <c:manualLayout>
                  <c:x val="-4.6102228471592697E-2"/>
                  <c:y val="-5.0333810459750473E-2"/>
                </c:manualLayout>
              </c:layout>
              <c:tx>
                <c:rich>
                  <a:bodyPr/>
                  <a:lstStyle/>
                  <a:p>
                    <a:fld id="{C8AEB837-83EB-4449-90A6-67F82EED0AD5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4FC0-4AA9-9962-5D3E10683495}"/>
                </c:ext>
              </c:extLst>
            </c:dLbl>
            <c:dLbl>
              <c:idx val="11"/>
              <c:layout>
                <c:manualLayout>
                  <c:x val="-3.5723582213875685E-2"/>
                  <c:y val="-5.0267315416168148E-2"/>
                </c:manualLayout>
              </c:layout>
              <c:tx>
                <c:rich>
                  <a:bodyPr/>
                  <a:lstStyle/>
                  <a:p>
                    <a:fld id="{44A6C9ED-502C-4E5D-BE49-22A5B4F0744D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4FC0-4AA9-9962-5D3E10683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Sheet1!$L$2:$L$13</c:f>
              <c:numCache>
                <c:formatCode>#,##0.0</c:formatCode>
                <c:ptCount val="12"/>
                <c:pt idx="0">
                  <c:v>122.47069821062132</c:v>
                </c:pt>
                <c:pt idx="1">
                  <c:v>104.32826076113398</c:v>
                </c:pt>
                <c:pt idx="2">
                  <c:v>98.697206047984238</c:v>
                </c:pt>
                <c:pt idx="3">
                  <c:v>74.173330961493093</c:v>
                </c:pt>
                <c:pt idx="4">
                  <c:v>57.814266344892395</c:v>
                </c:pt>
                <c:pt idx="5">
                  <c:v>45.674645691791831</c:v>
                </c:pt>
                <c:pt idx="6">
                  <c:v>45.369085606570273</c:v>
                </c:pt>
                <c:pt idx="7">
                  <c:v>42.862179904401316</c:v>
                </c:pt>
                <c:pt idx="8">
                  <c:v>49.649627932356509</c:v>
                </c:pt>
                <c:pt idx="9">
                  <c:v>71.326554417482839</c:v>
                </c:pt>
                <c:pt idx="10">
                  <c:v>97.008438593326659</c:v>
                </c:pt>
                <c:pt idx="11">
                  <c:v>111.86089638343351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Sheet1!$O$2:$O$13</c15:f>
                <c15:dlblRangeCache>
                  <c:ptCount val="12"/>
                  <c:pt idx="0">
                    <c:v>+0,9%</c:v>
                  </c:pt>
                  <c:pt idx="1">
                    <c:v>+31,8%</c:v>
                  </c:pt>
                  <c:pt idx="2">
                    <c:v>+1,6%</c:v>
                  </c:pt>
                  <c:pt idx="3">
                    <c:v>-11,6%</c:v>
                  </c:pt>
                  <c:pt idx="4">
                    <c:v>+4,1%</c:v>
                  </c:pt>
                  <c:pt idx="5">
                    <c:v>-7,2%</c:v>
                  </c:pt>
                  <c:pt idx="6">
                    <c:v>-2,3%</c:v>
                  </c:pt>
                  <c:pt idx="7">
                    <c:v>+6,4%</c:v>
                  </c:pt>
                  <c:pt idx="8">
                    <c:v>-3,0%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4FC0-4AA9-9962-5D3E10683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18880"/>
        <c:axId val="88620032"/>
      </c:lineChart>
      <c:catAx>
        <c:axId val="886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solidFill>
              <a:srgbClr val="B5C0C9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88620032"/>
        <c:crosses val="autoZero"/>
        <c:auto val="0"/>
        <c:lblAlgn val="ctr"/>
        <c:lblOffset val="100"/>
        <c:noMultiLvlLbl val="0"/>
      </c:catAx>
      <c:valAx>
        <c:axId val="8862003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de-DE" sz="1400" b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Mrd. kWh</a:t>
                </a:r>
                <a:endParaRPr lang="de-DE" sz="140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8798338630170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3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88618880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1370795266862217"/>
          <c:y val="0.33490722729639127"/>
          <c:w val="0.1847714239667963"/>
          <c:h val="0.30089592423090578"/>
        </c:manualLayout>
      </c:layout>
      <c:overlay val="1"/>
      <c:spPr>
        <a:noFill/>
        <a:ln w="25394">
          <a:noFill/>
        </a:ln>
      </c:spPr>
      <c:txPr>
        <a:bodyPr/>
        <a:lstStyle/>
        <a:p>
          <a:pPr algn="just">
            <a:defRPr sz="1200" b="0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>
                <a:solidFill>
                  <a:schemeClr val="bg2"/>
                </a:solidFill>
              </a:defRPr>
            </a:pPr>
            <a:r>
              <a:rPr lang="de-DE" sz="1600" b="0">
                <a:solidFill>
                  <a:schemeClr val="bg2"/>
                </a:solidFill>
              </a:rPr>
              <a:t>2025 bisher: 89 Mrd. kWh** </a:t>
            </a:r>
            <a:br>
              <a:rPr lang="de-DE" sz="1600" b="0">
                <a:solidFill>
                  <a:schemeClr val="bg2"/>
                </a:solidFill>
              </a:rPr>
            </a:br>
            <a:r>
              <a:rPr lang="de-DE" sz="1600" b="0">
                <a:solidFill>
                  <a:schemeClr val="bg2"/>
                </a:solidFill>
              </a:rPr>
              <a:t>(Veränderung zum Vorjahreszeitraum bisher gesamt: +3,9 %)</a:t>
            </a:r>
          </a:p>
        </c:rich>
      </c:tx>
      <c:layout>
        <c:manualLayout>
          <c:xMode val="edge"/>
          <c:yMode val="edge"/>
          <c:x val="1.075811096910644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667617355605"/>
          <c:y val="0.17883041837997909"/>
          <c:w val="0.70784981701033955"/>
          <c:h val="0.65984508187247048"/>
        </c:manualLayout>
      </c:layout>
      <c:barChart>
        <c:barDir val="col"/>
        <c:grouping val="clustered"/>
        <c:varyColors val="0"/>
        <c:ser>
          <c:idx val="11"/>
          <c:order val="0"/>
          <c:tx>
            <c:strRef>
              <c:f>Sheet1!$M$1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F6DBB"/>
            </a:solidFill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Sheet1!$M$2:$M$13</c:f>
              <c:numCache>
                <c:formatCode>0.0</c:formatCode>
                <c:ptCount val="12"/>
                <c:pt idx="0">
                  <c:v>18.818372216085454</c:v>
                </c:pt>
                <c:pt idx="1">
                  <c:v>14.140293558579907</c:v>
                </c:pt>
                <c:pt idx="2">
                  <c:v>13.68852264159213</c:v>
                </c:pt>
                <c:pt idx="3">
                  <c:v>11.072066019193912</c:v>
                </c:pt>
                <c:pt idx="4">
                  <c:v>7.0096881675511353</c:v>
                </c:pt>
                <c:pt idx="5">
                  <c:v>5.0483325045781129</c:v>
                </c:pt>
                <c:pt idx="6">
                  <c:v>4.9189274559966893</c:v>
                </c:pt>
                <c:pt idx="7">
                  <c:v>4.4046735634882923</c:v>
                </c:pt>
                <c:pt idx="8">
                  <c:v>6.1634559597336986</c:v>
                </c:pt>
                <c:pt idx="9">
                  <c:v>11.055636901429267</c:v>
                </c:pt>
                <c:pt idx="10">
                  <c:v>15.543638859057701</c:v>
                </c:pt>
                <c:pt idx="11">
                  <c:v>17.179106150713697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0-4569-B08B-872EBF8FB567}"/>
            </c:ext>
          </c:extLst>
        </c:ser>
        <c:ser>
          <c:idx val="12"/>
          <c:order val="1"/>
          <c:tx>
            <c:strRef>
              <c:f>Sheet1!$N$1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B0B6D"/>
            </a:solidFill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Sheet1!$N$2:$N$13</c:f>
              <c:numCache>
                <c:formatCode>0.0</c:formatCode>
                <c:ptCount val="12"/>
                <c:pt idx="0">
                  <c:v>18.430945820177822</c:v>
                </c:pt>
                <c:pt idx="1">
                  <c:v>17.191379733229876</c:v>
                </c:pt>
                <c:pt idx="2">
                  <c:v>14.40777949758281</c:v>
                </c:pt>
                <c:pt idx="3">
                  <c:v>10.459398052351814</c:v>
                </c:pt>
                <c:pt idx="4">
                  <c:v>8.3120391516698735</c:v>
                </c:pt>
                <c:pt idx="5">
                  <c:v>4.5143729765464524</c:v>
                </c:pt>
                <c:pt idx="6">
                  <c:v>4.4381413566358345</c:v>
                </c:pt>
                <c:pt idx="7">
                  <c:v>4.4697016450112823</c:v>
                </c:pt>
                <c:pt idx="8">
                  <c:v>6.4050000000000002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0-4569-B08B-872EBF8FB567}"/>
            </c:ext>
          </c:extLst>
        </c:ser>
        <c:ser>
          <c:idx val="6"/>
          <c:order val="3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Sheet1!$D$2:$D$13</c:f>
            </c:numRef>
          </c:val>
          <c:extLst>
            <c:ext xmlns:c16="http://schemas.microsoft.com/office/drawing/2014/chart" uri="{C3380CC4-5D6E-409C-BE32-E72D297353CC}">
              <c16:uniqueId val="{00000002-9BC0-4569-B08B-872EBF8FB567}"/>
            </c:ext>
          </c:extLst>
        </c:ser>
        <c:ser>
          <c:idx val="7"/>
          <c:order val="4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Sheet1!$E$2:$E$13</c:f>
            </c:numRef>
          </c:val>
          <c:extLst>
            <c:ext xmlns:c16="http://schemas.microsoft.com/office/drawing/2014/chart" uri="{C3380CC4-5D6E-409C-BE32-E72D297353CC}">
              <c16:uniqueId val="{00000003-9BC0-4569-B08B-872EBF8FB567}"/>
            </c:ext>
          </c:extLst>
        </c:ser>
        <c:ser>
          <c:idx val="8"/>
          <c:order val="5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Sheet1!$F$2:$F$13</c:f>
            </c:numRef>
          </c:val>
          <c:extLst>
            <c:ext xmlns:c16="http://schemas.microsoft.com/office/drawing/2014/chart" uri="{C3380CC4-5D6E-409C-BE32-E72D297353CC}">
              <c16:uniqueId val="{00000004-9BC0-4569-B08B-872EBF8FB567}"/>
            </c:ext>
          </c:extLst>
        </c:ser>
        <c:ser>
          <c:idx val="9"/>
          <c:order val="6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Sheet1!$G$2:$G$13</c:f>
            </c:numRef>
          </c:val>
          <c:extLst>
            <c:ext xmlns:c16="http://schemas.microsoft.com/office/drawing/2014/chart" uri="{C3380CC4-5D6E-409C-BE32-E72D297353CC}">
              <c16:uniqueId val="{00000005-9BC0-4569-B08B-872EBF8FB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30"/>
        <c:axId val="197210112"/>
        <c:axId val="197212032"/>
      </c:barChart>
      <c:lineChart>
        <c:grouping val="standard"/>
        <c:varyColors val="0"/>
        <c:ser>
          <c:idx val="10"/>
          <c:order val="2"/>
          <c:tx>
            <c:strRef>
              <c:f>Sheet1!$L$1</c:f>
              <c:strCache>
                <c:ptCount val="1"/>
                <c:pt idx="0">
                  <c:v>10-jähriges Mittel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393789740490395E-2"/>
                  <c:y val="-4.7042270736573785E-2"/>
                </c:manualLayout>
              </c:layout>
              <c:tx>
                <c:rich>
                  <a:bodyPr/>
                  <a:lstStyle/>
                  <a:p>
                    <a:fld id="{061E001D-724E-43C3-B12E-7B813DD36DAD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BC0-4569-B08B-872EBF8FB5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5E44C2-14C3-416F-A50E-7BF047C01AAE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BC0-4569-B08B-872EBF8FB567}"/>
                </c:ext>
              </c:extLst>
            </c:dLbl>
            <c:dLbl>
              <c:idx val="2"/>
              <c:layout>
                <c:manualLayout>
                  <c:x val="-3.7783659117909138E-2"/>
                  <c:y val="-4.6461436159625058E-2"/>
                </c:manualLayout>
              </c:layout>
              <c:tx>
                <c:rich>
                  <a:bodyPr/>
                  <a:lstStyle/>
                  <a:p>
                    <a:fld id="{8B7DD229-DA55-4FE9-A503-2C4D394C33F9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BC0-4569-B08B-872EBF8FB567}"/>
                </c:ext>
              </c:extLst>
            </c:dLbl>
            <c:dLbl>
              <c:idx val="3"/>
              <c:layout>
                <c:manualLayout>
                  <c:x val="-3.6569303931643669E-2"/>
                  <c:y val="-6.5154608422163043E-2"/>
                </c:manualLayout>
              </c:layout>
              <c:tx>
                <c:rich>
                  <a:bodyPr/>
                  <a:lstStyle/>
                  <a:p>
                    <a:fld id="{301221EF-B757-4C3D-BA1F-565A8BA80AF2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BC0-4569-B08B-872EBF8FB567}"/>
                </c:ext>
              </c:extLst>
            </c:dLbl>
            <c:dLbl>
              <c:idx val="4"/>
              <c:layout>
                <c:manualLayout>
                  <c:x val="-3.4624705655822333E-2"/>
                  <c:y val="-5.4313859418105986E-2"/>
                </c:manualLayout>
              </c:layout>
              <c:tx>
                <c:rich>
                  <a:bodyPr/>
                  <a:lstStyle/>
                  <a:p>
                    <a:fld id="{60052E86-7AAD-42EE-9961-43EAA375DBB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BC0-4569-B08B-872EBF8FB5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9DFAA7-FD8B-4DE0-B0B4-B944BF563F9A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BC0-4569-B08B-872EBF8FB5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831DB03-4252-40EA-B335-7068D44907C2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BC0-4569-B08B-872EBF8FB567}"/>
                </c:ext>
              </c:extLst>
            </c:dLbl>
            <c:dLbl>
              <c:idx val="7"/>
              <c:layout>
                <c:manualLayout>
                  <c:x val="-3.9076188977803447E-2"/>
                  <c:y val="-4.2974638903707015E-2"/>
                </c:manualLayout>
              </c:layout>
              <c:tx>
                <c:rich>
                  <a:bodyPr/>
                  <a:lstStyle/>
                  <a:p>
                    <a:fld id="{2A43601E-0E87-41B4-B035-094DEF5884C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BC0-4569-B08B-872EBF8FB567}"/>
                </c:ext>
              </c:extLst>
            </c:dLbl>
            <c:dLbl>
              <c:idx val="8"/>
              <c:layout>
                <c:manualLayout>
                  <c:x val="-4.3480024442288025E-2"/>
                  <c:y val="-4.5560707090586461E-2"/>
                </c:manualLayout>
              </c:layout>
              <c:tx>
                <c:rich>
                  <a:bodyPr/>
                  <a:lstStyle/>
                  <a:p>
                    <a:fld id="{EF10AAC5-DD74-4A69-AD83-7BA1178FBAB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BC0-4569-B08B-872EBF8FB56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350A434-061F-4286-807A-3D065AE6217E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BC0-4569-B08B-872EBF8FB56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1E94CCA-005F-4FBF-8C99-80D6C4267B2F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BC0-4569-B08B-872EBF8FB567}"/>
                </c:ext>
              </c:extLst>
            </c:dLbl>
            <c:dLbl>
              <c:idx val="11"/>
              <c:layout>
                <c:manualLayout>
                  <c:x val="-3.6877934345113099E-2"/>
                  <c:y val="-6.6075907858210381E-2"/>
                </c:manualLayout>
              </c:layout>
              <c:tx>
                <c:rich>
                  <a:bodyPr/>
                  <a:lstStyle/>
                  <a:p>
                    <a:fld id="{B9E57A32-FF94-40C5-8D05-F6EC2F2CABC9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BC0-4569-B08B-872EBF8FB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Sheet1!$L$2:$L$13</c:f>
              <c:numCache>
                <c:formatCode>#,##0.0</c:formatCode>
                <c:ptCount val="12"/>
                <c:pt idx="0">
                  <c:v>18.506636836342025</c:v>
                </c:pt>
                <c:pt idx="1">
                  <c:v>16.177919980436716</c:v>
                </c:pt>
                <c:pt idx="2">
                  <c:v>15.494999708003629</c:v>
                </c:pt>
                <c:pt idx="3">
                  <c:v>12.003971376433469</c:v>
                </c:pt>
                <c:pt idx="4">
                  <c:v>8.7726734929974448</c:v>
                </c:pt>
                <c:pt idx="5">
                  <c:v>5.4822211675337913</c:v>
                </c:pt>
                <c:pt idx="6">
                  <c:v>5.1446256833367379</c:v>
                </c:pt>
                <c:pt idx="7">
                  <c:v>5.1487975860978938</c:v>
                </c:pt>
                <c:pt idx="8">
                  <c:v>6.6698334456579031</c:v>
                </c:pt>
                <c:pt idx="9">
                  <c:v>11.211709586259834</c:v>
                </c:pt>
                <c:pt idx="10">
                  <c:v>14.853652050708556</c:v>
                </c:pt>
                <c:pt idx="11">
                  <c:v>17.088508088292006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Sheet1!$O$2:$O$13</c15:f>
                <c15:dlblRangeCache>
                  <c:ptCount val="12"/>
                  <c:pt idx="0">
                    <c:v>-2,1%</c:v>
                  </c:pt>
                  <c:pt idx="1">
                    <c:v>+21,6%</c:v>
                  </c:pt>
                  <c:pt idx="2">
                    <c:v>+5,3%</c:v>
                  </c:pt>
                  <c:pt idx="3">
                    <c:v>-5,5%</c:v>
                  </c:pt>
                  <c:pt idx="4">
                    <c:v>+18,6%</c:v>
                  </c:pt>
                  <c:pt idx="5">
                    <c:v>-10,6%</c:v>
                  </c:pt>
                  <c:pt idx="6">
                    <c:v>-9,8%</c:v>
                  </c:pt>
                  <c:pt idx="7">
                    <c:v>+1,5%</c:v>
                  </c:pt>
                  <c:pt idx="8">
                    <c:v>+3,9%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BC0-4569-B08B-872EBF8FB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210112"/>
        <c:axId val="197212032"/>
      </c:lineChart>
      <c:catAx>
        <c:axId val="1972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solidFill>
              <a:srgbClr val="B5C0C9"/>
            </a:solidFill>
          </a:ln>
        </c:spPr>
        <c:txPr>
          <a:bodyPr rot="0" vert="horz"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197212032"/>
        <c:crosses val="autoZero"/>
        <c:auto val="0"/>
        <c:lblAlgn val="ctr"/>
        <c:lblOffset val="100"/>
        <c:noMultiLvlLbl val="0"/>
      </c:catAx>
      <c:valAx>
        <c:axId val="197212032"/>
        <c:scaling>
          <c:orientation val="minMax"/>
          <c:max val="20"/>
          <c:min val="0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de-DE" sz="1400" b="1" dirty="0"/>
                  <a:t>in Mrd. kWh</a:t>
                </a:r>
              </a:p>
            </c:rich>
          </c:tx>
          <c:layout>
            <c:manualLayout>
              <c:xMode val="edge"/>
              <c:yMode val="edge"/>
              <c:x val="1.5206233645815449E-3"/>
              <c:y val="0.32833632273575758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9523">
            <a:noFill/>
          </a:ln>
        </c:spPr>
        <c:txPr>
          <a:bodyPr rot="0" vert="horz"/>
          <a:lstStyle/>
          <a:p>
            <a:pPr>
              <a:defRPr sz="1200"/>
            </a:pPr>
            <a:endParaRPr lang="de-DE"/>
          </a:p>
        </c:txPr>
        <c:crossAx val="197210112"/>
        <c:crosses val="autoZero"/>
        <c:crossBetween val="between"/>
        <c:majorUnit val="2.5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1917920296285196"/>
          <c:y val="0.42505315240828806"/>
          <c:w val="0.17318463313105451"/>
          <c:h val="0.26533881446370111"/>
        </c:manualLayout>
      </c:layout>
      <c:overlay val="0"/>
      <c:spPr>
        <a:noFill/>
        <a:ln w="25394">
          <a:noFill/>
        </a:ln>
      </c:spPr>
      <c:txPr>
        <a:bodyPr/>
        <a:lstStyle/>
        <a:p>
          <a:pPr algn="just"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de-DE" sz="1600" b="0">
                <a:solidFill>
                  <a:schemeClr val="bg2"/>
                </a:solidFill>
                <a:effectLst/>
              </a:rPr>
              <a:t>netto, zur leitungsgebundenen Versorgung 2025 bisher: 89 Mrd. kWh** (Veränderung zum Vorjahreszeitraum gesamt: +3,9 %)</a:t>
            </a:r>
            <a:endParaRPr lang="de-DE" sz="1600" b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19421328393395E-2"/>
          <c:y val="0.21561212409947977"/>
          <c:w val="0.68560562074140508"/>
          <c:h val="0.616185885218012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'2025'!$A$2</c:f>
              <c:strCache>
                <c:ptCount val="1"/>
                <c:pt idx="0">
                  <c:v>Erdgas</c:v>
                </c:pt>
              </c:strCache>
            </c:strRef>
          </c:tx>
          <c:spPr>
            <a:solidFill>
              <a:srgbClr val="46AA28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'2025'!$B$2:$M$2</c:f>
              <c:numCache>
                <c:formatCode>#,##0.000</c:formatCode>
                <c:ptCount val="12"/>
                <c:pt idx="0">
                  <c:v>10.260525717934783</c:v>
                </c:pt>
                <c:pt idx="1">
                  <c:v>9.1773969192612928</c:v>
                </c:pt>
                <c:pt idx="2">
                  <c:v>7.2246704146043026</c:v>
                </c:pt>
                <c:pt idx="3">
                  <c:v>4.6103436041996115</c:v>
                </c:pt>
                <c:pt idx="4">
                  <c:v>3.5243262258629722</c:v>
                </c:pt>
                <c:pt idx="5">
                  <c:v>1.9361762650678227</c:v>
                </c:pt>
                <c:pt idx="6">
                  <c:v>1.8770185519234623</c:v>
                </c:pt>
                <c:pt idx="7">
                  <c:v>1.8933213366153168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F-48F1-AE01-4DAA25DC331A}"/>
            </c:ext>
          </c:extLst>
        </c:ser>
        <c:ser>
          <c:idx val="4"/>
          <c:order val="1"/>
          <c:tx>
            <c:strRef>
              <c:f>'2025'!$A$3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rgbClr val="33333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'2025'!$B$3:$M$3</c:f>
              <c:numCache>
                <c:formatCode>#,##0.000</c:formatCode>
                <c:ptCount val="12"/>
                <c:pt idx="0">
                  <c:v>1.7656860745391556</c:v>
                </c:pt>
                <c:pt idx="1">
                  <c:v>1.817030231252925</c:v>
                </c:pt>
                <c:pt idx="2">
                  <c:v>1.2961665639559901</c:v>
                </c:pt>
                <c:pt idx="3">
                  <c:v>0.74085722163871814</c:v>
                </c:pt>
                <c:pt idx="4">
                  <c:v>0.46303056095645811</c:v>
                </c:pt>
                <c:pt idx="5">
                  <c:v>0.19562202235358042</c:v>
                </c:pt>
                <c:pt idx="6">
                  <c:v>0.1569437170546166</c:v>
                </c:pt>
                <c:pt idx="7">
                  <c:v>0.15121851767211189</c:v>
                </c:pt>
                <c:pt idx="8">
                  <c:v>0.16314797272467452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F-48F1-AE01-4DAA25DC331A}"/>
            </c:ext>
          </c:extLst>
        </c:ser>
        <c:ser>
          <c:idx val="5"/>
          <c:order val="2"/>
          <c:tx>
            <c:strRef>
              <c:f>'2025'!$A$4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8C3725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'2025'!$B$4:$M$4</c:f>
              <c:numCache>
                <c:formatCode>#,##0.000</c:formatCode>
                <c:ptCount val="12"/>
                <c:pt idx="0">
                  <c:v>0.64424130981830252</c:v>
                </c:pt>
                <c:pt idx="1">
                  <c:v>0.62406191976321135</c:v>
                </c:pt>
                <c:pt idx="2">
                  <c:v>0.56689893714258921</c:v>
                </c:pt>
                <c:pt idx="3">
                  <c:v>0.38833678668373367</c:v>
                </c:pt>
                <c:pt idx="4">
                  <c:v>0.28612568293276808</c:v>
                </c:pt>
                <c:pt idx="5">
                  <c:v>0.20810253773795342</c:v>
                </c:pt>
                <c:pt idx="6">
                  <c:v>0.25700780279715879</c:v>
                </c:pt>
                <c:pt idx="7">
                  <c:v>0.23245427034942079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F-48F1-AE01-4DAA25DC331A}"/>
            </c:ext>
          </c:extLst>
        </c:ser>
        <c:ser>
          <c:idx val="6"/>
          <c:order val="3"/>
          <c:tx>
            <c:strRef>
              <c:f>'2025'!$A$5</c:f>
              <c:strCache>
                <c:ptCount val="1"/>
                <c:pt idx="0">
                  <c:v>Mineralöl</c:v>
                </c:pt>
              </c:strCache>
            </c:strRef>
          </c:tx>
          <c:spPr>
            <a:solidFill>
              <a:srgbClr val="47739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'2025'!$B$5:$M$5</c:f>
              <c:numCache>
                <c:formatCode>#,##0.000</c:formatCode>
                <c:ptCount val="12"/>
                <c:pt idx="0">
                  <c:v>0.31235830147892535</c:v>
                </c:pt>
                <c:pt idx="1">
                  <c:v>0.26476965115465084</c:v>
                </c:pt>
                <c:pt idx="2">
                  <c:v>0.20416631455071915</c:v>
                </c:pt>
                <c:pt idx="3">
                  <c:v>0.13447821406811222</c:v>
                </c:pt>
                <c:pt idx="4">
                  <c:v>0.1022079140358803</c:v>
                </c:pt>
                <c:pt idx="5">
                  <c:v>2.6606360935300784E-2</c:v>
                </c:pt>
                <c:pt idx="6">
                  <c:v>1.8755629142361153E-2</c:v>
                </c:pt>
                <c:pt idx="7">
                  <c:v>3.2066346590193272E-2</c:v>
                </c:pt>
                <c:pt idx="8">
                  <c:v>8.13955442488421E-2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F-48F1-AE01-4DAA25DC331A}"/>
            </c:ext>
          </c:extLst>
        </c:ser>
        <c:ser>
          <c:idx val="7"/>
          <c:order val="4"/>
          <c:tx>
            <c:strRef>
              <c:f>'2025'!$A$6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rgbClr val="B5C0C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'2025'!$B$6:$M$6</c:f>
              <c:numCache>
                <c:formatCode>#,##0.000</c:formatCode>
                <c:ptCount val="12"/>
                <c:pt idx="0">
                  <c:v>0.52611207114654945</c:v>
                </c:pt>
                <c:pt idx="1">
                  <c:v>0.50622391006312384</c:v>
                </c:pt>
                <c:pt idx="2">
                  <c:v>0.42347568846290606</c:v>
                </c:pt>
                <c:pt idx="3">
                  <c:v>0.35705826556476694</c:v>
                </c:pt>
                <c:pt idx="4">
                  <c:v>0.27256832254242802</c:v>
                </c:pt>
                <c:pt idx="5">
                  <c:v>0.23540871529265317</c:v>
                </c:pt>
                <c:pt idx="6">
                  <c:v>0.22069928106891812</c:v>
                </c:pt>
                <c:pt idx="7">
                  <c:v>0.21520565925389512</c:v>
                </c:pt>
                <c:pt idx="8">
                  <c:v>0.22973088026677502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F-48F1-AE01-4DAA25DC331A}"/>
            </c:ext>
          </c:extLst>
        </c:ser>
        <c:ser>
          <c:idx val="8"/>
          <c:order val="5"/>
          <c:tx>
            <c:strRef>
              <c:f>'2025'!$A$7</c:f>
              <c:strCache>
                <c:ptCount val="1"/>
                <c:pt idx="0">
                  <c:v>Unvermeidb. Abwärme u. übrige ET i.S.d. WPG</c:v>
                </c:pt>
              </c:strCache>
            </c:strRef>
          </c:tx>
          <c:spPr>
            <a:solidFill>
              <a:srgbClr val="C8473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62-478C-82F5-8A0E689C40B0}"/>
              </c:ext>
            </c:extLst>
          </c:dPt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'2025'!$B$7:$M$7</c:f>
              <c:numCache>
                <c:formatCode>#,##0.000</c:formatCode>
                <c:ptCount val="12"/>
                <c:pt idx="0">
                  <c:v>1.7182503580616462</c:v>
                </c:pt>
                <c:pt idx="1">
                  <c:v>1.9155559465046459</c:v>
                </c:pt>
                <c:pt idx="2">
                  <c:v>1.9707868271289901</c:v>
                </c:pt>
                <c:pt idx="3">
                  <c:v>2.1256801848988953</c:v>
                </c:pt>
                <c:pt idx="4">
                  <c:v>1.8671608100235673</c:v>
                </c:pt>
                <c:pt idx="5">
                  <c:v>0.6737049282947013</c:v>
                </c:pt>
                <c:pt idx="6">
                  <c:v>0.68151746800306634</c:v>
                </c:pt>
                <c:pt idx="7">
                  <c:v>0.68295590300390652</c:v>
                </c:pt>
                <c:pt idx="8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F-48F1-AE01-4DAA25DC331A}"/>
            </c:ext>
          </c:extLst>
        </c:ser>
        <c:ser>
          <c:idx val="3"/>
          <c:order val="6"/>
          <c:tx>
            <c:strRef>
              <c:f>'2025'!$A$8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4DA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'2025'!$B$8:$M$8</c:f>
              <c:numCache>
                <c:formatCode>#,##0.000</c:formatCode>
                <c:ptCount val="12"/>
                <c:pt idx="0">
                  <c:v>1.6412082790465232</c:v>
                </c:pt>
                <c:pt idx="1">
                  <c:v>1.4705048424216745</c:v>
                </c:pt>
                <c:pt idx="2">
                  <c:v>1.3793100805616032</c:v>
                </c:pt>
                <c:pt idx="3">
                  <c:v>1.1078763152051945</c:v>
                </c:pt>
                <c:pt idx="4">
                  <c:v>0.94393355189661998</c:v>
                </c:pt>
                <c:pt idx="5">
                  <c:v>0.62622718616861628</c:v>
                </c:pt>
                <c:pt idx="6">
                  <c:v>0.56542392381358042</c:v>
                </c:pt>
                <c:pt idx="7">
                  <c:v>0.62677846116091096</c:v>
                </c:pt>
                <c:pt idx="8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3F-48F1-AE01-4DAA25DC331A}"/>
            </c:ext>
          </c:extLst>
        </c:ser>
        <c:ser>
          <c:idx val="0"/>
          <c:order val="7"/>
          <c:tx>
            <c:strRef>
              <c:f>'2025'!$A$9</c:f>
              <c:strCache>
                <c:ptCount val="1"/>
                <c:pt idx="0">
                  <c:v>biogener Siedlungsabfall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'2025'!$B$9:$M$9</c:f>
              <c:numCache>
                <c:formatCode>#,##0.000</c:formatCode>
                <c:ptCount val="12"/>
                <c:pt idx="0">
                  <c:v>1.3094176112506952</c:v>
                </c:pt>
                <c:pt idx="1">
                  <c:v>1.170727273971961</c:v>
                </c:pt>
                <c:pt idx="2">
                  <c:v>1.1366034717541011</c:v>
                </c:pt>
                <c:pt idx="3">
                  <c:v>0.84670153076208987</c:v>
                </c:pt>
                <c:pt idx="4">
                  <c:v>0.70783729490916969</c:v>
                </c:pt>
                <c:pt idx="5">
                  <c:v>0.52963635076428273</c:v>
                </c:pt>
                <c:pt idx="6">
                  <c:v>0.57424118650529643</c:v>
                </c:pt>
                <c:pt idx="7">
                  <c:v>0.53505486138446878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3F-48F1-AE01-4DAA25DC331A}"/>
            </c:ext>
          </c:extLst>
        </c:ser>
        <c:ser>
          <c:idx val="2"/>
          <c:order val="8"/>
          <c:tx>
            <c:strRef>
              <c:f>'2025'!$A$10</c:f>
              <c:strCache>
                <c:ptCount val="1"/>
                <c:pt idx="0">
                  <c:v>Umwelt-, Geo- und Solarthermie </c:v>
                </c:pt>
              </c:strCache>
            </c:strRef>
          </c:tx>
          <c:spPr>
            <a:solidFill>
              <a:srgbClr val="C2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'2025'!$B$10:$M$10</c:f>
              <c:numCache>
                <c:formatCode>#,##0.000</c:formatCode>
                <c:ptCount val="12"/>
                <c:pt idx="0">
                  <c:v>0.25314609690124484</c:v>
                </c:pt>
                <c:pt idx="1">
                  <c:v>0.24510903883639046</c:v>
                </c:pt>
                <c:pt idx="2">
                  <c:v>0.20570119942160814</c:v>
                </c:pt>
                <c:pt idx="3">
                  <c:v>0.14806592933069068</c:v>
                </c:pt>
                <c:pt idx="4">
                  <c:v>0.14484878851000929</c:v>
                </c:pt>
                <c:pt idx="5">
                  <c:v>8.288860993154136E-2</c:v>
                </c:pt>
                <c:pt idx="6">
                  <c:v>8.6533796327374873E-2</c:v>
                </c:pt>
                <c:pt idx="7">
                  <c:v>0.10064628898105789</c:v>
                </c:pt>
                <c:pt idx="8">
                  <c:v>0.10328756475407963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B3F-48F1-AE01-4DAA25DC3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7559680"/>
        <c:axId val="97561216"/>
      </c:barChart>
      <c:lineChart>
        <c:grouping val="standard"/>
        <c:varyColors val="0"/>
        <c:ser>
          <c:idx val="9"/>
          <c:order val="9"/>
          <c:tx>
            <c:strRef>
              <c:f>'2025'!$A$11</c:f>
              <c:strCache>
                <c:ptCount val="1"/>
                <c:pt idx="0">
                  <c:v>Vorjahr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4719645139655565E-2"/>
                  <c:y val="-4.5721071792996976E-2"/>
                </c:manualLayout>
              </c:layout>
              <c:tx>
                <c:rich>
                  <a:bodyPr/>
                  <a:lstStyle/>
                  <a:p>
                    <a:fld id="{73DFBBFF-CF3C-45DE-ABCE-4BB1D77CA13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2B8-4288-B053-0130F5AA104F}"/>
                </c:ext>
              </c:extLst>
            </c:dLbl>
            <c:dLbl>
              <c:idx val="1"/>
              <c:layout>
                <c:manualLayout>
                  <c:x val="-4.2675208050274208E-2"/>
                  <c:y val="-0.12740019670777519"/>
                </c:manualLayout>
              </c:layout>
              <c:tx>
                <c:rich>
                  <a:bodyPr/>
                  <a:lstStyle/>
                  <a:p>
                    <a:fld id="{797239EE-6104-4DFE-B309-F3D582ED7BC4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2B8-4288-B053-0130F5AA104F}"/>
                </c:ext>
              </c:extLst>
            </c:dLbl>
            <c:dLbl>
              <c:idx val="2"/>
              <c:layout>
                <c:manualLayout>
                  <c:x val="-3.5072835476451673E-2"/>
                  <c:y val="-5.7285331224007856E-2"/>
                </c:manualLayout>
              </c:layout>
              <c:tx>
                <c:rich>
                  <a:bodyPr/>
                  <a:lstStyle/>
                  <a:p>
                    <a:fld id="{7A51C881-11FE-471B-8CE4-D50E3FDF5249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2B8-4288-B053-0130F5AA104F}"/>
                </c:ext>
              </c:extLst>
            </c:dLbl>
            <c:dLbl>
              <c:idx val="3"/>
              <c:layout>
                <c:manualLayout>
                  <c:x val="-3.3321769654542227E-2"/>
                  <c:y val="-5.3548662419122657E-2"/>
                </c:manualLayout>
              </c:layout>
              <c:tx>
                <c:rich>
                  <a:bodyPr/>
                  <a:lstStyle/>
                  <a:p>
                    <a:fld id="{AE60CD0A-BC61-4BEE-9C87-6C58D9070359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2B8-4288-B053-0130F5AA104F}"/>
                </c:ext>
              </c:extLst>
            </c:dLbl>
            <c:dLbl>
              <c:idx val="4"/>
              <c:layout>
                <c:manualLayout>
                  <c:x val="-3.3203147941163164E-2"/>
                  <c:y val="-6.6241591602464941E-2"/>
                </c:manualLayout>
              </c:layout>
              <c:tx>
                <c:rich>
                  <a:bodyPr/>
                  <a:lstStyle/>
                  <a:p>
                    <a:fld id="{648CC191-EAA8-4833-BC09-437F98814CB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2B8-4288-B053-0130F5AA104F}"/>
                </c:ext>
              </c:extLst>
            </c:dLbl>
            <c:dLbl>
              <c:idx val="5"/>
              <c:layout>
                <c:manualLayout>
                  <c:x val="-3.259852609032253E-2"/>
                  <c:y val="-5.1650869091541672E-2"/>
                </c:manualLayout>
              </c:layout>
              <c:tx>
                <c:rich>
                  <a:bodyPr/>
                  <a:lstStyle/>
                  <a:p>
                    <a:fld id="{C8347AD7-B290-47EB-B791-C0AAFB0F6A26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2B8-4288-B053-0130F5AA104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6F257C9-6EB3-4E21-8EB1-9B8810B2BF35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2B8-4288-B053-0130F5AA104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DBECB1E-A0F9-434F-A6F4-0416DAE01C44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2B8-4288-B053-0130F5AA104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6922A33-CA1E-44FD-A064-A3ED76CFE766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2B8-4288-B053-0130F5AA104F}"/>
                </c:ext>
              </c:extLst>
            </c:dLbl>
            <c:dLbl>
              <c:idx val="9"/>
              <c:layout>
                <c:manualLayout>
                  <c:x val="-3.9863059372609866E-2"/>
                  <c:y val="-5.1586469177158818E-2"/>
                </c:manualLayout>
              </c:layout>
              <c:tx>
                <c:rich>
                  <a:bodyPr/>
                  <a:lstStyle/>
                  <a:p>
                    <a:fld id="{8D83B54F-6271-4B08-B9A3-4D6F99AF34B5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2B8-4288-B053-0130F5AA104F}"/>
                </c:ext>
              </c:extLst>
            </c:dLbl>
            <c:dLbl>
              <c:idx val="10"/>
              <c:layout>
                <c:manualLayout>
                  <c:x val="-3.9304490657551559E-2"/>
                  <c:y val="-7.7773184570421844E-2"/>
                </c:manualLayout>
              </c:layout>
              <c:tx>
                <c:rich>
                  <a:bodyPr/>
                  <a:lstStyle/>
                  <a:p>
                    <a:fld id="{D4814619-59F8-45EF-92BE-3E71EB984C9B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2B8-4288-B053-0130F5AA104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7113724-E8CC-4CBB-B481-13880A480D7F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2B8-4288-B053-0130F5AA1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'2025'!$B$11:$M$11</c:f>
              <c:numCache>
                <c:formatCode>#,##0.000</c:formatCode>
                <c:ptCount val="12"/>
                <c:pt idx="0">
                  <c:v>18.818372216085454</c:v>
                </c:pt>
                <c:pt idx="1">
                  <c:v>14.140293558579907</c:v>
                </c:pt>
                <c:pt idx="2">
                  <c:v>13.68852264159213</c:v>
                </c:pt>
                <c:pt idx="3">
                  <c:v>11.072066019193912</c:v>
                </c:pt>
                <c:pt idx="4">
                  <c:v>7.0096881675511362</c:v>
                </c:pt>
                <c:pt idx="5">
                  <c:v>5.0483325045781129</c:v>
                </c:pt>
                <c:pt idx="6">
                  <c:v>4.9189274559966893</c:v>
                </c:pt>
                <c:pt idx="7">
                  <c:v>4.4046735634882923</c:v>
                </c:pt>
                <c:pt idx="8">
                  <c:v>6.1634559597336986</c:v>
                </c:pt>
                <c:pt idx="9">
                  <c:v>11.055636901429267</c:v>
                </c:pt>
                <c:pt idx="10">
                  <c:v>15.543638859057701</c:v>
                </c:pt>
                <c:pt idx="11">
                  <c:v>17.179106150713697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'2025'!$B$12:$M$12</c15:f>
                <c15:dlblRangeCache>
                  <c:ptCount val="12"/>
                  <c:pt idx="0">
                    <c:v>-2,1%</c:v>
                  </c:pt>
                  <c:pt idx="1">
                    <c:v>+21,6%</c:v>
                  </c:pt>
                  <c:pt idx="2">
                    <c:v>+5,3%</c:v>
                  </c:pt>
                  <c:pt idx="3">
                    <c:v>-5,5%</c:v>
                  </c:pt>
                  <c:pt idx="4">
                    <c:v>+18,6%</c:v>
                  </c:pt>
                  <c:pt idx="5">
                    <c:v>-10,6%</c:v>
                  </c:pt>
                  <c:pt idx="6">
                    <c:v>-9,8%</c:v>
                  </c:pt>
                  <c:pt idx="7">
                    <c:v>+1,5%</c:v>
                  </c:pt>
                  <c:pt idx="8">
                    <c:v>+3,9%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8198-46E5-BA09-C758C78BE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59680"/>
        <c:axId val="97561216"/>
      </c:lineChart>
      <c:catAx>
        <c:axId val="9755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7561216"/>
        <c:crosses val="autoZero"/>
        <c:auto val="1"/>
        <c:lblAlgn val="ctr"/>
        <c:lblOffset val="100"/>
        <c:noMultiLvlLbl val="0"/>
      </c:catAx>
      <c:valAx>
        <c:axId val="9756121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B5C0C9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de-DE" sz="1400" b="1"/>
                  <a:t>in Mrd. kWh</a:t>
                </a:r>
              </a:p>
            </c:rich>
          </c:tx>
          <c:layout>
            <c:manualLayout>
              <c:xMode val="edge"/>
              <c:yMode val="edge"/>
              <c:x val="1.5152353290377519E-3"/>
              <c:y val="0.3006377987230956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7559680"/>
        <c:crosses val="autoZero"/>
        <c:crossBetween val="between"/>
        <c:majorUnit val="2.5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100"/>
              </a:lnSpc>
              <a:defRPr sz="11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100"/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lnSpc>
                <a:spcPts val="1100"/>
              </a:lnSpc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78758654006396034"/>
          <c:y val="0"/>
          <c:w val="0.21241345993603966"/>
          <c:h val="0.88465489749217618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r>
              <a:rPr lang="de-DE" sz="1600" b="0" dirty="0">
                <a:solidFill>
                  <a:schemeClr val="bg2"/>
                </a:solidFill>
                <a:effectLst/>
              </a:rPr>
              <a:t>Gesamtstromverbrauch 2025 bisher</a:t>
            </a:r>
            <a:r>
              <a:rPr lang="de-DE" sz="1600" b="0">
                <a:solidFill>
                  <a:schemeClr val="bg2"/>
                </a:solidFill>
                <a:effectLst/>
              </a:rPr>
              <a:t>: 364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Mrd. kWh*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r>
              <a:rPr lang="de-DE" sz="1600" b="0" dirty="0">
                <a:solidFill>
                  <a:schemeClr val="bg2"/>
                </a:solidFill>
                <a:effectLst/>
              </a:rPr>
              <a:t>(Veränderung zum Vorjahreszeitraum</a:t>
            </a:r>
            <a:r>
              <a:rPr lang="de-DE" sz="1600" b="0" baseline="0" dirty="0">
                <a:solidFill>
                  <a:schemeClr val="bg2"/>
                </a:solidFill>
                <a:effectLst/>
              </a:rPr>
              <a:t> gesamt</a:t>
            </a:r>
            <a:r>
              <a:rPr lang="de-DE" sz="1600" b="0">
                <a:solidFill>
                  <a:schemeClr val="bg2"/>
                </a:solidFill>
                <a:effectLst/>
              </a:rPr>
              <a:t>: -0,2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%)</a:t>
            </a:r>
          </a:p>
        </c:rich>
      </c:tx>
      <c:layout>
        <c:manualLayout>
          <c:xMode val="edge"/>
          <c:yMode val="edge"/>
          <c:x val="6.309988292397554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804994564906448E-2"/>
          <c:y val="0.1915798829513756"/>
          <c:w val="0.70967719919854766"/>
          <c:h val="0.70808702072963958"/>
        </c:manualLayout>
      </c:layout>
      <c:barChart>
        <c:barDir val="col"/>
        <c:grouping val="clustered"/>
        <c:varyColors val="0"/>
        <c:ser>
          <c:idx val="13"/>
          <c:order val="0"/>
          <c:tx>
            <c:v/>
          </c:tx>
          <c:spPr>
            <a:noFill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Sheet1!$O$2:$O$13</c:f>
              <c:numCache>
                <c:formatCode>\+0.0%;\-0.0%;\±0.0%</c:formatCode>
                <c:ptCount val="12"/>
                <c:pt idx="0">
                  <c:v>-1.2263139805300471E-2</c:v>
                </c:pt>
                <c:pt idx="1">
                  <c:v>-6.2694096150045509E-3</c:v>
                </c:pt>
                <c:pt idx="2">
                  <c:v>2.084193786051336E-2</c:v>
                </c:pt>
                <c:pt idx="3">
                  <c:v>-2.4571829500033227E-2</c:v>
                </c:pt>
                <c:pt idx="4">
                  <c:v>3.2218491912179292E-3</c:v>
                </c:pt>
                <c:pt idx="5">
                  <c:v>-1.006248966708867E-3</c:v>
                </c:pt>
                <c:pt idx="6">
                  <c:v>7.5774207601388976E-3</c:v>
                </c:pt>
                <c:pt idx="7">
                  <c:v>-9.5470866181223135E-3</c:v>
                </c:pt>
                <c:pt idx="8">
                  <c:v>5.8126344648146144E-3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C-4E22-B7BC-BDF3224781FD}"/>
            </c:ext>
          </c:extLst>
        </c:ser>
        <c:ser>
          <c:idx val="11"/>
          <c:order val="1"/>
          <c:tx>
            <c:strRef>
              <c:f>Sheet1!$M$1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AD75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Sheet1!$M$2:$M$13</c:f>
              <c:numCache>
                <c:formatCode>0.0</c:formatCode>
                <c:ptCount val="12"/>
                <c:pt idx="0">
                  <c:v>45.547330163323466</c:v>
                </c:pt>
                <c:pt idx="1">
                  <c:v>41.619906169298311</c:v>
                </c:pt>
                <c:pt idx="2">
                  <c:v>41.621760736253314</c:v>
                </c:pt>
                <c:pt idx="3">
                  <c:v>40.08778363177862</c:v>
                </c:pt>
                <c:pt idx="4">
                  <c:v>39.001647291054645</c:v>
                </c:pt>
                <c:pt idx="5">
                  <c:v>38.737859019656241</c:v>
                </c:pt>
                <c:pt idx="6">
                  <c:v>39.979163430515527</c:v>
                </c:pt>
                <c:pt idx="7">
                  <c:v>39.238052676537201</c:v>
                </c:pt>
                <c:pt idx="8">
                  <c:v>38.980220910673275</c:v>
                </c:pt>
                <c:pt idx="9">
                  <c:v>41.0675632826228</c:v>
                </c:pt>
                <c:pt idx="10">
                  <c:v>42.198276202342846</c:v>
                </c:pt>
                <c:pt idx="11">
                  <c:v>42.187859253673068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C-4E22-B7BC-BDF3224781FD}"/>
            </c:ext>
          </c:extLst>
        </c:ser>
        <c:ser>
          <c:idx val="12"/>
          <c:order val="2"/>
          <c:tx>
            <c:strRef>
              <c:f>Sheet1!$N$1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7F2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DC-4E22-B7BC-BDF3224781FD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Sheet1!$N$2:$N$13</c:f>
              <c:numCache>
                <c:formatCode>0.0</c:formatCode>
                <c:ptCount val="12"/>
                <c:pt idx="0">
                  <c:v>44.988776885772452</c:v>
                </c:pt>
                <c:pt idx="1">
                  <c:v>41.358973929384923</c:v>
                </c:pt>
                <c:pt idx="2">
                  <c:v>42.489238887163459</c:v>
                </c:pt>
                <c:pt idx="3">
                  <c:v>39.102753447344334</c:v>
                </c:pt>
                <c:pt idx="4">
                  <c:v>39.127304716835496</c:v>
                </c:pt>
                <c:pt idx="5">
                  <c:v>38.698879089045199</c:v>
                </c:pt>
                <c:pt idx="6">
                  <c:v>40.282102373466898</c:v>
                </c:pt>
                <c:pt idx="7">
                  <c:v>38.863443588907856</c:v>
                </c:pt>
                <c:pt idx="8">
                  <c:v>39.20679868618474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DC-4E22-B7BC-BDF3224781FD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</c:numRef>
          </c:val>
          <c:extLst>
            <c:ext xmlns:c16="http://schemas.microsoft.com/office/drawing/2014/chart" uri="{C3380CC4-5D6E-409C-BE32-E72D297353CC}">
              <c16:uniqueId val="{00000005-76DC-4E22-B7BC-BDF3224781FD}"/>
            </c:ext>
          </c:extLst>
        </c:ser>
        <c:ser>
          <c:idx val="2"/>
          <c:order val="5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</c:numRef>
          </c:val>
          <c:extLst>
            <c:ext xmlns:c16="http://schemas.microsoft.com/office/drawing/2014/chart" uri="{C3380CC4-5D6E-409C-BE32-E72D297353CC}">
              <c16:uniqueId val="{00000006-76DC-4E22-B7BC-BDF3224781FD}"/>
            </c:ext>
          </c:extLst>
        </c:ser>
        <c:ser>
          <c:idx val="3"/>
          <c:order val="6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Sheet1!$D$2:$D$13</c:f>
            </c:numRef>
          </c:val>
          <c:extLst>
            <c:ext xmlns:c16="http://schemas.microsoft.com/office/drawing/2014/chart" uri="{C3380CC4-5D6E-409C-BE32-E72D297353CC}">
              <c16:uniqueId val="{00000007-76DC-4E22-B7BC-BDF3224781FD}"/>
            </c:ext>
          </c:extLst>
        </c:ser>
        <c:ser>
          <c:idx val="4"/>
          <c:order val="7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Sheet1!$E$2:$E$13</c:f>
            </c:numRef>
          </c:val>
          <c:extLst>
            <c:ext xmlns:c16="http://schemas.microsoft.com/office/drawing/2014/chart" uri="{C3380CC4-5D6E-409C-BE32-E72D297353CC}">
              <c16:uniqueId val="{00000008-76DC-4E22-B7BC-BDF3224781FD}"/>
            </c:ext>
          </c:extLst>
        </c:ser>
        <c:ser>
          <c:idx val="5"/>
          <c:order val="8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Sheet1!$F$2:$F$13</c:f>
            </c:numRef>
          </c:val>
          <c:extLst>
            <c:ext xmlns:c16="http://schemas.microsoft.com/office/drawing/2014/chart" uri="{C3380CC4-5D6E-409C-BE32-E72D297353CC}">
              <c16:uniqueId val="{00000009-76DC-4E22-B7BC-BDF3224781FD}"/>
            </c:ext>
          </c:extLst>
        </c:ser>
        <c:ser>
          <c:idx val="6"/>
          <c:order val="9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Sheet1!$G$2:$G$13</c:f>
            </c:numRef>
          </c:val>
          <c:extLst>
            <c:ext xmlns:c16="http://schemas.microsoft.com/office/drawing/2014/chart" uri="{C3380CC4-5D6E-409C-BE32-E72D297353CC}">
              <c16:uniqueId val="{0000000A-76DC-4E22-B7BC-BDF3224781FD}"/>
            </c:ext>
          </c:extLst>
        </c:ser>
        <c:ser>
          <c:idx val="7"/>
          <c:order val="10"/>
          <c:tx>
            <c:strRef>
              <c:f>Sheet1!$H$1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Sheet1!$H$2:$H$13</c:f>
            </c:numRef>
          </c:val>
          <c:extLst>
            <c:ext xmlns:c16="http://schemas.microsoft.com/office/drawing/2014/chart" uri="{C3380CC4-5D6E-409C-BE32-E72D297353CC}">
              <c16:uniqueId val="{0000000B-76DC-4E22-B7BC-BDF3224781FD}"/>
            </c:ext>
          </c:extLst>
        </c:ser>
        <c:ser>
          <c:idx val="8"/>
          <c:order val="11"/>
          <c:tx>
            <c:strRef>
              <c:f>Sheet1!$I$1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Sheet1!$I$2:$I$13</c:f>
            </c:numRef>
          </c:val>
          <c:extLst>
            <c:ext xmlns:c16="http://schemas.microsoft.com/office/drawing/2014/chart" uri="{C3380CC4-5D6E-409C-BE32-E72D297353CC}">
              <c16:uniqueId val="{0000000C-76DC-4E22-B7BC-BDF32247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50"/>
        <c:axId val="88618880"/>
        <c:axId val="88620032"/>
      </c:barChart>
      <c:lineChart>
        <c:grouping val="standard"/>
        <c:varyColors val="0"/>
        <c:ser>
          <c:idx val="10"/>
          <c:order val="3"/>
          <c:tx>
            <c:strRef>
              <c:f>Sheet1!$L$1</c:f>
              <c:strCache>
                <c:ptCount val="1"/>
                <c:pt idx="0">
                  <c:v>10-Jahres-Mittel</c:v>
                </c:pt>
              </c:strCache>
            </c:strRef>
          </c:tx>
          <c:spPr>
            <a:ln w="38100">
              <a:solidFill>
                <a:srgbClr val="00004D"/>
              </a:solidFill>
            </a:ln>
            <a:effectLst/>
          </c:spPr>
          <c:marker>
            <c:symbol val="circle"/>
            <c:size val="9"/>
            <c:spPr>
              <a:solidFill>
                <a:srgbClr val="00004D"/>
              </a:solidFill>
              <a:ln>
                <a:solidFill>
                  <a:srgbClr val="00004D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14D6B62-985B-47FA-9FED-BE84E9F78CFE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6DC-4E22-B7BC-BDF3224781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A622B4-C171-4CF8-ABCC-C788A55179FA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6DC-4E22-B7BC-BDF3224781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4500CA-3D18-494C-832C-AF564E370748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6DC-4E22-B7BC-BDF3224781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D1C501-DE63-4BE8-A043-20CDB74287B4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6DC-4E22-B7BC-BDF3224781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0A401F-531C-4C28-B565-B848BA3367A0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6DC-4E22-B7BC-BDF3224781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4D6C462-EF44-4CD1-9B0E-0B4F607D81DF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6DC-4E22-B7BC-BDF3224781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F9FD1ED-D70C-42B1-8F05-8CD32F2CA514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6DC-4E22-B7BC-BDF3224781F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264B12-A93F-4029-B632-3A8481E09543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6DC-4E22-B7BC-BDF3224781F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DB51040-75B5-4EF9-9AD1-41A705FDB808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6DC-4E22-B7BC-BDF3224781F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D5797F4-0BBC-4EAB-8652-F53884BCFD0D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6DC-4E22-B7BC-BDF3224781F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A1D8D1E-0D38-4D2D-83F8-9FD0904D7B27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76DC-4E22-B7BC-BDF3224781F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74B17FC-2C10-47D0-98B8-CC2BBAB04514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6DC-4E22-B7BC-BDF322478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Sheet1!$L$2:$L$13</c:f>
              <c:numCache>
                <c:formatCode>#,##0.0</c:formatCode>
                <c:ptCount val="12"/>
                <c:pt idx="0">
                  <c:v>48.120243684362052</c:v>
                </c:pt>
                <c:pt idx="1">
                  <c:v>44.272595866337731</c:v>
                </c:pt>
                <c:pt idx="2">
                  <c:v>46.537198289063419</c:v>
                </c:pt>
                <c:pt idx="3">
                  <c:v>42.144167222392561</c:v>
                </c:pt>
                <c:pt idx="4">
                  <c:v>42.256364982498674</c:v>
                </c:pt>
                <c:pt idx="5">
                  <c:v>41.151313564907035</c:v>
                </c:pt>
                <c:pt idx="6">
                  <c:v>42.360207718639437</c:v>
                </c:pt>
                <c:pt idx="7">
                  <c:v>42.018663650267158</c:v>
                </c:pt>
                <c:pt idx="8">
                  <c:v>41.442983106959161</c:v>
                </c:pt>
                <c:pt idx="9">
                  <c:v>44.055607062505352</c:v>
                </c:pt>
                <c:pt idx="10">
                  <c:v>44.997563849155355</c:v>
                </c:pt>
                <c:pt idx="11">
                  <c:v>44.898391033581639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Sheet1!$O$2:$O$13</c15:f>
                <c15:dlblRangeCache>
                  <c:ptCount val="12"/>
                  <c:pt idx="0">
                    <c:v>-1,2%</c:v>
                  </c:pt>
                  <c:pt idx="1">
                    <c:v>-0,6%</c:v>
                  </c:pt>
                  <c:pt idx="2">
                    <c:v>+2,1%</c:v>
                  </c:pt>
                  <c:pt idx="3">
                    <c:v>-2,5%</c:v>
                  </c:pt>
                  <c:pt idx="4">
                    <c:v>+0,3%</c:v>
                  </c:pt>
                  <c:pt idx="5">
                    <c:v>-0,1%</c:v>
                  </c:pt>
                  <c:pt idx="6">
                    <c:v>+0,8%</c:v>
                  </c:pt>
                  <c:pt idx="7">
                    <c:v>-1,0%</c:v>
                  </c:pt>
                  <c:pt idx="8">
                    <c:v>+0,6%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76DC-4E22-B7BC-BDF32247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18880"/>
        <c:axId val="88620032"/>
      </c:lineChart>
      <c:catAx>
        <c:axId val="886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solidFill>
              <a:srgbClr val="B5C0C9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88620032"/>
        <c:crosses val="autoZero"/>
        <c:auto val="0"/>
        <c:lblAlgn val="ctr"/>
        <c:lblOffset val="100"/>
        <c:noMultiLvlLbl val="0"/>
      </c:catAx>
      <c:valAx>
        <c:axId val="8862003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B5C0C9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de-DE" sz="1400" b="1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 Mrd. kWh</a:t>
                </a:r>
                <a:endParaRPr lang="de-DE" sz="140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8798338630170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3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de-DE"/>
          </a:p>
        </c:txPr>
        <c:crossAx val="88618880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0916683353357366"/>
          <c:y val="0.439102444894164"/>
          <c:w val="0.18931253218147492"/>
          <c:h val="0.30089592423090578"/>
        </c:manualLayout>
      </c:layout>
      <c:overlay val="1"/>
      <c:spPr>
        <a:noFill/>
        <a:ln w="25394">
          <a:noFill/>
        </a:ln>
      </c:spPr>
      <c:txPr>
        <a:bodyPr/>
        <a:lstStyle/>
        <a:p>
          <a:pPr algn="just">
            <a:defRPr sz="1200" b="0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de-DE" sz="1600" b="0" dirty="0">
                <a:solidFill>
                  <a:schemeClr val="bg2"/>
                </a:solidFill>
                <a:effectLst/>
              </a:rPr>
              <a:t>Bruttostromerzeugung 2025 bisher</a:t>
            </a:r>
            <a:r>
              <a:rPr lang="de-DE" sz="1600" b="0">
                <a:solidFill>
                  <a:schemeClr val="bg2"/>
                </a:solidFill>
                <a:effectLst/>
              </a:rPr>
              <a:t>: 366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Mrd. kWh*</a:t>
            </a:r>
            <a:br>
              <a:rPr lang="de-DE" sz="1600" b="0" dirty="0">
                <a:solidFill>
                  <a:schemeClr val="bg2"/>
                </a:solidFill>
                <a:effectLst/>
              </a:rPr>
            </a:br>
            <a:r>
              <a:rPr lang="de-DE" sz="1600" b="0" dirty="0">
                <a:solidFill>
                  <a:schemeClr val="bg2"/>
                </a:solidFill>
                <a:effectLst/>
              </a:rPr>
              <a:t>(Veränderung zum Vorjahreszeitraum gesamt</a:t>
            </a:r>
            <a:r>
              <a:rPr lang="de-DE" sz="1600" b="0">
                <a:solidFill>
                  <a:schemeClr val="bg2"/>
                </a:solidFill>
                <a:effectLst/>
              </a:rPr>
              <a:t>: +1,2</a:t>
            </a:r>
            <a:r>
              <a:rPr lang="de-DE" sz="1600" b="0" baseline="0">
                <a:solidFill>
                  <a:schemeClr val="bg2"/>
                </a:solidFill>
                <a:effectLst/>
              </a:rPr>
              <a:t> </a:t>
            </a:r>
            <a:r>
              <a:rPr lang="de-DE" sz="1600" b="0" dirty="0">
                <a:solidFill>
                  <a:schemeClr val="bg2"/>
                </a:solidFill>
                <a:effectLst/>
              </a:rPr>
              <a:t>%)</a:t>
            </a:r>
          </a:p>
        </c:rich>
      </c:tx>
      <c:layout>
        <c:manualLayout>
          <c:xMode val="edge"/>
          <c:yMode val="edge"/>
          <c:x val="8.0976187517047915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052204481083633E-2"/>
          <c:y val="0.19499272589265951"/>
          <c:w val="0.73063108674159016"/>
          <c:h val="0.67744499615210263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'2025'!$A$15</c:f>
              <c:strCache>
                <c:ptCount val="1"/>
                <c:pt idx="0">
                  <c:v>Konventionell</c:v>
                </c:pt>
              </c:strCache>
            </c:strRef>
          </c:tx>
          <c:spPr>
            <a:solidFill>
              <a:srgbClr val="576874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'2025'!$B$15:$M$15</c:f>
              <c:numCache>
                <c:formatCode>#,##0.000</c:formatCode>
                <c:ptCount val="12"/>
                <c:pt idx="0">
                  <c:v>23.378870524439808</c:v>
                </c:pt>
                <c:pt idx="1">
                  <c:v>23.911508466238438</c:v>
                </c:pt>
                <c:pt idx="2">
                  <c:v>21.239230426071504</c:v>
                </c:pt>
                <c:pt idx="3">
                  <c:v>16.198330445544958</c:v>
                </c:pt>
                <c:pt idx="4">
                  <c:v>12.506031295892118</c:v>
                </c:pt>
                <c:pt idx="5">
                  <c:v>11.615215972379103</c:v>
                </c:pt>
                <c:pt idx="6">
                  <c:v>15.347371215424992</c:v>
                </c:pt>
                <c:pt idx="7">
                  <c:v>12.987740199363165</c:v>
                </c:pt>
                <c:pt idx="8">
                  <c:v>13.900325471203056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A-424E-B0CF-37A5C325C625}"/>
            </c:ext>
          </c:extLst>
        </c:ser>
        <c:ser>
          <c:idx val="2"/>
          <c:order val="2"/>
          <c:tx>
            <c:strRef>
              <c:f>'2025'!$A$16</c:f>
              <c:strCache>
                <c:ptCount val="1"/>
                <c:pt idx="0">
                  <c:v>Erneuerbar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3.132876731853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46-433A-A535-F684FA84ED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de-DE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'2025'!$B$16:$M$16</c:f>
              <c:numCache>
                <c:formatCode>#,##0.000</c:formatCode>
                <c:ptCount val="12"/>
                <c:pt idx="0">
                  <c:v>23.733023198960108</c:v>
                </c:pt>
                <c:pt idx="1">
                  <c:v>18.451501875081398</c:v>
                </c:pt>
                <c:pt idx="2">
                  <c:v>21.671806945037861</c:v>
                </c:pt>
                <c:pt idx="3">
                  <c:v>22.489937284007013</c:v>
                </c:pt>
                <c:pt idx="4">
                  <c:v>26.862619826142719</c:v>
                </c:pt>
                <c:pt idx="5">
                  <c:v>28.0651172615521</c:v>
                </c:pt>
                <c:pt idx="6">
                  <c:v>24.004556513170908</c:v>
                </c:pt>
                <c:pt idx="7">
                  <c:v>24.405273605000829</c:v>
                </c:pt>
                <c:pt idx="8">
                  <c:v>25.421891497831538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A-424E-B0CF-37A5C325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8420224"/>
        <c:axId val="98421760"/>
      </c:barChart>
      <c:lineChart>
        <c:grouping val="standard"/>
        <c:varyColors val="0"/>
        <c:ser>
          <c:idx val="1"/>
          <c:order val="0"/>
          <c:tx>
            <c:strRef>
              <c:f>'2025'!$A$17</c:f>
              <c:strCache>
                <c:ptCount val="1"/>
                <c:pt idx="0">
                  <c:v>Vorjahr gesamt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FE59E8B-9D38-43D1-AFDA-1FF49DDF3812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186-420F-8E3F-2656580929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A567BF-52E9-45EE-8203-F8131C326FF5}" type="CELLREF">
                      <a:rPr lang="en-US" smtClean="0"/>
                      <a:pPr/>
                      <a:t>[ZELLBEZ]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{BCA567BF-52E9-45EE-8203-F8131C326FF5}</c15:txfldGUID>
                      <c15:f>'2025'!$C$18</c15:f>
                      <c15:dlblFieldTableCache>
                        <c:ptCount val="1"/>
                        <c:pt idx="0">
                          <c:v>-3,4%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A4A1-4B71-A1E9-2A00AF32095C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61ABEB3E-FA60-4A31-BD86-DA18FA08A4CD}" type="CELLREF">
                      <a:rPr lang="en-US" smtClean="0"/>
                      <a:pPr>
                        <a:defRPr sz="1200" b="1"/>
                      </a:pPr>
                      <a:t>[ZELLBEZ]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{61ABEB3E-FA60-4A31-BD86-DA18FA08A4CD}</c15:txfldGUID>
                      <c15:f>'2025'!$D$18</c15:f>
                      <c15:dlblFieldTableCache>
                        <c:ptCount val="1"/>
                        <c:pt idx="0">
                          <c:v>+1,0%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0D3F-4BCD-A2FB-6182078D0B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B1F91B-E2F7-4B91-A758-3B0E2192B062}" type="CELLREF">
                      <a:rPr lang="en-US" smtClean="0"/>
                      <a:pPr/>
                      <a:t>[ZELLBEZ]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{86B1F91B-E2F7-4B91-A758-3B0E2192B062}</c15:txfldGUID>
                      <c15:f>'2025'!$E$18</c15:f>
                      <c15:dlblFieldTableCache>
                        <c:ptCount val="1"/>
                        <c:pt idx="0">
                          <c:v>-2,2%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6408-408D-86BE-E470730CC6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2E75F2-95CB-4379-94CE-3F082CB3A17B}" type="CELLREF">
                      <a:rPr lang="en-US" smtClean="0"/>
                      <a:pPr/>
                      <a:t>[ZELLBEZ]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{A52E75F2-95CB-4379-94CE-3F082CB3A17B}</c15:txfldGUID>
                      <c15:f>'2025'!$F$18</c15:f>
                      <c15:dlblFieldTableCache>
                        <c:ptCount val="1"/>
                        <c:pt idx="0">
                          <c:v>+5,4%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28E2-4BDA-839B-577430CD66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80CEBCF-3512-4917-BCB6-B7610E088227}" type="CELLREF">
                      <a:rPr lang="en-US" smtClean="0"/>
                      <a:pPr/>
                      <a:t>[ZELLBEZ]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{B80CEBCF-3512-4917-BCB6-B7610E088227}</c15:txfldGUID>
                      <c15:f>'2025'!$G$18</c15:f>
                      <c15:dlblFieldTableCache>
                        <c:ptCount val="1"/>
                        <c:pt idx="0">
                          <c:v>+7,4%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E341-4944-A9A3-505F18589EAB}"/>
                </c:ext>
              </c:extLst>
            </c:dLbl>
            <c:dLbl>
              <c:idx val="6"/>
              <c:layout>
                <c:manualLayout>
                  <c:x val="-3.4878611446775842E-2"/>
                  <c:y val="-4.6860010331340921E-2"/>
                </c:manualLayout>
              </c:layout>
              <c:tx>
                <c:rich>
                  <a:bodyPr/>
                  <a:lstStyle/>
                  <a:p>
                    <a:fld id="{C67A4AE9-75ED-48D5-839E-6495C761D631}" type="CELLREF">
                      <a:rPr lang="en-US" smtClean="0"/>
                      <a:pPr/>
                      <a:t>[ZELLBEZ]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{C67A4AE9-75ED-48D5-839E-6495C761D631}</c15:txfldGUID>
                      <c15:f>'2025'!$H$18</c15:f>
                      <c15:dlblFieldTableCache>
                        <c:ptCount val="1"/>
                        <c:pt idx="0">
                          <c:v>+5,1%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8DD1-493E-A905-0C538FAE34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4D10961-199A-4F6D-B07B-5F0BC4EC265B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186-420F-8E3F-2656580929E0}"/>
                </c:ext>
              </c:extLst>
            </c:dLbl>
            <c:dLbl>
              <c:idx val="8"/>
              <c:layout>
                <c:manualLayout>
                  <c:x val="-3.713813888397996E-2"/>
                  <c:y val="-6.4683418197919035E-2"/>
                </c:manualLayout>
              </c:layout>
              <c:tx>
                <c:rich>
                  <a:bodyPr/>
                  <a:lstStyle/>
                  <a:p>
                    <a:fld id="{62969C85-EBC8-4EF3-8C8B-A0D412452F05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186-420F-8E3F-2656580929E0}"/>
                </c:ext>
              </c:extLst>
            </c:dLbl>
            <c:dLbl>
              <c:idx val="9"/>
              <c:layout>
                <c:manualLayout>
                  <c:x val="-4.1748181440423367E-2"/>
                  <c:y val="-8.8113423363589405E-2"/>
                </c:manualLayout>
              </c:layout>
              <c:tx>
                <c:rich>
                  <a:bodyPr/>
                  <a:lstStyle/>
                  <a:p>
                    <a:fld id="{987E9809-E990-440B-9FC5-D6978ACE2F3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186-420F-8E3F-2656580929E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97D383E-02C5-49A8-8270-7F63814451B1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186-420F-8E3F-2656580929E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4F0CBFD-46D4-4549-AB98-5CF566320835}" type="CELLRANGE">
                      <a:rPr lang="de-DE"/>
                      <a:pPr/>
                      <a:t>[ZELLBEREICH]</a:t>
                    </a:fld>
                    <a:endParaRPr lang="de-DE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186-420F-8E3F-2656580929E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'2025'!$B$17:$M$17</c:f>
              <c:numCache>
                <c:formatCode>#,##0.000</c:formatCode>
                <c:ptCount val="12"/>
                <c:pt idx="0">
                  <c:v>49.457725844112289</c:v>
                </c:pt>
                <c:pt idx="1">
                  <c:v>43.872874877919649</c:v>
                </c:pt>
                <c:pt idx="2">
                  <c:v>42.467399143162353</c:v>
                </c:pt>
                <c:pt idx="3">
                  <c:v>39.543285974259959</c:v>
                </c:pt>
                <c:pt idx="4">
                  <c:v>37.361515413252931</c:v>
                </c:pt>
                <c:pt idx="5">
                  <c:v>36.948030235084325</c:v>
                </c:pt>
                <c:pt idx="6">
                  <c:v>37.450423307052773</c:v>
                </c:pt>
                <c:pt idx="7">
                  <c:v>36.7668583287128</c:v>
                </c:pt>
                <c:pt idx="8">
                  <c:v>38.14877853802016</c:v>
                </c:pt>
                <c:pt idx="9">
                  <c:v>39.569996375391057</c:v>
                </c:pt>
                <c:pt idx="10">
                  <c:v>43.181088109129938</c:v>
                </c:pt>
                <c:pt idx="11">
                  <c:v>44.417110295194092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'2025'!$B$18:$M$18</c15:f>
                <c15:dlblRangeCache>
                  <c:ptCount val="12"/>
                  <c:pt idx="0">
                    <c:v>-4,7%</c:v>
                  </c:pt>
                  <c:pt idx="1">
                    <c:v>-3,4%</c:v>
                  </c:pt>
                  <c:pt idx="2">
                    <c:v>+1,0%</c:v>
                  </c:pt>
                  <c:pt idx="3">
                    <c:v>-2,2%</c:v>
                  </c:pt>
                  <c:pt idx="4">
                    <c:v>+5,4%</c:v>
                  </c:pt>
                  <c:pt idx="5">
                    <c:v>+7,4%</c:v>
                  </c:pt>
                  <c:pt idx="6">
                    <c:v>+5,1%</c:v>
                  </c:pt>
                  <c:pt idx="7">
                    <c:v>+1,7%</c:v>
                  </c:pt>
                  <c:pt idx="8">
                    <c:v>+3,1%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81BA-424E-B0CF-37A5C325C625}"/>
            </c:ext>
          </c:extLst>
        </c:ser>
        <c:ser>
          <c:idx val="3"/>
          <c:order val="3"/>
          <c:tx>
            <c:strRef>
              <c:f>'2025'!$A$18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'2025'!$B$1:$M$1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'2025'!$B$18:$M$18</c:f>
              <c:numCache>
                <c:formatCode>\+0.0%;\-0.0%;\±0.0%</c:formatCode>
                <c:ptCount val="12"/>
                <c:pt idx="0">
                  <c:v>-4.7431055121828547E-2</c:v>
                </c:pt>
                <c:pt idx="1">
                  <c:v>-3.4414533827590521E-2</c:v>
                </c:pt>
                <c:pt idx="2">
                  <c:v>1.0446559876470474E-2</c:v>
                </c:pt>
                <c:pt idx="3">
                  <c:v>-2.1622336729035463E-2</c:v>
                </c:pt>
                <c:pt idx="4">
                  <c:v>5.3722010110701435E-2</c:v>
                </c:pt>
                <c:pt idx="5">
                  <c:v>7.3949896150414807E-2</c:v>
                </c:pt>
                <c:pt idx="6">
                  <c:v>5.0773909975672549E-2</c:v>
                </c:pt>
                <c:pt idx="7">
                  <c:v>1.7030431864835327E-2</c:v>
                </c:pt>
                <c:pt idx="8">
                  <c:v>3.0759528246623979E-2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1BA-424E-B0CF-37A5C325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20224"/>
        <c:axId val="98421760"/>
      </c:lineChart>
      <c:catAx>
        <c:axId val="9842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rgbClr val="B5C0C9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8421760"/>
        <c:crosses val="autoZero"/>
        <c:auto val="1"/>
        <c:lblAlgn val="ctr"/>
        <c:lblOffset val="100"/>
        <c:noMultiLvlLbl val="0"/>
      </c:catAx>
      <c:valAx>
        <c:axId val="98421760"/>
        <c:scaling>
          <c:orientation val="minMax"/>
          <c:min val="-0.2"/>
        </c:scaling>
        <c:delete val="0"/>
        <c:axPos val="l"/>
        <c:majorGridlines>
          <c:spPr>
            <a:ln w="9525">
              <a:solidFill>
                <a:srgbClr val="B5C0C9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de-DE" sz="1400" b="1"/>
                  <a:t>in Mrd. kWh</a:t>
                </a:r>
              </a:p>
            </c:rich>
          </c:tx>
          <c:layout>
            <c:manualLayout>
              <c:xMode val="edge"/>
              <c:yMode val="edge"/>
              <c:x val="0"/>
              <c:y val="0.33344033650653088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9842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37021479583306"/>
          <c:y val="0.30514520869947515"/>
          <c:w val="0.16350604501667776"/>
          <c:h val="0.51523351032396636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0.66671</cdr:x>
      <cdr:y>0</cdr:y>
    </cdr:from>
    <cdr:to>
      <cdr:x>0.82866</cdr:x>
      <cdr:y>0.04452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FDDCD6F-18F5-4A2E-B341-69E024BE3D77}"/>
            </a:ext>
          </a:extLst>
        </cdr:cNvPr>
        <cdr:cNvSpPr txBox="1"/>
      </cdr:nvSpPr>
      <cdr:spPr>
        <a:xfrm xmlns:a="http://schemas.openxmlformats.org/drawingml/2006/main">
          <a:off x="5568617" y="-71909"/>
          <a:ext cx="1352669" cy="144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0" tIns="0" rIns="0" bIns="0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spcBef>
              <a:spcPts val="500"/>
            </a:spcBef>
            <a:spcAft>
              <a:spcPts val="500"/>
            </a:spcAft>
            <a:buClr>
              <a:schemeClr val="bg2"/>
            </a:buClr>
          </a:pPr>
          <a:r>
            <a:rPr lang="de-DE" sz="1200" u="sng" dirty="0"/>
            <a:t>Bestandsgebäude</a:t>
          </a:r>
        </a:p>
      </cdr:txBody>
    </cdr:sp>
  </cdr:relSizeAnchor>
  <cdr:relSizeAnchor xmlns:cdr="http://schemas.openxmlformats.org/drawingml/2006/chartDrawing">
    <cdr:from>
      <cdr:x>0.66665</cdr:x>
      <cdr:y>0.29022</cdr:y>
    </cdr:from>
    <cdr:to>
      <cdr:x>0.8286</cdr:x>
      <cdr:y>0.33474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E81ABB87-5EF2-4B1D-BF3F-F1B9C284AE89}"/>
            </a:ext>
          </a:extLst>
        </cdr:cNvPr>
        <cdr:cNvSpPr txBox="1"/>
      </cdr:nvSpPr>
      <cdr:spPr>
        <a:xfrm xmlns:a="http://schemas.openxmlformats.org/drawingml/2006/main">
          <a:off x="5760096" y="1003176"/>
          <a:ext cx="1399315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0" tIns="0" rIns="0" bIns="0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spcBef>
              <a:spcPts val="500"/>
            </a:spcBef>
            <a:spcAft>
              <a:spcPts val="500"/>
            </a:spcAft>
            <a:buClr>
              <a:schemeClr val="bg2"/>
            </a:buClr>
          </a:pPr>
          <a:r>
            <a:rPr lang="de-DE" sz="1200" u="sng" dirty="0"/>
            <a:t>Neue Gebäude</a:t>
          </a:r>
        </a:p>
      </cdr:txBody>
    </cdr:sp>
  </cdr:relSizeAnchor>
  <cdr:relSizeAnchor xmlns:cdr="http://schemas.openxmlformats.org/drawingml/2006/chartDrawing">
    <cdr:from>
      <cdr:x>0.34876</cdr:x>
      <cdr:y>0.53664</cdr:y>
    </cdr:from>
    <cdr:to>
      <cdr:x>0.39748</cdr:x>
      <cdr:y>0.60659</cdr:y>
    </cdr:to>
    <cdr:sp macro="" textlink="">
      <cdr:nvSpPr>
        <cdr:cNvPr id="10" name="Textfeld 9">
          <a:extLst xmlns:a="http://schemas.openxmlformats.org/drawingml/2006/main">
            <a:ext uri="{FF2B5EF4-FFF2-40B4-BE49-F238E27FC236}">
              <a16:creationId xmlns:a16="http://schemas.microsoft.com/office/drawing/2014/main" id="{15C030D2-5459-4472-A744-29614F20C91B}"/>
            </a:ext>
          </a:extLst>
        </cdr:cNvPr>
        <cdr:cNvSpPr txBox="1"/>
      </cdr:nvSpPr>
      <cdr:spPr>
        <a:xfrm xmlns:a="http://schemas.openxmlformats.org/drawingml/2006/main">
          <a:off x="2912993" y="1738892"/>
          <a:ext cx="406928" cy="226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spcBef>
              <a:spcPts val="500"/>
            </a:spcBef>
            <a:spcAft>
              <a:spcPts val="500"/>
            </a:spcAft>
            <a:buClr>
              <a:schemeClr val="bg2"/>
            </a:buClr>
          </a:pPr>
          <a:endParaRPr lang="de-DE" sz="1400" b="1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B7E0D023-DC2E-40F3-AB57-F708A08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82496" y="251544"/>
            <a:ext cx="4572000" cy="216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43A45EB-06B7-4020-99B0-2C8492851E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935424" y="889248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BC0B81C2-A179-43DD-ACD2-D6CE1263EA4B}" type="datetime1">
              <a:rPr lang="de-DE" smtClean="0"/>
              <a:t>05.12.2025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776F0C5-70E5-42D7-9B6C-AC01D87BE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82496" y="8892504"/>
            <a:ext cx="29718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© BDEW e.V. | Bundesverband der Energie- und Wasserwirtschaft </a:t>
            </a:r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45BCA47C-F1EF-41DA-B1F2-60C76BEE70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58416" y="8892504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r>
              <a:rPr lang="de-DE" dirty="0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EF5DCB9-0962-47FA-9E8C-8271888C500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861600" cy="739329"/>
            <a:chOff x="-11966" y="-1340"/>
            <a:chExt cx="6861600" cy="739329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AC726F28-2A48-4204-872B-D31DD92D18D8}"/>
                </a:ext>
              </a:extLst>
            </p:cNvPr>
            <p:cNvCxnSpPr/>
            <p:nvPr/>
          </p:nvCxnSpPr>
          <p:spPr>
            <a:xfrm>
              <a:off x="-11966" y="538660"/>
              <a:ext cx="68616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8928F78-3B2C-4091-A07E-E7D1CF97D2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6948" y="-1340"/>
              <a:ext cx="1104108" cy="739329"/>
              <a:chOff x="5266948" y="-1340"/>
              <a:chExt cx="1104108" cy="739329"/>
            </a:xfrm>
          </p:grpSpPr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5B4FA058-6148-4E81-A51C-C6287B021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6948" y="-1340"/>
                <a:ext cx="1104108" cy="73932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57AE41FA-48FC-481C-AB63-B0F6756A4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735" y="246595"/>
                <a:ext cx="216995" cy="186868"/>
              </a:xfrm>
              <a:custGeom>
                <a:avLst/>
                <a:gdLst>
                  <a:gd name="T0" fmla="*/ 0 w 333"/>
                  <a:gd name="T1" fmla="*/ 0 h 287"/>
                  <a:gd name="T2" fmla="*/ 0 w 333"/>
                  <a:gd name="T3" fmla="*/ 162 h 287"/>
                  <a:gd name="T4" fmla="*/ 167 w 333"/>
                  <a:gd name="T5" fmla="*/ 224 h 287"/>
                  <a:gd name="T6" fmla="*/ 235 w 333"/>
                  <a:gd name="T7" fmla="*/ 255 h 287"/>
                  <a:gd name="T8" fmla="*/ 333 w 333"/>
                  <a:gd name="T9" fmla="*/ 162 h 287"/>
                  <a:gd name="T10" fmla="*/ 333 w 333"/>
                  <a:gd name="T11" fmla="*/ 0 h 287"/>
                  <a:gd name="T12" fmla="*/ 274 w 333"/>
                  <a:gd name="T13" fmla="*/ 0 h 287"/>
                  <a:gd name="T14" fmla="*/ 274 w 333"/>
                  <a:gd name="T15" fmla="*/ 163 h 287"/>
                  <a:gd name="T16" fmla="*/ 196 w 333"/>
                  <a:gd name="T17" fmla="*/ 163 h 287"/>
                  <a:gd name="T18" fmla="*/ 196 w 333"/>
                  <a:gd name="T19" fmla="*/ 0 h 287"/>
                  <a:gd name="T20" fmla="*/ 137 w 333"/>
                  <a:gd name="T21" fmla="*/ 0 h 287"/>
                  <a:gd name="T22" fmla="*/ 137 w 333"/>
                  <a:gd name="T23" fmla="*/ 163 h 287"/>
                  <a:gd name="T24" fmla="*/ 98 w 333"/>
                  <a:gd name="T25" fmla="*/ 201 h 287"/>
                  <a:gd name="T26" fmla="*/ 59 w 333"/>
                  <a:gd name="T27" fmla="*/ 163 h 287"/>
                  <a:gd name="T28" fmla="*/ 59 w 333"/>
                  <a:gd name="T29" fmla="*/ 0 h 287"/>
                  <a:gd name="T30" fmla="*/ 0 w 333"/>
                  <a:gd name="T3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287">
                    <a:moveTo>
                      <a:pt x="0" y="0"/>
                    </a:moveTo>
                    <a:lnTo>
                      <a:pt x="0" y="162"/>
                    </a:lnTo>
                    <a:cubicBezTo>
                      <a:pt x="3" y="248"/>
                      <a:pt x="108" y="287"/>
                      <a:pt x="167" y="224"/>
                    </a:cubicBezTo>
                    <a:cubicBezTo>
                      <a:pt x="184" y="244"/>
                      <a:pt x="209" y="255"/>
                      <a:pt x="235" y="255"/>
                    </a:cubicBezTo>
                    <a:cubicBezTo>
                      <a:pt x="287" y="256"/>
                      <a:pt x="331" y="215"/>
                      <a:pt x="333" y="162"/>
                    </a:cubicBezTo>
                    <a:lnTo>
                      <a:pt x="333" y="0"/>
                    </a:lnTo>
                    <a:lnTo>
                      <a:pt x="274" y="0"/>
                    </a:lnTo>
                    <a:lnTo>
                      <a:pt x="274" y="163"/>
                    </a:lnTo>
                    <a:cubicBezTo>
                      <a:pt x="272" y="213"/>
                      <a:pt x="198" y="213"/>
                      <a:pt x="196" y="163"/>
                    </a:cubicBezTo>
                    <a:lnTo>
                      <a:pt x="196" y="0"/>
                    </a:lnTo>
                    <a:lnTo>
                      <a:pt x="137" y="0"/>
                    </a:lnTo>
                    <a:lnTo>
                      <a:pt x="137" y="163"/>
                    </a:lnTo>
                    <a:cubicBezTo>
                      <a:pt x="137" y="184"/>
                      <a:pt x="119" y="201"/>
                      <a:pt x="98" y="201"/>
                    </a:cubicBezTo>
                    <a:cubicBezTo>
                      <a:pt x="77" y="201"/>
                      <a:pt x="60" y="184"/>
                      <a:pt x="59" y="163"/>
                    </a:cubicBez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2BA52DDE-4E9D-4423-9DA7-49A8B4CC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4425" y="236011"/>
                <a:ext cx="176283" cy="183204"/>
              </a:xfrm>
              <a:custGeom>
                <a:avLst/>
                <a:gdLst>
                  <a:gd name="T0" fmla="*/ 269 w 271"/>
                  <a:gd name="T1" fmla="*/ 157 h 281"/>
                  <a:gd name="T2" fmla="*/ 271 w 271"/>
                  <a:gd name="T3" fmla="*/ 137 h 281"/>
                  <a:gd name="T4" fmla="*/ 153 w 271"/>
                  <a:gd name="T5" fmla="*/ 7 h 281"/>
                  <a:gd name="T6" fmla="*/ 12 w 271"/>
                  <a:gd name="T7" fmla="*/ 113 h 281"/>
                  <a:gd name="T8" fmla="*/ 104 w 271"/>
                  <a:gd name="T9" fmla="*/ 263 h 281"/>
                  <a:gd name="T10" fmla="*/ 262 w 271"/>
                  <a:gd name="T11" fmla="*/ 184 h 281"/>
                  <a:gd name="T12" fmla="*/ 201 w 271"/>
                  <a:gd name="T13" fmla="*/ 184 h 281"/>
                  <a:gd name="T14" fmla="*/ 64 w 271"/>
                  <a:gd name="T15" fmla="*/ 130 h 281"/>
                  <a:gd name="T16" fmla="*/ 209 w 271"/>
                  <a:gd name="T17" fmla="*/ 103 h 281"/>
                  <a:gd name="T18" fmla="*/ 116 w 271"/>
                  <a:gd name="T19" fmla="*/ 103 h 281"/>
                  <a:gd name="T20" fmla="*/ 116 w 271"/>
                  <a:gd name="T21" fmla="*/ 157 h 281"/>
                  <a:gd name="T22" fmla="*/ 269 w 271"/>
                  <a:gd name="T23" fmla="*/ 15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281">
                    <a:moveTo>
                      <a:pt x="269" y="157"/>
                    </a:moveTo>
                    <a:cubicBezTo>
                      <a:pt x="271" y="150"/>
                      <a:pt x="271" y="144"/>
                      <a:pt x="271" y="137"/>
                    </a:cubicBezTo>
                    <a:cubicBezTo>
                      <a:pt x="271" y="70"/>
                      <a:pt x="220" y="13"/>
                      <a:pt x="153" y="7"/>
                    </a:cubicBezTo>
                    <a:cubicBezTo>
                      <a:pt x="86" y="0"/>
                      <a:pt x="25" y="46"/>
                      <a:pt x="12" y="113"/>
                    </a:cubicBezTo>
                    <a:cubicBezTo>
                      <a:pt x="0" y="179"/>
                      <a:pt x="39" y="244"/>
                      <a:pt x="104" y="263"/>
                    </a:cubicBezTo>
                    <a:cubicBezTo>
                      <a:pt x="169" y="281"/>
                      <a:pt x="238" y="247"/>
                      <a:pt x="262" y="184"/>
                    </a:cubicBezTo>
                    <a:lnTo>
                      <a:pt x="201" y="184"/>
                    </a:lnTo>
                    <a:cubicBezTo>
                      <a:pt x="154" y="245"/>
                      <a:pt x="57" y="206"/>
                      <a:pt x="64" y="130"/>
                    </a:cubicBezTo>
                    <a:cubicBezTo>
                      <a:pt x="72" y="53"/>
                      <a:pt x="175" y="34"/>
                      <a:pt x="209" y="103"/>
                    </a:cubicBezTo>
                    <a:lnTo>
                      <a:pt x="116" y="103"/>
                    </a:lnTo>
                    <a:lnTo>
                      <a:pt x="116" y="157"/>
                    </a:lnTo>
                    <a:lnTo>
                      <a:pt x="269" y="157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331EA82F-4306-429D-A7F4-73AEDCF9F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8142" y="170057"/>
                <a:ext cx="170176" cy="242643"/>
              </a:xfrm>
              <a:custGeom>
                <a:avLst/>
                <a:gdLst>
                  <a:gd name="T0" fmla="*/ 148 w 261"/>
                  <a:gd name="T1" fmla="*/ 316 h 372"/>
                  <a:gd name="T2" fmla="*/ 130 w 261"/>
                  <a:gd name="T3" fmla="*/ 318 h 372"/>
                  <a:gd name="T4" fmla="*/ 101 w 261"/>
                  <a:gd name="T5" fmla="*/ 312 h 372"/>
                  <a:gd name="T6" fmla="*/ 136 w 261"/>
                  <a:gd name="T7" fmla="*/ 164 h 372"/>
                  <a:gd name="T8" fmla="*/ 148 w 261"/>
                  <a:gd name="T9" fmla="*/ 316 h 372"/>
                  <a:gd name="T10" fmla="*/ 205 w 261"/>
                  <a:gd name="T11" fmla="*/ 0 h 372"/>
                  <a:gd name="T12" fmla="*/ 205 w 261"/>
                  <a:gd name="T13" fmla="*/ 138 h 372"/>
                  <a:gd name="T14" fmla="*/ 130 w 261"/>
                  <a:gd name="T15" fmla="*/ 113 h 372"/>
                  <a:gd name="T16" fmla="*/ 0 w 261"/>
                  <a:gd name="T17" fmla="*/ 242 h 372"/>
                  <a:gd name="T18" fmla="*/ 130 w 261"/>
                  <a:gd name="T19" fmla="*/ 372 h 372"/>
                  <a:gd name="T20" fmla="*/ 205 w 261"/>
                  <a:gd name="T21" fmla="*/ 347 h 372"/>
                  <a:gd name="T22" fmla="*/ 205 w 261"/>
                  <a:gd name="T23" fmla="*/ 369 h 372"/>
                  <a:gd name="T24" fmla="*/ 261 w 261"/>
                  <a:gd name="T25" fmla="*/ 369 h 372"/>
                  <a:gd name="T26" fmla="*/ 261 w 261"/>
                  <a:gd name="T27" fmla="*/ 0 h 372"/>
                  <a:gd name="T28" fmla="*/ 205 w 261"/>
                  <a:gd name="T2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48" y="316"/>
                    </a:moveTo>
                    <a:cubicBezTo>
                      <a:pt x="142" y="318"/>
                      <a:pt x="136" y="318"/>
                      <a:pt x="130" y="318"/>
                    </a:cubicBezTo>
                    <a:cubicBezTo>
                      <a:pt x="120" y="318"/>
                      <a:pt x="110" y="316"/>
                      <a:pt x="101" y="312"/>
                    </a:cubicBezTo>
                    <a:cubicBezTo>
                      <a:pt x="20" y="279"/>
                      <a:pt x="49" y="157"/>
                      <a:pt x="136" y="164"/>
                    </a:cubicBezTo>
                    <a:cubicBezTo>
                      <a:pt x="224" y="171"/>
                      <a:pt x="234" y="296"/>
                      <a:pt x="148" y="316"/>
                    </a:cubicBezTo>
                    <a:moveTo>
                      <a:pt x="205" y="0"/>
                    </a:moveTo>
                    <a:lnTo>
                      <a:pt x="205" y="138"/>
                    </a:lnTo>
                    <a:cubicBezTo>
                      <a:pt x="184" y="122"/>
                      <a:pt x="157" y="113"/>
                      <a:pt x="130" y="113"/>
                    </a:cubicBezTo>
                    <a:cubicBezTo>
                      <a:pt x="59" y="113"/>
                      <a:pt x="0" y="171"/>
                      <a:pt x="0" y="242"/>
                    </a:cubicBezTo>
                    <a:cubicBezTo>
                      <a:pt x="0" y="314"/>
                      <a:pt x="59" y="372"/>
                      <a:pt x="130" y="372"/>
                    </a:cubicBezTo>
                    <a:cubicBezTo>
                      <a:pt x="157" y="372"/>
                      <a:pt x="184" y="363"/>
                      <a:pt x="205" y="347"/>
                    </a:cubicBezTo>
                    <a:lnTo>
                      <a:pt x="205" y="369"/>
                    </a:lnTo>
                    <a:lnTo>
                      <a:pt x="261" y="369"/>
                    </a:lnTo>
                    <a:lnTo>
                      <a:pt x="261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2BB290F3-7717-473B-A2F7-B4BC2EB17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170057"/>
                <a:ext cx="170176" cy="242643"/>
              </a:xfrm>
              <a:custGeom>
                <a:avLst/>
                <a:gdLst>
                  <a:gd name="T0" fmla="*/ 160 w 261"/>
                  <a:gd name="T1" fmla="*/ 312 h 372"/>
                  <a:gd name="T2" fmla="*/ 131 w 261"/>
                  <a:gd name="T3" fmla="*/ 319 h 372"/>
                  <a:gd name="T4" fmla="*/ 114 w 261"/>
                  <a:gd name="T5" fmla="*/ 316 h 372"/>
                  <a:gd name="T6" fmla="*/ 125 w 261"/>
                  <a:gd name="T7" fmla="*/ 165 h 372"/>
                  <a:gd name="T8" fmla="*/ 160 w 261"/>
                  <a:gd name="T9" fmla="*/ 312 h 372"/>
                  <a:gd name="T10" fmla="*/ 131 w 261"/>
                  <a:gd name="T11" fmla="*/ 113 h 372"/>
                  <a:gd name="T12" fmla="*/ 56 w 261"/>
                  <a:gd name="T13" fmla="*/ 138 h 372"/>
                  <a:gd name="T14" fmla="*/ 56 w 261"/>
                  <a:gd name="T15" fmla="*/ 0 h 372"/>
                  <a:gd name="T16" fmla="*/ 0 w 261"/>
                  <a:gd name="T17" fmla="*/ 0 h 372"/>
                  <a:gd name="T18" fmla="*/ 0 w 261"/>
                  <a:gd name="T19" fmla="*/ 369 h 372"/>
                  <a:gd name="T20" fmla="*/ 56 w 261"/>
                  <a:gd name="T21" fmla="*/ 369 h 372"/>
                  <a:gd name="T22" fmla="*/ 56 w 261"/>
                  <a:gd name="T23" fmla="*/ 347 h 372"/>
                  <a:gd name="T24" fmla="*/ 131 w 261"/>
                  <a:gd name="T25" fmla="*/ 372 h 372"/>
                  <a:gd name="T26" fmla="*/ 261 w 261"/>
                  <a:gd name="T27" fmla="*/ 242 h 372"/>
                  <a:gd name="T28" fmla="*/ 131 w 261"/>
                  <a:gd name="T29" fmla="*/ 11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60" y="312"/>
                    </a:moveTo>
                    <a:cubicBezTo>
                      <a:pt x="151" y="316"/>
                      <a:pt x="141" y="319"/>
                      <a:pt x="131" y="319"/>
                    </a:cubicBezTo>
                    <a:cubicBezTo>
                      <a:pt x="125" y="318"/>
                      <a:pt x="119" y="318"/>
                      <a:pt x="114" y="316"/>
                    </a:cubicBezTo>
                    <a:cubicBezTo>
                      <a:pt x="28" y="296"/>
                      <a:pt x="38" y="172"/>
                      <a:pt x="125" y="165"/>
                    </a:cubicBezTo>
                    <a:cubicBezTo>
                      <a:pt x="212" y="158"/>
                      <a:pt x="241" y="279"/>
                      <a:pt x="160" y="312"/>
                    </a:cubicBezTo>
                    <a:close/>
                    <a:moveTo>
                      <a:pt x="131" y="113"/>
                    </a:moveTo>
                    <a:cubicBezTo>
                      <a:pt x="104" y="113"/>
                      <a:pt x="78" y="122"/>
                      <a:pt x="56" y="138"/>
                    </a:cubicBezTo>
                    <a:lnTo>
                      <a:pt x="56" y="0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56" y="369"/>
                    </a:lnTo>
                    <a:lnTo>
                      <a:pt x="56" y="347"/>
                    </a:lnTo>
                    <a:cubicBezTo>
                      <a:pt x="78" y="363"/>
                      <a:pt x="104" y="372"/>
                      <a:pt x="131" y="372"/>
                    </a:cubicBezTo>
                    <a:cubicBezTo>
                      <a:pt x="203" y="372"/>
                      <a:pt x="261" y="314"/>
                      <a:pt x="261" y="242"/>
                    </a:cubicBezTo>
                    <a:cubicBezTo>
                      <a:pt x="261" y="171"/>
                      <a:pt x="203" y="113"/>
                      <a:pt x="131" y="113"/>
                    </a:cubicBezTo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59734C7C-E9F6-47CA-9E6C-3CE616497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495346"/>
                <a:ext cx="762535" cy="71653"/>
              </a:xfrm>
              <a:custGeom>
                <a:avLst/>
                <a:gdLst>
                  <a:gd name="T0" fmla="*/ 43 w 1170"/>
                  <a:gd name="T1" fmla="*/ 53 h 110"/>
                  <a:gd name="T2" fmla="*/ 48 w 1170"/>
                  <a:gd name="T3" fmla="*/ 9 h 110"/>
                  <a:gd name="T4" fmla="*/ 111 w 1170"/>
                  <a:gd name="T5" fmla="*/ 47 h 110"/>
                  <a:gd name="T6" fmla="*/ 61 w 1170"/>
                  <a:gd name="T7" fmla="*/ 29 h 110"/>
                  <a:gd name="T8" fmla="*/ 89 w 1170"/>
                  <a:gd name="T9" fmla="*/ 41 h 110"/>
                  <a:gd name="T10" fmla="*/ 149 w 1170"/>
                  <a:gd name="T11" fmla="*/ 28 h 110"/>
                  <a:gd name="T12" fmla="*/ 150 w 1170"/>
                  <a:gd name="T13" fmla="*/ 75 h 110"/>
                  <a:gd name="T14" fmla="*/ 140 w 1170"/>
                  <a:gd name="T15" fmla="*/ 52 h 110"/>
                  <a:gd name="T16" fmla="*/ 203 w 1170"/>
                  <a:gd name="T17" fmla="*/ 35 h 110"/>
                  <a:gd name="T18" fmla="*/ 187 w 1170"/>
                  <a:gd name="T19" fmla="*/ 86 h 110"/>
                  <a:gd name="T20" fmla="*/ 220 w 1170"/>
                  <a:gd name="T21" fmla="*/ 29 h 110"/>
                  <a:gd name="T22" fmla="*/ 229 w 1170"/>
                  <a:gd name="T23" fmla="*/ 57 h 110"/>
                  <a:gd name="T24" fmla="*/ 264 w 1170"/>
                  <a:gd name="T25" fmla="*/ 91 h 110"/>
                  <a:gd name="T26" fmla="*/ 279 w 1170"/>
                  <a:gd name="T27" fmla="*/ 94 h 110"/>
                  <a:gd name="T28" fmla="*/ 253 w 1170"/>
                  <a:gd name="T29" fmla="*/ 73 h 110"/>
                  <a:gd name="T30" fmla="*/ 312 w 1170"/>
                  <a:gd name="T31" fmla="*/ 10 h 110"/>
                  <a:gd name="T32" fmla="*/ 310 w 1170"/>
                  <a:gd name="T33" fmla="*/ 41 h 110"/>
                  <a:gd name="T34" fmla="*/ 372 w 1170"/>
                  <a:gd name="T35" fmla="*/ 56 h 110"/>
                  <a:gd name="T36" fmla="*/ 371 w 1170"/>
                  <a:gd name="T37" fmla="*/ 69 h 110"/>
                  <a:gd name="T38" fmla="*/ 357 w 1170"/>
                  <a:gd name="T39" fmla="*/ 52 h 110"/>
                  <a:gd name="T40" fmla="*/ 384 w 1170"/>
                  <a:gd name="T41" fmla="*/ 79 h 110"/>
                  <a:gd name="T42" fmla="*/ 500 w 1170"/>
                  <a:gd name="T43" fmla="*/ 46 h 110"/>
                  <a:gd name="T44" fmla="*/ 460 w 1170"/>
                  <a:gd name="T45" fmla="*/ 46 h 110"/>
                  <a:gd name="T46" fmla="*/ 448 w 1170"/>
                  <a:gd name="T47" fmla="*/ 86 h 110"/>
                  <a:gd name="T48" fmla="*/ 488 w 1170"/>
                  <a:gd name="T49" fmla="*/ 86 h 110"/>
                  <a:gd name="T50" fmla="*/ 577 w 1170"/>
                  <a:gd name="T51" fmla="*/ 47 h 110"/>
                  <a:gd name="T52" fmla="*/ 556 w 1170"/>
                  <a:gd name="T53" fmla="*/ 40 h 110"/>
                  <a:gd name="T54" fmla="*/ 548 w 1170"/>
                  <a:gd name="T55" fmla="*/ 87 h 110"/>
                  <a:gd name="T56" fmla="*/ 552 w 1170"/>
                  <a:gd name="T57" fmla="*/ 76 h 110"/>
                  <a:gd name="T58" fmla="*/ 632 w 1170"/>
                  <a:gd name="T59" fmla="*/ 69 h 110"/>
                  <a:gd name="T60" fmla="*/ 629 w 1170"/>
                  <a:gd name="T61" fmla="*/ 31 h 110"/>
                  <a:gd name="T62" fmla="*/ 611 w 1170"/>
                  <a:gd name="T63" fmla="*/ 75 h 110"/>
                  <a:gd name="T64" fmla="*/ 684 w 1170"/>
                  <a:gd name="T65" fmla="*/ 69 h 110"/>
                  <a:gd name="T66" fmla="*/ 680 w 1170"/>
                  <a:gd name="T67" fmla="*/ 31 h 110"/>
                  <a:gd name="T68" fmla="*/ 663 w 1170"/>
                  <a:gd name="T69" fmla="*/ 75 h 110"/>
                  <a:gd name="T70" fmla="*/ 743 w 1170"/>
                  <a:gd name="T71" fmla="*/ 56 h 110"/>
                  <a:gd name="T72" fmla="*/ 741 w 1170"/>
                  <a:gd name="T73" fmla="*/ 70 h 110"/>
                  <a:gd name="T74" fmla="*/ 727 w 1170"/>
                  <a:gd name="T75" fmla="*/ 52 h 110"/>
                  <a:gd name="T76" fmla="*/ 783 w 1170"/>
                  <a:gd name="T77" fmla="*/ 28 h 110"/>
                  <a:gd name="T78" fmla="*/ 756 w 1170"/>
                  <a:gd name="T79" fmla="*/ 43 h 110"/>
                  <a:gd name="T80" fmla="*/ 789 w 1170"/>
                  <a:gd name="T81" fmla="*/ 41 h 110"/>
                  <a:gd name="T82" fmla="*/ 805 w 1170"/>
                  <a:gd name="T83" fmla="*/ 79 h 110"/>
                  <a:gd name="T84" fmla="*/ 843 w 1170"/>
                  <a:gd name="T85" fmla="*/ 9 h 110"/>
                  <a:gd name="T86" fmla="*/ 900 w 1170"/>
                  <a:gd name="T87" fmla="*/ 58 h 110"/>
                  <a:gd name="T88" fmla="*/ 916 w 1170"/>
                  <a:gd name="T89" fmla="*/ 61 h 110"/>
                  <a:gd name="T90" fmla="*/ 924 w 1170"/>
                  <a:gd name="T91" fmla="*/ 39 h 110"/>
                  <a:gd name="T92" fmla="*/ 978 w 1170"/>
                  <a:gd name="T93" fmla="*/ 28 h 110"/>
                  <a:gd name="T94" fmla="*/ 977 w 1170"/>
                  <a:gd name="T95" fmla="*/ 86 h 110"/>
                  <a:gd name="T96" fmla="*/ 990 w 1170"/>
                  <a:gd name="T97" fmla="*/ 75 h 110"/>
                  <a:gd name="T98" fmla="*/ 1075 w 1170"/>
                  <a:gd name="T99" fmla="*/ 56 h 110"/>
                  <a:gd name="T100" fmla="*/ 1073 w 1170"/>
                  <a:gd name="T101" fmla="*/ 70 h 110"/>
                  <a:gd name="T102" fmla="*/ 1060 w 1170"/>
                  <a:gd name="T103" fmla="*/ 52 h 110"/>
                  <a:gd name="T104" fmla="*/ 1138 w 1170"/>
                  <a:gd name="T105" fmla="*/ 47 h 110"/>
                  <a:gd name="T106" fmla="*/ 1088 w 1170"/>
                  <a:gd name="T107" fmla="*/ 29 h 110"/>
                  <a:gd name="T108" fmla="*/ 1116 w 1170"/>
                  <a:gd name="T109" fmla="*/ 41 h 110"/>
                  <a:gd name="T110" fmla="*/ 1160 w 1170"/>
                  <a:gd name="T111" fmla="*/ 7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0" h="110">
                    <a:moveTo>
                      <a:pt x="49" y="86"/>
                    </a:moveTo>
                    <a:lnTo>
                      <a:pt x="49" y="72"/>
                    </a:lnTo>
                    <a:lnTo>
                      <a:pt x="16" y="72"/>
                    </a:lnTo>
                    <a:lnTo>
                      <a:pt x="16" y="53"/>
                    </a:lnTo>
                    <a:lnTo>
                      <a:pt x="43" y="53"/>
                    </a:lnTo>
                    <a:lnTo>
                      <a:pt x="43" y="39"/>
                    </a:lnTo>
                    <a:lnTo>
                      <a:pt x="16" y="39"/>
                    </a:lnTo>
                    <a:lnTo>
                      <a:pt x="16" y="22"/>
                    </a:lnTo>
                    <a:lnTo>
                      <a:pt x="47" y="22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86"/>
                    </a:lnTo>
                    <a:lnTo>
                      <a:pt x="49" y="86"/>
                    </a:lnTo>
                    <a:close/>
                    <a:moveTo>
                      <a:pt x="111" y="86"/>
                    </a:moveTo>
                    <a:lnTo>
                      <a:pt x="111" y="47"/>
                    </a:lnTo>
                    <a:cubicBezTo>
                      <a:pt x="111" y="42"/>
                      <a:pt x="110" y="38"/>
                      <a:pt x="108" y="34"/>
                    </a:cubicBezTo>
                    <a:cubicBezTo>
                      <a:pt x="105" y="30"/>
                      <a:pt x="100" y="27"/>
                      <a:pt x="94" y="28"/>
                    </a:cubicBezTo>
                    <a:cubicBezTo>
                      <a:pt x="88" y="29"/>
                      <a:pt x="81" y="32"/>
                      <a:pt x="76" y="37"/>
                    </a:cubicBezTo>
                    <a:cubicBezTo>
                      <a:pt x="76" y="34"/>
                      <a:pt x="76" y="32"/>
                      <a:pt x="75" y="29"/>
                    </a:cubicBezTo>
                    <a:lnTo>
                      <a:pt x="61" y="29"/>
                    </a:lnTo>
                    <a:cubicBezTo>
                      <a:pt x="61" y="29"/>
                      <a:pt x="62" y="36"/>
                      <a:pt x="62" y="43"/>
                    </a:cubicBezTo>
                    <a:lnTo>
                      <a:pt x="62" y="86"/>
                    </a:lnTo>
                    <a:lnTo>
                      <a:pt x="77" y="86"/>
                    </a:lnTo>
                    <a:lnTo>
                      <a:pt x="77" y="47"/>
                    </a:lnTo>
                    <a:cubicBezTo>
                      <a:pt x="80" y="44"/>
                      <a:pt x="84" y="42"/>
                      <a:pt x="89" y="41"/>
                    </a:cubicBezTo>
                    <a:cubicBezTo>
                      <a:pt x="93" y="41"/>
                      <a:pt x="96" y="42"/>
                      <a:pt x="96" y="48"/>
                    </a:cubicBezTo>
                    <a:lnTo>
                      <a:pt x="96" y="86"/>
                    </a:lnTo>
                    <a:lnTo>
                      <a:pt x="111" y="86"/>
                    </a:lnTo>
                    <a:close/>
                    <a:moveTo>
                      <a:pt x="173" y="56"/>
                    </a:moveTo>
                    <a:cubicBezTo>
                      <a:pt x="173" y="43"/>
                      <a:pt x="168" y="28"/>
                      <a:pt x="149" y="28"/>
                    </a:cubicBezTo>
                    <a:cubicBezTo>
                      <a:pt x="132" y="28"/>
                      <a:pt x="124" y="42"/>
                      <a:pt x="124" y="58"/>
                    </a:cubicBezTo>
                    <a:cubicBezTo>
                      <a:pt x="124" y="68"/>
                      <a:pt x="127" y="87"/>
                      <a:pt x="148" y="87"/>
                    </a:cubicBezTo>
                    <a:cubicBezTo>
                      <a:pt x="156" y="87"/>
                      <a:pt x="165" y="85"/>
                      <a:pt x="172" y="81"/>
                    </a:cubicBezTo>
                    <a:lnTo>
                      <a:pt x="172" y="70"/>
                    </a:lnTo>
                    <a:cubicBezTo>
                      <a:pt x="165" y="73"/>
                      <a:pt x="158" y="75"/>
                      <a:pt x="150" y="75"/>
                    </a:cubicBezTo>
                    <a:cubicBezTo>
                      <a:pt x="144" y="75"/>
                      <a:pt x="140" y="71"/>
                      <a:pt x="140" y="61"/>
                    </a:cubicBezTo>
                    <a:lnTo>
                      <a:pt x="173" y="61"/>
                    </a:lnTo>
                    <a:cubicBezTo>
                      <a:pt x="173" y="61"/>
                      <a:pt x="173" y="57"/>
                      <a:pt x="173" y="56"/>
                    </a:cubicBezTo>
                    <a:moveTo>
                      <a:pt x="158" y="52"/>
                    </a:moveTo>
                    <a:lnTo>
                      <a:pt x="140" y="52"/>
                    </a:lnTo>
                    <a:cubicBezTo>
                      <a:pt x="140" y="47"/>
                      <a:pt x="142" y="39"/>
                      <a:pt x="149" y="39"/>
                    </a:cubicBezTo>
                    <a:cubicBezTo>
                      <a:pt x="157" y="39"/>
                      <a:pt x="158" y="47"/>
                      <a:pt x="158" y="52"/>
                    </a:cubicBezTo>
                    <a:moveTo>
                      <a:pt x="220" y="29"/>
                    </a:moveTo>
                    <a:cubicBezTo>
                      <a:pt x="220" y="29"/>
                      <a:pt x="220" y="28"/>
                      <a:pt x="214" y="28"/>
                    </a:cubicBezTo>
                    <a:cubicBezTo>
                      <a:pt x="209" y="29"/>
                      <a:pt x="205" y="31"/>
                      <a:pt x="203" y="35"/>
                    </a:cubicBezTo>
                    <a:cubicBezTo>
                      <a:pt x="202" y="35"/>
                      <a:pt x="202" y="35"/>
                      <a:pt x="202" y="36"/>
                    </a:cubicBezTo>
                    <a:cubicBezTo>
                      <a:pt x="202" y="33"/>
                      <a:pt x="201" y="31"/>
                      <a:pt x="201" y="29"/>
                    </a:cubicBezTo>
                    <a:lnTo>
                      <a:pt x="186" y="29"/>
                    </a:lnTo>
                    <a:cubicBezTo>
                      <a:pt x="187" y="34"/>
                      <a:pt x="187" y="38"/>
                      <a:pt x="187" y="43"/>
                    </a:cubicBezTo>
                    <a:lnTo>
                      <a:pt x="187" y="86"/>
                    </a:lnTo>
                    <a:lnTo>
                      <a:pt x="202" y="86"/>
                    </a:lnTo>
                    <a:lnTo>
                      <a:pt x="202" y="46"/>
                    </a:lnTo>
                    <a:cubicBezTo>
                      <a:pt x="205" y="43"/>
                      <a:pt x="208" y="41"/>
                      <a:pt x="212" y="41"/>
                    </a:cubicBezTo>
                    <a:cubicBezTo>
                      <a:pt x="214" y="41"/>
                      <a:pt x="217" y="41"/>
                      <a:pt x="219" y="41"/>
                    </a:cubicBezTo>
                    <a:lnTo>
                      <a:pt x="220" y="29"/>
                    </a:lnTo>
                    <a:close/>
                    <a:moveTo>
                      <a:pt x="281" y="29"/>
                    </a:moveTo>
                    <a:lnTo>
                      <a:pt x="266" y="29"/>
                    </a:lnTo>
                    <a:cubicBezTo>
                      <a:pt x="266" y="30"/>
                      <a:pt x="266" y="31"/>
                      <a:pt x="266" y="33"/>
                    </a:cubicBezTo>
                    <a:cubicBezTo>
                      <a:pt x="262" y="30"/>
                      <a:pt x="257" y="28"/>
                      <a:pt x="252" y="28"/>
                    </a:cubicBezTo>
                    <a:cubicBezTo>
                      <a:pt x="236" y="28"/>
                      <a:pt x="229" y="40"/>
                      <a:pt x="229" y="57"/>
                    </a:cubicBezTo>
                    <a:cubicBezTo>
                      <a:pt x="229" y="68"/>
                      <a:pt x="232" y="86"/>
                      <a:pt x="249" y="86"/>
                    </a:cubicBezTo>
                    <a:cubicBezTo>
                      <a:pt x="255" y="86"/>
                      <a:pt x="261" y="83"/>
                      <a:pt x="265" y="78"/>
                    </a:cubicBezTo>
                    <a:cubicBezTo>
                      <a:pt x="265" y="78"/>
                      <a:pt x="265" y="82"/>
                      <a:pt x="265" y="83"/>
                    </a:cubicBezTo>
                    <a:lnTo>
                      <a:pt x="265" y="87"/>
                    </a:lnTo>
                    <a:cubicBezTo>
                      <a:pt x="265" y="88"/>
                      <a:pt x="264" y="90"/>
                      <a:pt x="264" y="91"/>
                    </a:cubicBezTo>
                    <a:cubicBezTo>
                      <a:pt x="263" y="95"/>
                      <a:pt x="260" y="97"/>
                      <a:pt x="254" y="97"/>
                    </a:cubicBezTo>
                    <a:cubicBezTo>
                      <a:pt x="246" y="97"/>
                      <a:pt x="239" y="95"/>
                      <a:pt x="232" y="92"/>
                    </a:cubicBezTo>
                    <a:lnTo>
                      <a:pt x="231" y="106"/>
                    </a:lnTo>
                    <a:cubicBezTo>
                      <a:pt x="238" y="109"/>
                      <a:pt x="246" y="110"/>
                      <a:pt x="254" y="110"/>
                    </a:cubicBezTo>
                    <a:cubicBezTo>
                      <a:pt x="268" y="110"/>
                      <a:pt x="277" y="105"/>
                      <a:pt x="279" y="94"/>
                    </a:cubicBezTo>
                    <a:cubicBezTo>
                      <a:pt x="280" y="91"/>
                      <a:pt x="280" y="88"/>
                      <a:pt x="280" y="85"/>
                    </a:cubicBezTo>
                    <a:lnTo>
                      <a:pt x="280" y="43"/>
                    </a:lnTo>
                    <a:cubicBezTo>
                      <a:pt x="280" y="36"/>
                      <a:pt x="281" y="29"/>
                      <a:pt x="281" y="29"/>
                    </a:cubicBezTo>
                    <a:moveTo>
                      <a:pt x="265" y="67"/>
                    </a:moveTo>
                    <a:cubicBezTo>
                      <a:pt x="262" y="71"/>
                      <a:pt x="258" y="73"/>
                      <a:pt x="253" y="73"/>
                    </a:cubicBezTo>
                    <a:cubicBezTo>
                      <a:pt x="246" y="73"/>
                      <a:pt x="244" y="63"/>
                      <a:pt x="244" y="57"/>
                    </a:cubicBezTo>
                    <a:cubicBezTo>
                      <a:pt x="244" y="51"/>
                      <a:pt x="245" y="40"/>
                      <a:pt x="254" y="40"/>
                    </a:cubicBezTo>
                    <a:cubicBezTo>
                      <a:pt x="258" y="40"/>
                      <a:pt x="261" y="41"/>
                      <a:pt x="265" y="43"/>
                    </a:cubicBezTo>
                    <a:lnTo>
                      <a:pt x="265" y="67"/>
                    </a:lnTo>
                    <a:close/>
                    <a:moveTo>
                      <a:pt x="312" y="10"/>
                    </a:moveTo>
                    <a:cubicBezTo>
                      <a:pt x="312" y="5"/>
                      <a:pt x="308" y="0"/>
                      <a:pt x="302" y="0"/>
                    </a:cubicBezTo>
                    <a:cubicBezTo>
                      <a:pt x="290" y="0"/>
                      <a:pt x="290" y="19"/>
                      <a:pt x="302" y="19"/>
                    </a:cubicBezTo>
                    <a:cubicBezTo>
                      <a:pt x="307" y="19"/>
                      <a:pt x="312" y="15"/>
                      <a:pt x="312" y="10"/>
                    </a:cubicBezTo>
                    <a:close/>
                    <a:moveTo>
                      <a:pt x="310" y="86"/>
                    </a:moveTo>
                    <a:lnTo>
                      <a:pt x="310" y="41"/>
                    </a:lnTo>
                    <a:cubicBezTo>
                      <a:pt x="310" y="37"/>
                      <a:pt x="310" y="33"/>
                      <a:pt x="309" y="29"/>
                    </a:cubicBezTo>
                    <a:lnTo>
                      <a:pt x="295" y="29"/>
                    </a:lnTo>
                    <a:lnTo>
                      <a:pt x="295" y="86"/>
                    </a:lnTo>
                    <a:lnTo>
                      <a:pt x="310" y="86"/>
                    </a:lnTo>
                    <a:close/>
                    <a:moveTo>
                      <a:pt x="372" y="56"/>
                    </a:moveTo>
                    <a:cubicBezTo>
                      <a:pt x="372" y="43"/>
                      <a:pt x="367" y="28"/>
                      <a:pt x="348" y="28"/>
                    </a:cubicBezTo>
                    <a:cubicBezTo>
                      <a:pt x="331" y="28"/>
                      <a:pt x="323" y="42"/>
                      <a:pt x="323" y="58"/>
                    </a:cubicBezTo>
                    <a:cubicBezTo>
                      <a:pt x="323" y="68"/>
                      <a:pt x="326" y="87"/>
                      <a:pt x="347" y="87"/>
                    </a:cubicBezTo>
                    <a:cubicBezTo>
                      <a:pt x="355" y="87"/>
                      <a:pt x="364" y="85"/>
                      <a:pt x="371" y="81"/>
                    </a:cubicBezTo>
                    <a:lnTo>
                      <a:pt x="371" y="69"/>
                    </a:lnTo>
                    <a:cubicBezTo>
                      <a:pt x="364" y="73"/>
                      <a:pt x="357" y="75"/>
                      <a:pt x="349" y="75"/>
                    </a:cubicBezTo>
                    <a:cubicBezTo>
                      <a:pt x="342" y="75"/>
                      <a:pt x="339" y="71"/>
                      <a:pt x="339" y="61"/>
                    </a:cubicBezTo>
                    <a:lnTo>
                      <a:pt x="372" y="61"/>
                    </a:lnTo>
                    <a:cubicBezTo>
                      <a:pt x="372" y="61"/>
                      <a:pt x="372" y="57"/>
                      <a:pt x="372" y="56"/>
                    </a:cubicBezTo>
                    <a:moveTo>
                      <a:pt x="357" y="52"/>
                    </a:moveTo>
                    <a:lnTo>
                      <a:pt x="339" y="52"/>
                    </a:lnTo>
                    <a:cubicBezTo>
                      <a:pt x="339" y="47"/>
                      <a:pt x="341" y="39"/>
                      <a:pt x="348" y="39"/>
                    </a:cubicBezTo>
                    <a:cubicBezTo>
                      <a:pt x="356" y="39"/>
                      <a:pt x="357" y="47"/>
                      <a:pt x="357" y="52"/>
                    </a:cubicBezTo>
                    <a:moveTo>
                      <a:pt x="403" y="79"/>
                    </a:moveTo>
                    <a:cubicBezTo>
                      <a:pt x="402" y="67"/>
                      <a:pt x="385" y="67"/>
                      <a:pt x="384" y="79"/>
                    </a:cubicBezTo>
                    <a:cubicBezTo>
                      <a:pt x="384" y="84"/>
                      <a:pt x="388" y="88"/>
                      <a:pt x="394" y="87"/>
                    </a:cubicBezTo>
                    <a:cubicBezTo>
                      <a:pt x="399" y="88"/>
                      <a:pt x="403" y="84"/>
                      <a:pt x="403" y="79"/>
                    </a:cubicBezTo>
                    <a:close/>
                    <a:moveTo>
                      <a:pt x="525" y="10"/>
                    </a:moveTo>
                    <a:lnTo>
                      <a:pt x="509" y="9"/>
                    </a:lnTo>
                    <a:lnTo>
                      <a:pt x="500" y="46"/>
                    </a:lnTo>
                    <a:cubicBezTo>
                      <a:pt x="499" y="52"/>
                      <a:pt x="497" y="63"/>
                      <a:pt x="497" y="65"/>
                    </a:cubicBezTo>
                    <a:cubicBezTo>
                      <a:pt x="496" y="63"/>
                      <a:pt x="494" y="52"/>
                      <a:pt x="493" y="46"/>
                    </a:cubicBezTo>
                    <a:lnTo>
                      <a:pt x="485" y="9"/>
                    </a:lnTo>
                    <a:lnTo>
                      <a:pt x="468" y="9"/>
                    </a:lnTo>
                    <a:lnTo>
                      <a:pt x="460" y="46"/>
                    </a:lnTo>
                    <a:cubicBezTo>
                      <a:pt x="458" y="52"/>
                      <a:pt x="457" y="62"/>
                      <a:pt x="456" y="65"/>
                    </a:cubicBezTo>
                    <a:cubicBezTo>
                      <a:pt x="456" y="62"/>
                      <a:pt x="454" y="52"/>
                      <a:pt x="453" y="46"/>
                    </a:cubicBezTo>
                    <a:lnTo>
                      <a:pt x="444" y="8"/>
                    </a:lnTo>
                    <a:lnTo>
                      <a:pt x="427" y="9"/>
                    </a:lnTo>
                    <a:lnTo>
                      <a:pt x="448" y="86"/>
                    </a:lnTo>
                    <a:lnTo>
                      <a:pt x="464" y="86"/>
                    </a:lnTo>
                    <a:lnTo>
                      <a:pt x="472" y="51"/>
                    </a:lnTo>
                    <a:cubicBezTo>
                      <a:pt x="473" y="45"/>
                      <a:pt x="476" y="31"/>
                      <a:pt x="476" y="31"/>
                    </a:cubicBezTo>
                    <a:cubicBezTo>
                      <a:pt x="476" y="31"/>
                      <a:pt x="479" y="45"/>
                      <a:pt x="480" y="51"/>
                    </a:cubicBezTo>
                    <a:lnTo>
                      <a:pt x="488" y="86"/>
                    </a:lnTo>
                    <a:lnTo>
                      <a:pt x="505" y="86"/>
                    </a:lnTo>
                    <a:lnTo>
                      <a:pt x="525" y="10"/>
                    </a:lnTo>
                    <a:close/>
                    <a:moveTo>
                      <a:pt x="578" y="86"/>
                    </a:moveTo>
                    <a:cubicBezTo>
                      <a:pt x="578" y="82"/>
                      <a:pt x="577" y="78"/>
                      <a:pt x="577" y="74"/>
                    </a:cubicBezTo>
                    <a:lnTo>
                      <a:pt x="577" y="47"/>
                    </a:lnTo>
                    <a:cubicBezTo>
                      <a:pt x="578" y="42"/>
                      <a:pt x="577" y="37"/>
                      <a:pt x="574" y="33"/>
                    </a:cubicBezTo>
                    <a:cubicBezTo>
                      <a:pt x="570" y="29"/>
                      <a:pt x="564" y="27"/>
                      <a:pt x="559" y="28"/>
                    </a:cubicBezTo>
                    <a:cubicBezTo>
                      <a:pt x="551" y="28"/>
                      <a:pt x="543" y="30"/>
                      <a:pt x="535" y="33"/>
                    </a:cubicBezTo>
                    <a:lnTo>
                      <a:pt x="536" y="45"/>
                    </a:lnTo>
                    <a:cubicBezTo>
                      <a:pt x="542" y="42"/>
                      <a:pt x="549" y="40"/>
                      <a:pt x="556" y="40"/>
                    </a:cubicBezTo>
                    <a:cubicBezTo>
                      <a:pt x="561" y="40"/>
                      <a:pt x="562" y="42"/>
                      <a:pt x="562" y="46"/>
                    </a:cubicBezTo>
                    <a:lnTo>
                      <a:pt x="562" y="52"/>
                    </a:lnTo>
                    <a:cubicBezTo>
                      <a:pt x="553" y="52"/>
                      <a:pt x="545" y="54"/>
                      <a:pt x="537" y="58"/>
                    </a:cubicBezTo>
                    <a:cubicBezTo>
                      <a:pt x="533" y="61"/>
                      <a:pt x="531" y="65"/>
                      <a:pt x="532" y="70"/>
                    </a:cubicBezTo>
                    <a:cubicBezTo>
                      <a:pt x="531" y="79"/>
                      <a:pt x="538" y="87"/>
                      <a:pt x="548" y="87"/>
                    </a:cubicBezTo>
                    <a:cubicBezTo>
                      <a:pt x="553" y="87"/>
                      <a:pt x="559" y="84"/>
                      <a:pt x="563" y="81"/>
                    </a:cubicBezTo>
                    <a:cubicBezTo>
                      <a:pt x="563" y="82"/>
                      <a:pt x="563" y="84"/>
                      <a:pt x="564" y="86"/>
                    </a:cubicBezTo>
                    <a:lnTo>
                      <a:pt x="578" y="86"/>
                    </a:lnTo>
                    <a:close/>
                    <a:moveTo>
                      <a:pt x="562" y="71"/>
                    </a:moveTo>
                    <a:cubicBezTo>
                      <a:pt x="559" y="74"/>
                      <a:pt x="556" y="75"/>
                      <a:pt x="552" y="76"/>
                    </a:cubicBezTo>
                    <a:cubicBezTo>
                      <a:pt x="548" y="76"/>
                      <a:pt x="547" y="72"/>
                      <a:pt x="547" y="69"/>
                    </a:cubicBezTo>
                    <a:cubicBezTo>
                      <a:pt x="547" y="67"/>
                      <a:pt x="547" y="65"/>
                      <a:pt x="549" y="64"/>
                    </a:cubicBezTo>
                    <a:cubicBezTo>
                      <a:pt x="553" y="62"/>
                      <a:pt x="557" y="60"/>
                      <a:pt x="562" y="61"/>
                    </a:cubicBezTo>
                    <a:lnTo>
                      <a:pt x="562" y="71"/>
                    </a:lnTo>
                    <a:close/>
                    <a:moveTo>
                      <a:pt x="632" y="69"/>
                    </a:moveTo>
                    <a:cubicBezTo>
                      <a:pt x="632" y="55"/>
                      <a:pt x="619" y="53"/>
                      <a:pt x="610" y="49"/>
                    </a:cubicBezTo>
                    <a:cubicBezTo>
                      <a:pt x="608" y="48"/>
                      <a:pt x="606" y="47"/>
                      <a:pt x="606" y="44"/>
                    </a:cubicBezTo>
                    <a:cubicBezTo>
                      <a:pt x="606" y="42"/>
                      <a:pt x="607" y="40"/>
                      <a:pt x="611" y="40"/>
                    </a:cubicBezTo>
                    <a:cubicBezTo>
                      <a:pt x="617" y="40"/>
                      <a:pt x="623" y="41"/>
                      <a:pt x="628" y="44"/>
                    </a:cubicBezTo>
                    <a:lnTo>
                      <a:pt x="629" y="31"/>
                    </a:lnTo>
                    <a:cubicBezTo>
                      <a:pt x="623" y="29"/>
                      <a:pt x="618" y="28"/>
                      <a:pt x="612" y="28"/>
                    </a:cubicBezTo>
                    <a:cubicBezTo>
                      <a:pt x="601" y="27"/>
                      <a:pt x="591" y="35"/>
                      <a:pt x="591" y="46"/>
                    </a:cubicBezTo>
                    <a:cubicBezTo>
                      <a:pt x="591" y="58"/>
                      <a:pt x="604" y="61"/>
                      <a:pt x="612" y="65"/>
                    </a:cubicBezTo>
                    <a:cubicBezTo>
                      <a:pt x="615" y="66"/>
                      <a:pt x="617" y="67"/>
                      <a:pt x="617" y="70"/>
                    </a:cubicBezTo>
                    <a:cubicBezTo>
                      <a:pt x="617" y="73"/>
                      <a:pt x="615" y="75"/>
                      <a:pt x="611" y="75"/>
                    </a:cubicBezTo>
                    <a:cubicBezTo>
                      <a:pt x="604" y="74"/>
                      <a:pt x="597" y="72"/>
                      <a:pt x="591" y="69"/>
                    </a:cubicBezTo>
                    <a:lnTo>
                      <a:pt x="590" y="83"/>
                    </a:lnTo>
                    <a:cubicBezTo>
                      <a:pt x="597" y="86"/>
                      <a:pt x="604" y="87"/>
                      <a:pt x="611" y="88"/>
                    </a:cubicBezTo>
                    <a:cubicBezTo>
                      <a:pt x="622" y="89"/>
                      <a:pt x="632" y="80"/>
                      <a:pt x="632" y="69"/>
                    </a:cubicBezTo>
                    <a:moveTo>
                      <a:pt x="684" y="69"/>
                    </a:moveTo>
                    <a:cubicBezTo>
                      <a:pt x="684" y="55"/>
                      <a:pt x="671" y="53"/>
                      <a:pt x="661" y="49"/>
                    </a:cubicBezTo>
                    <a:cubicBezTo>
                      <a:pt x="659" y="48"/>
                      <a:pt x="657" y="47"/>
                      <a:pt x="657" y="45"/>
                    </a:cubicBezTo>
                    <a:cubicBezTo>
                      <a:pt x="657" y="43"/>
                      <a:pt x="659" y="40"/>
                      <a:pt x="663" y="40"/>
                    </a:cubicBezTo>
                    <a:cubicBezTo>
                      <a:pt x="669" y="40"/>
                      <a:pt x="674" y="42"/>
                      <a:pt x="680" y="44"/>
                    </a:cubicBezTo>
                    <a:lnTo>
                      <a:pt x="680" y="31"/>
                    </a:lnTo>
                    <a:cubicBezTo>
                      <a:pt x="675" y="29"/>
                      <a:pt x="669" y="28"/>
                      <a:pt x="663" y="28"/>
                    </a:cubicBezTo>
                    <a:cubicBezTo>
                      <a:pt x="652" y="27"/>
                      <a:pt x="643" y="35"/>
                      <a:pt x="642" y="46"/>
                    </a:cubicBezTo>
                    <a:cubicBezTo>
                      <a:pt x="642" y="58"/>
                      <a:pt x="655" y="61"/>
                      <a:pt x="664" y="65"/>
                    </a:cubicBezTo>
                    <a:cubicBezTo>
                      <a:pt x="667" y="66"/>
                      <a:pt x="669" y="67"/>
                      <a:pt x="669" y="70"/>
                    </a:cubicBezTo>
                    <a:cubicBezTo>
                      <a:pt x="669" y="73"/>
                      <a:pt x="666" y="75"/>
                      <a:pt x="663" y="75"/>
                    </a:cubicBezTo>
                    <a:cubicBezTo>
                      <a:pt x="656" y="74"/>
                      <a:pt x="649" y="72"/>
                      <a:pt x="643" y="69"/>
                    </a:cubicBezTo>
                    <a:lnTo>
                      <a:pt x="642" y="83"/>
                    </a:lnTo>
                    <a:cubicBezTo>
                      <a:pt x="648" y="86"/>
                      <a:pt x="655" y="87"/>
                      <a:pt x="662" y="88"/>
                    </a:cubicBezTo>
                    <a:cubicBezTo>
                      <a:pt x="673" y="89"/>
                      <a:pt x="683" y="80"/>
                      <a:pt x="684" y="69"/>
                    </a:cubicBezTo>
                    <a:moveTo>
                      <a:pt x="743" y="56"/>
                    </a:moveTo>
                    <a:cubicBezTo>
                      <a:pt x="743" y="43"/>
                      <a:pt x="737" y="28"/>
                      <a:pt x="718" y="28"/>
                    </a:cubicBezTo>
                    <a:cubicBezTo>
                      <a:pt x="701" y="28"/>
                      <a:pt x="693" y="43"/>
                      <a:pt x="693" y="58"/>
                    </a:cubicBezTo>
                    <a:cubicBezTo>
                      <a:pt x="693" y="68"/>
                      <a:pt x="697" y="87"/>
                      <a:pt x="717" y="87"/>
                    </a:cubicBezTo>
                    <a:cubicBezTo>
                      <a:pt x="726" y="88"/>
                      <a:pt x="734" y="86"/>
                      <a:pt x="742" y="81"/>
                    </a:cubicBezTo>
                    <a:lnTo>
                      <a:pt x="741" y="70"/>
                    </a:lnTo>
                    <a:cubicBezTo>
                      <a:pt x="734" y="73"/>
                      <a:pt x="727" y="75"/>
                      <a:pt x="720" y="76"/>
                    </a:cubicBezTo>
                    <a:cubicBezTo>
                      <a:pt x="713" y="76"/>
                      <a:pt x="709" y="71"/>
                      <a:pt x="709" y="61"/>
                    </a:cubicBezTo>
                    <a:lnTo>
                      <a:pt x="742" y="61"/>
                    </a:lnTo>
                    <a:cubicBezTo>
                      <a:pt x="742" y="61"/>
                      <a:pt x="743" y="57"/>
                      <a:pt x="743" y="56"/>
                    </a:cubicBezTo>
                    <a:moveTo>
                      <a:pt x="727" y="52"/>
                    </a:moveTo>
                    <a:lnTo>
                      <a:pt x="710" y="52"/>
                    </a:lnTo>
                    <a:cubicBezTo>
                      <a:pt x="710" y="47"/>
                      <a:pt x="711" y="39"/>
                      <a:pt x="718" y="39"/>
                    </a:cubicBezTo>
                    <a:cubicBezTo>
                      <a:pt x="726" y="39"/>
                      <a:pt x="727" y="47"/>
                      <a:pt x="727" y="52"/>
                    </a:cubicBezTo>
                    <a:close/>
                    <a:moveTo>
                      <a:pt x="790" y="29"/>
                    </a:moveTo>
                    <a:cubicBezTo>
                      <a:pt x="790" y="29"/>
                      <a:pt x="789" y="28"/>
                      <a:pt x="783" y="28"/>
                    </a:cubicBezTo>
                    <a:cubicBezTo>
                      <a:pt x="779" y="29"/>
                      <a:pt x="775" y="31"/>
                      <a:pt x="772" y="35"/>
                    </a:cubicBezTo>
                    <a:cubicBezTo>
                      <a:pt x="772" y="35"/>
                      <a:pt x="771" y="35"/>
                      <a:pt x="771" y="36"/>
                    </a:cubicBezTo>
                    <a:cubicBezTo>
                      <a:pt x="771" y="34"/>
                      <a:pt x="771" y="31"/>
                      <a:pt x="770" y="29"/>
                    </a:cubicBezTo>
                    <a:lnTo>
                      <a:pt x="756" y="29"/>
                    </a:lnTo>
                    <a:cubicBezTo>
                      <a:pt x="756" y="34"/>
                      <a:pt x="756" y="38"/>
                      <a:pt x="756" y="43"/>
                    </a:cubicBezTo>
                    <a:lnTo>
                      <a:pt x="756" y="86"/>
                    </a:lnTo>
                    <a:lnTo>
                      <a:pt x="772" y="86"/>
                    </a:lnTo>
                    <a:lnTo>
                      <a:pt x="772" y="46"/>
                    </a:lnTo>
                    <a:cubicBezTo>
                      <a:pt x="774" y="43"/>
                      <a:pt x="777" y="42"/>
                      <a:pt x="781" y="41"/>
                    </a:cubicBezTo>
                    <a:cubicBezTo>
                      <a:pt x="784" y="41"/>
                      <a:pt x="786" y="41"/>
                      <a:pt x="789" y="41"/>
                    </a:cubicBezTo>
                    <a:lnTo>
                      <a:pt x="790" y="29"/>
                    </a:lnTo>
                    <a:close/>
                    <a:moveTo>
                      <a:pt x="805" y="79"/>
                    </a:moveTo>
                    <a:cubicBezTo>
                      <a:pt x="804" y="67"/>
                      <a:pt x="787" y="67"/>
                      <a:pt x="786" y="79"/>
                    </a:cubicBezTo>
                    <a:cubicBezTo>
                      <a:pt x="786" y="84"/>
                      <a:pt x="790" y="88"/>
                      <a:pt x="796" y="88"/>
                    </a:cubicBezTo>
                    <a:cubicBezTo>
                      <a:pt x="801" y="88"/>
                      <a:pt x="805" y="84"/>
                      <a:pt x="805" y="79"/>
                    </a:cubicBezTo>
                    <a:moveTo>
                      <a:pt x="891" y="86"/>
                    </a:moveTo>
                    <a:lnTo>
                      <a:pt x="891" y="72"/>
                    </a:lnTo>
                    <a:lnTo>
                      <a:pt x="859" y="72"/>
                    </a:lnTo>
                    <a:lnTo>
                      <a:pt x="859" y="9"/>
                    </a:lnTo>
                    <a:lnTo>
                      <a:pt x="843" y="9"/>
                    </a:lnTo>
                    <a:lnTo>
                      <a:pt x="843" y="86"/>
                    </a:lnTo>
                    <a:lnTo>
                      <a:pt x="891" y="86"/>
                    </a:lnTo>
                    <a:close/>
                    <a:moveTo>
                      <a:pt x="949" y="56"/>
                    </a:moveTo>
                    <a:cubicBezTo>
                      <a:pt x="949" y="43"/>
                      <a:pt x="944" y="28"/>
                      <a:pt x="924" y="28"/>
                    </a:cubicBezTo>
                    <a:cubicBezTo>
                      <a:pt x="907" y="28"/>
                      <a:pt x="900" y="43"/>
                      <a:pt x="900" y="58"/>
                    </a:cubicBezTo>
                    <a:cubicBezTo>
                      <a:pt x="900" y="68"/>
                      <a:pt x="903" y="87"/>
                      <a:pt x="923" y="87"/>
                    </a:cubicBezTo>
                    <a:cubicBezTo>
                      <a:pt x="932" y="88"/>
                      <a:pt x="940" y="86"/>
                      <a:pt x="948" y="81"/>
                    </a:cubicBezTo>
                    <a:lnTo>
                      <a:pt x="947" y="70"/>
                    </a:lnTo>
                    <a:cubicBezTo>
                      <a:pt x="941" y="73"/>
                      <a:pt x="933" y="75"/>
                      <a:pt x="926" y="76"/>
                    </a:cubicBezTo>
                    <a:cubicBezTo>
                      <a:pt x="919" y="76"/>
                      <a:pt x="916" y="71"/>
                      <a:pt x="916" y="61"/>
                    </a:cubicBezTo>
                    <a:lnTo>
                      <a:pt x="949" y="61"/>
                    </a:lnTo>
                    <a:cubicBezTo>
                      <a:pt x="949" y="61"/>
                      <a:pt x="949" y="57"/>
                      <a:pt x="949" y="56"/>
                    </a:cubicBezTo>
                    <a:moveTo>
                      <a:pt x="933" y="52"/>
                    </a:moveTo>
                    <a:lnTo>
                      <a:pt x="916" y="52"/>
                    </a:lnTo>
                    <a:cubicBezTo>
                      <a:pt x="916" y="47"/>
                      <a:pt x="917" y="39"/>
                      <a:pt x="924" y="39"/>
                    </a:cubicBezTo>
                    <a:cubicBezTo>
                      <a:pt x="932" y="39"/>
                      <a:pt x="933" y="47"/>
                      <a:pt x="933" y="52"/>
                    </a:cubicBezTo>
                    <a:close/>
                    <a:moveTo>
                      <a:pt x="1015" y="57"/>
                    </a:moveTo>
                    <a:cubicBezTo>
                      <a:pt x="1015" y="46"/>
                      <a:pt x="1012" y="28"/>
                      <a:pt x="993" y="28"/>
                    </a:cubicBezTo>
                    <a:cubicBezTo>
                      <a:pt x="988" y="28"/>
                      <a:pt x="982" y="30"/>
                      <a:pt x="978" y="34"/>
                    </a:cubicBezTo>
                    <a:cubicBezTo>
                      <a:pt x="978" y="34"/>
                      <a:pt x="978" y="30"/>
                      <a:pt x="978" y="28"/>
                    </a:cubicBezTo>
                    <a:lnTo>
                      <a:pt x="978" y="3"/>
                    </a:lnTo>
                    <a:lnTo>
                      <a:pt x="963" y="4"/>
                    </a:lnTo>
                    <a:lnTo>
                      <a:pt x="963" y="74"/>
                    </a:lnTo>
                    <a:cubicBezTo>
                      <a:pt x="963" y="78"/>
                      <a:pt x="962" y="82"/>
                      <a:pt x="962" y="86"/>
                    </a:cubicBezTo>
                    <a:lnTo>
                      <a:pt x="977" y="86"/>
                    </a:lnTo>
                    <a:cubicBezTo>
                      <a:pt x="977" y="85"/>
                      <a:pt x="977" y="83"/>
                      <a:pt x="977" y="82"/>
                    </a:cubicBezTo>
                    <a:cubicBezTo>
                      <a:pt x="982" y="85"/>
                      <a:pt x="987" y="87"/>
                      <a:pt x="993" y="87"/>
                    </a:cubicBezTo>
                    <a:cubicBezTo>
                      <a:pt x="1007" y="87"/>
                      <a:pt x="1015" y="74"/>
                      <a:pt x="1015" y="57"/>
                    </a:cubicBezTo>
                    <a:moveTo>
                      <a:pt x="999" y="57"/>
                    </a:moveTo>
                    <a:cubicBezTo>
                      <a:pt x="999" y="70"/>
                      <a:pt x="994" y="75"/>
                      <a:pt x="990" y="75"/>
                    </a:cubicBezTo>
                    <a:cubicBezTo>
                      <a:pt x="986" y="75"/>
                      <a:pt x="982" y="73"/>
                      <a:pt x="978" y="71"/>
                    </a:cubicBezTo>
                    <a:lnTo>
                      <a:pt x="978" y="45"/>
                    </a:lnTo>
                    <a:cubicBezTo>
                      <a:pt x="982" y="42"/>
                      <a:pt x="986" y="40"/>
                      <a:pt x="990" y="40"/>
                    </a:cubicBezTo>
                    <a:cubicBezTo>
                      <a:pt x="998" y="40"/>
                      <a:pt x="999" y="51"/>
                      <a:pt x="999" y="57"/>
                    </a:cubicBezTo>
                    <a:moveTo>
                      <a:pt x="1075" y="56"/>
                    </a:moveTo>
                    <a:cubicBezTo>
                      <a:pt x="1075" y="43"/>
                      <a:pt x="1070" y="28"/>
                      <a:pt x="1050" y="28"/>
                    </a:cubicBezTo>
                    <a:cubicBezTo>
                      <a:pt x="1033" y="28"/>
                      <a:pt x="1026" y="43"/>
                      <a:pt x="1026" y="58"/>
                    </a:cubicBezTo>
                    <a:cubicBezTo>
                      <a:pt x="1026" y="68"/>
                      <a:pt x="1029" y="87"/>
                      <a:pt x="1049" y="87"/>
                    </a:cubicBezTo>
                    <a:cubicBezTo>
                      <a:pt x="1058" y="88"/>
                      <a:pt x="1066" y="86"/>
                      <a:pt x="1074" y="81"/>
                    </a:cubicBezTo>
                    <a:lnTo>
                      <a:pt x="1073" y="70"/>
                    </a:lnTo>
                    <a:cubicBezTo>
                      <a:pt x="1067" y="73"/>
                      <a:pt x="1059" y="75"/>
                      <a:pt x="1052" y="76"/>
                    </a:cubicBezTo>
                    <a:cubicBezTo>
                      <a:pt x="1045" y="76"/>
                      <a:pt x="1042" y="71"/>
                      <a:pt x="1042" y="61"/>
                    </a:cubicBezTo>
                    <a:lnTo>
                      <a:pt x="1075" y="61"/>
                    </a:lnTo>
                    <a:cubicBezTo>
                      <a:pt x="1075" y="61"/>
                      <a:pt x="1075" y="57"/>
                      <a:pt x="1075" y="56"/>
                    </a:cubicBezTo>
                    <a:moveTo>
                      <a:pt x="1060" y="52"/>
                    </a:moveTo>
                    <a:lnTo>
                      <a:pt x="1042" y="52"/>
                    </a:lnTo>
                    <a:cubicBezTo>
                      <a:pt x="1042" y="47"/>
                      <a:pt x="1043" y="39"/>
                      <a:pt x="1050" y="39"/>
                    </a:cubicBezTo>
                    <a:cubicBezTo>
                      <a:pt x="1058" y="39"/>
                      <a:pt x="1060" y="47"/>
                      <a:pt x="1060" y="52"/>
                    </a:cubicBezTo>
                    <a:close/>
                    <a:moveTo>
                      <a:pt x="1138" y="86"/>
                    </a:moveTo>
                    <a:lnTo>
                      <a:pt x="1138" y="47"/>
                    </a:lnTo>
                    <a:cubicBezTo>
                      <a:pt x="1139" y="42"/>
                      <a:pt x="1138" y="38"/>
                      <a:pt x="1135" y="34"/>
                    </a:cubicBezTo>
                    <a:cubicBezTo>
                      <a:pt x="1132" y="30"/>
                      <a:pt x="1127" y="27"/>
                      <a:pt x="1121" y="28"/>
                    </a:cubicBezTo>
                    <a:cubicBezTo>
                      <a:pt x="1115" y="29"/>
                      <a:pt x="1108" y="32"/>
                      <a:pt x="1103" y="37"/>
                    </a:cubicBezTo>
                    <a:cubicBezTo>
                      <a:pt x="1103" y="34"/>
                      <a:pt x="1103" y="32"/>
                      <a:pt x="1102" y="29"/>
                    </a:cubicBezTo>
                    <a:lnTo>
                      <a:pt x="1088" y="29"/>
                    </a:lnTo>
                    <a:cubicBezTo>
                      <a:pt x="1088" y="29"/>
                      <a:pt x="1089" y="36"/>
                      <a:pt x="1089" y="43"/>
                    </a:cubicBezTo>
                    <a:lnTo>
                      <a:pt x="1089" y="86"/>
                    </a:lnTo>
                    <a:lnTo>
                      <a:pt x="1104" y="86"/>
                    </a:lnTo>
                    <a:lnTo>
                      <a:pt x="1104" y="48"/>
                    </a:lnTo>
                    <a:cubicBezTo>
                      <a:pt x="1107" y="44"/>
                      <a:pt x="1112" y="42"/>
                      <a:pt x="1116" y="41"/>
                    </a:cubicBezTo>
                    <a:cubicBezTo>
                      <a:pt x="1120" y="41"/>
                      <a:pt x="1123" y="42"/>
                      <a:pt x="1123" y="48"/>
                    </a:cubicBezTo>
                    <a:lnTo>
                      <a:pt x="1123" y="86"/>
                    </a:lnTo>
                    <a:lnTo>
                      <a:pt x="1138" y="86"/>
                    </a:lnTo>
                    <a:close/>
                    <a:moveTo>
                      <a:pt x="1170" y="79"/>
                    </a:moveTo>
                    <a:cubicBezTo>
                      <a:pt x="1170" y="74"/>
                      <a:pt x="1165" y="70"/>
                      <a:pt x="1160" y="70"/>
                    </a:cubicBezTo>
                    <a:cubicBezTo>
                      <a:pt x="1155" y="70"/>
                      <a:pt x="1151" y="74"/>
                      <a:pt x="1151" y="79"/>
                    </a:cubicBezTo>
                    <a:cubicBezTo>
                      <a:pt x="1151" y="84"/>
                      <a:pt x="1155" y="88"/>
                      <a:pt x="1160" y="88"/>
                    </a:cubicBezTo>
                    <a:cubicBezTo>
                      <a:pt x="1165" y="88"/>
                      <a:pt x="1170" y="84"/>
                      <a:pt x="1170" y="79"/>
                    </a:cubicBezTo>
                    <a:close/>
                  </a:path>
                </a:pathLst>
              </a:custGeom>
              <a:solidFill>
                <a:srgbClr val="57687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123074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401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EC754B7-4334-4A68-BC70-710E29649573}"/>
              </a:ext>
            </a:extLst>
          </p:cNvPr>
          <p:cNvCxnSpPr/>
          <p:nvPr/>
        </p:nvCxnSpPr>
        <p:spPr>
          <a:xfrm>
            <a:off x="0" y="545189"/>
            <a:ext cx="6861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3">
            <a:extLst>
              <a:ext uri="{FF2B5EF4-FFF2-40B4-BE49-F238E27FC236}">
                <a16:creationId xmlns:a16="http://schemas.microsoft.com/office/drawing/2014/main" id="{88CDD876-7350-490C-98E4-9DEF9615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216" y="0"/>
            <a:ext cx="1104108" cy="739329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DD8F362-B7F5-40B9-BF0E-23A69FD51E91}"/>
              </a:ext>
            </a:extLst>
          </p:cNvPr>
          <p:cNvGrpSpPr>
            <a:grpSpLocks noChangeAspect="1"/>
          </p:cNvGrpSpPr>
          <p:nvPr/>
        </p:nvGrpSpPr>
        <p:grpSpPr>
          <a:xfrm>
            <a:off x="5532169" y="171397"/>
            <a:ext cx="762535" cy="396942"/>
            <a:chOff x="5448195" y="170057"/>
            <a:chExt cx="762535" cy="39694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471263A-11F1-4644-AF50-47FCA78B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735" y="24659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3146AE-16A5-469D-9E6A-A41190A0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425" y="23601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4F92BC-2D37-43B3-9339-8FD0E78B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8142" y="17005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B1BB407-606B-4626-A1E8-829143E3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8195" y="17005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5E54D74-7BCA-42D1-8C50-5339B915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8195" y="49534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13184" y="829175"/>
            <a:ext cx="3456000" cy="19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6836" y="3071333"/>
            <a:ext cx="5976000" cy="5544000"/>
          </a:xfrm>
          <a:prstGeom prst="rect">
            <a:avLst/>
          </a:prstGeom>
          <a:noFill/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Kopfzeilenplatzhalter 1">
            <a:extLst>
              <a:ext uri="{FF2B5EF4-FFF2-40B4-BE49-F238E27FC236}">
                <a16:creationId xmlns:a16="http://schemas.microsoft.com/office/drawing/2014/main" id="{4D7F9280-8DDA-4ED3-85AF-A8FB32875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3184" y="251544"/>
            <a:ext cx="4572000" cy="216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70D23CD4-7CF0-43F8-895C-893A18A031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4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A531277-558D-46D9-9711-684B2B2597D3}" type="datetime1">
              <a:rPr lang="de-DE" smtClean="0"/>
              <a:t>05.12.2025</a:t>
            </a:fld>
            <a:endParaRPr lang="de-DE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D69C8AC2-6E15-4BDA-AB3F-F199C93B4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03238" y="8892076"/>
            <a:ext cx="29718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BDEW e.V. | Bundesverband der Energie- und Wasserwirtschaft </a:t>
            </a:r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BD7FF5CB-B451-4C0C-B34F-DA8795E1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6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Foliennummernplatzhalter 6">
            <a:extLst>
              <a:ext uri="{FF2B5EF4-FFF2-40B4-BE49-F238E27FC236}">
                <a16:creationId xmlns:a16="http://schemas.microsoft.com/office/drawing/2014/main" id="{84B479A7-1EB3-467C-B215-B0596D630CD3}"/>
              </a:ext>
            </a:extLst>
          </p:cNvPr>
          <p:cNvSpPr txBox="1">
            <a:spLocks/>
          </p:cNvSpPr>
          <p:nvPr/>
        </p:nvSpPr>
        <p:spPr>
          <a:xfrm>
            <a:off x="4077072" y="2557175"/>
            <a:ext cx="7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691195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19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79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39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798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58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18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78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>
                <a:solidFill>
                  <a:schemeClr val="bg1"/>
                </a:solidFill>
              </a:rPr>
              <a:t>Folie </a:t>
            </a:r>
            <a:fld id="{6D4C9060-DEFA-4A83-8BDF-49E32732D5D6}" type="slidenum">
              <a:rPr lang="de-DE" smtClean="0">
                <a:solidFill>
                  <a:schemeClr val="bg1"/>
                </a:solidFill>
              </a:rPr>
              <a:pPr algn="l"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8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000" indent="-180000" algn="l" defTabSz="691195" rtl="0" eaLnBrk="1" latinLnBrk="0" hangingPunct="1">
      <a:spcBef>
        <a:spcPts val="400"/>
      </a:spcBef>
      <a:spcAft>
        <a:spcPts val="4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691195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691195" rtl="0" eaLnBrk="1" latinLnBrk="0" hangingPunct="1">
      <a:spcBef>
        <a:spcPts val="100"/>
      </a:spcBef>
      <a:spcAft>
        <a:spcPts val="1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pos="31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4C73-A333-4F75-A0BA-DF49EF5BEF20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47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66BC9-310F-4A91-9325-16167B198A1B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42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38A60-E704-4031-9983-8B53BACF8CDF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70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EB5D7-3DA0-4569-A83F-3AA4EAE27E59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67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2ED16-F382-4FA3-8F8E-0E9DF13D5C1B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99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2013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82574-5127-491E-8086-6FDDF38EBD5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10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444F8-9617-4491-B9A2-78446AEBD114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32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2013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26F1-90BD-4040-BB62-4B56EE68F74F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500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52588" y="757238"/>
            <a:ext cx="10583863" cy="595471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70" y="7138620"/>
            <a:ext cx="6706238" cy="362775"/>
          </a:xfrm>
          <a:noFill/>
          <a:ln/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</a:rPr>
              <a:t>Gas </a:t>
            </a:r>
            <a:r>
              <a:rPr lang="de-DE" b="0" i="0" dirty="0">
                <a:solidFill>
                  <a:srgbClr val="1E1E1E"/>
                </a:solidFill>
                <a:effectLst/>
                <a:latin typeface="Statis Sans"/>
              </a:rPr>
              <a:t>GP19-352223</a:t>
            </a:r>
          </a:p>
          <a:p>
            <a:pPr eaLnBrk="1" hangingPunct="1"/>
            <a:r>
              <a:rPr lang="de-DE" b="0" i="0" dirty="0">
                <a:solidFill>
                  <a:srgbClr val="1E1E1E"/>
                </a:solidFill>
                <a:effectLst/>
                <a:latin typeface="Statis Sans"/>
              </a:rPr>
              <a:t>Fernwärme GP19-35301</a:t>
            </a:r>
          </a:p>
          <a:p>
            <a:pPr eaLnBrk="1" hangingPunct="1"/>
            <a:r>
              <a:rPr lang="de-DE" b="0" i="0" dirty="0">
                <a:solidFill>
                  <a:srgbClr val="1E1E1E"/>
                </a:solidFill>
                <a:effectLst/>
                <a:latin typeface="Statis Sans"/>
              </a:rPr>
              <a:t>Heizöl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GP19-20260072</a:t>
            </a:r>
            <a:r>
              <a:rPr lang="de-DE" dirty="0"/>
              <a:t> </a:t>
            </a:r>
            <a:endParaRPr 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0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8438" y="1006475"/>
            <a:ext cx="4200525" cy="2363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7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Autor | Präsentationstitel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099A32-33C4-4835-927A-20DC9F4606DE}" type="datetime1">
              <a:rPr lang="de-DE" smtClean="0"/>
              <a:t>05.12.2025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© BDEW e.V. | Bundesverband der Energie- und Wasserwirtschaft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Folie </a:t>
            </a:r>
            <a:fld id="{6D4C9060-DEFA-4A83-8BDF-49E32732D5D6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3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48910">
              <a:defRPr/>
            </a:pPr>
            <a:fld id="{A8E82307-2A96-4DA0-8C22-1C72A6608350}" type="slidenum">
              <a:rPr lang="de-DE">
                <a:solidFill>
                  <a:srgbClr val="000000"/>
                </a:solidFill>
                <a:latin typeface="Calibri"/>
                <a:cs typeface="Calibri"/>
              </a:rPr>
              <a:pPr defTabSz="748910">
                <a:defRPr/>
              </a:pPr>
              <a:t>3</a:t>
            </a:fld>
            <a:endParaRPr lang="de-D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927100"/>
            <a:ext cx="3865562" cy="217646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15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6075" y="900113"/>
            <a:ext cx="3749675" cy="2111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128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6075" y="900113"/>
            <a:ext cx="3749675" cy="2111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2013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7E8F427-7C48-4CFE-94BB-8E1306FA7C32}" type="datetime1">
              <a:rPr lang="de-DE" smtClean="0"/>
              <a:t>05.12.2025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519921" y="6997063"/>
            <a:ext cx="4224057" cy="368265"/>
          </a:xfrm>
          <a:prstGeom prst="rect">
            <a:avLst/>
          </a:prstGeom>
        </p:spPr>
        <p:txBody>
          <a:bodyPr lIns="90782" tIns="45391" rIns="90782" bIns="45391"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2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5763" y="927100"/>
            <a:ext cx="3867150" cy="2176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4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5763" y="927100"/>
            <a:ext cx="3867150" cy="2176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104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927100"/>
            <a:ext cx="3867150" cy="217646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416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927100"/>
            <a:ext cx="3867150" cy="217646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277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2013 BDEW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5A4-5A16-4002-AA68-AC4C25B83561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901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5763" y="927100"/>
            <a:ext cx="3867150" cy="2176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2013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B0863-FCA0-402B-A23A-F1DEB96DD7BC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022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12763" y="828675"/>
            <a:ext cx="3455987" cy="1944688"/>
          </a:xfrm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96612" name="Kopfzeilenplatzhalt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338" indent="-283207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2827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58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089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220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5351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482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613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© 2013 BDEW</a:t>
            </a:r>
          </a:p>
        </p:txBody>
      </p:sp>
      <p:sp>
        <p:nvSpPr>
          <p:cNvPr id="19661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338" indent="-283207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2827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58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089" indent="-226565" defTabSz="903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220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5351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482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613" indent="-226565" defTabSz="903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D52B3-AB56-4DAC-84A7-A7CC510CF4CF}" type="datetime1">
              <a:rPr lang="de-DE" altLang="de-DE" smtClean="0">
                <a:solidFill>
                  <a:srgbClr val="000000"/>
                </a:solidFill>
              </a:rPr>
              <a:t>05.12.2025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96614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338" indent="-2832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2827" indent="-2265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58" indent="-2265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089" indent="-2265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220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5351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482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1613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Seite </a:t>
            </a:r>
            <a:fld id="{18FEE14B-7934-4AD6-A88F-B523622865E0}" type="slidenum">
              <a:rPr lang="de-DE" altLang="de-DE">
                <a:solidFill>
                  <a:srgbClr val="000000"/>
                </a:solidFill>
              </a:rPr>
              <a:pPr/>
              <a:t>38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1212850"/>
            <a:ext cx="6616700" cy="37226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5260881"/>
            <a:ext cx="4986337" cy="3945262"/>
          </a:xfrm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1212850"/>
            <a:ext cx="6616700" cy="3722688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5260884"/>
            <a:ext cx="4986337" cy="39452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2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830263"/>
            <a:ext cx="4529137" cy="2549525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85" y="3603185"/>
            <a:ext cx="7282707" cy="270211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3AE98-0405-4EDA-88D7-A6DB9EEAB3F0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0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762A1-3798-C20C-A62C-E1296ECF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44BB0D9F-2F28-8795-A289-81FDDC65A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830263"/>
            <a:ext cx="4530725" cy="2549525"/>
          </a:xfrm>
          <a:ln/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07EBDA1D-761E-D62C-F988-637432045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9285" y="3603187"/>
            <a:ext cx="7282707" cy="270211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58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6545-6287-47DC-9B27-F59A5005A3B8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0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12763" y="828675"/>
            <a:ext cx="3455987" cy="1944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31BE-E6E9-4EB4-A85F-AAD034941AC8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Seite </a:t>
            </a:r>
            <a:fld id="{A7B0E584-BE88-4E77-A877-883B1F5EA48F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691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448371"/>
            <a:ext cx="6480719" cy="122414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bg1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7CD9BC7-37D0-4A0E-8FB2-9BCBCFBC5EF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1540F4D0-AD26-4735-85E9-D32DE2B02D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56D0F867-9788-47F3-A179-72ADC6D2F0A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09168E1-DA15-4F73-BE20-CEAC7655EB4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1711CB5-FDD0-45BA-AF04-A449C06413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B674A5F6-C446-4850-91C4-4386313632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1DEBB3CE-6DB7-4BD1-9115-2ADBF8BA7FC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398B1686-5CFD-4572-9AC3-C1BC150D359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2EE0F0D4-6685-4EBF-BDDE-F1F07A75E28C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0F04ABD-AB70-43C7-8E1E-84E50CA7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0" y="46800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05.12.2025</a:t>
            </a:r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4754258-9DA9-4222-904E-38F8917A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493129" y="2329202"/>
            <a:ext cx="4711057" cy="12907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596DB13-F412-4D9A-B389-421D1181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-252215" y="4966566"/>
            <a:ext cx="216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03">
          <p15:clr>
            <a:srgbClr val="FBAE40"/>
          </p15:clr>
        </p15:guide>
        <p15:guide id="3" pos="4354">
          <p15:clr>
            <a:srgbClr val="FBAE40"/>
          </p15:clr>
        </p15:guide>
        <p15:guide id="4" orient="horz" pos="28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0B11-90C1-48B5-A47B-C6C1867A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BBAA8B-5A9A-4984-A4EC-9CDEF82C88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7B639A-AFF6-4EDB-99AE-23678F46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900303E-28C7-4FC4-AF8B-D64370D1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EEE5B8C-0EC7-4871-80F8-5DCAB8D1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16A24A-9139-4FF6-986E-80EA8546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DB84-1C76-4167-A28D-AD10C28D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B10FA-C3B7-4C1C-B1C4-F19374D00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E0DD5-8E4C-4F57-8A9C-9B3B37C6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8EEC750-0B2F-488E-9088-8FF75E3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F30E6A8-BBE1-47A0-80EF-02DC869E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F6B8303-2540-4DAE-BF26-C7B544AA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70E73-7B77-4078-A382-0C38BC2C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4319D-3A73-4DDF-ADE3-85B9FB5376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36D84-618E-496A-AC3D-E2A92EFA1FC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BD211A-3457-4834-84A1-AE172669D60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32345" y="3528789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01DFD5D-D5EC-4A24-BE5F-48A5500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C41F924-1E8F-4D53-86CA-BC874913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FFEC7D3-E135-4302-A206-2D371365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D6122-9C49-4329-B4B5-6F4F6028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3E382-756A-44AF-86F7-F7E4606D4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9C7164-EA5E-4BD4-8F63-A774048A142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3F3531-153E-412B-A2C2-22CBB098974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51735" y="3527822"/>
            <a:ext cx="4032250" cy="1440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991A111-EF73-4046-A40F-93F22DC6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CD87D2F-C9B2-46E6-B99C-2FB5729E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C5254AC-3CE8-4B54-9ECD-D0990234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7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6D3C2-FE42-433A-9008-EF24A5F6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3FA7A-E881-42F5-92F1-92C549E369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255" y="1800299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71D891-307D-499C-811E-856AA16698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31453" y="3527822"/>
            <a:ext cx="4032250" cy="1440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25E5A9-BCAC-4FCB-93D6-30B8E48B481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BF21BBF-C9FB-4867-B3D2-9D0B5440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F6D0EBA-AD7F-49CD-B148-48B841A3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A375505-4158-43A4-9442-7ED07FE1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485CA-1478-439A-A4E7-B336017DFAB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51A88-096E-42BD-AA5A-19671CAD7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ECC308-A649-4266-B1C6-4C9B6FA73A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93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5A12CD-4454-4B4E-B18F-179F5C24486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31255" y="3528789"/>
            <a:ext cx="4032250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3D2CAA-22E9-4F5F-8A11-4A4908853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1735" y="3528789"/>
            <a:ext cx="4032250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2FE41DB-56D6-4293-B48C-45816137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570F22-1430-4D12-9F56-7879F909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3923EF9-E923-4428-928A-FA602A25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0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(ganzsei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7B8209-2A83-4F31-8D75-7F62DE28F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15438" cy="5184775"/>
          </a:xfrm>
          <a:solidFill>
            <a:srgbClr val="C20000"/>
          </a:solidFill>
        </p:spPr>
        <p:txBody>
          <a:bodyPr lIns="6408000" tIns="720000" rIns="576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360000" indent="0">
              <a:buNone/>
              <a:defRPr sz="2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24620A-E9D6-4F69-BD6E-074EC76BE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15438" cy="5184775"/>
          </a:xfrm>
          <a:custGeom>
            <a:avLst/>
            <a:gdLst>
              <a:gd name="connsiteX0" fmla="*/ 6192183 w 9215438"/>
              <a:gd name="connsiteY0" fmla="*/ 576163 h 5184775"/>
              <a:gd name="connsiteX1" fmla="*/ 6192183 w 9215438"/>
              <a:gd name="connsiteY1" fmla="*/ 3024163 h 5184775"/>
              <a:gd name="connsiteX2" fmla="*/ 8784183 w 9215438"/>
              <a:gd name="connsiteY2" fmla="*/ 3024163 h 5184775"/>
              <a:gd name="connsiteX3" fmla="*/ 8784183 w 9215438"/>
              <a:gd name="connsiteY3" fmla="*/ 576163 h 5184775"/>
              <a:gd name="connsiteX4" fmla="*/ 0 w 9215438"/>
              <a:gd name="connsiteY4" fmla="*/ 0 h 5184775"/>
              <a:gd name="connsiteX5" fmla="*/ 9215438 w 9215438"/>
              <a:gd name="connsiteY5" fmla="*/ 0 h 5184775"/>
              <a:gd name="connsiteX6" fmla="*/ 9215438 w 9215438"/>
              <a:gd name="connsiteY6" fmla="*/ 5184775 h 5184775"/>
              <a:gd name="connsiteX7" fmla="*/ 0 w 9215438"/>
              <a:gd name="connsiteY7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5184775">
                <a:moveTo>
                  <a:pt x="6192183" y="576163"/>
                </a:moveTo>
                <a:lnTo>
                  <a:pt x="6192183" y="3024163"/>
                </a:lnTo>
                <a:lnTo>
                  <a:pt x="8784183" y="3024163"/>
                </a:lnTo>
                <a:lnTo>
                  <a:pt x="8784183" y="576163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57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84E6C9-2B27-49BB-99EE-018CF284E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4824651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/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9FA5F2F-29BA-42B5-B323-CC6F9941277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 rot="16200000">
            <a:off x="-359093" y="4661350"/>
            <a:ext cx="504000" cy="144000"/>
          </a:xfrm>
        </p:spPr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BF5829D-B1D3-4290-A36F-E11F4AABC1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2249093" y="2066675"/>
            <a:ext cx="4284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699A843-664C-4B65-A0E7-48FEDD0D13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rot="16200000">
            <a:off x="-215093" y="4316675"/>
            <a:ext cx="216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rgbClr val="C00000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4" y="863600"/>
            <a:ext cx="5472063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36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spaltig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rgbClr val="C20000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60B593F-2A8C-4E25-8364-AD550B5127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189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(großforma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248B8E-B4D4-46D8-BAEC-058D25486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863600"/>
            <a:ext cx="8351838" cy="4105275"/>
          </a:xfrm>
          <a:solidFill>
            <a:srgbClr val="C00000"/>
          </a:solidFill>
        </p:spPr>
        <p:txBody>
          <a:bodyPr lIns="576000" tIns="576000" rIns="5544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49302-2969-427D-9DD1-3435C239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BEBE89-7CC6-4CBB-8D89-9C2B984F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9A05AF-1D58-4CE6-BC08-E67A601E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7DD8A94-ECE8-4F6E-A93B-DA44BB13FA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863600"/>
            <a:ext cx="8351838" cy="4105275"/>
          </a:xfrm>
          <a:custGeom>
            <a:avLst/>
            <a:gdLst>
              <a:gd name="connsiteX0" fmla="*/ 359783 w 8351838"/>
              <a:gd name="connsiteY0" fmla="*/ 432643 h 4105275"/>
              <a:gd name="connsiteX1" fmla="*/ 359783 w 8351838"/>
              <a:gd name="connsiteY1" fmla="*/ 2880643 h 4105275"/>
              <a:gd name="connsiteX2" fmla="*/ 2951783 w 8351838"/>
              <a:gd name="connsiteY2" fmla="*/ 2880643 h 4105275"/>
              <a:gd name="connsiteX3" fmla="*/ 2951783 w 8351838"/>
              <a:gd name="connsiteY3" fmla="*/ 432643 h 4105275"/>
              <a:gd name="connsiteX4" fmla="*/ 0 w 8351838"/>
              <a:gd name="connsiteY4" fmla="*/ 0 h 4105275"/>
              <a:gd name="connsiteX5" fmla="*/ 8351838 w 8351838"/>
              <a:gd name="connsiteY5" fmla="*/ 0 h 4105275"/>
              <a:gd name="connsiteX6" fmla="*/ 8351838 w 8351838"/>
              <a:gd name="connsiteY6" fmla="*/ 4105275 h 4105275"/>
              <a:gd name="connsiteX7" fmla="*/ 0 w 8351838"/>
              <a:gd name="connsiteY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1838" h="4105275">
                <a:moveTo>
                  <a:pt x="359783" y="432643"/>
                </a:moveTo>
                <a:lnTo>
                  <a:pt x="359783" y="2880643"/>
                </a:lnTo>
                <a:lnTo>
                  <a:pt x="2951783" y="2880643"/>
                </a:lnTo>
                <a:lnTo>
                  <a:pt x="2951783" y="432643"/>
                </a:lnTo>
                <a:close/>
                <a:moveTo>
                  <a:pt x="0" y="0"/>
                </a:moveTo>
                <a:lnTo>
                  <a:pt x="8351838" y="0"/>
                </a:lnTo>
                <a:lnTo>
                  <a:pt x="8351838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90645E2-B0AF-4FFF-B573-EE81DEFA6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" y="4752643"/>
            <a:ext cx="3673475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/>
            </a:lvl1pPr>
          </a:lstStyle>
          <a:p>
            <a:pPr lvl="0"/>
            <a:r>
              <a:rPr lang="de-DE" dirty="0"/>
              <a:t>Quelle hinzufügen</a:t>
            </a:r>
          </a:p>
        </p:txBody>
      </p:sp>
    </p:spTree>
    <p:extLst>
      <p:ext uri="{BB962C8B-B14F-4D97-AF65-F5344CB8AC3E}">
        <p14:creationId xmlns:p14="http://schemas.microsoft.com/office/powerpoint/2010/main" val="40263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74F5C-519F-401E-B8DC-ABBE966D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52DE8-4A9F-4A64-98A9-E56A24D1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800225"/>
            <a:ext cx="8352382" cy="31684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0DA6540-5AE8-42DF-B039-4E61F066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D6B704C-088A-4A56-BE10-5A4D2C60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2D232A-A3F7-448E-B544-A4D3BD52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(randabfallend) + 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3B93387-8199-4B37-AB48-6EFB10EC1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63600"/>
            <a:ext cx="9215438" cy="4321175"/>
          </a:xfrm>
          <a:solidFill>
            <a:srgbClr val="C20000"/>
          </a:solidFill>
        </p:spPr>
        <p:txBody>
          <a:bodyPr lIns="6048000" tIns="828000" rIns="576000" bIns="2160000"/>
          <a:lstStyle>
            <a:lvl1pPr>
              <a:spcBef>
                <a:spcPts val="0"/>
              </a:spcBef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AE4131-6CF5-43E9-9AF5-8F586457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EE5BC-0FB7-4ADE-863C-3CD93DE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31AD75-27EC-41C7-B35C-1BA97C6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BBB4D0-D6D2-4ED2-89FE-53F37DEBB7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863600"/>
            <a:ext cx="9215438" cy="4321175"/>
          </a:xfrm>
          <a:custGeom>
            <a:avLst/>
            <a:gdLst>
              <a:gd name="connsiteX0" fmla="*/ 6191895 w 9215438"/>
              <a:gd name="connsiteY0" fmla="*/ 649287 h 4321175"/>
              <a:gd name="connsiteX1" fmla="*/ 6191895 w 9215438"/>
              <a:gd name="connsiteY1" fmla="*/ 3097287 h 4321175"/>
              <a:gd name="connsiteX2" fmla="*/ 8783895 w 9215438"/>
              <a:gd name="connsiteY2" fmla="*/ 3097287 h 4321175"/>
              <a:gd name="connsiteX3" fmla="*/ 8783895 w 9215438"/>
              <a:gd name="connsiteY3" fmla="*/ 649287 h 4321175"/>
              <a:gd name="connsiteX4" fmla="*/ 0 w 9215438"/>
              <a:gd name="connsiteY4" fmla="*/ 0 h 4321175"/>
              <a:gd name="connsiteX5" fmla="*/ 9215438 w 9215438"/>
              <a:gd name="connsiteY5" fmla="*/ 0 h 4321175"/>
              <a:gd name="connsiteX6" fmla="*/ 9215438 w 9215438"/>
              <a:gd name="connsiteY6" fmla="*/ 4321175 h 4321175"/>
              <a:gd name="connsiteX7" fmla="*/ 0 w 9215438"/>
              <a:gd name="connsiteY7" fmla="*/ 4321175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4321175">
                <a:moveTo>
                  <a:pt x="6191895" y="649287"/>
                </a:moveTo>
                <a:lnTo>
                  <a:pt x="6191895" y="3097287"/>
                </a:lnTo>
                <a:lnTo>
                  <a:pt x="8783895" y="3097287"/>
                </a:lnTo>
                <a:lnTo>
                  <a:pt x="8783895" y="649287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4321175"/>
                </a:lnTo>
                <a:lnTo>
                  <a:pt x="0" y="4321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88F502E-137E-47BE-BAD7-2CDDCE67D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4824635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/>
            </a:lvl1pPr>
          </a:lstStyle>
          <a:p>
            <a:pPr lvl="0"/>
            <a:r>
              <a:rPr lang="de-DE" dirty="0"/>
              <a:t>Quelle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62823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79AF-9987-4D87-BF59-C9124DE9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CF0D1A3-9C30-4EBE-95A8-EC5188BC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62D49EB-C43D-4EDA-9303-261C4885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CE1D69-E2C3-4327-A150-99075746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2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4CD471B-F069-4F58-8FFD-247DBBE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D5BC863-5791-4E61-BED5-2D160C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739D196-54BD-4D01-978C-007DE5A0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22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6C2A7ED-3E27-439F-AEFC-E742B9DAC482}"/>
              </a:ext>
            </a:extLst>
          </p:cNvPr>
          <p:cNvSpPr txBox="1">
            <a:spLocks/>
          </p:cNvSpPr>
          <p:nvPr/>
        </p:nvSpPr>
        <p:spPr>
          <a:xfrm>
            <a:off x="431255" y="2664395"/>
            <a:ext cx="6192000" cy="1150362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www.bdew.de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163336B0-2170-409A-84C2-E385D2F84FAD}"/>
              </a:ext>
            </a:extLst>
          </p:cNvPr>
          <p:cNvSpPr txBox="1">
            <a:spLocks/>
          </p:cNvSpPr>
          <p:nvPr/>
        </p:nvSpPr>
        <p:spPr>
          <a:xfrm>
            <a:off x="431255" y="3888587"/>
            <a:ext cx="6480000" cy="504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</a:rPr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bg1"/>
                </a:solidFill>
              </a:rPr>
              <a:t>Reinhardtstraße 32 · 10117 Berlin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A01EA3-8451-411A-A54D-13395C21C1F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44000" y="144000"/>
            <a:ext cx="8928000" cy="4896000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txBody>
          <a:bodyPr wrap="none" anchor="ctr"/>
          <a:lstStyle/>
          <a:p>
            <a:endParaRPr lang="de-DE" sz="1828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904070-0BA0-4AE0-842E-83FD5922B85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E3F5386-A68E-4783-91A4-7ABCEF0F6C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3DDAB11-4336-45B9-8C7A-BFB021B00D43}"/>
                </a:ext>
              </a:extLst>
            </p:cNvPr>
            <p:cNvGrpSpPr/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3" name="Freeform 38">
                <a:extLst>
                  <a:ext uri="{FF2B5EF4-FFF2-40B4-BE49-F238E27FC236}">
                    <a16:creationId xmlns:a16="http://schemas.microsoft.com/office/drawing/2014/main" id="{AAF8BDAB-1509-41A4-95CE-55A836221A3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00F058F1-69EE-4BBD-8ADE-11F9C49B3E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E434CE9D-1FE1-41C8-844C-417651D96A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id="{BBB5E07F-A6F4-4315-AD65-C9C277A678F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9AF2ED87-6699-4980-BBB8-7F6D1D4D718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8" name="Datumsplatzhalter 1">
            <a:extLst>
              <a:ext uri="{FF2B5EF4-FFF2-40B4-BE49-F238E27FC236}">
                <a16:creationId xmlns:a16="http://schemas.microsoft.com/office/drawing/2014/main" id="{43DD7F9F-2855-4830-A373-AF49F7C6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80000"/>
            <a:ext cx="504000" cy="144000"/>
          </a:xfrm>
        </p:spPr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FE266F2A-28EC-48BD-BC96-7219E0BA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4680000"/>
            <a:ext cx="5184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E849CC5B-DAB4-4C3E-A247-3DA19D3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67" y="4680000"/>
            <a:ext cx="216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E66F64E5-8C6D-46DC-91CA-9F9919F7293C}"/>
              </a:ext>
            </a:extLst>
          </p:cNvPr>
          <p:cNvSpPr txBox="1">
            <a:spLocks/>
          </p:cNvSpPr>
          <p:nvPr/>
        </p:nvSpPr>
        <p:spPr>
          <a:xfrm>
            <a:off x="431255" y="3890416"/>
            <a:ext cx="648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/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Reinhardtstraße 32 · 10117 Berlin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5B0DE1-C91A-4A7F-BB4F-FCFEEFCE8496}"/>
              </a:ext>
            </a:extLst>
          </p:cNvPr>
          <p:cNvSpPr txBox="1"/>
          <p:nvPr/>
        </p:nvSpPr>
        <p:spPr>
          <a:xfrm>
            <a:off x="1022968" y="4680000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AC1951E-B13C-448C-B9FF-CE5D407BB1A7}"/>
              </a:ext>
            </a:extLst>
          </p:cNvPr>
          <p:cNvSpPr txBox="1"/>
          <p:nvPr/>
        </p:nvSpPr>
        <p:spPr>
          <a:xfrm>
            <a:off x="431040" y="868025"/>
            <a:ext cx="6176099" cy="646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defTabSz="691157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Vielen Dank für Ihre Aufmerksamkeit!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6B10FB1-6D8F-42BA-B53C-709B1D99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7439" y="2880419"/>
            <a:ext cx="4519700" cy="216000"/>
          </a:xfrm>
        </p:spPr>
        <p:txBody>
          <a:bodyPr lIns="0" tIns="0" rIns="0" bIns="0"/>
          <a:lstStyle>
            <a:lvl1pPr marL="0" indent="0">
              <a:buNone/>
              <a:defRPr lang="de-DE" sz="1600" b="0" dirty="0" smtClean="0"/>
            </a:lvl1pPr>
          </a:lstStyle>
          <a:p>
            <a:pPr marL="360000" lvl="0" indent="-360000"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</a:pPr>
            <a:r>
              <a:rPr lang="de-DE"/>
              <a:t>Mastertextformat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BC36029-6541-415E-9317-378C674F7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097213"/>
            <a:ext cx="6191535" cy="216000"/>
          </a:xfrm>
        </p:spPr>
        <p:txBody>
          <a:bodyPr/>
          <a:lstStyle>
            <a:lvl1pPr marL="0" indent="0">
              <a:buNone/>
              <a:tabLst>
                <a:tab pos="358775" algn="l"/>
                <a:tab pos="1611313" algn="l"/>
                <a:tab pos="2333625" algn="l"/>
              </a:tabLst>
              <a:defRPr sz="1600"/>
            </a:lvl1pPr>
          </a:lstStyle>
          <a:p>
            <a:pPr lvl="0"/>
            <a:r>
              <a:rPr lang="de-DE" dirty="0"/>
              <a:t>Optional Mobilnummer: M 	+49 170 1234567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F90F4C6-61C6-4E68-8F42-B7E23F08B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800225"/>
            <a:ext cx="6192838" cy="10064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</a:lstStyle>
          <a:p>
            <a:pPr lvl="0"/>
            <a:r>
              <a:rPr lang="de-DE" dirty="0"/>
              <a:t>Persönliche Angaben: Vorname Name</a:t>
            </a:r>
            <a:br>
              <a:rPr lang="de-DE" dirty="0"/>
            </a:b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 err="1"/>
              <a:t>Organisationseinheit</a:t>
            </a:r>
            <a:r>
              <a:rPr lang="de-DE" dirty="0"/>
              <a:t> zweite Zeile</a:t>
            </a:r>
          </a:p>
          <a:p>
            <a:pPr lvl="0"/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3750F27-A832-4E35-9F03-7599561BF3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312467"/>
            <a:ext cx="6192838" cy="21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magdalena.muster@bdew.de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F4F5EB81-38D7-4A42-B793-141ABE3A8FC6}"/>
              </a:ext>
            </a:extLst>
          </p:cNvPr>
          <p:cNvSpPr txBox="1">
            <a:spLocks/>
          </p:cNvSpPr>
          <p:nvPr/>
        </p:nvSpPr>
        <p:spPr>
          <a:xfrm>
            <a:off x="431255" y="2664395"/>
            <a:ext cx="6192000" cy="1150362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www.bdew.de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DC6B4B-61A5-4CCC-AC87-CBF8F097BCBB}"/>
              </a:ext>
            </a:extLst>
          </p:cNvPr>
          <p:cNvSpPr txBox="1">
            <a:spLocks/>
          </p:cNvSpPr>
          <p:nvPr/>
        </p:nvSpPr>
        <p:spPr>
          <a:xfrm>
            <a:off x="431255" y="3888587"/>
            <a:ext cx="6480000" cy="504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</a:rPr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bg1"/>
                </a:solidFill>
              </a:rPr>
              <a:t>Reinhardtstraße 32 · 10117 Berlin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9C2059AF-63B4-41CF-A58C-197AFF843DCB}"/>
              </a:ext>
            </a:extLst>
          </p:cNvPr>
          <p:cNvSpPr txBox="1">
            <a:spLocks/>
          </p:cNvSpPr>
          <p:nvPr/>
        </p:nvSpPr>
        <p:spPr>
          <a:xfrm>
            <a:off x="431255" y="3890416"/>
            <a:ext cx="648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/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Reinhardtstraße 32 · 10117 Berlin</a:t>
            </a:r>
          </a:p>
        </p:txBody>
      </p:sp>
    </p:spTree>
    <p:extLst>
      <p:ext uri="{BB962C8B-B14F-4D97-AF65-F5344CB8AC3E}">
        <p14:creationId xmlns:p14="http://schemas.microsoft.com/office/powerpoint/2010/main" val="121987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seite (2 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6C2A7ED-3E27-439F-AEFC-E742B9DAC482}"/>
              </a:ext>
            </a:extLst>
          </p:cNvPr>
          <p:cNvSpPr txBox="1">
            <a:spLocks/>
          </p:cNvSpPr>
          <p:nvPr/>
        </p:nvSpPr>
        <p:spPr>
          <a:xfrm>
            <a:off x="431255" y="2664395"/>
            <a:ext cx="6192000" cy="1150362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163336B0-2170-409A-84C2-E385D2F84FAD}"/>
              </a:ext>
            </a:extLst>
          </p:cNvPr>
          <p:cNvSpPr txBox="1">
            <a:spLocks/>
          </p:cNvSpPr>
          <p:nvPr/>
        </p:nvSpPr>
        <p:spPr>
          <a:xfrm>
            <a:off x="431255" y="3888587"/>
            <a:ext cx="6480000" cy="504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</a:rPr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bg1"/>
                </a:solidFill>
              </a:rPr>
              <a:t>Reinhardtstraße 32 · 10117 Berlin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A01EA3-8451-411A-A54D-13395C21C1F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44000" y="144000"/>
            <a:ext cx="8928000" cy="4896000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txBody>
          <a:bodyPr wrap="none" anchor="ctr"/>
          <a:lstStyle/>
          <a:p>
            <a:endParaRPr lang="de-DE" sz="1828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904070-0BA0-4AE0-842E-83FD5922B85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E3F5386-A68E-4783-91A4-7ABCEF0F6C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3DDAB11-4336-45B9-8C7A-BFB021B00D43}"/>
                </a:ext>
              </a:extLst>
            </p:cNvPr>
            <p:cNvGrpSpPr/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3" name="Freeform 38">
                <a:extLst>
                  <a:ext uri="{FF2B5EF4-FFF2-40B4-BE49-F238E27FC236}">
                    <a16:creationId xmlns:a16="http://schemas.microsoft.com/office/drawing/2014/main" id="{AAF8BDAB-1509-41A4-95CE-55A836221A3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00F058F1-69EE-4BBD-8ADE-11F9C49B3E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E434CE9D-1FE1-41C8-844C-417651D96A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id="{BBB5E07F-A6F4-4315-AD65-C9C277A678F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9AF2ED87-6699-4980-BBB8-7F6D1D4D718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8" name="Datumsplatzhalter 1">
            <a:extLst>
              <a:ext uri="{FF2B5EF4-FFF2-40B4-BE49-F238E27FC236}">
                <a16:creationId xmlns:a16="http://schemas.microsoft.com/office/drawing/2014/main" id="{43DD7F9F-2855-4830-A373-AF49F7C6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80619"/>
            <a:ext cx="504000" cy="144000"/>
          </a:xfrm>
        </p:spPr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FE266F2A-28EC-48BD-BC96-7219E0BA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4680619"/>
            <a:ext cx="5184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E849CC5B-DAB4-4C3E-A247-3DA19D3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67" y="4680635"/>
            <a:ext cx="216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E66F64E5-8C6D-46DC-91CA-9F9919F7293C}"/>
              </a:ext>
            </a:extLst>
          </p:cNvPr>
          <p:cNvSpPr txBox="1">
            <a:spLocks/>
          </p:cNvSpPr>
          <p:nvPr/>
        </p:nvSpPr>
        <p:spPr>
          <a:xfrm>
            <a:off x="431255" y="3816603"/>
            <a:ext cx="6480000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/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Reinhardtstraße 32 · 10117 Berlin</a:t>
            </a:r>
          </a:p>
          <a:p>
            <a:pPr marL="0" marR="0" lvl="0" indent="0" algn="l" defTabSz="69115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www.bdew.de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5B0DE1-C91A-4A7F-BB4F-FCFEEFCE8496}"/>
              </a:ext>
            </a:extLst>
          </p:cNvPr>
          <p:cNvSpPr txBox="1"/>
          <p:nvPr/>
        </p:nvSpPr>
        <p:spPr>
          <a:xfrm>
            <a:off x="1022968" y="4680635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AC1951E-B13C-448C-B9FF-CE5D407BB1A7}"/>
              </a:ext>
            </a:extLst>
          </p:cNvPr>
          <p:cNvSpPr txBox="1"/>
          <p:nvPr/>
        </p:nvSpPr>
        <p:spPr>
          <a:xfrm>
            <a:off x="431040" y="868025"/>
            <a:ext cx="6176099" cy="646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defTabSz="691157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Vielen Dank für Ihre Aufmerksamkeit!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BC36029-6541-415E-9317-378C674F7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3096467"/>
            <a:ext cx="3096000" cy="216000"/>
          </a:xfrm>
        </p:spPr>
        <p:txBody>
          <a:bodyPr/>
          <a:lstStyle>
            <a:lvl1pPr marL="0" indent="0">
              <a:buNone/>
              <a:tabLst>
                <a:tab pos="358775" algn="l"/>
                <a:tab pos="1611313" algn="l"/>
                <a:tab pos="2333625" algn="l"/>
              </a:tabLst>
              <a:defRPr sz="1600"/>
            </a:lvl1pPr>
          </a:lstStyle>
          <a:p>
            <a:pPr lvl="0"/>
            <a:r>
              <a:rPr lang="de-DE" dirty="0"/>
              <a:t>Optional Mobilnummer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F90F4C6-61C6-4E68-8F42-B7E23F08B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1800419"/>
            <a:ext cx="3096000" cy="129420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</a:lstStyle>
          <a:p>
            <a:pPr lvl="0"/>
            <a:r>
              <a:rPr lang="de-DE" dirty="0"/>
              <a:t>Persönliche Angaben: Vorname Name</a:t>
            </a:r>
            <a:br>
              <a:rPr lang="de-DE" dirty="0"/>
            </a:b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 err="1"/>
              <a:t>Organisationseinheit</a:t>
            </a:r>
            <a:r>
              <a:rPr lang="de-DE" dirty="0"/>
              <a:t> zweite Zeile</a:t>
            </a:r>
          </a:p>
          <a:p>
            <a:pPr lvl="0"/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3750F27-A832-4E35-9F03-7599561BF3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312491"/>
            <a:ext cx="3096000" cy="21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magdalena.muster@bdew.de</a:t>
            </a:r>
          </a:p>
        </p:txBody>
      </p:sp>
      <p:sp>
        <p:nvSpPr>
          <p:cNvPr id="42" name="Textplatzhalter 31">
            <a:extLst>
              <a:ext uri="{FF2B5EF4-FFF2-40B4-BE49-F238E27FC236}">
                <a16:creationId xmlns:a16="http://schemas.microsoft.com/office/drawing/2014/main" id="{40CE4D16-94F3-43E3-8E4A-7FE8224C6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5975" y="1800419"/>
            <a:ext cx="3096000" cy="129420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</a:lstStyle>
          <a:p>
            <a:pPr lvl="0"/>
            <a:r>
              <a:rPr lang="de-DE" dirty="0"/>
              <a:t>Persönliche Angaben: Vorname Name</a:t>
            </a:r>
            <a:br>
              <a:rPr lang="de-DE" dirty="0"/>
            </a:b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 err="1"/>
              <a:t>Organisationseinheit</a:t>
            </a:r>
            <a:r>
              <a:rPr lang="de-DE" dirty="0"/>
              <a:t> zweite Zeile</a:t>
            </a:r>
          </a:p>
          <a:p>
            <a:pPr lvl="0"/>
            <a:endParaRPr lang="de-DE" dirty="0"/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95A9D64B-3BB8-46D4-993D-1EAB95B62116}"/>
              </a:ext>
            </a:extLst>
          </p:cNvPr>
          <p:cNvSpPr txBox="1">
            <a:spLocks/>
          </p:cNvSpPr>
          <p:nvPr/>
        </p:nvSpPr>
        <p:spPr>
          <a:xfrm>
            <a:off x="3816871" y="2880419"/>
            <a:ext cx="3095104" cy="216000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D0F4FE24-E53D-411B-A944-D68B5C9E7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7416" y="3096467"/>
            <a:ext cx="3096000" cy="216000"/>
          </a:xfrm>
        </p:spPr>
        <p:txBody>
          <a:bodyPr/>
          <a:lstStyle>
            <a:lvl1pPr marL="0" indent="0">
              <a:buNone/>
              <a:tabLst>
                <a:tab pos="358775" algn="l"/>
                <a:tab pos="1611313" algn="l"/>
                <a:tab pos="2333625" algn="l"/>
              </a:tabLst>
              <a:defRPr sz="1600"/>
            </a:lvl1pPr>
          </a:lstStyle>
          <a:p>
            <a:pPr lvl="0"/>
            <a:r>
              <a:rPr lang="de-DE" dirty="0"/>
              <a:t>Optional Mobilnummer</a:t>
            </a:r>
          </a:p>
        </p:txBody>
      </p:sp>
      <p:sp>
        <p:nvSpPr>
          <p:cNvPr id="45" name="Textplatzhalter 33">
            <a:extLst>
              <a:ext uri="{FF2B5EF4-FFF2-40B4-BE49-F238E27FC236}">
                <a16:creationId xmlns:a16="http://schemas.microsoft.com/office/drawing/2014/main" id="{BB7C219F-54D0-4600-AC8C-3C44A0E1E3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416" y="3312491"/>
            <a:ext cx="3096000" cy="21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magdalena.muster@bdew.de</a:t>
            </a:r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963A6CA7-05F5-49B8-8BF2-2B91925FEA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1815" y="2880419"/>
            <a:ext cx="1439816" cy="216000"/>
          </a:xfrm>
        </p:spPr>
        <p:txBody>
          <a:bodyPr lIns="0" tIns="0" rIns="0" bIns="0"/>
          <a:lstStyle>
            <a:lvl1pPr marL="0" indent="0">
              <a:buNone/>
              <a:defRPr lang="de-DE" sz="1600" b="0" dirty="0" smtClean="0"/>
            </a:lvl1pPr>
          </a:lstStyle>
          <a:p>
            <a:pPr marL="360000" lvl="0" indent="-360000"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</a:pPr>
            <a:r>
              <a:rPr lang="de-DE" dirty="0"/>
              <a:t>Durchwahl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6B10FB1-6D8F-42BA-B53C-709B1D99F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7439" y="2880419"/>
            <a:ext cx="1439816" cy="216000"/>
          </a:xfrm>
        </p:spPr>
        <p:txBody>
          <a:bodyPr lIns="0" tIns="0" rIns="0" bIns="0"/>
          <a:lstStyle>
            <a:lvl1pPr marL="0" indent="0">
              <a:buNone/>
              <a:defRPr lang="de-DE" sz="1600" b="0" dirty="0" smtClean="0"/>
            </a:lvl1pPr>
          </a:lstStyle>
          <a:p>
            <a:pPr marL="360000" lvl="0" indent="-360000"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</a:pPr>
            <a:r>
              <a:rPr lang="de-DE" dirty="0"/>
              <a:t>Durchwahl</a:t>
            </a:r>
          </a:p>
        </p:txBody>
      </p:sp>
    </p:spTree>
    <p:extLst>
      <p:ext uri="{BB962C8B-B14F-4D97-AF65-F5344CB8AC3E}">
        <p14:creationId xmlns:p14="http://schemas.microsoft.com/office/powerpoint/2010/main" val="324369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D276E-5686-493E-B068-DFD91698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970CB3-369A-459C-B8F5-D682DCF96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047E442-FF05-4786-A3D3-663B6F41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CFE638E-559C-40A0-B414-45DFF2BF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B6B2C9-A658-4A78-900F-9713B72E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9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21C730-CDAF-45FF-8EA4-7A247E800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11975" y="863599"/>
            <a:ext cx="1871663" cy="410505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5D6D36-B938-481F-AB85-46AFF5F5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255" y="863599"/>
            <a:ext cx="6192838" cy="41050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C009F4A-D274-4CA1-9AF4-D9729107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69329BF-4531-4866-A67A-9D864221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8626483-6C39-43BD-82AA-0E18E56B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635DE3A3-5F75-4957-8585-713416C3BA2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241" name="Rectangle 6">
              <a:extLst>
                <a:ext uri="{FF2B5EF4-FFF2-40B4-BE49-F238E27FC236}">
                  <a16:creationId xmlns:a16="http://schemas.microsoft.com/office/drawing/2014/main" id="{FC072CB3-74F3-433F-A5FE-3F1AF3C617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5FA7764E-1C3B-47DF-8BAD-7DDB70F8FEAE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3" name="Freeform 38">
                <a:extLst>
                  <a:ext uri="{FF2B5EF4-FFF2-40B4-BE49-F238E27FC236}">
                    <a16:creationId xmlns:a16="http://schemas.microsoft.com/office/drawing/2014/main" id="{A8E670C4-5CE3-4C4C-A26F-FED2E9185BB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39">
                <a:extLst>
                  <a:ext uri="{FF2B5EF4-FFF2-40B4-BE49-F238E27FC236}">
                    <a16:creationId xmlns:a16="http://schemas.microsoft.com/office/drawing/2014/main" id="{5F598DA8-679A-4759-BA95-A9F969FF5EA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40">
                <a:extLst>
                  <a:ext uri="{FF2B5EF4-FFF2-40B4-BE49-F238E27FC236}">
                    <a16:creationId xmlns:a16="http://schemas.microsoft.com/office/drawing/2014/main" id="{57BDC298-F3D1-4543-AFF4-AC01EDDB62E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41">
                <a:extLst>
                  <a:ext uri="{FF2B5EF4-FFF2-40B4-BE49-F238E27FC236}">
                    <a16:creationId xmlns:a16="http://schemas.microsoft.com/office/drawing/2014/main" id="{7A9A748A-CB83-4144-8F00-BC54166F02B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42">
                <a:extLst>
                  <a:ext uri="{FF2B5EF4-FFF2-40B4-BE49-F238E27FC236}">
                    <a16:creationId xmlns:a16="http://schemas.microsoft.com/office/drawing/2014/main" id="{6CB0F4B4-6126-44F3-9253-1B13F4FFCE2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31" name="Bildplatzhalter 230">
            <a:extLst>
              <a:ext uri="{FF2B5EF4-FFF2-40B4-BE49-F238E27FC236}">
                <a16:creationId xmlns:a16="http://schemas.microsoft.com/office/drawing/2014/main" id="{5093C0B1-AC9E-468C-A24D-AF578C248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23200" cy="3024435"/>
          </a:xfrm>
          <a:custGeom>
            <a:avLst/>
            <a:gdLst>
              <a:gd name="connsiteX0" fmla="*/ 143223 w 9215438"/>
              <a:gd name="connsiteY0" fmla="*/ 3024000 h 3024435"/>
              <a:gd name="connsiteX1" fmla="*/ 157623 w 9215438"/>
              <a:gd name="connsiteY1" fmla="*/ 3024000 h 3024435"/>
              <a:gd name="connsiteX2" fmla="*/ 157623 w 9215438"/>
              <a:gd name="connsiteY2" fmla="*/ 3024435 h 3024435"/>
              <a:gd name="connsiteX3" fmla="*/ 143223 w 9215438"/>
              <a:gd name="connsiteY3" fmla="*/ 3024435 h 3024435"/>
              <a:gd name="connsiteX4" fmla="*/ 9063563 w 9215438"/>
              <a:gd name="connsiteY4" fmla="*/ 1800000 h 3024435"/>
              <a:gd name="connsiteX5" fmla="*/ 9071223 w 9215438"/>
              <a:gd name="connsiteY5" fmla="*/ 1800000 h 3024435"/>
              <a:gd name="connsiteX6" fmla="*/ 9071223 w 9215438"/>
              <a:gd name="connsiteY6" fmla="*/ 1800263 h 3024435"/>
              <a:gd name="connsiteX7" fmla="*/ 9063563 w 9215438"/>
              <a:gd name="connsiteY7" fmla="*/ 1800263 h 3024435"/>
              <a:gd name="connsiteX8" fmla="*/ 157348 w 9215438"/>
              <a:gd name="connsiteY8" fmla="*/ 144435 h 3024435"/>
              <a:gd name="connsiteX9" fmla="*/ 157623 w 9215438"/>
              <a:gd name="connsiteY9" fmla="*/ 144435 h 3024435"/>
              <a:gd name="connsiteX10" fmla="*/ 157623 w 9215438"/>
              <a:gd name="connsiteY10" fmla="*/ 158400 h 3024435"/>
              <a:gd name="connsiteX11" fmla="*/ 157348 w 9215438"/>
              <a:gd name="connsiteY11" fmla="*/ 158400 h 3024435"/>
              <a:gd name="connsiteX12" fmla="*/ 9057815 w 9215438"/>
              <a:gd name="connsiteY12" fmla="*/ 144115 h 3024435"/>
              <a:gd name="connsiteX13" fmla="*/ 9057815 w 9215438"/>
              <a:gd name="connsiteY13" fmla="*/ 576115 h 3024435"/>
              <a:gd name="connsiteX14" fmla="*/ 9072215 w 9215438"/>
              <a:gd name="connsiteY14" fmla="*/ 576115 h 3024435"/>
              <a:gd name="connsiteX15" fmla="*/ 9072215 w 9215438"/>
              <a:gd name="connsiteY15" fmla="*/ 144115 h 3024435"/>
              <a:gd name="connsiteX16" fmla="*/ 0 w 9215438"/>
              <a:gd name="connsiteY16" fmla="*/ 0 h 3024435"/>
              <a:gd name="connsiteX17" fmla="*/ 9215438 w 9215438"/>
              <a:gd name="connsiteY17" fmla="*/ 0 h 3024435"/>
              <a:gd name="connsiteX18" fmla="*/ 9215438 w 9215438"/>
              <a:gd name="connsiteY18" fmla="*/ 3024000 h 3024435"/>
              <a:gd name="connsiteX19" fmla="*/ 9077963 w 9215438"/>
              <a:gd name="connsiteY19" fmla="*/ 3024000 h 3024435"/>
              <a:gd name="connsiteX20" fmla="*/ 9077963 w 9215438"/>
              <a:gd name="connsiteY20" fmla="*/ 1800000 h 3024435"/>
              <a:gd name="connsiteX21" fmla="*/ 9071223 w 9215438"/>
              <a:gd name="connsiteY21" fmla="*/ 1800000 h 3024435"/>
              <a:gd name="connsiteX22" fmla="*/ 9071223 w 9215438"/>
              <a:gd name="connsiteY22" fmla="*/ 576263 h 3024435"/>
              <a:gd name="connsiteX23" fmla="*/ 7270998 w 9215438"/>
              <a:gd name="connsiteY23" fmla="*/ 576263 h 3024435"/>
              <a:gd name="connsiteX24" fmla="*/ 7270998 w 9215438"/>
              <a:gd name="connsiteY24" fmla="*/ 1800263 h 3024435"/>
              <a:gd name="connsiteX25" fmla="*/ 9063563 w 9215438"/>
              <a:gd name="connsiteY25" fmla="*/ 1800263 h 3024435"/>
              <a:gd name="connsiteX26" fmla="*/ 9063563 w 9215438"/>
              <a:gd name="connsiteY26" fmla="*/ 3024000 h 3024435"/>
              <a:gd name="connsiteX27" fmla="*/ 157623 w 9215438"/>
              <a:gd name="connsiteY27" fmla="*/ 3024000 h 3024435"/>
              <a:gd name="connsiteX28" fmla="*/ 157623 w 9215438"/>
              <a:gd name="connsiteY28" fmla="*/ 158400 h 3024435"/>
              <a:gd name="connsiteX29" fmla="*/ 9056548 w 9215438"/>
              <a:gd name="connsiteY29" fmla="*/ 158400 h 3024435"/>
              <a:gd name="connsiteX30" fmla="*/ 9056548 w 9215438"/>
              <a:gd name="connsiteY30" fmla="*/ 144000 h 3024435"/>
              <a:gd name="connsiteX31" fmla="*/ 157348 w 9215438"/>
              <a:gd name="connsiteY31" fmla="*/ 144000 h 3024435"/>
              <a:gd name="connsiteX32" fmla="*/ 157348 w 9215438"/>
              <a:gd name="connsiteY32" fmla="*/ 144435 h 3024435"/>
              <a:gd name="connsiteX33" fmla="*/ 143223 w 9215438"/>
              <a:gd name="connsiteY33" fmla="*/ 144435 h 3024435"/>
              <a:gd name="connsiteX34" fmla="*/ 143223 w 9215438"/>
              <a:gd name="connsiteY34" fmla="*/ 3024000 h 3024435"/>
              <a:gd name="connsiteX35" fmla="*/ 0 w 9215438"/>
              <a:gd name="connsiteY35" fmla="*/ 3024000 h 30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15438" h="3024435">
                <a:moveTo>
                  <a:pt x="143223" y="3024000"/>
                </a:moveTo>
                <a:lnTo>
                  <a:pt x="157623" y="3024000"/>
                </a:lnTo>
                <a:lnTo>
                  <a:pt x="157623" y="3024435"/>
                </a:lnTo>
                <a:lnTo>
                  <a:pt x="143223" y="3024435"/>
                </a:lnTo>
                <a:close/>
                <a:moveTo>
                  <a:pt x="9063563" y="1800000"/>
                </a:moveTo>
                <a:lnTo>
                  <a:pt x="9071223" y="1800000"/>
                </a:lnTo>
                <a:lnTo>
                  <a:pt x="9071223" y="1800263"/>
                </a:lnTo>
                <a:lnTo>
                  <a:pt x="9063563" y="1800263"/>
                </a:lnTo>
                <a:close/>
                <a:moveTo>
                  <a:pt x="157348" y="144435"/>
                </a:moveTo>
                <a:lnTo>
                  <a:pt x="157623" y="144435"/>
                </a:lnTo>
                <a:lnTo>
                  <a:pt x="157623" y="158400"/>
                </a:lnTo>
                <a:lnTo>
                  <a:pt x="157348" y="158400"/>
                </a:lnTo>
                <a:close/>
                <a:moveTo>
                  <a:pt x="9057815" y="144115"/>
                </a:moveTo>
                <a:lnTo>
                  <a:pt x="9057815" y="576115"/>
                </a:lnTo>
                <a:lnTo>
                  <a:pt x="9072215" y="576115"/>
                </a:lnTo>
                <a:lnTo>
                  <a:pt x="9072215" y="144115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3024000"/>
                </a:lnTo>
                <a:lnTo>
                  <a:pt x="9077963" y="3024000"/>
                </a:lnTo>
                <a:lnTo>
                  <a:pt x="9077963" y="1800000"/>
                </a:lnTo>
                <a:lnTo>
                  <a:pt x="9071223" y="1800000"/>
                </a:lnTo>
                <a:lnTo>
                  <a:pt x="9071223" y="576263"/>
                </a:lnTo>
                <a:lnTo>
                  <a:pt x="7270998" y="576263"/>
                </a:lnTo>
                <a:lnTo>
                  <a:pt x="7270998" y="1800263"/>
                </a:lnTo>
                <a:lnTo>
                  <a:pt x="9063563" y="1800263"/>
                </a:lnTo>
                <a:lnTo>
                  <a:pt x="9063563" y="3024000"/>
                </a:lnTo>
                <a:lnTo>
                  <a:pt x="157623" y="3024000"/>
                </a:lnTo>
                <a:lnTo>
                  <a:pt x="157623" y="158400"/>
                </a:lnTo>
                <a:lnTo>
                  <a:pt x="9056548" y="158400"/>
                </a:lnTo>
                <a:lnTo>
                  <a:pt x="9056548" y="144000"/>
                </a:lnTo>
                <a:lnTo>
                  <a:pt x="157348" y="144000"/>
                </a:lnTo>
                <a:lnTo>
                  <a:pt x="157348" y="144435"/>
                </a:lnTo>
                <a:lnTo>
                  <a:pt x="143223" y="144435"/>
                </a:lnTo>
                <a:lnTo>
                  <a:pt x="143223" y="3024000"/>
                </a:lnTo>
                <a:lnTo>
                  <a:pt x="0" y="3024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8F7A42-0CF4-4998-960F-E80D43C7A03A}"/>
              </a:ext>
            </a:extLst>
          </p:cNvPr>
          <p:cNvSpPr/>
          <p:nvPr userDrawn="1"/>
        </p:nvSpPr>
        <p:spPr bwMode="grayWhite">
          <a:xfrm>
            <a:off x="1" y="3024675"/>
            <a:ext cx="9215438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31256" y="3528531"/>
            <a:ext cx="6911579" cy="360000"/>
          </a:xfrm>
        </p:spPr>
        <p:txBody>
          <a:bodyPr wrap="none" lIns="0" tIns="0" rIns="0" bIns="0"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31256" y="4032611"/>
            <a:ext cx="6911579" cy="57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 </a:t>
            </a:r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14FA0E42-6739-40CF-8134-93A20DC4BE70}"/>
              </a:ext>
            </a:extLst>
          </p:cNvPr>
          <p:cNvSpPr/>
          <p:nvPr userDrawn="1"/>
        </p:nvSpPr>
        <p:spPr>
          <a:xfrm>
            <a:off x="149617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F49EA0F-470E-4848-8624-5CE19AA0E5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  <a:noFill/>
        </p:spPr>
        <p:txBody>
          <a:bodyPr wrap="none" lIns="0" tIns="0" rIns="0" bIns="0" rtlCol="0" anchor="ctr" anchorCtr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de-DE"/>
              <a:t>05.12.2025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EA838E-5213-4879-A2D6-5CD6F8A3B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540808" y="2412572"/>
            <a:ext cx="4932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656861-D621-4470-819F-20325BEF2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-180793" y="499070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91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5">
          <p15:clr>
            <a:srgbClr val="FBAE40"/>
          </p15:clr>
        </p15:guide>
        <p15:guide id="3" pos="90">
          <p15:clr>
            <a:srgbClr val="FBAE40"/>
          </p15:clr>
        </p15:guide>
        <p15:guide id="4" pos="5715">
          <p15:clr>
            <a:srgbClr val="FBAE40"/>
          </p15:clr>
        </p15:guide>
        <p15:guide id="5" orient="horz" pos="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635DE3A3-5F75-4957-8585-713416C3BA2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241" name="Rectangle 6">
              <a:extLst>
                <a:ext uri="{FF2B5EF4-FFF2-40B4-BE49-F238E27FC236}">
                  <a16:creationId xmlns:a16="http://schemas.microsoft.com/office/drawing/2014/main" id="{FC072CB3-74F3-433F-A5FE-3F1AF3C617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5FA7764E-1C3B-47DF-8BAD-7DDB70F8FE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3" name="Freeform 38">
                <a:extLst>
                  <a:ext uri="{FF2B5EF4-FFF2-40B4-BE49-F238E27FC236}">
                    <a16:creationId xmlns:a16="http://schemas.microsoft.com/office/drawing/2014/main" id="{A8E670C4-5CE3-4C4C-A26F-FED2E9185BB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39">
                <a:extLst>
                  <a:ext uri="{FF2B5EF4-FFF2-40B4-BE49-F238E27FC236}">
                    <a16:creationId xmlns:a16="http://schemas.microsoft.com/office/drawing/2014/main" id="{5F598DA8-679A-4759-BA95-A9F969FF5E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40">
                <a:extLst>
                  <a:ext uri="{FF2B5EF4-FFF2-40B4-BE49-F238E27FC236}">
                    <a16:creationId xmlns:a16="http://schemas.microsoft.com/office/drawing/2014/main" id="{57BDC298-F3D1-4543-AFF4-AC01EDDB62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41">
                <a:extLst>
                  <a:ext uri="{FF2B5EF4-FFF2-40B4-BE49-F238E27FC236}">
                    <a16:creationId xmlns:a16="http://schemas.microsoft.com/office/drawing/2014/main" id="{7A9A748A-CB83-4144-8F00-BC54166F02B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42">
                <a:extLst>
                  <a:ext uri="{FF2B5EF4-FFF2-40B4-BE49-F238E27FC236}">
                    <a16:creationId xmlns:a16="http://schemas.microsoft.com/office/drawing/2014/main" id="{6CB0F4B4-6126-44F3-9253-1B13F4FFCE2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31" name="Bildplatzhalter 230">
            <a:extLst>
              <a:ext uri="{FF2B5EF4-FFF2-40B4-BE49-F238E27FC236}">
                <a16:creationId xmlns:a16="http://schemas.microsoft.com/office/drawing/2014/main" id="{5093C0B1-AC9E-468C-A24D-AF578C248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23200" cy="3024435"/>
          </a:xfrm>
          <a:custGeom>
            <a:avLst/>
            <a:gdLst>
              <a:gd name="connsiteX0" fmla="*/ 143223 w 9215438"/>
              <a:gd name="connsiteY0" fmla="*/ 3024000 h 3024435"/>
              <a:gd name="connsiteX1" fmla="*/ 157623 w 9215438"/>
              <a:gd name="connsiteY1" fmla="*/ 3024000 h 3024435"/>
              <a:gd name="connsiteX2" fmla="*/ 157623 w 9215438"/>
              <a:gd name="connsiteY2" fmla="*/ 3024435 h 3024435"/>
              <a:gd name="connsiteX3" fmla="*/ 143223 w 9215438"/>
              <a:gd name="connsiteY3" fmla="*/ 3024435 h 3024435"/>
              <a:gd name="connsiteX4" fmla="*/ 9063563 w 9215438"/>
              <a:gd name="connsiteY4" fmla="*/ 1800000 h 3024435"/>
              <a:gd name="connsiteX5" fmla="*/ 9071223 w 9215438"/>
              <a:gd name="connsiteY5" fmla="*/ 1800000 h 3024435"/>
              <a:gd name="connsiteX6" fmla="*/ 9071223 w 9215438"/>
              <a:gd name="connsiteY6" fmla="*/ 1800263 h 3024435"/>
              <a:gd name="connsiteX7" fmla="*/ 9063563 w 9215438"/>
              <a:gd name="connsiteY7" fmla="*/ 1800263 h 3024435"/>
              <a:gd name="connsiteX8" fmla="*/ 157348 w 9215438"/>
              <a:gd name="connsiteY8" fmla="*/ 144435 h 3024435"/>
              <a:gd name="connsiteX9" fmla="*/ 157623 w 9215438"/>
              <a:gd name="connsiteY9" fmla="*/ 144435 h 3024435"/>
              <a:gd name="connsiteX10" fmla="*/ 157623 w 9215438"/>
              <a:gd name="connsiteY10" fmla="*/ 158400 h 3024435"/>
              <a:gd name="connsiteX11" fmla="*/ 157348 w 9215438"/>
              <a:gd name="connsiteY11" fmla="*/ 158400 h 3024435"/>
              <a:gd name="connsiteX12" fmla="*/ 9057815 w 9215438"/>
              <a:gd name="connsiteY12" fmla="*/ 144115 h 3024435"/>
              <a:gd name="connsiteX13" fmla="*/ 9057815 w 9215438"/>
              <a:gd name="connsiteY13" fmla="*/ 576115 h 3024435"/>
              <a:gd name="connsiteX14" fmla="*/ 9072215 w 9215438"/>
              <a:gd name="connsiteY14" fmla="*/ 576115 h 3024435"/>
              <a:gd name="connsiteX15" fmla="*/ 9072215 w 9215438"/>
              <a:gd name="connsiteY15" fmla="*/ 144115 h 3024435"/>
              <a:gd name="connsiteX16" fmla="*/ 0 w 9215438"/>
              <a:gd name="connsiteY16" fmla="*/ 0 h 3024435"/>
              <a:gd name="connsiteX17" fmla="*/ 9215438 w 9215438"/>
              <a:gd name="connsiteY17" fmla="*/ 0 h 3024435"/>
              <a:gd name="connsiteX18" fmla="*/ 9215438 w 9215438"/>
              <a:gd name="connsiteY18" fmla="*/ 3024000 h 3024435"/>
              <a:gd name="connsiteX19" fmla="*/ 9077963 w 9215438"/>
              <a:gd name="connsiteY19" fmla="*/ 3024000 h 3024435"/>
              <a:gd name="connsiteX20" fmla="*/ 9077963 w 9215438"/>
              <a:gd name="connsiteY20" fmla="*/ 1800000 h 3024435"/>
              <a:gd name="connsiteX21" fmla="*/ 9071223 w 9215438"/>
              <a:gd name="connsiteY21" fmla="*/ 1800000 h 3024435"/>
              <a:gd name="connsiteX22" fmla="*/ 9071223 w 9215438"/>
              <a:gd name="connsiteY22" fmla="*/ 576263 h 3024435"/>
              <a:gd name="connsiteX23" fmla="*/ 7270998 w 9215438"/>
              <a:gd name="connsiteY23" fmla="*/ 576263 h 3024435"/>
              <a:gd name="connsiteX24" fmla="*/ 7270998 w 9215438"/>
              <a:gd name="connsiteY24" fmla="*/ 1800263 h 3024435"/>
              <a:gd name="connsiteX25" fmla="*/ 9063563 w 9215438"/>
              <a:gd name="connsiteY25" fmla="*/ 1800263 h 3024435"/>
              <a:gd name="connsiteX26" fmla="*/ 9063563 w 9215438"/>
              <a:gd name="connsiteY26" fmla="*/ 3024000 h 3024435"/>
              <a:gd name="connsiteX27" fmla="*/ 157623 w 9215438"/>
              <a:gd name="connsiteY27" fmla="*/ 3024000 h 3024435"/>
              <a:gd name="connsiteX28" fmla="*/ 157623 w 9215438"/>
              <a:gd name="connsiteY28" fmla="*/ 158400 h 3024435"/>
              <a:gd name="connsiteX29" fmla="*/ 9056548 w 9215438"/>
              <a:gd name="connsiteY29" fmla="*/ 158400 h 3024435"/>
              <a:gd name="connsiteX30" fmla="*/ 9056548 w 9215438"/>
              <a:gd name="connsiteY30" fmla="*/ 144000 h 3024435"/>
              <a:gd name="connsiteX31" fmla="*/ 157348 w 9215438"/>
              <a:gd name="connsiteY31" fmla="*/ 144000 h 3024435"/>
              <a:gd name="connsiteX32" fmla="*/ 157348 w 9215438"/>
              <a:gd name="connsiteY32" fmla="*/ 144435 h 3024435"/>
              <a:gd name="connsiteX33" fmla="*/ 143223 w 9215438"/>
              <a:gd name="connsiteY33" fmla="*/ 144435 h 3024435"/>
              <a:gd name="connsiteX34" fmla="*/ 143223 w 9215438"/>
              <a:gd name="connsiteY34" fmla="*/ 3024000 h 3024435"/>
              <a:gd name="connsiteX35" fmla="*/ 0 w 9215438"/>
              <a:gd name="connsiteY35" fmla="*/ 3024000 h 30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15438" h="3024435">
                <a:moveTo>
                  <a:pt x="143223" y="3024000"/>
                </a:moveTo>
                <a:lnTo>
                  <a:pt x="157623" y="3024000"/>
                </a:lnTo>
                <a:lnTo>
                  <a:pt x="157623" y="3024435"/>
                </a:lnTo>
                <a:lnTo>
                  <a:pt x="143223" y="3024435"/>
                </a:lnTo>
                <a:close/>
                <a:moveTo>
                  <a:pt x="9063563" y="1800000"/>
                </a:moveTo>
                <a:lnTo>
                  <a:pt x="9071223" y="1800000"/>
                </a:lnTo>
                <a:lnTo>
                  <a:pt x="9071223" y="1800263"/>
                </a:lnTo>
                <a:lnTo>
                  <a:pt x="9063563" y="1800263"/>
                </a:lnTo>
                <a:close/>
                <a:moveTo>
                  <a:pt x="157348" y="144435"/>
                </a:moveTo>
                <a:lnTo>
                  <a:pt x="157623" y="144435"/>
                </a:lnTo>
                <a:lnTo>
                  <a:pt x="157623" y="158400"/>
                </a:lnTo>
                <a:lnTo>
                  <a:pt x="157348" y="158400"/>
                </a:lnTo>
                <a:close/>
                <a:moveTo>
                  <a:pt x="9057815" y="144115"/>
                </a:moveTo>
                <a:lnTo>
                  <a:pt x="9057815" y="576115"/>
                </a:lnTo>
                <a:lnTo>
                  <a:pt x="9072215" y="576115"/>
                </a:lnTo>
                <a:lnTo>
                  <a:pt x="9072215" y="144115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3024000"/>
                </a:lnTo>
                <a:lnTo>
                  <a:pt x="9077963" y="3024000"/>
                </a:lnTo>
                <a:lnTo>
                  <a:pt x="9077963" y="1800000"/>
                </a:lnTo>
                <a:lnTo>
                  <a:pt x="9071223" y="1800000"/>
                </a:lnTo>
                <a:lnTo>
                  <a:pt x="9071223" y="576263"/>
                </a:lnTo>
                <a:lnTo>
                  <a:pt x="7270998" y="576263"/>
                </a:lnTo>
                <a:lnTo>
                  <a:pt x="7270998" y="1800263"/>
                </a:lnTo>
                <a:lnTo>
                  <a:pt x="9063563" y="1800263"/>
                </a:lnTo>
                <a:lnTo>
                  <a:pt x="9063563" y="3024000"/>
                </a:lnTo>
                <a:lnTo>
                  <a:pt x="157623" y="3024000"/>
                </a:lnTo>
                <a:lnTo>
                  <a:pt x="157623" y="158400"/>
                </a:lnTo>
                <a:lnTo>
                  <a:pt x="9056548" y="158400"/>
                </a:lnTo>
                <a:lnTo>
                  <a:pt x="9056548" y="144000"/>
                </a:lnTo>
                <a:lnTo>
                  <a:pt x="157348" y="144000"/>
                </a:lnTo>
                <a:lnTo>
                  <a:pt x="157348" y="144435"/>
                </a:lnTo>
                <a:lnTo>
                  <a:pt x="143223" y="144435"/>
                </a:lnTo>
                <a:lnTo>
                  <a:pt x="143223" y="3024000"/>
                </a:lnTo>
                <a:lnTo>
                  <a:pt x="0" y="3024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8F7A42-0CF4-4998-960F-E80D43C7A03A}"/>
              </a:ext>
            </a:extLst>
          </p:cNvPr>
          <p:cNvSpPr/>
          <p:nvPr/>
        </p:nvSpPr>
        <p:spPr bwMode="grayWhite">
          <a:xfrm>
            <a:off x="1" y="3024675"/>
            <a:ext cx="9215438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6" y="3528531"/>
            <a:ext cx="6911579" cy="360000"/>
          </a:xfrm>
        </p:spPr>
        <p:txBody>
          <a:bodyPr wrap="none" lIns="0" tIns="0" rIns="0" bIns="0"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4032611"/>
            <a:ext cx="6911579" cy="57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 </a:t>
            </a:r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14FA0E42-6739-40CF-8134-93A20DC4BE70}"/>
              </a:ext>
            </a:extLst>
          </p:cNvPr>
          <p:cNvSpPr/>
          <p:nvPr/>
        </p:nvSpPr>
        <p:spPr>
          <a:xfrm>
            <a:off x="149617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F49EA0F-470E-4848-8624-5CE19AA0E5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  <a:noFill/>
        </p:spPr>
        <p:txBody>
          <a:bodyPr wrap="none" lIns="0" tIns="0" rIns="0" bIns="0" rtlCol="0" anchor="ctr" anchorCtr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de-DE"/>
              <a:t>05.12.2025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EA838E-5213-4879-A2D6-5CD6F8A3B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540808" y="2412572"/>
            <a:ext cx="4932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656861-D621-4470-819F-20325BEF2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-180793" y="4990705"/>
            <a:ext cx="216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52EACCB3-6F83-434A-A6F3-B5929EB1E6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55" y="2844981"/>
            <a:ext cx="3024000" cy="144000"/>
          </a:xfrm>
        </p:spPr>
        <p:txBody>
          <a:bodyPr/>
          <a:lstStyle>
            <a:lvl1pPr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</p:spTree>
    <p:extLst>
      <p:ext uri="{BB962C8B-B14F-4D97-AF65-F5344CB8AC3E}">
        <p14:creationId xmlns:p14="http://schemas.microsoft.com/office/powerpoint/2010/main" val="578229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5">
          <p15:clr>
            <a:srgbClr val="FBAE40"/>
          </p15:clr>
        </p15:guide>
        <p15:guide id="3" pos="90">
          <p15:clr>
            <a:srgbClr val="FBAE40"/>
          </p15:clr>
        </p15:guide>
        <p15:guide id="4" pos="5715">
          <p15:clr>
            <a:srgbClr val="FBAE40"/>
          </p15:clr>
        </p15:guide>
        <p15:guide id="5" orient="horz" pos="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808515"/>
            <a:ext cx="6480719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C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accent3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accent3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6F2CC88-6078-4650-B10F-62DED028F23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F28EF8-2B04-45C2-9B26-9510F48E34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4932683-290B-4B67-BDD9-C6197234B468}"/>
                </a:ext>
              </a:extLst>
            </p:cNvPr>
            <p:cNvGrpSpPr/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BE818EE1-0E3A-4362-8C48-4CCF6127AF8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DC0C4A8-EAED-4205-AB22-3CC884A28E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9495E6D8-0469-4EC8-B276-494CBFBC12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B98C966D-3E44-4F27-A531-F53705858AA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A173408B-6BBB-44D4-A307-C06A5BDEEB9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1E301F60-41B8-4FF3-BE32-26DFD0EEC4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</p:spPr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E010B886-F4E7-420A-84AB-1CD1B39C08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304794" y="2160000"/>
            <a:ext cx="4464000" cy="144000"/>
          </a:xfrm>
        </p:spPr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CC6CEC-AE1E-414D-A76F-ECA365E7AACC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C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</p:spTree>
    <p:extLst>
      <p:ext uri="{BB962C8B-B14F-4D97-AF65-F5344CB8AC3E}">
        <p14:creationId xmlns:p14="http://schemas.microsoft.com/office/powerpoint/2010/main" val="269012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enn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7B1C7-ECAC-4ABD-89EE-B8EB28B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08000"/>
            <a:ext cx="6192000" cy="864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333626-529A-4399-8CFD-780BFF8E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3888603"/>
            <a:ext cx="6192000" cy="64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2C687E-C0DD-4B55-8E06-A4E29A0A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80000"/>
            <a:ext cx="504000" cy="144000"/>
          </a:xfrm>
        </p:spPr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447B3-1D9E-42C0-90FF-2C7936C1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5975" y="4680000"/>
            <a:ext cx="4968000" cy="144000"/>
          </a:xfrm>
        </p:spPr>
        <p:txBody>
          <a:bodyPr lIns="0"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BC806-EFFB-4381-8642-8E13EA1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43" y="4680000"/>
            <a:ext cx="432000" cy="144000"/>
          </a:xfrm>
        </p:spPr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2D23D7-6AD0-43B7-B038-34AC9047DEA6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F4B214D-B22B-4357-A7F8-C6D19E668AD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D655FC1-3977-429F-B6AC-5E6CF09E1B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3AA864C-15C1-434A-9403-4C92A806295B}"/>
                </a:ext>
              </a:extLst>
            </p:cNvPr>
            <p:cNvGrpSpPr/>
            <p:nvPr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8" name="Freeform 38">
                <a:extLst>
                  <a:ext uri="{FF2B5EF4-FFF2-40B4-BE49-F238E27FC236}">
                    <a16:creationId xmlns:a16="http://schemas.microsoft.com/office/drawing/2014/main" id="{4A1BB83E-FF50-42A6-9E47-43656823DD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39">
                <a:extLst>
                  <a:ext uri="{FF2B5EF4-FFF2-40B4-BE49-F238E27FC236}">
                    <a16:creationId xmlns:a16="http://schemas.microsoft.com/office/drawing/2014/main" id="{FA07E67C-99BB-4E7F-8A73-DB182A30F3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40">
                <a:extLst>
                  <a:ext uri="{FF2B5EF4-FFF2-40B4-BE49-F238E27FC236}">
                    <a16:creationId xmlns:a16="http://schemas.microsoft.com/office/drawing/2014/main" id="{7A95D535-94D8-4215-BF42-F9FFF9F401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41">
                <a:extLst>
                  <a:ext uri="{FF2B5EF4-FFF2-40B4-BE49-F238E27FC236}">
                    <a16:creationId xmlns:a16="http://schemas.microsoft.com/office/drawing/2014/main" id="{D1B7050F-36DF-43DD-9B45-B743042BD4B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42">
                <a:extLst>
                  <a:ext uri="{FF2B5EF4-FFF2-40B4-BE49-F238E27FC236}">
                    <a16:creationId xmlns:a16="http://schemas.microsoft.com/office/drawing/2014/main" id="{7ED9D302-9A04-4ACB-B3DC-CB6FDC4CAC3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D95895AD-2EE1-4D04-B165-048B6D5D9818}"/>
              </a:ext>
            </a:extLst>
          </p:cNvPr>
          <p:cNvSpPr/>
          <p:nvPr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C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14B9CC2-6FD0-4A54-8D4D-A21A275AD5D5}"/>
              </a:ext>
            </a:extLst>
          </p:cNvPr>
          <p:cNvSpPr txBox="1"/>
          <p:nvPr/>
        </p:nvSpPr>
        <p:spPr>
          <a:xfrm>
            <a:off x="1022968" y="4680000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</p:spTree>
    <p:extLst>
      <p:ext uri="{BB962C8B-B14F-4D97-AF65-F5344CB8AC3E}">
        <p14:creationId xmlns:p14="http://schemas.microsoft.com/office/powerpoint/2010/main" val="25177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1F07DF-5638-4707-A3B6-0414065AFC7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1800" y="865188"/>
            <a:ext cx="8351838" cy="4103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01F4830-02D5-4CDC-BE53-87EEC2FA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AE9D3F6-60F6-40E1-936D-6A1E8C1B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1ACD44-38B1-42A9-BB2E-4E41A9AB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F6CD-5B21-422C-A388-D3982546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40728-C76C-4A8A-A0DB-32D3A80CC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515521-CF36-43DF-8006-6F4895FF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9A0076-9856-4316-A2C2-9B5A543A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3024DD-12C5-4418-B89A-1BE4467E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3751A8-9A06-48BF-8633-A9D401CC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7DB9-3C09-4E53-BACB-FC9500A6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864267"/>
            <a:ext cx="8352383" cy="6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03CE9B-65AD-4D10-96C7-6574CAEA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03" y="1800371"/>
            <a:ext cx="4032000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6730B2-7655-4C77-BB72-DD89EBE4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53" y="2592651"/>
            <a:ext cx="403225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B141BF-BA70-4D25-B586-D6D1A6F95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2280" y="1800299"/>
            <a:ext cx="4031903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3F4711-8A5E-47D8-B67C-49AFEA311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2183" y="2592651"/>
            <a:ext cx="4032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31B3D2-63E6-474A-95D3-E636EBC6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3958CA7-E040-4C1D-9C07-B71F4C8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767F37B-BEB7-49B4-B2E9-4707BFD5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51FDF-E61C-476D-937C-CD8F78E6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5" y="862979"/>
            <a:ext cx="4027370" cy="649288"/>
          </a:xfrm>
          <a:prstGeom prst="rect">
            <a:avLst/>
          </a:prstGeom>
        </p:spPr>
        <p:txBody>
          <a:bodyPr wrap="square" anchor="t" anchorCtr="0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08F3D8-E34D-4471-AAA3-9FE9BBCF3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735" y="863376"/>
            <a:ext cx="4032000" cy="4105275"/>
          </a:xfrm>
        </p:spPr>
        <p:txBody>
          <a:bodyPr lIns="0" tIns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57C96F-418C-464D-8080-6AC22CEE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255" y="1798127"/>
            <a:ext cx="4036881" cy="31705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78EB4EE-BA92-4E68-B7EA-93AAEF37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5208F1D-8CA3-4776-A3B9-981FEFEA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7116FE7-B59D-4068-AE44-7C623B5E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14294F-37E1-4995-BB5C-4BBEDB79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37D52E-DCF5-49A0-8957-B9590782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255" y="1800972"/>
            <a:ext cx="8352382" cy="3167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70E68EB-2EBA-4AA0-905D-6DC44201C061}"/>
              </a:ext>
            </a:extLst>
          </p:cNvPr>
          <p:cNvCxnSpPr/>
          <p:nvPr/>
        </p:nvCxnSpPr>
        <p:spPr>
          <a:xfrm>
            <a:off x="0" y="576163"/>
            <a:ext cx="9215438" cy="0"/>
          </a:xfrm>
          <a:prstGeom prst="line">
            <a:avLst/>
          </a:prstGeom>
          <a:ln w="12700">
            <a:solidFill>
              <a:srgbClr val="C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C6A1126F-F439-448C-B4C0-8937B56F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55" y="288131"/>
            <a:ext cx="50400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05.12.2025</a:t>
            </a:r>
            <a:endParaRPr lang="en-US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AF6C9F38-D91A-4AB3-8213-3BA0A947F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51" y="288131"/>
            <a:ext cx="5256000" cy="144000"/>
          </a:xfrm>
          <a:prstGeom prst="rect">
            <a:avLst/>
          </a:prstGeom>
        </p:spPr>
        <p:txBody>
          <a:bodyPr vert="horz" wrap="none" lIns="72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2B2E0B9A-E114-4A8C-8624-65A07109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367" y="288147"/>
            <a:ext cx="216000" cy="14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fld id="{915ABBCB-2658-4656-B2C4-43A1F658563B}" type="slidenum">
              <a:rPr lang="en-US" smtClean="0"/>
              <a:t>‹Nr.›</a:t>
            </a:fld>
            <a:endParaRPr lang="en-US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B513A51-74B2-4394-A301-5C6DE9C9607B}"/>
              </a:ext>
            </a:extLst>
          </p:cNvPr>
          <p:cNvGrpSpPr>
            <a:grpSpLocks noChangeAspect="1"/>
          </p:cNvGrpSpPr>
          <p:nvPr/>
        </p:nvGrpSpPr>
        <p:grpSpPr bwMode="ltGray">
          <a:xfrm>
            <a:off x="7682056" y="21039"/>
            <a:ext cx="1104108" cy="739329"/>
            <a:chOff x="7682056" y="-1340"/>
            <a:chExt cx="1104108" cy="739329"/>
          </a:xfrm>
        </p:grpSpPr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83FC8CB0-9377-43DD-A543-4CC7FDF5F7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682056" y="-1340"/>
              <a:ext cx="1104108" cy="739329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E18C45ED-ED04-41D3-A1DA-C162BCBCEE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398179" y="24659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CF299C9-47A0-4FEC-95F4-EC8CEB959B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208869" y="23601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6C17399E-4CB7-4794-AA31-56EB510FB90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8032586" y="17005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2EBE080F-93F5-4210-BC0E-66F26D0AC1A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7852639" y="17005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C0FE6EF4-F07A-4BEC-AF60-7AB3D6BD44C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7852639" y="49534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75DF2EB5-E68F-4A5F-8B05-DCA7BFDCE920}"/>
              </a:ext>
            </a:extLst>
          </p:cNvPr>
          <p:cNvSpPr txBox="1"/>
          <p:nvPr/>
        </p:nvSpPr>
        <p:spPr>
          <a:xfrm>
            <a:off x="1022968" y="288130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</p:spTree>
    <p:extLst>
      <p:ext uri="{BB962C8B-B14F-4D97-AF65-F5344CB8AC3E}">
        <p14:creationId xmlns:p14="http://schemas.microsoft.com/office/powerpoint/2010/main" val="36837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</p:sldLayoutIdLst>
  <p:hf sldNum="0" hdr="0"/>
  <p:txStyles>
    <p:titleStyle>
      <a:lvl1pPr algn="l" defTabSz="691157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bg2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250"/>
        </a:spcAft>
        <a:buClr>
          <a:schemeClr val="bg2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91157" rtl="0" eaLnBrk="1" latinLnBrk="0" hangingPunct="1">
        <a:lnSpc>
          <a:spcPct val="90000"/>
        </a:lnSpc>
        <a:spcBef>
          <a:spcPts val="250"/>
        </a:spcBef>
        <a:spcAft>
          <a:spcPts val="150"/>
        </a:spcAft>
        <a:buClr>
          <a:schemeClr val="tx1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91157" rtl="0" eaLnBrk="1" latinLnBrk="0" hangingPunct="1">
        <a:lnSpc>
          <a:spcPct val="90000"/>
        </a:lnSpc>
        <a:spcBef>
          <a:spcPts val="150"/>
        </a:spcBef>
        <a:spcAft>
          <a:spcPts val="0"/>
        </a:spcAft>
        <a:buClr>
          <a:schemeClr val="tx1"/>
        </a:buClr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91157" rtl="0" eaLnBrk="1" latinLnBrk="0" hangingPunct="1">
        <a:lnSpc>
          <a:spcPct val="90000"/>
        </a:lnSpc>
        <a:spcBef>
          <a:spcPts val="100"/>
        </a:spcBef>
        <a:buClrTx/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683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246262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40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1pPr>
      <a:lvl2pPr marL="345578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691157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36735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382316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72789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7347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51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76463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953">
          <p15:clr>
            <a:srgbClr val="F26B43"/>
          </p15:clr>
        </p15:guide>
        <p15:guide id="20" pos="272">
          <p15:clr>
            <a:srgbClr val="F26B43"/>
          </p15:clr>
        </p15:guide>
        <p15:guide id="21" pos="5533">
          <p15:clr>
            <a:srgbClr val="F26B43"/>
          </p15:clr>
        </p15:guide>
        <p15:guide id="22" pos="1451">
          <p15:clr>
            <a:srgbClr val="F26B43"/>
          </p15:clr>
        </p15:guide>
        <p15:guide id="23" pos="1632">
          <p15:clr>
            <a:srgbClr val="F26B43"/>
          </p15:clr>
        </p15:guide>
        <p15:guide id="24" pos="2812">
          <p15:clr>
            <a:srgbClr val="F26B43"/>
          </p15:clr>
        </p15:guide>
        <p15:guide id="25" pos="2993">
          <p15:clr>
            <a:srgbClr val="F26B43"/>
          </p15:clr>
        </p15:guide>
        <p15:guide id="26" pos="4173">
          <p15:clr>
            <a:srgbClr val="F26B43"/>
          </p15:clr>
        </p15:guide>
        <p15:guide id="27" pos="4354">
          <p15:clr>
            <a:srgbClr val="F26B43"/>
          </p15:clr>
        </p15:guide>
        <p15:guide id="28" orient="horz" pos="3130">
          <p15:clr>
            <a:srgbClr val="F26B43"/>
          </p15:clr>
        </p15:guide>
        <p15:guide id="29" orient="horz" pos="363">
          <p15:clr>
            <a:srgbClr val="F26B43"/>
          </p15:clr>
        </p15:guide>
        <p15:guide id="30" orient="horz" pos="1134">
          <p15:clr>
            <a:srgbClr val="F26B43"/>
          </p15:clr>
        </p15:guide>
        <p15:guide id="31" orient="horz" pos="544">
          <p15:clr>
            <a:srgbClr val="F26B43"/>
          </p15:clr>
        </p15:guide>
        <p15:guide id="32" orient="horz" pos="2041">
          <p15:clr>
            <a:srgbClr val="F26B43"/>
          </p15:clr>
        </p15:guide>
        <p15:guide id="33" orient="horz" pos="22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9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file:///C:\BDEW-Piktogramme\\Windkraft-Onshore.em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file:///C:\BDEW-Piktogramme\\Windkraft-Offshore.emf" TargetMode="Externa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BDEW-Piktogramme\\Windkraft-Onshore.emf" TargetMode="Externa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BDEW-Piktogramme\\Windkraft-Offshore.emf" TargetMode="Externa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BDEW-Piktogramme\\Photovoltaik.emf" TargetMode="Externa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BDEW-Piktogramme\\Wasserkraft.emf" TargetMode="Externa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economics@bdew.d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58DBD6-B0F3-4BAE-9EA2-ECAB94A15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Energiewirtschaftliche Entwicklungen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BC178B3-84B4-4190-A7F5-2F837DF00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Quartalsbericht</a:t>
            </a:r>
          </a:p>
          <a:p>
            <a:r>
              <a:rPr lang="de-DE"/>
              <a:t>1. bis 3. Quartal 2025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51EC37-C35B-4984-B619-3FDFC81C3D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CE54500-76E5-4CA1-A581-E519657D96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9" b="25439"/>
          <a:stretch/>
        </p:blipFill>
        <p:spPr>
          <a:xfrm>
            <a:off x="0" y="0"/>
            <a:ext cx="9223200" cy="3024435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724F82-7A97-4FF0-8250-3F791F90CD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58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F77A48E1-CC5B-4689-9FA8-C930180C7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97624"/>
              </p:ext>
            </p:extLst>
          </p:nvPr>
        </p:nvGraphicFramePr>
        <p:xfrm>
          <a:off x="408878" y="1174596"/>
          <a:ext cx="8374760" cy="379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52403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288" imgH="288" progId="TCLayout.ActiveDocument.1">
                  <p:embed/>
                </p:oleObj>
              </mc:Choice>
              <mc:Fallback>
                <p:oleObj name="think-cell Folie" r:id="rId6" imgW="288" imgH="28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2403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 bwMode="auto">
          <a:xfrm>
            <a:off x="1151202" y="-1"/>
            <a:ext cx="120018" cy="120018"/>
          </a:xfrm>
          <a:prstGeom prst="rect">
            <a:avLst/>
          </a:prstGeom>
          <a:solidFill>
            <a:schemeClr val="accent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66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Monatliche Stromerzeugung in Deutschland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543BB47-A1C0-41AF-9543-C1EA0171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8CA714-287C-44EA-8F10-5189AFC09A21}"/>
              </a:ext>
            </a:extLst>
          </p:cNvPr>
          <p:cNvSpPr txBox="1"/>
          <p:nvPr/>
        </p:nvSpPr>
        <p:spPr>
          <a:xfrm>
            <a:off x="431255" y="4860993"/>
            <a:ext cx="33614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DEBRIV, Destatis, ENTSO-E, ZSW, BDEW; Stand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 11/2025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25483C-B513-45A8-8C6B-30615B8F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DEC82EE-0023-438F-8241-B49D535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0CD3CF9A-2C89-4803-89C5-A0735830C6C2}"/>
              </a:ext>
            </a:extLst>
          </p:cNvPr>
          <p:cNvSpPr txBox="1"/>
          <p:nvPr/>
        </p:nvSpPr>
        <p:spPr>
          <a:xfrm>
            <a:off x="7322266" y="3925465"/>
            <a:ext cx="1533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Prozentangaben: Veränderung zum Vorjahresmonat</a:t>
            </a:r>
            <a:endParaRPr kumimoji="0" lang="de-DE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9769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682B5191-B3E6-4E75-878F-B44B8026E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14794"/>
              </p:ext>
            </p:extLst>
          </p:nvPr>
        </p:nvGraphicFramePr>
        <p:xfrm>
          <a:off x="401444" y="1168400"/>
          <a:ext cx="8484222" cy="372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8A047F1-EA23-4EA9-9FAB-45FA4DE3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Monatliche Stromerzeugung aus Erneuerbaren Energien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3F1CA51-E4E5-4524-833F-17E53F90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525BF562-FF50-4BAA-9EDA-A5D842B1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54FA0E0-E424-4156-A82C-D06F2CC5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0AC76E36-7290-4C7E-B3C4-39B7805B61FE}"/>
              </a:ext>
            </a:extLst>
          </p:cNvPr>
          <p:cNvSpPr txBox="1"/>
          <p:nvPr/>
        </p:nvSpPr>
        <p:spPr>
          <a:xfrm>
            <a:off x="7322266" y="3978028"/>
            <a:ext cx="15339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Prozentangaben: Veränderung zum Vorjahresmonat</a:t>
            </a:r>
            <a:endParaRPr kumimoji="0" lang="de-DE" sz="11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421D09-EC29-349B-9129-315F6C16ABD7}"/>
              </a:ext>
            </a:extLst>
          </p:cNvPr>
          <p:cNvSpPr txBox="1"/>
          <p:nvPr/>
        </p:nvSpPr>
        <p:spPr>
          <a:xfrm>
            <a:off x="431255" y="4860993"/>
            <a:ext cx="24012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Destatis, ZSW, BDEW; Stand 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/2025</a:t>
            </a:r>
          </a:p>
        </p:txBody>
      </p:sp>
    </p:spTree>
    <p:extLst>
      <p:ext uri="{BB962C8B-B14F-4D97-AF65-F5344CB8AC3E}">
        <p14:creationId xmlns:p14="http://schemas.microsoft.com/office/powerpoint/2010/main" val="231847875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52403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88" imgH="288" progId="TCLayout.ActiveDocument.1">
                  <p:embed/>
                </p:oleObj>
              </mc:Choice>
              <mc:Fallback>
                <p:oleObj name="think-cell Folie" r:id="rId5" imgW="288" imgH="28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403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 bwMode="auto">
          <a:xfrm>
            <a:off x="1151202" y="-1"/>
            <a:ext cx="120018" cy="120018"/>
          </a:xfrm>
          <a:prstGeom prst="rect">
            <a:avLst/>
          </a:prstGeom>
          <a:solidFill>
            <a:schemeClr val="accent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39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Monatliche Stromerzeugung aus konventionellen Energieträgern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57957AC0-1816-4EC3-BFE7-95401A86A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714930"/>
              </p:ext>
            </p:extLst>
          </p:nvPr>
        </p:nvGraphicFramePr>
        <p:xfrm>
          <a:off x="396949" y="1152227"/>
          <a:ext cx="8531250" cy="366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04E1D467-742C-4CFB-AB90-5DC8103B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64A73F-969F-4AAD-909B-3EA5A575AEE9}"/>
              </a:ext>
            </a:extLst>
          </p:cNvPr>
          <p:cNvSpPr txBox="1"/>
          <p:nvPr/>
        </p:nvSpPr>
        <p:spPr>
          <a:xfrm>
            <a:off x="431255" y="4860993"/>
            <a:ext cx="306814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DEBRIV, Destatis, ENTSO-E, BDEW; Stand 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11/2025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14C7DD-6CBE-46B3-A94B-1D8A5329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F8550D-3099-40EE-81C7-898C7DF4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E28BD909-847B-4927-915C-9FA49575CCBD}"/>
              </a:ext>
            </a:extLst>
          </p:cNvPr>
          <p:cNvSpPr txBox="1"/>
          <p:nvPr/>
        </p:nvSpPr>
        <p:spPr>
          <a:xfrm>
            <a:off x="7322266" y="3956764"/>
            <a:ext cx="15339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Prozentangaben: Veränderung zum Vorjahresmonat</a:t>
            </a:r>
            <a:endParaRPr kumimoji="0" lang="de-DE" sz="11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99801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D4953CD-0E0A-9740-69A3-53237BB95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2107" y="1152227"/>
            <a:ext cx="8448675" cy="36861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3BD08DD-4A38-4952-8F2D-594FFF8EA7B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63" y="1407679"/>
            <a:ext cx="1156577" cy="1168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</p:spPr>
        <p:txBody>
          <a:bodyPr>
            <a:normAutofit fontScale="90000"/>
          </a:bodyPr>
          <a:lstStyle/>
          <a:p>
            <a:r>
              <a:rPr lang="de-DE" dirty="0"/>
              <a:t>Monatliche Stromerzeugung aus Windenergie an Land und auf See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37EF2-7E2A-46C3-AE18-E370825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6F28FEC-19FB-480A-9A26-CF8AFDBB260E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97" y="1368251"/>
            <a:ext cx="1156578" cy="1168743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2AC43F27-2741-4D8D-86B5-EB24ECD4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EEC92-C76B-4860-BF5A-5AC1A75A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228A9E-E3F7-0EE2-4EB5-D5E7DFEE498E}"/>
              </a:ext>
            </a:extLst>
          </p:cNvPr>
          <p:cNvSpPr txBox="1"/>
          <p:nvPr/>
        </p:nvSpPr>
        <p:spPr>
          <a:xfrm>
            <a:off x="431255" y="4860993"/>
            <a:ext cx="10884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ZSW, BDEW</a:t>
            </a:r>
          </a:p>
        </p:txBody>
      </p:sp>
    </p:spTree>
    <p:extLst>
      <p:ext uri="{BB962C8B-B14F-4D97-AF65-F5344CB8AC3E}">
        <p14:creationId xmlns:p14="http://schemas.microsoft.com/office/powerpoint/2010/main" val="412417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Windstärke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EC7A73-28B9-4D96-BF60-147BDBECD4C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224235"/>
            <a:ext cx="8351838" cy="44319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2"/>
                </a:solidFill>
              </a:rPr>
              <a:t>als Erzeugungsindikator gewichtet mit der geographischen Verteilung der </a:t>
            </a:r>
            <a:r>
              <a:rPr lang="de-DE" sz="1600" dirty="0" err="1">
                <a:solidFill>
                  <a:schemeClr val="bg2"/>
                </a:solidFill>
              </a:rPr>
              <a:t>inst</a:t>
            </a:r>
            <a:r>
              <a:rPr lang="de-DE" sz="1600" dirty="0">
                <a:solidFill>
                  <a:schemeClr val="bg2"/>
                </a:solidFill>
              </a:rPr>
              <a:t>. Leistung der </a:t>
            </a:r>
            <a:r>
              <a:rPr lang="de-DE" sz="1600">
                <a:solidFill>
                  <a:schemeClr val="bg2"/>
                </a:solidFill>
              </a:rPr>
              <a:t>WEA </a:t>
            </a:r>
            <a:br>
              <a:rPr lang="de-DE" sz="1600">
                <a:solidFill>
                  <a:schemeClr val="bg2"/>
                </a:solidFill>
              </a:rPr>
            </a:br>
            <a:r>
              <a:rPr lang="de-DE" sz="1600">
                <a:solidFill>
                  <a:schemeClr val="bg2"/>
                </a:solidFill>
              </a:rPr>
              <a:t>zum </a:t>
            </a:r>
            <a:r>
              <a:rPr lang="de-DE" sz="1600" dirty="0">
                <a:solidFill>
                  <a:schemeClr val="bg2"/>
                </a:solidFill>
              </a:rPr>
              <a:t>31.12.2024 – Auswertung von 41 Wetterstationen des DWD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613326"/>
              </p:ext>
            </p:extLst>
          </p:nvPr>
        </p:nvGraphicFramePr>
        <p:xfrm>
          <a:off x="431800" y="1746529"/>
          <a:ext cx="8351838" cy="308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DD0385-A666-4CF5-8A8C-A4E6D7A1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1455F-3E26-460C-8D5B-845F91A4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4E9514-0AAA-4371-901C-C405A34B6224}"/>
              </a:ext>
            </a:extLst>
          </p:cNvPr>
          <p:cNvSpPr txBox="1"/>
          <p:nvPr/>
        </p:nvSpPr>
        <p:spPr>
          <a:xfrm>
            <a:off x="431255" y="4860993"/>
            <a:ext cx="17328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DWD; eigene Berechnung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6000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288E01B-9BEE-2EBD-33E9-FBA82EF0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4083" y="1210468"/>
            <a:ext cx="8343900" cy="36861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0B8A4ED-0F55-41F5-924B-1CB68C9B867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90" y="1163364"/>
            <a:ext cx="1203891" cy="1216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</p:spPr>
        <p:txBody>
          <a:bodyPr>
            <a:normAutofit/>
          </a:bodyPr>
          <a:lstStyle/>
          <a:p>
            <a:r>
              <a:rPr lang="de-DE" dirty="0"/>
              <a:t>Monatliche Stromerzeugung aus Windenergie an Land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37EF2-7E2A-46C3-AE18-E370825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68FAC8B-A06D-4836-B65F-AE441A0B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B4AE30-B0B8-4B23-8F12-A5F85CD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C5C399-C536-3F76-69BC-EC90E6EEEE8B}"/>
              </a:ext>
            </a:extLst>
          </p:cNvPr>
          <p:cNvSpPr txBox="1"/>
          <p:nvPr/>
        </p:nvSpPr>
        <p:spPr>
          <a:xfrm>
            <a:off x="431255" y="4860993"/>
            <a:ext cx="10884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ZSW, BDEW</a:t>
            </a:r>
          </a:p>
        </p:txBody>
      </p:sp>
    </p:spTree>
    <p:extLst>
      <p:ext uri="{BB962C8B-B14F-4D97-AF65-F5344CB8AC3E}">
        <p14:creationId xmlns:p14="http://schemas.microsoft.com/office/powerpoint/2010/main" val="9914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D45396-0379-72F5-14DE-3D638678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1224235"/>
            <a:ext cx="8286750" cy="36861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E19F95B-DA89-4EAD-A985-64A1C0C65CE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8" y="1084507"/>
            <a:ext cx="1156577" cy="1168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</p:spPr>
        <p:txBody>
          <a:bodyPr>
            <a:normAutofit/>
          </a:bodyPr>
          <a:lstStyle/>
          <a:p>
            <a:r>
              <a:rPr lang="de-DE" dirty="0"/>
              <a:t>Monatliche Stromerzeugung aus Windenergie auf See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37EF2-7E2A-46C3-AE18-E370825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C3E5A34-1325-42E6-8360-8FA68D4A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205A48C-6CFD-4851-ABB3-E3003D3E91B5}"/>
              </a:ext>
            </a:extLst>
          </p:cNvPr>
          <p:cNvSpPr txBox="1"/>
          <p:nvPr/>
        </p:nvSpPr>
        <p:spPr>
          <a:xfrm>
            <a:off x="431255" y="4860993"/>
            <a:ext cx="10884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ZSW, BDEW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CF3C58-A0B9-406F-BE1E-6DC3B072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0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978124-1D61-F785-F35B-D288CCFF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07" y="1210468"/>
            <a:ext cx="8267700" cy="36861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6" y="864639"/>
            <a:ext cx="8421039" cy="647628"/>
          </a:xfrm>
        </p:spPr>
        <p:txBody>
          <a:bodyPr>
            <a:noAutofit/>
          </a:bodyPr>
          <a:lstStyle/>
          <a:p>
            <a:r>
              <a:rPr lang="de-DE" dirty="0"/>
              <a:t>Monatliche Stromerzeugung </a:t>
            </a:r>
            <a:r>
              <a:rPr lang="de-DE"/>
              <a:t>aus Photovoltaik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37EF2-7E2A-46C3-AE18-E370825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9BEE632-726C-4BF1-8CAB-D0B9F75532D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3" y="1355476"/>
            <a:ext cx="843007" cy="1164904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EB43B49F-77EE-46C1-94EC-9A839CDA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7EE88C-DD52-44F5-BDFB-3BDEF0E2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A95905-1A45-2B4E-DFA6-D117895739D5}"/>
              </a:ext>
            </a:extLst>
          </p:cNvPr>
          <p:cNvSpPr txBox="1"/>
          <p:nvPr/>
        </p:nvSpPr>
        <p:spPr>
          <a:xfrm>
            <a:off x="431255" y="4860993"/>
            <a:ext cx="10884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ZSW, BDEW</a:t>
            </a:r>
          </a:p>
        </p:txBody>
      </p:sp>
    </p:spTree>
    <p:extLst>
      <p:ext uri="{BB962C8B-B14F-4D97-AF65-F5344CB8AC3E}">
        <p14:creationId xmlns:p14="http://schemas.microsoft.com/office/powerpoint/2010/main" val="217074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Sonnenschein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830802"/>
              </p:ext>
            </p:extLst>
          </p:nvPr>
        </p:nvGraphicFramePr>
        <p:xfrm>
          <a:off x="431800" y="1792791"/>
          <a:ext cx="835183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C8FF84-A6CB-47E2-99AE-93CBADC2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EFA5E-BCF5-4FD2-918F-9552FB6A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44BFFE3-0AFD-42A7-8826-4A0078283031}"/>
              </a:ext>
            </a:extLst>
          </p:cNvPr>
          <p:cNvSpPr txBox="1">
            <a:spLocks/>
          </p:cNvSpPr>
          <p:nvPr/>
        </p:nvSpPr>
        <p:spPr>
          <a:xfrm>
            <a:off x="431800" y="1224235"/>
            <a:ext cx="835183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bg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15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91157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91157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5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2000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 Erzeugungsindikator gewichtet mit der geographischen Verteilung der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Leistung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PV-Anlagen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zum 31.12.2024 – Auswertung von 41 Wetterstationen des DWD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4FCEF85-05FF-4645-8708-A0D7C95660A8}"/>
              </a:ext>
            </a:extLst>
          </p:cNvPr>
          <p:cNvSpPr txBox="1"/>
          <p:nvPr/>
        </p:nvSpPr>
        <p:spPr>
          <a:xfrm>
            <a:off x="431255" y="4860993"/>
            <a:ext cx="17328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DWD; eigene Berechnung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122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3">
            <a:extLst>
              <a:ext uri="{FF2B5EF4-FFF2-40B4-BE49-F238E27FC236}">
                <a16:creationId xmlns:a16="http://schemas.microsoft.com/office/drawing/2014/main" id="{D9FF96FB-606C-6239-19D4-9A0C807B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63" y="1224234"/>
            <a:ext cx="8255766" cy="367239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</p:spPr>
        <p:txBody>
          <a:bodyPr>
            <a:noAutofit/>
          </a:bodyPr>
          <a:lstStyle/>
          <a:p>
            <a:r>
              <a:rPr lang="de-DE" dirty="0"/>
              <a:t>Monatliche Stromerzeugung </a:t>
            </a:r>
            <a:r>
              <a:rPr lang="de-DE"/>
              <a:t>aus Wasserkraft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1C1862-6122-41EE-9CCC-555618E6580F}"/>
              </a:ext>
            </a:extLst>
          </p:cNvPr>
          <p:cNvSpPr txBox="1"/>
          <p:nvPr/>
        </p:nvSpPr>
        <p:spPr>
          <a:xfrm>
            <a:off x="431255" y="4860993"/>
            <a:ext cx="7277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BDEW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37EF2-7E2A-46C3-AE18-E370825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D45EDCC-D6AF-4F4E-B192-1254FB9B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42603F-E14D-470E-BBE1-ED8DD8F5CB6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39" y="1008211"/>
            <a:ext cx="1507104" cy="152295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6E760A-8ED8-4646-833E-A8355863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8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Primärenergieverbrauch </a:t>
            </a:r>
            <a:r>
              <a:rPr lang="de-DE"/>
              <a:t>in Deutschland</a:t>
            </a:r>
            <a:endParaRPr lang="de-DE" dirty="0"/>
          </a:p>
        </p:txBody>
      </p:sp>
      <p:graphicFrame>
        <p:nvGraphicFramePr>
          <p:cNvPr id="2" name="BDEW-Diagramm"/>
          <p:cNvGraphicFramePr>
            <a:graphicFrameLocks noGrp="1" noChangeAspect="1"/>
          </p:cNvGraphicFramePr>
          <p:nvPr>
            <p:ph idx="1"/>
          </p:nvPr>
        </p:nvGraphicFramePr>
        <p:xfrm>
          <a:off x="431800" y="1368250"/>
          <a:ext cx="6552183" cy="351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B920A-5891-4619-BDB7-77CD445B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F261FD-D5A1-42AB-9D48-95F6A3585A73}"/>
              </a:ext>
            </a:extLst>
          </p:cNvPr>
          <p:cNvSpPr txBox="1"/>
          <p:nvPr/>
        </p:nvSpPr>
        <p:spPr>
          <a:xfrm>
            <a:off x="7272015" y="3888531"/>
            <a:ext cx="1584176" cy="5040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CC6FBFA-F19D-4BE6-B134-22B883D4AB2F}"/>
              </a:ext>
            </a:extLst>
          </p:cNvPr>
          <p:cNvSpPr txBox="1">
            <a:spLocks/>
          </p:cNvSpPr>
          <p:nvPr/>
        </p:nvSpPr>
        <p:spPr>
          <a:xfrm>
            <a:off x="7200006" y="1664508"/>
            <a:ext cx="1800201" cy="290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bg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15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91157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91157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bis 3. Quartal 2025 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insgesamt: 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7 721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PJ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(vorläufig)</a:t>
            </a: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srgbClr val="C2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 sz="1600" dirty="0">
                <a:solidFill>
                  <a:schemeClr val="bg2"/>
                </a:solidFill>
              </a:rPr>
              <a:t>Veränderung zum </a:t>
            </a:r>
            <a:br>
              <a:rPr lang="de-DE" sz="1600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Vorjahreszeitraum: </a:t>
            </a:r>
            <a:br>
              <a:rPr lang="de-DE" sz="1600">
                <a:solidFill>
                  <a:schemeClr val="bg2"/>
                </a:solidFill>
              </a:rPr>
            </a:br>
            <a:r>
              <a:rPr lang="de-DE" sz="1600" b="1">
                <a:solidFill>
                  <a:schemeClr val="bg2"/>
                </a:solidFill>
              </a:rPr>
              <a:t>+1,1 </a:t>
            </a:r>
            <a:r>
              <a:rPr lang="de-DE" sz="1600" b="1" dirty="0">
                <a:solidFill>
                  <a:schemeClr val="bg2"/>
                </a:solidFill>
              </a:rPr>
              <a:t>%</a:t>
            </a:r>
            <a:endParaRPr lang="de-DE" sz="1600" dirty="0">
              <a:solidFill>
                <a:schemeClr val="bg2"/>
              </a:solidFill>
            </a:endParaRP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5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Änderungsraten im Vergleich zum Vorjahreszeitraum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8B0F80-BBD6-49AB-9288-3337B351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E118E8F-7D88-4786-997F-3CA3DFE4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57" y="4860920"/>
            <a:ext cx="22474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AG Energiebilanzen;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 </a:t>
            </a:r>
            <a:r>
              <a:rPr lang="de-DE" i="0">
                <a:solidFill>
                  <a:srgbClr val="000000"/>
                </a:solidFill>
                <a:latin typeface="Calibri"/>
                <a:cs typeface="Calibri"/>
              </a:rPr>
              <a:t>10/2025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8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Niederschlag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686219"/>
              </p:ext>
            </p:extLst>
          </p:nvPr>
        </p:nvGraphicFramePr>
        <p:xfrm>
          <a:off x="431800" y="1792791"/>
          <a:ext cx="835183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697F27-5038-41D5-B2D5-C53D17D4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73C95-E932-4A98-A102-543071F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067DC2D-2186-4D9D-9C10-B8A350407552}"/>
              </a:ext>
            </a:extLst>
          </p:cNvPr>
          <p:cNvSpPr txBox="1">
            <a:spLocks/>
          </p:cNvSpPr>
          <p:nvPr/>
        </p:nvSpPr>
        <p:spPr>
          <a:xfrm>
            <a:off x="431800" y="1224235"/>
            <a:ext cx="835183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bg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15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91157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91157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5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2000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 Erzeugungsindikator gewichtet mit der geographischen Verteilung der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Leistung der Wasserkraft zum 28.02.2023 – Auswertung von 41 Wetterstationen des DWD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D1C0AD-723C-4F85-B88B-31EA0CC91AA2}"/>
              </a:ext>
            </a:extLst>
          </p:cNvPr>
          <p:cNvSpPr txBox="1"/>
          <p:nvPr/>
        </p:nvSpPr>
        <p:spPr>
          <a:xfrm>
            <a:off x="431255" y="4860993"/>
            <a:ext cx="17328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DWD; eigene Berechnung</a:t>
            </a:r>
            <a:endParaRPr kumimoji="0" lang="de-DE" sz="1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7434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</a:t>
            </a:r>
            <a:r>
              <a:rPr lang="de-DE"/>
              <a:t>des EEG-Kontos</a:t>
            </a:r>
            <a:endParaRPr lang="de-DE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37980"/>
              </p:ext>
            </p:extLst>
          </p:nvPr>
        </p:nvGraphicFramePr>
        <p:xfrm>
          <a:off x="431799" y="1368251"/>
          <a:ext cx="8424391" cy="360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9F03220-8F80-435B-8A5E-661F3CE7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30528" y="4860323"/>
            <a:ext cx="17200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www.netztransparenz.de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1112541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1646293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</a:p>
        </p:txBody>
      </p:sp>
      <p:sp>
        <p:nvSpPr>
          <p:cNvPr id="16" name="Textfeld 15"/>
          <p:cNvSpPr txBox="1"/>
          <p:nvPr/>
        </p:nvSpPr>
        <p:spPr>
          <a:xfrm flipH="1">
            <a:off x="2180045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</a:p>
        </p:txBody>
      </p:sp>
      <p:sp>
        <p:nvSpPr>
          <p:cNvPr id="18" name="Textfeld 17"/>
          <p:cNvSpPr txBox="1"/>
          <p:nvPr/>
        </p:nvSpPr>
        <p:spPr>
          <a:xfrm flipH="1">
            <a:off x="2713797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</a:t>
            </a:r>
          </a:p>
        </p:txBody>
      </p:sp>
      <p:sp>
        <p:nvSpPr>
          <p:cNvPr id="20" name="Textfeld 19"/>
          <p:cNvSpPr txBox="1"/>
          <p:nvPr/>
        </p:nvSpPr>
        <p:spPr>
          <a:xfrm flipH="1">
            <a:off x="3247549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</a:p>
        </p:txBody>
      </p:sp>
      <p:sp>
        <p:nvSpPr>
          <p:cNvPr id="13" name="Textfeld 12"/>
          <p:cNvSpPr txBox="1"/>
          <p:nvPr/>
        </p:nvSpPr>
        <p:spPr>
          <a:xfrm flipH="1">
            <a:off x="3781301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</a:p>
        </p:txBody>
      </p:sp>
      <p:sp>
        <p:nvSpPr>
          <p:cNvPr id="15" name="Textfeld 14"/>
          <p:cNvSpPr txBox="1"/>
          <p:nvPr/>
        </p:nvSpPr>
        <p:spPr>
          <a:xfrm flipH="1">
            <a:off x="4315053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</a:p>
        </p:txBody>
      </p:sp>
      <p:sp>
        <p:nvSpPr>
          <p:cNvPr id="19" name="Textfeld 18"/>
          <p:cNvSpPr txBox="1"/>
          <p:nvPr/>
        </p:nvSpPr>
        <p:spPr>
          <a:xfrm flipH="1">
            <a:off x="4848805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5EEAFD3-020A-46B3-9E1B-04B21F9C49C1}"/>
              </a:ext>
            </a:extLst>
          </p:cNvPr>
          <p:cNvSpPr txBox="1"/>
          <p:nvPr/>
        </p:nvSpPr>
        <p:spPr>
          <a:xfrm flipH="1">
            <a:off x="5382557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848666-9B4B-4EDD-B1E8-B60145BB6878}"/>
              </a:ext>
            </a:extLst>
          </p:cNvPr>
          <p:cNvSpPr txBox="1"/>
          <p:nvPr/>
        </p:nvSpPr>
        <p:spPr>
          <a:xfrm flipH="1">
            <a:off x="5916309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A46A00-FD65-482F-8666-50D0E344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75C16C-F65F-45FC-B8DA-099F5F2851ED}"/>
              </a:ext>
            </a:extLst>
          </p:cNvPr>
          <p:cNvSpPr txBox="1"/>
          <p:nvPr/>
        </p:nvSpPr>
        <p:spPr>
          <a:xfrm flipH="1">
            <a:off x="6450061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92A22E-BB2F-AD29-A883-0F7F3A76F21B}"/>
              </a:ext>
            </a:extLst>
          </p:cNvPr>
          <p:cNvSpPr txBox="1"/>
          <p:nvPr/>
        </p:nvSpPr>
        <p:spPr>
          <a:xfrm flipH="1">
            <a:off x="6983813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668680-2DD0-E5E3-2698-2A7DE46FF11B}"/>
              </a:ext>
            </a:extLst>
          </p:cNvPr>
          <p:cNvSpPr txBox="1"/>
          <p:nvPr/>
        </p:nvSpPr>
        <p:spPr>
          <a:xfrm flipH="1">
            <a:off x="7517565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1C45D0-950E-9471-4110-45C369B852C1}"/>
              </a:ext>
            </a:extLst>
          </p:cNvPr>
          <p:cNvSpPr txBox="1"/>
          <p:nvPr/>
        </p:nvSpPr>
        <p:spPr>
          <a:xfrm flipH="1">
            <a:off x="8051315" y="1475819"/>
            <a:ext cx="79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381445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Saisonaler Verlauf des Stromaustauschs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73187"/>
              </p:ext>
            </p:extLst>
          </p:nvPr>
        </p:nvGraphicFramePr>
        <p:xfrm>
          <a:off x="431257" y="1512267"/>
          <a:ext cx="813690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63" name="Text Box 17"/>
          <p:cNvSpPr txBox="1">
            <a:spLocks noChangeArrowheads="1"/>
          </p:cNvSpPr>
          <p:nvPr/>
        </p:nvSpPr>
        <p:spPr bwMode="auto">
          <a:xfrm rot="-5400000">
            <a:off x="7713730" y="2746070"/>
            <a:ext cx="1946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7F2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Export  </a:t>
            </a:r>
            <a:r>
              <a:rPr kumimoji="0" lang="de-DE" sz="121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alibri"/>
              </a:rPr>
              <a:t> </a:t>
            </a:r>
            <a:r>
              <a:rPr kumimoji="0" lang="de-DE" sz="1210" b="1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Arial" charset="0"/>
                <a:ea typeface="+mn-ea"/>
                <a:cs typeface="Calibri"/>
              </a:rPr>
              <a:t>Saldo</a:t>
            </a:r>
            <a:r>
              <a:rPr kumimoji="0" lang="de-DE" sz="121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alibri"/>
              </a:rPr>
              <a:t>  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2A36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90D378-6E46-4590-8801-514EAD61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F64BAF-1DCB-4480-B082-CAF7BA2C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B54255-46CF-4D85-B68C-066B6DB1A05C}"/>
              </a:ext>
            </a:extLst>
          </p:cNvPr>
          <p:cNvSpPr txBox="1"/>
          <p:nvPr/>
        </p:nvSpPr>
        <p:spPr>
          <a:xfrm>
            <a:off x="431255" y="4860993"/>
            <a:ext cx="15613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BDEW; Stand 11/2025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BBEB737-7F27-4D38-9B12-09991164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C40B7383-074A-C443-EBAB-0337758F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077" y="883078"/>
            <a:ext cx="2574106" cy="76944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74859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298575" algn="r"/>
                <a:tab pos="1412875" algn="l"/>
                <a:tab pos="2328863" algn="r"/>
                <a:tab pos="2870200" algn="r"/>
              </a:tabLst>
              <a:defRPr/>
            </a:pPr>
            <a:r>
              <a:rPr lang="de-DE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bis 3. Quartal: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Jahressaldo:       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8575" algn="r"/>
                <a:tab pos="1412875" algn="l"/>
                <a:tab pos="2328863" algn="r"/>
                <a:tab pos="2870200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2023: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+10,5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		+8,3 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8575" algn="r"/>
                <a:tab pos="1412875" algn="l"/>
                <a:tab pos="2328863" algn="r"/>
                <a:tab pos="2870200" algn="r"/>
              </a:tabLst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2024:</a:t>
            </a:r>
            <a:r>
              <a:rPr kumimoji="0" lang="de-DE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+20,0</a:t>
            </a:r>
            <a:r>
              <a:rPr kumimoji="0" lang="de-DE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kWh		+24,3 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8575" algn="r"/>
                <a:tab pos="1412875" algn="l"/>
                <a:tab pos="2328863" algn="r"/>
                <a:tab pos="2870200" algn="r"/>
              </a:tabLst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2025*:	</a:t>
            </a:r>
            <a:r>
              <a:rPr kumimoji="0" lang="de-DE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+15,4 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kWh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819435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 descr="Anzahlen der Baugenehmigungen nach Gebäudeart und Wohnungsgröße des aktuellen Jahres zum Vorjahr.">
            <a:extLst>
              <a:ext uri="{FF2B5EF4-FFF2-40B4-BE49-F238E27FC236}">
                <a16:creationId xmlns:a16="http://schemas.microsoft.com/office/drawing/2014/main" id="{C89387DC-04E5-4CD4-BDCB-8E97C09E5561}"/>
              </a:ext>
            </a:extLst>
          </p:cNvPr>
          <p:cNvSpPr txBox="1">
            <a:spLocks/>
          </p:cNvSpPr>
          <p:nvPr/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911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Baugenehmigungen nach Gebäudeart und Wohnungsgröße</a:t>
            </a:r>
            <a:br>
              <a:rPr lang="de-DE" dirty="0"/>
            </a:br>
            <a:r>
              <a:rPr lang="de-DE" sz="1600" b="0" dirty="0"/>
              <a:t>Anzahl der zum Bau genehmigten Wohnungen* in neuen Wohn- und Nicht-Wohngebäuden </a:t>
            </a:r>
            <a:br>
              <a:rPr lang="de-DE" sz="1600" b="0" dirty="0"/>
            </a:br>
            <a:r>
              <a:rPr lang="de-DE" sz="1600" b="0" dirty="0"/>
              <a:t>sowie in Bestandsgebäuden </a:t>
            </a:r>
          </a:p>
        </p:txBody>
      </p:sp>
      <p:graphicFrame>
        <p:nvGraphicFramePr>
          <p:cNvPr id="9" name="Inhaltsplatzhalter 8" descr="Anzahlen der Baugenehmigungen nach Gebäudesart und Wohnungsgröße vom aktuellen Jahr zum Vorjahr">
            <a:extLst>
              <a:ext uri="{FF2B5EF4-FFF2-40B4-BE49-F238E27FC236}">
                <a16:creationId xmlns:a16="http://schemas.microsoft.com/office/drawing/2014/main" id="{E1B43CA2-275C-4898-B333-0DEBD23BE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76588"/>
              </p:ext>
            </p:extLst>
          </p:nvPr>
        </p:nvGraphicFramePr>
        <p:xfrm>
          <a:off x="431527" y="1656283"/>
          <a:ext cx="8352383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7FA1389-B222-45F4-8CA4-BA311496AFAF}"/>
              </a:ext>
            </a:extLst>
          </p:cNvPr>
          <p:cNvSpPr txBox="1"/>
          <p:nvPr/>
        </p:nvSpPr>
        <p:spPr>
          <a:xfrm>
            <a:off x="2951535" y="1729315"/>
            <a:ext cx="1007905" cy="43088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de-DE" sz="1400" b="1" dirty="0">
                <a:solidFill>
                  <a:schemeClr val="bg2"/>
                </a:solidFill>
              </a:rPr>
              <a:t>Veränderung:</a:t>
            </a:r>
            <a:br>
              <a:rPr lang="de-DE" sz="1400" b="1" dirty="0">
                <a:solidFill>
                  <a:schemeClr val="bg2"/>
                </a:solidFill>
              </a:rPr>
            </a:br>
            <a:r>
              <a:rPr lang="de-DE" sz="1400" b="1" dirty="0">
                <a:solidFill>
                  <a:schemeClr val="bg2"/>
                </a:solidFill>
              </a:rPr>
              <a:t>+10,7 %</a:t>
            </a:r>
            <a:endParaRPr lang="de-DE" sz="1200" b="1" dirty="0">
              <a:solidFill>
                <a:schemeClr val="bg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F7C238-1926-4A01-8FAC-1636280D1D01}"/>
              </a:ext>
            </a:extLst>
          </p:cNvPr>
          <p:cNvSpPr txBox="1"/>
          <p:nvPr/>
        </p:nvSpPr>
        <p:spPr>
          <a:xfrm>
            <a:off x="4920903" y="4854967"/>
            <a:ext cx="3863280" cy="16307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de-DE" sz="1000" dirty="0"/>
              <a:t>* ohne Baumaßnahmen in neuen oder bestehenden Wohnheimen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8F52F5-7844-7589-3E12-B41138C5555F}"/>
              </a:ext>
            </a:extLst>
          </p:cNvPr>
          <p:cNvSpPr txBox="1"/>
          <p:nvPr/>
        </p:nvSpPr>
        <p:spPr>
          <a:xfrm>
            <a:off x="431257" y="4861075"/>
            <a:ext cx="1654299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Destatis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Stand 11/2025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C846A4-217B-450D-8DA5-064C31B2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576874"/>
                </a:solidFill>
                <a:latin typeface="Calibri"/>
                <a:cs typeface="Calibri"/>
              </a:rPr>
              <a:t>05.12.2025</a:t>
            </a:r>
            <a:endParaRPr lang="de-DE" dirty="0">
              <a:solidFill>
                <a:srgbClr val="576874"/>
              </a:solidFill>
              <a:latin typeface="Calibri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8438B-F5DB-4530-8ADF-C6713B91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11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39BE9-2BF6-4504-8628-7D2EA882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Entwicklung der Beheizungsstruktur </a:t>
            </a:r>
            <a:r>
              <a:rPr lang="de-DE"/>
              <a:t>im Wohnungsneubau</a:t>
            </a:r>
            <a:r>
              <a:rPr lang="de-DE" baseline="30000"/>
              <a:t>1</a:t>
            </a:r>
            <a:br>
              <a:rPr lang="de-DE"/>
            </a:br>
            <a:r>
              <a:rPr lang="de-DE" sz="1800" b="0"/>
              <a:t>Baugenehmigungen nach primärer Heizenergie</a:t>
            </a:r>
            <a:endParaRPr lang="de-DE" sz="18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96051-ABD9-4D9C-8571-2C94AE39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A9A871-6A99-4655-A931-C94BE776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7" name="Inhaltsplatzhalter 9">
            <a:extLst>
              <a:ext uri="{FF2B5EF4-FFF2-40B4-BE49-F238E27FC236}">
                <a16:creationId xmlns:a16="http://schemas.microsoft.com/office/drawing/2014/main" id="{B27F75B7-77A3-4ADB-8DEB-ACA0ADC96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98188"/>
              </p:ext>
            </p:extLst>
          </p:nvPr>
        </p:nvGraphicFramePr>
        <p:xfrm>
          <a:off x="431255" y="1610760"/>
          <a:ext cx="85689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3">
            <a:extLst>
              <a:ext uri="{FF2B5EF4-FFF2-40B4-BE49-F238E27FC236}">
                <a16:creationId xmlns:a16="http://schemas.microsoft.com/office/drawing/2014/main" id="{C89F01C6-7E3E-44FB-A5AD-704987157A6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70730" y="2954517"/>
            <a:ext cx="22183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Anteile der Energieträger in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FCFAB7E-451C-43F8-A8B6-EC3090B97400}"/>
              </a:ext>
            </a:extLst>
          </p:cNvPr>
          <p:cNvSpPr txBox="1"/>
          <p:nvPr/>
        </p:nvSpPr>
        <p:spPr>
          <a:xfrm>
            <a:off x="431255" y="4861805"/>
            <a:ext cx="299120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Statistische Landesämter, BDEW; Stand 11/2025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AEAD1FC-C36C-959C-B266-20EF94E5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080" y="4707104"/>
            <a:ext cx="368055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algn="r"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zum Bau genehmigte neue Wohnungen; primäre Heizenergie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de-DE" i="0" dirty="0"/>
              <a:t>¹ Geothermie und sonstige </a:t>
            </a:r>
            <a:r>
              <a:rPr lang="de-DE" i="0" dirty="0" err="1"/>
              <a:t>Umweltthermie</a:t>
            </a:r>
            <a:r>
              <a:rPr lang="de-DE" i="0" dirty="0"/>
              <a:t>; </a:t>
            </a:r>
            <a:r>
              <a:rPr lang="de-DE" i="0" baseline="30000" dirty="0"/>
              <a:t>2  </a:t>
            </a:r>
            <a:r>
              <a:rPr lang="de-DE" i="0" dirty="0"/>
              <a:t>einschließlich Biomethan</a:t>
            </a:r>
          </a:p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176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256" y="864639"/>
            <a:ext cx="8579889" cy="431604"/>
          </a:xfrm>
        </p:spPr>
        <p:txBody>
          <a:bodyPr>
            <a:normAutofit/>
          </a:bodyPr>
          <a:lstStyle/>
          <a:p>
            <a:r>
              <a:rPr lang="de-DE" dirty="0"/>
              <a:t>Entwicklung der </a:t>
            </a:r>
            <a:r>
              <a:rPr lang="de-DE"/>
              <a:t>Beheizungsstruktur im Wohnungsbestand</a:t>
            </a:r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FB96EE6D-00AF-4F8E-B6F6-8B27C62E8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26462"/>
              </p:ext>
            </p:extLst>
          </p:nvPr>
        </p:nvGraphicFramePr>
        <p:xfrm>
          <a:off x="422855" y="1440258"/>
          <a:ext cx="8712968" cy="345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1255" y="4858437"/>
            <a:ext cx="155972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BDEW, Stand 05/2025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03382" y="4704548"/>
            <a:ext cx="28097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Rundungsdifferenzen möglich;</a:t>
            </a:r>
          </a:p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einschließlich Biomethan und Flüssiggas; </a:t>
            </a:r>
            <a:r>
              <a:rPr kumimoji="0" lang="de-DE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.a. Kohle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82CE54-A032-4126-B6ED-44CF5D64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5D1538-866D-6CD9-6C82-56C596ED25D1}"/>
              </a:ext>
            </a:extLst>
          </p:cNvPr>
          <p:cNvSpPr txBox="1"/>
          <p:nvPr/>
        </p:nvSpPr>
        <p:spPr>
          <a:xfrm>
            <a:off x="348310" y="1205980"/>
            <a:ext cx="85798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3"/>
              </a:lnSpc>
              <a:buClr>
                <a:srgbClr val="7E1C4B"/>
              </a:buClr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Wohn- und Nicht-Wohngebäuden; Heizung vorhanden; </a:t>
            </a:r>
            <a:r>
              <a:rPr lang="de-DE" sz="16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Anteile der genutzten Energieträger</a:t>
            </a:r>
            <a:endParaRPr lang="de-DE" sz="1600" baseline="30000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7">
            <a:extLst>
              <a:ext uri="{FF2B5EF4-FFF2-40B4-BE49-F238E27FC236}">
                <a16:creationId xmlns:a16="http://schemas.microsoft.com/office/drawing/2014/main" id="{AABD043E-7452-4C29-BA69-86386306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48417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18963"/>
              </p:ext>
            </p:extLst>
          </p:nvPr>
        </p:nvGraphicFramePr>
        <p:xfrm>
          <a:off x="431255" y="1443462"/>
          <a:ext cx="4176464" cy="34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20000"/>
                </a:solidFill>
              </a:rPr>
              <a:t>Erzeugerpreisindizes für Haushalte und Industrie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6BF44CE9-2B20-524E-36F0-0031AA62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288131"/>
            <a:ext cx="504000" cy="144000"/>
          </a:xfrm>
        </p:spPr>
        <p:txBody>
          <a:bodyPr/>
          <a:lstStyle/>
          <a:p>
            <a:r>
              <a:rPr lang="de-DE"/>
              <a:t>05.12.2025</a:t>
            </a: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49BF654A-1A71-4C53-351E-2098CE8DE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03815"/>
              </p:ext>
            </p:extLst>
          </p:nvPr>
        </p:nvGraphicFramePr>
        <p:xfrm>
          <a:off x="4608512" y="1443462"/>
          <a:ext cx="4175125" cy="345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235E7B-2A89-F6DB-B6C7-58B1D489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4DE66A5-6F14-51F3-541E-CC8BD829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55" y="4860993"/>
            <a:ext cx="493724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2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Destatis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Erzeugerpreisindizes gewerblicher Produkte (2021=100), Datenstand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90550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20000"/>
                </a:solidFill>
              </a:rPr>
              <a:t>Preisentwicklung Strom am Terminmarkt</a:t>
            </a:r>
            <a:br>
              <a:rPr lang="de-DE" dirty="0">
                <a:solidFill>
                  <a:srgbClr val="C20000"/>
                </a:solidFill>
              </a:rPr>
            </a:br>
            <a:r>
              <a:rPr lang="de-DE" sz="1600" b="0" dirty="0">
                <a:solidFill>
                  <a:srgbClr val="C20000"/>
                </a:solidFill>
              </a:rPr>
              <a:t>Futures Frontjahr Base und Peak rollierend für Jahr 2024 und 1.-3. Quartal 2025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61A2D8B-3BAC-4265-BEE9-1BFED704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DDD142-488C-4424-B9E5-7DAC8FD6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E9F72D-7C4A-D2C0-2AF5-D1D829EC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345" y="1654274"/>
            <a:ext cx="8409550" cy="32190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C1F76F-B977-8D72-C6B7-77714178D1ED}"/>
              </a:ext>
            </a:extLst>
          </p:cNvPr>
          <p:cNvSpPr txBox="1"/>
          <p:nvPr/>
        </p:nvSpPr>
        <p:spPr>
          <a:xfrm>
            <a:off x="431255" y="4860429"/>
            <a:ext cx="5947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EEX</a:t>
            </a:r>
          </a:p>
        </p:txBody>
      </p:sp>
    </p:spTree>
    <p:extLst>
      <p:ext uri="{BB962C8B-B14F-4D97-AF65-F5344CB8AC3E}">
        <p14:creationId xmlns:p14="http://schemas.microsoft.com/office/powerpoint/2010/main" val="34427276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65F5E-2BBB-1D74-F9E6-C66D5DFD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791644"/>
          </a:xfrm>
        </p:spPr>
        <p:txBody>
          <a:bodyPr/>
          <a:lstStyle/>
          <a:p>
            <a:r>
              <a:rPr lang="de-DE" dirty="0">
                <a:solidFill>
                  <a:srgbClr val="C20000"/>
                </a:solidFill>
              </a:rPr>
              <a:t>Preisentwicklung Strom am Spotmarkt</a:t>
            </a:r>
            <a:r>
              <a:rPr lang="de-DE">
                <a:solidFill>
                  <a:srgbClr val="C20000"/>
                </a:solidFill>
              </a:rPr>
              <a:t>: Day-Ahead</a:t>
            </a:r>
            <a:r>
              <a:rPr lang="de-DE" dirty="0">
                <a:solidFill>
                  <a:srgbClr val="C20000"/>
                </a:solidFill>
              </a:rPr>
              <a:t>-</a:t>
            </a:r>
            <a:r>
              <a:rPr lang="de-DE">
                <a:solidFill>
                  <a:srgbClr val="C20000"/>
                </a:solidFill>
              </a:rPr>
              <a:t>Preise</a:t>
            </a:r>
            <a:br>
              <a:rPr lang="de-DE" dirty="0">
                <a:solidFill>
                  <a:srgbClr val="C20000"/>
                </a:solidFill>
              </a:rPr>
            </a:br>
            <a:r>
              <a:rPr lang="de-DE" sz="1600" b="0" dirty="0">
                <a:solidFill>
                  <a:srgbClr val="C20000"/>
                </a:solidFill>
              </a:rPr>
              <a:t>Tagesmittel und gleitende Durchschnitte (60 Tage) der deutsch-luxemburgischen Gebotszone </a:t>
            </a:r>
            <a:br>
              <a:rPr lang="de-DE" sz="1600" b="0" dirty="0">
                <a:solidFill>
                  <a:srgbClr val="C20000"/>
                </a:solidFill>
              </a:rPr>
            </a:br>
            <a:r>
              <a:rPr lang="de-DE" sz="1600" b="0" dirty="0">
                <a:solidFill>
                  <a:srgbClr val="C20000"/>
                </a:solidFill>
              </a:rPr>
              <a:t>Jahre 2023, 2024 und 1.-3. Quartal 2025 </a:t>
            </a:r>
            <a:endParaRPr lang="de-DE" sz="16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A4CE58-3DC7-44F3-3473-6CBA0FD4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76BDE-F5EF-4C62-C058-A694FDBD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E8EF1D-D6F3-D655-D02E-39845F4A78B4}"/>
              </a:ext>
            </a:extLst>
          </p:cNvPr>
          <p:cNvSpPr txBox="1"/>
          <p:nvPr/>
        </p:nvSpPr>
        <p:spPr>
          <a:xfrm>
            <a:off x="431255" y="4860429"/>
            <a:ext cx="8560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ENTSO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F1CEDD-5C1E-1D41-04EE-3865C7E34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18" y="1656283"/>
            <a:ext cx="84105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3B5025-BE6A-8984-A464-B415F0DFF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9616" y="1584275"/>
            <a:ext cx="8432011" cy="3387778"/>
          </a:xfrm>
          <a:prstGeom prst="rect">
            <a:avLst/>
          </a:prstGeom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Strompreise für Haushalte</a:t>
            </a:r>
            <a:br>
              <a:rPr lang="de-DE" dirty="0"/>
            </a:br>
            <a:r>
              <a:rPr lang="de-DE" sz="1600" b="0" dirty="0"/>
              <a:t>Durchschnittlicher Strompreis für Haushalte mit einem Jahresverbrauch von 3.500 kWh</a:t>
            </a:r>
            <a:endParaRPr lang="de-DE" sz="1400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B4F10BE-DD6F-449A-9FD4-0F321FD1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E3E75E-47D0-4742-97F0-2F89756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B93CB8-AE60-AEAA-E9C8-12A9A02D9FC4}"/>
              </a:ext>
            </a:extLst>
          </p:cNvPr>
          <p:cNvSpPr txBox="1"/>
          <p:nvPr/>
        </p:nvSpPr>
        <p:spPr>
          <a:xfrm>
            <a:off x="431255" y="4860429"/>
            <a:ext cx="18931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Quelle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BDEW, Datenstand 11/2025</a:t>
            </a:r>
            <a:r>
              <a:rPr lang="de-DE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43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5865" y="1512267"/>
          <a:ext cx="8502334" cy="345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Bruttoinlandsprodukt </a:t>
            </a: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(preisbereinigt, verkettet)</a:t>
            </a:r>
            <a:endParaRPr lang="de-DE" sz="1512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Datumsplatzhalter 9">
            <a:extLst>
              <a:ext uri="{FF2B5EF4-FFF2-40B4-BE49-F238E27FC236}">
                <a16:creationId xmlns:a16="http://schemas.microsoft.com/office/drawing/2014/main" id="{E44C0A3D-03E0-44ED-9E0C-D36A604F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431255" y="4860993"/>
            <a:ext cx="18322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Destatis, Stand: 20.11.2025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906A48C4-4EA1-483A-B3A5-208D1403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68" y="4251867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CD20FF6B-378F-4BBB-A4E7-1E7A36D7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19" y="1519156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2018: 1,1%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906A48C4-4EA1-483A-B3A5-208D1403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95" y="4252901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CD20FF6B-378F-4BBB-A4E7-1E7A36D7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88" y="1519156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2019: 1,0%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CFFF0900-0711-4E01-BE97-864769B8B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80" y="1512267"/>
            <a:ext cx="9316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2020: -4,1%</a:t>
            </a: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3C46D993-5A9D-4A54-9C00-752E97FCD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926" y="4259604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13E51E-4777-41A8-9040-400DF358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CFEBA867-90B3-46B4-A235-AEAE6F4C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886" y="1512267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2021: 3,9%</a:t>
            </a:r>
          </a:p>
        </p:txBody>
      </p:sp>
      <p:sp>
        <p:nvSpPr>
          <p:cNvPr id="40" name="Text Box 25">
            <a:extLst>
              <a:ext uri="{FF2B5EF4-FFF2-40B4-BE49-F238E27FC236}">
                <a16:creationId xmlns:a16="http://schemas.microsoft.com/office/drawing/2014/main" id="{531D86E4-4016-4B5E-8411-9EAB01CD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348" y="4256066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7279F306-BC33-43F5-BD31-6529E55C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60" y="1515551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2022: 1,8%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D98DE154-BC8F-418D-BCBC-ED108B47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391" y="4256320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2C8DC2F6-1693-5CB3-39EC-B67D9EEC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39" y="1517809"/>
            <a:ext cx="9316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2023: -0,9%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E30D2861-8424-5BE9-5CCB-5AC06F0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376" y="4254113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2023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A4730413-63EE-FBD5-3F74-A86DF3B8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124" y="4248571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32B82717-1164-E86A-DAD5-8AD71A62A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75" y="1520580"/>
            <a:ext cx="96693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2024: -0,5 %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7F040C0E-AAA5-9906-9A97-65F226FC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502" y="1519142"/>
            <a:ext cx="99738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2025: </a:t>
            </a:r>
            <a:r>
              <a:rPr lang="de-DE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0,2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%*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281E8711-A356-C643-A3DE-B9F4CFBC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312" y="4248571"/>
            <a:ext cx="4988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1C97B59-ED7B-096B-ED60-1030CB8D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833" y="4860993"/>
            <a:ext cx="38952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Prognose lt. Jahresgutachten des Sachverständigenrates vom 31.10.2025</a:t>
            </a:r>
          </a:p>
        </p:txBody>
      </p:sp>
    </p:spTree>
    <p:extLst>
      <p:ext uri="{BB962C8B-B14F-4D97-AF65-F5344CB8AC3E}">
        <p14:creationId xmlns:p14="http://schemas.microsoft.com/office/powerpoint/2010/main" val="63645859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Entwicklung Preisindex bei Neuabschlüssen in der Industrie</a:t>
            </a:r>
            <a:br>
              <a:rPr lang="de-DE" dirty="0"/>
            </a:br>
            <a:r>
              <a:rPr lang="de-DE" sz="1600" b="0" dirty="0"/>
              <a:t>Jahresverbrauch 160.000 bis 20 Mio. kWh, ohne Berücksichtigung der Stromsteuer</a:t>
            </a:r>
            <a:br>
              <a:rPr lang="de-DE" sz="1600" b="0" dirty="0"/>
            </a:br>
            <a:r>
              <a:rPr lang="de-DE" sz="1600" dirty="0"/>
              <a:t> </a:t>
            </a:r>
            <a:endParaRPr lang="en-US" sz="1600" dirty="0"/>
          </a:p>
        </p:txBody>
      </p:sp>
      <p:graphicFrame>
        <p:nvGraphicFramePr>
          <p:cNvPr id="16" name="Object 2"/>
          <p:cNvGraphicFramePr>
            <a:graphicFrameLocks noGrp="1" noChangeAspect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051666"/>
              </p:ext>
            </p:extLst>
          </p:nvPr>
        </p:nvGraphicFramePr>
        <p:xfrm>
          <a:off x="408941" y="1296244"/>
          <a:ext cx="8591266" cy="347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445468EC-EBA1-41A7-892A-1916E202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05FCD9-0B20-4691-A035-5CD87384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27892E0E-F9CF-DB65-B540-66BE22F7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57" y="4860993"/>
            <a:ext cx="174727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</a:t>
            </a:r>
            <a:r>
              <a:rPr lang="de-DE" i="0" dirty="0">
                <a:solidFill>
                  <a:srgbClr val="000000"/>
                </a:solidFill>
                <a:latin typeface="Calibri"/>
                <a:cs typeface="Calibri"/>
              </a:rPr>
              <a:t>VEA, Datenstand 11/2025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BDA12C-92CD-09F1-2AB0-A7F727882C10}"/>
              </a:ext>
            </a:extLst>
          </p:cNvPr>
          <p:cNvSpPr txBox="1"/>
          <p:nvPr/>
        </p:nvSpPr>
        <p:spPr>
          <a:xfrm>
            <a:off x="7028625" y="1804491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A6AA54-3139-A86E-9359-785DF34FFF68}"/>
              </a:ext>
            </a:extLst>
          </p:cNvPr>
          <p:cNvSpPr txBox="1"/>
          <p:nvPr/>
        </p:nvSpPr>
        <p:spPr>
          <a:xfrm>
            <a:off x="1036816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A90309-28B2-D70B-07F1-BF0E0DA32FF8}"/>
              </a:ext>
            </a:extLst>
          </p:cNvPr>
          <p:cNvSpPr txBox="1"/>
          <p:nvPr/>
        </p:nvSpPr>
        <p:spPr>
          <a:xfrm>
            <a:off x="1785792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3123C1-3AD1-4D38-614D-B5B0772D38A3}"/>
              </a:ext>
            </a:extLst>
          </p:cNvPr>
          <p:cNvSpPr txBox="1"/>
          <p:nvPr/>
        </p:nvSpPr>
        <p:spPr>
          <a:xfrm>
            <a:off x="2534768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096057-2892-0433-F73E-36B6F38E0A74}"/>
              </a:ext>
            </a:extLst>
          </p:cNvPr>
          <p:cNvSpPr txBox="1"/>
          <p:nvPr/>
        </p:nvSpPr>
        <p:spPr>
          <a:xfrm>
            <a:off x="3283744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BB0F16-CDE2-64FE-3BDC-3E4D18B57194}"/>
              </a:ext>
            </a:extLst>
          </p:cNvPr>
          <p:cNvSpPr txBox="1"/>
          <p:nvPr/>
        </p:nvSpPr>
        <p:spPr>
          <a:xfrm>
            <a:off x="4032720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F8FBC1-351A-7606-81B2-1E9134CE3B59}"/>
              </a:ext>
            </a:extLst>
          </p:cNvPr>
          <p:cNvSpPr txBox="1"/>
          <p:nvPr/>
        </p:nvSpPr>
        <p:spPr>
          <a:xfrm>
            <a:off x="4781696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DD680A3-F6F3-A16D-FDAC-814E6EA5FB3C}"/>
              </a:ext>
            </a:extLst>
          </p:cNvPr>
          <p:cNvSpPr txBox="1"/>
          <p:nvPr/>
        </p:nvSpPr>
        <p:spPr>
          <a:xfrm>
            <a:off x="5530672" y="1804491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16D8FE-5A29-D738-CA44-DB989DAB6B2F}"/>
              </a:ext>
            </a:extLst>
          </p:cNvPr>
          <p:cNvSpPr txBox="1"/>
          <p:nvPr/>
        </p:nvSpPr>
        <p:spPr>
          <a:xfrm>
            <a:off x="6279648" y="1804491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39E0CF-0C73-74F0-C371-62B8159CCBAA}"/>
              </a:ext>
            </a:extLst>
          </p:cNvPr>
          <p:cNvSpPr txBox="1"/>
          <p:nvPr/>
        </p:nvSpPr>
        <p:spPr>
          <a:xfrm>
            <a:off x="7777600" y="1804491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807EB38-B5C0-9365-0518-D506E3C23A13}"/>
              </a:ext>
            </a:extLst>
          </p:cNvPr>
          <p:cNvSpPr txBox="1"/>
          <p:nvPr/>
        </p:nvSpPr>
        <p:spPr>
          <a:xfrm>
            <a:off x="8378047" y="1804491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498852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CA158C8-26DF-70C3-4B39-3C5BD4FA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3761" y="1641769"/>
            <a:ext cx="8418178" cy="325182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20000"/>
                </a:solidFill>
              </a:rPr>
              <a:t>Preisentwicklung Erdgas am Terminmarkt (THE)</a:t>
            </a:r>
            <a:br>
              <a:rPr lang="de-DE" dirty="0">
                <a:solidFill>
                  <a:srgbClr val="C20000"/>
                </a:solidFill>
              </a:rPr>
            </a:br>
            <a:r>
              <a:rPr lang="de-DE" sz="1600" b="0" dirty="0">
                <a:solidFill>
                  <a:srgbClr val="C20000"/>
                </a:solidFill>
              </a:rPr>
              <a:t>Jahr 2024 und 1.-3. Quartal 2025</a:t>
            </a:r>
            <a:br>
              <a:rPr lang="de-DE" dirty="0">
                <a:solidFill>
                  <a:srgbClr val="C20000"/>
                </a:solidFill>
              </a:rPr>
            </a:br>
            <a:endParaRPr lang="de-DE" sz="1600" b="0" dirty="0">
              <a:solidFill>
                <a:srgbClr val="C20000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61A2D8B-3BAC-4265-BEE9-1BFED704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3DADE9-D075-ABC0-BAFA-40F80FDA03EE}"/>
              </a:ext>
            </a:extLst>
          </p:cNvPr>
          <p:cNvSpPr txBox="1"/>
          <p:nvPr/>
        </p:nvSpPr>
        <p:spPr>
          <a:xfrm>
            <a:off x="431437" y="4860429"/>
            <a:ext cx="58509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EEX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9026B32-4C7A-49CD-372C-1C5C1325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367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03206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72ED4F3-E5AC-3845-0ADB-4731BC1DA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3051" y="1543621"/>
            <a:ext cx="8395230" cy="342525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20000"/>
                </a:solidFill>
              </a:rPr>
              <a:t>Preisentwicklung Erdgas am Spotmarkt (THE) </a:t>
            </a:r>
            <a:br>
              <a:rPr lang="de-DE" dirty="0">
                <a:solidFill>
                  <a:srgbClr val="C20000"/>
                </a:solidFill>
              </a:rPr>
            </a:br>
            <a:r>
              <a:rPr lang="de-DE" sz="1600" b="0" dirty="0">
                <a:solidFill>
                  <a:srgbClr val="C20000"/>
                </a:solidFill>
              </a:rPr>
              <a:t>Jahre 2023, 2024 und 1.-3. Quartal 2025</a:t>
            </a:r>
            <a:br>
              <a:rPr lang="de-DE" dirty="0">
                <a:solidFill>
                  <a:srgbClr val="C20000"/>
                </a:solidFill>
              </a:rPr>
            </a:br>
            <a:endParaRPr lang="de-DE" sz="1600" b="0" dirty="0">
              <a:solidFill>
                <a:srgbClr val="C20000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61A2D8B-3BAC-4265-BEE9-1BFED704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E5A14B7-9A9E-4E0E-A373-9013D9C4881C}"/>
              </a:ext>
            </a:extLst>
          </p:cNvPr>
          <p:cNvSpPr txBox="1"/>
          <p:nvPr/>
        </p:nvSpPr>
        <p:spPr>
          <a:xfrm>
            <a:off x="431313" y="4859745"/>
            <a:ext cx="58509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EEX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AE41BB-8FB3-5ED6-9B79-6CD6E982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367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51033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104711A-A4A1-852D-13DF-67E45F91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8687" y="1487713"/>
            <a:ext cx="8407406" cy="3529753"/>
          </a:xfrm>
          <a:prstGeom prst="rect">
            <a:avLst/>
          </a:prstGeom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256" y="864639"/>
            <a:ext cx="8496399" cy="647628"/>
          </a:xfrm>
        </p:spPr>
        <p:txBody>
          <a:bodyPr/>
          <a:lstStyle/>
          <a:p>
            <a:r>
              <a:rPr lang="de-DE" dirty="0"/>
              <a:t>Erdgaspreis für Haushalte (EFH) in ct/kWh</a:t>
            </a:r>
            <a:br>
              <a:rPr lang="de-DE" dirty="0"/>
            </a:br>
            <a:r>
              <a:rPr lang="de-DE" sz="1600" b="0" dirty="0"/>
              <a:t>Durchschnittlicher Gaspreis </a:t>
            </a:r>
            <a:r>
              <a:rPr lang="de-DE" sz="1600" b="0"/>
              <a:t>für einen Haushalt, Einfamilienhaus, </a:t>
            </a:r>
            <a:r>
              <a:rPr lang="de-DE" sz="1600" b="0" dirty="0"/>
              <a:t>Jahresverbrauch </a:t>
            </a:r>
            <a:r>
              <a:rPr lang="de-DE" sz="1600" b="0"/>
              <a:t>20.000 kWh*</a:t>
            </a:r>
            <a:br>
              <a:rPr lang="de-DE" sz="1600" b="0" dirty="0"/>
            </a:br>
            <a:endParaRPr lang="de-DE" sz="1600" b="0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6206595-7218-49D1-B932-3A81EF7F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9F2684-CED7-568A-3C76-B0A82DB249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929" y="4851670"/>
            <a:ext cx="211831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spcBef>
                <a:spcPct val="45000"/>
              </a:spcBef>
              <a:spcAft>
                <a:spcPct val="20000"/>
              </a:spcAft>
              <a:buClr>
                <a:srgbClr val="DE0029"/>
              </a:buClr>
              <a:buFont typeface="Wingdings" pitchFamily="2" charset="2"/>
              <a:buNone/>
            </a:pPr>
            <a:r>
              <a:rPr lang="de-DE" sz="1000" dirty="0"/>
              <a:t>Quelle: BDEW, Stand: 11/2025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1704993-E8A3-3133-85B2-727E0CA2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367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CA1DE5-AAC1-3B74-0502-BDFA274B8A66}"/>
              </a:ext>
            </a:extLst>
          </p:cNvPr>
          <p:cNvSpPr txBox="1"/>
          <p:nvPr/>
        </p:nvSpPr>
        <p:spPr>
          <a:xfrm>
            <a:off x="6839967" y="3816523"/>
            <a:ext cx="2000322" cy="11521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endParaRPr lang="de-DE" sz="18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950DA7-34BA-C985-F6D4-223FE91C36F2}"/>
              </a:ext>
            </a:extLst>
          </p:cNvPr>
          <p:cNvSpPr txBox="1"/>
          <p:nvPr/>
        </p:nvSpPr>
        <p:spPr>
          <a:xfrm>
            <a:off x="7015953" y="3888531"/>
            <a:ext cx="1800200" cy="107721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de-DE" sz="1000" dirty="0"/>
              <a:t>* Erdgas-Zentralheizung mit Warmwasserbereitung.</a:t>
            </a: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Heizgas-Kunden sind i. d. R. Sondervertragskunden mit geminderter Konzessionsabgabe (0,03 ct/kWh).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764AF1-5E46-B0A3-FDF4-C27F5E3804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1000"/>
          </a:blip>
          <a:stretch>
            <a:fillRect/>
          </a:stretch>
        </p:blipFill>
        <p:spPr>
          <a:xfrm>
            <a:off x="1007319" y="1944315"/>
            <a:ext cx="115255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B938C9-30FA-4DCC-3104-2C03C6E6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3411" y="1505930"/>
            <a:ext cx="8380168" cy="35086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091738-6E6A-A808-972D-E271CCCD20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</a:blip>
          <a:stretch>
            <a:fillRect/>
          </a:stretch>
        </p:blipFill>
        <p:spPr>
          <a:xfrm>
            <a:off x="863303" y="1656283"/>
            <a:ext cx="1465511" cy="1464967"/>
          </a:xfrm>
          <a:prstGeom prst="rect">
            <a:avLst/>
          </a:prstGeom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256" y="864639"/>
            <a:ext cx="8496399" cy="647628"/>
          </a:xfrm>
        </p:spPr>
        <p:txBody>
          <a:bodyPr/>
          <a:lstStyle/>
          <a:p>
            <a:r>
              <a:rPr lang="de-DE" dirty="0"/>
              <a:t>Erdgaspreis für Haushalte (MFH) in ct/kWh</a:t>
            </a:r>
            <a:br>
              <a:rPr lang="de-DE" dirty="0"/>
            </a:br>
            <a:r>
              <a:rPr lang="de-DE" sz="1450" b="0" dirty="0"/>
              <a:t>Durchschnittlicher Gaspreis </a:t>
            </a:r>
            <a:r>
              <a:rPr lang="de-DE" sz="1450" b="0"/>
              <a:t>für einen Haushalt im Mehrfamilienhaus (6 Parteien, </a:t>
            </a:r>
            <a:r>
              <a:rPr lang="de-DE" sz="1450" b="0" dirty="0"/>
              <a:t>Jahresverbrauch </a:t>
            </a:r>
            <a:r>
              <a:rPr lang="de-DE" sz="1450" b="0"/>
              <a:t>80.000 kWh*)</a:t>
            </a:r>
            <a:br>
              <a:rPr lang="de-DE" sz="1600" b="0" dirty="0"/>
            </a:br>
            <a:endParaRPr lang="de-DE" sz="1600" b="0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6206595-7218-49D1-B932-3A81EF7F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5564905-BC13-F3B9-4768-D949B8494F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4602" y="4857322"/>
            <a:ext cx="18002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45000"/>
              </a:spcBef>
              <a:spcAft>
                <a:spcPct val="20000"/>
              </a:spcAft>
              <a:buClr>
                <a:srgbClr val="DE0029"/>
              </a:buClr>
              <a:buFont typeface="Wingdings" pitchFamily="2" charset="2"/>
              <a:buNone/>
            </a:pPr>
            <a:r>
              <a:rPr lang="de-DE" sz="1000" dirty="0"/>
              <a:t>Quelle: BDEW, Stand: 11/2025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883991B-63A3-4D81-0E1D-CF889527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367" y="288131"/>
            <a:ext cx="5256000" cy="144000"/>
          </a:xfrm>
        </p:spPr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4325C7-25AF-AFFA-4865-73DE04BEB28B}"/>
              </a:ext>
            </a:extLst>
          </p:cNvPr>
          <p:cNvSpPr txBox="1"/>
          <p:nvPr/>
        </p:nvSpPr>
        <p:spPr>
          <a:xfrm>
            <a:off x="7015954" y="3744515"/>
            <a:ext cx="169622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000" dirty="0"/>
              <a:t>* Erdgas-Zentralheizung mit Warmwasserbereitung; </a:t>
            </a:r>
            <a:br>
              <a:rPr lang="de-DE" sz="1000" dirty="0"/>
            </a:br>
            <a:r>
              <a:rPr lang="de-DE" sz="1000" dirty="0"/>
              <a:t>13.333 kWh pro Wohneinheit.</a:t>
            </a: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Heizgas-Kunden sind i. d. R. Sondervertragskunden mit geminderter Konzessionsabgabe (0,03 ct/kWh).</a:t>
            </a:r>
          </a:p>
        </p:txBody>
      </p:sp>
    </p:spTree>
    <p:extLst>
      <p:ext uri="{BB962C8B-B14F-4D97-AF65-F5344CB8AC3E}">
        <p14:creationId xmlns:p14="http://schemas.microsoft.com/office/powerpoint/2010/main" val="1642482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52403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88" imgH="288" progId="TCLayout.ActiveDocument.1">
                  <p:embed/>
                </p:oleObj>
              </mc:Choice>
              <mc:Fallback>
                <p:oleObj name="think-cell Folie" r:id="rId5" imgW="288" imgH="28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403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 bwMode="auto">
          <a:xfrm>
            <a:off x="1151202" y="-1"/>
            <a:ext cx="120018" cy="120018"/>
          </a:xfrm>
          <a:prstGeom prst="rect">
            <a:avLst/>
          </a:prstGeom>
          <a:solidFill>
            <a:schemeClr val="accent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39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Arial" panose="020B0604020202020204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Gaspreisentwicklung für Haushalte und Industrie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53688"/>
              </p:ext>
            </p:extLst>
          </p:nvPr>
        </p:nvGraphicFramePr>
        <p:xfrm>
          <a:off x="293934" y="1658979"/>
          <a:ext cx="8496399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95972" y="1437812"/>
            <a:ext cx="14434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Index 2021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100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684659" y="1744475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65626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217520" y="3224985"/>
            <a:ext cx="852734" cy="303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6AA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Industrie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06158" y="2592387"/>
            <a:ext cx="934295" cy="303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62B7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Haushalte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80505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95384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110263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825142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A50E72B-DB9C-49A7-B149-2DC8263E37A4}"/>
              </a:ext>
            </a:extLst>
          </p:cNvPr>
          <p:cNvSpPr txBox="1"/>
          <p:nvPr/>
        </p:nvSpPr>
        <p:spPr>
          <a:xfrm>
            <a:off x="4540021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D51D5C1C-5BDC-4A07-8150-9A5C2CD2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36" y="4861476"/>
            <a:ext cx="165269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Destatis, Stand </a:t>
            </a:r>
            <a:r>
              <a:rPr lang="de-DE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/2025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C4506D-E0BC-4313-BF7A-258001C3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3067F4-E959-4FE0-B6B1-027301275346}"/>
              </a:ext>
            </a:extLst>
          </p:cNvPr>
          <p:cNvSpPr txBox="1"/>
          <p:nvPr/>
        </p:nvSpPr>
        <p:spPr>
          <a:xfrm>
            <a:off x="5254900" y="1744475"/>
            <a:ext cx="550151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2CE201-66D8-4B09-A249-25FD7FA4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AA2AE5E-F6D4-448F-A88D-E5E4783C47CF}"/>
              </a:ext>
            </a:extLst>
          </p:cNvPr>
          <p:cNvSpPr txBox="1"/>
          <p:nvPr/>
        </p:nvSpPr>
        <p:spPr>
          <a:xfrm>
            <a:off x="5969779" y="1744475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194B60-D03B-AFB6-2BAC-AA34F3F45B02}"/>
              </a:ext>
            </a:extLst>
          </p:cNvPr>
          <p:cNvSpPr txBox="1"/>
          <p:nvPr/>
        </p:nvSpPr>
        <p:spPr>
          <a:xfrm>
            <a:off x="7399542" y="1744475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BB5816-0FAE-7EDB-B46F-B75E9DB01846}"/>
              </a:ext>
            </a:extLst>
          </p:cNvPr>
          <p:cNvSpPr txBox="1"/>
          <p:nvPr/>
        </p:nvSpPr>
        <p:spPr>
          <a:xfrm>
            <a:off x="7998246" y="1744475"/>
            <a:ext cx="550152" cy="303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9933583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5C9280D-77CE-3502-F764-A35A1FD6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3761" y="1678054"/>
            <a:ext cx="8496943" cy="329100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Preisentwicklung für CO</a:t>
            </a:r>
            <a:r>
              <a:rPr lang="de-DE" baseline="-25000" dirty="0"/>
              <a:t>2</a:t>
            </a:r>
            <a:r>
              <a:rPr lang="de-DE" dirty="0"/>
              <a:t>-Emissionszertifikate </a:t>
            </a:r>
            <a:br>
              <a:rPr lang="de-DE" dirty="0"/>
            </a:br>
            <a:r>
              <a:rPr lang="de-DE" sz="1600" b="0" dirty="0"/>
              <a:t>Jahre 2023, 2024 und 1.-3. Quartal 2025</a:t>
            </a:r>
            <a:br>
              <a:rPr lang="de-DE" dirty="0"/>
            </a:br>
            <a:endParaRPr lang="de-DE" sz="1600" b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C5B1EE1-2366-4B01-AA3D-F9D2C3DF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A17545-2997-44BD-9E9D-431EBB93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D6F3A5F-0824-4828-9FC8-B0CDB59204C1}"/>
              </a:ext>
            </a:extLst>
          </p:cNvPr>
          <p:cNvSpPr txBox="1"/>
          <p:nvPr/>
        </p:nvSpPr>
        <p:spPr>
          <a:xfrm>
            <a:off x="431800" y="4858957"/>
            <a:ext cx="5947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EEX</a:t>
            </a:r>
          </a:p>
        </p:txBody>
      </p:sp>
    </p:spTree>
    <p:extLst>
      <p:ext uri="{BB962C8B-B14F-4D97-AF65-F5344CB8AC3E}">
        <p14:creationId xmlns:p14="http://schemas.microsoft.com/office/powerpoint/2010/main" val="70149295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Treibhausgas-Emissionen des Sektors Energiewirtschaft</a:t>
            </a:r>
            <a:br>
              <a:rPr lang="de-DE" dirty="0"/>
            </a:br>
            <a:r>
              <a:rPr lang="de-DE" sz="1600" b="0" dirty="0"/>
              <a:t>in Mio. t CO</a:t>
            </a:r>
            <a:r>
              <a:rPr lang="de-DE" sz="1600" b="0" baseline="-25000" dirty="0"/>
              <a:t>2</a:t>
            </a:r>
            <a:r>
              <a:rPr lang="de-DE" sz="1600" b="0" dirty="0"/>
              <a:t> </a:t>
            </a:r>
            <a:r>
              <a:rPr lang="de-DE" sz="1600" b="0" dirty="0" err="1"/>
              <a:t>eq</a:t>
            </a:r>
            <a:r>
              <a:rPr lang="de-DE" sz="1600" b="0" dirty="0"/>
              <a:t>. und Minderung gegenüber 1990 in %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916E1D9-3EB0-49F4-9F15-70473EC8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D6D1C61-49D9-8907-B68A-6660C3CE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  <p:graphicFrame>
        <p:nvGraphicFramePr>
          <p:cNvPr id="13" name="Inhaltsplatzhalter 1">
            <a:extLst>
              <a:ext uri="{FF2B5EF4-FFF2-40B4-BE49-F238E27FC236}">
                <a16:creationId xmlns:a16="http://schemas.microsoft.com/office/drawing/2014/main" id="{4A498D9B-6885-8700-792D-2CB3AB41C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12665"/>
              </p:ext>
            </p:extLst>
          </p:nvPr>
        </p:nvGraphicFramePr>
        <p:xfrm>
          <a:off x="431800" y="1725885"/>
          <a:ext cx="835183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F2E96021-CE4A-A048-22CE-5F4039ECC1E5}"/>
              </a:ext>
            </a:extLst>
          </p:cNvPr>
          <p:cNvSpPr txBox="1"/>
          <p:nvPr/>
        </p:nvSpPr>
        <p:spPr>
          <a:xfrm>
            <a:off x="431255" y="4860508"/>
            <a:ext cx="33566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BDEW, UBA, Bundes-Klimaschutzgesetz; Stand 05/2025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1956F5D-9C34-AEBA-B628-48EF80DC136B}"/>
              </a:ext>
            </a:extLst>
          </p:cNvPr>
          <p:cNvSpPr txBox="1"/>
          <p:nvPr/>
        </p:nvSpPr>
        <p:spPr>
          <a:xfrm>
            <a:off x="8292849" y="1581367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lang="de-DE" sz="1200" b="1">
                <a:solidFill>
                  <a:schemeClr val="bg2"/>
                </a:solidFill>
                <a:latin typeface="Calibri"/>
                <a:cs typeface="Calibri"/>
              </a:rPr>
              <a:t>77</a:t>
            </a: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F39C84-4686-5AB7-8232-1243024C84F6}"/>
              </a:ext>
            </a:extLst>
          </p:cNvPr>
          <p:cNvSpPr txBox="1"/>
          <p:nvPr/>
        </p:nvSpPr>
        <p:spPr>
          <a:xfrm>
            <a:off x="284439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26%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85B0AA0-A43A-F2F1-0D74-D8823BCD21FD}"/>
              </a:ext>
            </a:extLst>
          </p:cNvPr>
          <p:cNvSpPr txBox="1"/>
          <p:nvPr/>
        </p:nvSpPr>
        <p:spPr>
          <a:xfrm>
            <a:off x="354977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31%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4F90709-760B-A357-3715-E40F695C9ECD}"/>
              </a:ext>
            </a:extLst>
          </p:cNvPr>
          <p:cNvSpPr txBox="1"/>
          <p:nvPr/>
        </p:nvSpPr>
        <p:spPr>
          <a:xfrm>
            <a:off x="531322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46%</a:t>
            </a:r>
          </a:p>
        </p:txBody>
      </p:sp>
      <p:cxnSp>
        <p:nvCxnSpPr>
          <p:cNvPr id="28" name="Gerade Verbindung 9">
            <a:extLst>
              <a:ext uri="{FF2B5EF4-FFF2-40B4-BE49-F238E27FC236}">
                <a16:creationId xmlns:a16="http://schemas.microsoft.com/office/drawing/2014/main" id="{A8BE9250-8B77-2998-F6E9-0A96609B3CD6}"/>
              </a:ext>
            </a:extLst>
          </p:cNvPr>
          <p:cNvCxnSpPr>
            <a:cxnSpLocks/>
          </p:cNvCxnSpPr>
          <p:nvPr/>
        </p:nvCxnSpPr>
        <p:spPr bwMode="auto">
          <a:xfrm>
            <a:off x="1286384" y="1963858"/>
            <a:ext cx="7281775" cy="16936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2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03F2DD48-532A-B0FA-84F3-0AA989E98D24}"/>
              </a:ext>
            </a:extLst>
          </p:cNvPr>
          <p:cNvSpPr txBox="1"/>
          <p:nvPr/>
        </p:nvSpPr>
        <p:spPr>
          <a:xfrm>
            <a:off x="6255233" y="4860508"/>
            <a:ext cx="2499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 ** gemäß Bundes-Klimaschutzgesetz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BE38B44-7602-F60D-7535-EB639CD4F4F5}"/>
              </a:ext>
            </a:extLst>
          </p:cNvPr>
          <p:cNvSpPr txBox="1"/>
          <p:nvPr/>
        </p:nvSpPr>
        <p:spPr>
          <a:xfrm>
            <a:off x="390246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35%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2ADF42-AE5F-BA36-9C1E-C75AE0BDC3D6}"/>
              </a:ext>
            </a:extLst>
          </p:cNvPr>
          <p:cNvSpPr txBox="1"/>
          <p:nvPr/>
        </p:nvSpPr>
        <p:spPr>
          <a:xfrm>
            <a:off x="319708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B3FBF32-2C00-0B3A-135F-DB2340E6BB66}"/>
              </a:ext>
            </a:extLst>
          </p:cNvPr>
          <p:cNvSpPr txBox="1"/>
          <p:nvPr/>
        </p:nvSpPr>
        <p:spPr>
          <a:xfrm>
            <a:off x="249170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E28A72B-B727-ED12-9B85-8A680A211B9A}"/>
              </a:ext>
            </a:extLst>
          </p:cNvPr>
          <p:cNvSpPr txBox="1"/>
          <p:nvPr/>
        </p:nvSpPr>
        <p:spPr>
          <a:xfrm>
            <a:off x="2139014" y="1576526"/>
            <a:ext cx="453971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C0439A3-4CE3-152F-8D73-E05DA0571267}"/>
              </a:ext>
            </a:extLst>
          </p:cNvPr>
          <p:cNvSpPr txBox="1"/>
          <p:nvPr/>
        </p:nvSpPr>
        <p:spPr>
          <a:xfrm>
            <a:off x="1786324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062592F-75DD-F562-1358-C055C051F759}"/>
              </a:ext>
            </a:extLst>
          </p:cNvPr>
          <p:cNvSpPr txBox="1"/>
          <p:nvPr/>
        </p:nvSpPr>
        <p:spPr>
          <a:xfrm>
            <a:off x="1433634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14%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934A194-B6D8-6BDA-E0C9-0229A0E58F05}"/>
              </a:ext>
            </a:extLst>
          </p:cNvPr>
          <p:cNvSpPr txBox="1"/>
          <p:nvPr/>
        </p:nvSpPr>
        <p:spPr>
          <a:xfrm>
            <a:off x="425515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86218D1-02AA-C1B3-E1C6-E366895B1D07}"/>
              </a:ext>
            </a:extLst>
          </p:cNvPr>
          <p:cNvSpPr txBox="1"/>
          <p:nvPr/>
        </p:nvSpPr>
        <p:spPr>
          <a:xfrm>
            <a:off x="460784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54%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7485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2643534-6D00-1C9E-2ECB-A41A2750631C}"/>
              </a:ext>
            </a:extLst>
          </p:cNvPr>
          <p:cNvSpPr txBox="1"/>
          <p:nvPr/>
        </p:nvSpPr>
        <p:spPr>
          <a:xfrm>
            <a:off x="4960535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48%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998B152-65F3-3738-51E7-212BC0ECB760}"/>
              </a:ext>
            </a:extLst>
          </p:cNvPr>
          <p:cNvSpPr txBox="1"/>
          <p:nvPr/>
        </p:nvSpPr>
        <p:spPr>
          <a:xfrm>
            <a:off x="5665917" y="1576526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57%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866784-1804-716B-2058-649A8C2F473B}"/>
              </a:ext>
            </a:extLst>
          </p:cNvPr>
          <p:cNvSpPr txBox="1"/>
          <p:nvPr/>
        </p:nvSpPr>
        <p:spPr>
          <a:xfrm>
            <a:off x="6015853" y="1574171"/>
            <a:ext cx="453970" cy="2964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91195" rtl="0" eaLnBrk="1" fontAlgn="auto" latinLnBrk="0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  <a:buClr>
                <a:srgbClr val="7E1C4B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485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413555267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510183"/>
              </p:ext>
            </p:extLst>
          </p:nvPr>
        </p:nvGraphicFramePr>
        <p:xfrm>
          <a:off x="431166" y="1493771"/>
          <a:ext cx="8352472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5586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Klimaschutzgesetz: Entwicklung und </a:t>
            </a:r>
            <a:r>
              <a:rPr lang="de-DE" altLang="de-DE" dirty="0" err="1"/>
              <a:t>Sektorziele</a:t>
            </a:r>
            <a:br>
              <a:rPr lang="de-DE" altLang="de-DE" dirty="0"/>
            </a:br>
            <a:r>
              <a:rPr lang="de-DE" altLang="de-DE" sz="1600" b="0" dirty="0"/>
              <a:t>Entwicklung in Mio. t CO</a:t>
            </a:r>
            <a:r>
              <a:rPr lang="de-DE" altLang="de-DE" sz="1600" b="0" baseline="-25000" dirty="0"/>
              <a:t>2</a:t>
            </a:r>
            <a:r>
              <a:rPr lang="de-DE" altLang="de-DE" sz="1600" b="0" dirty="0"/>
              <a:t> </a:t>
            </a:r>
            <a:r>
              <a:rPr lang="de-DE" altLang="de-DE" sz="1600" b="0" dirty="0" err="1"/>
              <a:t>eq</a:t>
            </a:r>
            <a:r>
              <a:rPr lang="de-DE" altLang="de-DE" sz="1600" b="0" dirty="0"/>
              <a:t>. und Minderung gegenüber 1990 in Prozent; ohne LULUCF***</a:t>
            </a:r>
          </a:p>
        </p:txBody>
      </p:sp>
      <p:sp>
        <p:nvSpPr>
          <p:cNvPr id="195595" name="Textfeld 37"/>
          <p:cNvSpPr txBox="1">
            <a:spLocks noChangeArrowheads="1"/>
          </p:cNvSpPr>
          <p:nvPr/>
        </p:nvSpPr>
        <p:spPr bwMode="auto">
          <a:xfrm>
            <a:off x="4566289" y="3837660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7E1C4B"/>
              </a:buClr>
            </a:pPr>
            <a:r>
              <a:rPr lang="de-DE" altLang="de-DE" sz="1200" b="1" dirty="0">
                <a:solidFill>
                  <a:schemeClr val="bg2"/>
                </a:solidFill>
                <a:latin typeface="+mn-lt"/>
              </a:rPr>
              <a:t>-61%</a:t>
            </a:r>
          </a:p>
        </p:txBody>
      </p:sp>
      <p:sp>
        <p:nvSpPr>
          <p:cNvPr id="195596" name="Textfeld 44"/>
          <p:cNvSpPr txBox="1">
            <a:spLocks noChangeArrowheads="1"/>
          </p:cNvSpPr>
          <p:nvPr/>
        </p:nvSpPr>
        <p:spPr bwMode="auto">
          <a:xfrm>
            <a:off x="4561948" y="3506994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solidFill>
                  <a:srgbClr val="748592"/>
                </a:solidFill>
                <a:latin typeface="+mn-lt"/>
              </a:rPr>
              <a:t>-45%</a:t>
            </a:r>
          </a:p>
        </p:txBody>
      </p:sp>
      <p:sp>
        <p:nvSpPr>
          <p:cNvPr id="195597" name="Textfeld 45"/>
          <p:cNvSpPr txBox="1">
            <a:spLocks noChangeArrowheads="1"/>
          </p:cNvSpPr>
          <p:nvPr/>
        </p:nvSpPr>
        <p:spPr bwMode="auto">
          <a:xfrm>
            <a:off x="4556868" y="3303654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solidFill>
                  <a:srgbClr val="6C99C9"/>
                </a:solidFill>
                <a:latin typeface="+mn-lt"/>
              </a:rPr>
              <a:t>-52%</a:t>
            </a:r>
          </a:p>
        </p:txBody>
      </p:sp>
      <p:sp>
        <p:nvSpPr>
          <p:cNvPr id="195598" name="Textfeld 46"/>
          <p:cNvSpPr txBox="1">
            <a:spLocks noChangeArrowheads="1"/>
          </p:cNvSpPr>
          <p:nvPr/>
        </p:nvSpPr>
        <p:spPr bwMode="auto">
          <a:xfrm>
            <a:off x="4556868" y="3083721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solidFill>
                  <a:schemeClr val="accent2"/>
                </a:solidFill>
                <a:latin typeface="+mn-lt"/>
              </a:rPr>
              <a:t>-12%</a:t>
            </a:r>
          </a:p>
        </p:txBody>
      </p:sp>
      <p:sp>
        <p:nvSpPr>
          <p:cNvPr id="195599" name="Textfeld 47"/>
          <p:cNvSpPr txBox="1">
            <a:spLocks noChangeArrowheads="1"/>
          </p:cNvSpPr>
          <p:nvPr/>
        </p:nvSpPr>
        <p:spPr bwMode="auto">
          <a:xfrm>
            <a:off x="4556557" y="2934285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solidFill>
                  <a:schemeClr val="accent5"/>
                </a:solidFill>
                <a:latin typeface="+mn-lt"/>
              </a:rPr>
              <a:t>-27%</a:t>
            </a:r>
          </a:p>
        </p:txBody>
      </p:sp>
      <p:sp>
        <p:nvSpPr>
          <p:cNvPr id="195600" name="Textfeld 48"/>
          <p:cNvSpPr txBox="1">
            <a:spLocks noChangeArrowheads="1"/>
          </p:cNvSpPr>
          <p:nvPr/>
        </p:nvSpPr>
        <p:spPr bwMode="auto">
          <a:xfrm>
            <a:off x="4556274" y="2825519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solidFill>
                  <a:srgbClr val="576874"/>
                </a:solidFill>
                <a:latin typeface="+mn-lt"/>
              </a:rPr>
              <a:t>-87%</a:t>
            </a:r>
          </a:p>
        </p:txBody>
      </p:sp>
      <p:sp>
        <p:nvSpPr>
          <p:cNvPr id="195602" name="Textfeld 50"/>
          <p:cNvSpPr txBox="1">
            <a:spLocks noChangeArrowheads="1"/>
          </p:cNvSpPr>
          <p:nvPr/>
        </p:nvSpPr>
        <p:spPr bwMode="auto">
          <a:xfrm>
            <a:off x="5322747" y="3907549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7E1C4B"/>
              </a:buClr>
            </a:pPr>
            <a:r>
              <a:rPr lang="de-DE" altLang="de-DE" sz="1200" b="1" dirty="0">
                <a:solidFill>
                  <a:schemeClr val="bg2"/>
                </a:solidFill>
                <a:latin typeface="+mn-lt"/>
              </a:rPr>
              <a:t>-77%</a:t>
            </a:r>
          </a:p>
        </p:txBody>
      </p:sp>
      <p:sp>
        <p:nvSpPr>
          <p:cNvPr id="195603" name="Textfeld 51"/>
          <p:cNvSpPr txBox="1">
            <a:spLocks noChangeArrowheads="1"/>
          </p:cNvSpPr>
          <p:nvPr/>
        </p:nvSpPr>
        <p:spPr bwMode="auto">
          <a:xfrm>
            <a:off x="5320164" y="3689400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>
                <a:solidFill>
                  <a:srgbClr val="748592"/>
                </a:solidFill>
                <a:latin typeface="+mn-lt"/>
              </a:rPr>
              <a:t>-58%</a:t>
            </a:r>
            <a:endParaRPr lang="de-DE" altLang="de-DE" sz="1200" b="1" dirty="0">
              <a:solidFill>
                <a:srgbClr val="748592"/>
              </a:solidFill>
              <a:latin typeface="+mn-lt"/>
            </a:endParaRPr>
          </a:p>
        </p:txBody>
      </p:sp>
      <p:sp>
        <p:nvSpPr>
          <p:cNvPr id="195604" name="Textfeld 52"/>
          <p:cNvSpPr txBox="1">
            <a:spLocks noChangeArrowheads="1"/>
          </p:cNvSpPr>
          <p:nvPr/>
        </p:nvSpPr>
        <p:spPr bwMode="auto">
          <a:xfrm>
            <a:off x="5317695" y="3519068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>
                <a:solidFill>
                  <a:srgbClr val="6C99C9"/>
                </a:solidFill>
                <a:latin typeface="+mn-lt"/>
              </a:rPr>
              <a:t>-68%</a:t>
            </a:r>
            <a:endParaRPr lang="de-DE" altLang="de-DE" sz="1200" b="1" dirty="0">
              <a:solidFill>
                <a:srgbClr val="6C99C9"/>
              </a:solidFill>
              <a:latin typeface="+mn-lt"/>
            </a:endParaRPr>
          </a:p>
        </p:txBody>
      </p:sp>
      <p:sp>
        <p:nvSpPr>
          <p:cNvPr id="195605" name="Textfeld 53"/>
          <p:cNvSpPr txBox="1">
            <a:spLocks noChangeArrowheads="1"/>
          </p:cNvSpPr>
          <p:nvPr/>
        </p:nvSpPr>
        <p:spPr bwMode="auto">
          <a:xfrm>
            <a:off x="5317695" y="3386100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>
                <a:solidFill>
                  <a:schemeClr val="accent2"/>
                </a:solidFill>
                <a:latin typeface="+mn-lt"/>
              </a:rPr>
              <a:t>-48%</a:t>
            </a:r>
            <a:endParaRPr lang="de-DE" altLang="de-DE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5606" name="Textfeld 54"/>
          <p:cNvSpPr txBox="1">
            <a:spLocks noChangeArrowheads="1"/>
          </p:cNvSpPr>
          <p:nvPr/>
        </p:nvSpPr>
        <p:spPr bwMode="auto">
          <a:xfrm>
            <a:off x="5312643" y="3262460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>
                <a:solidFill>
                  <a:schemeClr val="accent5"/>
                </a:solidFill>
                <a:latin typeface="+mn-lt"/>
              </a:rPr>
              <a:t>-33%</a:t>
            </a:r>
            <a:endParaRPr lang="de-DE" altLang="de-DE" sz="12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95607" name="Textfeld 55"/>
          <p:cNvSpPr txBox="1">
            <a:spLocks noChangeArrowheads="1"/>
          </p:cNvSpPr>
          <p:nvPr/>
        </p:nvSpPr>
        <p:spPr bwMode="auto">
          <a:xfrm>
            <a:off x="5305008" y="3151273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>
                <a:solidFill>
                  <a:srgbClr val="576874"/>
                </a:solidFill>
                <a:latin typeface="+mn-lt"/>
              </a:rPr>
              <a:t>-90%</a:t>
            </a:r>
            <a:endParaRPr lang="de-DE" altLang="de-DE" sz="1200" b="1" dirty="0">
              <a:solidFill>
                <a:srgbClr val="576874"/>
              </a:solidFill>
              <a:latin typeface="+mn-lt"/>
            </a:endParaRPr>
          </a:p>
        </p:txBody>
      </p:sp>
      <p:sp>
        <p:nvSpPr>
          <p:cNvPr id="29" name="Textfeld 35"/>
          <p:cNvSpPr txBox="1">
            <a:spLocks noChangeArrowheads="1"/>
          </p:cNvSpPr>
          <p:nvPr/>
        </p:nvSpPr>
        <p:spPr bwMode="auto">
          <a:xfrm>
            <a:off x="4558418" y="2644477"/>
            <a:ext cx="553357" cy="3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400" b="1" dirty="0">
                <a:latin typeface="+mn-lt"/>
              </a:rPr>
              <a:t>-48%</a:t>
            </a:r>
          </a:p>
        </p:txBody>
      </p:sp>
      <p:sp>
        <p:nvSpPr>
          <p:cNvPr id="31" name="Textfeld 55">
            <a:extLst>
              <a:ext uri="{FF2B5EF4-FFF2-40B4-BE49-F238E27FC236}">
                <a16:creationId xmlns:a16="http://schemas.microsoft.com/office/drawing/2014/main" id="{42A7D659-E29C-4A2F-A29B-52E9CF245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539" y="2998155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latin typeface="+mn-lt"/>
              </a:rPr>
              <a:t>-65%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A2865-48EB-4DE9-A9A1-2E1C115D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05.12.2025</a:t>
            </a:r>
            <a:endParaRPr lang="de-DE" dirty="0"/>
          </a:p>
        </p:txBody>
      </p:sp>
      <p:sp>
        <p:nvSpPr>
          <p:cNvPr id="34" name="Textfeld 55">
            <a:extLst>
              <a:ext uri="{FF2B5EF4-FFF2-40B4-BE49-F238E27FC236}">
                <a16:creationId xmlns:a16="http://schemas.microsoft.com/office/drawing/2014/main" id="{A378A776-0159-4662-871C-D634AD3E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527" y="3832756"/>
            <a:ext cx="500457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latin typeface="+mn-lt"/>
              </a:rPr>
              <a:t>-88%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4B08E5-149F-48BB-99A4-4856E6D16694}"/>
              </a:ext>
            </a:extLst>
          </p:cNvPr>
          <p:cNvSpPr txBox="1"/>
          <p:nvPr/>
        </p:nvSpPr>
        <p:spPr>
          <a:xfrm>
            <a:off x="8039392" y="3940228"/>
            <a:ext cx="744791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de-DE" sz="1200" b="1"/>
              <a:t>Klima-</a:t>
            </a:r>
            <a:br>
              <a:rPr lang="de-DE" sz="1200" b="1"/>
            </a:br>
            <a:r>
              <a:rPr lang="de-DE" sz="1200" b="1"/>
              <a:t>neutralität</a:t>
            </a:r>
            <a:endParaRPr lang="de-DE" sz="1200" b="1" dirty="0" err="1"/>
          </a:p>
        </p:txBody>
      </p:sp>
      <p:sp>
        <p:nvSpPr>
          <p:cNvPr id="37" name="Textfeld 55">
            <a:extLst>
              <a:ext uri="{FF2B5EF4-FFF2-40B4-BE49-F238E27FC236}">
                <a16:creationId xmlns:a16="http://schemas.microsoft.com/office/drawing/2014/main" id="{C08B579C-9C04-47E7-BBC2-3869424A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57" y="3700360"/>
            <a:ext cx="500458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663"/>
              </a:lnSpc>
              <a:buClr>
                <a:srgbClr val="7E1C4B"/>
              </a:buClr>
            </a:pPr>
            <a:r>
              <a:rPr lang="de-DE" altLang="de-DE" sz="1200" b="1" dirty="0">
                <a:latin typeface="+mn-lt"/>
              </a:rPr>
              <a:t>-77%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CDCE80-8347-421D-AF71-B23316FB370B}"/>
              </a:ext>
            </a:extLst>
          </p:cNvPr>
          <p:cNvSpPr txBox="1"/>
          <p:nvPr/>
        </p:nvSpPr>
        <p:spPr>
          <a:xfrm>
            <a:off x="8266519" y="4341125"/>
            <a:ext cx="314189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de-DE" sz="1200" b="1"/>
              <a:t>2045</a:t>
            </a:r>
            <a:endParaRPr lang="de-DE" sz="1200" b="1" dirty="0" err="1"/>
          </a:p>
        </p:txBody>
      </p:sp>
      <p:sp>
        <p:nvSpPr>
          <p:cNvPr id="35" name="Textfeld 37">
            <a:extLst>
              <a:ext uri="{FF2B5EF4-FFF2-40B4-BE49-F238E27FC236}">
                <a16:creationId xmlns:a16="http://schemas.microsoft.com/office/drawing/2014/main" id="{C4BB5F89-4BDE-4B34-9D8C-DFF8F89A5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12" y="3545856"/>
            <a:ext cx="139929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7E1C4B"/>
              </a:buClr>
            </a:pPr>
            <a:r>
              <a:rPr lang="de-DE" altLang="de-DE" sz="1300" b="1">
                <a:solidFill>
                  <a:schemeClr val="bg2"/>
                </a:solidFill>
                <a:latin typeface="+mn-lt"/>
              </a:rPr>
              <a:t>Energiewirtschaft</a:t>
            </a:r>
            <a:endParaRPr lang="de-DE" altLang="de-DE" sz="13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" name="Textfeld 44">
            <a:extLst>
              <a:ext uri="{FF2B5EF4-FFF2-40B4-BE49-F238E27FC236}">
                <a16:creationId xmlns:a16="http://schemas.microsoft.com/office/drawing/2014/main" id="{6D1B90B1-BDCE-4EAF-8D19-42136504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69" y="2852218"/>
            <a:ext cx="804772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solidFill>
                  <a:srgbClr val="748592"/>
                </a:solidFill>
                <a:latin typeface="+mn-lt"/>
              </a:rPr>
              <a:t>Industrie</a:t>
            </a:r>
            <a:endParaRPr lang="de-DE" altLang="de-DE" sz="1300" b="1" dirty="0">
              <a:solidFill>
                <a:srgbClr val="748592"/>
              </a:solidFill>
              <a:latin typeface="+mn-lt"/>
            </a:endParaRPr>
          </a:p>
        </p:txBody>
      </p:sp>
      <p:sp>
        <p:nvSpPr>
          <p:cNvPr id="38" name="Textfeld 45">
            <a:extLst>
              <a:ext uri="{FF2B5EF4-FFF2-40B4-BE49-F238E27FC236}">
                <a16:creationId xmlns:a16="http://schemas.microsoft.com/office/drawing/2014/main" id="{9EAFEA89-8E97-4575-82CF-5C235286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57" y="2457645"/>
            <a:ext cx="808235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solidFill>
                  <a:srgbClr val="002060"/>
                </a:solidFill>
                <a:latin typeface="+mn-lt"/>
              </a:rPr>
              <a:t>Gebäude</a:t>
            </a:r>
            <a:endParaRPr lang="de-DE" altLang="de-DE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" name="Textfeld 46">
            <a:extLst>
              <a:ext uri="{FF2B5EF4-FFF2-40B4-BE49-F238E27FC236}">
                <a16:creationId xmlns:a16="http://schemas.microsoft.com/office/drawing/2014/main" id="{4AB6BF0E-BEA0-4F41-B69C-2B7D38557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92" y="2124643"/>
            <a:ext cx="724622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solidFill>
                  <a:schemeClr val="accent2"/>
                </a:solidFill>
                <a:latin typeface="+mn-lt"/>
              </a:rPr>
              <a:t>Verkehr</a:t>
            </a:r>
            <a:endParaRPr lang="de-DE" altLang="de-DE" sz="13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0" name="Textfeld 47">
            <a:extLst>
              <a:ext uri="{FF2B5EF4-FFF2-40B4-BE49-F238E27FC236}">
                <a16:creationId xmlns:a16="http://schemas.microsoft.com/office/drawing/2014/main" id="{BCA9608B-20DC-41FB-85EB-BE5B89C06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0" y="1923609"/>
            <a:ext cx="1216102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solidFill>
                  <a:schemeClr val="accent5"/>
                </a:solidFill>
                <a:latin typeface="+mn-lt"/>
              </a:rPr>
              <a:t>Landwirtschaft</a:t>
            </a:r>
            <a:endParaRPr lang="de-DE" altLang="de-DE" sz="13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1" name="Textfeld 48">
            <a:extLst>
              <a:ext uri="{FF2B5EF4-FFF2-40B4-BE49-F238E27FC236}">
                <a16:creationId xmlns:a16="http://schemas.microsoft.com/office/drawing/2014/main" id="{041B3DC6-9713-499F-A9C7-1AE41183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69" y="1764603"/>
            <a:ext cx="766107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solidFill>
                  <a:srgbClr val="576874"/>
                </a:solidFill>
                <a:latin typeface="+mn-lt"/>
              </a:rPr>
              <a:t>Sonstige</a:t>
            </a:r>
            <a:endParaRPr lang="de-DE" altLang="de-DE" sz="1300" b="1" dirty="0">
              <a:solidFill>
                <a:srgbClr val="576874"/>
              </a:solidFill>
              <a:latin typeface="+mn-lt"/>
            </a:endParaRPr>
          </a:p>
        </p:txBody>
      </p:sp>
      <p:sp>
        <p:nvSpPr>
          <p:cNvPr id="42" name="Textfeld 35">
            <a:extLst>
              <a:ext uri="{FF2B5EF4-FFF2-40B4-BE49-F238E27FC236}">
                <a16:creationId xmlns:a16="http://schemas.microsoft.com/office/drawing/2014/main" id="{F906B3B3-DF14-4C3A-AC7E-7195AA25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97" y="1548579"/>
            <a:ext cx="713722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3"/>
              </a:lnSpc>
              <a:buClr>
                <a:srgbClr val="7E1C4B"/>
              </a:buClr>
            </a:pPr>
            <a:r>
              <a:rPr lang="de-DE" altLang="de-DE" sz="1300" b="1">
                <a:latin typeface="+mn-lt"/>
              </a:rPr>
              <a:t>Gesamt</a:t>
            </a:r>
            <a:endParaRPr lang="de-DE" altLang="de-DE" sz="1300" b="1" dirty="0">
              <a:latin typeface="+mn-lt"/>
            </a:endParaRPr>
          </a:p>
        </p:txBody>
      </p:sp>
      <p:sp>
        <p:nvSpPr>
          <p:cNvPr id="43" name="Textfeld 3">
            <a:extLst>
              <a:ext uri="{FF2B5EF4-FFF2-40B4-BE49-F238E27FC236}">
                <a16:creationId xmlns:a16="http://schemas.microsoft.com/office/drawing/2014/main" id="{551BA4B1-F552-400C-97E6-5A01AEAB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" y="4860743"/>
            <a:ext cx="33566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/>
            </a:lvl1pPr>
          </a:lstStyle>
          <a:p>
            <a:r>
              <a:rPr lang="de-DE" altLang="de-DE" dirty="0"/>
              <a:t>Quellen: BDEW, UBA, Bundes-Klimaschutzgesetz;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Stand 03/2025</a:t>
            </a:r>
            <a:endParaRPr lang="de-DE" alt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014223C-854B-4B1A-8B43-3BE269DD42CB}"/>
              </a:ext>
            </a:extLst>
          </p:cNvPr>
          <p:cNvSpPr txBox="1"/>
          <p:nvPr/>
        </p:nvSpPr>
        <p:spPr>
          <a:xfrm>
            <a:off x="5687839" y="4702564"/>
            <a:ext cx="322844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/>
            </a:lvl1pPr>
          </a:lstStyle>
          <a:p>
            <a:r>
              <a:rPr lang="de-DE" dirty="0"/>
              <a:t>* vorläufig ** gemäß Bundes-Klimaschutzgesetz</a:t>
            </a:r>
            <a:br>
              <a:rPr lang="de-DE" dirty="0"/>
            </a:br>
            <a:r>
              <a:rPr lang="de-DE" dirty="0"/>
              <a:t>*** Landnutzung, Landnutzungsänderung und Forstwirtschaft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F3126E2-A4B9-FBF4-7F1B-800F7B90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1711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912DA-3DD8-441A-9DBE-D405C2A480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61B65F-CF98-4BC9-B1C9-876F3E4DEF0A}"/>
              </a:ext>
            </a:extLst>
          </p:cNvPr>
          <p:cNvSpPr/>
          <p:nvPr/>
        </p:nvSpPr>
        <p:spPr>
          <a:xfrm>
            <a:off x="359247" y="615211"/>
            <a:ext cx="4606925" cy="40712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Ansprechpartner: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Wirtschaftsdaten: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Marcel Westphal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Telefon: +49 30 300199-1616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marcel.westphal@bdew.de	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6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Erzeugungs- und Verbrauchsdaten: 		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Florentine Schenke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Telefon: +49 30 300199-1613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florentine.schenke@bdew.de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6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Energiepreise und Stromerzeugung aus Erneuerbaren: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Carlotta Irrgang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Telefon: +49 30 300199-1617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carlotta.irrgang@bdew.de	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6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 die Aufnahme in den </a:t>
            </a:r>
            <a:r>
              <a:rPr kumimoji="0" lang="de-DE" sz="136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E-Mail-Verteiler</a:t>
            </a: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„Energiewirtschaftliche Entwicklung in Deutschland“ </a:t>
            </a:r>
            <a:b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senden Sie eine formlose E-Mail an </a:t>
            </a:r>
            <a:r>
              <a:rPr kumimoji="0" lang="de-DE" sz="13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economics@bdew.de</a:t>
            </a:r>
            <a:endParaRPr kumimoji="0" lang="de-DE" sz="13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AC72EF-7101-9769-8337-6688095548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Quartalsbericht III/2025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33308"/>
              </p:ext>
            </p:extLst>
          </p:nvPr>
        </p:nvGraphicFramePr>
        <p:xfrm>
          <a:off x="438888" y="1792791"/>
          <a:ext cx="835183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25902A3-7691-4594-9D5B-49627C56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970C42-553B-4178-8E63-72ADE4A2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gray">
          <a:xfrm>
            <a:off x="1340831" y="154824"/>
            <a:ext cx="5444014" cy="5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1F491E78-A678-4DC3-BF6B-05F9D6A93865}"/>
              </a:ext>
            </a:extLst>
          </p:cNvPr>
          <p:cNvSpPr txBox="1">
            <a:spLocks/>
          </p:cNvSpPr>
          <p:nvPr/>
        </p:nvSpPr>
        <p:spPr>
          <a:xfrm>
            <a:off x="431800" y="1224235"/>
            <a:ext cx="835183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bg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15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91157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91157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5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2000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 Verbrauchsindikator gewichtet mit der Einwohnerzahl pro Bundesland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zum 31.12.2024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Auswertung von 41 Wetterstationen des DWD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D8EB35-A4B1-475D-A225-0719B76DCD5A}"/>
              </a:ext>
            </a:extLst>
          </p:cNvPr>
          <p:cNvSpPr txBox="1"/>
          <p:nvPr/>
        </p:nvSpPr>
        <p:spPr>
          <a:xfrm>
            <a:off x="431255" y="4860993"/>
            <a:ext cx="17328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DWD; eigene Berechnung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9462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Gradtagzahl</a:t>
            </a: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834305"/>
              </p:ext>
            </p:extLst>
          </p:nvPr>
        </p:nvGraphicFramePr>
        <p:xfrm>
          <a:off x="431800" y="1800225"/>
          <a:ext cx="835183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1B79BA-2558-437F-9121-4B471523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90DA1F2-1C28-4872-A172-D44ABF46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416031" y="1871863"/>
            <a:ext cx="1368152" cy="1015663"/>
          </a:xfrm>
          <a:prstGeom prst="rect">
            <a:avLst/>
          </a:prstGeom>
          <a:noFill/>
          <a:ln w="19050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91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6813" algn="r"/>
              </a:tabLst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bis 3. Quartal: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91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6813" algn="r"/>
              </a:tabLst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langj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Mittel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2005-2024: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2 177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91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6813" algn="r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2024: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de-DE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1 827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91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6813" algn="r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2025: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de-DE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2 043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5256713-8420-4FD2-9379-226B0B42541F}"/>
              </a:ext>
            </a:extLst>
          </p:cNvPr>
          <p:cNvSpPr txBox="1">
            <a:spLocks/>
          </p:cNvSpPr>
          <p:nvPr/>
        </p:nvSpPr>
        <p:spPr>
          <a:xfrm>
            <a:off x="431800" y="1224235"/>
            <a:ext cx="8351838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9115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bg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15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91157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91157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5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2000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 Verbrauchsindikator gewichtet mit der Einwohnerzahl pro Bundesland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zum 31.12.2024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2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Auswertung von 43 Wetterstationen des DWD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212DC0F-44FD-48E6-8528-540D9A7CD509}"/>
              </a:ext>
            </a:extLst>
          </p:cNvPr>
          <p:cNvSpPr txBox="1"/>
          <p:nvPr/>
        </p:nvSpPr>
        <p:spPr>
          <a:xfrm>
            <a:off x="431255" y="4860993"/>
            <a:ext cx="240931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0"/>
            </a:lvl1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DWD, Destatis; eigene Berechnungen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2979944-820C-4BC9-8365-FC65D51D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011" y="4860993"/>
            <a:ext cx="13577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nach VDI-Richtlinie 2067</a:t>
            </a:r>
          </a:p>
        </p:txBody>
      </p:sp>
    </p:spTree>
    <p:extLst>
      <p:ext uri="{BB962C8B-B14F-4D97-AF65-F5344CB8AC3E}">
        <p14:creationId xmlns:p14="http://schemas.microsoft.com/office/powerpoint/2010/main" val="16106686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9EEC69A4-4E86-4AC0-8FFC-1E09E9077B0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44009"/>
              </p:ext>
            </p:extLst>
          </p:nvPr>
        </p:nvGraphicFramePr>
        <p:xfrm>
          <a:off x="408750" y="1224235"/>
          <a:ext cx="8374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E634A5-048B-40B8-B885-9ABBDB0A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Monatlicher Erdgasverbrauch in Deutschland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4B99C38-6FA4-4ECD-86ED-ACB15F277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425" y="4860993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1C1862-6122-41EE-9CCC-555618E6580F}"/>
              </a:ext>
            </a:extLst>
          </p:cNvPr>
          <p:cNvSpPr txBox="1"/>
          <p:nvPr/>
        </p:nvSpPr>
        <p:spPr>
          <a:xfrm>
            <a:off x="431255" y="4860993"/>
            <a:ext cx="155972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BDEW,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 11</a:t>
            </a:r>
            <a:r>
              <a:rPr lang="de-DE" sz="1000">
                <a:solidFill>
                  <a:srgbClr val="000000"/>
                </a:solidFill>
                <a:latin typeface="Calibri"/>
                <a:cs typeface="Calibri"/>
              </a:rPr>
              <a:t>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4E470768-8377-46DE-ABB1-6080F34B9068}"/>
              </a:ext>
            </a:extLst>
          </p:cNvPr>
          <p:cNvSpPr txBox="1"/>
          <p:nvPr/>
        </p:nvSpPr>
        <p:spPr>
          <a:xfrm>
            <a:off x="7249713" y="3759383"/>
            <a:ext cx="163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Prozentangaben: Veränderung zum Vorjahresmonat</a:t>
            </a:r>
            <a:endParaRPr kumimoji="0" lang="de-DE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3277BF-81E5-49EE-A37B-FA5DD45C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03C35D-1305-43D8-B4F7-A09C5C3B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145B853E-7293-F077-048C-B6C5F32F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023" y="891936"/>
            <a:ext cx="1616171" cy="1461939"/>
          </a:xfrm>
          <a:prstGeom prst="rect">
            <a:avLst/>
          </a:prstGeom>
          <a:noFill/>
          <a:ln w="19050" algn="ctr">
            <a:solidFill>
              <a:srgbClr val="576874"/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691286" fontAlgn="base">
              <a:spcBef>
                <a:spcPct val="0"/>
              </a:spcBef>
              <a:spcAft>
                <a:spcPct val="0"/>
              </a:spcAft>
              <a:tabLst>
                <a:tab pos="1166813" algn="r"/>
              </a:tabLst>
              <a:defRPr/>
            </a:pPr>
            <a:r>
              <a:rPr lang="de-DE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bis 3. Quartal: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560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2024*: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574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2025*: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595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lang="de-DE" b="1" dirty="0">
                <a:solidFill>
                  <a:srgbClr val="000000"/>
                </a:solidFill>
                <a:latin typeface="Calibri"/>
                <a:cs typeface="Calibri"/>
              </a:rPr>
              <a:t>Verbrauch/Jahr gesamt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 : 	808 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2024*:	844 Mrd. kWh</a:t>
            </a:r>
          </a:p>
        </p:txBody>
      </p:sp>
    </p:spTree>
    <p:extLst>
      <p:ext uri="{BB962C8B-B14F-4D97-AF65-F5344CB8AC3E}">
        <p14:creationId xmlns:p14="http://schemas.microsoft.com/office/powerpoint/2010/main" val="106742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2BFFDF8B-D7FB-4D6A-9BBA-D8A90288FB8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50528"/>
              </p:ext>
            </p:extLst>
          </p:nvPr>
        </p:nvGraphicFramePr>
        <p:xfrm>
          <a:off x="401444" y="1224235"/>
          <a:ext cx="8382194" cy="371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5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Monatliches Fernwärmeaufkommen* in Deutschland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B431447-9B02-4DEA-95AC-87F6558E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273" y="4707104"/>
            <a:ext cx="3725379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* einschließlich Fernkälte, zur leitungsgebundenen Wärmeversorgung;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** vorläufig, teilweise geschätzt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40AABE-D2B5-4CA3-8B95-539EFBA1B20E}"/>
              </a:ext>
            </a:extLst>
          </p:cNvPr>
          <p:cNvSpPr txBox="1"/>
          <p:nvPr/>
        </p:nvSpPr>
        <p:spPr>
          <a:xfrm>
            <a:off x="431255" y="4860993"/>
            <a:ext cx="21063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Destatis, BDEW, Stand 11</a:t>
            </a:r>
            <a:r>
              <a:rPr lang="de-DE" sz="1000">
                <a:solidFill>
                  <a:srgbClr val="000000"/>
                </a:solidFill>
                <a:latin typeface="Calibri"/>
                <a:cs typeface="Calibri"/>
              </a:rPr>
              <a:t>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490F4A22-28CE-43EC-BDD9-D1B6ABE97835}"/>
              </a:ext>
            </a:extLst>
          </p:cNvPr>
          <p:cNvSpPr txBox="1"/>
          <p:nvPr/>
        </p:nvSpPr>
        <p:spPr>
          <a:xfrm>
            <a:off x="7249713" y="3838825"/>
            <a:ext cx="163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Prozentangaben: Veränderung zum Vorjahresmonat</a:t>
            </a:r>
            <a:endParaRPr kumimoji="0" lang="de-DE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21A54B-9D2E-4B76-9660-45FE72CD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4C62AF-8D1C-F4C6-1E0D-6CE62C3B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:a16="http://schemas.microsoft.com/office/drawing/2014/main" id="{0E6CC7A5-37FB-8E52-75C5-2FAF39A8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75" y="1465939"/>
            <a:ext cx="1635953" cy="1292662"/>
          </a:xfrm>
          <a:prstGeom prst="rect">
            <a:avLst/>
          </a:prstGeom>
          <a:noFill/>
          <a:ln w="19050" algn="ctr">
            <a:solidFill>
              <a:srgbClr val="57687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691286" fontAlgn="base">
              <a:spcBef>
                <a:spcPct val="0"/>
              </a:spcBef>
              <a:spcAft>
                <a:spcPct val="0"/>
              </a:spcAft>
              <a:tabLst>
                <a:tab pos="1166813" algn="r"/>
              </a:tabLst>
              <a:defRPr/>
            </a:pPr>
            <a:r>
              <a:rPr lang="de-DE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bis 3. Quartal: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r"/>
                <a:tab pos="2439988" algn="r"/>
              </a:tabLst>
              <a:defRPr/>
            </a:pP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2023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:    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	88,5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r"/>
                <a:tab pos="2439988" algn="r"/>
              </a:tabLst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  <a:r>
              <a:rPr kumimoji="0" lang="de-DE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**:    85,3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0" lang="de-DE" sz="11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r"/>
                <a:tab pos="2439988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2025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**:    88,6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  <a:endParaRPr kumimoji="0" lang="de-DE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r"/>
                <a:tab pos="2439988" algn="r"/>
              </a:tabLst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Jahr gesamt: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2023: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129,2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Mrd. kWh</a:t>
            </a:r>
          </a:p>
          <a:p>
            <a:pPr lvl="0">
              <a:tabLst>
                <a:tab pos="1435100" algn="r"/>
                <a:tab pos="2439988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2024**: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de-DE">
                <a:solidFill>
                  <a:srgbClr val="000000"/>
                </a:solidFill>
              </a:rPr>
              <a:t> 129,0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</a:p>
        </p:txBody>
      </p:sp>
    </p:spTree>
    <p:extLst>
      <p:ext uri="{BB962C8B-B14F-4D97-AF65-F5344CB8AC3E}">
        <p14:creationId xmlns:p14="http://schemas.microsoft.com/office/powerpoint/2010/main" val="26051161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52403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88" imgH="288" progId="TCLayout.ActiveDocument.1">
                  <p:embed/>
                </p:oleObj>
              </mc:Choice>
              <mc:Fallback>
                <p:oleObj name="think-cell Folie" r:id="rId5" imgW="288" imgH="28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403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 bwMode="auto">
          <a:xfrm>
            <a:off x="1151202" y="-1"/>
            <a:ext cx="120018" cy="120018"/>
          </a:xfrm>
          <a:prstGeom prst="rect">
            <a:avLst/>
          </a:prstGeom>
          <a:solidFill>
            <a:schemeClr val="accent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39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256" y="864639"/>
            <a:ext cx="8598763" cy="647628"/>
          </a:xfrm>
        </p:spPr>
        <p:txBody>
          <a:bodyPr>
            <a:normAutofit/>
          </a:bodyPr>
          <a:lstStyle/>
          <a:p>
            <a:r>
              <a:rPr lang="de-DE"/>
              <a:t>Monatliche Fernwärmeerzeugung*</a:t>
            </a:r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B4FECFE-AB63-42D4-9714-DDB95B6BC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90931"/>
              </p:ext>
            </p:extLst>
          </p:nvPr>
        </p:nvGraphicFramePr>
        <p:xfrm>
          <a:off x="401444" y="1224234"/>
          <a:ext cx="8598763" cy="374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feld 1">
            <a:extLst>
              <a:ext uri="{FF2B5EF4-FFF2-40B4-BE49-F238E27FC236}">
                <a16:creationId xmlns:a16="http://schemas.microsoft.com/office/drawing/2014/main" id="{828E5E78-AF1A-447F-B9E0-90D0E3AF0D91}"/>
              </a:ext>
            </a:extLst>
          </p:cNvPr>
          <p:cNvSpPr txBox="1"/>
          <p:nvPr/>
        </p:nvSpPr>
        <p:spPr>
          <a:xfrm>
            <a:off x="7176738" y="4320579"/>
            <a:ext cx="186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Prozentangaben: Veränderung zum Vorjahresmonat</a:t>
            </a:r>
            <a:endParaRPr kumimoji="0" lang="de-DE" sz="1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B480BB1-4936-4889-9731-CEBBB9E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205E5E-4B01-4AF4-9578-D418A9C2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76284B-AAA3-4660-BC25-38C4B1A46292}"/>
              </a:ext>
            </a:extLst>
          </p:cNvPr>
          <p:cNvSpPr txBox="1"/>
          <p:nvPr/>
        </p:nvSpPr>
        <p:spPr>
          <a:xfrm>
            <a:off x="431255" y="4860993"/>
            <a:ext cx="21063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Quellen: Destatis, BDEW, Stand 11/2025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EF375D6-A7BE-44DE-BBDD-A690FC68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299" y="4702373"/>
            <a:ext cx="4974118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0" marR="0" lvl="0" indent="0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Fernwärme-/-kälteversorger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 Einspeisungen von Industrie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 sonstigen Erzeugern; 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** vorläufig; teilweise geschätzt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9985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304CF-684D-C0B9-7D3F-9AF537E9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2">
            <a:extLst>
              <a:ext uri="{FF2B5EF4-FFF2-40B4-BE49-F238E27FC236}">
                <a16:creationId xmlns:a16="http://schemas.microsoft.com/office/drawing/2014/main" id="{13CB38C5-1DCA-B8B5-95D1-5C3C750B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Monatlicher Stromverbrauch in Deutschland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2366B72-F7BA-F69F-D215-DE8B6A5D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78" y="4864469"/>
            <a:ext cx="158697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</a:lstStyle>
          <a:p>
            <a:pPr marL="182563" marR="0" lvl="0" indent="-182563" algn="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vorläufig; kalendermonatlich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0BA6EA-FFD5-D443-A4D7-8912C910C4A6}"/>
              </a:ext>
            </a:extLst>
          </p:cNvPr>
          <p:cNvSpPr txBox="1"/>
          <p:nvPr/>
        </p:nvSpPr>
        <p:spPr>
          <a:xfrm>
            <a:off x="431255" y="4864469"/>
            <a:ext cx="155972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Quelle: BDEW, Stand 11/2025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20BA09E-5C00-4645-D064-D2F201B519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242954"/>
              </p:ext>
            </p:extLst>
          </p:nvPr>
        </p:nvGraphicFramePr>
        <p:xfrm>
          <a:off x="401444" y="1171857"/>
          <a:ext cx="8389920" cy="365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">
            <a:extLst>
              <a:ext uri="{FF2B5EF4-FFF2-40B4-BE49-F238E27FC236}">
                <a16:creationId xmlns:a16="http://schemas.microsoft.com/office/drawing/2014/main" id="{BA5DB224-E2B0-AD4C-47C1-74DF12FDA9A0}"/>
              </a:ext>
            </a:extLst>
          </p:cNvPr>
          <p:cNvSpPr txBox="1"/>
          <p:nvPr/>
        </p:nvSpPr>
        <p:spPr>
          <a:xfrm>
            <a:off x="7322266" y="3925465"/>
            <a:ext cx="1533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400"/>
              </a:spcAft>
              <a:buClr>
                <a:schemeClr val="tx2"/>
              </a:buClr>
              <a:defRPr sz="1000" i="1"/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Prozentangaben: Veränderung zum Vorjahresmonat</a:t>
            </a:r>
            <a:endParaRPr kumimoji="0" lang="de-DE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E8E0E-E69A-CDF6-F8DA-62CA2DD1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05.12.2025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C53F9B-C34F-20D1-6C5B-9CC32809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7687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Quartalsbericht III/2025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57687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11B1501B-2E78-92D5-37A6-74D73837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01" y="1440259"/>
            <a:ext cx="1595220" cy="1461939"/>
          </a:xfrm>
          <a:prstGeom prst="rect">
            <a:avLst/>
          </a:prstGeom>
          <a:noFill/>
          <a:ln w="19050" algn="ctr">
            <a:solidFill>
              <a:srgbClr val="576874"/>
            </a:solidFill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691286" fontAlgn="base">
              <a:spcBef>
                <a:spcPct val="0"/>
              </a:spcBef>
              <a:spcAft>
                <a:spcPct val="0"/>
              </a:spcAft>
              <a:tabLst>
                <a:tab pos="1166813" algn="r"/>
              </a:tabLst>
              <a:defRPr/>
            </a:pPr>
            <a:r>
              <a:rPr lang="de-DE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bis 3. Quartal: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2023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*: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	363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2024*: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	365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2025*:</a:t>
            </a:r>
            <a:r>
              <a:rPr lang="de-DE">
                <a:solidFill>
                  <a:srgbClr val="000000"/>
                </a:solidFill>
                <a:latin typeface="Calibri"/>
                <a:cs typeface="Calibri"/>
              </a:rPr>
              <a:t>	364 </a:t>
            </a: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endParaRPr lang="de-DE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lang="de-DE" b="1" dirty="0">
                <a:solidFill>
                  <a:srgbClr val="000000"/>
                </a:solidFill>
                <a:latin typeface="Calibri"/>
                <a:cs typeface="Calibri"/>
              </a:rPr>
              <a:t>Verbrauch/Jahr gesamt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2023*:	487 Mrd. kWh</a:t>
            </a:r>
          </a:p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4613" algn="r"/>
                <a:tab pos="2439988" algn="r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cs typeface="Calibri"/>
              </a:rPr>
              <a:t>2024*:	490 Mrd. kWh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31791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120"/>
  <p:tag name="MCSLCONFIGZOOMFACTOR" val="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RTq5AsRECryqJR5Ym9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B-SLIDENAME" val="Titel mit Bildbeispiel 1"/>
  <p:tag name="FB-CATEGORY" val="Titel und Trenner und Schlussseit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RsAQuGTUmj8fZTlPdk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xsqg_RaG8RYc4ZPs0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8VpI_9R56OUp9G5zn5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heme/theme1.xml><?xml version="1.0" encoding="utf-8"?>
<a:theme xmlns:a="http://schemas.openxmlformats.org/drawingml/2006/main" name="PPT-Vorlage_BDEW_14-12-2020">
  <a:themeElements>
    <a:clrScheme name="BDEW">
      <a:dk1>
        <a:srgbClr val="000000"/>
      </a:dk1>
      <a:lt1>
        <a:srgbClr val="FFFFFF"/>
      </a:lt1>
      <a:dk2>
        <a:srgbClr val="000000"/>
      </a:dk2>
      <a:lt2>
        <a:srgbClr val="C20000"/>
      </a:lt2>
      <a:accent1>
        <a:srgbClr val="C20000"/>
      </a:accent1>
      <a:accent2>
        <a:srgbClr val="0068AF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1000"/>
          </a:spcAft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marL="360000" indent="-360000" algn="l">
          <a:spcBef>
            <a:spcPts val="500"/>
          </a:spcBef>
          <a:spcAft>
            <a:spcPts val="500"/>
          </a:spcAft>
          <a:buClr>
            <a:schemeClr val="bg2"/>
          </a:buClr>
          <a:buFont typeface="Calibri" panose="020F0502020204030204" pitchFamily="34" charset="0"/>
          <a:buChar char="•"/>
          <a:defRPr sz="1800" dirty="0" err="1" smtClean="0"/>
        </a:defPPr>
      </a:lstStyle>
    </a:txDef>
  </a:objectDefaults>
  <a:extraClrSchemeLst/>
  <a:custClrLst>
    <a:custClr name="BDEW-Rot/Energie">
      <a:srgbClr val="C20000"/>
    </a:custClr>
    <a:custClr name="BDEW-Blau/Wasser">
      <a:srgbClr val="0068AF"/>
    </a:custClr>
    <a:custClr name="BDEW-Grau">
      <a:srgbClr val="576874"/>
    </a:custClr>
    <a:custClr name="Gas">
      <a:srgbClr val="46AA28"/>
    </a:custClr>
    <a:custClr name="Strom">
      <a:srgbClr val="FF7F24"/>
    </a:custClr>
    <a:custClr name="Erneuerbare">
      <a:srgbClr val="99C200"/>
    </a:custClr>
    <a:custClr name="Wind">
      <a:srgbClr val="00AFD8"/>
    </a:custClr>
    <a:custClr name="Navy Blue">
      <a:srgbClr val="27408B"/>
    </a:custClr>
    <a:custClr name="Cadet Blue">
      <a:srgbClr val="5F9EA0"/>
    </a:custClr>
    <a:custClr name="Red">
      <a:srgbClr val="FF0000"/>
    </a:custClr>
    <a:custClr name="E 80 %">
      <a:srgbClr val="C84730"/>
    </a:custClr>
    <a:custClr name="W 80 %">
      <a:srgbClr val="1E7EBA"/>
    </a:custClr>
    <a:custClr name="G 80 %">
      <a:srgbClr val="748592"/>
    </a:custClr>
    <a:custClr name="Gas 80 %">
      <a:srgbClr val="62B748"/>
    </a:custClr>
    <a:custClr name="Fernwärme">
      <a:srgbClr val="7B0B6D"/>
    </a:custClr>
    <a:custClr name="Wasserstoff">
      <a:srgbClr val="20B2AA"/>
    </a:custClr>
    <a:custClr name="Mineralöl">
      <a:srgbClr val="477390"/>
    </a:custClr>
    <a:custClr name="Royal Blue">
      <a:srgbClr val="4069E1"/>
    </a:custClr>
    <a:custClr name="Ocean Green">
      <a:srgbClr val="00C5CD"/>
    </a:custClr>
    <a:custClr name="Orange Red">
      <a:srgbClr val="FF4500"/>
    </a:custClr>
    <a:custClr name="E 60 %">
      <a:srgbClr val="D5775B"/>
    </a:custClr>
    <a:custClr name="W 60 %">
      <a:srgbClr val="6C99C9"/>
    </a:custClr>
    <a:custClr name="G 60 %">
      <a:srgbClr val="94A2AE"/>
    </a:custClr>
    <a:custClr name="Gas 60 %">
      <a:srgbClr val="90CC7E"/>
    </a:custClr>
    <a:custClr name="Abwasser">
      <a:srgbClr val="6C99C9"/>
    </a:custClr>
    <a:custClr name="Holz">
      <a:srgbClr val="CD853F"/>
    </a:custClr>
    <a:custClr name="Kernenergie">
      <a:srgbClr val="4B4D72"/>
    </a:custClr>
    <a:custClr name="Dodger Blue">
      <a:srgbClr val="1E90FF"/>
    </a:custClr>
    <a:custClr name="Medium Aquamarine">
      <a:srgbClr val="66CDAA"/>
    </a:custClr>
    <a:custClr name="Blue Violet">
      <a:srgbClr val="8A2BE2"/>
    </a:custClr>
    <a:custClr name="E 40 %">
      <a:srgbClr val="E2A58C"/>
    </a:custClr>
    <a:custClr name="W 40 %">
      <a:srgbClr val="A0B8DB"/>
    </a:custClr>
    <a:custClr name="G 40 %">
      <a:srgbClr val="B5C0C9"/>
    </a:custClr>
    <a:custClr name="Gas 40 %">
      <a:srgbClr val="B5DDA9"/>
    </a:custClr>
    <a:custClr name="PV">
      <a:srgbClr val="FEC800"/>
    </a:custClr>
    <a:custClr name="Braunkohle">
      <a:srgbClr val="8C3725"/>
    </a:custClr>
    <a:custClr name="Steinkohle">
      <a:srgbClr val="333333"/>
    </a:custClr>
    <a:custClr name="Sky Blue">
      <a:srgbClr val="6CA6CD"/>
    </a:custClr>
    <a:custClr name="Green">
      <a:srgbClr val="96DC32"/>
    </a:custClr>
    <a:custClr name="Fuchsia">
      <a:srgbClr val="FF00FF"/>
    </a:custClr>
    <a:custClr name="E 20 %">
      <a:srgbClr val="F1D1C1"/>
    </a:custClr>
    <a:custClr name="W 20 %">
      <a:srgbClr val="D0DAED"/>
    </a:custClr>
    <a:custClr name="G 20 %">
      <a:srgbClr val="D8DFE4"/>
    </a:custClr>
    <a:custClr name="Gas 20 %">
      <a:srgbClr val="DAEED4"/>
    </a:custClr>
    <a:custClr name="Biomasse">
      <a:srgbClr val="C4DA80"/>
    </a:custClr>
    <a:custClr name="Wind Offshore">
      <a:srgbClr val="84CFE7"/>
    </a:custClr>
    <a:custClr name="Stone Grey">
      <a:srgbClr val="9C9C9C"/>
    </a:custClr>
    <a:custClr name="Blue Green">
      <a:srgbClr val="B4CDCD"/>
    </a:custClr>
    <a:custClr name="Chartreuse">
      <a:srgbClr val="7FFF00"/>
    </a:custClr>
    <a:custClr name="Turquois">
      <a:srgbClr val="00F5FF"/>
    </a:custClr>
  </a:custClrLst>
  <a:extLst>
    <a:ext uri="{05A4C25C-085E-4340-85A3-A5531E510DB2}">
      <thm15:themeFamily xmlns:thm15="http://schemas.microsoft.com/office/thememl/2012/main" name="PPT-Vorlage_BDEW_14-12-2020.potx" id="{1CCEF9C1-3218-490B-970E-40E21DD563EC}" vid="{82CDEF58-AA5B-4C87-8EFF-199324526341}"/>
    </a:ext>
  </a:extLst>
</a:theme>
</file>

<file path=ppt/theme/theme2.xml><?xml version="1.0" encoding="utf-8"?>
<a:theme xmlns:a="http://schemas.openxmlformats.org/drawingml/2006/main" name="Office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DEW">
      <a:dk1>
        <a:srgbClr val="000000"/>
      </a:dk1>
      <a:lt1>
        <a:srgbClr val="FFFFFF"/>
      </a:lt1>
      <a:dk2>
        <a:srgbClr val="000000"/>
      </a:dk2>
      <a:lt2>
        <a:srgbClr val="C20000"/>
      </a:lt2>
      <a:accent1>
        <a:srgbClr val="C20000"/>
      </a:accent1>
      <a:accent2>
        <a:srgbClr val="0068AF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DEW">
    <a:dk1>
      <a:srgbClr val="000000"/>
    </a:dk1>
    <a:lt1>
      <a:srgbClr val="FFFFFF"/>
    </a:lt1>
    <a:dk2>
      <a:srgbClr val="000000"/>
    </a:dk2>
    <a:lt2>
      <a:srgbClr val="C20000"/>
    </a:lt2>
    <a:accent1>
      <a:srgbClr val="C20000"/>
    </a:accent1>
    <a:accent2>
      <a:srgbClr val="0068AF"/>
    </a:accent2>
    <a:accent3>
      <a:srgbClr val="576874"/>
    </a:accent3>
    <a:accent4>
      <a:srgbClr val="46AA28"/>
    </a:accent4>
    <a:accent5>
      <a:srgbClr val="99C200"/>
    </a:accent5>
    <a:accent6>
      <a:srgbClr val="FEC800"/>
    </a:accent6>
    <a:hlink>
      <a:srgbClr val="003457"/>
    </a:hlink>
    <a:folHlink>
      <a:srgbClr val="8E0721"/>
    </a:folHlink>
  </a:clrScheme>
  <a:fontScheme name="BDEW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DEW">
    <a:dk1>
      <a:srgbClr val="000000"/>
    </a:dk1>
    <a:lt1>
      <a:srgbClr val="FFFFFF"/>
    </a:lt1>
    <a:dk2>
      <a:srgbClr val="000000"/>
    </a:dk2>
    <a:lt2>
      <a:srgbClr val="C20000"/>
    </a:lt2>
    <a:accent1>
      <a:srgbClr val="C20000"/>
    </a:accent1>
    <a:accent2>
      <a:srgbClr val="0068AF"/>
    </a:accent2>
    <a:accent3>
      <a:srgbClr val="576874"/>
    </a:accent3>
    <a:accent4>
      <a:srgbClr val="46AA28"/>
    </a:accent4>
    <a:accent5>
      <a:srgbClr val="99C200"/>
    </a:accent5>
    <a:accent6>
      <a:srgbClr val="FEC800"/>
    </a:accent6>
    <a:hlink>
      <a:srgbClr val="003457"/>
    </a:hlink>
    <a:folHlink>
      <a:srgbClr val="8E0721"/>
    </a:folHlink>
  </a:clrScheme>
  <a:fontScheme name="BDEW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DEW-Farben">
    <a:dk1>
      <a:srgbClr val="000000"/>
    </a:dk1>
    <a:lt1>
      <a:srgbClr val="FFFFFF"/>
    </a:lt1>
    <a:dk2>
      <a:srgbClr val="000000"/>
    </a:dk2>
    <a:lt2>
      <a:srgbClr val="FFFFFF"/>
    </a:lt2>
    <a:accent1>
      <a:srgbClr val="7E1C4B"/>
    </a:accent1>
    <a:accent2>
      <a:srgbClr val="4D6581"/>
    </a:accent2>
    <a:accent3>
      <a:srgbClr val="BE8DA5"/>
    </a:accent3>
    <a:accent4>
      <a:srgbClr val="C2986D"/>
    </a:accent4>
    <a:accent5>
      <a:srgbClr val="626C21"/>
    </a:accent5>
    <a:accent6>
      <a:srgbClr val="A6B2C0"/>
    </a:accent6>
    <a:hlink>
      <a:srgbClr val="00004D"/>
    </a:hlink>
    <a:folHlink>
      <a:srgbClr val="BE8DA5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DEW-Farben">
    <a:dk1>
      <a:srgbClr val="000000"/>
    </a:dk1>
    <a:lt1>
      <a:srgbClr val="FFFFFF"/>
    </a:lt1>
    <a:dk2>
      <a:srgbClr val="000000"/>
    </a:dk2>
    <a:lt2>
      <a:srgbClr val="FFFFFF"/>
    </a:lt2>
    <a:accent1>
      <a:srgbClr val="7E1C4B"/>
    </a:accent1>
    <a:accent2>
      <a:srgbClr val="4D6581"/>
    </a:accent2>
    <a:accent3>
      <a:srgbClr val="BE8DA5"/>
    </a:accent3>
    <a:accent4>
      <a:srgbClr val="C2986D"/>
    </a:accent4>
    <a:accent5>
      <a:srgbClr val="626C21"/>
    </a:accent5>
    <a:accent6>
      <a:srgbClr val="A6B2C0"/>
    </a:accent6>
    <a:hlink>
      <a:srgbClr val="00004D"/>
    </a:hlink>
    <a:folHlink>
      <a:srgbClr val="BE8DA5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DEW-Farben">
    <a:dk1>
      <a:srgbClr val="000000"/>
    </a:dk1>
    <a:lt1>
      <a:srgbClr val="FFFFFF"/>
    </a:lt1>
    <a:dk2>
      <a:srgbClr val="000000"/>
    </a:dk2>
    <a:lt2>
      <a:srgbClr val="FFFFFF"/>
    </a:lt2>
    <a:accent1>
      <a:srgbClr val="7E1C4B"/>
    </a:accent1>
    <a:accent2>
      <a:srgbClr val="4D6581"/>
    </a:accent2>
    <a:accent3>
      <a:srgbClr val="BE8DA5"/>
    </a:accent3>
    <a:accent4>
      <a:srgbClr val="C2986D"/>
    </a:accent4>
    <a:accent5>
      <a:srgbClr val="626C21"/>
    </a:accent5>
    <a:accent6>
      <a:srgbClr val="A6B2C0"/>
    </a:accent6>
    <a:hlink>
      <a:srgbClr val="00004D"/>
    </a:hlink>
    <a:folHlink>
      <a:srgbClr val="BE8DA5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2072</Words>
  <Application>Microsoft Office PowerPoint</Application>
  <PresentationFormat>Benutzerdefiniert</PresentationFormat>
  <Paragraphs>499</Paragraphs>
  <Slides>39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Statis Sans</vt:lpstr>
      <vt:lpstr>Wingdings</vt:lpstr>
      <vt:lpstr>PPT-Vorlage_BDEW_14-12-2020</vt:lpstr>
      <vt:lpstr>think-cell Folie</vt:lpstr>
      <vt:lpstr>Energiewirtschaftliche Entwicklungen</vt:lpstr>
      <vt:lpstr>Primärenergieverbrauch in Deutschland</vt:lpstr>
      <vt:lpstr>Bruttoinlandsprodukt (preisbereinigt, verkettet)</vt:lpstr>
      <vt:lpstr>Temperatur</vt:lpstr>
      <vt:lpstr>Gradtagzahl</vt:lpstr>
      <vt:lpstr>Monatlicher Erdgasverbrauch in Deutschland</vt:lpstr>
      <vt:lpstr>Monatliches Fernwärmeaufkommen* in Deutschland</vt:lpstr>
      <vt:lpstr>Monatliche Fernwärmeerzeugung*</vt:lpstr>
      <vt:lpstr>Monatlicher Stromverbrauch in Deutschland</vt:lpstr>
      <vt:lpstr>Monatliche Stromerzeugung in Deutschland</vt:lpstr>
      <vt:lpstr>Monatliche Stromerzeugung aus Erneuerbaren Energien</vt:lpstr>
      <vt:lpstr>Monatliche Stromerzeugung aus konventionellen Energieträgern</vt:lpstr>
      <vt:lpstr>Monatliche Stromerzeugung aus Windenergie an Land und auf See</vt:lpstr>
      <vt:lpstr>Windstärke</vt:lpstr>
      <vt:lpstr>Monatliche Stromerzeugung aus Windenergie an Land</vt:lpstr>
      <vt:lpstr>Monatliche Stromerzeugung aus Windenergie auf See </vt:lpstr>
      <vt:lpstr>Monatliche Stromerzeugung aus Photovoltaik</vt:lpstr>
      <vt:lpstr>Sonnenschein</vt:lpstr>
      <vt:lpstr>Monatliche Stromerzeugung aus Wasserkraft</vt:lpstr>
      <vt:lpstr>Niederschlag</vt:lpstr>
      <vt:lpstr>Entwicklung des EEG-Kontos</vt:lpstr>
      <vt:lpstr>Saisonaler Verlauf des Stromaustauschs</vt:lpstr>
      <vt:lpstr>PowerPoint-Präsentation</vt:lpstr>
      <vt:lpstr>Entwicklung der Beheizungsstruktur im Wohnungsneubau1 Baugenehmigungen nach primärer Heizenergie</vt:lpstr>
      <vt:lpstr>Entwicklung der Beheizungsstruktur im Wohnungsbestand</vt:lpstr>
      <vt:lpstr>Erzeugerpreisindizes für Haushalte und Industrie</vt:lpstr>
      <vt:lpstr>Preisentwicklung Strom am Terminmarkt Futures Frontjahr Base und Peak rollierend für Jahr 2024 und 1.-3. Quartal 2025</vt:lpstr>
      <vt:lpstr>Preisentwicklung Strom am Spotmarkt: Day-Ahead-Preise Tagesmittel und gleitende Durchschnitte (60 Tage) der deutsch-luxemburgischen Gebotszone  Jahre 2023, 2024 und 1.-3. Quartal 2025 </vt:lpstr>
      <vt:lpstr>Strompreise für Haushalte Durchschnittlicher Strompreis für Haushalte mit einem Jahresverbrauch von 3.500 kWh</vt:lpstr>
      <vt:lpstr>Entwicklung Preisindex bei Neuabschlüssen in der Industrie Jahresverbrauch 160.000 bis 20 Mio. kWh, ohne Berücksichtigung der Stromsteuer  </vt:lpstr>
      <vt:lpstr>Preisentwicklung Erdgas am Terminmarkt (THE) Jahr 2024 und 1.-3. Quartal 2025 </vt:lpstr>
      <vt:lpstr>Preisentwicklung Erdgas am Spotmarkt (THE)  Jahre 2023, 2024 und 1.-3. Quartal 2025 </vt:lpstr>
      <vt:lpstr>Erdgaspreis für Haushalte (EFH) in ct/kWh Durchschnittlicher Gaspreis für einen Haushalt, Einfamilienhaus, Jahresverbrauch 20.000 kWh* </vt:lpstr>
      <vt:lpstr>Erdgaspreis für Haushalte (MFH) in ct/kWh Durchschnittlicher Gaspreis für einen Haushalt im Mehrfamilienhaus (6 Parteien, Jahresverbrauch 80.000 kWh*) </vt:lpstr>
      <vt:lpstr>Gaspreisentwicklung für Haushalte und Industrie</vt:lpstr>
      <vt:lpstr>Preisentwicklung für CO2-Emissionszertifikate  Jahre 2023, 2024 und 1.-3. Quartal 2025 </vt:lpstr>
      <vt:lpstr>Treibhausgas-Emissionen des Sektors Energiewirtschaft in Mio. t CO2 eq. und Minderung gegenüber 1990 in %</vt:lpstr>
      <vt:lpstr>Klimaschutzgesetz: Entwicklung und Sektorziele Entwicklung in Mio. t CO2 eq. und Minderung gegenüber 1990 in Prozent; ohne LULUCF***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Kiesel, Florentine</dc:creator>
  <cp:lastModifiedBy>Schenke, Florentine</cp:lastModifiedBy>
  <cp:revision>665</cp:revision>
  <dcterms:created xsi:type="dcterms:W3CDTF">2020-12-16T17:25:00Z</dcterms:created>
  <dcterms:modified xsi:type="dcterms:W3CDTF">2025-12-05T16:00:05Z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-1270141673</vt:i4>
  </property>
  <property fmtid="{D5CDD505-2E9C-101B-9397-08002B2CF9AE}" pid="3" name="_NewReviewCycle">
    <vt:lpwstr/>
  </property>
  <property fmtid="{D5CDD505-2E9C-101B-9397-08002B2CF9AE}" pid="4" name="_EmailSubject">
    <vt:lpwstr>BDEW-Publikation „Energiewirtschaftliche Entwicklungen – Quartalsbericht – 3. Quartal 2025“ – Aktualisierung Downloads</vt:lpwstr>
  </property>
  <property fmtid="{D5CDD505-2E9C-101B-9397-08002B2CF9AE}" pid="5" name="_AuthorEmail">
    <vt:lpwstr>Nadine.Kraft@bdew.de</vt:lpwstr>
  </property>
  <property fmtid="{D5CDD505-2E9C-101B-9397-08002B2CF9AE}" pid="6" name="_AuthorEmailDisplayName">
    <vt:lpwstr>Kraft, Nadine</vt:lpwstr>
  </property>
</Properties>
</file>