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167282579389263"/>
          <c:y val="6.3461562432022417E-2"/>
          <c:w val="0.58854443194600659"/>
          <c:h val="0.936538466343241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rgbClr val="B10058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Calibri" pitchFamily="34" charset="0"/>
                    <a:cs typeface="Calibri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          [1]
sehr gut</c:v>
                </c:pt>
                <c:pt idx="1">
                  <c:v>[2]</c:v>
                </c:pt>
                <c:pt idx="2">
                  <c:v>[3]</c:v>
                </c:pt>
                <c:pt idx="3">
                  <c:v>[4]</c:v>
                </c:pt>
                <c:pt idx="4">
                  <c:v>                   [5]
sehr schlecht</c:v>
                </c:pt>
                <c:pt idx="5">
                  <c:v>kann ich nicht beurteilen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42.20000000000001</c:v>
                </c:pt>
                <c:pt idx="1">
                  <c:v>36.800000000000004</c:v>
                </c:pt>
                <c:pt idx="2">
                  <c:v>14.3</c:v>
                </c:pt>
                <c:pt idx="3">
                  <c:v>4.3999999999999995</c:v>
                </c:pt>
                <c:pt idx="4">
                  <c:v>1.0999999999999974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A-4869-BFF8-2D9804DD516D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3</c:v>
                </c:pt>
              </c:strCache>
            </c:strRef>
          </c:tx>
          <c:spPr>
            <a:solidFill>
              <a:srgbClr val="E86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Calibri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          [1]
sehr gut</c:v>
                </c:pt>
                <c:pt idx="1">
                  <c:v>[2]</c:v>
                </c:pt>
                <c:pt idx="2">
                  <c:v>[3]</c:v>
                </c:pt>
                <c:pt idx="3">
                  <c:v>[4]</c:v>
                </c:pt>
                <c:pt idx="4">
                  <c:v>                   [5]
sehr schlecht</c:v>
                </c:pt>
                <c:pt idx="5">
                  <c:v>kann ich nicht beurteilen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45.7</c:v>
                </c:pt>
                <c:pt idx="1">
                  <c:v>38.6</c:v>
                </c:pt>
                <c:pt idx="2">
                  <c:v>8.8000000000000025</c:v>
                </c:pt>
                <c:pt idx="3">
                  <c:v>4</c:v>
                </c:pt>
                <c:pt idx="4">
                  <c:v>1.7999999999999972</c:v>
                </c:pt>
                <c:pt idx="5">
                  <c:v>1.0999999999999974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3A-4869-BFF8-2D9804DD5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8"/>
        <c:overlap val="-9"/>
        <c:axId val="126528512"/>
        <c:axId val="126534400"/>
      </c:barChart>
      <c:catAx>
        <c:axId val="126528512"/>
        <c:scaling>
          <c:orientation val="maxMin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latin typeface="Calibri" pitchFamily="34" charset="0"/>
              </a:defRPr>
            </a:pPr>
            <a:endParaRPr lang="de-DE"/>
          </a:p>
        </c:txPr>
        <c:crossAx val="126534400"/>
        <c:crosses val="autoZero"/>
        <c:auto val="0"/>
        <c:lblAlgn val="ctr"/>
        <c:lblOffset val="100"/>
        <c:noMultiLvlLbl val="0"/>
      </c:catAx>
      <c:valAx>
        <c:axId val="126534400"/>
        <c:scaling>
          <c:orientation val="minMax"/>
          <c:max val="100"/>
          <c:min val="0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26528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167282579389285"/>
          <c:y val="6.3461562432022417E-2"/>
          <c:w val="0.58854443194600659"/>
          <c:h val="0.936538466343241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rgbClr val="B10058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Calibri" pitchFamily="34" charset="0"/>
                    <a:cs typeface="Calibri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                                                [1]
in höchstem Maße zufrieden</c:v>
                </c:pt>
                <c:pt idx="1">
                  <c:v>[2]</c:v>
                </c:pt>
                <c:pt idx="2">
                  <c:v>[3]</c:v>
                </c:pt>
                <c:pt idx="3">
                  <c:v>[4]</c:v>
                </c:pt>
                <c:pt idx="4">
                  <c:v>                  [5]
unzufrieden</c:v>
                </c:pt>
                <c:pt idx="5">
                  <c:v>kann ich nicht beurteilen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19.8</c:v>
                </c:pt>
                <c:pt idx="1">
                  <c:v>50.7</c:v>
                </c:pt>
                <c:pt idx="2">
                  <c:v>23.1</c:v>
                </c:pt>
                <c:pt idx="3">
                  <c:v>2.4</c:v>
                </c:pt>
                <c:pt idx="4">
                  <c:v>0.60000000000000064</c:v>
                </c:pt>
                <c:pt idx="5">
                  <c:v>3.4000000000000004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3-4280-9CF7-0E802803E409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3</c:v>
                </c:pt>
              </c:strCache>
            </c:strRef>
          </c:tx>
          <c:spPr>
            <a:solidFill>
              <a:srgbClr val="E86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Calibri" pitchFamily="34" charset="0"/>
                    <a:cs typeface="Calibri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                                                [1]
in höchstem Maße zufrieden</c:v>
                </c:pt>
                <c:pt idx="1">
                  <c:v>[2]</c:v>
                </c:pt>
                <c:pt idx="2">
                  <c:v>[3]</c:v>
                </c:pt>
                <c:pt idx="3">
                  <c:v>[4]</c:v>
                </c:pt>
                <c:pt idx="4">
                  <c:v>                  [5]
unzufrieden</c:v>
                </c:pt>
                <c:pt idx="5">
                  <c:v>kann ich nicht beurteilen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18.399999999999999</c:v>
                </c:pt>
                <c:pt idx="1">
                  <c:v>52.5</c:v>
                </c:pt>
                <c:pt idx="2">
                  <c:v>23.400000000000002</c:v>
                </c:pt>
                <c:pt idx="3">
                  <c:v>3.2</c:v>
                </c:pt>
                <c:pt idx="4">
                  <c:v>0.70000000000000062</c:v>
                </c:pt>
                <c:pt idx="5">
                  <c:v>1.7999999999999972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F3-4280-9CF7-0E802803E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8"/>
        <c:overlap val="-9"/>
        <c:axId val="184497280"/>
        <c:axId val="184498816"/>
      </c:barChart>
      <c:catAx>
        <c:axId val="184497280"/>
        <c:scaling>
          <c:orientation val="maxMin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>
                <a:latin typeface="Calibri" pitchFamily="34" charset="0"/>
              </a:defRPr>
            </a:pPr>
            <a:endParaRPr lang="de-DE"/>
          </a:p>
        </c:txPr>
        <c:crossAx val="184498816"/>
        <c:crosses val="autoZero"/>
        <c:auto val="0"/>
        <c:lblAlgn val="ctr"/>
        <c:lblOffset val="100"/>
        <c:noMultiLvlLbl val="0"/>
      </c:catAx>
      <c:valAx>
        <c:axId val="184498816"/>
        <c:scaling>
          <c:orientation val="minMax"/>
          <c:max val="100"/>
          <c:min val="0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84497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41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49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33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t Titel mit unterer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8"/>
          <p:cNvCxnSpPr/>
          <p:nvPr/>
        </p:nvCxnSpPr>
        <p:spPr bwMode="auto">
          <a:xfrm flipH="1">
            <a:off x="0" y="6515787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gradFill flip="none" rotWithShape="1">
              <a:gsLst>
                <a:gs pos="0">
                  <a:srgbClr val="B10058"/>
                </a:gs>
                <a:gs pos="69000">
                  <a:schemeClr val="bg1">
                    <a:lumMod val="6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Rechteck 2">
            <a:extLst>
              <a:ext uri="{FF2B5EF4-FFF2-40B4-BE49-F238E27FC236}">
                <a16:creationId xmlns:a16="http://schemas.microsoft.com/office/drawing/2014/main" id="{BEAF48BA-F7ED-463A-882B-75EA48834D78}"/>
              </a:ext>
            </a:extLst>
          </p:cNvPr>
          <p:cNvSpPr/>
          <p:nvPr/>
        </p:nvSpPr>
        <p:spPr bwMode="auto">
          <a:xfrm>
            <a:off x="0" y="0"/>
            <a:ext cx="12184615" cy="781050"/>
          </a:xfrm>
          <a:prstGeom prst="rect">
            <a:avLst/>
          </a:prstGeom>
          <a:solidFill>
            <a:srgbClr val="B10058"/>
          </a:solidFill>
          <a:ln w="9525" cap="flat" cmpd="sng" algn="ctr">
            <a:solidFill>
              <a:srgbClr val="B1005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e-DE" sz="1600" b="1" dirty="0"/>
          </a:p>
        </p:txBody>
      </p:sp>
      <p:pic>
        <p:nvPicPr>
          <p:cNvPr id="4" name="Grafik 3" descr="prolytics - Logo.wmf">
            <a:extLst>
              <a:ext uri="{FF2B5EF4-FFF2-40B4-BE49-F238E27FC236}">
                <a16:creationId xmlns:a16="http://schemas.microsoft.com/office/drawing/2014/main" id="{1CC1CC56-99C6-47C7-AB8E-2B7FCC38BEE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b="24933"/>
          <a:stretch>
            <a:fillRect/>
          </a:stretch>
        </p:blipFill>
        <p:spPr>
          <a:xfrm>
            <a:off x="11176218" y="6566515"/>
            <a:ext cx="948185" cy="178537"/>
          </a:xfrm>
          <a:prstGeom prst="rect">
            <a:avLst/>
          </a:prstGeom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58EACB88-EF40-4126-92DA-C1A828CEE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2893" y="335283"/>
            <a:ext cx="509538" cy="38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4000" tIns="54000" rIns="54000" bIns="54000" anchor="ctr"/>
          <a:lstStyle/>
          <a:p>
            <a:pPr algn="ctr">
              <a:defRPr/>
            </a:pPr>
            <a:fld id="{11EF8BF8-0511-4584-B98A-DB23F9FEA9DC}" type="slidenum">
              <a:rPr lang="de-DE" sz="1000" b="1">
                <a:solidFill>
                  <a:schemeClr val="bg1"/>
                </a:solidFill>
                <a:latin typeface="Calibri" pitchFamily="34" charset="0"/>
              </a:rPr>
              <a:pPr algn="ctr">
                <a:defRPr/>
              </a:pPr>
              <a:t>‹Nr.›</a:t>
            </a:fld>
            <a:endParaRPr lang="de-DE" sz="1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platzhalter 13">
            <a:extLst>
              <a:ext uri="{FF2B5EF4-FFF2-40B4-BE49-F238E27FC236}">
                <a16:creationId xmlns:a16="http://schemas.microsoft.com/office/drawing/2014/main" id="{407CFBFE-29B4-4F63-AADF-D4BB818649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1815" y="357331"/>
            <a:ext cx="11412416" cy="3833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7" name="Textplatzhalter 13">
            <a:extLst>
              <a:ext uri="{FF2B5EF4-FFF2-40B4-BE49-F238E27FC236}">
                <a16:creationId xmlns:a16="http://schemas.microsoft.com/office/drawing/2014/main" id="{3358756F-E8CF-44E1-9D7F-C50560BBEA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0476" y="156808"/>
            <a:ext cx="11412416" cy="3833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Folientitel</a:t>
            </a:r>
          </a:p>
        </p:txBody>
      </p:sp>
    </p:spTree>
    <p:extLst>
      <p:ext uri="{BB962C8B-B14F-4D97-AF65-F5344CB8AC3E}">
        <p14:creationId xmlns:p14="http://schemas.microsoft.com/office/powerpoint/2010/main" val="272493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1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48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77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91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56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79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77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45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560D-F18E-4BF3-B3BD-0AFD9576AE09}" type="datetimeFigureOut">
              <a:rPr lang="de-DE" smtClean="0"/>
              <a:t>07.03.2019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6043-7BAF-4F65-A1DC-E15545AE16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9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Diagramm 68"/>
          <p:cNvGraphicFramePr/>
          <p:nvPr/>
        </p:nvGraphicFramePr>
        <p:xfrm>
          <a:off x="1213206" y="821401"/>
          <a:ext cx="8867869" cy="513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16092" y="6312135"/>
            <a:ext cx="63090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r>
              <a:rPr lang="de-DE" sz="900" dirty="0">
                <a:latin typeface="Calibri" pitchFamily="34" charset="0"/>
                <a:cs typeface="Calibri" pitchFamily="34" charset="0"/>
              </a:rPr>
              <a:t>Frage 11: Wie beurteilen Sie die Qualität Ihres Trinkwassers?</a:t>
            </a:r>
          </a:p>
        </p:txBody>
      </p:sp>
      <p:sp>
        <p:nvSpPr>
          <p:cNvPr id="30" name="Rechteck 29"/>
          <p:cNvSpPr/>
          <p:nvPr/>
        </p:nvSpPr>
        <p:spPr>
          <a:xfrm>
            <a:off x="10159934" y="6304386"/>
            <a:ext cx="8226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>
                <a:latin typeface="Calibri" pitchFamily="34" charset="0"/>
              </a:rPr>
              <a:t>Angaben in %</a:t>
            </a:r>
            <a:endParaRPr lang="de-DE" sz="900" dirty="0"/>
          </a:p>
        </p:txBody>
      </p:sp>
      <p:grpSp>
        <p:nvGrpSpPr>
          <p:cNvPr id="2" name="Gruppieren 64"/>
          <p:cNvGrpSpPr/>
          <p:nvPr/>
        </p:nvGrpSpPr>
        <p:grpSpPr>
          <a:xfrm>
            <a:off x="1531766" y="6611778"/>
            <a:ext cx="2577442" cy="138499"/>
            <a:chOff x="414067" y="6603151"/>
            <a:chExt cx="2577442" cy="138499"/>
          </a:xfrm>
        </p:grpSpPr>
        <p:grpSp>
          <p:nvGrpSpPr>
            <p:cNvPr id="3" name="Gruppieren 62"/>
            <p:cNvGrpSpPr/>
            <p:nvPr/>
          </p:nvGrpSpPr>
          <p:grpSpPr>
            <a:xfrm>
              <a:off x="414067" y="6603151"/>
              <a:ext cx="1231722" cy="138499"/>
              <a:chOff x="379561" y="6585899"/>
              <a:chExt cx="1231722" cy="138499"/>
            </a:xfrm>
          </p:grpSpPr>
          <p:sp>
            <p:nvSpPr>
              <p:cNvPr id="24" name="Rechteck 23"/>
              <p:cNvSpPr/>
              <p:nvPr/>
            </p:nvSpPr>
            <p:spPr bwMode="auto">
              <a:xfrm>
                <a:off x="379561" y="6602762"/>
                <a:ext cx="122381" cy="104772"/>
              </a:xfrm>
              <a:prstGeom prst="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e-DE" sz="1000">
                  <a:latin typeface="Arial" charset="0"/>
                </a:endParaRPr>
              </a:p>
            </p:txBody>
          </p:sp>
          <p:sp>
            <p:nvSpPr>
              <p:cNvPr id="25" name="Rechteck 24"/>
              <p:cNvSpPr/>
              <p:nvPr/>
            </p:nvSpPr>
            <p:spPr>
              <a:xfrm>
                <a:off x="522844" y="6585899"/>
                <a:ext cx="1088439" cy="1384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DE" sz="900" b="1" dirty="0">
                    <a:latin typeface="Calibri" pitchFamily="34" charset="0"/>
                  </a:rPr>
                  <a:t>Studie 2019</a:t>
                </a:r>
                <a:r>
                  <a:rPr lang="de-DE" sz="900" dirty="0">
                    <a:latin typeface="Calibri" pitchFamily="34" charset="0"/>
                  </a:rPr>
                  <a:t> (n = 1.000)</a:t>
                </a:r>
                <a:endParaRPr lang="de-DE" sz="900" dirty="0"/>
              </a:p>
            </p:txBody>
          </p:sp>
        </p:grpSp>
        <p:grpSp>
          <p:nvGrpSpPr>
            <p:cNvPr id="5" name="Gruppieren 63"/>
            <p:cNvGrpSpPr/>
            <p:nvPr/>
          </p:nvGrpSpPr>
          <p:grpSpPr>
            <a:xfrm>
              <a:off x="1759787" y="6603151"/>
              <a:ext cx="1231722" cy="138499"/>
              <a:chOff x="1742534" y="6585899"/>
              <a:chExt cx="1231722" cy="138499"/>
            </a:xfrm>
          </p:grpSpPr>
          <p:sp>
            <p:nvSpPr>
              <p:cNvPr id="22" name="Rechteck 21"/>
              <p:cNvSpPr/>
              <p:nvPr/>
            </p:nvSpPr>
            <p:spPr bwMode="auto">
              <a:xfrm>
                <a:off x="1742534" y="6602762"/>
                <a:ext cx="122381" cy="104772"/>
              </a:xfrm>
              <a:prstGeom prst="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>
              <a:xfrm>
                <a:off x="1885817" y="6585899"/>
                <a:ext cx="1088439" cy="1384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DE" sz="900" b="1" dirty="0">
                    <a:latin typeface="Calibri" pitchFamily="34" charset="0"/>
                  </a:rPr>
                  <a:t>Studie 2017</a:t>
                </a:r>
                <a:r>
                  <a:rPr lang="de-DE" sz="900" dirty="0">
                    <a:latin typeface="Calibri" pitchFamily="34" charset="0"/>
                  </a:rPr>
                  <a:t> (n = 1.000)</a:t>
                </a:r>
                <a:endParaRPr lang="de-DE" sz="900" dirty="0"/>
              </a:p>
            </p:txBody>
          </p:sp>
        </p:grpSp>
      </p:grpSp>
      <p:grpSp>
        <p:nvGrpSpPr>
          <p:cNvPr id="6" name="Gruppieren 68"/>
          <p:cNvGrpSpPr/>
          <p:nvPr/>
        </p:nvGrpSpPr>
        <p:grpSpPr>
          <a:xfrm>
            <a:off x="2592250" y="1137260"/>
            <a:ext cx="6031974" cy="1613140"/>
            <a:chOff x="1449250" y="1137260"/>
            <a:chExt cx="6031974" cy="1613140"/>
          </a:xfrm>
        </p:grpSpPr>
        <p:sp>
          <p:nvSpPr>
            <p:cNvPr id="27" name="Abgerundetes Rechteck 26"/>
            <p:cNvSpPr/>
            <p:nvPr/>
          </p:nvSpPr>
          <p:spPr bwMode="auto">
            <a:xfrm>
              <a:off x="1449250" y="1137260"/>
              <a:ext cx="5805565" cy="1613140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1000">
                <a:latin typeface="Arial" charset="0"/>
              </a:endParaRPr>
            </a:p>
          </p:txBody>
        </p:sp>
        <p:grpSp>
          <p:nvGrpSpPr>
            <p:cNvPr id="7" name="Gruppieren 19"/>
            <p:cNvGrpSpPr/>
            <p:nvPr/>
          </p:nvGrpSpPr>
          <p:grpSpPr>
            <a:xfrm>
              <a:off x="7049423" y="1534980"/>
              <a:ext cx="431801" cy="825804"/>
              <a:chOff x="7179733" y="2340124"/>
              <a:chExt cx="431801" cy="825804"/>
            </a:xfrm>
          </p:grpSpPr>
          <p:sp>
            <p:nvSpPr>
              <p:cNvPr id="29" name="Abgerundetes Rechteck 28"/>
              <p:cNvSpPr/>
              <p:nvPr/>
            </p:nvSpPr>
            <p:spPr bwMode="auto">
              <a:xfrm>
                <a:off x="7179733" y="2340124"/>
                <a:ext cx="431801" cy="385537"/>
              </a:xfrm>
              <a:prstGeom prst="round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79,0</a:t>
                </a:r>
              </a:p>
            </p:txBody>
          </p:sp>
          <p:sp>
            <p:nvSpPr>
              <p:cNvPr id="31" name="Abgerundetes Rechteck 30"/>
              <p:cNvSpPr/>
              <p:nvPr/>
            </p:nvSpPr>
            <p:spPr bwMode="auto">
              <a:xfrm>
                <a:off x="7179733" y="2780391"/>
                <a:ext cx="431801" cy="385537"/>
              </a:xfrm>
              <a:prstGeom prst="round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84,3</a:t>
                </a:r>
              </a:p>
            </p:txBody>
          </p:sp>
        </p:grpSp>
      </p:grpSp>
      <p:grpSp>
        <p:nvGrpSpPr>
          <p:cNvPr id="8" name="Gruppieren 73"/>
          <p:cNvGrpSpPr/>
          <p:nvPr/>
        </p:nvGrpSpPr>
        <p:grpSpPr>
          <a:xfrm>
            <a:off x="2592251" y="3578536"/>
            <a:ext cx="6006089" cy="1566344"/>
            <a:chOff x="1587273" y="3578536"/>
            <a:chExt cx="6006089" cy="1566344"/>
          </a:xfrm>
        </p:grpSpPr>
        <p:sp>
          <p:nvSpPr>
            <p:cNvPr id="34" name="Abgerundetes Rechteck 33"/>
            <p:cNvSpPr/>
            <p:nvPr/>
          </p:nvSpPr>
          <p:spPr bwMode="auto">
            <a:xfrm>
              <a:off x="1587273" y="3578536"/>
              <a:ext cx="5805565" cy="1566344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1000">
                <a:latin typeface="Arial" charset="0"/>
              </a:endParaRPr>
            </a:p>
          </p:txBody>
        </p:sp>
        <p:grpSp>
          <p:nvGrpSpPr>
            <p:cNvPr id="9" name="Gruppieren 22"/>
            <p:cNvGrpSpPr/>
            <p:nvPr/>
          </p:nvGrpSpPr>
          <p:grpSpPr>
            <a:xfrm>
              <a:off x="7161561" y="3977705"/>
              <a:ext cx="431801" cy="825804"/>
              <a:chOff x="7179733" y="2340124"/>
              <a:chExt cx="431801" cy="825804"/>
            </a:xfrm>
          </p:grpSpPr>
          <p:sp>
            <p:nvSpPr>
              <p:cNvPr id="36" name="Abgerundetes Rechteck 35"/>
              <p:cNvSpPr/>
              <p:nvPr/>
            </p:nvSpPr>
            <p:spPr bwMode="auto">
              <a:xfrm>
                <a:off x="7179733" y="2340124"/>
                <a:ext cx="431801" cy="385537"/>
              </a:xfrm>
              <a:prstGeom prst="round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5,5</a:t>
                </a:r>
              </a:p>
            </p:txBody>
          </p:sp>
          <p:sp>
            <p:nvSpPr>
              <p:cNvPr id="37" name="Abgerundetes Rechteck 36"/>
              <p:cNvSpPr/>
              <p:nvPr/>
            </p:nvSpPr>
            <p:spPr bwMode="auto">
              <a:xfrm>
                <a:off x="7179733" y="2780391"/>
                <a:ext cx="431801" cy="385537"/>
              </a:xfrm>
              <a:prstGeom prst="round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5,8</a:t>
                </a:r>
              </a:p>
            </p:txBody>
          </p:sp>
        </p:grpSp>
      </p:grpSp>
      <p:grpSp>
        <p:nvGrpSpPr>
          <p:cNvPr id="10" name="Gruppieren 86"/>
          <p:cNvGrpSpPr/>
          <p:nvPr/>
        </p:nvGrpSpPr>
        <p:grpSpPr>
          <a:xfrm>
            <a:off x="10012169" y="2509838"/>
            <a:ext cx="703625" cy="1305396"/>
            <a:chOff x="9092240" y="2514581"/>
            <a:chExt cx="703625" cy="1305396"/>
          </a:xfrm>
        </p:grpSpPr>
        <p:sp>
          <p:nvSpPr>
            <p:cNvPr id="39" name="Abgerundetes Rechteck 38"/>
            <p:cNvSpPr/>
            <p:nvPr/>
          </p:nvSpPr>
          <p:spPr bwMode="auto">
            <a:xfrm>
              <a:off x="9092240" y="2514581"/>
              <a:ext cx="552091" cy="1305396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252000" bIns="900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  <a:cs typeface="Calibri"/>
                </a:rPr>
                <a:t>Ø</a:t>
              </a:r>
              <a:endParaRPr lang="de-DE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0" name="Abgerundetes Rechteck 39"/>
            <p:cNvSpPr/>
            <p:nvPr/>
          </p:nvSpPr>
          <p:spPr bwMode="auto">
            <a:xfrm>
              <a:off x="9438665" y="2830972"/>
              <a:ext cx="357200" cy="318928"/>
            </a:xfrm>
            <a:prstGeom prst="roundRect">
              <a:avLst/>
            </a:prstGeom>
            <a:solidFill>
              <a:srgbClr val="B1005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14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1,8</a:t>
              </a:r>
            </a:p>
          </p:txBody>
        </p:sp>
        <p:sp>
          <p:nvSpPr>
            <p:cNvPr id="41" name="Abgerundetes Rechteck 40"/>
            <p:cNvSpPr/>
            <p:nvPr/>
          </p:nvSpPr>
          <p:spPr bwMode="auto">
            <a:xfrm>
              <a:off x="9438665" y="3187069"/>
              <a:ext cx="357200" cy="318928"/>
            </a:xfrm>
            <a:prstGeom prst="roundRect">
              <a:avLst/>
            </a:prstGeom>
            <a:solidFill>
              <a:srgbClr val="E86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14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1,8</a:t>
              </a:r>
            </a:p>
          </p:txBody>
        </p:sp>
      </p:grpSp>
      <p:sp>
        <p:nvSpPr>
          <p:cNvPr id="28" name="Textplatzhalter 2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Qualität des Trinkwassers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Image und Kundenzufriedenheit</a:t>
            </a:r>
          </a:p>
        </p:txBody>
      </p:sp>
    </p:spTree>
    <p:extLst>
      <p:ext uri="{BB962C8B-B14F-4D97-AF65-F5344CB8AC3E}">
        <p14:creationId xmlns:p14="http://schemas.microsoft.com/office/powerpoint/2010/main" val="18162564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Diagramm 59"/>
          <p:cNvGraphicFramePr/>
          <p:nvPr/>
        </p:nvGraphicFramePr>
        <p:xfrm>
          <a:off x="1213206" y="821401"/>
          <a:ext cx="8867869" cy="513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16092" y="6312135"/>
            <a:ext cx="70611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r>
              <a:rPr lang="de-DE" sz="900" dirty="0">
                <a:latin typeface="Calibri" pitchFamily="34" charset="0"/>
                <a:cs typeface="Calibri" pitchFamily="34" charset="0"/>
              </a:rPr>
              <a:t>Frage 29: Wenn Sie sich Ihre Bewertungen noch einmal vergegenwärtigen, wie zufrieden sind Sie dann insgesamt mit Ihrem Wasserversorger?</a:t>
            </a:r>
          </a:p>
        </p:txBody>
      </p:sp>
      <p:sp>
        <p:nvSpPr>
          <p:cNvPr id="32" name="Rechteck 31"/>
          <p:cNvSpPr/>
          <p:nvPr/>
        </p:nvSpPr>
        <p:spPr>
          <a:xfrm>
            <a:off x="10159934" y="6304386"/>
            <a:ext cx="8226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>
                <a:latin typeface="Calibri" pitchFamily="34" charset="0"/>
              </a:rPr>
              <a:t>Angaben in %</a:t>
            </a:r>
            <a:endParaRPr lang="de-DE" sz="900" dirty="0"/>
          </a:p>
        </p:txBody>
      </p:sp>
      <p:grpSp>
        <p:nvGrpSpPr>
          <p:cNvPr id="2" name="Gruppieren 34"/>
          <p:cNvGrpSpPr/>
          <p:nvPr/>
        </p:nvGrpSpPr>
        <p:grpSpPr>
          <a:xfrm>
            <a:off x="1531766" y="6611778"/>
            <a:ext cx="2577442" cy="138499"/>
            <a:chOff x="414067" y="6603151"/>
            <a:chExt cx="2577442" cy="138499"/>
          </a:xfrm>
        </p:grpSpPr>
        <p:grpSp>
          <p:nvGrpSpPr>
            <p:cNvPr id="3" name="Gruppieren 62"/>
            <p:cNvGrpSpPr/>
            <p:nvPr/>
          </p:nvGrpSpPr>
          <p:grpSpPr>
            <a:xfrm>
              <a:off x="414067" y="6603151"/>
              <a:ext cx="1231722" cy="138499"/>
              <a:chOff x="379561" y="6585899"/>
              <a:chExt cx="1231722" cy="138499"/>
            </a:xfrm>
          </p:grpSpPr>
          <p:sp>
            <p:nvSpPr>
              <p:cNvPr id="43" name="Rechteck 42"/>
              <p:cNvSpPr/>
              <p:nvPr/>
            </p:nvSpPr>
            <p:spPr bwMode="auto">
              <a:xfrm>
                <a:off x="379561" y="6602762"/>
                <a:ext cx="122381" cy="104772"/>
              </a:xfrm>
              <a:prstGeom prst="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e-DE" sz="1000">
                  <a:latin typeface="Arial" charset="0"/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522844" y="6585899"/>
                <a:ext cx="1088439" cy="1384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DE" sz="900" b="1" dirty="0">
                    <a:latin typeface="Calibri" pitchFamily="34" charset="0"/>
                  </a:rPr>
                  <a:t>Studie 2019</a:t>
                </a:r>
                <a:r>
                  <a:rPr lang="de-DE" sz="900" dirty="0">
                    <a:latin typeface="Calibri" pitchFamily="34" charset="0"/>
                  </a:rPr>
                  <a:t> (n = 1.000)</a:t>
                </a:r>
                <a:endParaRPr lang="de-DE" sz="900" dirty="0"/>
              </a:p>
            </p:txBody>
          </p:sp>
        </p:grpSp>
        <p:grpSp>
          <p:nvGrpSpPr>
            <p:cNvPr id="5" name="Gruppieren 63"/>
            <p:cNvGrpSpPr/>
            <p:nvPr/>
          </p:nvGrpSpPr>
          <p:grpSpPr>
            <a:xfrm>
              <a:off x="1759787" y="6603151"/>
              <a:ext cx="1231722" cy="138499"/>
              <a:chOff x="1742534" y="6585899"/>
              <a:chExt cx="1231722" cy="138499"/>
            </a:xfrm>
          </p:grpSpPr>
          <p:sp>
            <p:nvSpPr>
              <p:cNvPr id="41" name="Rechteck 40"/>
              <p:cNvSpPr/>
              <p:nvPr/>
            </p:nvSpPr>
            <p:spPr bwMode="auto">
              <a:xfrm>
                <a:off x="1742534" y="6602762"/>
                <a:ext cx="122381" cy="104772"/>
              </a:xfrm>
              <a:prstGeom prst="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1885817" y="6585899"/>
                <a:ext cx="1088439" cy="1384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DE" sz="900" b="1" dirty="0">
                    <a:latin typeface="Calibri" pitchFamily="34" charset="0"/>
                  </a:rPr>
                  <a:t>Studie 2017</a:t>
                </a:r>
                <a:r>
                  <a:rPr lang="de-DE" sz="900" dirty="0">
                    <a:latin typeface="Calibri" pitchFamily="34" charset="0"/>
                  </a:rPr>
                  <a:t> (n = 1.000)</a:t>
                </a:r>
                <a:endParaRPr lang="de-DE" sz="900" dirty="0"/>
              </a:p>
            </p:txBody>
          </p:sp>
        </p:grpSp>
      </p:grpSp>
      <p:grpSp>
        <p:nvGrpSpPr>
          <p:cNvPr id="6" name="Gruppieren 49"/>
          <p:cNvGrpSpPr/>
          <p:nvPr/>
        </p:nvGrpSpPr>
        <p:grpSpPr>
          <a:xfrm>
            <a:off x="2592250" y="1137260"/>
            <a:ext cx="6031974" cy="1613140"/>
            <a:chOff x="1449250" y="1137260"/>
            <a:chExt cx="6031974" cy="1613140"/>
          </a:xfrm>
        </p:grpSpPr>
        <p:sp>
          <p:nvSpPr>
            <p:cNvPr id="51" name="Abgerundetes Rechteck 50"/>
            <p:cNvSpPr/>
            <p:nvPr/>
          </p:nvSpPr>
          <p:spPr bwMode="auto">
            <a:xfrm>
              <a:off x="1449250" y="1137260"/>
              <a:ext cx="5805565" cy="1613140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1000">
                <a:latin typeface="Arial" charset="0"/>
              </a:endParaRPr>
            </a:p>
          </p:txBody>
        </p:sp>
        <p:grpSp>
          <p:nvGrpSpPr>
            <p:cNvPr id="7" name="Gruppieren 19"/>
            <p:cNvGrpSpPr/>
            <p:nvPr/>
          </p:nvGrpSpPr>
          <p:grpSpPr>
            <a:xfrm>
              <a:off x="7049423" y="1534980"/>
              <a:ext cx="431801" cy="825804"/>
              <a:chOff x="7179733" y="2340124"/>
              <a:chExt cx="431801" cy="825804"/>
            </a:xfrm>
          </p:grpSpPr>
          <p:sp>
            <p:nvSpPr>
              <p:cNvPr id="53" name="Abgerundetes Rechteck 52"/>
              <p:cNvSpPr/>
              <p:nvPr/>
            </p:nvSpPr>
            <p:spPr bwMode="auto">
              <a:xfrm>
                <a:off x="7179733" y="2340124"/>
                <a:ext cx="431801" cy="385537"/>
              </a:xfrm>
              <a:prstGeom prst="round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70,5</a:t>
                </a:r>
              </a:p>
            </p:txBody>
          </p:sp>
          <p:sp>
            <p:nvSpPr>
              <p:cNvPr id="54" name="Abgerundetes Rechteck 53"/>
              <p:cNvSpPr/>
              <p:nvPr/>
            </p:nvSpPr>
            <p:spPr bwMode="auto">
              <a:xfrm>
                <a:off x="7179733" y="2780391"/>
                <a:ext cx="431801" cy="385537"/>
              </a:xfrm>
              <a:prstGeom prst="round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70,9</a:t>
                </a:r>
              </a:p>
            </p:txBody>
          </p:sp>
        </p:grpSp>
      </p:grpSp>
      <p:grpSp>
        <p:nvGrpSpPr>
          <p:cNvPr id="8" name="Gruppieren 54"/>
          <p:cNvGrpSpPr/>
          <p:nvPr/>
        </p:nvGrpSpPr>
        <p:grpSpPr>
          <a:xfrm>
            <a:off x="2592251" y="3578536"/>
            <a:ext cx="6006089" cy="1566344"/>
            <a:chOff x="1587273" y="3578536"/>
            <a:chExt cx="6006089" cy="1566344"/>
          </a:xfrm>
        </p:grpSpPr>
        <p:sp>
          <p:nvSpPr>
            <p:cNvPr id="56" name="Abgerundetes Rechteck 55"/>
            <p:cNvSpPr/>
            <p:nvPr/>
          </p:nvSpPr>
          <p:spPr bwMode="auto">
            <a:xfrm>
              <a:off x="1587273" y="3578536"/>
              <a:ext cx="5805565" cy="1566344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1000">
                <a:latin typeface="Arial" charset="0"/>
              </a:endParaRPr>
            </a:p>
          </p:txBody>
        </p:sp>
        <p:grpSp>
          <p:nvGrpSpPr>
            <p:cNvPr id="9" name="Gruppieren 22"/>
            <p:cNvGrpSpPr/>
            <p:nvPr/>
          </p:nvGrpSpPr>
          <p:grpSpPr>
            <a:xfrm>
              <a:off x="7161561" y="3977705"/>
              <a:ext cx="431801" cy="825804"/>
              <a:chOff x="7179733" y="2340124"/>
              <a:chExt cx="431801" cy="825804"/>
            </a:xfrm>
          </p:grpSpPr>
          <p:sp>
            <p:nvSpPr>
              <p:cNvPr id="58" name="Abgerundetes Rechteck 57"/>
              <p:cNvSpPr/>
              <p:nvPr/>
            </p:nvSpPr>
            <p:spPr bwMode="auto">
              <a:xfrm>
                <a:off x="7179733" y="2340124"/>
                <a:ext cx="431801" cy="385537"/>
              </a:xfrm>
              <a:prstGeom prst="roundRect">
                <a:avLst/>
              </a:prstGeom>
              <a:solidFill>
                <a:srgbClr val="B1005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3,0</a:t>
                </a:r>
              </a:p>
            </p:txBody>
          </p:sp>
          <p:sp>
            <p:nvSpPr>
              <p:cNvPr id="59" name="Abgerundetes Rechteck 58"/>
              <p:cNvSpPr/>
              <p:nvPr/>
            </p:nvSpPr>
            <p:spPr bwMode="auto">
              <a:xfrm>
                <a:off x="7179733" y="2780391"/>
                <a:ext cx="431801" cy="385537"/>
              </a:xfrm>
              <a:prstGeom prst="roundRect">
                <a:avLst/>
              </a:prstGeom>
              <a:solidFill>
                <a:srgbClr val="E86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3,9</a:t>
                </a:r>
              </a:p>
            </p:txBody>
          </p:sp>
        </p:grpSp>
      </p:grpSp>
      <p:grpSp>
        <p:nvGrpSpPr>
          <p:cNvPr id="10" name="Gruppieren 60"/>
          <p:cNvGrpSpPr/>
          <p:nvPr/>
        </p:nvGrpSpPr>
        <p:grpSpPr>
          <a:xfrm>
            <a:off x="10012169" y="2509838"/>
            <a:ext cx="703625" cy="1305396"/>
            <a:chOff x="9092240" y="2514581"/>
            <a:chExt cx="703625" cy="1305396"/>
          </a:xfrm>
        </p:grpSpPr>
        <p:sp>
          <p:nvSpPr>
            <p:cNvPr id="62" name="Abgerundetes Rechteck 61"/>
            <p:cNvSpPr/>
            <p:nvPr/>
          </p:nvSpPr>
          <p:spPr bwMode="auto">
            <a:xfrm>
              <a:off x="9092240" y="2514581"/>
              <a:ext cx="552091" cy="1305396"/>
            </a:xfrm>
            <a:prstGeom prst="roundRect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252000" bIns="900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  <a:cs typeface="Calibri"/>
                </a:rPr>
                <a:t>Ø</a:t>
              </a:r>
              <a:endParaRPr lang="de-DE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3" name="Abgerundetes Rechteck 62"/>
            <p:cNvSpPr/>
            <p:nvPr/>
          </p:nvSpPr>
          <p:spPr bwMode="auto">
            <a:xfrm>
              <a:off x="9438665" y="2830972"/>
              <a:ext cx="357200" cy="318928"/>
            </a:xfrm>
            <a:prstGeom prst="roundRect">
              <a:avLst/>
            </a:prstGeom>
            <a:solidFill>
              <a:srgbClr val="B1005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14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2,1</a:t>
              </a:r>
            </a:p>
          </p:txBody>
        </p:sp>
        <p:sp>
          <p:nvSpPr>
            <p:cNvPr id="64" name="Abgerundetes Rechteck 63"/>
            <p:cNvSpPr/>
            <p:nvPr/>
          </p:nvSpPr>
          <p:spPr bwMode="auto">
            <a:xfrm>
              <a:off x="9438665" y="3187069"/>
              <a:ext cx="357200" cy="318928"/>
            </a:xfrm>
            <a:prstGeom prst="roundRect">
              <a:avLst/>
            </a:prstGeom>
            <a:solidFill>
              <a:srgbClr val="E86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sz="14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2,1</a:t>
              </a:r>
            </a:p>
          </p:txBody>
        </p:sp>
      </p:grp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/>
              <a:t>A‘posteriori</a:t>
            </a:r>
            <a:r>
              <a:rPr lang="de-DE" dirty="0"/>
              <a:t>-Gesamtzufriedenheit</a:t>
            </a:r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Image und Kundenzufriedenheit</a:t>
            </a:r>
          </a:p>
        </p:txBody>
      </p:sp>
    </p:spTree>
    <p:extLst>
      <p:ext uri="{BB962C8B-B14F-4D97-AF65-F5344CB8AC3E}">
        <p14:creationId xmlns:p14="http://schemas.microsoft.com/office/powerpoint/2010/main" val="2074054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>BDEW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Helena Keuper</dc:creator>
  <cp:lastModifiedBy>Helena Keuper</cp:lastModifiedBy>
  <cp:revision>1</cp:revision>
  <dcterms:created xsi:type="dcterms:W3CDTF">2019-03-07T11:44:05Z</dcterms:created>
  <dcterms:modified xsi:type="dcterms:W3CDTF">2019-03-07T11:44:20Z</dcterms:modified>
</cp:coreProperties>
</file>